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4"/>
  </p:sldMasterIdLst>
  <p:sldIdLst>
    <p:sldId id="256" r:id="rId5"/>
    <p:sldId id="293" r:id="rId6"/>
    <p:sldId id="280" r:id="rId7"/>
    <p:sldId id="295" r:id="rId8"/>
    <p:sldId id="262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ALONSO OLIVA" initials="LAO" lastIdx="3" clrIdx="0">
    <p:extLst>
      <p:ext uri="{19B8F6BF-5375-455C-9EA6-DF929625EA0E}">
        <p15:presenceInfo xmlns:p15="http://schemas.microsoft.com/office/powerpoint/2012/main" userId="S::laura.alooli@educa.jcyl.es::2292a459-fb7c-4cdc-8100-c9bc2c34e6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7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izizz.com/admin/quiz/5e0dc989dcc3ff001c09deba/cuanto-se-sobre-el-reciclaj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share/cuanto-he-aprendido-sobre-reciclar/9b30688d-0cff-490c-8b4d-cc49bc30b46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0483" y="985136"/>
            <a:ext cx="9065132" cy="33574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ES" sz="6600" b="1" dirty="0">
                <a:solidFill>
                  <a:schemeClr val="accent3"/>
                </a:solidFill>
                <a:cs typeface="Calibri Light"/>
              </a:rPr>
              <a:t>¡APRENDEM0S A RECICLAR!</a:t>
            </a:r>
            <a:endParaRPr lang="es-ES" sz="6000" dirty="0">
              <a:solidFill>
                <a:schemeClr val="accent3"/>
              </a:solidFill>
              <a:cs typeface="Calibri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A8A94-A1DE-4401-9758-4B94A4EA5C86}"/>
              </a:ext>
            </a:extLst>
          </p:cNvPr>
          <p:cNvSpPr txBox="1"/>
          <p:nvPr/>
        </p:nvSpPr>
        <p:spPr>
          <a:xfrm>
            <a:off x="453427" y="5097313"/>
            <a:ext cx="406591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b="1"/>
              <a:t>Laura Alonso Oliva</a:t>
            </a:r>
            <a:endParaRPr lang="es-ES" sz="2000" b="1">
              <a:cs typeface="Calibri" panose="020F0502020204030204"/>
            </a:endParaRPr>
          </a:p>
          <a:p>
            <a:pPr algn="r">
              <a:spcAft>
                <a:spcPts val="600"/>
              </a:spcAft>
            </a:pPr>
            <a:r>
              <a:rPr lang="es-ES" sz="2000" b="1">
                <a:cs typeface="Calibri" panose="020F0502020204030204"/>
              </a:rPr>
              <a:t>Tutor:  Juan Ramón García Roldán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D31599-592B-467D-89EA-2C698A45873D}"/>
              </a:ext>
            </a:extLst>
          </p:cNvPr>
          <p:cNvSpPr txBox="1"/>
          <p:nvPr/>
        </p:nvSpPr>
        <p:spPr>
          <a:xfrm>
            <a:off x="339306" y="123645"/>
            <a:ext cx="10665124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cs typeface="Calibri"/>
              </a:rPr>
              <a:t>Actividad: </a:t>
            </a:r>
            <a:r>
              <a:rPr lang="es-ES">
                <a:cs typeface="Calibri"/>
              </a:rPr>
              <a:t>Taller de reciclaje</a:t>
            </a:r>
          </a:p>
          <a:p>
            <a:r>
              <a:rPr lang="es-ES" b="1">
                <a:cs typeface="Calibri"/>
              </a:rPr>
              <a:t>Temporalización: </a:t>
            </a:r>
            <a:r>
              <a:rPr lang="es-ES">
                <a:cs typeface="Calibri"/>
              </a:rPr>
              <a:t>6</a:t>
            </a:r>
            <a:r>
              <a:rPr lang="es-ES" b="1">
                <a:cs typeface="Calibri"/>
              </a:rPr>
              <a:t> </a:t>
            </a:r>
            <a:r>
              <a:rPr lang="es-ES">
                <a:cs typeface="Calibri"/>
              </a:rPr>
              <a:t> sesiones (45 min)</a:t>
            </a:r>
          </a:p>
          <a:p>
            <a:r>
              <a:rPr lang="es-ES" b="1">
                <a:cs typeface="Calibri"/>
              </a:rPr>
              <a:t>Datos del alumno:</a:t>
            </a:r>
          </a:p>
          <a:p>
            <a:r>
              <a:rPr lang="es-ES">
                <a:cs typeface="Calibri"/>
              </a:rPr>
              <a:t>Alumno con discapacidad intelectual  moderada y trastorno por déficit de atención e hiperactividad</a:t>
            </a:r>
          </a:p>
          <a:p>
            <a:r>
              <a:rPr lang="es-ES">
                <a:cs typeface="Calibri"/>
              </a:rPr>
              <a:t>- Edad: 15 años</a:t>
            </a:r>
          </a:p>
          <a:p>
            <a:r>
              <a:rPr lang="es-ES">
                <a:cs typeface="Calibri"/>
              </a:rPr>
              <a:t>- Nivel curricular: 1º Ed. Primaria</a:t>
            </a:r>
          </a:p>
          <a:p>
            <a:r>
              <a:rPr lang="es-ES">
                <a:cs typeface="Calibri"/>
              </a:rPr>
              <a:t>- Escolarización: Combinada:  aula sustitutoria(EBO) y 6º de Primaria del mismo centro ordinario</a:t>
            </a:r>
          </a:p>
          <a:p>
            <a:endParaRPr lang="es-ES">
              <a:ea typeface="+mn-lt"/>
              <a:cs typeface="+mn-lt"/>
            </a:endParaRPr>
          </a:p>
          <a:p>
            <a:r>
              <a:rPr lang="es-ES" b="1">
                <a:ea typeface="+mn-lt"/>
                <a:cs typeface="+mn-lt"/>
              </a:rPr>
              <a:t>Objetivos:</a:t>
            </a:r>
            <a:endParaRPr lang="es-ES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s-ES">
                <a:ea typeface="+mn-lt"/>
                <a:cs typeface="+mn-lt"/>
              </a:rPr>
              <a:t>Desarrollar actitudes y valores del cuidado y respeto hacia el entorno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s-ES">
                <a:ea typeface="+mn-lt"/>
                <a:cs typeface="+mn-lt"/>
              </a:rPr>
              <a:t>Reconocer diferentes tipos de desechos según su descomposición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s-ES">
                <a:ea typeface="+mn-lt"/>
                <a:cs typeface="+mn-lt"/>
              </a:rPr>
              <a:t>Conocer distintos contenedores para introducir los desechos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s-ES">
                <a:ea typeface="+mn-lt"/>
                <a:cs typeface="+mn-lt"/>
              </a:rPr>
              <a:t>Distinguir entre los diferentes contenedores de basura</a:t>
            </a:r>
            <a:endParaRPr lang="en-US"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es-ES">
                <a:ea typeface="+mn-lt"/>
                <a:cs typeface="+mn-lt"/>
              </a:rPr>
              <a:t>Reciclar material del entorno</a:t>
            </a:r>
            <a:endParaRPr lang="en-US">
              <a:ea typeface="+mn-lt"/>
              <a:cs typeface="+mn-lt"/>
            </a:endParaRPr>
          </a:p>
          <a:p>
            <a:endParaRPr lang="es-ES">
              <a:cs typeface="Calibri"/>
            </a:endParaRPr>
          </a:p>
          <a:p>
            <a:r>
              <a:rPr lang="es-ES" b="1">
                <a:cs typeface="Calibri"/>
              </a:rPr>
              <a:t>Contenidos</a:t>
            </a:r>
          </a:p>
          <a:p>
            <a:r>
              <a:rPr lang="es-ES">
                <a:cs typeface="Calibri"/>
              </a:rPr>
              <a:t>Residuos orgánicos e inorgánicos</a:t>
            </a:r>
          </a:p>
          <a:p>
            <a:r>
              <a:rPr lang="es-ES">
                <a:cs typeface="Calibri"/>
              </a:rPr>
              <a:t>Tipos de contenedores de reciclaje:</a:t>
            </a:r>
          </a:p>
          <a:p>
            <a:r>
              <a:rPr lang="es-ES">
                <a:cs typeface="Calibri"/>
              </a:rPr>
              <a:t>-Contenedor para residuos orgánicos</a:t>
            </a:r>
          </a:p>
          <a:p>
            <a:r>
              <a:rPr lang="es-ES">
                <a:cs typeface="Calibri"/>
              </a:rPr>
              <a:t>- Contenedor para envases de </a:t>
            </a:r>
            <a:r>
              <a:rPr lang="es-ES" err="1">
                <a:cs typeface="Calibri"/>
              </a:rPr>
              <a:t>vídrio</a:t>
            </a:r>
            <a:endParaRPr lang="es-ES">
              <a:cs typeface="Calibri"/>
            </a:endParaRPr>
          </a:p>
          <a:p>
            <a:r>
              <a:rPr lang="es-ES">
                <a:cs typeface="Calibri"/>
              </a:rPr>
              <a:t>- Contenedor para envases de plástico</a:t>
            </a:r>
          </a:p>
          <a:p>
            <a:r>
              <a:rPr lang="es-ES">
                <a:cs typeface="Calibri"/>
              </a:rPr>
              <a:t>-Contenedor para envases de cartón o papel</a:t>
            </a:r>
          </a:p>
          <a:p>
            <a:endParaRPr lang="es-ES">
              <a:cs typeface="Calibri"/>
            </a:endParaRPr>
          </a:p>
          <a:p>
            <a:endParaRPr lang="es-ES" b="1">
              <a:cs typeface="Calibri"/>
            </a:endParaRPr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4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6FC3C53-D8FC-47C6-866C-8C10E3F05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02897"/>
              </p:ext>
            </p:extLst>
          </p:nvPr>
        </p:nvGraphicFramePr>
        <p:xfrm>
          <a:off x="388188" y="1092679"/>
          <a:ext cx="11483257" cy="493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269">
                  <a:extLst>
                    <a:ext uri="{9D8B030D-6E8A-4147-A177-3AD203B41FA5}">
                      <a16:colId xmlns:a16="http://schemas.microsoft.com/office/drawing/2014/main" val="3877926467"/>
                    </a:ext>
                  </a:extLst>
                </a:gridCol>
                <a:gridCol w="2094385">
                  <a:extLst>
                    <a:ext uri="{9D8B030D-6E8A-4147-A177-3AD203B41FA5}">
                      <a16:colId xmlns:a16="http://schemas.microsoft.com/office/drawing/2014/main" val="818755867"/>
                    </a:ext>
                  </a:extLst>
                </a:gridCol>
                <a:gridCol w="2280874">
                  <a:extLst>
                    <a:ext uri="{9D8B030D-6E8A-4147-A177-3AD203B41FA5}">
                      <a16:colId xmlns:a16="http://schemas.microsoft.com/office/drawing/2014/main" val="4019149652"/>
                    </a:ext>
                  </a:extLst>
                </a:gridCol>
                <a:gridCol w="2754264">
                  <a:extLst>
                    <a:ext uri="{9D8B030D-6E8A-4147-A177-3AD203B41FA5}">
                      <a16:colId xmlns:a16="http://schemas.microsoft.com/office/drawing/2014/main" val="1845272959"/>
                    </a:ext>
                  </a:extLst>
                </a:gridCol>
                <a:gridCol w="2804465">
                  <a:extLst>
                    <a:ext uri="{9D8B030D-6E8A-4147-A177-3AD203B41FA5}">
                      <a16:colId xmlns:a16="http://schemas.microsoft.com/office/drawing/2014/main" val="3446970843"/>
                    </a:ext>
                  </a:extLst>
                </a:gridCol>
              </a:tblGrid>
              <a:tr h="632603"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rgbClr val="FF0000"/>
                          </a:solidFill>
                        </a:rPr>
                        <a:t>Me tengo que esforzar más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rgbClr val="FFC000"/>
                          </a:solidFill>
                        </a:rPr>
                        <a:t>Estoy Aprendiendo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rgbClr val="FFFF00"/>
                          </a:solidFill>
                        </a:rPr>
                        <a:t>Lo hago 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Soy un genio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88154"/>
                  </a:ext>
                </a:extLst>
              </a:tr>
              <a:tr h="690113">
                <a:tc>
                  <a:txBody>
                    <a:bodyPr/>
                    <a:lstStyle/>
                    <a:p>
                      <a:pPr algn="just"/>
                      <a:r>
                        <a:rPr lang="es-ES" sz="1400" b="1"/>
                        <a:t>Busca y aporta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No busca ni aporta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Busca información, pero no sabe seleccionarla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Busca y aporta información, pero le cuesta seleccionar lo que puede ser importante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Busca y aporta </a:t>
                      </a:r>
                      <a:r>
                        <a:rPr lang="es-ES" sz="1400" err="1"/>
                        <a:t>infomación</a:t>
                      </a:r>
                      <a:r>
                        <a:rPr lang="es-ES" sz="1400"/>
                        <a:t> de forma activa, intentando seleccionar aquella que parece más importante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67040"/>
                  </a:ext>
                </a:extLst>
              </a:tr>
              <a:tr h="675735">
                <a:tc>
                  <a:txBody>
                    <a:bodyPr/>
                    <a:lstStyle/>
                    <a:p>
                      <a:pPr algn="just"/>
                      <a:r>
                        <a:rPr lang="es-ES" sz="1400" b="1"/>
                        <a:t>Participación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No participa de forma activa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Participa de forma activa en algunas actividades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Participa de forma activa en todas las actividades, pero le cuesta plantear preguntas o respuestas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Propone continuamente actividades o secuencias de 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65920"/>
                  </a:ext>
                </a:extLst>
              </a:tr>
              <a:tr h="675735">
                <a:tc>
                  <a:txBody>
                    <a:bodyPr/>
                    <a:lstStyle/>
                    <a:p>
                      <a:pPr algn="just"/>
                      <a:r>
                        <a:rPr lang="es-ES" sz="1400" b="1"/>
                        <a:t>Conocimientos adquiridos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No amplía sus conocimientos sobre el tema ni el vocabulario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Amplia muy poco sus conocimientos sobre el tema y el vocabulario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Amplia algunos de sus conocimientos sobre el tema y el vocabulario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Amplia gran cantidad de conocimeintos sobre el tema e incorpora ampliamente el vocabulario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71343"/>
                  </a:ext>
                </a:extLst>
              </a:tr>
              <a:tr h="718867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 b="1"/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/>
                        <a:t>No transmite a otras personas nada de lo aprendido o muy 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/>
                        <a:t>Transmite a otras personas  poco de lo aprendido de forma poco ordenada y coherente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/>
                        <a:t>Transmite a otras personas algo de lo aprendido de forma ordenada y coherente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/>
                        <a:t>Transmite a otras personas gran parte de lo aprendido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5629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ES" sz="1400" b="1"/>
                        <a:t>Actitud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Casi nunca respeta las normas ni se muestra contento a la hora de trabajar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No siempre respeta las normas establecidas ni se muestra contento a la hora de trabajar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Respeta las normas establecidas, pero no siempre se muestra alegre y contento a la hora de trabajar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/>
                        <a:t>Respeta las normas y se muestra alegre y contento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0131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2E65F3C-2E25-4643-BA9D-513905CF35A3}"/>
              </a:ext>
            </a:extLst>
          </p:cNvPr>
          <p:cNvSpPr txBox="1"/>
          <p:nvPr/>
        </p:nvSpPr>
        <p:spPr>
          <a:xfrm>
            <a:off x="253041" y="382438"/>
            <a:ext cx="39940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>
                <a:cs typeface="Calibri"/>
              </a:rPr>
              <a:t>Rúbrica de evaluación</a:t>
            </a:r>
            <a:endParaRPr lang="es-ES" sz="280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E5FDF8-E1D8-44DE-A94C-8E9C59381A28}"/>
              </a:ext>
            </a:extLst>
          </p:cNvPr>
          <p:cNvSpPr txBox="1"/>
          <p:nvPr/>
        </p:nvSpPr>
        <p:spPr>
          <a:xfrm>
            <a:off x="126609" y="6475562"/>
            <a:ext cx="6668086" cy="36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Fuente: Blog Diario de aprendizaje de CDVS</a:t>
            </a:r>
          </a:p>
        </p:txBody>
      </p:sp>
    </p:spTree>
    <p:extLst>
      <p:ext uri="{BB962C8B-B14F-4D97-AF65-F5344CB8AC3E}">
        <p14:creationId xmlns:p14="http://schemas.microsoft.com/office/powerpoint/2010/main" val="350836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4767B9F-416E-494F-BD97-23678F8CE94A}"/>
              </a:ext>
            </a:extLst>
          </p:cNvPr>
          <p:cNvSpPr txBox="1"/>
          <p:nvPr/>
        </p:nvSpPr>
        <p:spPr>
          <a:xfrm>
            <a:off x="454324" y="669985"/>
            <a:ext cx="109382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Actividad inicial: detección de conocimientos previos y hábitos de reciclaje</a:t>
            </a:r>
          </a:p>
          <a:p>
            <a:r>
              <a:rPr lang="es-ES" sz="2400" b="1" dirty="0">
                <a:cs typeface="Calibri"/>
              </a:rPr>
              <a:t>Cuestionario a través del programa: </a:t>
            </a:r>
            <a:r>
              <a:rPr lang="es-ES" sz="2400" b="1" dirty="0" err="1">
                <a:cs typeface="Calibri"/>
              </a:rPr>
              <a:t>Quizziz</a:t>
            </a:r>
            <a:endParaRPr lang="es-ES" sz="2400" b="1" dirty="0">
              <a:cs typeface="Calibri"/>
            </a:endParaRPr>
          </a:p>
          <a:p>
            <a:r>
              <a:rPr lang="es-ES" sz="2400">
                <a:hlinkClick r:id="rId2"/>
              </a:rPr>
              <a:t>https://quizizz.com/admin/quiz/5e0dc989dcc3ff001c09deba/cuanto-se-sobre-el-reciclaje</a:t>
            </a:r>
            <a:endParaRPr lang="es-ES" sz="2400" b="1" dirty="0"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323164-8587-4D84-9B7D-889AB7A56A4F}"/>
              </a:ext>
            </a:extLst>
          </p:cNvPr>
          <p:cNvSpPr/>
          <p:nvPr/>
        </p:nvSpPr>
        <p:spPr>
          <a:xfrm>
            <a:off x="454271" y="2173322"/>
            <a:ext cx="6820778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s-ES" sz="2400" dirty="0">
                <a:cs typeface="Calibri Light"/>
              </a:rPr>
              <a:t>Actividad 1: Visualización del corto la regla de las 3R*</a:t>
            </a: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12C98A-FB8E-4E70-B37D-96FBC5FC9416}"/>
              </a:ext>
            </a:extLst>
          </p:cNvPr>
          <p:cNvSpPr txBox="1"/>
          <p:nvPr/>
        </p:nvSpPr>
        <p:spPr>
          <a:xfrm>
            <a:off x="454271" y="3117213"/>
            <a:ext cx="92992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ea typeface="+mn-lt"/>
                <a:cs typeface="+mn-lt"/>
              </a:rPr>
              <a:t>Actividad 2: Creamos un </a:t>
            </a:r>
            <a:r>
              <a:rPr lang="es-ES" sz="2400" dirty="0" err="1">
                <a:ea typeface="+mn-lt"/>
                <a:cs typeface="+mn-lt"/>
              </a:rPr>
              <a:t>padlet</a:t>
            </a:r>
            <a:r>
              <a:rPr lang="es-ES" sz="2400" dirty="0">
                <a:ea typeface="+mn-lt"/>
                <a:cs typeface="+mn-lt"/>
              </a:rPr>
              <a:t> con nuestro propio RECI-Diccionario</a:t>
            </a:r>
          </a:p>
          <a:p>
            <a:endParaRPr lang="es-ES" sz="2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2825C0-0836-4CE0-BD05-4D7D5AE97046}"/>
              </a:ext>
            </a:extLst>
          </p:cNvPr>
          <p:cNvSpPr txBox="1">
            <a:spLocks/>
          </p:cNvSpPr>
          <p:nvPr/>
        </p:nvSpPr>
        <p:spPr>
          <a:xfrm>
            <a:off x="4179268" y="3532316"/>
            <a:ext cx="4839417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</a:rPr>
              <a:t>A lo largo de este proceso de aprendizaje surgen nuevos conceptos,  iremos recopilando todos en nuestro  propio RECI-Diccionario .</a:t>
            </a:r>
            <a:endParaRPr lang="es-ES" sz="2000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>
              <a:lnSpc>
                <a:spcPct val="150000"/>
              </a:lnSpc>
            </a:pPr>
            <a:endParaRPr lang="es-ES" sz="2800" dirty="0">
              <a:cs typeface="Calibri Light"/>
            </a:endParaRPr>
          </a:p>
        </p:txBody>
      </p:sp>
      <p:pic>
        <p:nvPicPr>
          <p:cNvPr id="15" name="Imagen 15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889F56B2-3871-43EC-877D-DA6C969A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849" y="3467152"/>
            <a:ext cx="2855805" cy="285580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B9DA7A7-7018-4C4E-BAD5-A857EBE96713}"/>
              </a:ext>
            </a:extLst>
          </p:cNvPr>
          <p:cNvSpPr txBox="1"/>
          <p:nvPr/>
        </p:nvSpPr>
        <p:spPr>
          <a:xfrm>
            <a:off x="1270293" y="5952257"/>
            <a:ext cx="659920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dirty="0"/>
              <a:t>Fuente video: *</a:t>
            </a:r>
            <a:r>
              <a:rPr lang="es-ES" dirty="0" err="1"/>
              <a:t>Happy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Español Videos Escolares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00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46015D-93F2-42BA-A5F5-DBE449A24E96}"/>
              </a:ext>
            </a:extLst>
          </p:cNvPr>
          <p:cNvSpPr txBox="1"/>
          <p:nvPr/>
        </p:nvSpPr>
        <p:spPr>
          <a:xfrm>
            <a:off x="310551" y="310551"/>
            <a:ext cx="8580406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dirty="0">
                <a:solidFill>
                  <a:schemeClr val="accent1">
                    <a:lumMod val="75000"/>
                  </a:schemeClr>
                </a:solidFill>
              </a:rPr>
              <a:t>RE</a:t>
            </a:r>
            <a:r>
              <a:rPr lang="es-ES" sz="5400" dirty="0">
                <a:solidFill>
                  <a:schemeClr val="accent6"/>
                </a:solidFill>
              </a:rPr>
              <a:t>DUCIR y </a:t>
            </a:r>
            <a:r>
              <a:rPr lang="es-ES" sz="5400" dirty="0">
                <a:solidFill>
                  <a:schemeClr val="accent2"/>
                </a:solidFill>
              </a:rPr>
              <a:t>RE</a:t>
            </a:r>
            <a:r>
              <a:rPr lang="es-ES" sz="5400" dirty="0">
                <a:solidFill>
                  <a:schemeClr val="accent6"/>
                </a:solidFill>
              </a:rPr>
              <a:t>UTILIZAR</a:t>
            </a:r>
            <a:endParaRPr lang="es-ES" sz="54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6E1E15-F603-4B20-ADBA-DFECD7022776}"/>
              </a:ext>
            </a:extLst>
          </p:cNvPr>
          <p:cNvSpPr txBox="1"/>
          <p:nvPr/>
        </p:nvSpPr>
        <p:spPr>
          <a:xfrm>
            <a:off x="308754" y="1358302"/>
            <a:ext cx="11685916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Actividad 3: Debate guiado: ¿Cómo podemos </a:t>
            </a:r>
            <a:r>
              <a:rPr lang="es-ES" sz="2400" dirty="0" err="1">
                <a:cs typeface="Calibri"/>
              </a:rPr>
              <a:t>REducir</a:t>
            </a:r>
            <a:r>
              <a:rPr lang="es-ES" sz="2400" dirty="0">
                <a:cs typeface="Calibri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Wingdings"/>
              <a:buChar char="ü"/>
            </a:pPr>
            <a:endParaRPr lang="es-ES" sz="2000">
              <a:cs typeface="Calibri"/>
            </a:endParaRPr>
          </a:p>
          <a:p>
            <a:endParaRPr lang="es-ES"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F7FFC5-53B4-469E-A154-E33AEBA12370}"/>
              </a:ext>
            </a:extLst>
          </p:cNvPr>
          <p:cNvSpPr txBox="1"/>
          <p:nvPr/>
        </p:nvSpPr>
        <p:spPr>
          <a:xfrm>
            <a:off x="310550" y="1877682"/>
            <a:ext cx="1099580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Actividad 4: Decoramos el aula</a:t>
            </a:r>
          </a:p>
          <a:p>
            <a:r>
              <a:rPr lang="es-ES" sz="1400" dirty="0">
                <a:cs typeface="Calibri" panose="020F0502020204030204"/>
              </a:rPr>
              <a:t>Fuente: Pinterest </a:t>
            </a:r>
            <a:endParaRPr lang="es-ES" sz="2400" dirty="0">
              <a:cs typeface="Calibri" panose="020F0502020204030204"/>
            </a:endParaRPr>
          </a:p>
        </p:txBody>
      </p:sp>
      <p:pic>
        <p:nvPicPr>
          <p:cNvPr id="9" name="Imagen 14" descr="Imagen que contiene interior, tabla, pasto, comida&#10;&#10;Descripción generada con confianza muy alta">
            <a:extLst>
              <a:ext uri="{FF2B5EF4-FFF2-40B4-BE49-F238E27FC236}">
                <a16:creationId xmlns:a16="http://schemas.microsoft.com/office/drawing/2014/main" id="{37CDBDCE-4B42-48FF-A1C3-60B42F426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95" b="8636"/>
          <a:stretch/>
        </p:blipFill>
        <p:spPr>
          <a:xfrm>
            <a:off x="2912854" y="3435472"/>
            <a:ext cx="2513639" cy="2072897"/>
          </a:xfrm>
          <a:prstGeom prst="rect">
            <a:avLst/>
          </a:prstGeom>
        </p:spPr>
      </p:pic>
      <p:pic>
        <p:nvPicPr>
          <p:cNvPr id="11" name="Imagen 6" descr="Imagen que contiene tabla, plato, hecho de madera, comida&#10;&#10;Descripción generada con confianza muy alta">
            <a:extLst>
              <a:ext uri="{FF2B5EF4-FFF2-40B4-BE49-F238E27FC236}">
                <a16:creationId xmlns:a16="http://schemas.microsoft.com/office/drawing/2014/main" id="{7C886E50-BB37-41E5-A17D-55ADB771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25" b="-1431"/>
          <a:stretch/>
        </p:blipFill>
        <p:spPr>
          <a:xfrm>
            <a:off x="6507191" y="2220330"/>
            <a:ext cx="2658188" cy="2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EBA41C-3807-406E-A705-430C691C98A0}"/>
              </a:ext>
            </a:extLst>
          </p:cNvPr>
          <p:cNvSpPr txBox="1"/>
          <p:nvPr/>
        </p:nvSpPr>
        <p:spPr>
          <a:xfrm>
            <a:off x="310551" y="310551"/>
            <a:ext cx="5302369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5400">
                <a:solidFill>
                  <a:schemeClr val="accent1">
                    <a:lumMod val="75000"/>
                  </a:schemeClr>
                </a:solidFill>
              </a:rPr>
              <a:t>RE</a:t>
            </a:r>
            <a:r>
              <a:rPr lang="es-ES" sz="5400">
                <a:solidFill>
                  <a:schemeClr val="accent6"/>
                </a:solidFill>
              </a:rPr>
              <a:t>CICLAR</a:t>
            </a:r>
            <a:endParaRPr lang="es-ES" sz="540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CA5C0C-0B6B-4EBD-9F4A-9430B9430295}"/>
              </a:ext>
            </a:extLst>
          </p:cNvPr>
          <p:cNvSpPr txBox="1"/>
          <p:nvPr/>
        </p:nvSpPr>
        <p:spPr>
          <a:xfrm>
            <a:off x="368059" y="1575758"/>
            <a:ext cx="92683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Segoe UI"/>
              </a:rPr>
              <a:t>Actividad 5: Visionado de una guía sobre reciclaje.</a:t>
            </a:r>
            <a:r>
              <a:rPr lang="en-US" sz="2400" dirty="0">
                <a:cs typeface="Segoe UI"/>
              </a:rPr>
              <a:t>​</a:t>
            </a:r>
          </a:p>
          <a:p>
            <a:r>
              <a:rPr lang="es-ES" dirty="0">
                <a:cs typeface="Segoe UI"/>
              </a:rPr>
              <a:t>Fuente: Canal </a:t>
            </a:r>
            <a:r>
              <a:rPr lang="es-ES" dirty="0" err="1">
                <a:cs typeface="Segoe UI"/>
              </a:rPr>
              <a:t>youtube</a:t>
            </a:r>
            <a:r>
              <a:rPr lang="es-ES" dirty="0">
                <a:cs typeface="Segoe UI"/>
              </a:rPr>
              <a:t>: </a:t>
            </a:r>
            <a:r>
              <a:rPr lang="es-ES" dirty="0" err="1">
                <a:cs typeface="Segoe UI"/>
              </a:rPr>
              <a:t>Algohayquehacer</a:t>
            </a:r>
            <a:r>
              <a:rPr lang="es-ES" dirty="0">
                <a:cs typeface="Segoe UI"/>
              </a:rPr>
              <a:t>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ECB2E9-E197-4AF1-8134-9D2E8A195936}"/>
              </a:ext>
            </a:extLst>
          </p:cNvPr>
          <p:cNvSpPr txBox="1"/>
          <p:nvPr/>
        </p:nvSpPr>
        <p:spPr>
          <a:xfrm>
            <a:off x="310551" y="2306113"/>
            <a:ext cx="74688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Actividad 6: Elaboramos nuestros propios contenedores para el aula.</a:t>
            </a:r>
          </a:p>
          <a:p>
            <a:r>
              <a:rPr lang="es-ES" sz="2400" dirty="0">
                <a:cs typeface="Calibri"/>
              </a:rPr>
              <a:t>Actividad 7: Buscamos en folletos de  comercios, recortamos y pegamos diferentes envases en su contenedor correspondiente.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344F02-8A9F-40AF-B376-10424D94724B}"/>
              </a:ext>
            </a:extLst>
          </p:cNvPr>
          <p:cNvSpPr txBox="1"/>
          <p:nvPr/>
        </p:nvSpPr>
        <p:spPr>
          <a:xfrm>
            <a:off x="310552" y="4422474"/>
            <a:ext cx="82784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Actividad final: comprobamos lo aprendido.</a:t>
            </a:r>
          </a:p>
          <a:p>
            <a:r>
              <a:rPr lang="es-ES" sz="2400" b="1" dirty="0">
                <a:cs typeface="Calibri"/>
              </a:rPr>
              <a:t>Quiz de </a:t>
            </a:r>
            <a:r>
              <a:rPr lang="es-ES" sz="2400" b="1" dirty="0" err="1">
                <a:cs typeface="Calibri"/>
              </a:rPr>
              <a:t>Kahoot</a:t>
            </a:r>
            <a:endParaRPr lang="es-ES" sz="2400" b="1" dirty="0">
              <a:cs typeface="Calibri"/>
            </a:endParaRPr>
          </a:p>
          <a:p>
            <a:r>
              <a:rPr lang="es-ES" sz="2400" dirty="0">
                <a:hlinkClick r:id="rId2"/>
              </a:rPr>
              <a:t>https://create.kahoot.it/share/cuanto-he-aprendido-sobre-reciclar/9b30688d-0cff-490c-8b4d-cc49bc30b467</a:t>
            </a:r>
            <a:endParaRPr lang="es-ES" sz="2400" b="1" dirty="0">
              <a:cs typeface="Calibri"/>
            </a:endParaRPr>
          </a:p>
          <a:p>
            <a:endParaRPr lang="es-ES" sz="2400" b="1" dirty="0">
              <a:cs typeface="Calibri"/>
            </a:endParaRPr>
          </a:p>
        </p:txBody>
      </p:sp>
      <p:pic>
        <p:nvPicPr>
          <p:cNvPr id="4" name="Imagen 3" descr="Imagen que contiene bola de billar, dibujo&#10;&#10;Descripción generada con confianza muy alta">
            <a:extLst>
              <a:ext uri="{FF2B5EF4-FFF2-40B4-BE49-F238E27FC236}">
                <a16:creationId xmlns:a16="http://schemas.microsoft.com/office/drawing/2014/main" id="{E8C8D7AF-2963-41F3-A50F-E4BF7E93F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09" r="523" b="64815"/>
          <a:stretch/>
        </p:blipFill>
        <p:spPr>
          <a:xfrm>
            <a:off x="10389079" y="5612260"/>
            <a:ext cx="1321335" cy="547817"/>
          </a:xfrm>
          <a:prstGeom prst="rect">
            <a:avLst/>
          </a:prstGeom>
        </p:spPr>
      </p:pic>
      <p:pic>
        <p:nvPicPr>
          <p:cNvPr id="6" name="Imagen 6" descr="Imagen que contiene interior, verde, cuarto, foto&#10;&#10;Descripción generada con confianza muy alta">
            <a:extLst>
              <a:ext uri="{FF2B5EF4-FFF2-40B4-BE49-F238E27FC236}">
                <a16:creationId xmlns:a16="http://schemas.microsoft.com/office/drawing/2014/main" id="{896D107E-6AC2-4984-9F63-E231A44A4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62" y="2227862"/>
            <a:ext cx="26765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79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2BF3A3252784448CA596A0CDE6A141" ma:contentTypeVersion="2" ma:contentTypeDescription="Crear nuevo documento." ma:contentTypeScope="" ma:versionID="a4fe9adbcf67a37fc008e9b6d2772d1c">
  <xsd:schema xmlns:xsd="http://www.w3.org/2001/XMLSchema" xmlns:xs="http://www.w3.org/2001/XMLSchema" xmlns:p="http://schemas.microsoft.com/office/2006/metadata/properties" xmlns:ns3="edea3463-ff8a-4c75-a4c7-89f995660c5a" targetNamespace="http://schemas.microsoft.com/office/2006/metadata/properties" ma:root="true" ma:fieldsID="ae5bb8bb935e2908023caeb3f2e64ad3" ns3:_="">
    <xsd:import namespace="edea3463-ff8a-4c75-a4c7-89f995660c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a3463-ff8a-4c75-a4c7-89f995660c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3999D3-D2A6-47A7-B30D-DE1CFA089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AA9C3-BE4B-4EEE-ABF9-5CEBBD137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a3463-ff8a-4c75-a4c7-89f995660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1B782C-EA2C-4CF0-9957-43448D3B25CA}">
  <ds:schemaRefs>
    <ds:schemaRef ds:uri="http://purl.org/dc/dcmitype/"/>
    <ds:schemaRef ds:uri="http://schemas.microsoft.com/office/2006/metadata/properties"/>
    <ds:schemaRef ds:uri="edea3463-ff8a-4c75-a4c7-89f995660c5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585</Words>
  <Application>Microsoft Office PowerPoint</Application>
  <PresentationFormat>Panorámica</PresentationFormat>
  <Paragraphs>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Arial,Sans-Serif</vt:lpstr>
      <vt:lpstr>Calibri</vt:lpstr>
      <vt:lpstr>Calibri Light</vt:lpstr>
      <vt:lpstr>Wingdings</vt:lpstr>
      <vt:lpstr>Retrospect</vt:lpstr>
      <vt:lpstr>¡APRENDEM0S A RECICLAR!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</dc:creator>
  <cp:lastModifiedBy>LAURA ALONSO OLIVA</cp:lastModifiedBy>
  <cp:revision>115</cp:revision>
  <dcterms:created xsi:type="dcterms:W3CDTF">2019-12-24T09:09:08Z</dcterms:created>
  <dcterms:modified xsi:type="dcterms:W3CDTF">2020-01-24T19:12:56Z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0x010100C22BF3A3252784448CA596A0CDE6A141</vt:lpwstr>
  </property>
</Properties>
</file>