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256" r:id="rId2"/>
    <p:sldId id="313" r:id="rId3"/>
    <p:sldId id="446" r:id="rId4"/>
    <p:sldId id="449" r:id="rId5"/>
    <p:sldId id="450" r:id="rId6"/>
    <p:sldId id="451" r:id="rId7"/>
    <p:sldId id="456" r:id="rId8"/>
    <p:sldId id="454" r:id="rId9"/>
    <p:sldId id="455" r:id="rId10"/>
    <p:sldId id="447" r:id="rId11"/>
    <p:sldId id="448" r:id="rId12"/>
    <p:sldId id="457" r:id="rId13"/>
    <p:sldId id="458" r:id="rId14"/>
    <p:sldId id="459" r:id="rId15"/>
    <p:sldId id="460" r:id="rId16"/>
    <p:sldId id="461" r:id="rId17"/>
    <p:sldId id="462" r:id="rId18"/>
    <p:sldId id="496" r:id="rId19"/>
    <p:sldId id="511" r:id="rId20"/>
    <p:sldId id="463" r:id="rId21"/>
    <p:sldId id="489" r:id="rId22"/>
    <p:sldId id="464" r:id="rId23"/>
    <p:sldId id="465" r:id="rId24"/>
    <p:sldId id="492" r:id="rId25"/>
    <p:sldId id="493" r:id="rId26"/>
    <p:sldId id="494" r:id="rId27"/>
    <p:sldId id="491" r:id="rId28"/>
    <p:sldId id="498" r:id="rId29"/>
    <p:sldId id="499" r:id="rId30"/>
    <p:sldId id="500" r:id="rId31"/>
    <p:sldId id="506" r:id="rId32"/>
    <p:sldId id="507" r:id="rId33"/>
    <p:sldId id="508" r:id="rId34"/>
    <p:sldId id="509" r:id="rId35"/>
    <p:sldId id="510" r:id="rId36"/>
    <p:sldId id="513" r:id="rId37"/>
    <p:sldId id="514" r:id="rId38"/>
    <p:sldId id="515" r:id="rId39"/>
    <p:sldId id="516" r:id="rId40"/>
    <p:sldId id="517" r:id="rId41"/>
    <p:sldId id="518" r:id="rId42"/>
    <p:sldId id="519" r:id="rId43"/>
    <p:sldId id="520" r:id="rId44"/>
    <p:sldId id="522" r:id="rId45"/>
    <p:sldId id="523" r:id="rId46"/>
    <p:sldId id="524" r:id="rId47"/>
    <p:sldId id="525" r:id="rId48"/>
    <p:sldId id="466" r:id="rId49"/>
    <p:sldId id="468" r:id="rId50"/>
    <p:sldId id="470" r:id="rId51"/>
    <p:sldId id="471" r:id="rId52"/>
    <p:sldId id="472" r:id="rId53"/>
    <p:sldId id="473" r:id="rId54"/>
    <p:sldId id="474" r:id="rId55"/>
    <p:sldId id="476" r:id="rId56"/>
    <p:sldId id="477" r:id="rId57"/>
    <p:sldId id="478" r:id="rId58"/>
    <p:sldId id="479" r:id="rId59"/>
    <p:sldId id="475" r:id="rId60"/>
    <p:sldId id="467" r:id="rId61"/>
    <p:sldId id="480" r:id="rId62"/>
    <p:sldId id="535" r:id="rId63"/>
    <p:sldId id="536" r:id="rId64"/>
    <p:sldId id="543" r:id="rId65"/>
    <p:sldId id="481" r:id="rId66"/>
    <p:sldId id="485" r:id="rId67"/>
    <p:sldId id="487" r:id="rId68"/>
    <p:sldId id="483" r:id="rId69"/>
    <p:sldId id="567" r:id="rId70"/>
    <p:sldId id="530" r:id="rId71"/>
    <p:sldId id="531" r:id="rId72"/>
    <p:sldId id="529" r:id="rId73"/>
    <p:sldId id="533" r:id="rId74"/>
    <p:sldId id="570" r:id="rId75"/>
    <p:sldId id="569" r:id="rId76"/>
    <p:sldId id="528" r:id="rId77"/>
    <p:sldId id="532" r:id="rId78"/>
    <p:sldId id="537" r:id="rId79"/>
    <p:sldId id="538" r:id="rId80"/>
    <p:sldId id="539" r:id="rId81"/>
    <p:sldId id="359" r:id="rId82"/>
    <p:sldId id="360" r:id="rId83"/>
    <p:sldId id="540" r:id="rId84"/>
    <p:sldId id="557" r:id="rId85"/>
    <p:sldId id="558" r:id="rId86"/>
    <p:sldId id="559" r:id="rId87"/>
    <p:sldId id="561" r:id="rId88"/>
    <p:sldId id="562" r:id="rId89"/>
    <p:sldId id="563" r:id="rId90"/>
    <p:sldId id="564" r:id="rId91"/>
    <p:sldId id="565" r:id="rId92"/>
    <p:sldId id="566" r:id="rId93"/>
    <p:sldId id="541" r:id="rId94"/>
    <p:sldId id="542" r:id="rId95"/>
    <p:sldId id="336" r:id="rId96"/>
    <p:sldId id="337" r:id="rId97"/>
    <p:sldId id="556" r:id="rId98"/>
    <p:sldId id="443" r:id="rId99"/>
    <p:sldId id="544" r:id="rId100"/>
    <p:sldId id="545" r:id="rId101"/>
    <p:sldId id="546" r:id="rId102"/>
    <p:sldId id="547" r:id="rId103"/>
    <p:sldId id="548" r:id="rId104"/>
    <p:sldId id="549" r:id="rId105"/>
    <p:sldId id="550" r:id="rId106"/>
    <p:sldId id="551" r:id="rId107"/>
    <p:sldId id="552" r:id="rId108"/>
    <p:sldId id="553" r:id="rId109"/>
    <p:sldId id="554" r:id="rId110"/>
    <p:sldId id="555" r:id="rId1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s-ES"/>
              <a:t>Haga clic para modificar el estilo de título del patrón</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8A6298-0711-4A03-BAAC-41C11551505C}" type="datetimeFigureOut">
              <a:rPr lang="es-ES" smtClean="0"/>
              <a:t>18/04/2017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F8A6298-0711-4A03-BAAC-41C11551505C}" type="datetimeFigureOut">
              <a:rPr lang="es-ES" smtClean="0"/>
              <a:t>18/04/2017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F8A6298-0711-4A03-BAAC-41C11551505C}" type="datetimeFigureOut">
              <a:rPr lang="es-ES" smtClean="0"/>
              <a:t>18/04/2017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8A6298-0711-4A03-BAAC-41C11551505C}" type="datetimeFigureOut">
              <a:rPr lang="es-ES" smtClean="0"/>
              <a:t>18/04/2017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a:t>Haga clic para modificar el estilo de título del patrón</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a:t>Haga clic para modificar el estilo de texto del patrón</a:t>
            </a:r>
          </a:p>
        </p:txBody>
      </p:sp>
      <p:sp>
        <p:nvSpPr>
          <p:cNvPr id="4" name="Date Placeholder 3"/>
          <p:cNvSpPr>
            <a:spLocks noGrp="1"/>
          </p:cNvSpPr>
          <p:nvPr>
            <p:ph type="dt" sz="half" idx="10"/>
          </p:nvPr>
        </p:nvSpPr>
        <p:spPr/>
        <p:txBody>
          <a:bodyPr/>
          <a:lstStyle/>
          <a:p>
            <a:fld id="{BF8A6298-0711-4A03-BAAC-41C11551505C}" type="datetimeFigureOut">
              <a:rPr lang="es-ES" smtClean="0"/>
              <a:t>18/04/2017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8A6298-0711-4A03-BAAC-41C11551505C}" type="datetimeFigureOut">
              <a:rPr lang="es-ES" smtClean="0"/>
              <a:t>18/04/2017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274E5F-2627-45F3-9699-8D43046DFD60}" type="slidenum">
              <a:rPr lang="es-ES" smtClean="0"/>
              <a:t>‹Nº›</a:t>
            </a:fld>
            <a:endParaRPr lang="es-ES"/>
          </a:p>
        </p:txBody>
      </p:sp>
      <p:sp>
        <p:nvSpPr>
          <p:cNvPr id="8" name="Title 7"/>
          <p:cNvSpPr>
            <a:spLocks noGrp="1"/>
          </p:cNvSpPr>
          <p:nvPr>
            <p:ph type="title"/>
          </p:nvPr>
        </p:nvSpPr>
        <p:spPr/>
        <p:txBody>
          <a:bodyPr/>
          <a:lstStyle/>
          <a:p>
            <a:r>
              <a:rPr lang="es-ES"/>
              <a:t>Haga clic para modificar el estilo de título del patrón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a:t>Haga clic para modificar el estilo de texto del patrón</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a:t>Haga clic para modificar el estilo de texto del patrón</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F8A6298-0711-4A03-BAAC-41C11551505C}" type="datetimeFigureOut">
              <a:rPr lang="es-ES" smtClean="0"/>
              <a:t>18/04/2017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BF8A6298-0711-4A03-BAAC-41C11551505C}" type="datetimeFigureOut">
              <a:rPr lang="es-ES" smtClean="0"/>
              <a:t>18/04/2017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A6298-0711-4A03-BAAC-41C11551505C}" type="datetimeFigureOut">
              <a:rPr lang="es-ES" smtClean="0"/>
              <a:t>18/04/2017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a:t>Haga clic para modificar el estilo de título del patrón</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s-ES"/>
              <a:t>Haga clic para modificar el estilo de texto del patrón</a:t>
            </a:r>
          </a:p>
        </p:txBody>
      </p:sp>
      <p:sp>
        <p:nvSpPr>
          <p:cNvPr id="5" name="Date Placeholder 4"/>
          <p:cNvSpPr>
            <a:spLocks noGrp="1"/>
          </p:cNvSpPr>
          <p:nvPr>
            <p:ph type="dt" sz="half" idx="10"/>
          </p:nvPr>
        </p:nvSpPr>
        <p:spPr/>
        <p:txBody>
          <a:bodyPr/>
          <a:lstStyle/>
          <a:p>
            <a:fld id="{BF8A6298-0711-4A03-BAAC-41C11551505C}" type="datetimeFigureOut">
              <a:rPr lang="es-ES" smtClean="0"/>
              <a:t>18/04/2017</a:t>
            </a:fld>
            <a:endParaRPr lang="es-E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1A274E5F-2627-45F3-9699-8D43046DFD60}"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s-ES"/>
              <a:t>Haga clic en el icono para agregar una imagen</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F8A6298-0711-4A03-BAAC-41C11551505C}" type="datetimeFigureOut">
              <a:rPr lang="es-ES" smtClean="0"/>
              <a:t>18/04/2017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274E5F-2627-45F3-9699-8D43046DFD60}"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BF8A6298-0711-4A03-BAAC-41C11551505C}" type="datetimeFigureOut">
              <a:rPr lang="es-ES" smtClean="0"/>
              <a:t>18/04/2017</a:t>
            </a:fld>
            <a:endParaRPr lang="es-E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s-E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1A274E5F-2627-45F3-9699-8D43046DFD60}"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www.actiludis.com/wp-content/uploads/2013/11/IMG_6537.jpg" TargetMode="External"/><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actiludis.com/wp-content/uploads/2013/11/IMG_6773.jp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MAPA-CONCEPTUAL-ABN-SECUENCIA-3-AN&#771;OS.pdf"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Videos%20avi/2%20sesion%20puebla/RETROCUENTA%20CON%20COHETE%20DESDE%20EL%2014.avi"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Videos%20avi/2%20sesion%20puebla/Subitizaci&#243;n%20en%204%20a&#241;os.avi" TargetMode="External"/><Relationship Id="rId2" Type="http://schemas.openxmlformats.org/officeDocument/2006/relationships/image" Target="../media/image66.JP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2%20sesion/Subitizaci&#243;n%20en%204%20a&#241;os.avi"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Videos%20avi/2%20sesion%20puebla/Recta%20num&#233;rica.avi"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hyperlink" Target="Videos%20avi/2%20sesion%20puebla/Mayor%20y%20menor%20con%20ni&#241;os%20y%20n&#250;meros.avi"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actiludis.com/wp-content/uploads/2013/11/pinzas.jpg" TargetMode="External"/><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actiludis.com/wp-content/uploads/2013/11/amigos-del-10.jpg"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Videos%20avi/2%20sesion%20puebla/REPARTO%20REGULAR%20DE%206%20SIN%20CONTAR%20NADA%20DE%20NADA.avi" TargetMode="External"/><Relationship Id="rId2" Type="http://schemas.openxmlformats.org/officeDocument/2006/relationships/hyperlink" Target="Videos%20avi/2%20sesion%20puebla/REPARTO%20REGULAR%20CON%20RESTO.avi"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Videos%20avi/2%20sesion%20puebla/Trabajando%20con%20decenas%20en%20Infantil%20de%205%20a&#241;os.avi"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2%20sesion/JUGANDO%20CON%20DECENAS%20Y%20UNIDADES.avi" TargetMode="External"/><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JPG"/></Relationships>
</file>

<file path=ppt/slides/_rels/slide8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2%20sesion/Mayor%20y%20menor%20con%20ni&#241;os%20y%20n&#250;meros.avi"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actiludis.com/wp-content/uploads/2013/11/amigos-del-10.jp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2%20sesion/Equivalencia%20de%20conjuntos.avi" TargetMode="External"/><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hyperlink" Target="Videos%20avi/2%20sesion%20puebla/Equivalencia%20de%20conjuntos.avi"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hyperlink" Target="2%20sesion/Mayor%20y%20menor%20con%20ni&#241;os%20y%20n&#250;meros.avi" TargetMode="Externa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7030A0"/>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rot="19790814">
            <a:off x="1089484" y="1730403"/>
            <a:ext cx="7531497" cy="1204306"/>
          </a:xfrm>
        </p:spPr>
        <p:txBody>
          <a:bodyPr/>
          <a:lstStyle/>
          <a:p>
            <a:r>
              <a:rPr lang="es-ES" dirty="0"/>
              <a:t>Método Algoritmos ABN</a:t>
            </a:r>
          </a:p>
        </p:txBody>
      </p:sp>
      <p:sp>
        <p:nvSpPr>
          <p:cNvPr id="3" name="Subtítulo 2"/>
          <p:cNvSpPr>
            <a:spLocks noGrp="1"/>
          </p:cNvSpPr>
          <p:nvPr>
            <p:ph type="subTitle" idx="1"/>
          </p:nvPr>
        </p:nvSpPr>
        <p:spPr>
          <a:xfrm>
            <a:off x="3116924" y="5556738"/>
            <a:ext cx="7750368" cy="748648"/>
          </a:xfrm>
        </p:spPr>
        <p:txBody>
          <a:bodyPr>
            <a:normAutofit fontScale="70000" lnSpcReduction="20000"/>
          </a:bodyPr>
          <a:lstStyle/>
          <a:p>
            <a:pPr algn="r"/>
            <a:r>
              <a:rPr lang="es-ES" sz="2400" b="1" dirty="0"/>
              <a:t>Rebeca Gómez Martin. </a:t>
            </a:r>
          </a:p>
          <a:p>
            <a:pPr algn="r"/>
            <a:r>
              <a:rPr lang="es-ES" sz="2400" b="1" dirty="0" err="1"/>
              <a:t>Ceip</a:t>
            </a:r>
            <a:r>
              <a:rPr lang="es-ES" sz="2400" b="1" dirty="0"/>
              <a:t> miguel </a:t>
            </a:r>
            <a:r>
              <a:rPr lang="es-ES" sz="2400" b="1" dirty="0" err="1"/>
              <a:t>delibes</a:t>
            </a:r>
            <a:r>
              <a:rPr lang="es-ES" sz="2400" b="1" dirty="0"/>
              <a:t> </a:t>
            </a:r>
            <a:r>
              <a:rPr lang="es-ES" sz="2400" b="1" dirty="0" err="1"/>
              <a:t>aldeamayor</a:t>
            </a:r>
            <a:r>
              <a:rPr lang="es-ES" sz="2400" b="1" dirty="0"/>
              <a:t> de san </a:t>
            </a:r>
            <a:r>
              <a:rPr lang="es-ES" sz="2400" b="1" dirty="0" err="1"/>
              <a:t>martin</a:t>
            </a:r>
            <a:r>
              <a:rPr lang="es-ES" sz="2400" dirty="0"/>
              <a:t>.</a:t>
            </a:r>
          </a:p>
          <a:p>
            <a:pPr algn="r"/>
            <a:endParaRPr lang="es-ES" sz="4800" dirty="0">
              <a:latin typeface="Trebuchet MS" panose="020B0603020202020204" pitchFamily="34"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64651">
            <a:off x="6459781" y="3707057"/>
            <a:ext cx="2695575" cy="1038225"/>
          </a:xfrm>
          <a:prstGeom prst="rect">
            <a:avLst/>
          </a:prstGeom>
        </p:spPr>
      </p:pic>
    </p:spTree>
    <p:extLst>
      <p:ext uri="{BB962C8B-B14F-4D97-AF65-F5344CB8AC3E}">
        <p14:creationId xmlns:p14="http://schemas.microsoft.com/office/powerpoint/2010/main" val="170212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73723" y="365760"/>
            <a:ext cx="10609385" cy="548640"/>
          </a:xfrm>
        </p:spPr>
        <p:txBody>
          <a:bodyPr/>
          <a:lstStyle/>
          <a:p>
            <a:r>
              <a:rPr lang="es-ES" sz="2400" dirty="0">
                <a:latin typeface="Comic Sans MS" pitchFamily="66" charset="0"/>
              </a:rPr>
              <a:t>1. PASOS PARA LA ADQUISICIÓN DEL CONCEPTO DE NÚMERO</a:t>
            </a:r>
            <a:endParaRPr lang="es-ES" sz="2400" dirty="0"/>
          </a:p>
        </p:txBody>
      </p:sp>
      <p:sp>
        <p:nvSpPr>
          <p:cNvPr id="3" name="2 Marcador de contenido"/>
          <p:cNvSpPr>
            <a:spLocks noGrp="1"/>
          </p:cNvSpPr>
          <p:nvPr>
            <p:ph idx="1"/>
          </p:nvPr>
        </p:nvSpPr>
        <p:spPr>
          <a:xfrm>
            <a:off x="1097279" y="1522659"/>
            <a:ext cx="5092505" cy="3579849"/>
          </a:xfrm>
        </p:spPr>
        <p:txBody>
          <a:bodyPr>
            <a:normAutofit lnSpcReduction="10000"/>
          </a:bodyPr>
          <a:lstStyle/>
          <a:p>
            <a:r>
              <a:rPr lang="es-ES" sz="2000" dirty="0">
                <a:latin typeface="Comic Sans MS" pitchFamily="66" charset="0"/>
              </a:rPr>
              <a:t>B) ESTABLECIMIENTO DE UN PATRON FISICO</a:t>
            </a:r>
          </a:p>
          <a:p>
            <a:pPr>
              <a:buFont typeface="Wingdings" pitchFamily="2" charset="2"/>
              <a:buChar char="Ø"/>
            </a:pPr>
            <a:r>
              <a:rPr lang="es-ES" sz="2000" dirty="0">
                <a:latin typeface="Comic Sans MS" pitchFamily="66" charset="0"/>
              </a:rPr>
              <a:t>Referentes físicos comunes con significado: por ejemplo: 2 alas de un pájaro, 5 dedos de una mano, 4 patas de una silla…</a:t>
            </a:r>
          </a:p>
          <a:p>
            <a:pPr>
              <a:buFont typeface="Wingdings" pitchFamily="2" charset="2"/>
              <a:buChar char="Ø"/>
            </a:pPr>
            <a:r>
              <a:rPr lang="es-ES" sz="2000" dirty="0">
                <a:latin typeface="Comic Sans MS" pitchFamily="66" charset="0"/>
              </a:rPr>
              <a:t>Referentes físicos comunes sin significado (abstractos)</a:t>
            </a:r>
          </a:p>
          <a:p>
            <a:pPr marL="0" indent="0"/>
            <a:r>
              <a:rPr lang="es-ES" sz="2000" dirty="0">
                <a:latin typeface="Comic Sans MS" pitchFamily="66" charset="0"/>
              </a:rPr>
              <a:t>Primero establece relaciones entre patrones con significado con los patrones abstractos.</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406" y="3452446"/>
            <a:ext cx="3282461" cy="2373923"/>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406" y="1271587"/>
            <a:ext cx="3293086" cy="1952259"/>
          </a:xfrm>
          <a:prstGeom prst="rect">
            <a:avLst/>
          </a:prstGeom>
        </p:spPr>
      </p:pic>
    </p:spTree>
    <p:extLst>
      <p:ext uri="{BB962C8B-B14F-4D97-AF65-F5344CB8AC3E}">
        <p14:creationId xmlns:p14="http://schemas.microsoft.com/office/powerpoint/2010/main" val="91351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3046"/>
            <a:ext cx="6023058" cy="3387970"/>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059" y="2157047"/>
            <a:ext cx="6023057" cy="3387970"/>
          </a:xfrm>
          <a:prstGeom prst="rect">
            <a:avLst/>
          </a:prstGeom>
        </p:spPr>
      </p:pic>
    </p:spTree>
    <p:extLst>
      <p:ext uri="{BB962C8B-B14F-4D97-AF65-F5344CB8AC3E}">
        <p14:creationId xmlns:p14="http://schemas.microsoft.com/office/powerpoint/2010/main" val="855166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73" y="2470638"/>
            <a:ext cx="5861538" cy="3297115"/>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011" y="572963"/>
            <a:ext cx="5898011" cy="3317631"/>
          </a:xfrm>
          <a:prstGeom prst="rect">
            <a:avLst/>
          </a:prstGeom>
        </p:spPr>
      </p:pic>
    </p:spTree>
    <p:extLst>
      <p:ext uri="{BB962C8B-B14F-4D97-AF65-F5344CB8AC3E}">
        <p14:creationId xmlns:p14="http://schemas.microsoft.com/office/powerpoint/2010/main" val="34380482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3769" y="1828077"/>
            <a:ext cx="6076317" cy="3417928"/>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88186" y="1845933"/>
            <a:ext cx="6157946" cy="3463845"/>
          </a:xfrm>
          <a:prstGeom prst="rect">
            <a:avLst/>
          </a:prstGeom>
        </p:spPr>
      </p:pic>
    </p:spTree>
    <p:extLst>
      <p:ext uri="{BB962C8B-B14F-4D97-AF65-F5344CB8AC3E}">
        <p14:creationId xmlns:p14="http://schemas.microsoft.com/office/powerpoint/2010/main" val="26202227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308" y="2683118"/>
            <a:ext cx="5732586" cy="3224580"/>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894" y="807425"/>
            <a:ext cx="5732588" cy="3224580"/>
          </a:xfrm>
          <a:prstGeom prst="rect">
            <a:avLst/>
          </a:prstGeom>
        </p:spPr>
      </p:pic>
    </p:spTree>
    <p:extLst>
      <p:ext uri="{BB962C8B-B14F-4D97-AF65-F5344CB8AC3E}">
        <p14:creationId xmlns:p14="http://schemas.microsoft.com/office/powerpoint/2010/main" val="2211990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1" y="2488223"/>
            <a:ext cx="5767754" cy="324436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155" y="577362"/>
            <a:ext cx="5647920" cy="3176955"/>
          </a:xfrm>
          <a:prstGeom prst="rect">
            <a:avLst/>
          </a:prstGeom>
        </p:spPr>
      </p:pic>
    </p:spTree>
    <p:extLst>
      <p:ext uri="{BB962C8B-B14F-4D97-AF65-F5344CB8AC3E}">
        <p14:creationId xmlns:p14="http://schemas.microsoft.com/office/powerpoint/2010/main" val="164732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445" y="2409092"/>
            <a:ext cx="5595815" cy="3147646"/>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260" y="550984"/>
            <a:ext cx="5564555" cy="3130062"/>
          </a:xfrm>
          <a:prstGeom prst="rect">
            <a:avLst/>
          </a:prstGeom>
        </p:spPr>
      </p:pic>
    </p:spTree>
    <p:extLst>
      <p:ext uri="{BB962C8B-B14F-4D97-AF65-F5344CB8AC3E}">
        <p14:creationId xmlns:p14="http://schemas.microsoft.com/office/powerpoint/2010/main" val="3668453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614" y="550984"/>
            <a:ext cx="5564555" cy="313006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846" y="2309445"/>
            <a:ext cx="5564555" cy="3130062"/>
          </a:xfrm>
          <a:prstGeom prst="rect">
            <a:avLst/>
          </a:prstGeom>
        </p:spPr>
      </p:pic>
    </p:spTree>
    <p:extLst>
      <p:ext uri="{BB962C8B-B14F-4D97-AF65-F5344CB8AC3E}">
        <p14:creationId xmlns:p14="http://schemas.microsoft.com/office/powerpoint/2010/main" val="20345886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69" y="1043354"/>
            <a:ext cx="5898010" cy="3317631"/>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579" y="2485292"/>
            <a:ext cx="5752122" cy="3317631"/>
          </a:xfrm>
          <a:prstGeom prst="rect">
            <a:avLst/>
          </a:prstGeom>
        </p:spPr>
      </p:pic>
    </p:spTree>
    <p:extLst>
      <p:ext uri="{BB962C8B-B14F-4D97-AF65-F5344CB8AC3E}">
        <p14:creationId xmlns:p14="http://schemas.microsoft.com/office/powerpoint/2010/main" val="39248253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125" y="633047"/>
            <a:ext cx="5502030" cy="309489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7971" y="2567354"/>
            <a:ext cx="5502030" cy="3094892"/>
          </a:xfrm>
          <a:prstGeom prst="rect">
            <a:avLst/>
          </a:prstGeom>
        </p:spPr>
      </p:pic>
    </p:spTree>
    <p:extLst>
      <p:ext uri="{BB962C8B-B14F-4D97-AF65-F5344CB8AC3E}">
        <p14:creationId xmlns:p14="http://schemas.microsoft.com/office/powerpoint/2010/main" val="11795522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85" y="723166"/>
            <a:ext cx="5298831" cy="298059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876" y="680303"/>
            <a:ext cx="5451231" cy="3066318"/>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754" y="3711087"/>
            <a:ext cx="5193323" cy="2921244"/>
          </a:xfrm>
          <a:prstGeom prst="rect">
            <a:avLst/>
          </a:prstGeom>
        </p:spPr>
      </p:pic>
    </p:spTree>
    <p:extLst>
      <p:ext uri="{BB962C8B-B14F-4D97-AF65-F5344CB8AC3E}">
        <p14:creationId xmlns:p14="http://schemas.microsoft.com/office/powerpoint/2010/main" val="1408904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2400" dirty="0">
                <a:latin typeface="Comic Sans MS" pitchFamily="66" charset="0"/>
              </a:rPr>
              <a:t>1. PASOS PARA LA ADQUISICIÓN DEL CONCEPTO DE NÚMERO</a:t>
            </a:r>
            <a:endParaRPr lang="es-ES" sz="2400" dirty="0"/>
          </a:p>
        </p:txBody>
      </p:sp>
      <p:sp>
        <p:nvSpPr>
          <p:cNvPr id="3" name="2 Marcador de contenido"/>
          <p:cNvSpPr>
            <a:spLocks noGrp="1"/>
          </p:cNvSpPr>
          <p:nvPr>
            <p:ph idx="1"/>
          </p:nvPr>
        </p:nvSpPr>
        <p:spPr>
          <a:xfrm>
            <a:off x="5903741" y="1288199"/>
            <a:ext cx="5010443" cy="3579849"/>
          </a:xfrm>
        </p:spPr>
        <p:txBody>
          <a:bodyPr>
            <a:normAutofit/>
          </a:bodyPr>
          <a:lstStyle/>
          <a:p>
            <a:r>
              <a:rPr lang="es-ES" sz="2000" dirty="0">
                <a:latin typeface="Comic Sans MS" pitchFamily="66" charset="0"/>
              </a:rPr>
              <a:t>C) ORDENAMIENTO DE PATRONES: Sin error los ejercicios anteriores.</a:t>
            </a:r>
          </a:p>
          <a:p>
            <a:pPr>
              <a:buFont typeface="Wingdings" pitchFamily="2" charset="2"/>
              <a:buChar char="Ø"/>
            </a:pPr>
            <a:r>
              <a:rPr lang="es-ES" sz="2000" dirty="0">
                <a:latin typeface="Comic Sans MS" pitchFamily="66" charset="0"/>
              </a:rPr>
              <a:t>Equivalencias entre conjuntos-patrones: buscar entre muchos.</a:t>
            </a:r>
          </a:p>
          <a:p>
            <a:pPr>
              <a:buFont typeface="Wingdings" pitchFamily="2" charset="2"/>
              <a:buChar char="Ø"/>
            </a:pPr>
            <a:r>
              <a:rPr lang="es-ES" sz="2000" dirty="0">
                <a:latin typeface="Comic Sans MS" pitchFamily="66" charset="0"/>
              </a:rPr>
              <a:t>Búsqueda de vecinos (introducir el 0)</a:t>
            </a:r>
          </a:p>
          <a:p>
            <a:pPr>
              <a:buFont typeface="Wingdings" pitchFamily="2" charset="2"/>
              <a:buChar char="Ø"/>
            </a:pPr>
            <a:r>
              <a:rPr lang="es-ES" sz="2000" dirty="0">
                <a:latin typeface="Comic Sans MS" pitchFamily="66" charset="0"/>
              </a:rPr>
              <a:t>Encadenamiento de patrones vecinos: varios hacia la derecha y a la izquierda</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431" y="1500554"/>
            <a:ext cx="5085211" cy="2860431"/>
          </a:xfrm>
          <a:prstGeom prst="rect">
            <a:avLst/>
          </a:prstGeom>
        </p:spPr>
      </p:pic>
    </p:spTree>
    <p:extLst>
      <p:ext uri="{BB962C8B-B14F-4D97-AF65-F5344CB8AC3E}">
        <p14:creationId xmlns:p14="http://schemas.microsoft.com/office/powerpoint/2010/main" val="30037733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40" y="609601"/>
            <a:ext cx="5564554" cy="313006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579077"/>
            <a:ext cx="5943600" cy="3343275"/>
          </a:xfrm>
          <a:prstGeom prst="rect">
            <a:avLst/>
          </a:prstGeom>
        </p:spPr>
      </p:pic>
    </p:spTree>
    <p:extLst>
      <p:ext uri="{BB962C8B-B14F-4D97-AF65-F5344CB8AC3E}">
        <p14:creationId xmlns:p14="http://schemas.microsoft.com/office/powerpoint/2010/main" val="407889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68613" y="295421"/>
            <a:ext cx="5240215" cy="548640"/>
          </a:xfrm>
        </p:spPr>
        <p:txBody>
          <a:bodyPr/>
          <a:lstStyle/>
          <a:p>
            <a:pPr algn="ctr"/>
            <a:r>
              <a:rPr lang="es-ES" sz="2400" b="1" dirty="0">
                <a:latin typeface="Comic Sans MS" pitchFamily="66" charset="0"/>
              </a:rPr>
              <a:t>Ordenamiento de patrones</a:t>
            </a:r>
          </a:p>
        </p:txBody>
      </p:sp>
      <p:sp>
        <p:nvSpPr>
          <p:cNvPr id="3" name="2 Marcador de contenido"/>
          <p:cNvSpPr>
            <a:spLocks noGrp="1"/>
          </p:cNvSpPr>
          <p:nvPr>
            <p:ph idx="1"/>
          </p:nvPr>
        </p:nvSpPr>
        <p:spPr>
          <a:xfrm>
            <a:off x="328247" y="690320"/>
            <a:ext cx="7373814" cy="5405680"/>
          </a:xfrm>
        </p:spPr>
        <p:txBody>
          <a:bodyPr>
            <a:normAutofit/>
          </a:bodyPr>
          <a:lstStyle/>
          <a:p>
            <a:endParaRPr lang="es-ES" sz="2000" b="0" dirty="0">
              <a:latin typeface="Comic Sans MS" pitchFamily="66" charset="0"/>
            </a:endParaRPr>
          </a:p>
          <a:p>
            <a:r>
              <a:rPr lang="es-ES" sz="2000" b="0" dirty="0">
                <a:latin typeface="Comic Sans MS" pitchFamily="66" charset="0"/>
              </a:rPr>
              <a:t>Primero con ayudas de los vecinos, después se van retirando estas ayudas.</a:t>
            </a:r>
          </a:p>
          <a:p>
            <a:r>
              <a:rPr lang="es-ES" sz="2000" b="0" dirty="0">
                <a:latin typeface="Comic Sans MS" pitchFamily="66" charset="0"/>
              </a:rPr>
              <a:t>Actividades de este tipo:</a:t>
            </a:r>
          </a:p>
          <a:p>
            <a:pPr>
              <a:buFontTx/>
              <a:buChar char="-"/>
            </a:pPr>
            <a:r>
              <a:rPr lang="es-ES" sz="2000" b="0" dirty="0">
                <a:latin typeface="Comic Sans MS" pitchFamily="66" charset="0"/>
              </a:rPr>
              <a:t>Ordenar dos conjuntos (por ejemplo: 3 y 4)</a:t>
            </a:r>
          </a:p>
          <a:p>
            <a:pPr>
              <a:buFontTx/>
              <a:buChar char="-"/>
            </a:pPr>
            <a:r>
              <a:rPr lang="es-ES" sz="2000" b="0" dirty="0">
                <a:latin typeface="Comic Sans MS" pitchFamily="66" charset="0"/>
              </a:rPr>
              <a:t>Colocar en este orden los conjuntos: 2, 5, 1 y 6.</a:t>
            </a:r>
          </a:p>
          <a:p>
            <a:pPr>
              <a:buFontTx/>
              <a:buChar char="-"/>
            </a:pPr>
            <a:r>
              <a:rPr lang="es-ES" sz="2000" b="0" dirty="0">
                <a:latin typeface="Comic Sans MS" pitchFamily="66" charset="0"/>
              </a:rPr>
              <a:t>Quitar un conjunto sin que se de cuenta, recolocar los conjuntos  y dársele de nuevo para que lo vuelva a ordenar. Primero quitamos de los extremos y después de los interiores.</a:t>
            </a:r>
          </a:p>
          <a:p>
            <a:pPr>
              <a:buFontTx/>
              <a:buChar char="-"/>
            </a:pPr>
            <a:r>
              <a:rPr lang="es-ES" sz="2000" b="0" dirty="0">
                <a:latin typeface="Comic Sans MS" pitchFamily="66" charset="0"/>
              </a:rPr>
              <a:t>Mismos ejercicio pero quitamos 2 conjuntos.</a:t>
            </a:r>
          </a:p>
          <a:p>
            <a:pPr>
              <a:buFontTx/>
              <a:buChar char="-"/>
            </a:pPr>
            <a:r>
              <a:rPr lang="es-ES" sz="2000" b="0" dirty="0">
                <a:latin typeface="Comic Sans MS" pitchFamily="66" charset="0"/>
              </a:rPr>
              <a:t>Dar 3 conjuntos patrones para que los ordene. Después vamos aumentando a 4...</a:t>
            </a:r>
          </a:p>
          <a:p>
            <a:pPr>
              <a:buFontTx/>
              <a:buChar char="-"/>
            </a:pPr>
            <a:endParaRPr lang="es-ES" sz="2000" b="0" dirty="0">
              <a:latin typeface="Comic Sans MS" pitchFamily="66" charset="0"/>
            </a:endParaRPr>
          </a:p>
          <a:p>
            <a:endParaRPr lang="es-ES" dirty="0"/>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6215" y="1477107"/>
            <a:ext cx="4321905" cy="3118338"/>
          </a:xfrm>
          <a:prstGeom prst="rect">
            <a:avLst/>
          </a:prstGeom>
        </p:spPr>
      </p:pic>
    </p:spTree>
    <p:extLst>
      <p:ext uri="{BB962C8B-B14F-4D97-AF65-F5344CB8AC3E}">
        <p14:creationId xmlns:p14="http://schemas.microsoft.com/office/powerpoint/2010/main" val="3492276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2400" dirty="0">
                <a:latin typeface="Comic Sans MS" pitchFamily="66" charset="0"/>
              </a:rPr>
              <a:t>1. PASOS PARA LA ADQUISICIÓN DEL CONCEPTO DE NÚMERO</a:t>
            </a:r>
            <a:endParaRPr lang="es-ES" sz="2400" dirty="0"/>
          </a:p>
        </p:txBody>
      </p:sp>
      <p:sp>
        <p:nvSpPr>
          <p:cNvPr id="4" name="2 Marcador de contenido"/>
          <p:cNvSpPr>
            <a:spLocks noGrp="1"/>
          </p:cNvSpPr>
          <p:nvPr>
            <p:ph idx="1"/>
          </p:nvPr>
        </p:nvSpPr>
        <p:spPr>
          <a:xfrm>
            <a:off x="604911" y="1531837"/>
            <a:ext cx="5280074" cy="3025894"/>
          </a:xfrm>
        </p:spPr>
        <p:txBody>
          <a:bodyPr>
            <a:normAutofit/>
          </a:bodyPr>
          <a:lstStyle/>
          <a:p>
            <a:r>
              <a:rPr lang="es-ES" sz="2000" dirty="0">
                <a:latin typeface="Comic Sans MS" pitchFamily="66" charset="0"/>
              </a:rPr>
              <a:t>D) DIVERSIDAD Y APARIENCIAS DE PATRONES:</a:t>
            </a:r>
          </a:p>
          <a:p>
            <a:pPr algn="just"/>
            <a:r>
              <a:rPr lang="es-ES" sz="2000" dirty="0">
                <a:latin typeface="Comic Sans MS" pitchFamily="66" charset="0"/>
              </a:rPr>
              <a:t>	Que haya múltiples patrones para los números ayudará a la abstracción y a la </a:t>
            </a:r>
            <a:r>
              <a:rPr lang="es-ES" sz="2000" dirty="0" err="1">
                <a:latin typeface="Comic Sans MS" pitchFamily="66" charset="0"/>
              </a:rPr>
              <a:t>subitización</a:t>
            </a:r>
            <a:r>
              <a:rPr lang="es-ES" sz="2000" dirty="0">
                <a:latin typeface="Comic Sans MS" pitchFamily="66" charset="0"/>
              </a:rPr>
              <a:t> .</a:t>
            </a:r>
          </a:p>
          <a:p>
            <a:pPr algn="just"/>
            <a:r>
              <a:rPr lang="es-ES" sz="2000" dirty="0">
                <a:latin typeface="Comic Sans MS" pitchFamily="66" charset="0"/>
              </a:rPr>
              <a:t>	Por ejemplo: dados, cartas de la baraja, manos, </a:t>
            </a:r>
            <a:r>
              <a:rPr lang="es-ES" sz="2000" dirty="0" err="1">
                <a:latin typeface="Comic Sans MS" pitchFamily="66" charset="0"/>
              </a:rPr>
              <a:t>decicubos</a:t>
            </a:r>
            <a:r>
              <a:rPr lang="es-ES" sz="2000" dirty="0">
                <a:latin typeface="Comic Sans MS" pitchFamily="66" charset="0"/>
              </a:rPr>
              <a:t>…</a:t>
            </a:r>
          </a:p>
          <a:p>
            <a:endParaRPr lang="es-ES" sz="2000" dirty="0">
              <a:latin typeface="Comic Sans MS" pitchFamily="66" charset="0"/>
            </a:endParaRPr>
          </a:p>
        </p:txBody>
      </p:sp>
      <p:pic>
        <p:nvPicPr>
          <p:cNvPr id="5" name="Picture 2" descr="recurso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943" y="1248259"/>
            <a:ext cx="5594011" cy="441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629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2400" dirty="0">
                <a:latin typeface="Comic Sans MS" pitchFamily="66" charset="0"/>
              </a:rPr>
              <a:t>1. PASOS PARA LA ADQUISICIÓN DEL CONCEPTO DE NÚMERO</a:t>
            </a:r>
            <a:endParaRPr lang="es-ES" sz="2400" dirty="0"/>
          </a:p>
        </p:txBody>
      </p:sp>
      <p:sp>
        <p:nvSpPr>
          <p:cNvPr id="3" name="2 Marcador de contenido"/>
          <p:cNvSpPr>
            <a:spLocks noGrp="1"/>
          </p:cNvSpPr>
          <p:nvPr>
            <p:ph idx="1"/>
          </p:nvPr>
        </p:nvSpPr>
        <p:spPr>
          <a:xfrm>
            <a:off x="1097280" y="1100629"/>
            <a:ext cx="6804074" cy="3579849"/>
          </a:xfrm>
        </p:spPr>
        <p:txBody>
          <a:bodyPr/>
          <a:lstStyle/>
          <a:p>
            <a:r>
              <a:rPr lang="es-ES" sz="2000" dirty="0">
                <a:latin typeface="Comic Sans MS" pitchFamily="66" charset="0"/>
              </a:rPr>
              <a:t>D) APLICACIÓN DE LA CADENA NUMÉRICA:</a:t>
            </a:r>
          </a:p>
          <a:p>
            <a:r>
              <a:rPr lang="es-ES" sz="2000" dirty="0">
                <a:latin typeface="Comic Sans MS" pitchFamily="66" charset="0"/>
              </a:rPr>
              <a:t>Contar uno a uno. Ni rápido ni despacio… </a:t>
            </a:r>
          </a:p>
          <a:p>
            <a:r>
              <a:rPr lang="es-ES" sz="2000" dirty="0">
                <a:latin typeface="Comic Sans MS" pitchFamily="66" charset="0"/>
              </a:rPr>
              <a:t>En el apartado 3 veremos las fases en la progresión</a:t>
            </a:r>
          </a:p>
          <a:p>
            <a:r>
              <a:rPr lang="es-ES" sz="2000" dirty="0">
                <a:latin typeface="Comic Sans MS" pitchFamily="66" charset="0"/>
              </a:rPr>
              <a:t>de la cadena numérica.</a:t>
            </a:r>
          </a:p>
          <a:p>
            <a:endParaRPr lang="es-ES"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692" y="3389015"/>
            <a:ext cx="6400800" cy="2650881"/>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26663" y="2124257"/>
            <a:ext cx="5124553" cy="3083536"/>
          </a:xfrm>
          <a:prstGeom prst="rect">
            <a:avLst/>
          </a:prstGeom>
        </p:spPr>
      </p:pic>
    </p:spTree>
    <p:extLst>
      <p:ext uri="{BB962C8B-B14F-4D97-AF65-F5344CB8AC3E}">
        <p14:creationId xmlns:p14="http://schemas.microsoft.com/office/powerpoint/2010/main" val="91703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0277" y="377483"/>
            <a:ext cx="10562492" cy="548640"/>
          </a:xfrm>
        </p:spPr>
        <p:txBody>
          <a:bodyPr/>
          <a:lstStyle/>
          <a:p>
            <a:r>
              <a:rPr lang="es-ES" sz="2000" b="1" dirty="0">
                <a:latin typeface="Comic Sans MS" pitchFamily="66" charset="0"/>
              </a:rPr>
              <a:t>2. ETAPAS  PARA  LLEGAR A LA REPRESENTACIÓN GRÁFICA DEL NÚMERO</a:t>
            </a:r>
          </a:p>
        </p:txBody>
      </p:sp>
      <p:sp>
        <p:nvSpPr>
          <p:cNvPr id="3" name="2 Marcador de contenido"/>
          <p:cNvSpPr>
            <a:spLocks noGrp="1"/>
          </p:cNvSpPr>
          <p:nvPr>
            <p:ph idx="1"/>
          </p:nvPr>
        </p:nvSpPr>
        <p:spPr>
          <a:xfrm>
            <a:off x="1097280" y="1100629"/>
            <a:ext cx="10027920" cy="4268540"/>
          </a:xfrm>
        </p:spPr>
        <p:txBody>
          <a:bodyPr>
            <a:normAutofit/>
          </a:bodyPr>
          <a:lstStyle/>
          <a:p>
            <a:pPr>
              <a:spcAft>
                <a:spcPts val="0"/>
              </a:spcAft>
            </a:pPr>
            <a:r>
              <a:rPr lang="es-ES" sz="2000" dirty="0">
                <a:latin typeface="Trebuchet MS" panose="020B0603020202020204" pitchFamily="34" charset="0"/>
                <a:ea typeface="Calibri" panose="020F0502020204030204" pitchFamily="34" charset="0"/>
                <a:cs typeface="Times New Roman" panose="02020603050405020304" pitchFamily="18" charset="0"/>
              </a:rPr>
              <a:t> </a:t>
            </a:r>
            <a:r>
              <a:rPr lang="es-ES" sz="2000" dirty="0">
                <a:latin typeface="Comic Sans MS" pitchFamily="66" charset="0"/>
                <a:ea typeface="Calibri" panose="020F0502020204030204" pitchFamily="34" charset="0"/>
                <a:cs typeface="Times New Roman" panose="02020603050405020304" pitchFamily="18" charset="0"/>
              </a:rPr>
              <a:t> </a:t>
            </a:r>
          </a:p>
          <a:p>
            <a:pPr lvl="0">
              <a:lnSpc>
                <a:spcPct val="150000"/>
              </a:lnSpc>
              <a:buFont typeface="+mj-lt"/>
              <a:buAutoNum type="alphaUcPeriod"/>
            </a:pPr>
            <a:r>
              <a:rPr lang="es-ES" sz="2000" i="1" dirty="0">
                <a:latin typeface="Comic Sans MS" pitchFamily="66" charset="0"/>
                <a:ea typeface="Calibri" panose="020F0502020204030204" pitchFamily="34" charset="0"/>
                <a:cs typeface="Times New Roman" panose="02020603050405020304" pitchFamily="18" charset="0"/>
              </a:rPr>
              <a:t>Representación figurativa</a:t>
            </a:r>
            <a:r>
              <a:rPr lang="es-ES" sz="2000" dirty="0">
                <a:latin typeface="Comic Sans MS" pitchFamily="66" charset="0"/>
                <a:ea typeface="Calibri" panose="020F0502020204030204" pitchFamily="34" charset="0"/>
                <a:cs typeface="Times New Roman" panose="02020603050405020304" pitchFamily="18" charset="0"/>
              </a:rPr>
              <a:t>: Puede trabajar con objetos o con dibujos de los objetos (ejemplo: cuatro plátanos como si los tuviera delante)</a:t>
            </a:r>
          </a:p>
          <a:p>
            <a:pPr lvl="0">
              <a:lnSpc>
                <a:spcPct val="150000"/>
              </a:lnSpc>
              <a:buFont typeface="+mj-lt"/>
              <a:buAutoNum type="alphaUcPeriod"/>
            </a:pPr>
            <a:r>
              <a:rPr lang="es-ES" sz="2000" i="1" dirty="0">
                <a:latin typeface="Comic Sans MS" pitchFamily="66" charset="0"/>
                <a:ea typeface="Calibri" panose="020F0502020204030204" pitchFamily="34" charset="0"/>
                <a:cs typeface="Times New Roman" panose="02020603050405020304" pitchFamily="18" charset="0"/>
              </a:rPr>
              <a:t>Representación simbólica</a:t>
            </a:r>
            <a:r>
              <a:rPr lang="es-ES" sz="2000" dirty="0">
                <a:latin typeface="Comic Sans MS" pitchFamily="66" charset="0"/>
                <a:ea typeface="Calibri" panose="020F0502020204030204" pitchFamily="34" charset="0"/>
                <a:cs typeface="Times New Roman" panose="02020603050405020304" pitchFamily="18" charset="0"/>
              </a:rPr>
              <a:t>: Es capaz de representar y relacionar 4 plátanos como 4 bolitas o puntos.</a:t>
            </a:r>
          </a:p>
          <a:p>
            <a:pPr lvl="0">
              <a:lnSpc>
                <a:spcPct val="150000"/>
              </a:lnSpc>
              <a:buFont typeface="+mj-lt"/>
              <a:buAutoNum type="alphaUcPeriod"/>
            </a:pPr>
            <a:r>
              <a:rPr lang="es-ES" sz="2000" i="1" dirty="0">
                <a:latin typeface="Comic Sans MS" pitchFamily="66" charset="0"/>
                <a:ea typeface="Calibri" panose="020F0502020204030204" pitchFamily="34" charset="0"/>
                <a:cs typeface="Times New Roman" panose="02020603050405020304" pitchFamily="18" charset="0"/>
              </a:rPr>
              <a:t>Representación símbolo signo</a:t>
            </a:r>
            <a:r>
              <a:rPr lang="es-ES" sz="2000" dirty="0">
                <a:latin typeface="Comic Sans MS" pitchFamily="66" charset="0"/>
                <a:ea typeface="Calibri" panose="020F0502020204030204" pitchFamily="34" charset="0"/>
                <a:cs typeface="Times New Roman" panose="02020603050405020304" pitchFamily="18" charset="0"/>
              </a:rPr>
              <a:t>: Es capaz de relacionar las 4 bolitas con el número 4.</a:t>
            </a:r>
          </a:p>
          <a:p>
            <a:pPr lvl="0">
              <a:lnSpc>
                <a:spcPct val="150000"/>
              </a:lnSpc>
              <a:buFont typeface="+mj-lt"/>
              <a:buAutoNum type="alphaUcPeriod"/>
            </a:pPr>
            <a:r>
              <a:rPr lang="es-ES" sz="2000" i="1" dirty="0">
                <a:latin typeface="Comic Sans MS" pitchFamily="66" charset="0"/>
                <a:ea typeface="Calibri" panose="020F0502020204030204" pitchFamily="34" charset="0"/>
                <a:cs typeface="Times New Roman" panose="02020603050405020304" pitchFamily="18" charset="0"/>
              </a:rPr>
              <a:t>Representación por signos</a:t>
            </a:r>
            <a:r>
              <a:rPr lang="es-ES" sz="2000" dirty="0">
                <a:latin typeface="Comic Sans MS" pitchFamily="66" charset="0"/>
                <a:ea typeface="Calibri" panose="020F0502020204030204" pitchFamily="34" charset="0"/>
                <a:cs typeface="Times New Roman" panose="02020603050405020304" pitchFamily="18" charset="0"/>
              </a:rPr>
              <a:t>: Al ver el número sabe que son 4 bolitas/objetos.</a:t>
            </a:r>
            <a:endParaRPr lang="es-ES" sz="2000" dirty="0">
              <a:latin typeface="Comic Sans MS" pitchFamily="66" charset="0"/>
            </a:endParaRPr>
          </a:p>
        </p:txBody>
      </p:sp>
    </p:spTree>
    <p:extLst>
      <p:ext uri="{BB962C8B-B14F-4D97-AF65-F5344CB8AC3E}">
        <p14:creationId xmlns:p14="http://schemas.microsoft.com/office/powerpoint/2010/main" val="3764778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1800" b="1" dirty="0">
                <a:latin typeface="Comic Sans MS" pitchFamily="66" charset="0"/>
              </a:rPr>
              <a:t>Representación figurativa</a:t>
            </a:r>
          </a:p>
        </p:txBody>
      </p:sp>
      <p:sp>
        <p:nvSpPr>
          <p:cNvPr id="4" name="3 Marcador de contenido"/>
          <p:cNvSpPr>
            <a:spLocks noGrp="1"/>
          </p:cNvSpPr>
          <p:nvPr>
            <p:ph idx="1"/>
          </p:nvPr>
        </p:nvSpPr>
        <p:spPr>
          <a:xfrm>
            <a:off x="4126523" y="1030291"/>
            <a:ext cx="4243754" cy="470263"/>
          </a:xfrm>
        </p:spPr>
        <p:txBody>
          <a:bodyPr/>
          <a:lstStyle/>
          <a:p>
            <a:pPr algn="ctr"/>
            <a:r>
              <a:rPr lang="es-ES" dirty="0">
                <a:latin typeface="Comic Sans MS" pitchFamily="66" charset="0"/>
              </a:rPr>
              <a:t>IMÁGENES U OBJETOS</a:t>
            </a: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9062" t="-416" r="19375"/>
          <a:stretch/>
        </p:blipFill>
        <p:spPr>
          <a:xfrm rot="5400000">
            <a:off x="1610231" y="1258540"/>
            <a:ext cx="4035143" cy="4936393"/>
          </a:xfrm>
          <a:prstGeom prst="rect">
            <a:avLst/>
          </a:prstGeom>
        </p:spPr>
      </p:pic>
      <p:pic>
        <p:nvPicPr>
          <p:cNvPr id="7" name="Imagen 2"/>
          <p:cNvPicPr/>
          <p:nvPr/>
        </p:nvPicPr>
        <p:blipFill>
          <a:blip r:embed="rId3"/>
          <a:stretch>
            <a:fillRect/>
          </a:stretch>
        </p:blipFill>
        <p:spPr>
          <a:xfrm>
            <a:off x="6553200" y="1604859"/>
            <a:ext cx="4360985" cy="4243753"/>
          </a:xfrm>
          <a:prstGeom prst="rect">
            <a:avLst/>
          </a:prstGeom>
        </p:spPr>
      </p:pic>
    </p:spTree>
    <p:extLst>
      <p:ext uri="{BB962C8B-B14F-4D97-AF65-F5344CB8AC3E}">
        <p14:creationId xmlns:p14="http://schemas.microsoft.com/office/powerpoint/2010/main" val="3426659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7280" y="365759"/>
            <a:ext cx="10027920" cy="994117"/>
          </a:xfrm>
        </p:spPr>
        <p:txBody>
          <a:bodyPr/>
          <a:lstStyle/>
          <a:p>
            <a:pPr algn="ctr"/>
            <a:r>
              <a:rPr lang="es-ES" sz="1800" b="1" dirty="0">
                <a:latin typeface="Comic Sans MS" pitchFamily="66" charset="0"/>
              </a:rPr>
              <a:t>Representación SIMBÓLICA</a:t>
            </a:r>
            <a:br>
              <a:rPr lang="es-ES" sz="1800" b="1" dirty="0">
                <a:latin typeface="Comic Sans MS" pitchFamily="66" charset="0"/>
              </a:rPr>
            </a:br>
            <a:br>
              <a:rPr lang="es-ES" sz="1800" b="1" dirty="0">
                <a:latin typeface="Comic Sans MS" pitchFamily="66" charset="0"/>
              </a:rPr>
            </a:br>
            <a:r>
              <a:rPr lang="es-ES" sz="1800" b="1" dirty="0">
                <a:latin typeface="Comic Sans MS" pitchFamily="66" charset="0"/>
              </a:rPr>
              <a:t>OBJETOS/IMÁGENES CON PUNTOS O BOLITAS</a:t>
            </a:r>
            <a:endParaRPr lang="es-ES" sz="1800"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8125" t="1250" r="21875"/>
          <a:stretch/>
        </p:blipFill>
        <p:spPr>
          <a:xfrm rot="5400000">
            <a:off x="4101427" y="-1607707"/>
            <a:ext cx="4297852" cy="10453077"/>
          </a:xfrm>
          <a:prstGeom prst="rect">
            <a:avLst/>
          </a:prstGeom>
        </p:spPr>
      </p:pic>
    </p:spTree>
    <p:extLst>
      <p:ext uri="{BB962C8B-B14F-4D97-AF65-F5344CB8AC3E}">
        <p14:creationId xmlns:p14="http://schemas.microsoft.com/office/powerpoint/2010/main" val="95460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2033" t="-140" r="29163"/>
          <a:stretch/>
        </p:blipFill>
        <p:spPr>
          <a:xfrm rot="5400000">
            <a:off x="3770470" y="-328768"/>
            <a:ext cx="5006842" cy="7705324"/>
          </a:xfrm>
          <a:prstGeom prst="rect">
            <a:avLst/>
          </a:prstGeom>
        </p:spPr>
      </p:pic>
    </p:spTree>
    <p:extLst>
      <p:ext uri="{BB962C8B-B14F-4D97-AF65-F5344CB8AC3E}">
        <p14:creationId xmlns:p14="http://schemas.microsoft.com/office/powerpoint/2010/main" val="775479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0766" t="1550" r="28847"/>
          <a:stretch/>
        </p:blipFill>
        <p:spPr>
          <a:xfrm rot="5400000">
            <a:off x="3728391" y="-723241"/>
            <a:ext cx="5653827" cy="8285168"/>
          </a:xfrm>
          <a:prstGeom prst="rect">
            <a:avLst/>
          </a:prstGeom>
        </p:spPr>
      </p:pic>
    </p:spTree>
    <p:extLst>
      <p:ext uri="{BB962C8B-B14F-4D97-AF65-F5344CB8AC3E}">
        <p14:creationId xmlns:p14="http://schemas.microsoft.com/office/powerpoint/2010/main" val="2241628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7280" y="187569"/>
            <a:ext cx="10027920" cy="832339"/>
          </a:xfrm>
        </p:spPr>
        <p:txBody>
          <a:bodyPr/>
          <a:lstStyle/>
          <a:p>
            <a:pPr algn="ctr"/>
            <a:r>
              <a:rPr lang="es-ES" dirty="0">
                <a:latin typeface="Comic Sans MS" pitchFamily="66" charset="0"/>
              </a:rPr>
              <a:t>ABN EN EDUCACIÓN INFANTIL. </a:t>
            </a:r>
            <a:br>
              <a:rPr lang="es-ES" dirty="0">
                <a:latin typeface="Comic Sans MS" pitchFamily="66" charset="0"/>
              </a:rPr>
            </a:br>
            <a:endParaRPr lang="es-ES" dirty="0">
              <a:latin typeface="Comic Sans MS" pitchFamily="66" charset="0"/>
            </a:endParaRPr>
          </a:p>
        </p:txBody>
      </p:sp>
      <p:sp>
        <p:nvSpPr>
          <p:cNvPr id="3" name="2 Marcador de contenido"/>
          <p:cNvSpPr>
            <a:spLocks noGrp="1"/>
          </p:cNvSpPr>
          <p:nvPr>
            <p:ph idx="1"/>
          </p:nvPr>
        </p:nvSpPr>
        <p:spPr>
          <a:xfrm>
            <a:off x="1097280" y="1242645"/>
            <a:ext cx="10027920" cy="4360985"/>
          </a:xfrm>
        </p:spPr>
        <p:txBody>
          <a:bodyPr>
            <a:normAutofit fontScale="92500" lnSpcReduction="10000"/>
          </a:bodyPr>
          <a:lstStyle/>
          <a:p>
            <a:pPr>
              <a:buAutoNum type="arabicPeriod"/>
            </a:pPr>
            <a:endParaRPr lang="es-ES" sz="2000" dirty="0">
              <a:latin typeface="Comic Sans MS" pitchFamily="66" charset="0"/>
            </a:endParaRPr>
          </a:p>
          <a:p>
            <a:pPr>
              <a:buAutoNum type="arabicPeriod"/>
            </a:pPr>
            <a:r>
              <a:rPr lang="es-ES" sz="2000" dirty="0">
                <a:latin typeface="Comic Sans MS" pitchFamily="66" charset="0"/>
              </a:rPr>
              <a:t>PASOS PARA LA ADQUISICIÓN DEL CONCEPTO DE NÚMERO</a:t>
            </a:r>
          </a:p>
          <a:p>
            <a:pPr>
              <a:buAutoNum type="arabicPeriod"/>
            </a:pPr>
            <a:endParaRPr lang="es-ES" sz="2000" dirty="0">
              <a:latin typeface="Comic Sans MS" pitchFamily="66" charset="0"/>
            </a:endParaRPr>
          </a:p>
          <a:p>
            <a:pPr>
              <a:buAutoNum type="arabicPeriod"/>
            </a:pPr>
            <a:r>
              <a:rPr lang="es-ES" sz="2000" dirty="0">
                <a:latin typeface="Comic Sans MS" pitchFamily="66" charset="0"/>
              </a:rPr>
              <a:t>ETAPAS  PARA  LLEGAR A LA REPRESENTACIÓN ABSTRACTA DEL NÚMERO</a:t>
            </a:r>
          </a:p>
          <a:p>
            <a:pPr>
              <a:buAutoNum type="arabicPeriod"/>
            </a:pPr>
            <a:endParaRPr lang="es-ES" sz="2000" dirty="0">
              <a:latin typeface="Comic Sans MS" pitchFamily="66" charset="0"/>
            </a:endParaRPr>
          </a:p>
          <a:p>
            <a:pPr>
              <a:buAutoNum type="arabicPeriod"/>
            </a:pPr>
            <a:r>
              <a:rPr lang="es-ES" sz="2000" dirty="0">
                <a:latin typeface="Comic Sans MS" pitchFamily="66" charset="0"/>
              </a:rPr>
              <a:t>NUMERACIÓN: LA CADENA NUMÉRICA</a:t>
            </a:r>
          </a:p>
          <a:p>
            <a:pPr>
              <a:buAutoNum type="arabicPeriod"/>
            </a:pPr>
            <a:endParaRPr lang="es-ES" sz="2000" dirty="0">
              <a:latin typeface="Comic Sans MS" pitchFamily="66" charset="0"/>
            </a:endParaRPr>
          </a:p>
          <a:p>
            <a:pPr>
              <a:buAutoNum type="arabicPeriod"/>
            </a:pPr>
            <a:r>
              <a:rPr lang="es-ES" sz="2000" dirty="0">
                <a:latin typeface="Comic Sans MS" pitchFamily="66" charset="0"/>
              </a:rPr>
              <a:t>EJERCICIOS Y ACTIVIDADES PRÁCTICAS</a:t>
            </a:r>
          </a:p>
          <a:p>
            <a:pPr>
              <a:buAutoNum type="arabicPeriod"/>
            </a:pPr>
            <a:endParaRPr lang="es-ES" sz="2000" dirty="0">
              <a:latin typeface="Comic Sans MS" pitchFamily="66" charset="0"/>
            </a:endParaRPr>
          </a:p>
          <a:p>
            <a:pPr>
              <a:buAutoNum type="arabicPeriod"/>
            </a:pPr>
            <a:r>
              <a:rPr lang="es-ES" sz="2000" dirty="0">
                <a:latin typeface="Comic Sans MS" pitchFamily="66" charset="0"/>
              </a:rPr>
              <a:t>LA DECENA. MODELOS DE INTRODUCCIÓN.</a:t>
            </a:r>
          </a:p>
          <a:p>
            <a:pPr>
              <a:buAutoNum type="arabicPeriod"/>
            </a:pPr>
            <a:endParaRPr lang="es-ES" sz="2000" dirty="0">
              <a:latin typeface="Comic Sans MS" pitchFamily="66" charset="0"/>
            </a:endParaRPr>
          </a:p>
          <a:p>
            <a:pPr>
              <a:buAutoNum type="arabicPeriod"/>
            </a:pPr>
            <a:r>
              <a:rPr lang="es-ES" sz="2000" dirty="0">
                <a:latin typeface="Comic Sans MS" pitchFamily="66" charset="0"/>
              </a:rPr>
              <a:t>PROBLEMAS ENCONTRADOS EN LA METODOLOGÍA TRADICIONAL</a:t>
            </a:r>
          </a:p>
        </p:txBody>
      </p:sp>
    </p:spTree>
    <p:extLst>
      <p:ext uri="{BB962C8B-B14F-4D97-AF65-F5344CB8AC3E}">
        <p14:creationId xmlns:p14="http://schemas.microsoft.com/office/powerpoint/2010/main" val="1406494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1800" b="1" dirty="0">
                <a:latin typeface="Comic Sans MS" pitchFamily="66" charset="0"/>
              </a:rPr>
              <a:t>Representación SÍMBOLO-SIGNO</a:t>
            </a:r>
            <a:br>
              <a:rPr lang="es-ES" sz="1800" b="1" dirty="0">
                <a:latin typeface="Comic Sans MS" pitchFamily="66" charset="0"/>
              </a:rPr>
            </a:br>
            <a:r>
              <a:rPr lang="es-ES" sz="1800" b="1" dirty="0">
                <a:latin typeface="Comic Sans MS" pitchFamily="66" charset="0"/>
              </a:rPr>
              <a:t>RELACIÓN PUNTOS CON LOS NÚMEROS</a:t>
            </a:r>
            <a:endParaRPr lang="es-ES" sz="18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958" y="1453204"/>
            <a:ext cx="5427785" cy="4070839"/>
          </a:xfrm>
          <a:prstGeom prst="rect">
            <a:avLst/>
          </a:prstGeom>
        </p:spPr>
      </p:pic>
      <p:pic>
        <p:nvPicPr>
          <p:cNvPr id="5"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258" y="1545647"/>
            <a:ext cx="5046825" cy="3885951"/>
          </a:xfrm>
          <a:prstGeom prst="rect">
            <a:avLst/>
          </a:prstGeom>
        </p:spPr>
      </p:pic>
    </p:spTree>
    <p:extLst>
      <p:ext uri="{BB962C8B-B14F-4D97-AF65-F5344CB8AC3E}">
        <p14:creationId xmlns:p14="http://schemas.microsoft.com/office/powerpoint/2010/main" val="76025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
          <p:cNvPicPr>
            <a:picLocks noChangeAspect="1"/>
          </p:cNvPicPr>
          <p:nvPr/>
        </p:nvPicPr>
        <p:blipFill rotWithShape="1">
          <a:blip r:embed="rId2">
            <a:extLst>
              <a:ext uri="{28A0092B-C50C-407E-A947-70E740481C1C}">
                <a14:useLocalDpi xmlns:a14="http://schemas.microsoft.com/office/drawing/2010/main" val="0"/>
              </a:ext>
            </a:extLst>
          </a:blip>
          <a:srcRect l="21399" t="3240" r="29164"/>
          <a:stretch/>
        </p:blipFill>
        <p:spPr>
          <a:xfrm rot="5400000">
            <a:off x="3290683" y="-865891"/>
            <a:ext cx="5617490" cy="8246190"/>
          </a:xfrm>
          <a:prstGeom prst="rect">
            <a:avLst/>
          </a:prstGeom>
        </p:spPr>
      </p:pic>
    </p:spTree>
    <p:extLst>
      <p:ext uri="{BB962C8B-B14F-4D97-AF65-F5344CB8AC3E}">
        <p14:creationId xmlns:p14="http://schemas.microsoft.com/office/powerpoint/2010/main" val="94720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449" y="354036"/>
            <a:ext cx="8187397" cy="865163"/>
          </a:xfrm>
        </p:spPr>
        <p:txBody>
          <a:bodyPr/>
          <a:lstStyle/>
          <a:p>
            <a:pPr algn="ctr"/>
            <a:r>
              <a:rPr lang="es-ES" sz="1800" b="1" dirty="0">
                <a:latin typeface="Comic Sans MS" pitchFamily="66" charset="0"/>
              </a:rPr>
              <a:t>Representación SIGNO</a:t>
            </a:r>
            <a:br>
              <a:rPr lang="es-ES" sz="1800" b="1" dirty="0">
                <a:latin typeface="Comic Sans MS" pitchFamily="66" charset="0"/>
              </a:rPr>
            </a:br>
            <a:br>
              <a:rPr lang="es-ES" sz="1800" b="1" dirty="0">
                <a:latin typeface="Comic Sans MS" pitchFamily="66" charset="0"/>
              </a:rPr>
            </a:br>
            <a:r>
              <a:rPr lang="es-ES" sz="1800" b="1" dirty="0">
                <a:latin typeface="Comic Sans MS" pitchFamily="66" charset="0"/>
              </a:rPr>
              <a:t>RELACIÓN DEL NÚMERO CON SU CANTIDAD</a:t>
            </a:r>
            <a:endParaRPr lang="es-ES" sz="1800" dirty="0"/>
          </a:p>
        </p:txBody>
      </p:sp>
      <p:pic>
        <p:nvPicPr>
          <p:cNvPr id="3"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2923" y="2060328"/>
            <a:ext cx="4021016" cy="3508131"/>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77353" y="1644162"/>
            <a:ext cx="5564555" cy="3130062"/>
          </a:xfrm>
          <a:prstGeom prst="rect">
            <a:avLst/>
          </a:prstGeom>
        </p:spPr>
      </p:pic>
    </p:spTree>
    <p:extLst>
      <p:ext uri="{BB962C8B-B14F-4D97-AF65-F5344CB8AC3E}">
        <p14:creationId xmlns:p14="http://schemas.microsoft.com/office/powerpoint/2010/main" val="3054223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Representación SIGNO</a:t>
            </a:r>
            <a:endParaRPr lang="es-ES" sz="2400" dirty="0"/>
          </a:p>
        </p:txBody>
      </p:sp>
      <p:pic>
        <p:nvPicPr>
          <p:cNvPr id="3"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354" y="1184031"/>
            <a:ext cx="4360983" cy="4630616"/>
          </a:xfrm>
          <a:prstGeom prst="rect">
            <a:avLst/>
          </a:prstGeom>
        </p:spPr>
      </p:pic>
      <p:pic>
        <p:nvPicPr>
          <p:cNvPr id="4" name="Imagen 2" descr="IMG_6537">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3794" y="1348154"/>
            <a:ext cx="4979006" cy="4466493"/>
          </a:xfrm>
          <a:prstGeom prst="rect">
            <a:avLst/>
          </a:prstGeom>
          <a:noFill/>
          <a:ln>
            <a:noFill/>
          </a:ln>
        </p:spPr>
      </p:pic>
    </p:spTree>
    <p:extLst>
      <p:ext uri="{BB962C8B-B14F-4D97-AF65-F5344CB8AC3E}">
        <p14:creationId xmlns:p14="http://schemas.microsoft.com/office/powerpoint/2010/main" val="278090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28748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4033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991" y="177085"/>
            <a:ext cx="8658896" cy="6494172"/>
          </a:xfrm>
          <a:prstGeom prst="rect">
            <a:avLst/>
          </a:prstGeom>
        </p:spPr>
      </p:pic>
    </p:spTree>
    <p:extLst>
      <p:ext uri="{BB962C8B-B14F-4D97-AF65-F5344CB8AC3E}">
        <p14:creationId xmlns:p14="http://schemas.microsoft.com/office/powerpoint/2010/main" val="772326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24375" t="2916" r="15625"/>
          <a:stretch/>
        </p:blipFill>
        <p:spPr>
          <a:xfrm rot="5400000">
            <a:off x="3364185" y="-11383"/>
            <a:ext cx="5267079" cy="6391821"/>
          </a:xfrm>
          <a:prstGeom prst="rect">
            <a:avLst/>
          </a:prstGeom>
        </p:spPr>
      </p:pic>
    </p:spTree>
    <p:extLst>
      <p:ext uri="{BB962C8B-B14F-4D97-AF65-F5344CB8AC3E}">
        <p14:creationId xmlns:p14="http://schemas.microsoft.com/office/powerpoint/2010/main" val="124976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35461" y="821620"/>
            <a:ext cx="6572959" cy="4929719"/>
          </a:xfrm>
          <a:prstGeom prst="rect">
            <a:avLst/>
          </a:prstGeom>
        </p:spPr>
      </p:pic>
    </p:spTree>
    <p:extLst>
      <p:ext uri="{BB962C8B-B14F-4D97-AF65-F5344CB8AC3E}">
        <p14:creationId xmlns:p14="http://schemas.microsoft.com/office/powerpoint/2010/main" val="4156760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1716" t="283" r="28213"/>
          <a:stretch/>
        </p:blipFill>
        <p:spPr>
          <a:xfrm rot="5400000">
            <a:off x="3667801" y="-557444"/>
            <a:ext cx="5415458" cy="8088910"/>
          </a:xfrm>
          <a:prstGeom prst="rect">
            <a:avLst/>
          </a:prstGeom>
        </p:spPr>
      </p:pic>
    </p:spTree>
    <p:extLst>
      <p:ext uri="{BB962C8B-B14F-4D97-AF65-F5344CB8AC3E}">
        <p14:creationId xmlns:p14="http://schemas.microsoft.com/office/powerpoint/2010/main" val="359248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dirty="0">
                <a:latin typeface="Comic Sans MS" pitchFamily="66" charset="0"/>
              </a:rPr>
              <a:t>1. PASOS PARA LA ADQUISICIÓN DEL CONCEPTO DE NÚMERO</a:t>
            </a:r>
          </a:p>
        </p:txBody>
      </p:sp>
      <p:sp>
        <p:nvSpPr>
          <p:cNvPr id="3" name="2 Marcador de contenido"/>
          <p:cNvSpPr>
            <a:spLocks noGrp="1"/>
          </p:cNvSpPr>
          <p:nvPr>
            <p:ph idx="1"/>
          </p:nvPr>
        </p:nvSpPr>
        <p:spPr>
          <a:xfrm>
            <a:off x="1085558" y="1370259"/>
            <a:ext cx="3978812" cy="3940295"/>
          </a:xfrm>
        </p:spPr>
        <p:txBody>
          <a:bodyPr>
            <a:normAutofit/>
          </a:bodyPr>
          <a:lstStyle/>
          <a:p>
            <a:pPr marL="457200" indent="-457200">
              <a:buAutoNum type="alphaUcParenR"/>
            </a:pPr>
            <a:r>
              <a:rPr lang="es-ES" sz="2000" dirty="0">
                <a:latin typeface="Comic Sans MS" pitchFamily="66" charset="0"/>
              </a:rPr>
              <a:t>BÚSQUEDA DE CONJUNTOS EQUIVALENTES: buscar conjuntos con el mismo número de elementos</a:t>
            </a:r>
          </a:p>
          <a:p>
            <a:pPr marL="0" indent="0"/>
            <a:endParaRPr lang="es-ES" sz="2000" dirty="0">
              <a:latin typeface="Comic Sans MS" pitchFamily="66" charset="0"/>
            </a:endParaRPr>
          </a:p>
          <a:p>
            <a:pPr algn="just">
              <a:buFont typeface="Wingdings" pitchFamily="2" charset="2"/>
              <a:buChar char="Ø"/>
            </a:pPr>
            <a:r>
              <a:rPr lang="es-ES" sz="2000" dirty="0">
                <a:latin typeface="Comic Sans MS" pitchFamily="66" charset="0"/>
              </a:rPr>
              <a:t>Emparejamiento</a:t>
            </a:r>
          </a:p>
          <a:p>
            <a:pPr algn="just">
              <a:buFont typeface="Wingdings" pitchFamily="2" charset="2"/>
              <a:buChar char="Ø"/>
            </a:pPr>
            <a:r>
              <a:rPr lang="es-ES" sz="2000" dirty="0">
                <a:latin typeface="Comic Sans MS" pitchFamily="66" charset="0"/>
              </a:rPr>
              <a:t>Búsqueda  a uno dado</a:t>
            </a:r>
          </a:p>
          <a:p>
            <a:pPr algn="just">
              <a:buFont typeface="Wingdings" pitchFamily="2" charset="2"/>
              <a:buChar char="Ø"/>
            </a:pPr>
            <a:r>
              <a:rPr lang="es-ES" sz="2000" dirty="0">
                <a:latin typeface="Comic Sans MS" pitchFamily="66" charset="0"/>
              </a:rPr>
              <a:t>Creación de un conjunto y búsqueda de su equivalente</a:t>
            </a:r>
          </a:p>
          <a:p>
            <a:pPr>
              <a:buFont typeface="Wingdings" pitchFamily="2" charset="2"/>
              <a:buChar char="Ø"/>
            </a:pPr>
            <a:endParaRPr lang="es-ES" sz="2000" dirty="0">
              <a:latin typeface="Comic Sans MS" pitchFamily="66" charset="0"/>
            </a:endParaRPr>
          </a:p>
          <a:p>
            <a:pPr>
              <a:buFont typeface="Wingdings" pitchFamily="2" charset="2"/>
              <a:buChar char="Ø"/>
            </a:pPr>
            <a:endParaRPr lang="es-ES" sz="2000" dirty="0">
              <a:latin typeface="Comic Sans MS" pitchFamily="66"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522" y="1676401"/>
            <a:ext cx="5029200" cy="2828925"/>
          </a:xfrm>
          <a:prstGeom prst="rect">
            <a:avLst/>
          </a:prstGeom>
        </p:spPr>
      </p:pic>
    </p:spTree>
    <p:extLst>
      <p:ext uri="{BB962C8B-B14F-4D97-AF65-F5344CB8AC3E}">
        <p14:creationId xmlns:p14="http://schemas.microsoft.com/office/powerpoint/2010/main" val="1388587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8750" r="16875"/>
          <a:stretch/>
        </p:blipFill>
        <p:spPr>
          <a:xfrm rot="5400000">
            <a:off x="3114569" y="-52387"/>
            <a:ext cx="6039061" cy="7035800"/>
          </a:xfrm>
          <a:prstGeom prst="rect">
            <a:avLst/>
          </a:prstGeom>
        </p:spPr>
      </p:pic>
    </p:spTree>
    <p:extLst>
      <p:ext uri="{BB962C8B-B14F-4D97-AF65-F5344CB8AC3E}">
        <p14:creationId xmlns:p14="http://schemas.microsoft.com/office/powerpoint/2010/main" val="811998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2984" t="2395" r="40889" b="-1"/>
          <a:stretch/>
        </p:blipFill>
        <p:spPr>
          <a:xfrm rot="5400000">
            <a:off x="4791963" y="-383312"/>
            <a:ext cx="3683357" cy="7463646"/>
          </a:xfrm>
          <a:prstGeom prst="rect">
            <a:avLst/>
          </a:prstGeom>
        </p:spPr>
      </p:pic>
    </p:spTree>
    <p:extLst>
      <p:ext uri="{BB962C8B-B14F-4D97-AF65-F5344CB8AC3E}">
        <p14:creationId xmlns:p14="http://schemas.microsoft.com/office/powerpoint/2010/main" val="1307117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4252" t="8309" r="25995"/>
          <a:stretch/>
        </p:blipFill>
        <p:spPr>
          <a:xfrm rot="5400000">
            <a:off x="3713951" y="-58484"/>
            <a:ext cx="5282476" cy="7301245"/>
          </a:xfrm>
          <a:prstGeom prst="rect">
            <a:avLst/>
          </a:prstGeom>
        </p:spPr>
      </p:pic>
    </p:spTree>
    <p:extLst>
      <p:ext uri="{BB962C8B-B14F-4D97-AF65-F5344CB8AC3E}">
        <p14:creationId xmlns:p14="http://schemas.microsoft.com/office/powerpoint/2010/main" val="2162855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0625" t="833" r="14688"/>
          <a:stretch/>
        </p:blipFill>
        <p:spPr>
          <a:xfrm rot="5400000">
            <a:off x="3022226" y="298717"/>
            <a:ext cx="6249150" cy="6223003"/>
          </a:xfrm>
          <a:prstGeom prst="rect">
            <a:avLst/>
          </a:prstGeom>
        </p:spPr>
      </p:pic>
    </p:spTree>
    <p:extLst>
      <p:ext uri="{BB962C8B-B14F-4D97-AF65-F5344CB8AC3E}">
        <p14:creationId xmlns:p14="http://schemas.microsoft.com/office/powerpoint/2010/main" val="3189530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4364" t="12535" r="26946" b="1500"/>
          <a:stretch/>
        </p:blipFill>
        <p:spPr>
          <a:xfrm rot="5400000">
            <a:off x="3393584" y="-160987"/>
            <a:ext cx="5602310" cy="7418233"/>
          </a:xfrm>
          <a:prstGeom prst="rect">
            <a:avLst/>
          </a:prstGeom>
        </p:spPr>
      </p:pic>
    </p:spTree>
    <p:extLst>
      <p:ext uri="{BB962C8B-B14F-4D97-AF65-F5344CB8AC3E}">
        <p14:creationId xmlns:p14="http://schemas.microsoft.com/office/powerpoint/2010/main" val="334435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20449" t="1127" r="19657"/>
          <a:stretch/>
        </p:blipFill>
        <p:spPr>
          <a:xfrm rot="5400000">
            <a:off x="3603055" y="-61977"/>
            <a:ext cx="5388813" cy="6671869"/>
          </a:xfrm>
          <a:prstGeom prst="rect">
            <a:avLst/>
          </a:prstGeom>
        </p:spPr>
      </p:pic>
    </p:spTree>
    <p:extLst>
      <p:ext uri="{BB962C8B-B14F-4D97-AF65-F5344CB8AC3E}">
        <p14:creationId xmlns:p14="http://schemas.microsoft.com/office/powerpoint/2010/main" val="4223313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29617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936589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45235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5005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p:nvPr/>
        </p:nvPicPr>
        <p:blipFill>
          <a:blip r:embed="rId2"/>
          <a:stretch>
            <a:fillRect/>
          </a:stretch>
        </p:blipFill>
        <p:spPr>
          <a:xfrm>
            <a:off x="1547446" y="550986"/>
            <a:ext cx="4474478" cy="5094312"/>
          </a:xfrm>
          <a:prstGeom prst="rect">
            <a:avLst/>
          </a:prstGeom>
        </p:spPr>
      </p:pic>
      <p:pic>
        <p:nvPicPr>
          <p:cNvPr id="3" name="Imagen 3"/>
          <p:cNvPicPr/>
          <p:nvPr/>
        </p:nvPicPr>
        <p:blipFill>
          <a:blip r:embed="rId3"/>
          <a:stretch>
            <a:fillRect/>
          </a:stretch>
        </p:blipFill>
        <p:spPr>
          <a:xfrm>
            <a:off x="6240021" y="550988"/>
            <a:ext cx="3759764" cy="5094310"/>
          </a:xfrm>
          <a:prstGeom prst="rect">
            <a:avLst/>
          </a:prstGeom>
        </p:spPr>
      </p:pic>
    </p:spTree>
    <p:extLst>
      <p:ext uri="{BB962C8B-B14F-4D97-AF65-F5344CB8AC3E}">
        <p14:creationId xmlns:p14="http://schemas.microsoft.com/office/powerpoint/2010/main" val="1163365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15771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34593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56384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52343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6773">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434107" y="708339"/>
            <a:ext cx="7250806" cy="5447762"/>
          </a:xfrm>
          <a:prstGeom prst="rect">
            <a:avLst/>
          </a:prstGeom>
          <a:noFill/>
          <a:ln>
            <a:noFill/>
          </a:ln>
        </p:spPr>
      </p:pic>
    </p:spTree>
    <p:extLst>
      <p:ext uri="{BB962C8B-B14F-4D97-AF65-F5344CB8AC3E}">
        <p14:creationId xmlns:p14="http://schemas.microsoft.com/office/powerpoint/2010/main" val="343295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2351" t="1127" r="28213"/>
          <a:stretch/>
        </p:blipFill>
        <p:spPr>
          <a:xfrm rot="5400000">
            <a:off x="3654378" y="-254351"/>
            <a:ext cx="4829578" cy="7244352"/>
          </a:xfrm>
          <a:prstGeom prst="rect">
            <a:avLst/>
          </a:prstGeom>
        </p:spPr>
      </p:pic>
    </p:spTree>
    <p:extLst>
      <p:ext uri="{BB962C8B-B14F-4D97-AF65-F5344CB8AC3E}">
        <p14:creationId xmlns:p14="http://schemas.microsoft.com/office/powerpoint/2010/main" val="3188208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01" y="242886"/>
            <a:ext cx="8501486" cy="6344393"/>
          </a:xfrm>
          <a:prstGeom prst="rect">
            <a:avLst/>
          </a:prstGeom>
        </p:spPr>
      </p:pic>
    </p:spTree>
    <p:extLst>
      <p:ext uri="{BB962C8B-B14F-4D97-AF65-F5344CB8AC3E}">
        <p14:creationId xmlns:p14="http://schemas.microsoft.com/office/powerpoint/2010/main" val="4166622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954" y="200676"/>
            <a:ext cx="8433838" cy="6293908"/>
          </a:xfrm>
          <a:prstGeom prst="rect">
            <a:avLst/>
          </a:prstGeom>
        </p:spPr>
      </p:pic>
    </p:spTree>
    <p:extLst>
      <p:ext uri="{BB962C8B-B14F-4D97-AF65-F5344CB8AC3E}">
        <p14:creationId xmlns:p14="http://schemas.microsoft.com/office/powerpoint/2010/main" val="1920716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a:latin typeface="Comic Sans MS" pitchFamily="66" charset="0"/>
              </a:rPr>
              <a:t>3. NUMERACIÓN: LA CADENA NUMÉRICA</a:t>
            </a:r>
          </a:p>
        </p:txBody>
      </p:sp>
      <p:sp>
        <p:nvSpPr>
          <p:cNvPr id="3" name="2 Marcador de contenido"/>
          <p:cNvSpPr>
            <a:spLocks noGrp="1"/>
          </p:cNvSpPr>
          <p:nvPr>
            <p:ph idx="1"/>
          </p:nvPr>
        </p:nvSpPr>
        <p:spPr>
          <a:xfrm>
            <a:off x="1097280" y="1100629"/>
            <a:ext cx="10027920" cy="4291985"/>
          </a:xfrm>
        </p:spPr>
        <p:txBody>
          <a:bodyPr>
            <a:normAutofit/>
          </a:bodyPr>
          <a:lstStyle/>
          <a:p>
            <a:r>
              <a:rPr lang="es-ES" dirty="0">
                <a:latin typeface="Comic Sans MS" pitchFamily="66" charset="0"/>
              </a:rPr>
              <a:t>FASES EN LA PROGRESIÓN DE LA CADENA NUMÉRICA:</a:t>
            </a:r>
          </a:p>
          <a:p>
            <a:pPr>
              <a:buAutoNum type="arabicPeriod"/>
            </a:pPr>
            <a:r>
              <a:rPr lang="es-ES" dirty="0">
                <a:latin typeface="Comic Sans MS" pitchFamily="66" charset="0"/>
                <a:ea typeface="Calibri" panose="020F0502020204030204" pitchFamily="34" charset="0"/>
                <a:cs typeface="Times New Roman" panose="02020603050405020304" pitchFamily="18" charset="0"/>
              </a:rPr>
              <a:t>Nivel cuerda: Recita como una canción. Desde el 1. Memorístico. </a:t>
            </a:r>
          </a:p>
          <a:p>
            <a:pPr>
              <a:buAutoNum type="arabicPeriod"/>
            </a:pPr>
            <a:r>
              <a:rPr lang="es-ES" dirty="0">
                <a:latin typeface="Comic Sans MS" pitchFamily="66" charset="0"/>
                <a:ea typeface="Calibri" panose="020F0502020204030204" pitchFamily="34" charset="0"/>
                <a:cs typeface="Times New Roman" panose="02020603050405020304" pitchFamily="18" charset="0"/>
              </a:rPr>
              <a:t>Nivel cadena irrompible: Comienza desde el 1 pero  sabe distinguir los números.                    </a:t>
            </a:r>
          </a:p>
          <a:p>
            <a:pPr>
              <a:buAutoNum type="arabicPeriod"/>
            </a:pPr>
            <a:r>
              <a:rPr lang="es-ES" dirty="0">
                <a:latin typeface="Comic Sans MS" pitchFamily="66" charset="0"/>
                <a:ea typeface="Calibri" panose="020F0502020204030204" pitchFamily="34" charset="0"/>
                <a:cs typeface="Times New Roman" panose="02020603050405020304" pitchFamily="18" charset="0"/>
              </a:rPr>
              <a:t>Nivel cadena rompible: Puede contar desde cualquier número que se le indique. Puede romper la cadena. </a:t>
            </a:r>
          </a:p>
          <a:p>
            <a:pPr>
              <a:buAutoNum type="arabicPeriod"/>
            </a:pPr>
            <a:r>
              <a:rPr lang="es-ES" dirty="0">
                <a:latin typeface="Comic Sans MS" pitchFamily="66" charset="0"/>
                <a:ea typeface="Calibri" panose="020F0502020204030204" pitchFamily="34" charset="0"/>
                <a:cs typeface="Times New Roman" panose="02020603050405020304" pitchFamily="18" charset="0"/>
              </a:rPr>
              <a:t>Nivel cadena numerable: Es capaz de contar desde cualquier número un número determinado de eslabones y pararse donde corresponda. Base para las operaciones básicas.</a:t>
            </a:r>
          </a:p>
          <a:p>
            <a:pPr>
              <a:buAutoNum type="arabicPeriod"/>
            </a:pPr>
            <a:r>
              <a:rPr lang="es-ES" dirty="0">
                <a:latin typeface="Comic Sans MS" pitchFamily="66" charset="0"/>
                <a:ea typeface="Calibri" panose="020F0502020204030204" pitchFamily="34" charset="0"/>
                <a:cs typeface="Times New Roman" panose="02020603050405020304" pitchFamily="18" charset="0"/>
              </a:rPr>
              <a:t>N</a:t>
            </a:r>
            <a:r>
              <a:rPr lang="es-ES" dirty="0">
                <a:latin typeface="Comic Sans MS" pitchFamily="66" charset="0"/>
              </a:rPr>
              <a:t>ivel de cadena bidireccional: Son todas las destrezas anteriores pero en sentido ascendente y descendente con la misma facilidad. Por ejemplo: contar desde el 11 ocho eslabones hacia abajo.</a:t>
            </a:r>
          </a:p>
          <a:p>
            <a:pPr marL="0" indent="0"/>
            <a:endParaRPr lang="es-ES" dirty="0">
              <a:latin typeface="Comic Sans MS" pitchFamily="66" charset="0"/>
            </a:endParaRPr>
          </a:p>
          <a:p>
            <a:pPr marL="0" indent="0"/>
            <a:r>
              <a:rPr lang="es-ES" dirty="0">
                <a:latin typeface="Comic Sans MS" pitchFamily="66" charset="0"/>
              </a:rPr>
              <a:t>RETROCUENTA: Después del nivel 3, cadena rompible.</a:t>
            </a:r>
          </a:p>
        </p:txBody>
      </p:sp>
      <p:pic>
        <p:nvPicPr>
          <p:cNvPr id="4" name="3 Imagen">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240" y="3977052"/>
            <a:ext cx="2154116" cy="2154116"/>
          </a:xfrm>
          <a:prstGeom prst="rect">
            <a:avLst/>
          </a:prstGeom>
        </p:spPr>
      </p:pic>
    </p:spTree>
    <p:extLst>
      <p:ext uri="{BB962C8B-B14F-4D97-AF65-F5344CB8AC3E}">
        <p14:creationId xmlns:p14="http://schemas.microsoft.com/office/powerpoint/2010/main" val="1099912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a:latin typeface="Comic Sans MS" pitchFamily="66" charset="0"/>
              </a:rPr>
              <a:t>SUBITIZACIÓN Y ESTIMACIÓN</a:t>
            </a:r>
          </a:p>
        </p:txBody>
      </p:sp>
      <p:sp>
        <p:nvSpPr>
          <p:cNvPr id="3" name="2 Marcador de contenido"/>
          <p:cNvSpPr>
            <a:spLocks noGrp="1"/>
          </p:cNvSpPr>
          <p:nvPr>
            <p:ph idx="1"/>
          </p:nvPr>
        </p:nvSpPr>
        <p:spPr>
          <a:xfrm>
            <a:off x="1097280" y="1100629"/>
            <a:ext cx="10027920" cy="3741002"/>
          </a:xfrm>
        </p:spPr>
        <p:txBody>
          <a:bodyPr>
            <a:normAutofit lnSpcReduction="10000"/>
          </a:bodyPr>
          <a:lstStyle/>
          <a:p>
            <a:pPr algn="just">
              <a:spcAft>
                <a:spcPts val="0"/>
              </a:spcAft>
            </a:pPr>
            <a:r>
              <a:rPr lang="es-ES" sz="2000" dirty="0">
                <a:latin typeface="Comic Sans MS" pitchFamily="66" charset="0"/>
                <a:ea typeface="Calibri" panose="020F0502020204030204" pitchFamily="34" charset="0"/>
                <a:cs typeface="Times New Roman" panose="02020603050405020304" pitchFamily="18" charset="0"/>
              </a:rPr>
              <a:t>	</a:t>
            </a:r>
            <a:r>
              <a:rPr lang="es-ES" sz="2000" dirty="0" err="1">
                <a:latin typeface="Comic Sans MS" pitchFamily="66" charset="0"/>
                <a:ea typeface="Calibri" panose="020F0502020204030204" pitchFamily="34" charset="0"/>
                <a:cs typeface="Times New Roman" panose="02020603050405020304" pitchFamily="18" charset="0"/>
              </a:rPr>
              <a:t>Subitización</a:t>
            </a:r>
            <a:r>
              <a:rPr lang="es-ES" sz="2000" dirty="0">
                <a:latin typeface="Comic Sans MS" pitchFamily="66" charset="0"/>
                <a:ea typeface="Calibri" panose="020F0502020204030204" pitchFamily="34" charset="0"/>
                <a:cs typeface="Times New Roman" panose="02020603050405020304" pitchFamily="18" charset="0"/>
              </a:rPr>
              <a:t> es decir una cantidad pequeña exactamente de súbito, con un</a:t>
            </a:r>
          </a:p>
          <a:p>
            <a:pPr algn="just">
              <a:spcAft>
                <a:spcPts val="0"/>
              </a:spcAft>
            </a:pPr>
            <a:r>
              <a:rPr lang="es-ES" sz="2000" dirty="0">
                <a:latin typeface="Comic Sans MS" pitchFamily="66" charset="0"/>
                <a:ea typeface="Calibri" panose="020F0502020204030204" pitchFamily="34" charset="0"/>
                <a:cs typeface="Times New Roman" panose="02020603050405020304" pitchFamily="18" charset="0"/>
              </a:rPr>
              <a:t>	golpe de vista, sin contar.</a:t>
            </a:r>
          </a:p>
          <a:p>
            <a:pPr algn="just">
              <a:spcAft>
                <a:spcPts val="0"/>
              </a:spcAft>
            </a:pPr>
            <a:r>
              <a:rPr lang="es-ES" sz="2000" dirty="0">
                <a:latin typeface="Comic Sans MS" pitchFamily="66" charset="0"/>
                <a:ea typeface="Calibri" panose="020F0502020204030204" pitchFamily="34" charset="0"/>
                <a:cs typeface="Times New Roman" panose="02020603050405020304" pitchFamily="18" charset="0"/>
              </a:rPr>
              <a:t>	La estimación es llegar lo más próximo a una cantidad sin contestar cantidades absurdas.</a:t>
            </a:r>
          </a:p>
          <a:p>
            <a:pPr>
              <a:spcAft>
                <a:spcPts val="0"/>
              </a:spcAft>
            </a:pPr>
            <a:r>
              <a:rPr lang="es-ES" sz="2000" dirty="0">
                <a:latin typeface="Comic Sans MS" pitchFamily="66" charset="0"/>
                <a:ea typeface="Calibri" panose="020F0502020204030204" pitchFamily="34" charset="0"/>
                <a:cs typeface="Times New Roman" panose="02020603050405020304" pitchFamily="18" charset="0"/>
              </a:rPr>
              <a:t>	Calcular de súbito la cantidad con imágenes hasta el 12 aproximadamente:</a:t>
            </a:r>
          </a:p>
          <a:p>
            <a:pPr>
              <a:spcAft>
                <a:spcPts val="0"/>
              </a:spcAft>
            </a:pPr>
            <a:r>
              <a:rPr lang="es-ES" sz="2000" dirty="0">
                <a:latin typeface="Comic Sans MS" pitchFamily="66" charset="0"/>
                <a:ea typeface="Calibri" panose="020F0502020204030204" pitchFamily="34" charset="0"/>
                <a:cs typeface="Times New Roman" panose="02020603050405020304" pitchFamily="18" charset="0"/>
              </a:rPr>
              <a:t>	</a:t>
            </a:r>
          </a:p>
          <a:p>
            <a:pPr>
              <a:spcAft>
                <a:spcPts val="0"/>
              </a:spcAft>
            </a:pPr>
            <a:r>
              <a:rPr lang="es-ES" sz="2000" dirty="0">
                <a:latin typeface="Comic Sans MS" pitchFamily="66" charset="0"/>
                <a:ea typeface="Calibri" panose="020F0502020204030204" pitchFamily="34" charset="0"/>
                <a:cs typeface="Times New Roman" panose="02020603050405020304" pitchFamily="18" charset="0"/>
              </a:rPr>
              <a:t>	1.- Imagen con disposición fija</a:t>
            </a:r>
          </a:p>
          <a:p>
            <a:pPr>
              <a:spcAft>
                <a:spcPts val="0"/>
              </a:spcAft>
            </a:pPr>
            <a:r>
              <a:rPr lang="es-ES" sz="2000" dirty="0">
                <a:latin typeface="Comic Sans MS" pitchFamily="66" charset="0"/>
                <a:ea typeface="Calibri" panose="020F0502020204030204" pitchFamily="34" charset="0"/>
                <a:cs typeface="Times New Roman" panose="02020603050405020304" pitchFamily="18" charset="0"/>
              </a:rPr>
              <a:t>	2.- Imagen variada con disposición fija</a:t>
            </a:r>
          </a:p>
          <a:p>
            <a:pPr>
              <a:spcAft>
                <a:spcPts val="0"/>
              </a:spcAft>
            </a:pPr>
            <a:r>
              <a:rPr lang="es-ES" sz="2000" dirty="0">
                <a:latin typeface="Comic Sans MS" pitchFamily="66" charset="0"/>
                <a:ea typeface="Calibri" panose="020F0502020204030204" pitchFamily="34" charset="0"/>
                <a:cs typeface="Times New Roman" panose="02020603050405020304" pitchFamily="18" charset="0"/>
              </a:rPr>
              <a:t>	3.- Imagen fija, disposición libre</a:t>
            </a:r>
          </a:p>
          <a:p>
            <a:pPr>
              <a:spcAft>
                <a:spcPts val="0"/>
              </a:spcAft>
            </a:pPr>
            <a:r>
              <a:rPr lang="es-ES" sz="2000" dirty="0">
                <a:latin typeface="Comic Sans MS" pitchFamily="66" charset="0"/>
                <a:ea typeface="Calibri" panose="020F0502020204030204" pitchFamily="34" charset="0"/>
                <a:cs typeface="Times New Roman" panose="02020603050405020304" pitchFamily="18" charset="0"/>
              </a:rPr>
              <a:t>	4.- Imagen variada, disposición libre</a:t>
            </a:r>
            <a:endParaRPr lang="es-ES" sz="2000" dirty="0">
              <a:latin typeface="Comic Sans MS" pitchFamily="66" charset="0"/>
            </a:endParaRPr>
          </a:p>
        </p:txBody>
      </p:sp>
    </p:spTree>
    <p:extLst>
      <p:ext uri="{BB962C8B-B14F-4D97-AF65-F5344CB8AC3E}">
        <p14:creationId xmlns:p14="http://schemas.microsoft.com/office/powerpoint/2010/main" val="301083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65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187" y="0"/>
            <a:ext cx="8297728" cy="620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906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2400" dirty="0">
                <a:latin typeface="Comic Sans MS" pitchFamily="66" charset="0"/>
                <a:ea typeface="Calibri" panose="020F0502020204030204" pitchFamily="34" charset="0"/>
                <a:cs typeface="Times New Roman" panose="02020603050405020304" pitchFamily="18" charset="0"/>
              </a:rPr>
              <a:t>1.- Imagen con disposición fija</a:t>
            </a:r>
            <a:endParaRPr lang="es-ES" sz="2400" dirty="0">
              <a:latin typeface="Comic Sans MS" pitchFamily="66"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4368" t="2052" r="24782" b="-1612"/>
          <a:stretch/>
        </p:blipFill>
        <p:spPr>
          <a:xfrm>
            <a:off x="3955298" y="1195587"/>
            <a:ext cx="4468969" cy="4709911"/>
          </a:xfrm>
          <a:prstGeom prst="rect">
            <a:avLst/>
          </a:prstGeom>
          <a:ln>
            <a:noFill/>
          </a:ln>
          <a:effectLst>
            <a:softEdge rad="112500"/>
          </a:effectLst>
        </p:spPr>
      </p:pic>
    </p:spTree>
    <p:extLst>
      <p:ext uri="{BB962C8B-B14F-4D97-AF65-F5344CB8AC3E}">
        <p14:creationId xmlns:p14="http://schemas.microsoft.com/office/powerpoint/2010/main" val="183723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618785" cy="1222375"/>
          </a:xfrm>
        </p:spPr>
        <p:txBody>
          <a:bodyPr>
            <a:normAutofit/>
          </a:bodyPr>
          <a:lstStyle/>
          <a:p>
            <a:pPr algn="ctr"/>
            <a:r>
              <a:rPr lang="es-ES" sz="2400" dirty="0">
                <a:latin typeface="Comic Sans MS" pitchFamily="66" charset="0"/>
                <a:ea typeface="Calibri" panose="020F0502020204030204" pitchFamily="34" charset="0"/>
                <a:cs typeface="Times New Roman" panose="02020603050405020304" pitchFamily="18" charset="0"/>
              </a:rPr>
              <a:t>     2.- Imagen variada con disposición fija</a:t>
            </a:r>
            <a:endParaRPr lang="es-ES" sz="2400" dirty="0">
              <a:latin typeface="Comic Sans MS" pitchFamily="66" charset="0"/>
            </a:endParaRPr>
          </a:p>
        </p:txBody>
      </p:sp>
      <p:pic>
        <p:nvPicPr>
          <p:cNvPr id="9" name="Imagen 8"/>
          <p:cNvPicPr>
            <a:picLocks noChangeAspect="1"/>
          </p:cNvPicPr>
          <p:nvPr/>
        </p:nvPicPr>
        <p:blipFill rotWithShape="1">
          <a:blip r:embed="rId2"/>
          <a:srcRect t="4105" r="3464" b="12159"/>
          <a:stretch/>
        </p:blipFill>
        <p:spPr>
          <a:xfrm>
            <a:off x="3541690" y="1418492"/>
            <a:ext cx="4597758" cy="4773933"/>
          </a:xfrm>
          <a:prstGeom prst="rect">
            <a:avLst/>
          </a:prstGeom>
        </p:spPr>
      </p:pic>
    </p:spTree>
    <p:extLst>
      <p:ext uri="{BB962C8B-B14F-4D97-AF65-F5344CB8AC3E}">
        <p14:creationId xmlns:p14="http://schemas.microsoft.com/office/powerpoint/2010/main" val="261070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2400" dirty="0">
                <a:latin typeface="Comic Sans MS" pitchFamily="66" charset="0"/>
                <a:ea typeface="Calibri" panose="020F0502020204030204" pitchFamily="34" charset="0"/>
                <a:cs typeface="Times New Roman" panose="02020603050405020304" pitchFamily="18" charset="0"/>
              </a:rPr>
              <a:t>3.- Imagen fija, disposición libre</a:t>
            </a:r>
            <a:endParaRPr lang="es-ES" sz="2400" dirty="0">
              <a:latin typeface="Comic Sans MS" pitchFamily="66" charset="0"/>
            </a:endParaRP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4917" t="3735" r="21151"/>
          <a:stretch/>
        </p:blipFill>
        <p:spPr>
          <a:xfrm>
            <a:off x="3490175" y="1119801"/>
            <a:ext cx="5241701" cy="5048221"/>
          </a:xfrm>
          <a:prstGeom prst="rect">
            <a:avLst/>
          </a:prstGeom>
        </p:spPr>
      </p:pic>
    </p:spTree>
    <p:extLst>
      <p:ext uri="{BB962C8B-B14F-4D97-AF65-F5344CB8AC3E}">
        <p14:creationId xmlns:p14="http://schemas.microsoft.com/office/powerpoint/2010/main" val="2148068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2400" dirty="0">
                <a:latin typeface="Comic Sans MS" pitchFamily="66" charset="0"/>
                <a:ea typeface="Calibri" panose="020F0502020204030204" pitchFamily="34" charset="0"/>
                <a:cs typeface="Times New Roman" panose="02020603050405020304" pitchFamily="18" charset="0"/>
              </a:rPr>
              <a:t>4.- Imagen variada, disposición libre</a:t>
            </a:r>
            <a:endParaRPr lang="es-ES" sz="2400" dirty="0">
              <a:latin typeface="Comic Sans MS" pitchFamily="66"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3880" t="1195" r="13955"/>
          <a:stretch/>
        </p:blipFill>
        <p:spPr>
          <a:xfrm>
            <a:off x="1276960" y="1775068"/>
            <a:ext cx="2568209" cy="2316286"/>
          </a:xfrm>
          <a:prstGeom prst="rect">
            <a:avLst/>
          </a:prstGeom>
        </p:spPr>
      </p:pic>
      <p:sp>
        <p:nvSpPr>
          <p:cNvPr id="4" name="3 Rectángulo">
            <a:hlinkClick r:id="rId3" action="ppaction://hlinkfile"/>
          </p:cNvPr>
          <p:cNvSpPr/>
          <p:nvPr/>
        </p:nvSpPr>
        <p:spPr>
          <a:xfrm>
            <a:off x="3669323" y="5122984"/>
            <a:ext cx="2684585"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Comic Sans MS" pitchFamily="66" charset="0"/>
              </a:rPr>
              <a:t>VIDEO</a:t>
            </a: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615" y="1341315"/>
            <a:ext cx="6201944" cy="3488593"/>
          </a:xfrm>
          <a:prstGeom prst="rect">
            <a:avLst/>
          </a:prstGeom>
        </p:spPr>
      </p:pic>
    </p:spTree>
    <p:extLst>
      <p:ext uri="{BB962C8B-B14F-4D97-AF65-F5344CB8AC3E}">
        <p14:creationId xmlns:p14="http://schemas.microsoft.com/office/powerpoint/2010/main" val="2565989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DISPOSICIÓN DE LOS OBJETOS EN EL CONTEO</a:t>
            </a:r>
          </a:p>
        </p:txBody>
      </p:sp>
      <p:sp>
        <p:nvSpPr>
          <p:cNvPr id="4" name="3 Marcador de contenido"/>
          <p:cNvSpPr>
            <a:spLocks noGrp="1"/>
          </p:cNvSpPr>
          <p:nvPr>
            <p:ph idx="1"/>
          </p:nvPr>
        </p:nvSpPr>
        <p:spPr>
          <a:xfrm>
            <a:off x="0" y="3351461"/>
            <a:ext cx="4635305" cy="558185"/>
          </a:xfrm>
        </p:spPr>
        <p:txBody>
          <a:bodyPr>
            <a:normAutofit/>
          </a:bodyPr>
          <a:lstStyle/>
          <a:p>
            <a:r>
              <a:rPr lang="es-ES" sz="2000" dirty="0">
                <a:latin typeface="Comic Sans MS" pitchFamily="66" charset="0"/>
              </a:rPr>
              <a:t>1. Alineados con principio y fin</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8585" y="1658815"/>
            <a:ext cx="7565292" cy="4255477"/>
          </a:xfrm>
          <a:prstGeom prst="rect">
            <a:avLst/>
          </a:prstGeom>
        </p:spPr>
      </p:pic>
    </p:spTree>
    <p:extLst>
      <p:ext uri="{BB962C8B-B14F-4D97-AF65-F5344CB8AC3E}">
        <p14:creationId xmlns:p14="http://schemas.microsoft.com/office/powerpoint/2010/main" val="3613838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DISPOSICIÓN DE LOS OBJETOS EN EL CONTEO</a:t>
            </a:r>
            <a:endParaRPr lang="es-ES" sz="2400" b="1" dirty="0"/>
          </a:p>
        </p:txBody>
      </p:sp>
      <p:sp>
        <p:nvSpPr>
          <p:cNvPr id="3" name="2 Marcador de contenido"/>
          <p:cNvSpPr>
            <a:spLocks noGrp="1"/>
          </p:cNvSpPr>
          <p:nvPr>
            <p:ph idx="1"/>
          </p:nvPr>
        </p:nvSpPr>
        <p:spPr>
          <a:xfrm>
            <a:off x="4473526" y="1206136"/>
            <a:ext cx="3650566" cy="528879"/>
          </a:xfrm>
        </p:spPr>
        <p:txBody>
          <a:bodyPr/>
          <a:lstStyle/>
          <a:p>
            <a:r>
              <a:rPr lang="es-ES" sz="2000" dirty="0">
                <a:latin typeface="Comic Sans MS" pitchFamily="66" charset="0"/>
              </a:rPr>
              <a:t>2. Alineados con desorden.</a:t>
            </a:r>
          </a:p>
          <a:p>
            <a:endParaRPr lang="es-ES"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754" y="2192216"/>
            <a:ext cx="7959969" cy="4477483"/>
          </a:xfrm>
          <a:prstGeom prst="rect">
            <a:avLst/>
          </a:prstGeom>
        </p:spPr>
      </p:pic>
    </p:spTree>
    <p:extLst>
      <p:ext uri="{BB962C8B-B14F-4D97-AF65-F5344CB8AC3E}">
        <p14:creationId xmlns:p14="http://schemas.microsoft.com/office/powerpoint/2010/main" val="4237836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DISPOSICIÓN DE LOS OBJETOS EN EL CONTEO</a:t>
            </a:r>
            <a:endParaRPr lang="es-ES" sz="2400" dirty="0"/>
          </a:p>
        </p:txBody>
      </p:sp>
      <p:sp>
        <p:nvSpPr>
          <p:cNvPr id="3" name="2 Marcador de contenido"/>
          <p:cNvSpPr>
            <a:spLocks noGrp="1"/>
          </p:cNvSpPr>
          <p:nvPr>
            <p:ph idx="1"/>
          </p:nvPr>
        </p:nvSpPr>
        <p:spPr>
          <a:xfrm>
            <a:off x="7462910" y="3029075"/>
            <a:ext cx="3498166" cy="552325"/>
          </a:xfrm>
        </p:spPr>
        <p:txBody>
          <a:bodyPr/>
          <a:lstStyle/>
          <a:p>
            <a:r>
              <a:rPr lang="es-ES" sz="2000" dirty="0">
                <a:latin typeface="Comic Sans MS" pitchFamily="66" charset="0"/>
              </a:rPr>
              <a:t>3. Sin principio y sin fin. </a:t>
            </a:r>
          </a:p>
          <a:p>
            <a:endParaRPr lang="es-ES"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477" y="1992923"/>
            <a:ext cx="5647918" cy="3176954"/>
          </a:xfrm>
          <a:prstGeom prst="rect">
            <a:avLst/>
          </a:prstGeom>
        </p:spPr>
      </p:pic>
    </p:spTree>
    <p:extLst>
      <p:ext uri="{BB962C8B-B14F-4D97-AF65-F5344CB8AC3E}">
        <p14:creationId xmlns:p14="http://schemas.microsoft.com/office/powerpoint/2010/main" val="460546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DISPOSICIÓN DE LOS OBJETOS EN EL CONTEO</a:t>
            </a:r>
            <a:endParaRPr lang="es-ES" sz="2400" dirty="0"/>
          </a:p>
        </p:txBody>
      </p:sp>
      <p:sp>
        <p:nvSpPr>
          <p:cNvPr id="3" name="2 Marcador de contenido"/>
          <p:cNvSpPr>
            <a:spLocks noGrp="1"/>
          </p:cNvSpPr>
          <p:nvPr>
            <p:ph idx="1"/>
          </p:nvPr>
        </p:nvSpPr>
        <p:spPr>
          <a:xfrm>
            <a:off x="2963594" y="995123"/>
            <a:ext cx="5948289" cy="587494"/>
          </a:xfrm>
        </p:spPr>
        <p:txBody>
          <a:bodyPr/>
          <a:lstStyle/>
          <a:p>
            <a:r>
              <a:rPr lang="es-ES" sz="2000" dirty="0">
                <a:latin typeface="Comic Sans MS" pitchFamily="66" charset="0"/>
              </a:rPr>
              <a:t>4. Alineación cruzada con un elemento común. </a:t>
            </a:r>
          </a:p>
          <a:p>
            <a:endParaRPr lang="es-ES"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1" y="1496892"/>
            <a:ext cx="8522676" cy="4794005"/>
          </a:xfrm>
          <a:prstGeom prst="rect">
            <a:avLst/>
          </a:prstGeom>
        </p:spPr>
      </p:pic>
    </p:spTree>
    <p:extLst>
      <p:ext uri="{BB962C8B-B14F-4D97-AF65-F5344CB8AC3E}">
        <p14:creationId xmlns:p14="http://schemas.microsoft.com/office/powerpoint/2010/main" val="4125847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DISPOSICIÓN DE LOS OBJETOS EN EL CONTEO</a:t>
            </a:r>
            <a:endParaRPr lang="es-ES" sz="2400" dirty="0"/>
          </a:p>
        </p:txBody>
      </p:sp>
      <p:sp>
        <p:nvSpPr>
          <p:cNvPr id="3" name="2 Marcador de contenido"/>
          <p:cNvSpPr>
            <a:spLocks noGrp="1"/>
          </p:cNvSpPr>
          <p:nvPr>
            <p:ph idx="1"/>
          </p:nvPr>
        </p:nvSpPr>
        <p:spPr>
          <a:xfrm>
            <a:off x="569743" y="2823923"/>
            <a:ext cx="2232074" cy="821956"/>
          </a:xfrm>
        </p:spPr>
        <p:txBody>
          <a:bodyPr/>
          <a:lstStyle/>
          <a:p>
            <a:r>
              <a:rPr lang="es-ES" sz="2000" dirty="0">
                <a:latin typeface="Comic Sans MS" pitchFamily="66" charset="0"/>
              </a:rPr>
              <a:t>5. Sin orden ni alineación. </a:t>
            </a:r>
          </a:p>
          <a:p>
            <a:endParaRPr lang="es-ES" dirty="0"/>
          </a:p>
        </p:txBody>
      </p:sp>
      <p:pic>
        <p:nvPicPr>
          <p:cNvPr id="4" name="3 Imagen">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1785" y="1395046"/>
            <a:ext cx="7578318" cy="4262804"/>
          </a:xfrm>
          <a:prstGeom prst="rect">
            <a:avLst/>
          </a:prstGeom>
        </p:spPr>
      </p:pic>
    </p:spTree>
    <p:extLst>
      <p:ext uri="{BB962C8B-B14F-4D97-AF65-F5344CB8AC3E}">
        <p14:creationId xmlns:p14="http://schemas.microsoft.com/office/powerpoint/2010/main" val="588391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38" y="242887"/>
            <a:ext cx="11207262" cy="6372225"/>
          </a:xfrm>
          <a:prstGeom prst="rect">
            <a:avLst/>
          </a:prstGeom>
        </p:spPr>
      </p:pic>
    </p:spTree>
    <p:extLst>
      <p:ext uri="{BB962C8B-B14F-4D97-AF65-F5344CB8AC3E}">
        <p14:creationId xmlns:p14="http://schemas.microsoft.com/office/powerpoint/2010/main" val="415257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65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101" y="445477"/>
            <a:ext cx="7782116" cy="581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829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7280" y="211015"/>
            <a:ext cx="10027920" cy="597877"/>
          </a:xfrm>
        </p:spPr>
        <p:txBody>
          <a:bodyPr/>
          <a:lstStyle/>
          <a:p>
            <a:pPr algn="ctr"/>
            <a:br>
              <a:rPr lang="es-ES" b="1" dirty="0">
                <a:latin typeface="Comic Sans MS" pitchFamily="66" charset="0"/>
              </a:rPr>
            </a:br>
            <a:r>
              <a:rPr lang="es-ES" b="1" dirty="0">
                <a:latin typeface="Comic Sans MS" pitchFamily="66" charset="0"/>
              </a:rPr>
              <a:t>4. EJERCICIOS Y ACTIVIDADES PRÁCTICAS</a:t>
            </a:r>
            <a:br>
              <a:rPr lang="es-ES" b="1" dirty="0">
                <a:latin typeface="Comic Sans MS" pitchFamily="66" charset="0"/>
              </a:rPr>
            </a:br>
            <a:endParaRPr lang="es-ES" b="1" dirty="0"/>
          </a:p>
        </p:txBody>
      </p:sp>
      <p:sp>
        <p:nvSpPr>
          <p:cNvPr id="3" name="2 Marcador de contenido"/>
          <p:cNvSpPr>
            <a:spLocks noGrp="1"/>
          </p:cNvSpPr>
          <p:nvPr>
            <p:ph idx="1"/>
          </p:nvPr>
        </p:nvSpPr>
        <p:spPr/>
        <p:txBody>
          <a:bodyPr>
            <a:normAutofit lnSpcReduction="10000"/>
          </a:bodyPr>
          <a:lstStyle/>
          <a:p>
            <a:pPr marL="449580" algn="ctr">
              <a:spcAft>
                <a:spcPts val="0"/>
              </a:spcAft>
            </a:pPr>
            <a:r>
              <a:rPr lang="es-ES" sz="2400" dirty="0">
                <a:latin typeface="Comic Sans MS" pitchFamily="66" charset="0"/>
                <a:ea typeface="Calibri" panose="020F0502020204030204" pitchFamily="34" charset="0"/>
                <a:cs typeface="Times New Roman" panose="02020603050405020304" pitchFamily="18" charset="0"/>
              </a:rPr>
              <a:t>Actividades de conteo: Nivel 2 y 3 de la cadena numérica</a:t>
            </a:r>
          </a:p>
          <a:p>
            <a:pPr marL="449580">
              <a:spcAft>
                <a:spcPts val="0"/>
              </a:spcAft>
            </a:pPr>
            <a:endParaRPr lang="es-ES" sz="2000" dirty="0">
              <a:latin typeface="Comic Sans MS" pitchFamily="66" charset="0"/>
              <a:ea typeface="Calibri" panose="020F0502020204030204" pitchFamily="34" charset="0"/>
              <a:cs typeface="Times New Roman" panose="02020603050405020304" pitchFamily="18" charset="0"/>
            </a:endParaRP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Contar lápices, mesas, objetos reales de la clase.</a:t>
            </a: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Control de asistencia: niños que asisten o no asisten</a:t>
            </a: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Calendario: contar días que faltan del mes, días según el tiempo atmosférico, días que faltan para algún acontecimiento, días de la semana, meses del año…</a:t>
            </a: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Votaciones: para decidir alguna actividad o juego… O para otras tareas (contar cuantos niños han traído zumo en el almuerzo, cuantos bocadillos…</a:t>
            </a:r>
            <a:r>
              <a:rPr lang="es-ES" sz="2000" dirty="0" err="1">
                <a:latin typeface="Comic Sans MS" pitchFamily="66" charset="0"/>
                <a:ea typeface="Calibri" panose="020F0502020204030204" pitchFamily="34" charset="0"/>
                <a:cs typeface="Times New Roman" panose="02020603050405020304" pitchFamily="18" charset="0"/>
              </a:rPr>
              <a:t>etc</a:t>
            </a:r>
            <a:r>
              <a:rPr lang="es-ES" sz="2000" dirty="0">
                <a:latin typeface="Comic Sans MS" pitchFamily="66" charset="0"/>
                <a:ea typeface="Calibri" panose="020F0502020204030204" pitchFamily="34" charset="0"/>
                <a:cs typeface="Times New Roman" panose="02020603050405020304" pitchFamily="18" charset="0"/>
              </a:rPr>
              <a:t>)</a:t>
            </a:r>
          </a:p>
          <a:p>
            <a:pPr marL="449580">
              <a:spcAft>
                <a:spcPts val="0"/>
              </a:spcAft>
              <a:buFontTx/>
              <a:buChar char="-"/>
            </a:pPr>
            <a:endParaRPr lang="es-ES" sz="2000" dirty="0">
              <a:latin typeface="Comic Sans MS"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8122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ACTIVIDADES PRÁCTICAS</a:t>
            </a:r>
          </a:p>
        </p:txBody>
      </p:sp>
      <p:sp>
        <p:nvSpPr>
          <p:cNvPr id="3" name="2 Marcador de contenido"/>
          <p:cNvSpPr>
            <a:spLocks noGrp="1"/>
          </p:cNvSpPr>
          <p:nvPr>
            <p:ph idx="1"/>
          </p:nvPr>
        </p:nvSpPr>
        <p:spPr>
          <a:xfrm>
            <a:off x="1097280" y="1100629"/>
            <a:ext cx="5819335" cy="4678847"/>
          </a:xfrm>
        </p:spPr>
        <p:txBody>
          <a:bodyPr>
            <a:normAutofit fontScale="92500"/>
          </a:bodyPr>
          <a:lstStyle/>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Línea numérica en el suelo (del 0 al 9 o al 10). Múltiples actividades: </a:t>
            </a:r>
          </a:p>
          <a:p>
            <a:pPr marL="909066" lvl="4" indent="-285750">
              <a:buFont typeface="Wingdings" pitchFamily="2" charset="2"/>
              <a:buChar char="Ø"/>
            </a:pPr>
            <a:r>
              <a:rPr lang="es-ES" sz="2000" dirty="0">
                <a:latin typeface="Comic Sans MS" pitchFamily="66" charset="0"/>
                <a:ea typeface="Calibri" panose="020F0502020204030204" pitchFamily="34" charset="0"/>
                <a:cs typeface="Times New Roman" panose="02020603050405020304" pitchFamily="18" charset="0"/>
              </a:rPr>
              <a:t>El alumno cuenta los número pasando por la recta numérica.</a:t>
            </a:r>
          </a:p>
          <a:p>
            <a:pPr marL="909066" lvl="4" indent="-285750">
              <a:buFont typeface="Wingdings" pitchFamily="2" charset="2"/>
              <a:buChar char="Ø"/>
            </a:pPr>
            <a:r>
              <a:rPr lang="es-ES" sz="2000" dirty="0">
                <a:latin typeface="Comic Sans MS" pitchFamily="66" charset="0"/>
                <a:ea typeface="Calibri" panose="020F0502020204030204" pitchFamily="34" charset="0"/>
                <a:cs typeface="Times New Roman" panose="02020603050405020304" pitchFamily="18" charset="0"/>
              </a:rPr>
              <a:t>Se le pide que se ponga en un número, y se le pregunta ¿Qué número está delante? ¿qué número está detrás? (niño mirando al 0).</a:t>
            </a:r>
          </a:p>
          <a:p>
            <a:pPr marL="909066" lvl="4" indent="-285750">
              <a:buFont typeface="Wingdings" pitchFamily="2" charset="2"/>
              <a:buChar char="Ø"/>
            </a:pPr>
            <a:r>
              <a:rPr lang="es-ES" sz="2000" dirty="0">
                <a:latin typeface="Comic Sans MS" pitchFamily="66" charset="0"/>
                <a:ea typeface="Calibri" panose="020F0502020204030204" pitchFamily="34" charset="0"/>
                <a:cs typeface="Times New Roman" panose="02020603050405020304" pitchFamily="18" charset="0"/>
              </a:rPr>
              <a:t>Se le pregunta ¿Qué número está más cerca? ¿Y más lejos?</a:t>
            </a:r>
          </a:p>
          <a:p>
            <a:pPr marL="909066" lvl="4" indent="-285750">
              <a:buFont typeface="Wingdings" pitchFamily="2" charset="2"/>
              <a:buChar char="Ø"/>
            </a:pPr>
            <a:r>
              <a:rPr lang="es-ES" sz="2000" dirty="0">
                <a:latin typeface="Comic Sans MS" pitchFamily="66" charset="0"/>
                <a:ea typeface="Calibri" panose="020F0502020204030204" pitchFamily="34" charset="0"/>
                <a:cs typeface="Times New Roman" panose="02020603050405020304" pitchFamily="18" charset="0"/>
              </a:rPr>
              <a:t>Ponte en un número que esté cerca del 6.</a:t>
            </a:r>
          </a:p>
          <a:p>
            <a:pPr marL="909066" lvl="4" indent="-285750">
              <a:buFont typeface="Wingdings" pitchFamily="2" charset="2"/>
              <a:buChar char="Ø"/>
            </a:pPr>
            <a:r>
              <a:rPr lang="es-ES" sz="2000" dirty="0">
                <a:latin typeface="Comic Sans MS" pitchFamily="66" charset="0"/>
                <a:ea typeface="Calibri" panose="020F0502020204030204" pitchFamily="34" charset="0"/>
                <a:cs typeface="Times New Roman" panose="02020603050405020304" pitchFamily="18" charset="0"/>
              </a:rPr>
              <a:t>¿Cuál es el número que está entre 3 y 5?</a:t>
            </a:r>
          </a:p>
          <a:p>
            <a:pPr marL="909066" lvl="4" indent="-285750">
              <a:buFont typeface="Wingdings" pitchFamily="2" charset="2"/>
              <a:buChar char="Ø"/>
            </a:pPr>
            <a:r>
              <a:rPr lang="es-ES" sz="2000" dirty="0">
                <a:latin typeface="Comic Sans MS" pitchFamily="66" charset="0"/>
                <a:ea typeface="Calibri" panose="020F0502020204030204" pitchFamily="34" charset="0"/>
                <a:cs typeface="Times New Roman" panose="02020603050405020304" pitchFamily="18" charset="0"/>
              </a:rPr>
              <a:t>Jugamos a los saltos: ponte en el número 3, tienes que llegar hasta el 7, ¿Cuántos saltos has dado?	</a:t>
            </a:r>
          </a:p>
          <a:p>
            <a:pPr marL="449580">
              <a:spcAft>
                <a:spcPts val="0"/>
              </a:spcAft>
            </a:pPr>
            <a:endParaRPr lang="es-ES" dirty="0"/>
          </a:p>
        </p:txBody>
      </p:sp>
      <p:pic>
        <p:nvPicPr>
          <p:cNvPr id="5" name="4 Imagen">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569" y="293077"/>
            <a:ext cx="1989770" cy="5859704"/>
          </a:xfrm>
          <a:prstGeom prst="rect">
            <a:avLst/>
          </a:prstGeom>
        </p:spPr>
      </p:pic>
    </p:spTree>
    <p:extLst>
      <p:ext uri="{BB962C8B-B14F-4D97-AF65-F5344CB8AC3E}">
        <p14:creationId xmlns:p14="http://schemas.microsoft.com/office/powerpoint/2010/main" val="956453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ACTIVIDADES PRÁCTICAS</a:t>
            </a:r>
            <a:endParaRPr lang="es-ES" sz="2400" dirty="0"/>
          </a:p>
        </p:txBody>
      </p:sp>
      <p:sp>
        <p:nvSpPr>
          <p:cNvPr id="3" name="2 Marcador de contenido"/>
          <p:cNvSpPr>
            <a:spLocks noGrp="1"/>
          </p:cNvSpPr>
          <p:nvPr>
            <p:ph idx="1"/>
          </p:nvPr>
        </p:nvSpPr>
        <p:spPr>
          <a:xfrm>
            <a:off x="522849" y="1839183"/>
            <a:ext cx="6018627" cy="3881679"/>
          </a:xfrm>
        </p:spPr>
        <p:txBody>
          <a:bodyPr>
            <a:normAutofit/>
          </a:bodyPr>
          <a:lstStyle/>
          <a:p>
            <a:pPr marL="449580"/>
            <a:r>
              <a:rPr lang="es-ES" sz="2000" dirty="0">
                <a:latin typeface="Comic Sans MS" pitchFamily="66" charset="0"/>
                <a:ea typeface="Calibri" panose="020F0502020204030204" pitchFamily="34" charset="0"/>
                <a:cs typeface="Times New Roman" panose="02020603050405020304" pitchFamily="18" charset="0"/>
              </a:rPr>
              <a:t>Comparar piezas de construcciones: una de 3</a:t>
            </a:r>
          </a:p>
          <a:p>
            <a:pPr marL="449580"/>
            <a:r>
              <a:rPr lang="es-ES" sz="2000" dirty="0">
                <a:latin typeface="Comic Sans MS" pitchFamily="66" charset="0"/>
                <a:ea typeface="Calibri" panose="020F0502020204030204" pitchFamily="34" charset="0"/>
                <a:cs typeface="Times New Roman" panose="02020603050405020304" pitchFamily="18" charset="0"/>
              </a:rPr>
              <a:t>piezas con otra de 7, ver cual es más grande,</a:t>
            </a:r>
          </a:p>
          <a:p>
            <a:pPr marL="449580"/>
            <a:r>
              <a:rPr lang="es-ES" sz="2000" dirty="0">
                <a:latin typeface="Comic Sans MS" pitchFamily="66" charset="0"/>
                <a:ea typeface="Calibri" panose="020F0502020204030204" pitchFamily="34" charset="0"/>
                <a:cs typeface="Times New Roman" panose="02020603050405020304" pitchFamily="18" charset="0"/>
              </a:rPr>
              <a:t>ver cuantas piezas hay que desmontar para</a:t>
            </a:r>
          </a:p>
          <a:p>
            <a:pPr marL="449580"/>
            <a:r>
              <a:rPr lang="es-ES" sz="2000" dirty="0">
                <a:latin typeface="Comic Sans MS" pitchFamily="66" charset="0"/>
                <a:ea typeface="Calibri" panose="020F0502020204030204" pitchFamily="34" charset="0"/>
                <a:cs typeface="Times New Roman" panose="02020603050405020304" pitchFamily="18" charset="0"/>
              </a:rPr>
              <a:t>que sean iguales…</a:t>
            </a:r>
          </a:p>
          <a:p>
            <a:pPr marL="449580">
              <a:spcAft>
                <a:spcPts val="0"/>
              </a:spcAft>
            </a:pPr>
            <a:endParaRPr lang="es-ES" dirty="0">
              <a:latin typeface="Comic Sans MS" pitchFamily="66" charset="0"/>
              <a:ea typeface="Calibri" panose="020F0502020204030204" pitchFamily="34" charset="0"/>
              <a:cs typeface="Times New Roman" panose="02020603050405020304" pitchFamily="18" charset="0"/>
            </a:endParaRPr>
          </a:p>
          <a:p>
            <a:pPr marL="449580">
              <a:spcAft>
                <a:spcPts val="0"/>
              </a:spcAft>
            </a:pPr>
            <a:r>
              <a:rPr lang="es-ES" sz="2000" dirty="0">
                <a:latin typeface="Comic Sans MS" pitchFamily="66" charset="0"/>
                <a:ea typeface="Calibri" panose="020F0502020204030204" pitchFamily="34" charset="0"/>
                <a:cs typeface="Times New Roman" panose="02020603050405020304" pitchFamily="18" charset="0"/>
              </a:rPr>
              <a:t>Amigos del 10: Actividades para estimación y</a:t>
            </a:r>
          </a:p>
          <a:p>
            <a:pPr marL="449580">
              <a:spcAft>
                <a:spcPts val="0"/>
              </a:spcAft>
            </a:pPr>
            <a:r>
              <a:rPr lang="es-ES" sz="2000" dirty="0">
                <a:latin typeface="Comic Sans MS" pitchFamily="66" charset="0"/>
                <a:ea typeface="Calibri" panose="020F0502020204030204" pitchFamily="34" charset="0"/>
                <a:cs typeface="Times New Roman" panose="02020603050405020304" pitchFamily="18" charset="0"/>
              </a:rPr>
              <a:t>cálculo.</a:t>
            </a: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Casita con los amigos del 10.</a:t>
            </a: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Con los propios dedos. Manos con velcro…</a:t>
            </a:r>
          </a:p>
          <a:p>
            <a:pPr marL="106680" indent="0">
              <a:spcAft>
                <a:spcPts val="0"/>
              </a:spcAft>
            </a:pPr>
            <a:endParaRPr lang="es-ES" sz="2000" dirty="0">
              <a:latin typeface="Comic Sans MS" pitchFamily="66" charset="0"/>
              <a:ea typeface="Calibri" panose="020F0502020204030204" pitchFamily="34" charset="0"/>
              <a:cs typeface="Times New Roman" panose="02020603050405020304" pitchFamily="18" charset="0"/>
            </a:endParaRPr>
          </a:p>
          <a:p>
            <a:endParaRPr lang="es-ES" dirty="0"/>
          </a:p>
        </p:txBody>
      </p:sp>
      <p:pic>
        <p:nvPicPr>
          <p:cNvPr id="4" name="Imagen 3">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5708" y="1687471"/>
            <a:ext cx="4896152" cy="3672114"/>
          </a:xfrm>
          <a:prstGeom prst="rect">
            <a:avLst/>
          </a:prstGeom>
        </p:spPr>
      </p:pic>
      <p:sp>
        <p:nvSpPr>
          <p:cNvPr id="5" name="4 CuadroTexto"/>
          <p:cNvSpPr txBox="1"/>
          <p:nvPr/>
        </p:nvSpPr>
        <p:spPr>
          <a:xfrm>
            <a:off x="8405445" y="5973259"/>
            <a:ext cx="1559169" cy="369332"/>
          </a:xfrm>
          <a:prstGeom prst="rect">
            <a:avLst/>
          </a:prstGeom>
          <a:noFill/>
        </p:spPr>
        <p:txBody>
          <a:bodyPr wrap="square" rtlCol="0">
            <a:spAutoFit/>
          </a:bodyPr>
          <a:lstStyle/>
          <a:p>
            <a:pPr algn="ctr"/>
            <a:r>
              <a:rPr lang="es-ES" dirty="0">
                <a:latin typeface="Comic Sans MS" pitchFamily="66" charset="0"/>
              </a:rPr>
              <a:t>VIDEO</a:t>
            </a:r>
          </a:p>
        </p:txBody>
      </p:sp>
    </p:spTree>
    <p:extLst>
      <p:ext uri="{BB962C8B-B14F-4D97-AF65-F5344CB8AC3E}">
        <p14:creationId xmlns:p14="http://schemas.microsoft.com/office/powerpoint/2010/main" val="2755325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inzas">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24" y="1038896"/>
            <a:ext cx="5367684" cy="3802736"/>
          </a:xfrm>
          <a:prstGeom prst="rect">
            <a:avLst/>
          </a:prstGeom>
          <a:noFill/>
          <a:ln>
            <a:noFill/>
          </a:ln>
        </p:spPr>
      </p:pic>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308" y="1038896"/>
            <a:ext cx="4847410" cy="3635558"/>
          </a:xfrm>
          <a:prstGeom prst="rect">
            <a:avLst/>
          </a:prstGeom>
        </p:spPr>
      </p:pic>
    </p:spTree>
    <p:extLst>
      <p:ext uri="{BB962C8B-B14F-4D97-AF65-F5344CB8AC3E}">
        <p14:creationId xmlns:p14="http://schemas.microsoft.com/office/powerpoint/2010/main" val="2788195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migos del 10">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3323" y="755065"/>
            <a:ext cx="9155723" cy="5610566"/>
          </a:xfrm>
          <a:prstGeom prst="rect">
            <a:avLst/>
          </a:prstGeom>
          <a:noFill/>
          <a:ln>
            <a:noFill/>
          </a:ln>
        </p:spPr>
      </p:pic>
    </p:spTree>
    <p:extLst>
      <p:ext uri="{BB962C8B-B14F-4D97-AF65-F5344CB8AC3E}">
        <p14:creationId xmlns:p14="http://schemas.microsoft.com/office/powerpoint/2010/main" val="3871171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ACTIVIDADES PRÁCTICAS</a:t>
            </a:r>
            <a:endParaRPr lang="es-ES" sz="2400" dirty="0"/>
          </a:p>
        </p:txBody>
      </p:sp>
      <p:sp>
        <p:nvSpPr>
          <p:cNvPr id="3" name="2 Marcador de contenido"/>
          <p:cNvSpPr>
            <a:spLocks noGrp="1"/>
          </p:cNvSpPr>
          <p:nvPr>
            <p:ph idx="1"/>
          </p:nvPr>
        </p:nvSpPr>
        <p:spPr>
          <a:xfrm>
            <a:off x="1097280" y="1100630"/>
            <a:ext cx="10027920" cy="3272078"/>
          </a:xfrm>
        </p:spPr>
        <p:txBody>
          <a:bodyPr>
            <a:noAutofit/>
          </a:bodyPr>
          <a:lstStyle/>
          <a:p>
            <a:pPr marL="449580">
              <a:spcAft>
                <a:spcPts val="0"/>
              </a:spcAft>
            </a:pPr>
            <a:r>
              <a:rPr lang="es-ES" sz="2000" dirty="0">
                <a:latin typeface="Comic Sans MS" pitchFamily="66" charset="0"/>
                <a:ea typeface="Calibri" panose="020F0502020204030204" pitchFamily="34" charset="0"/>
                <a:cs typeface="Times New Roman" panose="02020603050405020304" pitchFamily="18" charset="0"/>
              </a:rPr>
              <a:t>	En la recta numérica: contamos desde el 1, o desde el 3, o desde el 6, desde el 15…etc.(Primero con palitos como en la imagen, después señalando con el dedo cada número que se cuenta)</a:t>
            </a:r>
          </a:p>
          <a:p>
            <a:pPr marL="449580">
              <a:spcAft>
                <a:spcPts val="0"/>
              </a:spcAft>
            </a:pPr>
            <a:r>
              <a:rPr lang="es-ES" sz="2000" dirty="0">
                <a:latin typeface="Comic Sans MS" pitchFamily="66" charset="0"/>
                <a:ea typeface="Calibri" panose="020F0502020204030204" pitchFamily="34" charset="0"/>
                <a:cs typeface="Times New Roman" panose="02020603050405020304" pitchFamily="18" charset="0"/>
              </a:rPr>
              <a:t>Recuenta simple:</a:t>
            </a: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Contamos para atrás: 10, 9, 8,…con los dedos o con la recta numérica. Papá astronauta como el vídeo de </a:t>
            </a:r>
            <a:r>
              <a:rPr lang="es-ES" sz="2000" dirty="0" err="1">
                <a:latin typeface="Comic Sans MS" pitchFamily="66" charset="0"/>
                <a:ea typeface="Calibri" panose="020F0502020204030204" pitchFamily="34" charset="0"/>
                <a:cs typeface="Times New Roman" panose="02020603050405020304" pitchFamily="18" charset="0"/>
              </a:rPr>
              <a:t>Conchi</a:t>
            </a:r>
            <a:r>
              <a:rPr lang="es-ES" sz="2000" dirty="0">
                <a:latin typeface="Comic Sans MS" pitchFamily="66" charset="0"/>
                <a:ea typeface="Calibri" panose="020F0502020204030204" pitchFamily="34" charset="0"/>
                <a:cs typeface="Times New Roman" panose="02020603050405020304" pitchFamily="18" charset="0"/>
              </a:rPr>
              <a:t> Bonilla.</a:t>
            </a: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Contar para atrás desde número más elevados, primero con ayuda visual y después se van retirando las ayudas. Cada niño a su ritmo.</a:t>
            </a:r>
          </a:p>
          <a:p>
            <a:pPr marL="449580">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Contar hacia atrás de forma salteada (en voz baja, o pensándolo) (nivel 5)</a:t>
            </a:r>
          </a:p>
          <a:p>
            <a:pPr marL="449580">
              <a:spcAft>
                <a:spcPts val="0"/>
              </a:spcAft>
            </a:pPr>
            <a:endParaRPr lang="es-ES" sz="2000"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5061" t="2817" r="46593"/>
          <a:stretch/>
        </p:blipFill>
        <p:spPr>
          <a:xfrm rot="5400000">
            <a:off x="4830129" y="2805583"/>
            <a:ext cx="2228045" cy="5284689"/>
          </a:xfrm>
          <a:prstGeom prst="rect">
            <a:avLst/>
          </a:prstGeom>
        </p:spPr>
      </p:pic>
    </p:spTree>
    <p:extLst>
      <p:ext uri="{BB962C8B-B14F-4D97-AF65-F5344CB8AC3E}">
        <p14:creationId xmlns:p14="http://schemas.microsoft.com/office/powerpoint/2010/main" val="1904716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ren"/>
          <p:cNvPicPr/>
          <p:nvPr/>
        </p:nvPicPr>
        <p:blipFill>
          <a:blip r:embed="rId2">
            <a:extLst>
              <a:ext uri="{28A0092B-C50C-407E-A947-70E740481C1C}">
                <a14:useLocalDpi xmlns:a14="http://schemas.microsoft.com/office/drawing/2010/main" val="0"/>
              </a:ext>
            </a:extLst>
          </a:blip>
          <a:srcRect/>
          <a:stretch>
            <a:fillRect/>
          </a:stretch>
        </p:blipFill>
        <p:spPr bwMode="auto">
          <a:xfrm>
            <a:off x="824248" y="1661376"/>
            <a:ext cx="4881093" cy="3567446"/>
          </a:xfrm>
          <a:prstGeom prst="rect">
            <a:avLst/>
          </a:prstGeom>
          <a:noFill/>
          <a:ln>
            <a:noFill/>
          </a:ln>
        </p:spPr>
      </p:pic>
      <p:pic>
        <p:nvPicPr>
          <p:cNvPr id="3" name="Imagen 2" descr="Tren 01"/>
          <p:cNvPicPr/>
          <p:nvPr/>
        </p:nvPicPr>
        <p:blipFill>
          <a:blip r:embed="rId3">
            <a:extLst>
              <a:ext uri="{28A0092B-C50C-407E-A947-70E740481C1C}">
                <a14:useLocalDpi xmlns:a14="http://schemas.microsoft.com/office/drawing/2010/main" val="0"/>
              </a:ext>
            </a:extLst>
          </a:blip>
          <a:srcRect/>
          <a:stretch>
            <a:fillRect/>
          </a:stretch>
        </p:blipFill>
        <p:spPr bwMode="auto">
          <a:xfrm>
            <a:off x="6473910" y="592428"/>
            <a:ext cx="4807983" cy="1970468"/>
          </a:xfrm>
          <a:prstGeom prst="rect">
            <a:avLst/>
          </a:prstGeom>
          <a:noFill/>
          <a:ln>
            <a:noFill/>
          </a:ln>
        </p:spPr>
      </p:pic>
      <p:pic>
        <p:nvPicPr>
          <p:cNvPr id="4" name="Imagen 3" descr="http://www.actiludis.com/wp-content/uploads/2015/04/Tren-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473910" y="3240740"/>
            <a:ext cx="4279949" cy="3005513"/>
          </a:xfrm>
          <a:prstGeom prst="rect">
            <a:avLst/>
          </a:prstGeom>
          <a:noFill/>
          <a:ln>
            <a:noFill/>
          </a:ln>
        </p:spPr>
      </p:pic>
    </p:spTree>
    <p:extLst>
      <p:ext uri="{BB962C8B-B14F-4D97-AF65-F5344CB8AC3E}">
        <p14:creationId xmlns:p14="http://schemas.microsoft.com/office/powerpoint/2010/main" val="664932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ren 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1076" y="579549"/>
            <a:ext cx="7997780" cy="5666704"/>
          </a:xfrm>
          <a:prstGeom prst="rect">
            <a:avLst/>
          </a:prstGeom>
          <a:noFill/>
          <a:ln>
            <a:noFill/>
          </a:ln>
        </p:spPr>
      </p:pic>
    </p:spTree>
    <p:extLst>
      <p:ext uri="{BB962C8B-B14F-4D97-AF65-F5344CB8AC3E}">
        <p14:creationId xmlns:p14="http://schemas.microsoft.com/office/powerpoint/2010/main" val="1343698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558020" y="1062110"/>
            <a:ext cx="3310596" cy="3334044"/>
          </a:xfrm>
        </p:spPr>
        <p:txBody>
          <a:bodyPr>
            <a:normAutofit fontScale="92500"/>
          </a:bodyPr>
          <a:lstStyle/>
          <a:p>
            <a:pPr marL="449580">
              <a:lnSpc>
                <a:spcPct val="110000"/>
              </a:lnSpc>
              <a:spcAft>
                <a:spcPts val="0"/>
              </a:spcAft>
            </a:pPr>
            <a:r>
              <a:rPr lang="es-ES" sz="2000" dirty="0">
                <a:latin typeface="Comic Sans MS" pitchFamily="66" charset="0"/>
                <a:ea typeface="Calibri" panose="020F0502020204030204" pitchFamily="34" charset="0"/>
                <a:cs typeface="Times New Roman" panose="02020603050405020304" pitchFamily="18" charset="0"/>
              </a:rPr>
              <a:t>Con la tabla del 100 o con la recta numérica:</a:t>
            </a:r>
          </a:p>
          <a:p>
            <a:pPr marL="449580">
              <a:lnSpc>
                <a:spcPct val="110000"/>
              </a:lnSpc>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Contar de 2 en 2, con voz alta y voz baja.</a:t>
            </a:r>
          </a:p>
          <a:p>
            <a:pPr marL="449580">
              <a:lnSpc>
                <a:spcPct val="110000"/>
              </a:lnSpc>
              <a:spcAft>
                <a:spcPts val="0"/>
              </a:spcAft>
              <a:buFontTx/>
              <a:buChar char="-"/>
            </a:pPr>
            <a:r>
              <a:rPr lang="es-ES" sz="2000" dirty="0">
                <a:latin typeface="Comic Sans MS" pitchFamily="66" charset="0"/>
                <a:ea typeface="Calibri" panose="020F0502020204030204" pitchFamily="34" charset="0"/>
                <a:cs typeface="Times New Roman" panose="02020603050405020304" pitchFamily="18" charset="0"/>
              </a:rPr>
              <a:t>Contar de 5 en 5, de 10 en 10 con objetos reales (manos, decenas de pajitas o palitos)</a:t>
            </a:r>
          </a:p>
          <a:p>
            <a:pPr marL="106680" indent="0">
              <a:spcAft>
                <a:spcPts val="0"/>
              </a:spcAft>
            </a:pPr>
            <a:endParaRPr lang="es-ES" sz="2400" dirty="0">
              <a:latin typeface="Comic Sans MS" pitchFamily="66" charset="0"/>
              <a:ea typeface="Calibri" panose="020F0502020204030204" pitchFamily="34" charset="0"/>
              <a:cs typeface="Times New Roman" panose="02020603050405020304" pitchFamily="18" charset="0"/>
            </a:endParaRPr>
          </a:p>
          <a:p>
            <a:endParaRPr lang="es-ES" dirty="0"/>
          </a:p>
          <a:p>
            <a:endParaRPr lang="es-ES" dirty="0"/>
          </a:p>
        </p:txBody>
      </p:sp>
      <p:sp>
        <p:nvSpPr>
          <p:cNvPr id="4" name="3 Marcador de contenido"/>
          <p:cNvSpPr>
            <a:spLocks noGrp="1"/>
          </p:cNvSpPr>
          <p:nvPr>
            <p:ph sz="half" idx="2"/>
          </p:nvPr>
        </p:nvSpPr>
        <p:spPr>
          <a:xfrm>
            <a:off x="4431323" y="1097280"/>
            <a:ext cx="6102565" cy="1810043"/>
          </a:xfrm>
        </p:spPr>
        <p:txBody>
          <a:bodyPr>
            <a:normAutofit fontScale="92500"/>
          </a:bodyPr>
          <a:lstStyle/>
          <a:p>
            <a:pPr marL="106680" indent="0">
              <a:lnSpc>
                <a:spcPct val="110000"/>
              </a:lnSpc>
              <a:spcAft>
                <a:spcPts val="0"/>
              </a:spcAft>
            </a:pPr>
            <a:r>
              <a:rPr lang="es-ES" sz="2000" dirty="0">
                <a:latin typeface="Comic Sans MS" pitchFamily="66" charset="0"/>
                <a:ea typeface="Calibri" panose="020F0502020204030204" pitchFamily="34" charset="0"/>
                <a:cs typeface="Times New Roman" panose="02020603050405020304" pitchFamily="18" charset="0"/>
              </a:rPr>
              <a:t>¿Cuántas has contado?: Si estoy en el 5 y quiero llegar al 9…</a:t>
            </a:r>
          </a:p>
          <a:p>
            <a:pPr marL="106680" indent="0">
              <a:lnSpc>
                <a:spcPct val="110000"/>
              </a:lnSpc>
              <a:spcAft>
                <a:spcPts val="0"/>
              </a:spcAft>
            </a:pPr>
            <a:r>
              <a:rPr lang="es-ES" sz="2000" dirty="0">
                <a:latin typeface="Comic Sans MS" pitchFamily="66" charset="0"/>
                <a:ea typeface="Calibri" panose="020F0502020204030204" pitchFamily="34" charset="0"/>
                <a:cs typeface="Times New Roman" panose="02020603050405020304" pitchFamily="18" charset="0"/>
              </a:rPr>
              <a:t>¿Cuántos pasitos hemos dado? (con la recta numérica, con la tabla del 100, fantasmas en la recta numérica, </a:t>
            </a:r>
            <a:r>
              <a:rPr lang="es-ES" sz="2000" dirty="0" err="1">
                <a:latin typeface="Comic Sans MS" pitchFamily="66" charset="0"/>
                <a:ea typeface="Calibri" panose="020F0502020204030204" pitchFamily="34" charset="0"/>
                <a:cs typeface="Times New Roman" panose="02020603050405020304" pitchFamily="18" charset="0"/>
              </a:rPr>
              <a:t>etc</a:t>
            </a:r>
            <a:r>
              <a:rPr lang="es-ES" sz="2000" dirty="0">
                <a:latin typeface="Comic Sans MS" pitchFamily="66" charset="0"/>
                <a:ea typeface="Calibri" panose="020F0502020204030204" pitchFamily="34" charset="0"/>
                <a:cs typeface="Times New Roman" panose="02020603050405020304" pitchFamily="18" charset="0"/>
              </a:rPr>
              <a:t>)</a:t>
            </a:r>
          </a:p>
          <a:p>
            <a:endParaRPr lang="es-ES" sz="1800" dirty="0">
              <a:latin typeface="Comic Sans MS" pitchFamily="66" charset="0"/>
            </a:endParaRPr>
          </a:p>
        </p:txBody>
      </p:sp>
      <p:sp>
        <p:nvSpPr>
          <p:cNvPr id="2" name="1 Título"/>
          <p:cNvSpPr>
            <a:spLocks noGrp="1"/>
          </p:cNvSpPr>
          <p:nvPr>
            <p:ph type="title"/>
          </p:nvPr>
        </p:nvSpPr>
        <p:spPr/>
        <p:txBody>
          <a:bodyPr/>
          <a:lstStyle/>
          <a:p>
            <a:pPr algn="ctr"/>
            <a:r>
              <a:rPr lang="es-ES" sz="2400" b="1" dirty="0">
                <a:latin typeface="Comic Sans MS" pitchFamily="66" charset="0"/>
              </a:rPr>
              <a:t>ACTIVIDADES Prácticas </a:t>
            </a:r>
            <a:br>
              <a:rPr lang="es-ES" sz="2400" b="1" dirty="0">
                <a:latin typeface="Comic Sans MS" pitchFamily="66" charset="0"/>
              </a:rPr>
            </a:br>
            <a:r>
              <a:rPr lang="es-ES" sz="2400" dirty="0">
                <a:latin typeface="Comic Sans MS" pitchFamily="66" charset="0"/>
                <a:ea typeface="Calibri" panose="020F0502020204030204" pitchFamily="34" charset="0"/>
                <a:cs typeface="Times New Roman" panose="02020603050405020304" pitchFamily="18" charset="0"/>
              </a:rPr>
              <a:t>para afianzar los niveles 4 y 5 de la cadena numérica.</a:t>
            </a:r>
            <a:br>
              <a:rPr lang="es-ES" sz="2400" dirty="0">
                <a:latin typeface="Comic Sans MS" pitchFamily="66" charset="0"/>
                <a:ea typeface="Calibri" panose="020F0502020204030204" pitchFamily="34" charset="0"/>
                <a:cs typeface="Times New Roman" panose="02020603050405020304" pitchFamily="18" charset="0"/>
              </a:rPr>
            </a:br>
            <a:endParaRPr lang="es-ES" sz="2400" dirty="0"/>
          </a:p>
        </p:txBody>
      </p:sp>
      <p:graphicFrame>
        <p:nvGraphicFramePr>
          <p:cNvPr id="5" name="4 Tabla"/>
          <p:cNvGraphicFramePr>
            <a:graphicFrameLocks noGrp="1"/>
          </p:cNvGraphicFramePr>
          <p:nvPr>
            <p:extLst>
              <p:ext uri="{D42A27DB-BD31-4B8C-83A1-F6EECF244321}">
                <p14:modId xmlns:p14="http://schemas.microsoft.com/office/powerpoint/2010/main" val="1947663180"/>
              </p:ext>
            </p:extLst>
          </p:nvPr>
        </p:nvGraphicFramePr>
        <p:xfrm>
          <a:off x="3755293" y="3287019"/>
          <a:ext cx="8128000" cy="2306320"/>
        </p:xfrm>
        <a:graphic>
          <a:graphicData uri="http://schemas.openxmlformats.org/drawingml/2006/table">
            <a:tbl>
              <a:tblPr firstRow="1" bandRow="1">
                <a:tableStyleId>{5C22544A-7EE6-4342-B048-85BDC9FD1C3A}</a:tableStyleId>
              </a:tblPr>
              <a:tblGrid>
                <a:gridCol w="3817815">
                  <a:extLst>
                    <a:ext uri="{9D8B030D-6E8A-4147-A177-3AD203B41FA5}">
                      <a16:colId xmlns:a16="http://schemas.microsoft.com/office/drawing/2014/main" val="20000"/>
                    </a:ext>
                  </a:extLst>
                </a:gridCol>
                <a:gridCol w="1512277">
                  <a:extLst>
                    <a:ext uri="{9D8B030D-6E8A-4147-A177-3AD203B41FA5}">
                      <a16:colId xmlns:a16="http://schemas.microsoft.com/office/drawing/2014/main" val="20001"/>
                    </a:ext>
                  </a:extLst>
                </a:gridCol>
                <a:gridCol w="1324708">
                  <a:extLst>
                    <a:ext uri="{9D8B030D-6E8A-4147-A177-3AD203B41FA5}">
                      <a16:colId xmlns:a16="http://schemas.microsoft.com/office/drawing/2014/main" val="20002"/>
                    </a:ext>
                  </a:extLst>
                </a:gridCol>
                <a:gridCol w="1473200">
                  <a:extLst>
                    <a:ext uri="{9D8B030D-6E8A-4147-A177-3AD203B41FA5}">
                      <a16:colId xmlns:a16="http://schemas.microsoft.com/office/drawing/2014/main" val="20003"/>
                    </a:ext>
                  </a:extLst>
                </a:gridCol>
              </a:tblGrid>
              <a:tr h="370840">
                <a:tc>
                  <a:txBody>
                    <a:bodyPr/>
                    <a:lstStyle/>
                    <a:p>
                      <a:endParaRPr lang="es-ES" dirty="0">
                        <a:solidFill>
                          <a:sysClr val="windowText" lastClr="000000"/>
                        </a:solidFill>
                      </a:endParaRPr>
                    </a:p>
                  </a:txBody>
                  <a:tcPr>
                    <a:solidFill>
                      <a:srgbClr val="FF99FF"/>
                    </a:solidFill>
                  </a:tcPr>
                </a:tc>
                <a:tc>
                  <a:txBody>
                    <a:bodyPr/>
                    <a:lstStyle/>
                    <a:p>
                      <a:r>
                        <a:rPr lang="es-ES" sz="1600" dirty="0">
                          <a:solidFill>
                            <a:sysClr val="windowText" lastClr="000000"/>
                          </a:solidFill>
                          <a:latin typeface="Comic Sans MS" pitchFamily="66" charset="0"/>
                        </a:rPr>
                        <a:t>SALGO DE…</a:t>
                      </a:r>
                    </a:p>
                  </a:txBody>
                  <a:tcPr>
                    <a:solidFill>
                      <a:srgbClr val="FF99FF"/>
                    </a:solidFill>
                  </a:tcPr>
                </a:tc>
                <a:tc>
                  <a:txBody>
                    <a:bodyPr/>
                    <a:lstStyle/>
                    <a:p>
                      <a:r>
                        <a:rPr lang="es-ES" sz="1600" dirty="0">
                          <a:solidFill>
                            <a:sysClr val="windowText" lastClr="000000"/>
                          </a:solidFill>
                          <a:latin typeface="Comic Sans MS" pitchFamily="66" charset="0"/>
                        </a:rPr>
                        <a:t>LLEGO A…</a:t>
                      </a:r>
                    </a:p>
                  </a:txBody>
                  <a:tcPr>
                    <a:solidFill>
                      <a:srgbClr val="FF99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a:solidFill>
                            <a:sysClr val="windowText" lastClr="000000"/>
                          </a:solidFill>
                          <a:latin typeface="Comic Sans MS" pitchFamily="66" charset="0"/>
                        </a:rPr>
                        <a:t>HE RECORRIDO</a:t>
                      </a:r>
                    </a:p>
                    <a:p>
                      <a:endParaRPr lang="es-ES" sz="1600" dirty="0">
                        <a:solidFill>
                          <a:sysClr val="windowText" lastClr="000000"/>
                        </a:solidFill>
                        <a:latin typeface="Comic Sans MS" pitchFamily="66" charset="0"/>
                      </a:endParaRPr>
                    </a:p>
                  </a:txBody>
                  <a:tcPr>
                    <a:solidFill>
                      <a:srgbClr val="FF99FF"/>
                    </a:solidFill>
                  </a:tcPr>
                </a:tc>
                <a:extLst>
                  <a:ext uri="{0D108BD9-81ED-4DB2-BD59-A6C34878D82A}">
                    <a16:rowId xmlns:a16="http://schemas.microsoft.com/office/drawing/2014/main" val="10000"/>
                  </a:ext>
                </a:extLst>
              </a:tr>
              <a:tr h="370840">
                <a:tc>
                  <a:txBody>
                    <a:bodyPr/>
                    <a:lstStyle/>
                    <a:p>
                      <a:r>
                        <a:rPr lang="es-ES" sz="1600" b="1" dirty="0">
                          <a:solidFill>
                            <a:sysClr val="windowText" lastClr="000000"/>
                          </a:solidFill>
                          <a:latin typeface="Comic Sans MS" pitchFamily="66" charset="0"/>
                        </a:rPr>
                        <a:t>DECENAS EXACTAS</a:t>
                      </a:r>
                    </a:p>
                  </a:txBody>
                  <a:tcPr>
                    <a:solidFill>
                      <a:srgbClr val="FF99FF"/>
                    </a:solidFill>
                  </a:tcPr>
                </a:tc>
                <a:tc>
                  <a:txBody>
                    <a:bodyPr/>
                    <a:lstStyle/>
                    <a:p>
                      <a:r>
                        <a:rPr lang="es-ES" b="1" dirty="0">
                          <a:solidFill>
                            <a:sysClr val="windowText" lastClr="000000"/>
                          </a:solidFill>
                          <a:latin typeface="Comic Sans MS" pitchFamily="66" charset="0"/>
                        </a:rPr>
                        <a:t>20</a:t>
                      </a:r>
                    </a:p>
                  </a:txBody>
                  <a:tcPr>
                    <a:solidFill>
                      <a:srgbClr val="FF99FF"/>
                    </a:solidFill>
                  </a:tcPr>
                </a:tc>
                <a:tc>
                  <a:txBody>
                    <a:bodyPr/>
                    <a:lstStyle/>
                    <a:p>
                      <a:r>
                        <a:rPr lang="es-ES" b="1" dirty="0">
                          <a:solidFill>
                            <a:sysClr val="windowText" lastClr="000000"/>
                          </a:solidFill>
                          <a:latin typeface="Comic Sans MS" pitchFamily="66" charset="0"/>
                        </a:rPr>
                        <a:t>80</a:t>
                      </a:r>
                    </a:p>
                  </a:txBody>
                  <a:tcPr>
                    <a:solidFill>
                      <a:srgbClr val="FF99FF"/>
                    </a:solidFill>
                  </a:tcPr>
                </a:tc>
                <a:tc>
                  <a:txBody>
                    <a:bodyPr/>
                    <a:lstStyle/>
                    <a:p>
                      <a:endParaRPr lang="es-ES" dirty="0">
                        <a:solidFill>
                          <a:sysClr val="windowText" lastClr="000000"/>
                        </a:solidFill>
                      </a:endParaRPr>
                    </a:p>
                  </a:txBody>
                  <a:tcPr>
                    <a:solidFill>
                      <a:srgbClr val="FF99FF"/>
                    </a:solidFill>
                  </a:tcPr>
                </a:tc>
                <a:extLst>
                  <a:ext uri="{0D108BD9-81ED-4DB2-BD59-A6C34878D82A}">
                    <a16:rowId xmlns:a16="http://schemas.microsoft.com/office/drawing/2014/main" val="10001"/>
                  </a:ext>
                </a:extLst>
              </a:tr>
              <a:tr h="370840">
                <a:tc>
                  <a:txBody>
                    <a:bodyPr/>
                    <a:lstStyle/>
                    <a:p>
                      <a:r>
                        <a:rPr lang="es-ES" sz="1600" b="1" dirty="0">
                          <a:solidFill>
                            <a:sysClr val="windowText" lastClr="000000"/>
                          </a:solidFill>
                          <a:latin typeface="Comic Sans MS" pitchFamily="66" charset="0"/>
                        </a:rPr>
                        <a:t>DECENAS EXACTAS Y UNIDADES</a:t>
                      </a:r>
                    </a:p>
                  </a:txBody>
                  <a:tcPr>
                    <a:solidFill>
                      <a:srgbClr val="FF99FF"/>
                    </a:solidFill>
                  </a:tcPr>
                </a:tc>
                <a:tc>
                  <a:txBody>
                    <a:bodyPr/>
                    <a:lstStyle/>
                    <a:p>
                      <a:r>
                        <a:rPr lang="es-ES" b="1" dirty="0">
                          <a:solidFill>
                            <a:sysClr val="windowText" lastClr="000000"/>
                          </a:solidFill>
                          <a:latin typeface="Comic Sans MS" pitchFamily="66" charset="0"/>
                        </a:rPr>
                        <a:t>20</a:t>
                      </a:r>
                    </a:p>
                  </a:txBody>
                  <a:tcPr>
                    <a:solidFill>
                      <a:srgbClr val="FF99FF"/>
                    </a:solidFill>
                  </a:tcPr>
                </a:tc>
                <a:tc>
                  <a:txBody>
                    <a:bodyPr/>
                    <a:lstStyle/>
                    <a:p>
                      <a:r>
                        <a:rPr lang="es-ES" b="1" dirty="0">
                          <a:solidFill>
                            <a:sysClr val="windowText" lastClr="000000"/>
                          </a:solidFill>
                          <a:latin typeface="Comic Sans MS" pitchFamily="66" charset="0"/>
                        </a:rPr>
                        <a:t>64</a:t>
                      </a:r>
                    </a:p>
                  </a:txBody>
                  <a:tcPr>
                    <a:solidFill>
                      <a:srgbClr val="FF99FF"/>
                    </a:solidFill>
                  </a:tcPr>
                </a:tc>
                <a:tc>
                  <a:txBody>
                    <a:bodyPr/>
                    <a:lstStyle/>
                    <a:p>
                      <a:endParaRPr lang="es-ES" dirty="0">
                        <a:solidFill>
                          <a:sysClr val="windowText" lastClr="000000"/>
                        </a:solidFill>
                      </a:endParaRPr>
                    </a:p>
                  </a:txBody>
                  <a:tcPr>
                    <a:solidFill>
                      <a:srgbClr val="FF99FF"/>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a:solidFill>
                            <a:sysClr val="windowText" lastClr="000000"/>
                          </a:solidFill>
                          <a:latin typeface="Comic Sans MS" pitchFamily="66" charset="0"/>
                        </a:rPr>
                        <a:t>UNIDADES Y DECENAS EXACTAS</a:t>
                      </a:r>
                      <a:endParaRPr lang="es-ES" dirty="0">
                        <a:solidFill>
                          <a:sysClr val="windowText" lastClr="000000"/>
                        </a:solidFill>
                      </a:endParaRPr>
                    </a:p>
                  </a:txBody>
                  <a:tcPr>
                    <a:solidFill>
                      <a:srgbClr val="FF99FF"/>
                    </a:solidFill>
                  </a:tcPr>
                </a:tc>
                <a:tc>
                  <a:txBody>
                    <a:bodyPr/>
                    <a:lstStyle/>
                    <a:p>
                      <a:r>
                        <a:rPr lang="es-ES" b="1" dirty="0">
                          <a:solidFill>
                            <a:sysClr val="windowText" lastClr="000000"/>
                          </a:solidFill>
                          <a:latin typeface="Comic Sans MS" pitchFamily="66" charset="0"/>
                        </a:rPr>
                        <a:t>17</a:t>
                      </a:r>
                    </a:p>
                  </a:txBody>
                  <a:tcPr>
                    <a:solidFill>
                      <a:srgbClr val="FF99FF"/>
                    </a:solidFill>
                  </a:tcPr>
                </a:tc>
                <a:tc>
                  <a:txBody>
                    <a:bodyPr/>
                    <a:lstStyle/>
                    <a:p>
                      <a:r>
                        <a:rPr lang="es-ES" b="1" dirty="0">
                          <a:solidFill>
                            <a:sysClr val="windowText" lastClr="000000"/>
                          </a:solidFill>
                          <a:latin typeface="Comic Sans MS" pitchFamily="66" charset="0"/>
                        </a:rPr>
                        <a:t>60</a:t>
                      </a:r>
                    </a:p>
                  </a:txBody>
                  <a:tcPr>
                    <a:solidFill>
                      <a:srgbClr val="FF99FF"/>
                    </a:solidFill>
                  </a:tcPr>
                </a:tc>
                <a:tc>
                  <a:txBody>
                    <a:bodyPr/>
                    <a:lstStyle/>
                    <a:p>
                      <a:endParaRPr lang="es-ES" dirty="0">
                        <a:solidFill>
                          <a:sysClr val="windowText" lastClr="000000"/>
                        </a:solidFill>
                      </a:endParaRPr>
                    </a:p>
                  </a:txBody>
                  <a:tcPr>
                    <a:solidFill>
                      <a:srgbClr val="FF99FF"/>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a:solidFill>
                            <a:sysClr val="windowText" lastClr="000000"/>
                          </a:solidFill>
                          <a:latin typeface="Comic Sans MS" pitchFamily="66" charset="0"/>
                        </a:rPr>
                        <a:t>UNIDADES Y UNIDADES</a:t>
                      </a:r>
                      <a:endParaRPr lang="es-ES" dirty="0">
                        <a:solidFill>
                          <a:sysClr val="windowText" lastClr="000000"/>
                        </a:solidFill>
                      </a:endParaRPr>
                    </a:p>
                  </a:txBody>
                  <a:tcPr>
                    <a:solidFill>
                      <a:srgbClr val="FF99FF"/>
                    </a:solidFill>
                  </a:tcPr>
                </a:tc>
                <a:tc>
                  <a:txBody>
                    <a:bodyPr/>
                    <a:lstStyle/>
                    <a:p>
                      <a:r>
                        <a:rPr lang="es-ES" b="1" dirty="0">
                          <a:solidFill>
                            <a:sysClr val="windowText" lastClr="000000"/>
                          </a:solidFill>
                          <a:latin typeface="Comic Sans MS" pitchFamily="66" charset="0"/>
                        </a:rPr>
                        <a:t>17</a:t>
                      </a:r>
                    </a:p>
                  </a:txBody>
                  <a:tcPr>
                    <a:solidFill>
                      <a:srgbClr val="FF99FF"/>
                    </a:solidFill>
                  </a:tcPr>
                </a:tc>
                <a:tc>
                  <a:txBody>
                    <a:bodyPr/>
                    <a:lstStyle/>
                    <a:p>
                      <a:r>
                        <a:rPr lang="es-ES" b="1" dirty="0">
                          <a:solidFill>
                            <a:sysClr val="windowText" lastClr="000000"/>
                          </a:solidFill>
                          <a:latin typeface="Comic Sans MS" pitchFamily="66" charset="0"/>
                        </a:rPr>
                        <a:t>64</a:t>
                      </a:r>
                    </a:p>
                  </a:txBody>
                  <a:tcPr>
                    <a:solidFill>
                      <a:srgbClr val="FF99FF"/>
                    </a:solidFill>
                  </a:tcPr>
                </a:tc>
                <a:tc>
                  <a:txBody>
                    <a:bodyPr/>
                    <a:lstStyle/>
                    <a:p>
                      <a:endParaRPr lang="es-ES" dirty="0">
                        <a:solidFill>
                          <a:sysClr val="windowText" lastClr="000000"/>
                        </a:solidFill>
                      </a:endParaRPr>
                    </a:p>
                  </a:txBody>
                  <a:tcPr>
                    <a:solidFill>
                      <a:srgbClr val="FF99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84843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84" y="1754066"/>
            <a:ext cx="6822831" cy="383784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95336" y="2203069"/>
            <a:ext cx="4517779" cy="2541251"/>
          </a:xfrm>
          <a:prstGeom prst="rect">
            <a:avLst/>
          </a:prstGeom>
        </p:spPr>
      </p:pic>
    </p:spTree>
    <p:extLst>
      <p:ext uri="{BB962C8B-B14F-4D97-AF65-F5344CB8AC3E}">
        <p14:creationId xmlns:p14="http://schemas.microsoft.com/office/powerpoint/2010/main" val="361408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4744" t="704" r="31699"/>
          <a:stretch/>
        </p:blipFill>
        <p:spPr>
          <a:xfrm rot="5400000">
            <a:off x="3810621" y="-45029"/>
            <a:ext cx="5177304" cy="7199200"/>
          </a:xfrm>
          <a:prstGeom prst="rect">
            <a:avLst/>
          </a:prstGeom>
        </p:spPr>
      </p:pic>
    </p:spTree>
    <p:extLst>
      <p:ext uri="{BB962C8B-B14F-4D97-AF65-F5344CB8AC3E}">
        <p14:creationId xmlns:p14="http://schemas.microsoft.com/office/powerpoint/2010/main" val="3556463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a:xfrm>
            <a:off x="691662" y="175846"/>
            <a:ext cx="10585937" cy="797169"/>
          </a:xfrm>
        </p:spPr>
        <p:txBody>
          <a:bodyPr/>
          <a:lstStyle/>
          <a:p>
            <a:r>
              <a:rPr lang="es-ES" sz="1600" b="1" dirty="0">
                <a:latin typeface="Comic Sans MS" pitchFamily="66" charset="0"/>
                <a:ea typeface="Calibri" panose="020F0502020204030204" pitchFamily="34" charset="0"/>
                <a:cs typeface="Times New Roman" panose="02020603050405020304" pitchFamily="18" charset="0"/>
              </a:rPr>
              <a:t>Al revés: se establece punto de partida y la cantidad a contar. Hay que averiguar el punto de llegada.</a:t>
            </a:r>
            <a:br>
              <a:rPr lang="es-ES" sz="1600" b="1" dirty="0">
                <a:latin typeface="Comic Sans MS" pitchFamily="66" charset="0"/>
                <a:ea typeface="Calibri" panose="020F0502020204030204" pitchFamily="34" charset="0"/>
                <a:cs typeface="Times New Roman" panose="02020603050405020304" pitchFamily="18" charset="0"/>
              </a:rPr>
            </a:br>
            <a:endParaRPr lang="es-ES" sz="1600" b="1" dirty="0"/>
          </a:p>
        </p:txBody>
      </p:sp>
      <p:sp>
        <p:nvSpPr>
          <p:cNvPr id="7" name="6 Marcador de contenido"/>
          <p:cNvSpPr>
            <a:spLocks noGrp="1"/>
          </p:cNvSpPr>
          <p:nvPr>
            <p:ph sz="half" idx="4294967295"/>
          </p:nvPr>
        </p:nvSpPr>
        <p:spPr>
          <a:xfrm>
            <a:off x="6135932" y="1050071"/>
            <a:ext cx="4719637" cy="3713162"/>
          </a:xfrm>
        </p:spPr>
        <p:txBody>
          <a:bodyPr>
            <a:normAutofit/>
          </a:bodyPr>
          <a:lstStyle/>
          <a:p>
            <a:pPr marL="457200" indent="-457200">
              <a:buAutoNum type="arabicPeriod"/>
            </a:pPr>
            <a:r>
              <a:rPr lang="es-ES" sz="2000" dirty="0">
                <a:latin typeface="Comic Sans MS" pitchFamily="66" charset="0"/>
              </a:rPr>
              <a:t>Se sale de decenas y se termina en decenas.</a:t>
            </a:r>
          </a:p>
          <a:p>
            <a:pPr marL="457200" indent="-457200">
              <a:buAutoNum type="arabicPeriod"/>
            </a:pPr>
            <a:r>
              <a:rPr lang="es-ES" sz="2000" dirty="0">
                <a:latin typeface="Comic Sans MS" pitchFamily="66" charset="0"/>
              </a:rPr>
              <a:t>Se sale de decenas y se termina en unidades que rebasan la decena</a:t>
            </a:r>
          </a:p>
          <a:p>
            <a:pPr marL="457200" indent="-457200">
              <a:buAutoNum type="arabicPeriod"/>
            </a:pPr>
            <a:r>
              <a:rPr lang="es-ES" sz="2000" dirty="0">
                <a:latin typeface="Comic Sans MS" pitchFamily="66" charset="0"/>
              </a:rPr>
              <a:t>Se sale de las unidades y se termina en decenas.</a:t>
            </a:r>
          </a:p>
          <a:p>
            <a:pPr marL="457200" indent="-457200">
              <a:buAutoNum type="arabicPeriod"/>
            </a:pPr>
            <a:r>
              <a:rPr lang="es-ES" sz="2000" dirty="0">
                <a:latin typeface="Comic Sans MS" pitchFamily="66" charset="0"/>
              </a:rPr>
              <a:t>Se sale de las unidades y se termina en las unidades.</a:t>
            </a:r>
          </a:p>
          <a:p>
            <a:endParaRPr lang="es-ES" sz="2000" dirty="0">
              <a:latin typeface="Comic Sans MS" pitchFamily="66" charset="0"/>
            </a:endParaRPr>
          </a:p>
        </p:txBody>
      </p:sp>
      <p:graphicFrame>
        <p:nvGraphicFramePr>
          <p:cNvPr id="4" name="3 Marcador de contenido"/>
          <p:cNvGraphicFramePr>
            <a:graphicFrameLocks noGrp="1"/>
          </p:cNvGraphicFramePr>
          <p:nvPr>
            <p:ph sz="half" idx="4294967295"/>
            <p:extLst>
              <p:ext uri="{D42A27DB-BD31-4B8C-83A1-F6EECF244321}">
                <p14:modId xmlns:p14="http://schemas.microsoft.com/office/powerpoint/2010/main" val="1334926129"/>
              </p:ext>
            </p:extLst>
          </p:nvPr>
        </p:nvGraphicFramePr>
        <p:xfrm>
          <a:off x="586154" y="1167301"/>
          <a:ext cx="4818184" cy="3127530"/>
        </p:xfrm>
        <a:graphic>
          <a:graphicData uri="http://schemas.openxmlformats.org/drawingml/2006/table">
            <a:tbl>
              <a:tblPr firstRow="1" bandRow="1">
                <a:tableStyleId>{5C22544A-7EE6-4342-B048-85BDC9FD1C3A}</a:tableStyleId>
              </a:tblPr>
              <a:tblGrid>
                <a:gridCol w="644768">
                  <a:extLst>
                    <a:ext uri="{9D8B030D-6E8A-4147-A177-3AD203B41FA5}">
                      <a16:colId xmlns:a16="http://schemas.microsoft.com/office/drawing/2014/main" val="20000"/>
                    </a:ext>
                  </a:extLst>
                </a:gridCol>
                <a:gridCol w="1453662">
                  <a:extLst>
                    <a:ext uri="{9D8B030D-6E8A-4147-A177-3AD203B41FA5}">
                      <a16:colId xmlns:a16="http://schemas.microsoft.com/office/drawing/2014/main" val="20001"/>
                    </a:ext>
                  </a:extLst>
                </a:gridCol>
                <a:gridCol w="1395046">
                  <a:extLst>
                    <a:ext uri="{9D8B030D-6E8A-4147-A177-3AD203B41FA5}">
                      <a16:colId xmlns:a16="http://schemas.microsoft.com/office/drawing/2014/main" val="20002"/>
                    </a:ext>
                  </a:extLst>
                </a:gridCol>
                <a:gridCol w="1324708">
                  <a:extLst>
                    <a:ext uri="{9D8B030D-6E8A-4147-A177-3AD203B41FA5}">
                      <a16:colId xmlns:a16="http://schemas.microsoft.com/office/drawing/2014/main" val="20003"/>
                    </a:ext>
                  </a:extLst>
                </a:gridCol>
              </a:tblGrid>
              <a:tr h="625506">
                <a:tc>
                  <a:txBody>
                    <a:bodyPr/>
                    <a:lstStyle/>
                    <a:p>
                      <a:endParaRPr lang="es-ES" sz="2400" b="1" dirty="0">
                        <a:solidFill>
                          <a:schemeClr val="tx1"/>
                        </a:solidFill>
                      </a:endParaRPr>
                    </a:p>
                  </a:txBody>
                  <a:tcPr marL="38909" marR="38909">
                    <a:solidFill>
                      <a:srgbClr val="FF00FF"/>
                    </a:solidFill>
                  </a:tcPr>
                </a:tc>
                <a:tc>
                  <a:txBody>
                    <a:bodyPr/>
                    <a:lstStyle/>
                    <a:p>
                      <a:r>
                        <a:rPr lang="es-ES" sz="2000" b="1" dirty="0">
                          <a:solidFill>
                            <a:schemeClr val="tx1"/>
                          </a:solidFill>
                        </a:rPr>
                        <a:t>SALGO DE…</a:t>
                      </a:r>
                    </a:p>
                  </a:txBody>
                  <a:tcPr marL="38909" marR="38909">
                    <a:solidFill>
                      <a:srgbClr val="FF00FF"/>
                    </a:solidFill>
                  </a:tcPr>
                </a:tc>
                <a:tc>
                  <a:txBody>
                    <a:bodyPr/>
                    <a:lstStyle/>
                    <a:p>
                      <a:r>
                        <a:rPr lang="es-ES" sz="2000" b="1" dirty="0">
                          <a:solidFill>
                            <a:schemeClr val="tx1"/>
                          </a:solidFill>
                        </a:rPr>
                        <a:t>CUENTO…</a:t>
                      </a:r>
                    </a:p>
                  </a:txBody>
                  <a:tcPr marL="38909" marR="38909">
                    <a:solidFill>
                      <a:srgbClr val="FF00FF"/>
                    </a:solidFill>
                  </a:tcPr>
                </a:tc>
                <a:tc>
                  <a:txBody>
                    <a:bodyPr/>
                    <a:lstStyle/>
                    <a:p>
                      <a:r>
                        <a:rPr lang="es-ES" sz="2000" b="1" dirty="0">
                          <a:solidFill>
                            <a:schemeClr val="tx1"/>
                          </a:solidFill>
                        </a:rPr>
                        <a:t>LLEGO A…</a:t>
                      </a:r>
                    </a:p>
                  </a:txBody>
                  <a:tcPr marL="38909" marR="38909">
                    <a:solidFill>
                      <a:srgbClr val="FF00FF"/>
                    </a:solidFill>
                  </a:tcPr>
                </a:tc>
                <a:extLst>
                  <a:ext uri="{0D108BD9-81ED-4DB2-BD59-A6C34878D82A}">
                    <a16:rowId xmlns:a16="http://schemas.microsoft.com/office/drawing/2014/main" val="10000"/>
                  </a:ext>
                </a:extLst>
              </a:tr>
              <a:tr h="625506">
                <a:tc>
                  <a:txBody>
                    <a:bodyPr/>
                    <a:lstStyle/>
                    <a:p>
                      <a:r>
                        <a:rPr lang="es-ES" sz="2400" b="1" dirty="0"/>
                        <a:t>1</a:t>
                      </a:r>
                    </a:p>
                  </a:txBody>
                  <a:tcPr marL="38909" marR="38909">
                    <a:solidFill>
                      <a:srgbClr val="FF00FF"/>
                    </a:solidFill>
                  </a:tcPr>
                </a:tc>
                <a:tc>
                  <a:txBody>
                    <a:bodyPr/>
                    <a:lstStyle/>
                    <a:p>
                      <a:r>
                        <a:rPr lang="es-ES" sz="2400" b="1" dirty="0"/>
                        <a:t>20</a:t>
                      </a:r>
                    </a:p>
                  </a:txBody>
                  <a:tcPr marL="38909" marR="38909">
                    <a:solidFill>
                      <a:srgbClr val="FF00FF"/>
                    </a:solidFill>
                  </a:tcPr>
                </a:tc>
                <a:tc>
                  <a:txBody>
                    <a:bodyPr/>
                    <a:lstStyle/>
                    <a:p>
                      <a:r>
                        <a:rPr lang="es-ES" sz="2400" b="1" dirty="0"/>
                        <a:t>50</a:t>
                      </a:r>
                    </a:p>
                  </a:txBody>
                  <a:tcPr marL="38909" marR="38909">
                    <a:solidFill>
                      <a:srgbClr val="FF00FF"/>
                    </a:solidFill>
                  </a:tcPr>
                </a:tc>
                <a:tc>
                  <a:txBody>
                    <a:bodyPr/>
                    <a:lstStyle/>
                    <a:p>
                      <a:r>
                        <a:rPr lang="es-ES" sz="2400" b="1" dirty="0"/>
                        <a:t>70</a:t>
                      </a:r>
                    </a:p>
                  </a:txBody>
                  <a:tcPr marL="38909" marR="38909">
                    <a:solidFill>
                      <a:srgbClr val="FF00FF"/>
                    </a:solidFill>
                  </a:tcPr>
                </a:tc>
                <a:extLst>
                  <a:ext uri="{0D108BD9-81ED-4DB2-BD59-A6C34878D82A}">
                    <a16:rowId xmlns:a16="http://schemas.microsoft.com/office/drawing/2014/main" val="10001"/>
                  </a:ext>
                </a:extLst>
              </a:tr>
              <a:tr h="625506">
                <a:tc>
                  <a:txBody>
                    <a:bodyPr/>
                    <a:lstStyle/>
                    <a:p>
                      <a:r>
                        <a:rPr lang="es-ES" sz="2400" b="1" dirty="0"/>
                        <a:t>2</a:t>
                      </a:r>
                    </a:p>
                  </a:txBody>
                  <a:tcPr marL="38909" marR="38909">
                    <a:solidFill>
                      <a:srgbClr val="FF00FF"/>
                    </a:solidFill>
                  </a:tcPr>
                </a:tc>
                <a:tc>
                  <a:txBody>
                    <a:bodyPr/>
                    <a:lstStyle/>
                    <a:p>
                      <a:r>
                        <a:rPr lang="es-ES" sz="2400" b="1" dirty="0"/>
                        <a:t>30</a:t>
                      </a:r>
                    </a:p>
                  </a:txBody>
                  <a:tcPr marL="38909" marR="38909">
                    <a:solidFill>
                      <a:srgbClr val="FF00FF"/>
                    </a:solidFill>
                  </a:tcPr>
                </a:tc>
                <a:tc>
                  <a:txBody>
                    <a:bodyPr/>
                    <a:lstStyle/>
                    <a:p>
                      <a:r>
                        <a:rPr lang="es-ES" sz="2400" b="1" dirty="0"/>
                        <a:t>46</a:t>
                      </a:r>
                    </a:p>
                  </a:txBody>
                  <a:tcPr marL="38909" marR="38909">
                    <a:solidFill>
                      <a:srgbClr val="FF00FF"/>
                    </a:solidFill>
                  </a:tcPr>
                </a:tc>
                <a:tc>
                  <a:txBody>
                    <a:bodyPr/>
                    <a:lstStyle/>
                    <a:p>
                      <a:endParaRPr lang="es-ES" sz="2400" b="1" dirty="0"/>
                    </a:p>
                  </a:txBody>
                  <a:tcPr marL="38909" marR="38909">
                    <a:solidFill>
                      <a:srgbClr val="FF00FF"/>
                    </a:solidFill>
                  </a:tcPr>
                </a:tc>
                <a:extLst>
                  <a:ext uri="{0D108BD9-81ED-4DB2-BD59-A6C34878D82A}">
                    <a16:rowId xmlns:a16="http://schemas.microsoft.com/office/drawing/2014/main" val="10002"/>
                  </a:ext>
                </a:extLst>
              </a:tr>
              <a:tr h="625506">
                <a:tc>
                  <a:txBody>
                    <a:bodyPr/>
                    <a:lstStyle/>
                    <a:p>
                      <a:r>
                        <a:rPr lang="es-ES" sz="2400" b="1" dirty="0"/>
                        <a:t>3</a:t>
                      </a:r>
                    </a:p>
                  </a:txBody>
                  <a:tcPr marL="38909" marR="38909">
                    <a:solidFill>
                      <a:srgbClr val="FF00FF"/>
                    </a:solidFill>
                  </a:tcPr>
                </a:tc>
                <a:tc>
                  <a:txBody>
                    <a:bodyPr/>
                    <a:lstStyle/>
                    <a:p>
                      <a:r>
                        <a:rPr lang="es-ES" sz="2400" b="1" dirty="0"/>
                        <a:t>8</a:t>
                      </a:r>
                    </a:p>
                  </a:txBody>
                  <a:tcPr marL="38909" marR="38909">
                    <a:solidFill>
                      <a:srgbClr val="FF00FF"/>
                    </a:solidFill>
                  </a:tcPr>
                </a:tc>
                <a:tc>
                  <a:txBody>
                    <a:bodyPr/>
                    <a:lstStyle/>
                    <a:p>
                      <a:r>
                        <a:rPr lang="es-ES" sz="2400" b="1" dirty="0"/>
                        <a:t>40</a:t>
                      </a:r>
                    </a:p>
                  </a:txBody>
                  <a:tcPr marL="38909" marR="38909">
                    <a:solidFill>
                      <a:srgbClr val="FF00FF"/>
                    </a:solidFill>
                  </a:tcPr>
                </a:tc>
                <a:tc>
                  <a:txBody>
                    <a:bodyPr/>
                    <a:lstStyle/>
                    <a:p>
                      <a:endParaRPr lang="es-ES" sz="2400" b="1" dirty="0"/>
                    </a:p>
                  </a:txBody>
                  <a:tcPr marL="38909" marR="38909">
                    <a:solidFill>
                      <a:srgbClr val="FF00FF"/>
                    </a:solidFill>
                  </a:tcPr>
                </a:tc>
                <a:extLst>
                  <a:ext uri="{0D108BD9-81ED-4DB2-BD59-A6C34878D82A}">
                    <a16:rowId xmlns:a16="http://schemas.microsoft.com/office/drawing/2014/main" val="10003"/>
                  </a:ext>
                </a:extLst>
              </a:tr>
              <a:tr h="625506">
                <a:tc>
                  <a:txBody>
                    <a:bodyPr/>
                    <a:lstStyle/>
                    <a:p>
                      <a:r>
                        <a:rPr lang="es-ES" sz="2400" b="1" dirty="0"/>
                        <a:t>4</a:t>
                      </a:r>
                    </a:p>
                  </a:txBody>
                  <a:tcPr marL="38909" marR="38909">
                    <a:solidFill>
                      <a:srgbClr val="FF00FF"/>
                    </a:solidFill>
                  </a:tcPr>
                </a:tc>
                <a:tc>
                  <a:txBody>
                    <a:bodyPr/>
                    <a:lstStyle/>
                    <a:p>
                      <a:r>
                        <a:rPr lang="es-ES" sz="2400" b="1" dirty="0"/>
                        <a:t>7</a:t>
                      </a:r>
                    </a:p>
                  </a:txBody>
                  <a:tcPr marL="38909" marR="38909">
                    <a:solidFill>
                      <a:srgbClr val="FF00FF"/>
                    </a:solidFill>
                  </a:tcPr>
                </a:tc>
                <a:tc>
                  <a:txBody>
                    <a:bodyPr/>
                    <a:lstStyle/>
                    <a:p>
                      <a:r>
                        <a:rPr lang="es-ES" sz="2400" b="1" dirty="0"/>
                        <a:t>48</a:t>
                      </a:r>
                    </a:p>
                  </a:txBody>
                  <a:tcPr marL="38909" marR="38909">
                    <a:solidFill>
                      <a:srgbClr val="FF00FF"/>
                    </a:solidFill>
                  </a:tcPr>
                </a:tc>
                <a:tc>
                  <a:txBody>
                    <a:bodyPr/>
                    <a:lstStyle/>
                    <a:p>
                      <a:endParaRPr lang="es-ES" sz="2400" b="1" dirty="0"/>
                    </a:p>
                  </a:txBody>
                  <a:tcPr marL="38909" marR="38909">
                    <a:solidFill>
                      <a:srgbClr val="FF00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5919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17895" y="377484"/>
            <a:ext cx="8199120" cy="548640"/>
          </a:xfrm>
        </p:spPr>
        <p:txBody>
          <a:bodyPr/>
          <a:lstStyle/>
          <a:p>
            <a:r>
              <a:rPr lang="es-ES" sz="1600" b="1" dirty="0">
                <a:latin typeface="Comic Sans MS" pitchFamily="66" charset="0"/>
              </a:rPr>
              <a:t>DE OTRA FORMA: SE ESTABLECE EL RECORRIDO Y EL PUNTO DE LLEGADA</a:t>
            </a:r>
          </a:p>
        </p:txBody>
      </p:sp>
      <p:graphicFrame>
        <p:nvGraphicFramePr>
          <p:cNvPr id="3" name="2 Tabla"/>
          <p:cNvGraphicFramePr>
            <a:graphicFrameLocks noGrp="1"/>
          </p:cNvGraphicFramePr>
          <p:nvPr>
            <p:extLst>
              <p:ext uri="{D42A27DB-BD31-4B8C-83A1-F6EECF244321}">
                <p14:modId xmlns:p14="http://schemas.microsoft.com/office/powerpoint/2010/main" val="2389525293"/>
              </p:ext>
            </p:extLst>
          </p:nvPr>
        </p:nvGraphicFramePr>
        <p:xfrm>
          <a:off x="1078523" y="1252537"/>
          <a:ext cx="9326563" cy="3127530"/>
        </p:xfrm>
        <a:graphic>
          <a:graphicData uri="http://schemas.openxmlformats.org/drawingml/2006/table">
            <a:tbl>
              <a:tblPr firstRow="1" bandRow="1">
                <a:tableStyleId>{5C22544A-7EE6-4342-B048-85BDC9FD1C3A}</a:tableStyleId>
              </a:tblPr>
              <a:tblGrid>
                <a:gridCol w="4208585">
                  <a:extLst>
                    <a:ext uri="{9D8B030D-6E8A-4147-A177-3AD203B41FA5}">
                      <a16:colId xmlns:a16="http://schemas.microsoft.com/office/drawing/2014/main" val="20000"/>
                    </a:ext>
                  </a:extLst>
                </a:gridCol>
                <a:gridCol w="1395046">
                  <a:extLst>
                    <a:ext uri="{9D8B030D-6E8A-4147-A177-3AD203B41FA5}">
                      <a16:colId xmlns:a16="http://schemas.microsoft.com/office/drawing/2014/main" val="20001"/>
                    </a:ext>
                  </a:extLst>
                </a:gridCol>
                <a:gridCol w="1629508">
                  <a:extLst>
                    <a:ext uri="{9D8B030D-6E8A-4147-A177-3AD203B41FA5}">
                      <a16:colId xmlns:a16="http://schemas.microsoft.com/office/drawing/2014/main" val="20002"/>
                    </a:ext>
                  </a:extLst>
                </a:gridCol>
                <a:gridCol w="2093424">
                  <a:extLst>
                    <a:ext uri="{9D8B030D-6E8A-4147-A177-3AD203B41FA5}">
                      <a16:colId xmlns:a16="http://schemas.microsoft.com/office/drawing/2014/main" val="20003"/>
                    </a:ext>
                  </a:extLst>
                </a:gridCol>
              </a:tblGrid>
              <a:tr h="625506">
                <a:tc>
                  <a:txBody>
                    <a:bodyPr/>
                    <a:lstStyle/>
                    <a:p>
                      <a:endParaRPr lang="es-ES" sz="2400" b="1" dirty="0">
                        <a:solidFill>
                          <a:schemeClr val="tx1"/>
                        </a:solidFill>
                      </a:endParaRPr>
                    </a:p>
                  </a:txBody>
                  <a:tcPr marL="38909" marR="38909">
                    <a:solidFill>
                      <a:srgbClr val="FF00FF"/>
                    </a:solidFill>
                  </a:tcPr>
                </a:tc>
                <a:tc>
                  <a:txBody>
                    <a:bodyPr/>
                    <a:lstStyle/>
                    <a:p>
                      <a:r>
                        <a:rPr lang="es-ES" sz="1600" b="1" dirty="0">
                          <a:solidFill>
                            <a:schemeClr val="tx1"/>
                          </a:solidFill>
                          <a:latin typeface="Comic Sans MS" pitchFamily="66" charset="0"/>
                        </a:rPr>
                        <a:t>CUENTO…</a:t>
                      </a:r>
                    </a:p>
                  </a:txBody>
                  <a:tcPr marL="38909" marR="38909">
                    <a:solidFill>
                      <a:srgbClr val="FF00FF"/>
                    </a:solidFill>
                  </a:tcPr>
                </a:tc>
                <a:tc>
                  <a:txBody>
                    <a:bodyPr/>
                    <a:lstStyle/>
                    <a:p>
                      <a:r>
                        <a:rPr lang="es-ES" sz="1600" b="1" dirty="0">
                          <a:solidFill>
                            <a:schemeClr val="tx1"/>
                          </a:solidFill>
                          <a:latin typeface="Comic Sans MS" pitchFamily="66" charset="0"/>
                        </a:rPr>
                        <a:t>LLEGO A…</a:t>
                      </a:r>
                    </a:p>
                  </a:txBody>
                  <a:tcPr marL="38909" marR="38909">
                    <a:solidFill>
                      <a:srgbClr val="FF00FF"/>
                    </a:solidFill>
                  </a:tcPr>
                </a:tc>
                <a:tc>
                  <a:txBody>
                    <a:bodyPr/>
                    <a:lstStyle/>
                    <a:p>
                      <a:r>
                        <a:rPr lang="es-ES" sz="1600" b="1" dirty="0">
                          <a:solidFill>
                            <a:schemeClr val="tx1"/>
                          </a:solidFill>
                          <a:latin typeface="Comic Sans MS" pitchFamily="66" charset="0"/>
                        </a:rPr>
                        <a:t>¿DE QUE NÚMERO PARTÍ?</a:t>
                      </a:r>
                    </a:p>
                  </a:txBody>
                  <a:tcPr marL="38909" marR="38909">
                    <a:solidFill>
                      <a:srgbClr val="FF00FF"/>
                    </a:solidFill>
                  </a:tcPr>
                </a:tc>
                <a:extLst>
                  <a:ext uri="{0D108BD9-81ED-4DB2-BD59-A6C34878D82A}">
                    <a16:rowId xmlns:a16="http://schemas.microsoft.com/office/drawing/2014/main" val="10000"/>
                  </a:ext>
                </a:extLst>
              </a:tr>
              <a:tr h="625506">
                <a:tc>
                  <a:txBody>
                    <a:bodyPr/>
                    <a:lstStyle/>
                    <a:p>
                      <a:r>
                        <a:rPr lang="es-ES" sz="1600" b="1" dirty="0">
                          <a:solidFill>
                            <a:sysClr val="windowText" lastClr="000000"/>
                          </a:solidFill>
                          <a:latin typeface="Comic Sans MS" pitchFamily="66" charset="0"/>
                        </a:rPr>
                        <a:t>DECENAS EXACTAS</a:t>
                      </a:r>
                    </a:p>
                  </a:txBody>
                  <a:tcPr>
                    <a:solidFill>
                      <a:srgbClr val="FF00FF"/>
                    </a:solidFill>
                  </a:tcPr>
                </a:tc>
                <a:tc>
                  <a:txBody>
                    <a:bodyPr/>
                    <a:lstStyle/>
                    <a:p>
                      <a:r>
                        <a:rPr lang="es-ES" sz="2400" b="1" dirty="0"/>
                        <a:t>20</a:t>
                      </a:r>
                    </a:p>
                  </a:txBody>
                  <a:tcPr marL="38909" marR="38909">
                    <a:solidFill>
                      <a:srgbClr val="FF00FF"/>
                    </a:solidFill>
                  </a:tcPr>
                </a:tc>
                <a:tc>
                  <a:txBody>
                    <a:bodyPr/>
                    <a:lstStyle/>
                    <a:p>
                      <a:r>
                        <a:rPr lang="es-ES" sz="2400" b="1" dirty="0"/>
                        <a:t>50</a:t>
                      </a:r>
                    </a:p>
                  </a:txBody>
                  <a:tcPr marL="38909" marR="38909">
                    <a:solidFill>
                      <a:srgbClr val="FF00FF"/>
                    </a:solidFill>
                  </a:tcPr>
                </a:tc>
                <a:tc>
                  <a:txBody>
                    <a:bodyPr/>
                    <a:lstStyle/>
                    <a:p>
                      <a:r>
                        <a:rPr lang="es-ES" sz="2400" b="1" dirty="0"/>
                        <a:t>30</a:t>
                      </a:r>
                    </a:p>
                  </a:txBody>
                  <a:tcPr marL="38909" marR="38909">
                    <a:solidFill>
                      <a:srgbClr val="FF00FF"/>
                    </a:solidFill>
                  </a:tcPr>
                </a:tc>
                <a:extLst>
                  <a:ext uri="{0D108BD9-81ED-4DB2-BD59-A6C34878D82A}">
                    <a16:rowId xmlns:a16="http://schemas.microsoft.com/office/drawing/2014/main" val="10001"/>
                  </a:ext>
                </a:extLst>
              </a:tr>
              <a:tr h="625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a:solidFill>
                            <a:sysClr val="windowText" lastClr="000000"/>
                          </a:solidFill>
                          <a:latin typeface="Comic Sans MS" pitchFamily="66" charset="0"/>
                        </a:rPr>
                        <a:t>UNIDADES Y DECENAS EXACTAS </a:t>
                      </a:r>
                    </a:p>
                  </a:txBody>
                  <a:tcPr>
                    <a:solidFill>
                      <a:srgbClr val="FF00FF"/>
                    </a:solidFill>
                  </a:tcPr>
                </a:tc>
                <a:tc>
                  <a:txBody>
                    <a:bodyPr/>
                    <a:lstStyle/>
                    <a:p>
                      <a:r>
                        <a:rPr lang="es-ES" sz="2400" b="1" dirty="0"/>
                        <a:t>23</a:t>
                      </a:r>
                    </a:p>
                  </a:txBody>
                  <a:tcPr marL="38909" marR="38909">
                    <a:solidFill>
                      <a:srgbClr val="FF00FF"/>
                    </a:solidFill>
                  </a:tcPr>
                </a:tc>
                <a:tc>
                  <a:txBody>
                    <a:bodyPr/>
                    <a:lstStyle/>
                    <a:p>
                      <a:r>
                        <a:rPr lang="es-ES" sz="2400" b="1" dirty="0"/>
                        <a:t>80</a:t>
                      </a:r>
                    </a:p>
                  </a:txBody>
                  <a:tcPr marL="38909" marR="38909">
                    <a:solidFill>
                      <a:srgbClr val="FF00FF"/>
                    </a:solidFill>
                  </a:tcPr>
                </a:tc>
                <a:tc>
                  <a:txBody>
                    <a:bodyPr/>
                    <a:lstStyle/>
                    <a:p>
                      <a:endParaRPr lang="es-ES" sz="2400" b="1" dirty="0"/>
                    </a:p>
                  </a:txBody>
                  <a:tcPr marL="38909" marR="38909">
                    <a:solidFill>
                      <a:srgbClr val="FF00FF"/>
                    </a:solidFill>
                  </a:tcPr>
                </a:tc>
                <a:extLst>
                  <a:ext uri="{0D108BD9-81ED-4DB2-BD59-A6C34878D82A}">
                    <a16:rowId xmlns:a16="http://schemas.microsoft.com/office/drawing/2014/main" val="10002"/>
                  </a:ext>
                </a:extLst>
              </a:tr>
              <a:tr h="625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a:solidFill>
                            <a:sysClr val="windowText" lastClr="000000"/>
                          </a:solidFill>
                          <a:latin typeface="Comic Sans MS" pitchFamily="66" charset="0"/>
                        </a:rPr>
                        <a:t>DECENAS EXACTAS Y UNIDADES</a:t>
                      </a:r>
                      <a:endParaRPr lang="es-ES" dirty="0">
                        <a:solidFill>
                          <a:sysClr val="windowText" lastClr="000000"/>
                        </a:solidFill>
                      </a:endParaRPr>
                    </a:p>
                  </a:txBody>
                  <a:tcPr>
                    <a:solidFill>
                      <a:srgbClr val="FF00FF"/>
                    </a:solidFill>
                  </a:tcPr>
                </a:tc>
                <a:tc>
                  <a:txBody>
                    <a:bodyPr/>
                    <a:lstStyle/>
                    <a:p>
                      <a:r>
                        <a:rPr lang="es-ES" sz="2400" b="1" dirty="0"/>
                        <a:t>20</a:t>
                      </a:r>
                    </a:p>
                  </a:txBody>
                  <a:tcPr marL="38909" marR="38909">
                    <a:solidFill>
                      <a:srgbClr val="FF00FF"/>
                    </a:solidFill>
                  </a:tcPr>
                </a:tc>
                <a:tc>
                  <a:txBody>
                    <a:bodyPr/>
                    <a:lstStyle/>
                    <a:p>
                      <a:r>
                        <a:rPr lang="es-ES" sz="2400" b="1" dirty="0"/>
                        <a:t>83</a:t>
                      </a:r>
                    </a:p>
                  </a:txBody>
                  <a:tcPr marL="38909" marR="38909">
                    <a:solidFill>
                      <a:srgbClr val="FF00FF"/>
                    </a:solidFill>
                  </a:tcPr>
                </a:tc>
                <a:tc>
                  <a:txBody>
                    <a:bodyPr/>
                    <a:lstStyle/>
                    <a:p>
                      <a:endParaRPr lang="es-ES" sz="2400" b="1" dirty="0"/>
                    </a:p>
                  </a:txBody>
                  <a:tcPr marL="38909" marR="38909">
                    <a:solidFill>
                      <a:srgbClr val="FF00FF"/>
                    </a:solidFill>
                  </a:tcPr>
                </a:tc>
                <a:extLst>
                  <a:ext uri="{0D108BD9-81ED-4DB2-BD59-A6C34878D82A}">
                    <a16:rowId xmlns:a16="http://schemas.microsoft.com/office/drawing/2014/main" val="10003"/>
                  </a:ext>
                </a:extLst>
              </a:tr>
              <a:tr h="625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a:solidFill>
                            <a:sysClr val="windowText" lastClr="000000"/>
                          </a:solidFill>
                          <a:latin typeface="Comic Sans MS" pitchFamily="66" charset="0"/>
                        </a:rPr>
                        <a:t>UNIDADES Y UNIDADES</a:t>
                      </a:r>
                      <a:endParaRPr lang="es-ES" dirty="0">
                        <a:solidFill>
                          <a:sysClr val="windowText" lastClr="000000"/>
                        </a:solidFill>
                      </a:endParaRPr>
                    </a:p>
                  </a:txBody>
                  <a:tcPr>
                    <a:solidFill>
                      <a:srgbClr val="FF00FF"/>
                    </a:solidFill>
                  </a:tcPr>
                </a:tc>
                <a:tc>
                  <a:txBody>
                    <a:bodyPr/>
                    <a:lstStyle/>
                    <a:p>
                      <a:r>
                        <a:rPr lang="es-ES" sz="2400" b="1" dirty="0"/>
                        <a:t>23</a:t>
                      </a:r>
                    </a:p>
                  </a:txBody>
                  <a:tcPr marL="38909" marR="38909">
                    <a:solidFill>
                      <a:srgbClr val="FF00FF"/>
                    </a:solidFill>
                  </a:tcPr>
                </a:tc>
                <a:tc>
                  <a:txBody>
                    <a:bodyPr/>
                    <a:lstStyle/>
                    <a:p>
                      <a:r>
                        <a:rPr lang="es-ES" sz="2400" b="1" dirty="0"/>
                        <a:t>87</a:t>
                      </a:r>
                    </a:p>
                  </a:txBody>
                  <a:tcPr marL="38909" marR="38909">
                    <a:solidFill>
                      <a:srgbClr val="FF00FF"/>
                    </a:solidFill>
                  </a:tcPr>
                </a:tc>
                <a:tc>
                  <a:txBody>
                    <a:bodyPr/>
                    <a:lstStyle/>
                    <a:p>
                      <a:endParaRPr lang="es-ES" sz="2400" b="1" dirty="0"/>
                    </a:p>
                  </a:txBody>
                  <a:tcPr marL="38909" marR="38909">
                    <a:solidFill>
                      <a:srgbClr val="FF00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3960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ACTIVIDADES PRÁCTICAS</a:t>
            </a:r>
            <a:endParaRPr lang="es-ES" sz="2400" dirty="0"/>
          </a:p>
        </p:txBody>
      </p:sp>
      <p:sp>
        <p:nvSpPr>
          <p:cNvPr id="3" name="2 Marcador de contenido"/>
          <p:cNvSpPr>
            <a:spLocks noGrp="1"/>
          </p:cNvSpPr>
          <p:nvPr>
            <p:ph idx="1"/>
          </p:nvPr>
        </p:nvSpPr>
        <p:spPr>
          <a:xfrm>
            <a:off x="1097279" y="1100629"/>
            <a:ext cx="10215489" cy="4116140"/>
          </a:xfrm>
        </p:spPr>
        <p:txBody>
          <a:bodyPr>
            <a:normAutofit/>
          </a:bodyPr>
          <a:lstStyle/>
          <a:p>
            <a:r>
              <a:rPr lang="es-ES" sz="2000" dirty="0">
                <a:latin typeface="Comic Sans MS" pitchFamily="66" charset="0"/>
              </a:rPr>
              <a:t>Tablero Cuadrado sin números (tabla del 100 sin números):</a:t>
            </a:r>
          </a:p>
          <a:p>
            <a:pPr>
              <a:buFontTx/>
              <a:buChar char="-"/>
            </a:pPr>
            <a:r>
              <a:rPr lang="es-ES" sz="2000" dirty="0">
                <a:latin typeface="Comic Sans MS" pitchFamily="66" charset="0"/>
              </a:rPr>
              <a:t>Llenar el tablero de fichas: se les da a los niños un número de fichas y en su turno colocará tantas fichas como les toque en la tirada de el/los dado/s. Gana el niño que se quede sin fichas primero.</a:t>
            </a:r>
          </a:p>
          <a:p>
            <a:pPr>
              <a:buFontTx/>
              <a:buChar char="-"/>
            </a:pPr>
            <a:r>
              <a:rPr lang="es-ES" sz="2000" dirty="0">
                <a:latin typeface="Comic Sans MS" pitchFamily="66" charset="0"/>
              </a:rPr>
              <a:t>Establecer secuencias: poner una ficha cada 3, cada 5, cada 10…pronto verá la pauta y no tendrá que seguir contando.</a:t>
            </a:r>
          </a:p>
          <a:p>
            <a:pPr>
              <a:buFontTx/>
              <a:buChar char="-"/>
            </a:pPr>
            <a:r>
              <a:rPr lang="es-ES" sz="2000" dirty="0">
                <a:latin typeface="Comic Sans MS" pitchFamily="66" charset="0"/>
              </a:rPr>
              <a:t>Después se pueden hacer con números directamente.</a:t>
            </a:r>
          </a:p>
          <a:p>
            <a:pPr marL="0" indent="0"/>
            <a:endParaRPr lang="es-ES" sz="2000" dirty="0">
              <a:latin typeface="Comic Sans MS" pitchFamily="66" charset="0"/>
            </a:endParaRPr>
          </a:p>
          <a:p>
            <a:pPr marL="0" indent="0"/>
            <a:r>
              <a:rPr lang="es-ES" sz="2000" dirty="0">
                <a:latin typeface="Comic Sans MS" pitchFamily="66" charset="0"/>
              </a:rPr>
              <a:t>Contar a través de juegos infantiles: Oca, parchís, escalera… Primero con un dado, luego con dos, contando las casillas, después desplazándose directamente… complicándolo cada vez más para que cojan mayor destrezas.</a:t>
            </a:r>
          </a:p>
          <a:p>
            <a:endParaRPr lang="es-ES" sz="2000" dirty="0">
              <a:latin typeface="Comic Sans MS" pitchFamily="66" charset="0"/>
            </a:endParaRPr>
          </a:p>
        </p:txBody>
      </p:sp>
    </p:spTree>
    <p:extLst>
      <p:ext uri="{BB962C8B-B14F-4D97-AF65-F5344CB8AC3E}">
        <p14:creationId xmlns:p14="http://schemas.microsoft.com/office/powerpoint/2010/main" val="300613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ACTIVIDADES PRÁCTICAS</a:t>
            </a:r>
            <a:endParaRPr lang="es-ES" sz="2400" dirty="0"/>
          </a:p>
        </p:txBody>
      </p:sp>
      <p:sp>
        <p:nvSpPr>
          <p:cNvPr id="3" name="2 Marcador de contenido"/>
          <p:cNvSpPr>
            <a:spLocks noGrp="1"/>
          </p:cNvSpPr>
          <p:nvPr>
            <p:ph idx="1"/>
          </p:nvPr>
        </p:nvSpPr>
        <p:spPr>
          <a:xfrm>
            <a:off x="1097280" y="1100629"/>
            <a:ext cx="10027920" cy="3131402"/>
          </a:xfrm>
        </p:spPr>
        <p:txBody>
          <a:bodyPr>
            <a:normAutofit/>
          </a:bodyPr>
          <a:lstStyle/>
          <a:p>
            <a:pPr>
              <a:buFontTx/>
              <a:buChar char="-"/>
            </a:pPr>
            <a:r>
              <a:rPr lang="es-ES" sz="2000" dirty="0">
                <a:latin typeface="Comic Sans MS" pitchFamily="66" charset="0"/>
              </a:rPr>
              <a:t>Subiendo y bajando por la cadena numérica:</a:t>
            </a:r>
          </a:p>
          <a:p>
            <a:pPr lvl="2"/>
            <a:r>
              <a:rPr lang="es-ES" sz="2000" dirty="0">
                <a:latin typeface="Comic Sans MS" pitchFamily="66" charset="0"/>
              </a:rPr>
              <a:t>  Trenes o ascensores que se cruzan: Reconocimiento de si se produce o no intersección. Primero realizan el recorrido manipulativamente, después ya se pasa a que el alumno haga el pronóstico y verifique si ha acertado o no.</a:t>
            </a:r>
          </a:p>
          <a:p>
            <a:pPr lvl="2"/>
            <a:r>
              <a:rPr lang="es-ES" sz="2000" dirty="0">
                <a:latin typeface="Comic Sans MS" pitchFamily="66" charset="0"/>
              </a:rPr>
              <a:t>Identificación del punto de intersección: primero se hará manipulativamente  para pasar a realizarlo sin la necesidad de hacer los recorridos.</a:t>
            </a:r>
          </a:p>
          <a:p>
            <a:pPr lvl="2"/>
            <a:r>
              <a:rPr lang="es-ES" sz="2000" dirty="0">
                <a:latin typeface="Comic Sans MS" pitchFamily="66" charset="0"/>
              </a:rPr>
              <a:t>Determinación de recorridos comunes: ejemplo: el coche A ha recorrido 15 estaciones, el coche B (en sentido contrario) recorre 13, ¿porqué paradas han pasado los dos coches?</a:t>
            </a:r>
          </a:p>
          <a:p>
            <a:pPr lvl="2">
              <a:buFontTx/>
              <a:buChar char="-"/>
            </a:pPr>
            <a:endParaRPr lang="es-ES" sz="2000" dirty="0">
              <a:latin typeface="Comic Sans MS" pitchFamily="66"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677" y="4185137"/>
            <a:ext cx="2872154" cy="1982607"/>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208" y="4516132"/>
            <a:ext cx="2108440" cy="1651611"/>
          </a:xfrm>
          <a:prstGeom prst="rect">
            <a:avLst/>
          </a:prstGeom>
        </p:spPr>
      </p:pic>
      <p:sp>
        <p:nvSpPr>
          <p:cNvPr id="6" name="5 Flecha derecha"/>
          <p:cNvSpPr/>
          <p:nvPr/>
        </p:nvSpPr>
        <p:spPr>
          <a:xfrm>
            <a:off x="3880339" y="5087816"/>
            <a:ext cx="1043354" cy="497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izquierda"/>
          <p:cNvSpPr/>
          <p:nvPr/>
        </p:nvSpPr>
        <p:spPr>
          <a:xfrm>
            <a:off x="7080738" y="5087815"/>
            <a:ext cx="1210408" cy="4858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11624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445" y="515815"/>
            <a:ext cx="8979877" cy="4595447"/>
          </a:xfrm>
        </p:spPr>
      </p:pic>
    </p:spTree>
    <p:extLst>
      <p:ext uri="{BB962C8B-B14F-4D97-AF65-F5344CB8AC3E}">
        <p14:creationId xmlns:p14="http://schemas.microsoft.com/office/powerpoint/2010/main" val="851045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latin typeface="Comic Sans MS" pitchFamily="66" charset="0"/>
              </a:rPr>
              <a:t>Actividades prácticas</a:t>
            </a:r>
          </a:p>
        </p:txBody>
      </p:sp>
      <p:sp>
        <p:nvSpPr>
          <p:cNvPr id="3" name="2 Marcador de contenido"/>
          <p:cNvSpPr>
            <a:spLocks noGrp="1"/>
          </p:cNvSpPr>
          <p:nvPr>
            <p:ph idx="1"/>
          </p:nvPr>
        </p:nvSpPr>
        <p:spPr/>
        <p:txBody>
          <a:bodyPr>
            <a:normAutofit/>
          </a:bodyPr>
          <a:lstStyle/>
          <a:p>
            <a:pPr algn="just"/>
            <a:r>
              <a:rPr lang="es-ES" sz="2000" dirty="0">
                <a:latin typeface="Comic Sans MS" pitchFamily="66" charset="0"/>
              </a:rPr>
              <a:t>	</a:t>
            </a:r>
          </a:p>
          <a:p>
            <a:pPr algn="just"/>
            <a:r>
              <a:rPr lang="es-ES" sz="2000" dirty="0">
                <a:latin typeface="Comic Sans MS" pitchFamily="66" charset="0"/>
              </a:rPr>
              <a:t>	Actividades de </a:t>
            </a:r>
            <a:r>
              <a:rPr lang="es-ES" sz="2000">
                <a:latin typeface="Comic Sans MS" pitchFamily="66" charset="0"/>
              </a:rPr>
              <a:t>reparto igualatorio</a:t>
            </a:r>
            <a:r>
              <a:rPr lang="es-ES" sz="2000" dirty="0">
                <a:latin typeface="Comic Sans MS" pitchFamily="66" charset="0"/>
              </a:rPr>
              <a:t>: siguen trabajando numeración, mitades, relaciones de los números …</a:t>
            </a:r>
          </a:p>
          <a:p>
            <a:pPr algn="just"/>
            <a:endParaRPr lang="es-ES" sz="2000" dirty="0">
              <a:latin typeface="Comic Sans MS" pitchFamily="66" charset="0"/>
            </a:endParaRPr>
          </a:p>
        </p:txBody>
      </p:sp>
      <p:sp>
        <p:nvSpPr>
          <p:cNvPr id="4" name="3 Elipse">
            <a:hlinkClick r:id="rId2" action="ppaction://hlinkfile"/>
          </p:cNvPr>
          <p:cNvSpPr/>
          <p:nvPr/>
        </p:nvSpPr>
        <p:spPr>
          <a:xfrm>
            <a:off x="1723292" y="2766645"/>
            <a:ext cx="3387969" cy="120747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Comic Sans MS" pitchFamily="66" charset="0"/>
              </a:rPr>
              <a:t>VIDEO REPARTO</a:t>
            </a:r>
          </a:p>
        </p:txBody>
      </p:sp>
      <p:sp>
        <p:nvSpPr>
          <p:cNvPr id="5" name="4 Elipse"/>
          <p:cNvSpPr/>
          <p:nvPr/>
        </p:nvSpPr>
        <p:spPr>
          <a:xfrm>
            <a:off x="6682152" y="2766644"/>
            <a:ext cx="3387969" cy="1207477"/>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Comic Sans MS" pitchFamily="66" charset="0"/>
              </a:rPr>
              <a:t>VIDEO </a:t>
            </a:r>
            <a:r>
              <a:rPr lang="es-ES" dirty="0">
                <a:solidFill>
                  <a:schemeClr val="tx1"/>
                </a:solidFill>
                <a:latin typeface="Comic Sans MS" pitchFamily="66" charset="0"/>
                <a:hlinkClick r:id="rId3" action="ppaction://hlinkfile"/>
              </a:rPr>
              <a:t>REPARTO</a:t>
            </a:r>
            <a:endParaRPr lang="es-ES" dirty="0">
              <a:solidFill>
                <a:schemeClr val="tx1"/>
              </a:solidFill>
              <a:latin typeface="Comic Sans MS" pitchFamily="66" charset="0"/>
            </a:endParaRPr>
          </a:p>
        </p:txBody>
      </p:sp>
    </p:spTree>
    <p:extLst>
      <p:ext uri="{BB962C8B-B14F-4D97-AF65-F5344CB8AC3E}">
        <p14:creationId xmlns:p14="http://schemas.microsoft.com/office/powerpoint/2010/main" val="4052334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b="1" dirty="0">
                <a:latin typeface="Comic Sans MS" pitchFamily="66" charset="0"/>
              </a:rPr>
              <a:t>LA DECENA</a:t>
            </a:r>
          </a:p>
        </p:txBody>
      </p:sp>
      <p:sp>
        <p:nvSpPr>
          <p:cNvPr id="3" name="2 Marcador de contenido"/>
          <p:cNvSpPr>
            <a:spLocks noGrp="1"/>
          </p:cNvSpPr>
          <p:nvPr>
            <p:ph idx="1"/>
          </p:nvPr>
        </p:nvSpPr>
        <p:spPr/>
        <p:txBody>
          <a:bodyPr>
            <a:normAutofit lnSpcReduction="10000"/>
          </a:bodyPr>
          <a:lstStyle/>
          <a:p>
            <a:pPr>
              <a:buFontTx/>
              <a:buChar char="-"/>
            </a:pPr>
            <a:r>
              <a:rPr lang="es-ES" sz="2000" dirty="0">
                <a:latin typeface="Comic Sans MS" pitchFamily="66" charset="0"/>
              </a:rPr>
              <a:t>No se debe limitar el conteo hasta nueve. Dejar explorar los números…</a:t>
            </a:r>
          </a:p>
          <a:p>
            <a:pPr marL="0" indent="0"/>
            <a:r>
              <a:rPr lang="es-ES" sz="2000" dirty="0">
                <a:latin typeface="Comic Sans MS" pitchFamily="66" charset="0"/>
              </a:rPr>
              <a:t>Para introducirla, aconsejan la siguiente progresión:</a:t>
            </a:r>
          </a:p>
          <a:p>
            <a:pPr algn="just">
              <a:buFontTx/>
              <a:buChar char="-"/>
            </a:pPr>
            <a:r>
              <a:rPr lang="es-ES" sz="2000" dirty="0">
                <a:latin typeface="Comic Sans MS" pitchFamily="66" charset="0"/>
              </a:rPr>
              <a:t>Contar sobrepasando, y mucho, la decena. ¿Para qué? Para crear la necesidad de simplificar la tarea. Contar muchos objetos, muchos veces, para que el niño interiorice la funcionalidad de contar con agrupamientos, en este caso decenas:</a:t>
            </a:r>
          </a:p>
          <a:p>
            <a:pPr lvl="2" algn="just"/>
            <a:r>
              <a:rPr lang="es-ES" sz="2000" dirty="0">
                <a:latin typeface="Comic Sans MS" pitchFamily="66" charset="0"/>
              </a:rPr>
              <a:t> Contar pajitas: que cuente 30 o 40 pajitas y entorpecerle la tarea (que tenga que volver a contar) para que cree un sistema de conjuntos o agrupamientos.</a:t>
            </a:r>
          </a:p>
          <a:p>
            <a:pPr lvl="2" algn="just"/>
            <a:r>
              <a:rPr lang="es-ES" sz="2000" dirty="0">
                <a:latin typeface="Comic Sans MS" pitchFamily="66" charset="0"/>
              </a:rPr>
              <a:t>Contar palotes: para que vea que tachando un grupo de 10 es más fácil contar.</a:t>
            </a:r>
          </a:p>
          <a:p>
            <a:pPr lvl="2" algn="just"/>
            <a:r>
              <a:rPr lang="es-ES" sz="2000" dirty="0">
                <a:latin typeface="Comic Sans MS" pitchFamily="66" charset="0"/>
              </a:rPr>
              <a:t>Contar dedos de las manos: de 3 o 4 niños.</a:t>
            </a:r>
          </a:p>
          <a:p>
            <a:pPr lvl="2" algn="just"/>
            <a:r>
              <a:rPr lang="es-ES" sz="2000" dirty="0">
                <a:latin typeface="Comic Sans MS" pitchFamily="66" charset="0"/>
              </a:rPr>
              <a:t>Contar configuraciones decimales: claramente agrupados de 10 en 10 o no. </a:t>
            </a:r>
          </a:p>
        </p:txBody>
      </p:sp>
      <p:sp>
        <p:nvSpPr>
          <p:cNvPr id="5" name="4 CuadroTexto">
            <a:hlinkClick r:id="rId2" action="ppaction://hlinkfile"/>
          </p:cNvPr>
          <p:cNvSpPr txBox="1"/>
          <p:nvPr/>
        </p:nvSpPr>
        <p:spPr>
          <a:xfrm>
            <a:off x="4466491" y="4794738"/>
            <a:ext cx="3036277" cy="923330"/>
          </a:xfrm>
          <a:prstGeom prst="rect">
            <a:avLst/>
          </a:prstGeom>
          <a:solidFill>
            <a:srgbClr val="FF99FF"/>
          </a:solidFill>
        </p:spPr>
        <p:txBody>
          <a:bodyPr wrap="square" rtlCol="0">
            <a:spAutoFit/>
          </a:bodyPr>
          <a:lstStyle/>
          <a:p>
            <a:endParaRPr lang="es-ES" dirty="0"/>
          </a:p>
          <a:p>
            <a:pPr algn="ctr"/>
            <a:r>
              <a:rPr lang="es-ES" dirty="0">
                <a:latin typeface="Comic Sans MS" pitchFamily="66" charset="0"/>
              </a:rPr>
              <a:t>VIDEO</a:t>
            </a:r>
          </a:p>
          <a:p>
            <a:endParaRPr lang="es-ES" dirty="0"/>
          </a:p>
        </p:txBody>
      </p:sp>
    </p:spTree>
    <p:extLst>
      <p:ext uri="{BB962C8B-B14F-4D97-AF65-F5344CB8AC3E}">
        <p14:creationId xmlns:p14="http://schemas.microsoft.com/office/powerpoint/2010/main" val="2655905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2" descr="regleta+tapones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6832" y="1582615"/>
            <a:ext cx="4739886" cy="355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regleta+tapone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660" y="1607392"/>
            <a:ext cx="4737418" cy="355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8711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dirty="0">
                <a:latin typeface="Comic Sans MS" pitchFamily="66" charset="0"/>
              </a:rPr>
              <a:t>MODELOS PARA LA INTRODUCCIÓN DE LA DECENA</a:t>
            </a:r>
          </a:p>
        </p:txBody>
      </p:sp>
      <p:sp>
        <p:nvSpPr>
          <p:cNvPr id="3" name="2 Marcador de contenido"/>
          <p:cNvSpPr>
            <a:spLocks noGrp="1"/>
          </p:cNvSpPr>
          <p:nvPr>
            <p:ph idx="1"/>
          </p:nvPr>
        </p:nvSpPr>
        <p:spPr>
          <a:xfrm>
            <a:off x="1097280" y="1100629"/>
            <a:ext cx="10027920" cy="4725740"/>
          </a:xfrm>
        </p:spPr>
        <p:txBody>
          <a:bodyPr>
            <a:normAutofit/>
          </a:bodyPr>
          <a:lstStyle/>
          <a:p>
            <a:pPr>
              <a:buAutoNum type="arabicPeriod"/>
            </a:pPr>
            <a:r>
              <a:rPr lang="es-ES" dirty="0">
                <a:latin typeface="Comic Sans MS" pitchFamily="66" charset="0"/>
              </a:rPr>
              <a:t>CON EQUIVALENCIA, CONSERVACIÓN DE LA CANTIDAD Y REVERSIBILIDAD</a:t>
            </a:r>
          </a:p>
          <a:p>
            <a:pPr marL="0" indent="0"/>
            <a:r>
              <a:rPr lang="es-ES" sz="1800" dirty="0">
                <a:latin typeface="Comic Sans MS" pitchFamily="66" charset="0"/>
              </a:rPr>
              <a:t>Modelos muy simples, con mucha aplicación didáctica. Permiten la vuelta atrás. Ejemplo: palitos con goma, bolsa de tapones, garbanzos, pajitas…etc.</a:t>
            </a:r>
          </a:p>
          <a:p>
            <a:pPr marL="0" indent="0"/>
            <a:r>
              <a:rPr lang="es-ES" dirty="0">
                <a:latin typeface="Comic Sans MS" pitchFamily="66" charset="0"/>
              </a:rPr>
              <a:t>2. SIN EQUIVALENCIA, CON CONSERVACIÓN DE LA CANTIDAD Y SIN REVERSIBILIDAD</a:t>
            </a:r>
          </a:p>
          <a:p>
            <a:pPr marL="0" indent="0"/>
            <a:r>
              <a:rPr lang="es-ES" sz="1800" dirty="0">
                <a:latin typeface="Comic Sans MS" pitchFamily="66" charset="0"/>
              </a:rPr>
              <a:t>Más abstracto. Una representación equivale a otra. Ejemplo: Regletas de </a:t>
            </a:r>
            <a:r>
              <a:rPr lang="es-ES" sz="1800" dirty="0" err="1">
                <a:latin typeface="Comic Sans MS" pitchFamily="66" charset="0"/>
              </a:rPr>
              <a:t>Cuisenaire</a:t>
            </a:r>
            <a:r>
              <a:rPr lang="es-ES" sz="1800" dirty="0">
                <a:latin typeface="Comic Sans MS" pitchFamily="66" charset="0"/>
              </a:rPr>
              <a:t> o material </a:t>
            </a:r>
            <a:r>
              <a:rPr lang="es-ES" sz="1800" dirty="0" err="1">
                <a:latin typeface="Comic Sans MS" pitchFamily="66" charset="0"/>
              </a:rPr>
              <a:t>multibase</a:t>
            </a:r>
            <a:r>
              <a:rPr lang="es-ES" sz="1800" dirty="0">
                <a:latin typeface="Comic Sans MS" pitchFamily="66" charset="0"/>
              </a:rPr>
              <a:t> de </a:t>
            </a:r>
            <a:r>
              <a:rPr lang="es-ES" sz="1800" dirty="0" err="1">
                <a:latin typeface="Comic Sans MS" pitchFamily="66" charset="0"/>
              </a:rPr>
              <a:t>Dienes</a:t>
            </a:r>
            <a:r>
              <a:rPr lang="es-ES" sz="1800" dirty="0">
                <a:latin typeface="Comic Sans MS" pitchFamily="66" charset="0"/>
              </a:rPr>
              <a:t>.</a:t>
            </a:r>
          </a:p>
          <a:p>
            <a:pPr marL="0" indent="0"/>
            <a:r>
              <a:rPr lang="es-ES" dirty="0">
                <a:latin typeface="Comic Sans MS" pitchFamily="66" charset="0"/>
              </a:rPr>
              <a:t>3. CON CONTENIDO FIGURATIVO CLARAMENTE DISTINTO</a:t>
            </a:r>
          </a:p>
          <a:p>
            <a:pPr marL="0" indent="0"/>
            <a:r>
              <a:rPr lang="es-ES" sz="1800" dirty="0">
                <a:latin typeface="Comic Sans MS" pitchFamily="66" charset="0"/>
              </a:rPr>
              <a:t>Hablamos sobre todo del material del dinero. Un billete de 10 euros y una moneda de euro, no tiene equivalencia, es un significado que le hemos dado nosotros.</a:t>
            </a:r>
          </a:p>
          <a:p>
            <a:pPr marL="0" indent="0"/>
            <a:r>
              <a:rPr lang="es-ES" dirty="0">
                <a:latin typeface="Comic Sans MS" pitchFamily="66" charset="0"/>
              </a:rPr>
              <a:t>4. CON CONTENIDO POSICIONAL REMARCADO</a:t>
            </a:r>
          </a:p>
          <a:p>
            <a:pPr marL="0" indent="0"/>
            <a:r>
              <a:rPr lang="es-ES" sz="1800" dirty="0">
                <a:latin typeface="Comic Sans MS" pitchFamily="66" charset="0"/>
              </a:rPr>
              <a:t>Remarcar la posición con un recuadro, o con un subrayado, cambio de color…</a:t>
            </a:r>
          </a:p>
          <a:p>
            <a:pPr marL="0" indent="0"/>
            <a:r>
              <a:rPr lang="es-ES" dirty="0">
                <a:latin typeface="Comic Sans MS" pitchFamily="66" charset="0"/>
              </a:rPr>
              <a:t>5. CONTENIDO POSICIONAL SIN REMARCAR O REPRESENTACIÓN.</a:t>
            </a:r>
          </a:p>
          <a:p>
            <a:pPr marL="0" indent="0"/>
            <a:r>
              <a:rPr lang="es-ES" sz="1800" dirty="0">
                <a:latin typeface="Comic Sans MS" pitchFamily="66" charset="0"/>
              </a:rPr>
              <a:t>Escritura de las cantidades normalizada sin ningún tipo de andamiaje o ayuda.</a:t>
            </a:r>
          </a:p>
        </p:txBody>
      </p:sp>
    </p:spTree>
    <p:extLst>
      <p:ext uri="{BB962C8B-B14F-4D97-AF65-F5344CB8AC3E}">
        <p14:creationId xmlns:p14="http://schemas.microsoft.com/office/powerpoint/2010/main" val="34000371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sz="2400" dirty="0" err="1">
                <a:latin typeface="Comic Sans MS" pitchFamily="66" charset="0"/>
              </a:rPr>
              <a:t>Multibase</a:t>
            </a:r>
            <a:r>
              <a:rPr lang="es-ES" sz="2400" dirty="0">
                <a:latin typeface="Comic Sans MS" pitchFamily="66" charset="0"/>
              </a:rPr>
              <a:t> </a:t>
            </a:r>
            <a:r>
              <a:rPr lang="es-ES" sz="2400" dirty="0" err="1">
                <a:latin typeface="Comic Sans MS" pitchFamily="66" charset="0"/>
              </a:rPr>
              <a:t>dienes</a:t>
            </a:r>
            <a:r>
              <a:rPr lang="es-ES" sz="2400" dirty="0">
                <a:latin typeface="Comic Sans MS" pitchFamily="66" charset="0"/>
              </a:rPr>
              <a:t> y regletas </a:t>
            </a:r>
            <a:r>
              <a:rPr lang="es-ES" sz="2400" dirty="0" err="1">
                <a:latin typeface="Comic Sans MS" pitchFamily="66" charset="0"/>
              </a:rPr>
              <a:t>cuisenaire</a:t>
            </a:r>
            <a:endParaRPr lang="es-ES" sz="2400" dirty="0">
              <a:latin typeface="Comic Sans MS" pitchFamily="66" charset="0"/>
            </a:endParaRPr>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630179"/>
            <a:ext cx="3870508" cy="3329293"/>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785" y="1858624"/>
            <a:ext cx="5003923" cy="2900579"/>
          </a:xfrm>
          <a:prstGeom prst="rect">
            <a:avLst/>
          </a:prstGeom>
        </p:spPr>
      </p:pic>
    </p:spTree>
    <p:extLst>
      <p:ext uri="{BB962C8B-B14F-4D97-AF65-F5344CB8AC3E}">
        <p14:creationId xmlns:p14="http://schemas.microsoft.com/office/powerpoint/2010/main" val="2625177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9 Grupo"/>
          <p:cNvGrpSpPr>
            <a:grpSpLocks/>
          </p:cNvGrpSpPr>
          <p:nvPr/>
        </p:nvGrpSpPr>
        <p:grpSpPr bwMode="auto">
          <a:xfrm>
            <a:off x="3719513" y="188119"/>
            <a:ext cx="2268141" cy="3132535"/>
            <a:chOff x="260350" y="250825"/>
            <a:chExt cx="3024188" cy="4176713"/>
          </a:xfrm>
        </p:grpSpPr>
        <p:grpSp>
          <p:nvGrpSpPr>
            <p:cNvPr id="2074" name="1 Grupo"/>
            <p:cNvGrpSpPr>
              <a:grpSpLocks/>
            </p:cNvGrpSpPr>
            <p:nvPr/>
          </p:nvGrpSpPr>
          <p:grpSpPr bwMode="auto">
            <a:xfrm>
              <a:off x="260350" y="250825"/>
              <a:ext cx="3024188" cy="4176713"/>
              <a:chOff x="260648" y="251520"/>
              <a:chExt cx="3024336" cy="4176464"/>
            </a:xfrm>
          </p:grpSpPr>
          <p:sp>
            <p:nvSpPr>
              <p:cNvPr id="3" name="2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4" name="3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sp>
          <p:nvSpPr>
            <p:cNvPr id="6" name="5 Conector"/>
            <p:cNvSpPr/>
            <p:nvPr/>
          </p:nvSpPr>
          <p:spPr>
            <a:xfrm>
              <a:off x="1052513" y="1547813"/>
              <a:ext cx="647700" cy="792162"/>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7" name="6 Conector"/>
            <p:cNvSpPr/>
            <p:nvPr/>
          </p:nvSpPr>
          <p:spPr>
            <a:xfrm>
              <a:off x="333375" y="1547813"/>
              <a:ext cx="647700" cy="792162"/>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8" name="7 Conector"/>
            <p:cNvSpPr/>
            <p:nvPr/>
          </p:nvSpPr>
          <p:spPr>
            <a:xfrm>
              <a:off x="1773238" y="1547813"/>
              <a:ext cx="647700" cy="792162"/>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9" name="8 Conector"/>
            <p:cNvSpPr/>
            <p:nvPr/>
          </p:nvSpPr>
          <p:spPr>
            <a:xfrm>
              <a:off x="2492375" y="1547813"/>
              <a:ext cx="649288" cy="792162"/>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grpSp>
        <p:nvGrpSpPr>
          <p:cNvPr id="2051" name="30 Grupo"/>
          <p:cNvGrpSpPr>
            <a:grpSpLocks/>
          </p:cNvGrpSpPr>
          <p:nvPr/>
        </p:nvGrpSpPr>
        <p:grpSpPr bwMode="auto">
          <a:xfrm>
            <a:off x="3719513" y="3537347"/>
            <a:ext cx="2268141" cy="3132534"/>
            <a:chOff x="260648" y="4716016"/>
            <a:chExt cx="3024188" cy="4176713"/>
          </a:xfrm>
        </p:grpSpPr>
        <p:grpSp>
          <p:nvGrpSpPr>
            <p:cNvPr id="2067" name="1 Grupo"/>
            <p:cNvGrpSpPr>
              <a:grpSpLocks/>
            </p:cNvGrpSpPr>
            <p:nvPr/>
          </p:nvGrpSpPr>
          <p:grpSpPr bwMode="auto">
            <a:xfrm>
              <a:off x="260648" y="4716016"/>
              <a:ext cx="3024188" cy="4176713"/>
              <a:chOff x="260648" y="251520"/>
              <a:chExt cx="3024336" cy="4176464"/>
            </a:xfrm>
          </p:grpSpPr>
          <p:sp>
            <p:nvSpPr>
              <p:cNvPr id="25" name="2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26" name="25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pic>
          <p:nvPicPr>
            <p:cNvPr id="2068" name="Picture 2" descr="http://www.conmishijos.com/assets/images/dibujos/c/cubo_2_g_thumb_480x480.gif"/>
            <p:cNvPicPr>
              <a:picLocks noChangeAspect="1" noChangeArrowheads="1"/>
            </p:cNvPicPr>
            <p:nvPr/>
          </p:nvPicPr>
          <p:blipFill>
            <a:blip r:embed="rId2" cstate="print">
              <a:extLst>
                <a:ext uri="{28A0092B-C50C-407E-A947-70E740481C1C}">
                  <a14:useLocalDpi xmlns:a14="http://schemas.microsoft.com/office/drawing/2010/main" val="0"/>
                </a:ext>
              </a:extLst>
            </a:blip>
            <a:srcRect l="17325" r="14951" b="21251"/>
            <a:stretch>
              <a:fillRect/>
            </a:stretch>
          </p:blipFill>
          <p:spPr bwMode="auto">
            <a:xfrm>
              <a:off x="332656" y="6372200"/>
              <a:ext cx="720080" cy="83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 descr="http://www.conmishijos.com/assets/images/dibujos/c/cubo_2_g_thumb_480x480.gif"/>
            <p:cNvPicPr>
              <a:picLocks noChangeAspect="1" noChangeArrowheads="1"/>
            </p:cNvPicPr>
            <p:nvPr/>
          </p:nvPicPr>
          <p:blipFill>
            <a:blip r:embed="rId2" cstate="print">
              <a:extLst>
                <a:ext uri="{28A0092B-C50C-407E-A947-70E740481C1C}">
                  <a14:useLocalDpi xmlns:a14="http://schemas.microsoft.com/office/drawing/2010/main" val="0"/>
                </a:ext>
              </a:extLst>
            </a:blip>
            <a:srcRect l="17325" r="14951" b="21251"/>
            <a:stretch>
              <a:fillRect/>
            </a:stretch>
          </p:blipFill>
          <p:spPr bwMode="auto">
            <a:xfrm>
              <a:off x="1052736" y="6372200"/>
              <a:ext cx="720080" cy="83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 descr="http://www.conmishijos.com/assets/images/dibujos/c/cubo_2_g_thumb_480x480.gif"/>
            <p:cNvPicPr>
              <a:picLocks noChangeAspect="1" noChangeArrowheads="1"/>
            </p:cNvPicPr>
            <p:nvPr/>
          </p:nvPicPr>
          <p:blipFill>
            <a:blip r:embed="rId2" cstate="print">
              <a:extLst>
                <a:ext uri="{28A0092B-C50C-407E-A947-70E740481C1C}">
                  <a14:useLocalDpi xmlns:a14="http://schemas.microsoft.com/office/drawing/2010/main" val="0"/>
                </a:ext>
              </a:extLst>
            </a:blip>
            <a:srcRect l="17325" r="14951" b="21251"/>
            <a:stretch>
              <a:fillRect/>
            </a:stretch>
          </p:blipFill>
          <p:spPr bwMode="auto">
            <a:xfrm>
              <a:off x="1772816" y="6372200"/>
              <a:ext cx="720080" cy="83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 descr="http://www.conmishijos.com/assets/images/dibujos/c/cubo_2_g_thumb_480x480.gif"/>
            <p:cNvPicPr>
              <a:picLocks noChangeAspect="1" noChangeArrowheads="1"/>
            </p:cNvPicPr>
            <p:nvPr/>
          </p:nvPicPr>
          <p:blipFill>
            <a:blip r:embed="rId2" cstate="print">
              <a:extLst>
                <a:ext uri="{28A0092B-C50C-407E-A947-70E740481C1C}">
                  <a14:useLocalDpi xmlns:a14="http://schemas.microsoft.com/office/drawing/2010/main" val="0"/>
                </a:ext>
              </a:extLst>
            </a:blip>
            <a:srcRect l="17325" r="14951" b="21251"/>
            <a:stretch>
              <a:fillRect/>
            </a:stretch>
          </p:blipFill>
          <p:spPr bwMode="auto">
            <a:xfrm>
              <a:off x="2492896" y="6372200"/>
              <a:ext cx="720080" cy="83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2" name="51 Grupo"/>
          <p:cNvGrpSpPr>
            <a:grpSpLocks/>
          </p:cNvGrpSpPr>
          <p:nvPr/>
        </p:nvGrpSpPr>
        <p:grpSpPr bwMode="auto">
          <a:xfrm>
            <a:off x="6204348" y="188119"/>
            <a:ext cx="2268140" cy="3132535"/>
            <a:chOff x="3573016" y="251520"/>
            <a:chExt cx="3024188" cy="4176713"/>
          </a:xfrm>
        </p:grpSpPr>
        <p:grpSp>
          <p:nvGrpSpPr>
            <p:cNvPr id="2060" name="1 Grupo"/>
            <p:cNvGrpSpPr>
              <a:grpSpLocks/>
            </p:cNvGrpSpPr>
            <p:nvPr/>
          </p:nvGrpSpPr>
          <p:grpSpPr bwMode="auto">
            <a:xfrm>
              <a:off x="3573016" y="251520"/>
              <a:ext cx="3024188" cy="4176713"/>
              <a:chOff x="260648" y="251520"/>
              <a:chExt cx="3024336" cy="4176464"/>
            </a:xfrm>
          </p:grpSpPr>
          <p:sp>
            <p:nvSpPr>
              <p:cNvPr id="46" name="2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47" name="46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pic>
          <p:nvPicPr>
            <p:cNvPr id="2061" name="Picture 4" descr="http://dibuteca.estaticos.net/dibujos/pintar/cuchara.gif"/>
            <p:cNvPicPr>
              <a:picLocks noChangeAspect="1" noChangeArrowheads="1"/>
            </p:cNvPicPr>
            <p:nvPr/>
          </p:nvPicPr>
          <p:blipFill>
            <a:blip r:embed="rId3" cstate="print">
              <a:extLst>
                <a:ext uri="{28A0092B-C50C-407E-A947-70E740481C1C}">
                  <a14:useLocalDpi xmlns:a14="http://schemas.microsoft.com/office/drawing/2010/main" val="0"/>
                </a:ext>
              </a:extLst>
            </a:blip>
            <a:srcRect l="4491" r="7185"/>
            <a:stretch>
              <a:fillRect/>
            </a:stretch>
          </p:blipFill>
          <p:spPr bwMode="auto">
            <a:xfrm>
              <a:off x="3717032" y="1835696"/>
              <a:ext cx="681118" cy="71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4" descr="http://dibuteca.estaticos.net/dibujos/pintar/cuchara.gif"/>
            <p:cNvPicPr>
              <a:picLocks noChangeAspect="1" noChangeArrowheads="1"/>
            </p:cNvPicPr>
            <p:nvPr/>
          </p:nvPicPr>
          <p:blipFill>
            <a:blip r:embed="rId3" cstate="print">
              <a:extLst>
                <a:ext uri="{28A0092B-C50C-407E-A947-70E740481C1C}">
                  <a14:useLocalDpi xmlns:a14="http://schemas.microsoft.com/office/drawing/2010/main" val="0"/>
                </a:ext>
              </a:extLst>
            </a:blip>
            <a:srcRect l="4491" r="7185"/>
            <a:stretch>
              <a:fillRect/>
            </a:stretch>
          </p:blipFill>
          <p:spPr bwMode="auto">
            <a:xfrm>
              <a:off x="4437112" y="1907704"/>
              <a:ext cx="681118" cy="71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4" descr="http://dibuteca.estaticos.net/dibujos/pintar/cuchara.gif"/>
            <p:cNvPicPr>
              <a:picLocks noChangeAspect="1" noChangeArrowheads="1"/>
            </p:cNvPicPr>
            <p:nvPr/>
          </p:nvPicPr>
          <p:blipFill>
            <a:blip r:embed="rId3" cstate="print">
              <a:extLst>
                <a:ext uri="{28A0092B-C50C-407E-A947-70E740481C1C}">
                  <a14:useLocalDpi xmlns:a14="http://schemas.microsoft.com/office/drawing/2010/main" val="0"/>
                </a:ext>
              </a:extLst>
            </a:blip>
            <a:srcRect l="4491" r="7185"/>
            <a:stretch>
              <a:fillRect/>
            </a:stretch>
          </p:blipFill>
          <p:spPr bwMode="auto">
            <a:xfrm>
              <a:off x="5157192" y="1907704"/>
              <a:ext cx="681118" cy="71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4" descr="http://dibuteca.estaticos.net/dibujos/pintar/cuchara.gif"/>
            <p:cNvPicPr>
              <a:picLocks noChangeAspect="1" noChangeArrowheads="1"/>
            </p:cNvPicPr>
            <p:nvPr/>
          </p:nvPicPr>
          <p:blipFill>
            <a:blip r:embed="rId3" cstate="print">
              <a:extLst>
                <a:ext uri="{28A0092B-C50C-407E-A947-70E740481C1C}">
                  <a14:useLocalDpi xmlns:a14="http://schemas.microsoft.com/office/drawing/2010/main" val="0"/>
                </a:ext>
              </a:extLst>
            </a:blip>
            <a:srcRect l="4491" r="7185"/>
            <a:stretch>
              <a:fillRect/>
            </a:stretch>
          </p:blipFill>
          <p:spPr bwMode="auto">
            <a:xfrm>
              <a:off x="5877272" y="1907704"/>
              <a:ext cx="681118" cy="71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3" name="1 Grupo"/>
          <p:cNvGrpSpPr>
            <a:grpSpLocks/>
          </p:cNvGrpSpPr>
          <p:nvPr/>
        </p:nvGrpSpPr>
        <p:grpSpPr bwMode="auto">
          <a:xfrm>
            <a:off x="6204348" y="3537347"/>
            <a:ext cx="2268140" cy="3132534"/>
            <a:chOff x="260648" y="251520"/>
            <a:chExt cx="3024336" cy="4176464"/>
          </a:xfrm>
        </p:grpSpPr>
        <p:sp>
          <p:nvSpPr>
            <p:cNvPr id="59" name="2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60" name="59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pic>
        <p:nvPicPr>
          <p:cNvPr id="2054" name="Picture 8" descr="http://www.chgh.net/wappen/figuren/himmelskoerper/bilder/sonne01.jpg"/>
          <p:cNvPicPr>
            <a:picLocks noChangeAspect="1" noChangeArrowheads="1"/>
          </p:cNvPicPr>
          <p:nvPr/>
        </p:nvPicPr>
        <p:blipFill>
          <a:blip r:embed="rId4" cstate="print">
            <a:extLst>
              <a:ext uri="{28A0092B-C50C-407E-A947-70E740481C1C}">
                <a14:useLocalDpi xmlns:a14="http://schemas.microsoft.com/office/drawing/2010/main" val="0"/>
              </a:ext>
            </a:extLst>
          </a:blip>
          <a:srcRect l="1512" r="1721" b="1721"/>
          <a:stretch>
            <a:fillRect/>
          </a:stretch>
        </p:blipFill>
        <p:spPr bwMode="auto">
          <a:xfrm>
            <a:off x="6311504" y="4725591"/>
            <a:ext cx="540544"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http://www.chgh.net/wappen/figuren/himmelskoerper/bilder/sonne01.jpg"/>
          <p:cNvPicPr>
            <a:picLocks noChangeAspect="1" noChangeArrowheads="1"/>
          </p:cNvPicPr>
          <p:nvPr/>
        </p:nvPicPr>
        <p:blipFill>
          <a:blip r:embed="rId4" cstate="print">
            <a:extLst>
              <a:ext uri="{28A0092B-C50C-407E-A947-70E740481C1C}">
                <a14:useLocalDpi xmlns:a14="http://schemas.microsoft.com/office/drawing/2010/main" val="0"/>
              </a:ext>
            </a:extLst>
          </a:blip>
          <a:srcRect l="1512" r="1721" b="1721"/>
          <a:stretch>
            <a:fillRect/>
          </a:stretch>
        </p:blipFill>
        <p:spPr bwMode="auto">
          <a:xfrm>
            <a:off x="6852048" y="4779169"/>
            <a:ext cx="540544" cy="5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http://www.chgh.net/wappen/figuren/himmelskoerper/bilder/sonne01.jpg"/>
          <p:cNvPicPr>
            <a:picLocks noChangeAspect="1" noChangeArrowheads="1"/>
          </p:cNvPicPr>
          <p:nvPr/>
        </p:nvPicPr>
        <p:blipFill>
          <a:blip r:embed="rId5" cstate="print">
            <a:extLst>
              <a:ext uri="{28A0092B-C50C-407E-A947-70E740481C1C}">
                <a14:useLocalDpi xmlns:a14="http://schemas.microsoft.com/office/drawing/2010/main" val="0"/>
              </a:ext>
            </a:extLst>
          </a:blip>
          <a:srcRect l="1512" r="1721" b="1721"/>
          <a:stretch>
            <a:fillRect/>
          </a:stretch>
        </p:blipFill>
        <p:spPr bwMode="auto">
          <a:xfrm>
            <a:off x="7392591" y="4725591"/>
            <a:ext cx="53935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8" descr="http://www.chgh.net/wappen/figuren/himmelskoerper/bilder/sonne01.jpg"/>
          <p:cNvPicPr>
            <a:picLocks noChangeAspect="1" noChangeArrowheads="1"/>
          </p:cNvPicPr>
          <p:nvPr/>
        </p:nvPicPr>
        <p:blipFill>
          <a:blip r:embed="rId4" cstate="print">
            <a:extLst>
              <a:ext uri="{28A0092B-C50C-407E-A947-70E740481C1C}">
                <a14:useLocalDpi xmlns:a14="http://schemas.microsoft.com/office/drawing/2010/main" val="0"/>
              </a:ext>
            </a:extLst>
          </a:blip>
          <a:srcRect l="1512" r="1721" b="1721"/>
          <a:stretch>
            <a:fillRect/>
          </a:stretch>
        </p:blipFill>
        <p:spPr bwMode="auto">
          <a:xfrm>
            <a:off x="7931944" y="4725591"/>
            <a:ext cx="540544"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475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158" y="0"/>
            <a:ext cx="4412905" cy="2392719"/>
          </a:xfrm>
          <a:prstGeom prst="rect">
            <a:avLst/>
          </a:prstGeom>
        </p:spPr>
      </p:pic>
      <p:pic>
        <p:nvPicPr>
          <p:cNvPr id="3" name="Imagen 1"/>
          <p:cNvPicPr>
            <a:picLocks noChangeAspect="1"/>
          </p:cNvPicPr>
          <p:nvPr/>
        </p:nvPicPr>
        <p:blipFill rotWithShape="1">
          <a:blip r:embed="rId4">
            <a:extLst>
              <a:ext uri="{28A0092B-C50C-407E-A947-70E740481C1C}">
                <a14:useLocalDpi xmlns:a14="http://schemas.microsoft.com/office/drawing/2010/main" val="0"/>
              </a:ext>
            </a:extLst>
          </a:blip>
          <a:srcRect l="20132" t="6621" r="28847"/>
          <a:stretch/>
        </p:blipFill>
        <p:spPr>
          <a:xfrm rot="5400000">
            <a:off x="1294471" y="2124648"/>
            <a:ext cx="3124321" cy="4288665"/>
          </a:xfrm>
          <a:prstGeom prst="rect">
            <a:avLst/>
          </a:prstGeom>
        </p:spPr>
      </p:pic>
      <p:pic>
        <p:nvPicPr>
          <p:cNvPr id="4" name="Imagen 2"/>
          <p:cNvPicPr>
            <a:picLocks noChangeAspect="1"/>
          </p:cNvPicPr>
          <p:nvPr/>
        </p:nvPicPr>
        <p:blipFill rotWithShape="1">
          <a:blip r:embed="rId5">
            <a:extLst>
              <a:ext uri="{28A0092B-C50C-407E-A947-70E740481C1C}">
                <a14:useLocalDpi xmlns:a14="http://schemas.microsoft.com/office/drawing/2010/main" val="0"/>
              </a:ext>
            </a:extLst>
          </a:blip>
          <a:srcRect l="21197" t="8311" r="30952"/>
          <a:stretch/>
        </p:blipFill>
        <p:spPr>
          <a:xfrm rot="5400000">
            <a:off x="7097183" y="2201921"/>
            <a:ext cx="2876742" cy="4134119"/>
          </a:xfrm>
          <a:prstGeom prst="rect">
            <a:avLst/>
          </a:prstGeom>
        </p:spPr>
      </p:pic>
    </p:spTree>
    <p:extLst>
      <p:ext uri="{BB962C8B-B14F-4D97-AF65-F5344CB8AC3E}">
        <p14:creationId xmlns:p14="http://schemas.microsoft.com/office/powerpoint/2010/main" val="16667790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7188" t="11251" r="23749" b="11249"/>
          <a:stretch/>
        </p:blipFill>
        <p:spPr>
          <a:xfrm rot="5400000">
            <a:off x="3021712" y="-195211"/>
            <a:ext cx="6453378" cy="7645403"/>
          </a:xfrm>
          <a:prstGeom prst="rect">
            <a:avLst/>
          </a:prstGeom>
        </p:spPr>
      </p:pic>
    </p:spTree>
    <p:extLst>
      <p:ext uri="{BB962C8B-B14F-4D97-AF65-F5344CB8AC3E}">
        <p14:creationId xmlns:p14="http://schemas.microsoft.com/office/powerpoint/2010/main" val="623555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hlinkClick r:id="rId2" action="ppaction://hlinkfile"/>
          </p:cNvPr>
          <p:cNvPicPr>
            <a:picLocks noChangeAspect="1"/>
          </p:cNvPicPr>
          <p:nvPr/>
        </p:nvPicPr>
        <p:blipFill rotWithShape="1">
          <a:blip r:embed="rId3">
            <a:extLst>
              <a:ext uri="{28A0092B-C50C-407E-A947-70E740481C1C}">
                <a14:useLocalDpi xmlns:a14="http://schemas.microsoft.com/office/drawing/2010/main" val="0"/>
              </a:ext>
            </a:extLst>
          </a:blip>
          <a:srcRect l="24375" t="6666" r="26250" b="6250"/>
          <a:stretch/>
        </p:blipFill>
        <p:spPr>
          <a:xfrm rot="5400000">
            <a:off x="3308715" y="-618806"/>
            <a:ext cx="6730272" cy="8902703"/>
          </a:xfrm>
          <a:prstGeom prst="rect">
            <a:avLst/>
          </a:prstGeom>
        </p:spPr>
      </p:pic>
    </p:spTree>
    <p:extLst>
      <p:ext uri="{BB962C8B-B14F-4D97-AF65-F5344CB8AC3E}">
        <p14:creationId xmlns:p14="http://schemas.microsoft.com/office/powerpoint/2010/main" val="1496770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2111" y="107851"/>
            <a:ext cx="10027920" cy="947225"/>
          </a:xfrm>
        </p:spPr>
        <p:txBody>
          <a:bodyPr/>
          <a:lstStyle/>
          <a:p>
            <a:pPr algn="ctr"/>
            <a:r>
              <a:rPr lang="es-ES" sz="2000" b="1" dirty="0">
                <a:latin typeface="Comic Sans MS" pitchFamily="66" charset="0"/>
              </a:rPr>
              <a:t>DIFICULTADES ENCONTRADAS</a:t>
            </a:r>
            <a:br>
              <a:rPr lang="es-ES" sz="2000" b="1" dirty="0">
                <a:latin typeface="Comic Sans MS" pitchFamily="66" charset="0"/>
              </a:rPr>
            </a:br>
            <a:r>
              <a:rPr lang="es-ES" sz="2000" b="1" dirty="0">
                <a:latin typeface="Comic Sans MS" pitchFamily="66" charset="0"/>
              </a:rPr>
              <a:t> EN EL PROCESO DE APRENDIZAJE </a:t>
            </a:r>
          </a:p>
        </p:txBody>
      </p:sp>
      <p:sp>
        <p:nvSpPr>
          <p:cNvPr id="3" name="2 Marcador de contenido"/>
          <p:cNvSpPr>
            <a:spLocks noGrp="1"/>
          </p:cNvSpPr>
          <p:nvPr>
            <p:ph idx="1"/>
          </p:nvPr>
        </p:nvSpPr>
        <p:spPr>
          <a:xfrm>
            <a:off x="991772" y="1170968"/>
            <a:ext cx="10027920" cy="4350601"/>
          </a:xfrm>
          <a:ln>
            <a:solidFill>
              <a:schemeClr val="accent1"/>
            </a:solidFill>
          </a:ln>
        </p:spPr>
        <p:txBody>
          <a:bodyPr>
            <a:normAutofit/>
          </a:bodyPr>
          <a:lstStyle/>
          <a:p>
            <a:pPr algn="ctr"/>
            <a:r>
              <a:rPr lang="es-ES" sz="1800" dirty="0">
                <a:latin typeface="Comic Sans MS" pitchFamily="66" charset="0"/>
              </a:rPr>
              <a:t>ACTIVIDADES DE TRANSICIÓN DE LO TANGIBLE A LA REPRESENTACIÓN:</a:t>
            </a:r>
          </a:p>
          <a:p>
            <a:pPr>
              <a:lnSpc>
                <a:spcPct val="150000"/>
              </a:lnSpc>
              <a:buFontTx/>
              <a:buChar char="-"/>
            </a:pPr>
            <a:r>
              <a:rPr lang="es-ES" dirty="0">
                <a:latin typeface="Comic Sans MS" pitchFamily="66" charset="0"/>
              </a:rPr>
              <a:t>ACTIVIDADES DE REPRESENTACIÓN: </a:t>
            </a:r>
            <a:r>
              <a:rPr lang="es-ES" sz="1800" dirty="0">
                <a:latin typeface="Comic Sans MS" pitchFamily="66" charset="0"/>
              </a:rPr>
              <a:t>Para que el alumno se de cuenta de que una misma cantidad, bajo distintas apariencias, puede ser por ello representado de la manera que mejor le convenga. </a:t>
            </a:r>
          </a:p>
          <a:p>
            <a:pPr>
              <a:lnSpc>
                <a:spcPct val="150000"/>
              </a:lnSpc>
              <a:buFontTx/>
              <a:buChar char="-"/>
            </a:pPr>
            <a:r>
              <a:rPr lang="es-ES" dirty="0">
                <a:latin typeface="Comic Sans MS" pitchFamily="66" charset="0"/>
              </a:rPr>
              <a:t>ACTIVIDADES DE PARTICIÓN (descomposición): LA CASITA, SOLES, COPOS DE NIEVE</a:t>
            </a:r>
          </a:p>
          <a:p>
            <a:pPr>
              <a:lnSpc>
                <a:spcPct val="150000"/>
              </a:lnSpc>
              <a:buFontTx/>
              <a:buChar char="-"/>
            </a:pPr>
            <a:r>
              <a:rPr lang="es-ES" dirty="0">
                <a:latin typeface="Comic Sans MS" pitchFamily="66" charset="0"/>
              </a:rPr>
              <a:t>ACTIVIDADES DE AGREGACIÓN</a:t>
            </a:r>
            <a:r>
              <a:rPr lang="es-ES" sz="1800" dirty="0">
                <a:latin typeface="Comic Sans MS" pitchFamily="66" charset="0"/>
              </a:rPr>
              <a:t>: Inversa a la anterior. Componer un número a partir de partes del mismo que están separadas. Con dinero es más sencillo. Ejemplo: ¿Cuánto dinero reunimos con 17 euros y 4 billetes de 10 euros?</a:t>
            </a:r>
          </a:p>
        </p:txBody>
      </p:sp>
    </p:spTree>
    <p:extLst>
      <p:ext uri="{BB962C8B-B14F-4D97-AF65-F5344CB8AC3E}">
        <p14:creationId xmlns:p14="http://schemas.microsoft.com/office/powerpoint/2010/main" val="15876069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5312" t="2084"/>
          <a:stretch/>
        </p:blipFill>
        <p:spPr>
          <a:xfrm rot="5400000">
            <a:off x="2897972" y="1019085"/>
            <a:ext cx="6090542" cy="4723687"/>
          </a:xfrm>
          <a:prstGeom prst="rect">
            <a:avLst/>
          </a:prstGeom>
        </p:spPr>
      </p:pic>
    </p:spTree>
    <p:extLst>
      <p:ext uri="{BB962C8B-B14F-4D97-AF65-F5344CB8AC3E}">
        <p14:creationId xmlns:p14="http://schemas.microsoft.com/office/powerpoint/2010/main" val="29869910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1563" t="10702" r="6680" b="2344"/>
          <a:stretch/>
        </p:blipFill>
        <p:spPr>
          <a:xfrm rot="5400000">
            <a:off x="3589679" y="1422867"/>
            <a:ext cx="5190439" cy="4140199"/>
          </a:xfrm>
          <a:prstGeom prst="rect">
            <a:avLst/>
          </a:prstGeom>
        </p:spPr>
      </p:pic>
    </p:spTree>
    <p:extLst>
      <p:ext uri="{BB962C8B-B14F-4D97-AF65-F5344CB8AC3E}">
        <p14:creationId xmlns:p14="http://schemas.microsoft.com/office/powerpoint/2010/main" val="23836238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9181" t="-1408" r="32016" b="5493"/>
          <a:stretch/>
        </p:blipFill>
        <p:spPr>
          <a:xfrm rot="5400000">
            <a:off x="2076134" y="1232820"/>
            <a:ext cx="2949262" cy="4347284"/>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23618" t="-1407" r="35502" b="7605"/>
          <a:stretch/>
        </p:blipFill>
        <p:spPr>
          <a:xfrm rot="5400000">
            <a:off x="7196139" y="868727"/>
            <a:ext cx="2949262" cy="5075470"/>
          </a:xfrm>
          <a:prstGeom prst="rect">
            <a:avLst/>
          </a:prstGeom>
        </p:spPr>
      </p:pic>
    </p:spTree>
    <p:extLst>
      <p:ext uri="{BB962C8B-B14F-4D97-AF65-F5344CB8AC3E}">
        <p14:creationId xmlns:p14="http://schemas.microsoft.com/office/powerpoint/2010/main" val="995801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9863" t="833" r="13437" b="5013"/>
          <a:stretch/>
        </p:blipFill>
        <p:spPr>
          <a:xfrm rot="5400000">
            <a:off x="2867309" y="447391"/>
            <a:ext cx="6477000" cy="5963218"/>
          </a:xfrm>
          <a:prstGeom prst="rect">
            <a:avLst/>
          </a:prstGeom>
        </p:spPr>
      </p:pic>
    </p:spTree>
    <p:extLst>
      <p:ext uri="{BB962C8B-B14F-4D97-AF65-F5344CB8AC3E}">
        <p14:creationId xmlns:p14="http://schemas.microsoft.com/office/powerpoint/2010/main" val="11441568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26875" t="1666" r="16562" b="1"/>
          <a:stretch/>
        </p:blipFill>
        <p:spPr>
          <a:xfrm rot="5400000">
            <a:off x="3299376" y="-517992"/>
            <a:ext cx="5216686" cy="6801868"/>
          </a:xfrm>
          <a:prstGeom prst="rect">
            <a:avLst/>
          </a:prstGeom>
        </p:spPr>
      </p:pic>
    </p:spTree>
    <p:extLst>
      <p:ext uri="{BB962C8B-B14F-4D97-AF65-F5344CB8AC3E}">
        <p14:creationId xmlns:p14="http://schemas.microsoft.com/office/powerpoint/2010/main" val="11978321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migos del 10">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129566" y="837127"/>
            <a:ext cx="6800045" cy="5331854"/>
          </a:xfrm>
          <a:prstGeom prst="rect">
            <a:avLst/>
          </a:prstGeom>
          <a:noFill/>
          <a:ln>
            <a:noFill/>
          </a:ln>
        </p:spPr>
      </p:pic>
    </p:spTree>
    <p:extLst>
      <p:ext uri="{BB962C8B-B14F-4D97-AF65-F5344CB8AC3E}">
        <p14:creationId xmlns:p14="http://schemas.microsoft.com/office/powerpoint/2010/main" val="3786883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1 Grupo"/>
          <p:cNvGrpSpPr>
            <a:grpSpLocks/>
          </p:cNvGrpSpPr>
          <p:nvPr/>
        </p:nvGrpSpPr>
        <p:grpSpPr bwMode="auto">
          <a:xfrm>
            <a:off x="5188929" y="155054"/>
            <a:ext cx="2268140" cy="3132535"/>
            <a:chOff x="260648" y="251520"/>
            <a:chExt cx="3024336" cy="4176464"/>
          </a:xfrm>
        </p:grpSpPr>
        <p:sp>
          <p:nvSpPr>
            <p:cNvPr id="5" name="4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6" name="5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grpSp>
        <p:nvGrpSpPr>
          <p:cNvPr id="3075" name="1 Grupo"/>
          <p:cNvGrpSpPr>
            <a:grpSpLocks/>
          </p:cNvGrpSpPr>
          <p:nvPr/>
        </p:nvGrpSpPr>
        <p:grpSpPr bwMode="auto">
          <a:xfrm>
            <a:off x="2254310" y="223837"/>
            <a:ext cx="2268141" cy="3132535"/>
            <a:chOff x="260648" y="251520"/>
            <a:chExt cx="3024336" cy="4176464"/>
          </a:xfrm>
        </p:grpSpPr>
        <p:sp>
          <p:nvSpPr>
            <p:cNvPr id="10" name="9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11" name="10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grpSp>
        <p:nvGrpSpPr>
          <p:cNvPr id="3076" name="1 Grupo"/>
          <p:cNvGrpSpPr>
            <a:grpSpLocks/>
          </p:cNvGrpSpPr>
          <p:nvPr/>
        </p:nvGrpSpPr>
        <p:grpSpPr bwMode="auto">
          <a:xfrm>
            <a:off x="5177434" y="3537347"/>
            <a:ext cx="2268140" cy="3132534"/>
            <a:chOff x="260648" y="251520"/>
            <a:chExt cx="3024336" cy="4176464"/>
          </a:xfrm>
        </p:grpSpPr>
        <p:sp>
          <p:nvSpPr>
            <p:cNvPr id="15" name="14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16" name="15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grpSp>
        <p:nvGrpSpPr>
          <p:cNvPr id="3077" name="1 Grupo"/>
          <p:cNvGrpSpPr>
            <a:grpSpLocks/>
          </p:cNvGrpSpPr>
          <p:nvPr/>
        </p:nvGrpSpPr>
        <p:grpSpPr bwMode="auto">
          <a:xfrm>
            <a:off x="2254311" y="3518297"/>
            <a:ext cx="2268141" cy="3132534"/>
            <a:chOff x="260648" y="251520"/>
            <a:chExt cx="3024336" cy="4176464"/>
          </a:xfrm>
        </p:grpSpPr>
        <p:sp>
          <p:nvSpPr>
            <p:cNvPr id="20" name="19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21" name="20 Rectángulo"/>
            <p:cNvSpPr/>
            <p:nvPr/>
          </p:nvSpPr>
          <p:spPr>
            <a:xfrm>
              <a:off x="260648" y="251520"/>
              <a:ext cx="3024336" cy="41764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pic>
        <p:nvPicPr>
          <p:cNvPr id="3078" name="Picture 15" descr="http://fichasparapintar.com/wp-content/uploads/lupa.gif"/>
          <p:cNvPicPr>
            <a:picLocks noChangeAspect="1" noChangeArrowheads="1"/>
          </p:cNvPicPr>
          <p:nvPr/>
        </p:nvPicPr>
        <p:blipFill>
          <a:blip r:embed="rId2" cstate="print">
            <a:extLst>
              <a:ext uri="{28A0092B-C50C-407E-A947-70E740481C1C}">
                <a14:useLocalDpi xmlns:a14="http://schemas.microsoft.com/office/drawing/2010/main" val="0"/>
              </a:ext>
            </a:extLst>
          </a:blip>
          <a:srcRect r="4620"/>
          <a:stretch>
            <a:fillRect/>
          </a:stretch>
        </p:blipFill>
        <p:spPr bwMode="auto">
          <a:xfrm>
            <a:off x="2726531" y="452437"/>
            <a:ext cx="104775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5" descr="http://fichasparapintar.com/wp-content/uploads/lupa.gif"/>
          <p:cNvPicPr>
            <a:picLocks noChangeAspect="1" noChangeArrowheads="1"/>
          </p:cNvPicPr>
          <p:nvPr/>
        </p:nvPicPr>
        <p:blipFill>
          <a:blip r:embed="rId3" cstate="print">
            <a:extLst>
              <a:ext uri="{28A0092B-C50C-407E-A947-70E740481C1C}">
                <a14:useLocalDpi xmlns:a14="http://schemas.microsoft.com/office/drawing/2010/main" val="0"/>
              </a:ext>
            </a:extLst>
          </a:blip>
          <a:srcRect r="4620"/>
          <a:stretch>
            <a:fillRect/>
          </a:stretch>
        </p:blipFill>
        <p:spPr bwMode="auto">
          <a:xfrm>
            <a:off x="2863910" y="1721322"/>
            <a:ext cx="1048940" cy="10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7" descr="http://www.dibujosdibujos.net/dibujos/colorear-coche-dibujo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884" y="1304329"/>
            <a:ext cx="1026319"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7" descr="http://www.dibujosdibujos.net/dibujos/colorear-coche-dibujo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7463" y="1304329"/>
            <a:ext cx="102512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9" descr="http://lh4.ggpht.com/_r9HFHGF0BoY/S-NGB45B31I/AAAAAAAALds/BIiy61_hohU/medios%20de%20comunicaci%C3%B3n%20(11)%5B11%5D.jpg%3Fimgmax%3D640"/>
          <p:cNvPicPr>
            <a:picLocks noChangeAspect="1" noChangeArrowheads="1"/>
          </p:cNvPicPr>
          <p:nvPr/>
        </p:nvPicPr>
        <p:blipFill>
          <a:blip r:embed="rId5" cstate="print">
            <a:extLst>
              <a:ext uri="{28A0092B-C50C-407E-A947-70E740481C1C}">
                <a14:useLocalDpi xmlns:a14="http://schemas.microsoft.com/office/drawing/2010/main" val="0"/>
              </a:ext>
            </a:extLst>
          </a:blip>
          <a:srcRect l="23070" t="14764" r="14818" b="30603"/>
          <a:stretch>
            <a:fillRect/>
          </a:stretch>
        </p:blipFill>
        <p:spPr bwMode="auto">
          <a:xfrm>
            <a:off x="3126581" y="3722352"/>
            <a:ext cx="647700" cy="68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9" descr="http://lh4.ggpht.com/_r9HFHGF0BoY/S-NGB45B31I/AAAAAAAALds/BIiy61_hohU/medios%20de%20comunicaci%C3%B3n%20(11)%5B11%5D.jpg%3Fimgmax%3D640"/>
          <p:cNvPicPr>
            <a:picLocks noChangeAspect="1" noChangeArrowheads="1"/>
          </p:cNvPicPr>
          <p:nvPr/>
        </p:nvPicPr>
        <p:blipFill>
          <a:blip r:embed="rId6" cstate="print">
            <a:extLst>
              <a:ext uri="{28A0092B-C50C-407E-A947-70E740481C1C}">
                <a14:useLocalDpi xmlns:a14="http://schemas.microsoft.com/office/drawing/2010/main" val="0"/>
              </a:ext>
            </a:extLst>
          </a:blip>
          <a:srcRect l="23070" t="14764" r="14818" b="30603"/>
          <a:stretch>
            <a:fillRect/>
          </a:stretch>
        </p:blipFill>
        <p:spPr bwMode="auto">
          <a:xfrm>
            <a:off x="3265150" y="4741664"/>
            <a:ext cx="647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9" descr="http://lh4.ggpht.com/_r9HFHGF0BoY/S-NGB45B31I/AAAAAAAALds/BIiy61_hohU/medios%20de%20comunicaci%C3%B3n%20(11)%5B11%5D.jpg%3Fimgmax%3D640"/>
          <p:cNvPicPr>
            <a:picLocks noChangeAspect="1" noChangeArrowheads="1"/>
          </p:cNvPicPr>
          <p:nvPr/>
        </p:nvPicPr>
        <p:blipFill>
          <a:blip r:embed="rId6" cstate="print">
            <a:extLst>
              <a:ext uri="{28A0092B-C50C-407E-A947-70E740481C1C}">
                <a14:useLocalDpi xmlns:a14="http://schemas.microsoft.com/office/drawing/2010/main" val="0"/>
              </a:ext>
            </a:extLst>
          </a:blip>
          <a:srcRect l="23070" t="14764" r="14818" b="30603"/>
          <a:stretch>
            <a:fillRect/>
          </a:stretch>
        </p:blipFill>
        <p:spPr bwMode="auto">
          <a:xfrm>
            <a:off x="3283467" y="5711977"/>
            <a:ext cx="647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23" descr="http://0.tqn.com/d/actividadesfamilia/1/0/b/9/-/-/Dibujo-Corona.jpg"/>
          <p:cNvPicPr>
            <a:picLocks noChangeAspect="1" noChangeArrowheads="1"/>
          </p:cNvPicPr>
          <p:nvPr/>
        </p:nvPicPr>
        <p:blipFill>
          <a:blip r:embed="rId7" cstate="print">
            <a:extLst>
              <a:ext uri="{28A0092B-C50C-407E-A947-70E740481C1C}">
                <a14:useLocalDpi xmlns:a14="http://schemas.microsoft.com/office/drawing/2010/main" val="0"/>
              </a:ext>
            </a:extLst>
          </a:blip>
          <a:srcRect l="14258" t="8740" r="13701" b="15511"/>
          <a:stretch>
            <a:fillRect/>
          </a:stretch>
        </p:blipFill>
        <p:spPr bwMode="auto">
          <a:xfrm>
            <a:off x="5385381" y="4887515"/>
            <a:ext cx="532209"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23" descr="http://0.tqn.com/d/actividadesfamilia/1/0/b/9/-/-/Dibujo-Corona.jpg"/>
          <p:cNvPicPr>
            <a:picLocks noChangeAspect="1" noChangeArrowheads="1"/>
          </p:cNvPicPr>
          <p:nvPr/>
        </p:nvPicPr>
        <p:blipFill>
          <a:blip r:embed="rId7" cstate="print">
            <a:extLst>
              <a:ext uri="{28A0092B-C50C-407E-A947-70E740481C1C}">
                <a14:useLocalDpi xmlns:a14="http://schemas.microsoft.com/office/drawing/2010/main" val="0"/>
              </a:ext>
            </a:extLst>
          </a:blip>
          <a:srcRect l="14258" t="8740" r="13701" b="15511"/>
          <a:stretch>
            <a:fillRect/>
          </a:stretch>
        </p:blipFill>
        <p:spPr bwMode="auto">
          <a:xfrm>
            <a:off x="6204348" y="4921723"/>
            <a:ext cx="53221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23" descr="http://0.tqn.com/d/actividadesfamilia/1/0/b/9/-/-/Dibujo-Corona.jpg"/>
          <p:cNvPicPr>
            <a:picLocks noChangeAspect="1" noChangeArrowheads="1"/>
          </p:cNvPicPr>
          <p:nvPr/>
        </p:nvPicPr>
        <p:blipFill>
          <a:blip r:embed="rId7" cstate="print">
            <a:extLst>
              <a:ext uri="{28A0092B-C50C-407E-A947-70E740481C1C}">
                <a14:useLocalDpi xmlns:a14="http://schemas.microsoft.com/office/drawing/2010/main" val="0"/>
              </a:ext>
            </a:extLst>
          </a:blip>
          <a:srcRect l="14258" t="8740" r="13701" b="15511"/>
          <a:stretch>
            <a:fillRect/>
          </a:stretch>
        </p:blipFill>
        <p:spPr bwMode="auto">
          <a:xfrm>
            <a:off x="6860381" y="4941094"/>
            <a:ext cx="53221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a:hlinkClick r:id="rId8" action="ppaction://hlinkfile"/>
          </p:cNvPr>
          <p:cNvSpPr/>
          <p:nvPr/>
        </p:nvSpPr>
        <p:spPr>
          <a:xfrm>
            <a:off x="8534401" y="2947785"/>
            <a:ext cx="2403230" cy="914400"/>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Comic Sans MS" pitchFamily="66" charset="0"/>
                <a:hlinkClick r:id="rId9" action="ppaction://hlinkfile"/>
              </a:rPr>
              <a:t>VIDEO</a:t>
            </a:r>
            <a:endParaRPr lang="es-ES" b="1" dirty="0">
              <a:latin typeface="Comic Sans MS" pitchFamily="66" charset="0"/>
            </a:endParaRPr>
          </a:p>
        </p:txBody>
      </p:sp>
    </p:spTree>
    <p:extLst>
      <p:ext uri="{BB962C8B-B14F-4D97-AF65-F5344CB8AC3E}">
        <p14:creationId xmlns:p14="http://schemas.microsoft.com/office/powerpoint/2010/main" val="39492857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723" t="3240" r="9516"/>
          <a:stretch/>
        </p:blipFill>
        <p:spPr>
          <a:xfrm rot="5400000">
            <a:off x="2922206" y="647939"/>
            <a:ext cx="6210215" cy="5512161"/>
          </a:xfrm>
          <a:prstGeom prst="rect">
            <a:avLst/>
          </a:prstGeom>
        </p:spPr>
      </p:pic>
    </p:spTree>
    <p:extLst>
      <p:ext uri="{BB962C8B-B14F-4D97-AF65-F5344CB8AC3E}">
        <p14:creationId xmlns:p14="http://schemas.microsoft.com/office/powerpoint/2010/main" val="7701550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spcAft>
                <a:spcPts val="0"/>
              </a:spcAft>
            </a:pPr>
            <a:r>
              <a:rPr lang="es-ES" sz="2400" i="1" dirty="0">
                <a:latin typeface="Comic Sans MS" pitchFamily="66" charset="0"/>
                <a:ea typeface="Calibri" panose="020F0502020204030204" pitchFamily="34" charset="0"/>
                <a:cs typeface="Times New Roman" panose="02020603050405020304" pitchFamily="18" charset="0"/>
              </a:rPr>
              <a:t>El triángulo de factores</a:t>
            </a:r>
            <a:r>
              <a:rPr lang="es-ES" sz="2400" dirty="0">
                <a:latin typeface="Comic Sans MS" pitchFamily="66" charset="0"/>
                <a:ea typeface="Calibri" panose="020F0502020204030204" pitchFamily="34" charset="0"/>
                <a:cs typeface="Times New Roman" panose="02020603050405020304" pitchFamily="18" charset="0"/>
              </a:rPr>
              <a:t>:</a:t>
            </a:r>
            <a:br>
              <a:rPr lang="es-ES" sz="2400" dirty="0">
                <a:latin typeface="Comic Sans MS" pitchFamily="66" charset="0"/>
                <a:ea typeface="Calibri" panose="020F0502020204030204" pitchFamily="34" charset="0"/>
                <a:cs typeface="Times New Roman" panose="02020603050405020304" pitchFamily="18" charset="0"/>
              </a:rPr>
            </a:br>
            <a:r>
              <a:rPr lang="es-ES" sz="2400" i="1" dirty="0">
                <a:latin typeface="Comic Sans MS" pitchFamily="66" charset="0"/>
                <a:ea typeface="Calibri" panose="020F0502020204030204" pitchFamily="34" charset="0"/>
                <a:cs typeface="Times New Roman" panose="02020603050405020304" pitchFamily="18" charset="0"/>
              </a:rPr>
              <a:t> </a:t>
            </a:r>
            <a:endParaRPr lang="es-ES" sz="2400" dirty="0">
              <a:latin typeface="Comic Sans MS" pitchFamily="66"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1892" t="2395" r="31382"/>
          <a:stretch/>
        </p:blipFill>
        <p:spPr>
          <a:xfrm rot="5400000">
            <a:off x="3535992" y="471721"/>
            <a:ext cx="4932445" cy="6365325"/>
          </a:xfrm>
          <a:prstGeom prst="rect">
            <a:avLst/>
          </a:prstGeom>
        </p:spPr>
      </p:pic>
    </p:spTree>
    <p:extLst>
      <p:ext uri="{BB962C8B-B14F-4D97-AF65-F5344CB8AC3E}">
        <p14:creationId xmlns:p14="http://schemas.microsoft.com/office/powerpoint/2010/main" val="20253246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7140" t="2816" r="12685"/>
          <a:stretch/>
        </p:blipFill>
        <p:spPr>
          <a:xfrm rot="5400000">
            <a:off x="2952832" y="993957"/>
            <a:ext cx="5716932" cy="5197212"/>
          </a:xfrm>
          <a:prstGeom prst="rect">
            <a:avLst/>
          </a:prstGeom>
        </p:spPr>
      </p:pic>
    </p:spTree>
    <p:extLst>
      <p:ext uri="{BB962C8B-B14F-4D97-AF65-F5344CB8AC3E}">
        <p14:creationId xmlns:p14="http://schemas.microsoft.com/office/powerpoint/2010/main" val="13702696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7280" y="365760"/>
            <a:ext cx="10027920" cy="1029286"/>
          </a:xfrm>
        </p:spPr>
        <p:txBody>
          <a:bodyPr/>
          <a:lstStyle/>
          <a:p>
            <a:pPr algn="ctr"/>
            <a:r>
              <a:rPr lang="es-ES" sz="2400" b="1" dirty="0">
                <a:latin typeface="Comic Sans MS" pitchFamily="66" charset="0"/>
              </a:rPr>
              <a:t>6. PROBLEMAS ENCONTRADOS </a:t>
            </a:r>
            <a:br>
              <a:rPr lang="es-ES" sz="2400" b="1" dirty="0">
                <a:latin typeface="Comic Sans MS" pitchFamily="66" charset="0"/>
              </a:rPr>
            </a:br>
            <a:r>
              <a:rPr lang="es-ES" sz="2400" b="1" dirty="0">
                <a:latin typeface="Comic Sans MS" pitchFamily="66" charset="0"/>
              </a:rPr>
              <a:t>EN LA METODOLOGÍA TRADICIONAL</a:t>
            </a:r>
            <a:endParaRPr lang="es-ES" b="1" dirty="0"/>
          </a:p>
        </p:txBody>
      </p:sp>
      <p:sp>
        <p:nvSpPr>
          <p:cNvPr id="3" name="2 Marcador de contenido"/>
          <p:cNvSpPr>
            <a:spLocks noGrp="1"/>
          </p:cNvSpPr>
          <p:nvPr>
            <p:ph sz="half" idx="2"/>
          </p:nvPr>
        </p:nvSpPr>
        <p:spPr>
          <a:xfrm>
            <a:off x="1115646" y="1490832"/>
            <a:ext cx="4267200" cy="2248830"/>
          </a:xfrm>
        </p:spPr>
        <p:txBody>
          <a:bodyPr>
            <a:normAutofit/>
          </a:bodyPr>
          <a:lstStyle/>
          <a:p>
            <a:pPr marL="0" indent="0" algn="just"/>
            <a:r>
              <a:rPr lang="es-ES" sz="2100" dirty="0">
                <a:latin typeface="Comic Sans MS" pitchFamily="66" charset="0"/>
              </a:rPr>
              <a:t>Los números son y solo son su representación. Es la palabra (dos, cuatro,) o la grafía, o ambas cosas. Las actividades van orientadas a </a:t>
            </a:r>
            <a:r>
              <a:rPr lang="es-ES" sz="2100" u="sng" dirty="0">
                <a:latin typeface="Comic Sans MS" pitchFamily="66" charset="0"/>
              </a:rPr>
              <a:t>aprender la palabra o su grafía</a:t>
            </a:r>
            <a:r>
              <a:rPr lang="es-ES" sz="2100" dirty="0">
                <a:latin typeface="Comic Sans MS" pitchFamily="66" charset="0"/>
              </a:rPr>
              <a:t>.</a:t>
            </a:r>
          </a:p>
          <a:p>
            <a:pPr>
              <a:buFontTx/>
              <a:buChar char="-"/>
            </a:pPr>
            <a:endParaRPr lang="es-ES" dirty="0"/>
          </a:p>
        </p:txBody>
      </p:sp>
      <p:sp>
        <p:nvSpPr>
          <p:cNvPr id="6" name="5 Marcador de contenido"/>
          <p:cNvSpPr>
            <a:spLocks noGrp="1"/>
          </p:cNvSpPr>
          <p:nvPr>
            <p:ph sz="quarter" idx="4"/>
          </p:nvPr>
        </p:nvSpPr>
        <p:spPr>
          <a:xfrm>
            <a:off x="6243241" y="1526002"/>
            <a:ext cx="4835066" cy="3108960"/>
          </a:xfrm>
        </p:spPr>
        <p:txBody>
          <a:bodyPr>
            <a:normAutofit fontScale="92500" lnSpcReduction="10000"/>
          </a:bodyPr>
          <a:lstStyle/>
          <a:p>
            <a:pPr algn="just"/>
            <a:r>
              <a:rPr lang="es-ES" dirty="0">
                <a:latin typeface="Comic Sans MS" pitchFamily="66" charset="0"/>
              </a:rPr>
              <a:t>	</a:t>
            </a:r>
            <a:r>
              <a:rPr lang="es-ES" u="sng" dirty="0">
                <a:latin typeface="Comic Sans MS" pitchFamily="66" charset="0"/>
              </a:rPr>
              <a:t>No se establecen relaciones</a:t>
            </a:r>
          </a:p>
          <a:p>
            <a:pPr algn="just"/>
            <a:r>
              <a:rPr lang="es-ES" dirty="0">
                <a:latin typeface="Comic Sans MS" pitchFamily="66" charset="0"/>
              </a:rPr>
              <a:t>	entre los diversos números. No se obtienen números por agregación de otros menores, ni cuantos números pequeños hay dentro de uno mayor. La única conexión fuerte que aparece es la de las cantidades con su signo gráfico. </a:t>
            </a:r>
          </a:p>
          <a:p>
            <a:endParaRPr lang="es-ES" dirty="0"/>
          </a:p>
        </p:txBody>
      </p:sp>
      <p:pic>
        <p:nvPicPr>
          <p:cNvPr id="7" name="6 Imagen">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08" y="3635454"/>
            <a:ext cx="3634154" cy="2624667"/>
          </a:xfrm>
          <a:prstGeom prst="rect">
            <a:avLst/>
          </a:prstGeom>
        </p:spPr>
      </p:pic>
    </p:spTree>
    <p:extLst>
      <p:ext uri="{BB962C8B-B14F-4D97-AF65-F5344CB8AC3E}">
        <p14:creationId xmlns:p14="http://schemas.microsoft.com/office/powerpoint/2010/main" val="17235830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3864" y="459543"/>
            <a:ext cx="10027920" cy="794825"/>
          </a:xfrm>
        </p:spPr>
        <p:txBody>
          <a:bodyPr/>
          <a:lstStyle/>
          <a:p>
            <a:pPr algn="ctr"/>
            <a:r>
              <a:rPr lang="es-ES" sz="2400" b="1" dirty="0">
                <a:latin typeface="Comic Sans MS" pitchFamily="66" charset="0"/>
              </a:rPr>
              <a:t>6. PROBLEMAS ENCONTRADOS </a:t>
            </a:r>
            <a:br>
              <a:rPr lang="es-ES" sz="2400" b="1" dirty="0">
                <a:latin typeface="Comic Sans MS" pitchFamily="66" charset="0"/>
              </a:rPr>
            </a:br>
            <a:r>
              <a:rPr lang="es-ES" sz="2400" b="1" dirty="0">
                <a:latin typeface="Comic Sans MS" pitchFamily="66" charset="0"/>
              </a:rPr>
              <a:t>EN LA METODOLOGÍA TRADICIONAL</a:t>
            </a:r>
            <a:endParaRPr lang="es-ES" sz="2400" b="1" dirty="0"/>
          </a:p>
        </p:txBody>
      </p:sp>
      <p:sp>
        <p:nvSpPr>
          <p:cNvPr id="3" name="2 Marcador de contenido"/>
          <p:cNvSpPr>
            <a:spLocks noGrp="1"/>
          </p:cNvSpPr>
          <p:nvPr>
            <p:ph idx="1"/>
          </p:nvPr>
        </p:nvSpPr>
        <p:spPr>
          <a:xfrm>
            <a:off x="1120726" y="1510937"/>
            <a:ext cx="10027920" cy="3236909"/>
          </a:xfrm>
        </p:spPr>
        <p:txBody>
          <a:bodyPr>
            <a:normAutofit/>
          </a:bodyPr>
          <a:lstStyle/>
          <a:p>
            <a:pPr algn="just">
              <a:buFontTx/>
              <a:buChar char="-"/>
            </a:pPr>
            <a:r>
              <a:rPr lang="es-ES" sz="2400" dirty="0">
                <a:latin typeface="Comic Sans MS" pitchFamily="66" charset="0"/>
              </a:rPr>
              <a:t>El </a:t>
            </a:r>
            <a:r>
              <a:rPr lang="es-ES" sz="2400" u="sng" dirty="0">
                <a:latin typeface="Comic Sans MS" pitchFamily="66" charset="0"/>
              </a:rPr>
              <a:t>material</a:t>
            </a:r>
            <a:r>
              <a:rPr lang="es-ES" sz="2400" dirty="0">
                <a:latin typeface="Comic Sans MS" pitchFamily="66" charset="0"/>
              </a:rPr>
              <a:t> que se emplea en su aprendizaje no se estructura adecuadamente. A veces se usa solo las regletas y habría que presentar la </a:t>
            </a:r>
            <a:r>
              <a:rPr lang="es-ES" sz="2400" u="sng" dirty="0">
                <a:latin typeface="Comic Sans MS" pitchFamily="66" charset="0"/>
              </a:rPr>
              <a:t>cantidad</a:t>
            </a:r>
            <a:r>
              <a:rPr lang="es-ES" sz="2400" dirty="0">
                <a:latin typeface="Comic Sans MS" pitchFamily="66" charset="0"/>
              </a:rPr>
              <a:t> de </a:t>
            </a:r>
            <a:r>
              <a:rPr lang="es-ES" sz="2400" u="sng" dirty="0">
                <a:latin typeface="Comic Sans MS" pitchFamily="66" charset="0"/>
              </a:rPr>
              <a:t>formas diversas</a:t>
            </a:r>
            <a:r>
              <a:rPr lang="es-ES" sz="2400" dirty="0">
                <a:latin typeface="Comic Sans MS" pitchFamily="66" charset="0"/>
              </a:rPr>
              <a:t>.</a:t>
            </a:r>
          </a:p>
          <a:p>
            <a:pPr marL="0" indent="0" algn="just"/>
            <a:endParaRPr lang="es-ES" sz="2400" dirty="0">
              <a:latin typeface="Comic Sans MS" pitchFamily="66" charset="0"/>
            </a:endParaRPr>
          </a:p>
          <a:p>
            <a:pPr algn="just">
              <a:buFontTx/>
              <a:buChar char="-"/>
            </a:pPr>
            <a:r>
              <a:rPr lang="es-ES" sz="2400" dirty="0">
                <a:latin typeface="Comic Sans MS" pitchFamily="66" charset="0"/>
              </a:rPr>
              <a:t>Mayor parte de actividades en </a:t>
            </a:r>
            <a:r>
              <a:rPr lang="es-ES" sz="2400" u="sng" dirty="0">
                <a:latin typeface="Comic Sans MS" pitchFamily="66" charset="0"/>
              </a:rPr>
              <a:t>soporte papel</a:t>
            </a:r>
            <a:r>
              <a:rPr lang="es-ES" sz="2400" dirty="0">
                <a:latin typeface="Comic Sans MS" pitchFamily="66" charset="0"/>
              </a:rPr>
              <a:t>. Es necesaria una manipulación y experimentación para llegar al desarrollo de la representación y simbolización. </a:t>
            </a:r>
          </a:p>
        </p:txBody>
      </p:sp>
    </p:spTree>
    <p:extLst>
      <p:ext uri="{BB962C8B-B14F-4D97-AF65-F5344CB8AC3E}">
        <p14:creationId xmlns:p14="http://schemas.microsoft.com/office/powerpoint/2010/main" val="27959275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algn="ctr"/>
            <a:r>
              <a:rPr lang="es-ES" sz="2400" dirty="0">
                <a:latin typeface="Comic Sans MS" pitchFamily="66" charset="0"/>
              </a:rPr>
              <a:t>CÁLCULO EN INFANTIL</a:t>
            </a:r>
          </a:p>
        </p:txBody>
      </p:sp>
      <p:sp>
        <p:nvSpPr>
          <p:cNvPr id="6" name="5 Marcador de contenido"/>
          <p:cNvSpPr>
            <a:spLocks noGrp="1"/>
          </p:cNvSpPr>
          <p:nvPr>
            <p:ph idx="1"/>
          </p:nvPr>
        </p:nvSpPr>
        <p:spPr/>
        <p:txBody>
          <a:bodyPr/>
          <a:lstStyle/>
          <a:p>
            <a:pPr lvl="0"/>
            <a:r>
              <a:rPr lang="es-ES" sz="2000" i="1" dirty="0">
                <a:latin typeface="Comic Sans MS" pitchFamily="66" charset="0"/>
                <a:ea typeface="Calibri" panose="020F0502020204030204" pitchFamily="34" charset="0"/>
                <a:cs typeface="Times New Roman" panose="02020603050405020304" pitchFamily="18" charset="0"/>
              </a:rPr>
              <a:t>Sumas y restas. </a:t>
            </a:r>
          </a:p>
          <a:p>
            <a:pPr lvl="0"/>
            <a:r>
              <a:rPr lang="es-ES" sz="2000" i="1" dirty="0">
                <a:latin typeface="Comic Sans MS" pitchFamily="66" charset="0"/>
                <a:ea typeface="Calibri" panose="020F0502020204030204" pitchFamily="34" charset="0"/>
                <a:cs typeface="Times New Roman" panose="02020603050405020304" pitchFamily="18" charset="0"/>
              </a:rPr>
              <a:t>Objetivo de Infantil:</a:t>
            </a:r>
            <a:r>
              <a:rPr lang="es-ES" sz="2000" dirty="0">
                <a:latin typeface="Comic Sans MS" pitchFamily="66" charset="0"/>
                <a:ea typeface="Calibri" panose="020F0502020204030204" pitchFamily="34" charset="0"/>
                <a:cs typeface="Times New Roman" panose="02020603050405020304" pitchFamily="18" charset="0"/>
              </a:rPr>
              <a:t> </a:t>
            </a:r>
          </a:p>
          <a:p>
            <a:pPr lvl="0">
              <a:buFontTx/>
              <a:buChar char="-"/>
            </a:pPr>
            <a:r>
              <a:rPr lang="es-ES" sz="2000" dirty="0">
                <a:latin typeface="Comic Sans MS" pitchFamily="66" charset="0"/>
                <a:ea typeface="Calibri" panose="020F0502020204030204" pitchFamily="34" charset="0"/>
                <a:cs typeface="Times New Roman" panose="02020603050405020304" pitchFamily="18" charset="0"/>
              </a:rPr>
              <a:t>Tabla de la suma primer cuadrante (hasta el 5)</a:t>
            </a:r>
          </a:p>
          <a:p>
            <a:pPr lvl="0">
              <a:buFontTx/>
              <a:buChar char="-"/>
            </a:pPr>
            <a:r>
              <a:rPr lang="es-ES" sz="2000" dirty="0">
                <a:latin typeface="Comic Sans MS" pitchFamily="66" charset="0"/>
                <a:ea typeface="Calibri" panose="020F0502020204030204" pitchFamily="34" charset="0"/>
                <a:cs typeface="Times New Roman" panose="02020603050405020304" pitchFamily="18" charset="0"/>
              </a:rPr>
              <a:t>Dobles y complementarios del 10. </a:t>
            </a:r>
          </a:p>
          <a:p>
            <a:pPr lvl="0">
              <a:buFontTx/>
              <a:buChar char="-"/>
            </a:pPr>
            <a:r>
              <a:rPr lang="es-ES" sz="2000" dirty="0">
                <a:latin typeface="Comic Sans MS" pitchFamily="66" charset="0"/>
                <a:ea typeface="Calibri" panose="020F0502020204030204" pitchFamily="34" charset="0"/>
                <a:cs typeface="Times New Roman" panose="02020603050405020304" pitchFamily="18" charset="0"/>
              </a:rPr>
              <a:t>Secuenciación de la suma. </a:t>
            </a:r>
          </a:p>
          <a:p>
            <a:pPr lvl="0">
              <a:buFontTx/>
              <a:buChar char="-"/>
            </a:pPr>
            <a:r>
              <a:rPr lang="es-ES" sz="2000" dirty="0">
                <a:latin typeface="Comic Sans MS" pitchFamily="66" charset="0"/>
                <a:ea typeface="Calibri" panose="020F0502020204030204" pitchFamily="34" charset="0"/>
                <a:cs typeface="Times New Roman" panose="02020603050405020304" pitchFamily="18" charset="0"/>
              </a:rPr>
              <a:t>Tabla de la suma.</a:t>
            </a:r>
            <a:endParaRPr lang="es-ES" sz="2000" dirty="0">
              <a:latin typeface="Comic Sans MS" pitchFamily="66" charset="0"/>
            </a:endParaRPr>
          </a:p>
          <a:p>
            <a:pPr marL="0" lvl="0" indent="0"/>
            <a:endParaRPr lang="es-ES" sz="2000" dirty="0">
              <a:latin typeface="Comic Sans MS" pitchFamily="66" charset="0"/>
              <a:ea typeface="Calibri" panose="020F0502020204030204" pitchFamily="34" charset="0"/>
              <a:cs typeface="Times New Roman" panose="02020603050405020304" pitchFamily="18" charset="0"/>
            </a:endParaRPr>
          </a:p>
          <a:p>
            <a:pPr marL="0" lvl="0" indent="0"/>
            <a:r>
              <a:rPr lang="es-ES" sz="2000" u="sng" dirty="0">
                <a:latin typeface="Comic Sans MS" pitchFamily="66" charset="0"/>
                <a:ea typeface="Calibri" panose="020F0502020204030204" pitchFamily="34" charset="0"/>
                <a:cs typeface="Times New Roman" panose="02020603050405020304" pitchFamily="18" charset="0"/>
              </a:rPr>
              <a:t>Todo dramatizado, vivenciado y con materiales manipulables.</a:t>
            </a:r>
          </a:p>
          <a:p>
            <a:pPr marL="0" lvl="0" indent="0"/>
            <a:endParaRPr lang="es-ES" sz="2000" dirty="0">
              <a:latin typeface="Comic Sans MS"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10542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br>
              <a:rPr lang="es-ES" dirty="0">
                <a:latin typeface="Calibri" panose="020F0502020204030204" pitchFamily="34" charset="0"/>
                <a:ea typeface="Calibri" panose="020F0502020204030204" pitchFamily="34" charset="0"/>
                <a:cs typeface="Times New Roman" panose="02020603050405020304" pitchFamily="18" charset="0"/>
              </a:rPr>
            </a:br>
            <a:endParaRPr lang="es-ES" dirty="0"/>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985" y="953599"/>
            <a:ext cx="8029749" cy="4875205"/>
          </a:xfrm>
          <a:prstGeom prst="rect">
            <a:avLst/>
          </a:prstGeom>
        </p:spPr>
      </p:pic>
    </p:spTree>
    <p:extLst>
      <p:ext uri="{BB962C8B-B14F-4D97-AF65-F5344CB8AC3E}">
        <p14:creationId xmlns:p14="http://schemas.microsoft.com/office/powerpoint/2010/main" val="20610776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61" y="433754"/>
            <a:ext cx="10011507" cy="5543183"/>
          </a:xfrm>
          <a:prstGeom prst="rect">
            <a:avLst/>
          </a:prstGeom>
        </p:spPr>
      </p:pic>
    </p:spTree>
    <p:extLst>
      <p:ext uri="{BB962C8B-B14F-4D97-AF65-F5344CB8AC3E}">
        <p14:creationId xmlns:p14="http://schemas.microsoft.com/office/powerpoint/2010/main" val="32680006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4744" t="3240" r="44692"/>
          <a:stretch/>
        </p:blipFill>
        <p:spPr>
          <a:xfrm rot="5400000">
            <a:off x="4270548" y="-683680"/>
            <a:ext cx="4507606" cy="8064376"/>
          </a:xfrm>
          <a:prstGeom prst="rect">
            <a:avLst/>
          </a:prstGeom>
        </p:spPr>
      </p:pic>
    </p:spTree>
    <p:extLst>
      <p:ext uri="{BB962C8B-B14F-4D97-AF65-F5344CB8AC3E}">
        <p14:creationId xmlns:p14="http://schemas.microsoft.com/office/powerpoint/2010/main" val="3940775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70" y="410307"/>
            <a:ext cx="6043897" cy="441960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353" y="1817078"/>
            <a:ext cx="5710441" cy="4419602"/>
          </a:xfrm>
          <a:prstGeom prst="rect">
            <a:avLst/>
          </a:prstGeom>
        </p:spPr>
      </p:pic>
      <p:sp>
        <p:nvSpPr>
          <p:cNvPr id="4" name="3 Título"/>
          <p:cNvSpPr>
            <a:spLocks noGrp="1"/>
          </p:cNvSpPr>
          <p:nvPr>
            <p:ph type="title"/>
          </p:nvPr>
        </p:nvSpPr>
        <p:spPr>
          <a:xfrm>
            <a:off x="6231467" y="705729"/>
            <a:ext cx="5767754" cy="548640"/>
          </a:xfrm>
        </p:spPr>
        <p:txBody>
          <a:bodyPr/>
          <a:lstStyle/>
          <a:p>
            <a:pPr algn="ctr"/>
            <a:r>
              <a:rPr lang="es-ES" sz="2400" dirty="0" err="1">
                <a:latin typeface="Comic Sans MS" pitchFamily="66" charset="0"/>
              </a:rPr>
              <a:t>MÉtodo</a:t>
            </a:r>
            <a:r>
              <a:rPr lang="es-ES" sz="2400" dirty="0">
                <a:latin typeface="Comic Sans MS" pitchFamily="66" charset="0"/>
              </a:rPr>
              <a:t> </a:t>
            </a:r>
            <a:r>
              <a:rPr lang="es-ES" sz="2400" dirty="0" err="1">
                <a:latin typeface="Comic Sans MS" pitchFamily="66" charset="0"/>
              </a:rPr>
              <a:t>abn</a:t>
            </a:r>
            <a:r>
              <a:rPr lang="es-ES" sz="2400" dirty="0">
                <a:latin typeface="Comic Sans MS" pitchFamily="66" charset="0"/>
              </a:rPr>
              <a:t> 4 años </a:t>
            </a:r>
            <a:r>
              <a:rPr lang="es-ES" sz="2400" dirty="0" err="1">
                <a:latin typeface="Comic Sans MS" pitchFamily="66" charset="0"/>
              </a:rPr>
              <a:t>anaya</a:t>
            </a:r>
            <a:endParaRPr lang="es-ES" sz="2400" dirty="0">
              <a:latin typeface="Comic Sans MS" pitchFamily="66" charset="0"/>
            </a:endParaRPr>
          </a:p>
        </p:txBody>
      </p:sp>
    </p:spTree>
    <p:extLst>
      <p:ext uri="{BB962C8B-B14F-4D97-AF65-F5344CB8AC3E}">
        <p14:creationId xmlns:p14="http://schemas.microsoft.com/office/powerpoint/2010/main" val="293576303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1965</TotalTime>
  <Words>1992</Words>
  <Application>Microsoft Office PowerPoint</Application>
  <PresentationFormat>Panorámica</PresentationFormat>
  <Paragraphs>253</Paragraphs>
  <Slides>110</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110</vt:i4>
      </vt:variant>
    </vt:vector>
  </HeadingPairs>
  <TitlesOfParts>
    <vt:vector size="120" baseType="lpstr">
      <vt:lpstr>Arial</vt:lpstr>
      <vt:lpstr>Calibri</vt:lpstr>
      <vt:lpstr>Comic Sans MS</vt:lpstr>
      <vt:lpstr>Franklin Gothic Book</vt:lpstr>
      <vt:lpstr>Franklin Gothic Medium</vt:lpstr>
      <vt:lpstr>Times New Roman</vt:lpstr>
      <vt:lpstr>Trebuchet MS</vt:lpstr>
      <vt:lpstr>Tunga</vt:lpstr>
      <vt:lpstr>Wingdings</vt:lpstr>
      <vt:lpstr>Ángulos</vt:lpstr>
      <vt:lpstr>Método Algoritmos ABN</vt:lpstr>
      <vt:lpstr>ABN EN EDUCACIÓN INFANTIL.  </vt:lpstr>
      <vt:lpstr>1. PASOS PARA LA ADQUISICIÓN DEL CONCEPTO DE NÚMERO</vt:lpstr>
      <vt:lpstr>Presentación de PowerPoint</vt:lpstr>
      <vt:lpstr>Presentación de PowerPoint</vt:lpstr>
      <vt:lpstr>Presentación de PowerPoint</vt:lpstr>
      <vt:lpstr>Presentación de PowerPoint</vt:lpstr>
      <vt:lpstr>Presentación de PowerPoint</vt:lpstr>
      <vt:lpstr>Presentación de PowerPoint</vt:lpstr>
      <vt:lpstr>1. PASOS PARA LA ADQUISICIÓN DEL CONCEPTO DE NÚMERO</vt:lpstr>
      <vt:lpstr>1. PASOS PARA LA ADQUISICIÓN DEL CONCEPTO DE NÚMERO</vt:lpstr>
      <vt:lpstr>Ordenamiento de patrones</vt:lpstr>
      <vt:lpstr>1. PASOS PARA LA ADQUISICIÓN DEL CONCEPTO DE NÚMERO</vt:lpstr>
      <vt:lpstr>1. PASOS PARA LA ADQUISICIÓN DEL CONCEPTO DE NÚMERO</vt:lpstr>
      <vt:lpstr>2. ETAPAS  PARA  LLEGAR A LA REPRESENTACIÓN GRÁFICA DEL NÚMERO</vt:lpstr>
      <vt:lpstr>Representación figurativa</vt:lpstr>
      <vt:lpstr>Representación SIMBÓLICA  OBJETOS/IMÁGENES CON PUNTOS O BOLITAS</vt:lpstr>
      <vt:lpstr>Presentación de PowerPoint</vt:lpstr>
      <vt:lpstr>Presentación de PowerPoint</vt:lpstr>
      <vt:lpstr>Representación SÍMBOLO-SIGNO RELACIÓN PUNTOS CON LOS NÚMEROS</vt:lpstr>
      <vt:lpstr>Presentación de PowerPoint</vt:lpstr>
      <vt:lpstr>Representación SIGNO  RELACIÓN DEL NÚMERO CON SU CANTIDAD</vt:lpstr>
      <vt:lpstr>Representación SIGNO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3. NUMERACIÓN: LA CADENA NUMÉRICA</vt:lpstr>
      <vt:lpstr>SUBITIZACIÓN Y ESTIMACIÓN</vt:lpstr>
      <vt:lpstr>1.- Imagen con disposición fija</vt:lpstr>
      <vt:lpstr>     2.- Imagen variada con disposición fija</vt:lpstr>
      <vt:lpstr>3.- Imagen fija, disposición libre</vt:lpstr>
      <vt:lpstr>4.- Imagen variada, disposición libre</vt:lpstr>
      <vt:lpstr>DISPOSICIÓN DE LOS OBJETOS EN EL CONTEO</vt:lpstr>
      <vt:lpstr>DISPOSICIÓN DE LOS OBJETOS EN EL CONTEO</vt:lpstr>
      <vt:lpstr>DISPOSICIÓN DE LOS OBJETOS EN EL CONTEO</vt:lpstr>
      <vt:lpstr>DISPOSICIÓN DE LOS OBJETOS EN EL CONTEO</vt:lpstr>
      <vt:lpstr>DISPOSICIÓN DE LOS OBJETOS EN EL CONTEO</vt:lpstr>
      <vt:lpstr>Presentación de PowerPoint</vt:lpstr>
      <vt:lpstr> 4. EJERCICIOS Y ACTIVIDADES PRÁCTICAS </vt:lpstr>
      <vt:lpstr>ACTIVIDADES PRÁCTICAS</vt:lpstr>
      <vt:lpstr>ACTIVIDADES PRÁCTICAS</vt:lpstr>
      <vt:lpstr>Presentación de PowerPoint</vt:lpstr>
      <vt:lpstr>Presentación de PowerPoint</vt:lpstr>
      <vt:lpstr>ACTIVIDADES PRÁCTICAS</vt:lpstr>
      <vt:lpstr>Presentación de PowerPoint</vt:lpstr>
      <vt:lpstr>Presentación de PowerPoint</vt:lpstr>
      <vt:lpstr>ACTIVIDADES Prácticas  para afianzar los niveles 4 y 5 de la cadena numérica. </vt:lpstr>
      <vt:lpstr>Presentación de PowerPoint</vt:lpstr>
      <vt:lpstr>Al revés: se establece punto de partida y la cantidad a contar. Hay que averiguar el punto de llegada. </vt:lpstr>
      <vt:lpstr>DE OTRA FORMA: SE ESTABLECE EL RECORRIDO Y EL PUNTO DE LLEGADA</vt:lpstr>
      <vt:lpstr>ACTIVIDADES PRÁCTICAS</vt:lpstr>
      <vt:lpstr>ACTIVIDADES PRÁCTICAS</vt:lpstr>
      <vt:lpstr>Presentación de PowerPoint</vt:lpstr>
      <vt:lpstr>Actividades prácticas</vt:lpstr>
      <vt:lpstr>LA DECENA</vt:lpstr>
      <vt:lpstr>Presentación de PowerPoint</vt:lpstr>
      <vt:lpstr>MODELOS PARA LA INTRODUCCIÓN DE LA DECENA</vt:lpstr>
      <vt:lpstr>Multibase dienes y regletas cuisenaire</vt:lpstr>
      <vt:lpstr>Presentación de PowerPoint</vt:lpstr>
      <vt:lpstr>Presentación de PowerPoint</vt:lpstr>
      <vt:lpstr>Presentación de PowerPoint</vt:lpstr>
      <vt:lpstr>DIFICULTADES ENCONTRADAS  EN EL PROCESO DE APRENDIZAJE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triángulo de factores:  </vt:lpstr>
      <vt:lpstr>Presentación de PowerPoint</vt:lpstr>
      <vt:lpstr>6. PROBLEMAS ENCONTRADOS  EN LA METODOLOGÍA TRADICIONAL</vt:lpstr>
      <vt:lpstr>6. PROBLEMAS ENCONTRADOS  EN LA METODOLOGÍA TRADICIONAL</vt:lpstr>
      <vt:lpstr>CÁLCULO EN INFANTIL</vt:lpstr>
      <vt:lpstr> </vt:lpstr>
      <vt:lpstr>Presentación de PowerPoint</vt:lpstr>
      <vt:lpstr>Presentación de PowerPoint</vt:lpstr>
      <vt:lpstr>MÉtodo abn 4 años anaya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Método abn</dc:title>
  <dc:creator>Carlos Lopez Lozano</dc:creator>
  <cp:lastModifiedBy>Susana</cp:lastModifiedBy>
  <cp:revision>152</cp:revision>
  <dcterms:created xsi:type="dcterms:W3CDTF">2015-05-08T03:20:55Z</dcterms:created>
  <dcterms:modified xsi:type="dcterms:W3CDTF">2017-04-18T08:40:25Z</dcterms:modified>
</cp:coreProperties>
</file>