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AC22BA-93D2-C13D-030D-D902CB62C997}" v="253" dt="2020-05-05T11:05:09.184"/>
    <p1510:client id="{3B39E692-43BC-21B4-91B0-D86E45EBA215}" v="17" dt="2020-05-05T11:09:46.133"/>
    <p1510:client id="{F449AE69-F3F9-181E-8CB0-FEE50E371B02}" v="283" dt="2020-05-05T10:26:37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19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186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09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17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970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02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39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06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237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04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0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05/05/2020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74741"/>
            <a:ext cx="9144000" cy="1007374"/>
          </a:xfrm>
        </p:spPr>
        <p:txBody>
          <a:bodyPr>
            <a:normAutofit/>
          </a:bodyPr>
          <a:lstStyle/>
          <a:p>
            <a:r>
              <a:rPr lang="es-ES" sz="3200" b="1" dirty="0">
                <a:cs typeface="Calibri Light"/>
              </a:rPr>
              <a:t>Proyecto de Aprendizaje-Servicio</a:t>
            </a:r>
            <a:br>
              <a:rPr lang="es-ES" sz="3200" b="1" dirty="0">
                <a:cs typeface="Calibri Light"/>
              </a:rPr>
            </a:br>
            <a:r>
              <a:rPr lang="es-ES" sz="3200" b="1" dirty="0">
                <a:cs typeface="Calibri Light"/>
              </a:rPr>
              <a:t>CEIP San Isidoro</a:t>
            </a:r>
            <a:r>
              <a:rPr lang="es-ES" sz="3200" dirty="0">
                <a:cs typeface="Calibri Light"/>
              </a:rPr>
              <a:t> 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51962" y="1804869"/>
            <a:ext cx="3119887" cy="36542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z="6000" b="1" dirty="0">
                <a:cs typeface="Calibri"/>
              </a:rPr>
              <a:t>"AYER </a:t>
            </a:r>
            <a:endParaRPr lang="es-ES"/>
          </a:p>
          <a:p>
            <a:r>
              <a:rPr lang="es-ES" sz="6000" b="1" dirty="0">
                <a:cs typeface="Calibri"/>
              </a:rPr>
              <a:t>Y </a:t>
            </a:r>
            <a:endParaRPr lang="es-ES">
              <a:cs typeface="Calibri"/>
            </a:endParaRPr>
          </a:p>
          <a:p>
            <a:r>
              <a:rPr lang="es-ES" sz="6000" b="1" dirty="0">
                <a:cs typeface="Calibri"/>
              </a:rPr>
              <a:t>HOY JUNTOS"</a:t>
            </a:r>
            <a:endParaRPr lang="es-ES">
              <a:cs typeface="Calibri"/>
            </a:endParaRPr>
          </a:p>
        </p:txBody>
      </p:sp>
      <p:pic>
        <p:nvPicPr>
          <p:cNvPr id="4" name="Imagen 4" descr="Un grupo de personas en un salón&#10;&#10;Descripción generada con confianza alta">
            <a:extLst>
              <a:ext uri="{FF2B5EF4-FFF2-40B4-BE49-F238E27FC236}">
                <a16:creationId xmlns:a16="http://schemas.microsoft.com/office/drawing/2014/main" id="{229525B7-4BB2-447C-B3B7-8BA8D5798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966" y="1379508"/>
            <a:ext cx="7128293" cy="537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04061-D3DC-4A7C-A3B6-D9C03A456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>
                <a:ea typeface="+mj-lt"/>
                <a:cs typeface="+mj-lt"/>
              </a:rPr>
              <a:t>Cuentacuentos y </a:t>
            </a:r>
            <a:r>
              <a:rPr lang="es-ES" b="1" dirty="0" err="1">
                <a:ea typeface="+mj-lt"/>
                <a:cs typeface="+mj-lt"/>
              </a:rPr>
              <a:t>pintacaras</a:t>
            </a:r>
            <a:r>
              <a:rPr lang="es-ES" b="1" dirty="0">
                <a:ea typeface="+mj-lt"/>
                <a:cs typeface="+mj-lt"/>
              </a:rPr>
              <a:t> para los niños con necesidades especiales </a:t>
            </a:r>
            <a:endParaRPr lang="es-ES" b="1">
              <a:cs typeface="Calibri Light"/>
            </a:endParaRPr>
          </a:p>
        </p:txBody>
      </p:sp>
      <p:pic>
        <p:nvPicPr>
          <p:cNvPr id="4" name="Imagen 4" descr="Un grupo de personas sentadas en una sala&#10;&#10;Descripción generada con confianza alta">
            <a:extLst>
              <a:ext uri="{FF2B5EF4-FFF2-40B4-BE49-F238E27FC236}">
                <a16:creationId xmlns:a16="http://schemas.microsoft.com/office/drawing/2014/main" id="{62ED68F0-A716-4AAE-BC5C-C012335408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574" y="2504791"/>
            <a:ext cx="4142476" cy="3108025"/>
          </a:xfrm>
        </p:spPr>
      </p:pic>
      <p:pic>
        <p:nvPicPr>
          <p:cNvPr id="6" name="Imagen 6" descr="Imagen que contiene persona, interior, niño, pequeño&#10;&#10;Descripción generada con confianza muy alta">
            <a:extLst>
              <a:ext uri="{FF2B5EF4-FFF2-40B4-BE49-F238E27FC236}">
                <a16:creationId xmlns:a16="http://schemas.microsoft.com/office/drawing/2014/main" id="{B127C652-EB02-431F-A08A-DD3177590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466" y="1898260"/>
            <a:ext cx="3479859" cy="4657365"/>
          </a:xfrm>
          <a:prstGeom prst="rect">
            <a:avLst/>
          </a:prstGeom>
        </p:spPr>
      </p:pic>
      <p:pic>
        <p:nvPicPr>
          <p:cNvPr id="8" name="Imagen 8" descr="Imagen que contiene persona, interior, niña, mujer&#10;&#10;Descripción generada con confianza muy alta">
            <a:extLst>
              <a:ext uri="{FF2B5EF4-FFF2-40B4-BE49-F238E27FC236}">
                <a16:creationId xmlns:a16="http://schemas.microsoft.com/office/drawing/2014/main" id="{AA68CCF2-9950-424C-98C2-C57B7B91B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606" y="1642883"/>
            <a:ext cx="3678447" cy="492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6B831-F879-44BE-B602-94D428390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82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ea typeface="+mj-lt"/>
                <a:cs typeface="+mj-lt"/>
              </a:rPr>
              <a:t>Los niños del centro La Luz </a:t>
            </a:r>
            <a:endParaRPr lang="es-ES" b="1">
              <a:cs typeface="Calibri Light"/>
            </a:endParaRPr>
          </a:p>
          <a:p>
            <a:pPr algn="ctr"/>
            <a:r>
              <a:rPr lang="es-ES" b="1" dirty="0">
                <a:ea typeface="+mj-lt"/>
                <a:cs typeface="+mj-lt"/>
              </a:rPr>
              <a:t>nos visitan en nuestro colegio </a:t>
            </a:r>
            <a:endParaRPr lang="es-ES" b="1">
              <a:cs typeface="Calibri Ligh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3A9C99-F426-4509-949B-C9C67F2C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388" y="2084417"/>
            <a:ext cx="2852468" cy="442322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3200" dirty="0">
                <a:ea typeface="+mn-lt"/>
                <a:cs typeface="+mn-lt"/>
              </a:rPr>
              <a:t>Nuestros alumnos prepararon un desayuno saludable para compartir y una sesión adaptada de Educación Física con juegos</a:t>
            </a:r>
            <a:endParaRPr lang="es-ES" sz="3200">
              <a:cs typeface="Calibri" panose="020F0502020204030204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>
              <a:cs typeface="Calibri" panose="020F0502020204030204"/>
            </a:endParaRPr>
          </a:p>
        </p:txBody>
      </p:sp>
      <p:pic>
        <p:nvPicPr>
          <p:cNvPr id="4" name="Imagen 4" descr="Imagen que contiene exterior, camino, gente, playa&#10;&#10;Descripción generada con confianza muy alta">
            <a:extLst>
              <a:ext uri="{FF2B5EF4-FFF2-40B4-BE49-F238E27FC236}">
                <a16:creationId xmlns:a16="http://schemas.microsoft.com/office/drawing/2014/main" id="{706C5867-0904-4168-A138-E604EFC83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3003" y="1370252"/>
            <a:ext cx="7042749" cy="526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7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2945D-3F06-48FB-BEB8-F0FEE2F92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181" y="86833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ea typeface="+mj-lt"/>
                <a:cs typeface="+mj-lt"/>
              </a:rPr>
              <a:t>TALLER DE PLÁSTICA QUINCENAL</a:t>
            </a:r>
            <a:endParaRPr lang="es-ES" sz="3200" b="1">
              <a:cs typeface="Calibri Light"/>
            </a:endParaRPr>
          </a:p>
          <a:p>
            <a:pPr algn="ctr"/>
            <a:r>
              <a:rPr lang="es-ES" sz="3200" b="1" dirty="0">
                <a:ea typeface="+mj-lt"/>
                <a:cs typeface="+mj-lt"/>
              </a:rPr>
              <a:t> EN LA RESIDENCIA DE ANCIANOS</a:t>
            </a:r>
            <a:endParaRPr lang="es-ES" sz="3200" b="1">
              <a:cs typeface="Calibri Light"/>
            </a:endParaRPr>
          </a:p>
          <a:p>
            <a:pPr algn="ctr"/>
            <a:r>
              <a:rPr lang="es-ES" sz="3200" b="1" dirty="0">
                <a:ea typeface="+mj-lt"/>
                <a:cs typeface="+mj-lt"/>
              </a:rPr>
              <a:t>para elaborar conjuntamente libros sensoriales</a:t>
            </a:r>
            <a:endParaRPr lang="es-ES" sz="3200" b="1">
              <a:cs typeface="Calibri Ligh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F4D88D-DFAD-45CF-8218-7FB72C8EA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05181" y="2343210"/>
            <a:ext cx="27230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ES" sz="3200" dirty="0">
                <a:ea typeface="+mn-lt"/>
                <a:cs typeface="+mn-lt"/>
              </a:rPr>
              <a:t>Estos libros se donarán al Colegio La Luz para los niños con necesidades especiales </a:t>
            </a:r>
            <a:endParaRPr lang="es-ES" sz="3200">
              <a:cs typeface="Calibri" panose="020F0502020204030204"/>
            </a:endParaRPr>
          </a:p>
          <a:p>
            <a:pPr marL="0" indent="0">
              <a:buNone/>
            </a:pPr>
            <a:br>
              <a:rPr lang="en-US" dirty="0"/>
            </a:br>
            <a:endParaRPr lang="en-US" dirty="0">
              <a:cs typeface="Calibri" panose="020F0502020204030204"/>
            </a:endParaRPr>
          </a:p>
        </p:txBody>
      </p:sp>
      <p:pic>
        <p:nvPicPr>
          <p:cNvPr id="4" name="Imagen 4" descr="Imagen que contiene tabla, persona, interior, pastel&#10;&#10;Descripción generada con confianza muy alta">
            <a:extLst>
              <a:ext uri="{FF2B5EF4-FFF2-40B4-BE49-F238E27FC236}">
                <a16:creationId xmlns:a16="http://schemas.microsoft.com/office/drawing/2014/main" id="{2403ACC0-F675-4C5E-B052-4F8A0115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168" y="1713871"/>
            <a:ext cx="6624906" cy="498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9BCA0-E820-4FB9-8840-FE5FCFCE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 descr="Imagen que contiene interior, persona, tabla, objeto&#10;&#10;Descripción generada con confianza muy alta">
            <a:extLst>
              <a:ext uri="{FF2B5EF4-FFF2-40B4-BE49-F238E27FC236}">
                <a16:creationId xmlns:a16="http://schemas.microsoft.com/office/drawing/2014/main" id="{BAFA0726-6FEE-4671-A7CA-3B9C1F9517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859" y="228136"/>
            <a:ext cx="4291641" cy="3204353"/>
          </a:xfrm>
        </p:spPr>
      </p:pic>
      <p:pic>
        <p:nvPicPr>
          <p:cNvPr id="6" name="Imagen 6" descr="Imagen que contiene persona, interior, niño, tabla&#10;&#10;Descripción generada con confianza muy alta">
            <a:extLst>
              <a:ext uri="{FF2B5EF4-FFF2-40B4-BE49-F238E27FC236}">
                <a16:creationId xmlns:a16="http://schemas.microsoft.com/office/drawing/2014/main" id="{B980D25E-CE60-4D64-80B9-6D938A992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442" y="177560"/>
            <a:ext cx="4058548" cy="3052313"/>
          </a:xfrm>
          <a:prstGeom prst="rect">
            <a:avLst/>
          </a:prstGeom>
        </p:spPr>
      </p:pic>
      <p:pic>
        <p:nvPicPr>
          <p:cNvPr id="8" name="Imagen 8" descr="Personas sentadas en una mesa&#10;&#10;Descripción generada con confianza alta">
            <a:extLst>
              <a:ext uri="{FF2B5EF4-FFF2-40B4-BE49-F238E27FC236}">
                <a16:creationId xmlns:a16="http://schemas.microsoft.com/office/drawing/2014/main" id="{DC700223-E3F0-4F2E-966C-F7436331F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20" y="3594160"/>
            <a:ext cx="4294516" cy="3206509"/>
          </a:xfrm>
          <a:prstGeom prst="rect">
            <a:avLst/>
          </a:prstGeom>
        </p:spPr>
      </p:pic>
      <p:pic>
        <p:nvPicPr>
          <p:cNvPr id="10" name="Imagen 10" descr="Imagen que contiene persona, interior, tabla, pastel&#10;&#10;Descripción generada con confianza muy alta">
            <a:extLst>
              <a:ext uri="{FF2B5EF4-FFF2-40B4-BE49-F238E27FC236}">
                <a16:creationId xmlns:a16="http://schemas.microsoft.com/office/drawing/2014/main" id="{2F4555E8-6246-4BED-9B4D-ACFFA63716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478" y="2847165"/>
            <a:ext cx="5217723" cy="395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9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E019D-7E37-41A6-A74C-07C6B367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4558"/>
            <a:ext cx="10515600" cy="980507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ea typeface="+mj-lt"/>
                <a:cs typeface="+mj-lt"/>
              </a:rPr>
            </a:br>
            <a:r>
              <a:rPr lang="es-ES" b="1" dirty="0">
                <a:ea typeface="+mj-lt"/>
                <a:cs typeface="+mj-lt"/>
              </a:rPr>
              <a:t>Con esta experiencia tan enriquecedora</a:t>
            </a:r>
            <a:endParaRPr lang="es-ES" b="1">
              <a:cs typeface="Calibri Light"/>
            </a:endParaRPr>
          </a:p>
          <a:p>
            <a:pPr algn="ctr"/>
            <a:r>
              <a:rPr lang="es-ES" b="1" dirty="0">
                <a:ea typeface="+mj-lt"/>
                <a:cs typeface="+mj-lt"/>
              </a:rPr>
              <a:t> estamos aprendiendo muchas cosas </a:t>
            </a:r>
            <a:endParaRPr lang="es-ES" b="1">
              <a:cs typeface="Calibri Light"/>
            </a:endParaRPr>
          </a:p>
          <a:p>
            <a:pPr algn="ctr"/>
            <a:r>
              <a:rPr lang="es-ES" b="1" dirty="0">
                <a:ea typeface="+mj-lt"/>
                <a:cs typeface="+mj-lt"/>
              </a:rPr>
              <a:t>y estamos creciendo como personas</a:t>
            </a:r>
            <a:endParaRPr lang="es-ES" b="1">
              <a:cs typeface="Calibri Light"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Imagen 4" descr="Imagen que contiene persona, interior, grupo, mujer&#10;&#10;Descripción generada con confianza muy alta">
            <a:extLst>
              <a:ext uri="{FF2B5EF4-FFF2-40B4-BE49-F238E27FC236}">
                <a16:creationId xmlns:a16="http://schemas.microsoft.com/office/drawing/2014/main" id="{0D2BC73F-A119-4308-B56E-034FBDDE02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401" y="1787541"/>
            <a:ext cx="6361801" cy="4758185"/>
          </a:xfrm>
        </p:spPr>
      </p:pic>
      <p:pic>
        <p:nvPicPr>
          <p:cNvPr id="6" name="Imagen 6" descr="Imagen que contiene persona, interior, tabla, niño&#10;&#10;Descripción generada con confianza muy alta">
            <a:extLst>
              <a:ext uri="{FF2B5EF4-FFF2-40B4-BE49-F238E27FC236}">
                <a16:creationId xmlns:a16="http://schemas.microsoft.com/office/drawing/2014/main" id="{A200E999-06DD-4152-909A-523989EC4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483" y="1780636"/>
            <a:ext cx="2996241" cy="2275935"/>
          </a:xfrm>
          <a:prstGeom prst="rect">
            <a:avLst/>
          </a:prstGeom>
        </p:spPr>
      </p:pic>
      <p:pic>
        <p:nvPicPr>
          <p:cNvPr id="8" name="Imagen 8" descr="Imagen que contiene persona, interior, mujer, hombre&#10;&#10;Descripción generada con confianza muy alta">
            <a:extLst>
              <a:ext uri="{FF2B5EF4-FFF2-40B4-BE49-F238E27FC236}">
                <a16:creationId xmlns:a16="http://schemas.microsoft.com/office/drawing/2014/main" id="{8D4AA3A6-6D4D-402E-AF14-FD085D11A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2219" y="4224787"/>
            <a:ext cx="3082505" cy="23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8F1914-70F8-472B-B20C-BBA13640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dirty="0">
                <a:ea typeface="+mj-lt"/>
                <a:cs typeface="+mj-lt"/>
              </a:rPr>
            </a:br>
            <a:r>
              <a:rPr lang="es-ES" b="1" dirty="0">
                <a:ea typeface="+mj-lt"/>
                <a:cs typeface="+mj-lt"/>
              </a:rPr>
              <a:t>¿Qué dicen nuestros alumnos/as sobre este proyecto?</a:t>
            </a:r>
            <a:endParaRPr lang="es-ES" b="1">
              <a:cs typeface="Calibri Light"/>
            </a:endParaRPr>
          </a:p>
          <a:p>
            <a:br>
              <a:rPr lang="en-US" dirty="0"/>
            </a:br>
            <a:endParaRPr lang="en-US" b="1">
              <a:cs typeface="Calibri Ligh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0D64BB-5DA8-4EE0-A8A7-0A1EA5F9B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3200" dirty="0">
                <a:ea typeface="+mn-lt"/>
                <a:cs typeface="+mn-lt"/>
              </a:rPr>
              <a:t>“Me siento bien cuando visitamos a los ancianos”</a:t>
            </a:r>
            <a:endParaRPr lang="es-ES" sz="3200" dirty="0">
              <a:cs typeface="Calibri" panose="020F0502020204030204"/>
            </a:endParaRPr>
          </a:p>
          <a:p>
            <a:r>
              <a:rPr lang="es-ES" sz="3200" dirty="0">
                <a:ea typeface="+mn-lt"/>
                <a:cs typeface="+mn-lt"/>
              </a:rPr>
              <a:t>“Tengo nuevos amigos y me gusta ayudarles”</a:t>
            </a:r>
            <a:endParaRPr lang="es-ES" sz="3200" dirty="0">
              <a:cs typeface="Calibri"/>
            </a:endParaRPr>
          </a:p>
          <a:p>
            <a:r>
              <a:rPr lang="es-ES" sz="3200" dirty="0">
                <a:ea typeface="+mn-lt"/>
                <a:cs typeface="+mn-lt"/>
              </a:rPr>
              <a:t>“Los niños discapacitados me daban miedo al principio, pero ahora somos muy amigos”</a:t>
            </a:r>
            <a:endParaRPr lang="es-ES" sz="3200" dirty="0">
              <a:cs typeface="Calibri"/>
            </a:endParaRPr>
          </a:p>
          <a:p>
            <a:r>
              <a:rPr lang="es-ES" sz="3200" dirty="0">
                <a:ea typeface="+mn-lt"/>
                <a:cs typeface="+mn-lt"/>
              </a:rPr>
              <a:t>“Manolo (anciano) nos cuenta unas historias increíbles, sabe muchas cosas”</a:t>
            </a:r>
            <a:endParaRPr lang="es-ES" sz="3200" dirty="0">
              <a:cs typeface="Calibri"/>
            </a:endParaRPr>
          </a:p>
          <a:p>
            <a:r>
              <a:rPr lang="es-ES" sz="3200" dirty="0">
                <a:ea typeface="+mn-lt"/>
                <a:cs typeface="+mn-lt"/>
              </a:rPr>
              <a:t>“Me hace feliz”</a:t>
            </a:r>
            <a:endParaRPr lang="es-ES" sz="3200" dirty="0">
              <a:cs typeface="Calibri"/>
            </a:endParaRPr>
          </a:p>
          <a:p>
            <a:r>
              <a:rPr lang="es-ES" sz="3200" dirty="0">
                <a:ea typeface="+mn-lt"/>
                <a:cs typeface="+mn-lt"/>
              </a:rPr>
              <a:t>“¿Cuándo volvemos?”</a:t>
            </a:r>
            <a:endParaRPr lang="es-ES" sz="3200" dirty="0">
              <a:cs typeface="Calibri"/>
            </a:endParaRPr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4810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CA6E60-F714-448F-9698-FAB4D0A51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s-ES" b="1" dirty="0">
                <a:ea typeface="+mj-lt"/>
                <a:cs typeface="+mj-lt"/>
              </a:rPr>
            </a:br>
            <a:br>
              <a:rPr lang="es-ES" b="1" dirty="0">
                <a:ea typeface="+mj-lt"/>
                <a:cs typeface="+mj-lt"/>
              </a:rPr>
            </a:br>
            <a:r>
              <a:rPr lang="es-ES" b="1" dirty="0">
                <a:ea typeface="+mj-lt"/>
                <a:cs typeface="+mj-lt"/>
              </a:rPr>
              <a:t>Alumnos/as, profes y familias disfrutamos y aprendemos con este proyecto que ya se ha convertido en parte importante de nuestras vidas</a:t>
            </a:r>
            <a:endParaRPr lang="es-E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Imagen 4" descr="Imagen que contiene persona, interior, tabla, niño&#10;&#10;Descripción generada con confianza muy alta">
            <a:extLst>
              <a:ext uri="{FF2B5EF4-FFF2-40B4-BE49-F238E27FC236}">
                <a16:creationId xmlns:a16="http://schemas.microsoft.com/office/drawing/2014/main" id="{85A60345-9E56-4E3A-BB14-FC2F41E99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4651" y="1964113"/>
            <a:ext cx="6774430" cy="4750098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29B8680-EE03-4AFD-BE39-508F50BA9D17}"/>
              </a:ext>
            </a:extLst>
          </p:cNvPr>
          <p:cNvSpPr txBox="1"/>
          <p:nvPr/>
        </p:nvSpPr>
        <p:spPr>
          <a:xfrm>
            <a:off x="9583948" y="574519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Arial"/>
                <a:cs typeface="Arial"/>
              </a:rPr>
              <a:t>GRACIAS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4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960570-781E-4E78-B484-D552B90500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529" y="964211"/>
            <a:ext cx="10466716" cy="2114431"/>
          </a:xfrm>
        </p:spPr>
        <p:txBody>
          <a:bodyPr>
            <a:normAutofit fontScale="90000"/>
          </a:bodyPr>
          <a:lstStyle/>
          <a:p>
            <a:r>
              <a:rPr lang="es-ES" sz="4000" b="1" dirty="0">
                <a:ea typeface="+mj-lt"/>
                <a:cs typeface="+mj-lt"/>
              </a:rPr>
              <a:t>En nuestro proyecto preparamos actividades que compartimos con ancianos y niños/as con discapacidad</a:t>
            </a:r>
            <a:endParaRPr lang="es-ES" sz="4000" b="1">
              <a:cs typeface="Calibri Ligh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4B7A3D-84B5-4446-BCA2-5BAB5A809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755" y="2365584"/>
            <a:ext cx="3493698" cy="361108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z="3200" dirty="0">
                <a:ea typeface="+mn-lt"/>
                <a:cs typeface="+mn-lt"/>
              </a:rPr>
              <a:t>Estos colectivos viven institucionalizados y tienen necesidad de acompañamiento y relación social</a:t>
            </a:r>
            <a:endParaRPr lang="es-ES" sz="3200">
              <a:cs typeface="Calibri"/>
            </a:endParaRPr>
          </a:p>
        </p:txBody>
      </p:sp>
      <p:pic>
        <p:nvPicPr>
          <p:cNvPr id="4" name="Imagen 4" descr="Imagen que contiene persona, interior, grupo, mujer&#10;&#10;Descripción generada con confianza muy alta">
            <a:extLst>
              <a:ext uri="{FF2B5EF4-FFF2-40B4-BE49-F238E27FC236}">
                <a16:creationId xmlns:a16="http://schemas.microsoft.com/office/drawing/2014/main" id="{D0D59577-A1CA-4F72-AA28-E322F9329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208" y="1718545"/>
            <a:ext cx="6347244" cy="47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00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25CEB2-E112-4740-87A9-6D5C75AE7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4779"/>
            <a:ext cx="9144000" cy="8636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rgbClr val="C00000"/>
                </a:solidFill>
                <a:cs typeface="Calibri Light"/>
              </a:rPr>
              <a:t>¿Cómo nos organizamos?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D3C7FA-3BFD-4187-94ED-2382BC382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868" y="1589208"/>
            <a:ext cx="11286225" cy="476127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>
              <a:buChar char="•"/>
            </a:pPr>
            <a:r>
              <a:rPr lang="es-ES" sz="3200" dirty="0">
                <a:latin typeface="Arial"/>
                <a:ea typeface="Arial"/>
                <a:cs typeface="Arial"/>
              </a:rPr>
              <a:t>Visitas quincenales a la Residencia de ancianos Santa Luisa</a:t>
            </a:r>
            <a:endParaRPr lang="es-ES" sz="3200">
              <a:cs typeface="Calibri"/>
            </a:endParaRPr>
          </a:p>
          <a:p>
            <a:pPr algn="l"/>
            <a:endParaRPr lang="es-ES" sz="3200" dirty="0">
              <a:latin typeface="Arial"/>
              <a:ea typeface="Arial"/>
              <a:cs typeface="Arial"/>
            </a:endParaRPr>
          </a:p>
          <a:p>
            <a:pPr algn="l">
              <a:buChar char="•"/>
            </a:pPr>
            <a:r>
              <a:rPr lang="es-ES" sz="3200" dirty="0">
                <a:latin typeface="Arial"/>
                <a:ea typeface="Arial"/>
                <a:cs typeface="Arial"/>
              </a:rPr>
              <a:t>Visitas mensuales al Colegio de Educación Especial La Luz (ASPACE)</a:t>
            </a:r>
          </a:p>
          <a:p>
            <a:pPr algn="l"/>
            <a:endParaRPr lang="es-ES" sz="3200" dirty="0">
              <a:latin typeface="Arial"/>
              <a:ea typeface="Arial"/>
              <a:cs typeface="Arial"/>
            </a:endParaRPr>
          </a:p>
          <a:p>
            <a:pPr algn="l">
              <a:buChar char="•"/>
            </a:pPr>
            <a:r>
              <a:rPr lang="es-ES" sz="3200" dirty="0">
                <a:latin typeface="Arial"/>
                <a:ea typeface="Arial"/>
                <a:cs typeface="Arial"/>
              </a:rPr>
              <a:t>Coordinación con responsables de los otros centros</a:t>
            </a:r>
          </a:p>
          <a:p>
            <a:pPr algn="l"/>
            <a:endParaRPr lang="es-ES" sz="3200" dirty="0">
              <a:latin typeface="Arial"/>
              <a:ea typeface="Arial"/>
              <a:cs typeface="Arial"/>
            </a:endParaRPr>
          </a:p>
          <a:p>
            <a:pPr algn="l">
              <a:buChar char="•"/>
            </a:pPr>
            <a:r>
              <a:rPr lang="es-ES" sz="3200" dirty="0">
                <a:latin typeface="Arial"/>
                <a:ea typeface="Arial"/>
                <a:cs typeface="Arial"/>
              </a:rPr>
              <a:t>Nuestro alumnado prepara previamente las actividades y con ello aprenden contenidos de diferentes áreas </a:t>
            </a:r>
            <a:endParaRPr lang="es-ES" sz="3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147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3E173F-7294-4F8D-897A-9B8C24539C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086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sz="3600" b="1" dirty="0">
                <a:ea typeface="+mj-lt"/>
                <a:cs typeface="+mj-lt"/>
              </a:rPr>
              <a:t>VISITAMOS A LOS ANCIANOS:</a:t>
            </a:r>
            <a:endParaRPr lang="es-ES" sz="3600" b="1">
              <a:cs typeface="Calibri Light"/>
            </a:endParaRPr>
          </a:p>
          <a:p>
            <a:r>
              <a:rPr lang="es-ES" sz="3600" b="1" dirty="0">
                <a:ea typeface="+mj-lt"/>
                <a:cs typeface="+mj-lt"/>
              </a:rPr>
              <a:t>Fiesta de Navidad</a:t>
            </a:r>
            <a:endParaRPr lang="es-ES" sz="3600" b="1">
              <a:cs typeface="Calibri Light"/>
            </a:endParaRPr>
          </a:p>
          <a:p>
            <a:r>
              <a:rPr lang="es-ES" sz="3600" b="1" dirty="0">
                <a:ea typeface="+mj-lt"/>
                <a:cs typeface="+mj-lt"/>
              </a:rPr>
              <a:t>Taller de juegos tradicionales</a:t>
            </a:r>
            <a:r>
              <a:rPr lang="es-ES" dirty="0">
                <a:ea typeface="+mj-lt"/>
                <a:cs typeface="+mj-lt"/>
              </a:rPr>
              <a:t> </a:t>
            </a:r>
            <a:endParaRPr lang="es-E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B6A0E7-2653-42D4-8FBD-4103D0F519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 descr="Imagen que contiene interior, persona, tabla, cuarto&#10;&#10;Descripción generada con confianza muy alta">
            <a:extLst>
              <a:ext uri="{FF2B5EF4-FFF2-40B4-BE49-F238E27FC236}">
                <a16:creationId xmlns:a16="http://schemas.microsoft.com/office/drawing/2014/main" id="{227E3898-5124-480F-B26D-8E89F4FFA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43" y="2057850"/>
            <a:ext cx="6306628" cy="4726376"/>
          </a:xfrm>
          <a:prstGeom prst="rect">
            <a:avLst/>
          </a:prstGeom>
        </p:spPr>
      </p:pic>
      <p:pic>
        <p:nvPicPr>
          <p:cNvPr id="6" name="Imagen 6" descr="Imagen que contiene interior, tabla, comida, hombre&#10;&#10;Descripción generada con confianza muy alta">
            <a:extLst>
              <a:ext uri="{FF2B5EF4-FFF2-40B4-BE49-F238E27FC236}">
                <a16:creationId xmlns:a16="http://schemas.microsoft.com/office/drawing/2014/main" id="{21E18584-0048-468F-A5EC-940837E1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340000">
            <a:off x="7018550" y="2541101"/>
            <a:ext cx="4800240" cy="35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82ED1C-5662-4D79-95DC-3D55C67E2C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EC459C-9AEC-4773-9F50-172D04D03D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 descr="Imagen que contiene persona, interior, tabla, silla&#10;&#10;Descripción generada con confianza muy alta">
            <a:extLst>
              <a:ext uri="{FF2B5EF4-FFF2-40B4-BE49-F238E27FC236}">
                <a16:creationId xmlns:a16="http://schemas.microsoft.com/office/drawing/2014/main" id="{9179797A-EC9D-4440-BCEA-1DCF15E10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407" y="664144"/>
            <a:ext cx="7949600" cy="596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265228-F1F9-495D-B59B-B460AE3CC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 descr="Un grupo de personas sentadas alrededor de una motocicleta&#10;&#10;Descripción generada con confianza alta">
            <a:extLst>
              <a:ext uri="{FF2B5EF4-FFF2-40B4-BE49-F238E27FC236}">
                <a16:creationId xmlns:a16="http://schemas.microsoft.com/office/drawing/2014/main" id="{BACD020E-4170-40D8-9714-69D2F8B51A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028" y="1032459"/>
            <a:ext cx="6567037" cy="4916876"/>
          </a:xfrm>
        </p:spPr>
      </p:pic>
      <p:pic>
        <p:nvPicPr>
          <p:cNvPr id="6" name="Imagen 6" descr="Imagen que contiene persona, interior, hombre, mujer&#10;&#10;Descripción generada con confianza muy alta">
            <a:extLst>
              <a:ext uri="{FF2B5EF4-FFF2-40B4-BE49-F238E27FC236}">
                <a16:creationId xmlns:a16="http://schemas.microsoft.com/office/drawing/2014/main" id="{14EED06F-FF9C-40A9-B8BA-502E08E1F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340382" y="1142114"/>
            <a:ext cx="6275716" cy="469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1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67D16-B008-44C7-8214-F81273DD4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842" y="4945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ea typeface="+mj-lt"/>
                <a:cs typeface="+mj-lt"/>
              </a:rPr>
              <a:t>Visitas al centro La Luz (ASPACE)</a:t>
            </a:r>
            <a:endParaRPr lang="es-ES" dirty="0"/>
          </a:p>
          <a:p>
            <a:br>
              <a:rPr lang="en-US" dirty="0"/>
            </a:br>
            <a:endParaRPr lang="en-US" dirty="0"/>
          </a:p>
        </p:txBody>
      </p:sp>
      <p:pic>
        <p:nvPicPr>
          <p:cNvPr id="4" name="Imagen 4" descr="Imagen que contiene persona, interior, techo, gente&#10;&#10;Descripción generada con confianza muy alta">
            <a:extLst>
              <a:ext uri="{FF2B5EF4-FFF2-40B4-BE49-F238E27FC236}">
                <a16:creationId xmlns:a16="http://schemas.microsoft.com/office/drawing/2014/main" id="{569D673C-0E1E-4AA1-8268-A64BA0D2A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757" y="999391"/>
            <a:ext cx="5543729" cy="5543729"/>
          </a:xfrm>
        </p:spPr>
      </p:pic>
      <p:pic>
        <p:nvPicPr>
          <p:cNvPr id="3" name="Imagen 4" descr="Imagen que contiene persona, interior, techo, hombre&#10;&#10;Descripción generada con confianza muy alta">
            <a:extLst>
              <a:ext uri="{FF2B5EF4-FFF2-40B4-BE49-F238E27FC236}">
                <a16:creationId xmlns:a16="http://schemas.microsoft.com/office/drawing/2014/main" id="{2601CC64-C6BF-403E-AA7A-A182D8F0F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621" y="921139"/>
            <a:ext cx="4274568" cy="569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8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4C82A-743E-43A2-9001-3C8CC205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98" y="78206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>
                <a:ea typeface="+mj-lt"/>
                <a:cs typeface="+mj-lt"/>
              </a:rPr>
              <a:t>Función de Navidad conjunta</a:t>
            </a:r>
            <a:endParaRPr lang="es-ES" b="1">
              <a:cs typeface="Calibri Light"/>
            </a:endParaRPr>
          </a:p>
          <a:p>
            <a:pPr algn="ctr"/>
            <a:r>
              <a:rPr lang="es-ES" b="1" dirty="0">
                <a:ea typeface="+mj-lt"/>
                <a:cs typeface="+mj-lt"/>
              </a:rPr>
              <a:t> con el colegio La Luz</a:t>
            </a:r>
            <a:endParaRPr lang="es-ES" b="1">
              <a:cs typeface="Calibri Light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A0DA26-CE22-48ED-A115-D6552CC9F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275" y="2300077"/>
            <a:ext cx="3039374" cy="40781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s-ES" sz="3200" dirty="0">
                <a:ea typeface="+mn-lt"/>
                <a:cs typeface="+mn-lt"/>
              </a:rPr>
              <a:t>Las comunidades educativas de los dos colegios (niños, familias y profesorado) vivieron  juntas esta experiencia tan bonita</a:t>
            </a:r>
            <a:endParaRPr lang="es-ES" sz="3200">
              <a:cs typeface="Calibri" panose="020F0502020204030204"/>
            </a:endParaRPr>
          </a:p>
        </p:txBody>
      </p:sp>
      <p:pic>
        <p:nvPicPr>
          <p:cNvPr id="4" name="Imagen 4" descr="Un grupo de personas de pie&#10;&#10;Descripción generada con confianza alta">
            <a:extLst>
              <a:ext uri="{FF2B5EF4-FFF2-40B4-BE49-F238E27FC236}">
                <a16:creationId xmlns:a16="http://schemas.microsoft.com/office/drawing/2014/main" id="{34A36F17-5443-464B-8DEE-42E71261E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511" y="1567222"/>
            <a:ext cx="5390070" cy="516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350BC4-C63C-4D1E-AD1E-3108A5B4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4" descr="Imagen que contiene interior, persona, cuarto, hombre&#10;&#10;Descripción generada con confianza muy alta">
            <a:extLst>
              <a:ext uri="{FF2B5EF4-FFF2-40B4-BE49-F238E27FC236}">
                <a16:creationId xmlns:a16="http://schemas.microsoft.com/office/drawing/2014/main" id="{54D13E66-B8D9-48D5-B35C-4D69674237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0347" y="88226"/>
            <a:ext cx="3685456" cy="2765305"/>
          </a:xfrm>
        </p:spPr>
      </p:pic>
      <p:pic>
        <p:nvPicPr>
          <p:cNvPr id="6" name="Imagen 6" descr="Imagen que contiene interior, tabla, grupo, parado&#10;&#10;Descripción generada con confianza muy alta">
            <a:extLst>
              <a:ext uri="{FF2B5EF4-FFF2-40B4-BE49-F238E27FC236}">
                <a16:creationId xmlns:a16="http://schemas.microsoft.com/office/drawing/2014/main" id="{F31C79FE-2A7E-4B92-9593-1F7888A63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7901" y="2844920"/>
            <a:ext cx="5388274" cy="4014877"/>
          </a:xfrm>
          <a:prstGeom prst="rect">
            <a:avLst/>
          </a:prstGeom>
        </p:spPr>
      </p:pic>
      <p:pic>
        <p:nvPicPr>
          <p:cNvPr id="8" name="Imagen 8" descr="Grupo de personas en medio de cuarto&#10;&#10;Descripción generada con confianza alta">
            <a:extLst>
              <a:ext uri="{FF2B5EF4-FFF2-40B4-BE49-F238E27FC236}">
                <a16:creationId xmlns:a16="http://schemas.microsoft.com/office/drawing/2014/main" id="{645A5C71-5492-49DE-B071-D2015BF6C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47" y="1026992"/>
            <a:ext cx="5502753" cy="409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Proyecto de Aprendizaje-Servicio CEIP San Isidoro </vt:lpstr>
      <vt:lpstr>En nuestro proyecto preparamos actividades que compartimos con ancianos y niños/as con discapacidad  </vt:lpstr>
      <vt:lpstr>¿Cómo nos organizamos?</vt:lpstr>
      <vt:lpstr>VISITAMOS A LOS ANCIANOS: Fiesta de Navidad Taller de juegos tradicionales   </vt:lpstr>
      <vt:lpstr>Presentación de PowerPoint</vt:lpstr>
      <vt:lpstr>Presentación de PowerPoint</vt:lpstr>
      <vt:lpstr>Visitas al centro La Luz (ASPACE)  </vt:lpstr>
      <vt:lpstr>Función de Navidad conjunta  con el colegio La Luz  </vt:lpstr>
      <vt:lpstr>Presentación de PowerPoint</vt:lpstr>
      <vt:lpstr>Cuentacuentos y pintacaras para los niños con necesidades especiales </vt:lpstr>
      <vt:lpstr>Los niños del centro La Luz  nos visitan en nuestro colegio   </vt:lpstr>
      <vt:lpstr>TALLER DE PLÁSTICA QUINCENAL  EN LA RESIDENCIA DE ANCIANOS para elaborar conjuntamente libros sensoriales  </vt:lpstr>
      <vt:lpstr>Presentación de PowerPoint</vt:lpstr>
      <vt:lpstr> Con esta experiencia tan enriquecedora  estamos aprendiendo muchas cosas  y estamos creciendo como personas  </vt:lpstr>
      <vt:lpstr> ¿Qué dicen nuestros alumnos/as sobre este proyecto?  </vt:lpstr>
      <vt:lpstr>  Alumnos/as, profes y familias disfrutamos y aprendemos con este proyecto que ya se ha convertido en parte importante de nuestras vidas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282</cp:revision>
  <dcterms:created xsi:type="dcterms:W3CDTF">2020-05-05T10:08:40Z</dcterms:created>
  <dcterms:modified xsi:type="dcterms:W3CDTF">2020-05-05T14:14:45Z</dcterms:modified>
</cp:coreProperties>
</file>