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5"/>
  </p:notesMasterIdLst>
  <p:sldIdLst>
    <p:sldId id="256" r:id="rId2"/>
    <p:sldId id="300" r:id="rId3"/>
    <p:sldId id="262" r:id="rId4"/>
    <p:sldId id="258" r:id="rId5"/>
    <p:sldId id="314" r:id="rId6"/>
    <p:sldId id="259" r:id="rId7"/>
    <p:sldId id="260"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359" r:id="rId21"/>
    <p:sldId id="276" r:id="rId22"/>
    <p:sldId id="315" r:id="rId23"/>
    <p:sldId id="316" r:id="rId24"/>
    <p:sldId id="317" r:id="rId25"/>
    <p:sldId id="338" r:id="rId26"/>
    <p:sldId id="339" r:id="rId27"/>
    <p:sldId id="340" r:id="rId28"/>
    <p:sldId id="341" r:id="rId29"/>
    <p:sldId id="342" r:id="rId30"/>
    <p:sldId id="429" r:id="rId31"/>
    <p:sldId id="344" r:id="rId32"/>
    <p:sldId id="346" r:id="rId33"/>
    <p:sldId id="347" r:id="rId34"/>
    <p:sldId id="348" r:id="rId35"/>
    <p:sldId id="430" r:id="rId36"/>
    <p:sldId id="349" r:id="rId37"/>
    <p:sldId id="431" r:id="rId38"/>
    <p:sldId id="352" r:id="rId39"/>
    <p:sldId id="432" r:id="rId40"/>
    <p:sldId id="353" r:id="rId41"/>
    <p:sldId id="433" r:id="rId42"/>
    <p:sldId id="354" r:id="rId43"/>
    <p:sldId id="434" r:id="rId44"/>
    <p:sldId id="355" r:id="rId45"/>
    <p:sldId id="435" r:id="rId46"/>
    <p:sldId id="356" r:id="rId47"/>
    <p:sldId id="384" r:id="rId48"/>
    <p:sldId id="385" r:id="rId49"/>
    <p:sldId id="389" r:id="rId50"/>
    <p:sldId id="391" r:id="rId51"/>
    <p:sldId id="357" r:id="rId52"/>
    <p:sldId id="358" r:id="rId53"/>
    <p:sldId id="379" r:id="rId54"/>
    <p:sldId id="380" r:id="rId55"/>
    <p:sldId id="381" r:id="rId56"/>
    <p:sldId id="371" r:id="rId57"/>
    <p:sldId id="372" r:id="rId58"/>
    <p:sldId id="376" r:id="rId59"/>
    <p:sldId id="425" r:id="rId60"/>
    <p:sldId id="373" r:id="rId61"/>
    <p:sldId id="400" r:id="rId62"/>
    <p:sldId id="427" r:id="rId63"/>
    <p:sldId id="402" r:id="rId64"/>
    <p:sldId id="374" r:id="rId65"/>
    <p:sldId id="277" r:id="rId66"/>
    <p:sldId id="318" r:id="rId67"/>
    <p:sldId id="319" r:id="rId68"/>
    <p:sldId id="320" r:id="rId69"/>
    <p:sldId id="321" r:id="rId70"/>
    <p:sldId id="414" r:id="rId71"/>
    <p:sldId id="415" r:id="rId72"/>
    <p:sldId id="416" r:id="rId73"/>
    <p:sldId id="417" r:id="rId74"/>
    <p:sldId id="418" r:id="rId75"/>
    <p:sldId id="419" r:id="rId76"/>
    <p:sldId id="420" r:id="rId77"/>
    <p:sldId id="421" r:id="rId78"/>
    <p:sldId id="422" r:id="rId79"/>
    <p:sldId id="423" r:id="rId80"/>
    <p:sldId id="279" r:id="rId81"/>
    <p:sldId id="345" r:id="rId82"/>
    <p:sldId id="299" r:id="rId83"/>
    <p:sldId id="322" r:id="rId84"/>
    <p:sldId id="323" r:id="rId85"/>
    <p:sldId id="324" r:id="rId86"/>
    <p:sldId id="325" r:id="rId87"/>
    <p:sldId id="327" r:id="rId88"/>
    <p:sldId id="329" r:id="rId89"/>
    <p:sldId id="330" r:id="rId90"/>
    <p:sldId id="331" r:id="rId91"/>
    <p:sldId id="332" r:id="rId92"/>
    <p:sldId id="333" r:id="rId93"/>
    <p:sldId id="334" r:id="rId94"/>
    <p:sldId id="335" r:id="rId95"/>
    <p:sldId id="336" r:id="rId96"/>
    <p:sldId id="280" r:id="rId97"/>
    <p:sldId id="287" r:id="rId98"/>
    <p:sldId id="378" r:id="rId99"/>
    <p:sldId id="392" r:id="rId100"/>
    <p:sldId id="393" r:id="rId101"/>
    <p:sldId id="403" r:id="rId102"/>
    <p:sldId id="404" r:id="rId103"/>
    <p:sldId id="406" r:id="rId104"/>
    <p:sldId id="290" r:id="rId105"/>
    <p:sldId id="360" r:id="rId106"/>
    <p:sldId id="361" r:id="rId107"/>
    <p:sldId id="362" r:id="rId108"/>
    <p:sldId id="363" r:id="rId109"/>
    <p:sldId id="394" r:id="rId110"/>
    <p:sldId id="395" r:id="rId111"/>
    <p:sldId id="396" r:id="rId112"/>
    <p:sldId id="409" r:id="rId113"/>
    <p:sldId id="410" r:id="rId114"/>
    <p:sldId id="291" r:id="rId115"/>
    <p:sldId id="397" r:id="rId116"/>
    <p:sldId id="398" r:id="rId117"/>
    <p:sldId id="399" r:id="rId118"/>
    <p:sldId id="412" r:id="rId119"/>
    <p:sldId id="413" r:id="rId120"/>
    <p:sldId id="292" r:id="rId121"/>
    <p:sldId id="295" r:id="rId122"/>
    <p:sldId id="296" r:id="rId123"/>
    <p:sldId id="297" r:id="rId1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3025" autoAdjust="0"/>
  </p:normalViewPr>
  <p:slideViewPr>
    <p:cSldViewPr>
      <p:cViewPr>
        <p:scale>
          <a:sx n="69" d="100"/>
          <a:sy n="69" d="100"/>
        </p:scale>
        <p:origin x="-1200" y="-6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D5A6939-3864-4E07-9C8F-FF4610370C63}" type="datetimeFigureOut">
              <a:rPr lang="es-ES"/>
              <a:pPr>
                <a:defRPr/>
              </a:pPr>
              <a:t>12/03/2018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BC15AD5-0386-4019-9A01-B841C95A4D20}" type="slidenum">
              <a:rPr lang="es-ES"/>
              <a:pPr>
                <a:defRPr/>
              </a:pPr>
              <a:t>‹Nº›</a:t>
            </a:fld>
            <a:endParaRPr lang="es-ES"/>
          </a:p>
        </p:txBody>
      </p:sp>
    </p:spTree>
    <p:extLst>
      <p:ext uri="{BB962C8B-B14F-4D97-AF65-F5344CB8AC3E}">
        <p14:creationId xmlns:p14="http://schemas.microsoft.com/office/powerpoint/2010/main" val="2655234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60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DBCB17-858B-4A71-8349-005C236F6DDF}"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BDDAB8C-2F43-4667-8E15-2F67E3178C1A}" type="slidenum">
              <a:rPr lang="es-ES" smtClean="0"/>
              <a:pPr>
                <a:defRPr/>
              </a:pPr>
              <a:t>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27E8A88-403A-4995-9669-8B95D17D04B1}" type="slidenum">
              <a:rPr lang="es-ES" smtClean="0"/>
              <a:pPr>
                <a:defRPr/>
              </a:pPr>
              <a:t>31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51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8390CE0-52F8-4955-B62D-6A07E9461B2C}" type="slidenum">
              <a:rPr lang="es-ES" smtClean="0"/>
              <a:pPr>
                <a:defRPr/>
              </a:pPr>
              <a:t>82</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61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B7799EB-72CB-461B-BF54-33A0D8E13CB0}" type="slidenum">
              <a:rPr lang="es-ES" smtClean="0"/>
              <a:pPr>
                <a:defRPr/>
              </a:pPr>
              <a:t>103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E546F95A-B2AD-4555-A16D-7BDA7F575D00}" type="datetime1">
              <a:rPr lang="es-ES"/>
              <a:pPr>
                <a:defRPr/>
              </a:pPr>
              <a:t>12/03/2018</a:t>
            </a:fld>
            <a:endParaRPr lang="es-ES"/>
          </a:p>
        </p:txBody>
      </p:sp>
      <p:sp>
        <p:nvSpPr>
          <p:cNvPr id="5" name="18 Marcador de pie de página"/>
          <p:cNvSpPr>
            <a:spLocks noGrp="1"/>
          </p:cNvSpPr>
          <p:nvPr>
            <p:ph type="ftr" sz="quarter" idx="11"/>
          </p:nvPr>
        </p:nvSpPr>
        <p:spPr/>
        <p:txBody>
          <a:bodyPr/>
          <a:lstStyle>
            <a:lvl1pPr>
              <a:defRPr/>
            </a:lvl1pPr>
          </a:lstStyle>
          <a:p>
            <a:pPr>
              <a:defRPr/>
            </a:pPr>
            <a:r>
              <a:rPr lang="es-ES"/>
              <a:t>Centro Exprésate</a:t>
            </a:r>
          </a:p>
        </p:txBody>
      </p:sp>
      <p:sp>
        <p:nvSpPr>
          <p:cNvPr id="6" name="26 Marcador de número de diapositiva"/>
          <p:cNvSpPr>
            <a:spLocks noGrp="1"/>
          </p:cNvSpPr>
          <p:nvPr>
            <p:ph type="sldNum" sz="quarter" idx="12"/>
          </p:nvPr>
        </p:nvSpPr>
        <p:spPr/>
        <p:txBody>
          <a:bodyPr/>
          <a:lstStyle>
            <a:lvl1pPr>
              <a:defRPr/>
            </a:lvl1pPr>
          </a:lstStyle>
          <a:p>
            <a:pPr>
              <a:defRPr/>
            </a:pPr>
            <a:fld id="{164B2F74-BDF1-4473-AD61-06C176054AE4}"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85B54C0-8B6D-4B88-B40C-2276F5101C1E}" type="datetime1">
              <a:rPr lang="es-ES"/>
              <a:pPr>
                <a:defRPr/>
              </a:pPr>
              <a:t>12/03/2018</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6" name="17 Marcador de número de diapositiva"/>
          <p:cNvSpPr>
            <a:spLocks noGrp="1"/>
          </p:cNvSpPr>
          <p:nvPr>
            <p:ph type="sldNum" sz="quarter" idx="12"/>
          </p:nvPr>
        </p:nvSpPr>
        <p:spPr/>
        <p:txBody>
          <a:bodyPr/>
          <a:lstStyle>
            <a:lvl1pPr>
              <a:defRPr/>
            </a:lvl1pPr>
          </a:lstStyle>
          <a:p>
            <a:pPr>
              <a:defRPr/>
            </a:pPr>
            <a:fld id="{CEC83774-5936-4501-B9B0-129A227E096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19E6DC0-2656-456E-8526-7B60414A7BC0}" type="datetime1">
              <a:rPr lang="es-ES"/>
              <a:pPr>
                <a:defRPr/>
              </a:pPr>
              <a:t>12/03/2018</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6" name="17 Marcador de número de diapositiva"/>
          <p:cNvSpPr>
            <a:spLocks noGrp="1"/>
          </p:cNvSpPr>
          <p:nvPr>
            <p:ph type="sldNum" sz="quarter" idx="12"/>
          </p:nvPr>
        </p:nvSpPr>
        <p:spPr/>
        <p:txBody>
          <a:bodyPr/>
          <a:lstStyle>
            <a:lvl1pPr>
              <a:defRPr/>
            </a:lvl1pPr>
          </a:lstStyle>
          <a:p>
            <a:pPr>
              <a:defRPr/>
            </a:pPr>
            <a:fld id="{1E9ED76F-ABF2-4C24-B12D-28C1A8D3064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3C7B7258-11A6-414D-8F7E-8AE11844802A}" type="datetime1">
              <a:rPr lang="es-ES"/>
              <a:pPr>
                <a:defRPr/>
              </a:pPr>
              <a:t>12/03/2018</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6" name="17 Marcador de número de diapositiva"/>
          <p:cNvSpPr>
            <a:spLocks noGrp="1"/>
          </p:cNvSpPr>
          <p:nvPr>
            <p:ph type="sldNum" sz="quarter" idx="12"/>
          </p:nvPr>
        </p:nvSpPr>
        <p:spPr/>
        <p:txBody>
          <a:bodyPr/>
          <a:lstStyle>
            <a:lvl1pPr>
              <a:defRPr/>
            </a:lvl1pPr>
          </a:lstStyle>
          <a:p>
            <a:pPr>
              <a:defRPr/>
            </a:pPr>
            <a:fld id="{3FF4474B-F218-41AD-B9A1-355D5DE7764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CF6BCCA-3C35-4EA2-BA84-B9B763A1136F}" type="datetime1">
              <a:rPr lang="es-ES"/>
              <a:pPr>
                <a:defRPr/>
              </a:pPr>
              <a:t>12/03/2018</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Centro Exprésate</a:t>
            </a:r>
          </a:p>
        </p:txBody>
      </p:sp>
      <p:sp>
        <p:nvSpPr>
          <p:cNvPr id="6" name="5 Marcador de número de diapositiva"/>
          <p:cNvSpPr>
            <a:spLocks noGrp="1"/>
          </p:cNvSpPr>
          <p:nvPr>
            <p:ph type="sldNum" sz="quarter" idx="12"/>
          </p:nvPr>
        </p:nvSpPr>
        <p:spPr/>
        <p:txBody>
          <a:bodyPr/>
          <a:lstStyle>
            <a:lvl1pPr>
              <a:defRPr/>
            </a:lvl1pPr>
          </a:lstStyle>
          <a:p>
            <a:pPr>
              <a:defRPr/>
            </a:pPr>
            <a:fld id="{67C3CFC4-089C-4911-9476-F55837A214BF}"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03DDF7CD-DD69-449F-BCB9-0FD94CA0BAAD}" type="datetime1">
              <a:rPr lang="es-ES"/>
              <a:pPr>
                <a:defRPr/>
              </a:pPr>
              <a:t>12/03/2018</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7" name="17 Marcador de número de diapositiva"/>
          <p:cNvSpPr>
            <a:spLocks noGrp="1"/>
          </p:cNvSpPr>
          <p:nvPr>
            <p:ph type="sldNum" sz="quarter" idx="12"/>
          </p:nvPr>
        </p:nvSpPr>
        <p:spPr/>
        <p:txBody>
          <a:bodyPr/>
          <a:lstStyle>
            <a:lvl1pPr>
              <a:defRPr/>
            </a:lvl1pPr>
          </a:lstStyle>
          <a:p>
            <a:pPr>
              <a:defRPr/>
            </a:pPr>
            <a:fld id="{43BDB809-D874-40C1-AC84-31262EBC8EB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2E4E2162-7C49-4CA9-9957-E83F43233D02}" type="datetime1">
              <a:rPr lang="es-ES"/>
              <a:pPr>
                <a:defRPr/>
              </a:pPr>
              <a:t>12/03/2018</a:t>
            </a:fld>
            <a:endParaRPr lang="es-ES"/>
          </a:p>
        </p:txBody>
      </p:sp>
      <p:sp>
        <p:nvSpPr>
          <p:cNvPr id="8"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9" name="17 Marcador de número de diapositiva"/>
          <p:cNvSpPr>
            <a:spLocks noGrp="1"/>
          </p:cNvSpPr>
          <p:nvPr>
            <p:ph type="sldNum" sz="quarter" idx="12"/>
          </p:nvPr>
        </p:nvSpPr>
        <p:spPr/>
        <p:txBody>
          <a:bodyPr/>
          <a:lstStyle>
            <a:lvl1pPr>
              <a:defRPr/>
            </a:lvl1pPr>
          </a:lstStyle>
          <a:p>
            <a:pPr>
              <a:defRPr/>
            </a:pPr>
            <a:fld id="{BEFF2913-61DB-4626-B0A6-AC32C74266C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303E4EAE-720A-48D4-81C7-A18C03D6196D}" type="datetime1">
              <a:rPr lang="es-ES"/>
              <a:pPr>
                <a:defRPr/>
              </a:pPr>
              <a:t>12/03/2018</a:t>
            </a:fld>
            <a:endParaRPr lang="es-ES"/>
          </a:p>
        </p:txBody>
      </p:sp>
      <p:sp>
        <p:nvSpPr>
          <p:cNvPr id="4"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5" name="17 Marcador de número de diapositiva"/>
          <p:cNvSpPr>
            <a:spLocks noGrp="1"/>
          </p:cNvSpPr>
          <p:nvPr>
            <p:ph type="sldNum" sz="quarter" idx="12"/>
          </p:nvPr>
        </p:nvSpPr>
        <p:spPr/>
        <p:txBody>
          <a:bodyPr/>
          <a:lstStyle>
            <a:lvl1pPr>
              <a:defRPr/>
            </a:lvl1pPr>
          </a:lstStyle>
          <a:p>
            <a:pPr>
              <a:defRPr/>
            </a:pPr>
            <a:fld id="{C01F98F1-8978-4E2A-922B-517BEAD3411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CFA5F3F7-D695-4048-8973-D2CA46F9E776}" type="datetime1">
              <a:rPr lang="es-ES"/>
              <a:pPr>
                <a:defRPr/>
              </a:pPr>
              <a:t>12/03/2018</a:t>
            </a:fld>
            <a:endParaRPr lang="es-ES"/>
          </a:p>
        </p:txBody>
      </p:sp>
      <p:sp>
        <p:nvSpPr>
          <p:cNvPr id="3"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4" name="17 Marcador de número de diapositiva"/>
          <p:cNvSpPr>
            <a:spLocks noGrp="1"/>
          </p:cNvSpPr>
          <p:nvPr>
            <p:ph type="sldNum" sz="quarter" idx="12"/>
          </p:nvPr>
        </p:nvSpPr>
        <p:spPr/>
        <p:txBody>
          <a:bodyPr/>
          <a:lstStyle>
            <a:lvl1pPr>
              <a:defRPr/>
            </a:lvl1pPr>
          </a:lstStyle>
          <a:p>
            <a:pPr>
              <a:defRPr/>
            </a:pPr>
            <a:fld id="{4158E6F6-C832-442B-92BE-532103BB2EB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96CC721-98B9-486C-A318-B6EE59BEE9B5}" type="datetime1">
              <a:rPr lang="es-ES"/>
              <a:pPr>
                <a:defRPr/>
              </a:pPr>
              <a:t>12/03/2018</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es-ES"/>
              <a:t>Centro Exprésate</a:t>
            </a:r>
          </a:p>
        </p:txBody>
      </p:sp>
      <p:sp>
        <p:nvSpPr>
          <p:cNvPr id="7" name="17 Marcador de número de diapositiva"/>
          <p:cNvSpPr>
            <a:spLocks noGrp="1"/>
          </p:cNvSpPr>
          <p:nvPr>
            <p:ph type="sldNum" sz="quarter" idx="12"/>
          </p:nvPr>
        </p:nvSpPr>
        <p:spPr/>
        <p:txBody>
          <a:bodyPr/>
          <a:lstStyle>
            <a:lvl1pPr>
              <a:defRPr/>
            </a:lvl1pPr>
          </a:lstStyle>
          <a:p>
            <a:pPr>
              <a:defRPr/>
            </a:pPr>
            <a:fld id="{6C5FB1ED-8B03-4DA3-9E07-61F5D2A3F75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D6D1EA20-0E26-4958-9FAB-E5667CFDBDAC}" type="datetime1">
              <a:rPr lang="es-ES"/>
              <a:pPr>
                <a:defRPr/>
              </a:pPr>
              <a:t>12/03/2018</a:t>
            </a:fld>
            <a:endParaRPr lang="es-ES"/>
          </a:p>
        </p:txBody>
      </p:sp>
      <p:sp>
        <p:nvSpPr>
          <p:cNvPr id="10" name="5 Marcador de pie de página"/>
          <p:cNvSpPr>
            <a:spLocks noGrp="1"/>
          </p:cNvSpPr>
          <p:nvPr>
            <p:ph type="ftr" sz="quarter" idx="11"/>
          </p:nvPr>
        </p:nvSpPr>
        <p:spPr/>
        <p:txBody>
          <a:bodyPr/>
          <a:lstStyle>
            <a:lvl1pPr>
              <a:defRPr/>
            </a:lvl1pPr>
          </a:lstStyle>
          <a:p>
            <a:pPr>
              <a:defRPr/>
            </a:pPr>
            <a:r>
              <a:rPr lang="es-ES"/>
              <a:t>Centro Exprésate</a:t>
            </a:r>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2589D6B2-266D-43EA-8E9B-16CD59FF527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51CE5F5-519F-48C6-A97F-8031965FF9AF}" type="datetime1">
              <a:rPr lang="es-ES"/>
              <a:pPr>
                <a:defRPr/>
              </a:pPr>
              <a:t>12/03/2018</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s-ES"/>
              <a:t>Centro Exprésate</a:t>
            </a: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B8A72BF-ED10-4F57-A2F9-8A22A9613B91}"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07" r:id="rId1"/>
    <p:sldLayoutId id="2147483799" r:id="rId2"/>
    <p:sldLayoutId id="2147483808" r:id="rId3"/>
    <p:sldLayoutId id="2147483800" r:id="rId4"/>
    <p:sldLayoutId id="2147483801" r:id="rId5"/>
    <p:sldLayoutId id="2147483802" r:id="rId6"/>
    <p:sldLayoutId id="2147483803" r:id="rId7"/>
    <p:sldLayoutId id="2147483804" r:id="rId8"/>
    <p:sldLayoutId id="2147483809" r:id="rId9"/>
    <p:sldLayoutId id="2147483805" r:id="rId10"/>
    <p:sldLayoutId id="2147483806"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mailto:nuria.geijo@gmai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2051050" y="333375"/>
            <a:ext cx="5041900" cy="6237288"/>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pPr>
              <a:defRPr/>
            </a:pPr>
            <a:fld id="{4B3DADE0-028B-4642-A1A8-6DD337F1E3FC}" type="slidenum">
              <a:rPr lang="es-ES" smtClean="0"/>
              <a:pPr>
                <a:defRPr/>
              </a:pPr>
              <a:t>1</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pic>
        <p:nvPicPr>
          <p:cNvPr id="5125" name="Picture 5" descr="C:\Documents and Settings\javier aguado\Escritorio\IMG_5013.JPG"/>
          <p:cNvPicPr>
            <a:picLocks noChangeAspect="1" noChangeArrowheads="1"/>
          </p:cNvPicPr>
          <p:nvPr/>
        </p:nvPicPr>
        <p:blipFill>
          <a:blip r:embed="rId3" cstate="print"/>
          <a:srcRect/>
          <a:stretch>
            <a:fillRect/>
          </a:stretch>
        </p:blipFill>
        <p:spPr bwMode="auto">
          <a:xfrm>
            <a:off x="2627784" y="1844824"/>
            <a:ext cx="3960440" cy="20882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ES" dirty="0" smtClean="0">
                <a:solidFill>
                  <a:schemeClr val="tx2">
                    <a:lumMod val="75000"/>
                  </a:schemeClr>
                </a:solidFill>
              </a:rPr>
              <a:t>5- ATENCIÓN AL ENTORNO.</a:t>
            </a:r>
            <a:endParaRPr lang="es-ES" dirty="0">
              <a:solidFill>
                <a:schemeClr val="tx2">
                  <a:lumMod val="75000"/>
                </a:schemeClr>
              </a:solidFill>
            </a:endParaRPr>
          </a:p>
        </p:txBody>
      </p:sp>
      <p:pic>
        <p:nvPicPr>
          <p:cNvPr id="8" name="7 Marcador de contenido" descr="silencio.jpg"/>
          <p:cNvPicPr>
            <a:picLocks noGrp="1" noChangeAspect="1"/>
          </p:cNvPicPr>
          <p:nvPr>
            <p:ph idx="1"/>
          </p:nvPr>
        </p:nvPicPr>
        <p:blipFill>
          <a:blip r:embed="rId2" cstate="print"/>
          <a:srcRect/>
          <a:stretch>
            <a:fillRect/>
          </a:stretch>
        </p:blipFill>
        <p:spPr>
          <a:xfrm>
            <a:off x="3419475" y="1844675"/>
            <a:ext cx="2155825" cy="3228975"/>
          </a:xfrm>
        </p:spPr>
      </p:pic>
      <p:sp>
        <p:nvSpPr>
          <p:cNvPr id="5" name="4 CuadroTexto"/>
          <p:cNvSpPr txBox="1">
            <a:spLocks noChangeArrowheads="1"/>
          </p:cNvSpPr>
          <p:nvPr/>
        </p:nvSpPr>
        <p:spPr bwMode="auto">
          <a:xfrm>
            <a:off x="1258888" y="4652963"/>
            <a:ext cx="6697662" cy="461962"/>
          </a:xfrm>
          <a:prstGeom prst="rect">
            <a:avLst/>
          </a:prstGeom>
          <a:noFill/>
          <a:ln w="9525">
            <a:noFill/>
            <a:miter lim="800000"/>
            <a:headEnd/>
            <a:tailEnd/>
          </a:ln>
        </p:spPr>
        <p:txBody>
          <a:bodyPr>
            <a:spAutoFit/>
          </a:bodyPr>
          <a:lstStyle/>
          <a:p>
            <a:pPr algn="ctr"/>
            <a:r>
              <a:rPr lang="es-ES" sz="2400">
                <a:latin typeface="Calibri" pitchFamily="34" charset="0"/>
              </a:rPr>
              <a:t>En el silencio se COMPRENDE MEJOR.</a:t>
            </a:r>
          </a:p>
        </p:txBody>
      </p:sp>
      <p:sp>
        <p:nvSpPr>
          <p:cNvPr id="6" name="5 CuadroTexto"/>
          <p:cNvSpPr txBox="1">
            <a:spLocks noChangeArrowheads="1"/>
          </p:cNvSpPr>
          <p:nvPr/>
        </p:nvSpPr>
        <p:spPr bwMode="auto">
          <a:xfrm>
            <a:off x="971550" y="5516563"/>
            <a:ext cx="7345363" cy="831850"/>
          </a:xfrm>
          <a:prstGeom prst="rect">
            <a:avLst/>
          </a:prstGeom>
          <a:noFill/>
          <a:ln w="9525">
            <a:noFill/>
            <a:miter lim="800000"/>
            <a:headEnd/>
            <a:tailEnd/>
          </a:ln>
        </p:spPr>
        <p:txBody>
          <a:bodyPr>
            <a:spAutoFit/>
          </a:bodyPr>
          <a:lstStyle/>
          <a:p>
            <a:pPr algn="ctr"/>
            <a:r>
              <a:rPr lang="es-ES" sz="2400" b="1">
                <a:latin typeface="Calibri" pitchFamily="34" charset="0"/>
              </a:rPr>
              <a:t>“EL SILENCIO ES LA LLAVE QUE ABRE TODAS LAS PUERTAS”.</a:t>
            </a:r>
          </a:p>
        </p:txBody>
      </p:sp>
      <p:sp>
        <p:nvSpPr>
          <p:cNvPr id="7" name="6 Marcador de número de diapositiva"/>
          <p:cNvSpPr>
            <a:spLocks noGrp="1"/>
          </p:cNvSpPr>
          <p:nvPr>
            <p:ph type="sldNum" sz="quarter" idx="12"/>
          </p:nvPr>
        </p:nvSpPr>
        <p:spPr/>
        <p:txBody>
          <a:bodyPr/>
          <a:lstStyle/>
          <a:p>
            <a:pPr>
              <a:defRPr/>
            </a:pPr>
            <a:fld id="{86015D95-AAA0-4969-982A-5A30D63C950B}" type="slidenum">
              <a:rPr lang="es-ES" smtClean="0"/>
              <a:pPr>
                <a:defRPr/>
              </a:pPr>
              <a:t>10</a:t>
            </a:fld>
            <a:endParaRPr lang="es-ES"/>
          </a:p>
        </p:txBody>
      </p:sp>
      <p:sp>
        <p:nvSpPr>
          <p:cNvPr id="9" name="8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Título"/>
          <p:cNvSpPr>
            <a:spLocks noGrp="1"/>
          </p:cNvSpPr>
          <p:nvPr>
            <p:ph type="title"/>
          </p:nvPr>
        </p:nvSpPr>
        <p:spPr/>
        <p:txBody>
          <a:bodyPr/>
          <a:lstStyle/>
          <a:p>
            <a:pPr algn="ctr" eaLnBrk="1" hangingPunct="1"/>
            <a:r>
              <a:rPr lang="es-ES" sz="4400" smtClean="0"/>
              <a:t>DANZA DEL GUSANO </a:t>
            </a:r>
            <a:br>
              <a:rPr lang="es-ES" sz="4400" smtClean="0"/>
            </a:br>
            <a:endParaRPr lang="es-ES" sz="4400" smtClean="0"/>
          </a:p>
        </p:txBody>
      </p:sp>
      <p:sp>
        <p:nvSpPr>
          <p:cNvPr id="106499" name="2 Marcador de contenido"/>
          <p:cNvSpPr>
            <a:spLocks noGrp="1"/>
          </p:cNvSpPr>
          <p:nvPr>
            <p:ph idx="1"/>
          </p:nvPr>
        </p:nvSpPr>
        <p:spPr/>
        <p:txBody>
          <a:bodyPr/>
          <a:lstStyle/>
          <a:p>
            <a:pPr eaLnBrk="1" hangingPunct="1">
              <a:buFont typeface="Wingdings 2" pitchFamily="18" charset="2"/>
              <a:buNone/>
            </a:pPr>
            <a:r>
              <a:rPr lang="es-ES" sz="1800" smtClean="0"/>
              <a:t>Este ejercicio fortalece el sentido de pertenencia al grupo, al tiempo que permite que los niños escuchen el corazón del compañero antes y después del ejercicio, entrando así en el espacio emocional del otro. </a:t>
            </a:r>
          </a:p>
          <a:p>
            <a:pPr eaLnBrk="1" hangingPunct="1">
              <a:buFont typeface="Wingdings 2" pitchFamily="18" charset="2"/>
              <a:buNone/>
            </a:pPr>
            <a:r>
              <a:rPr lang="es-ES" sz="1800" smtClean="0"/>
              <a:t>Se comienza por parejas, llevando la atención a la escucha de los latidos del corazón del compañero, por turnos, observado la velocidad de los latidos.  </a:t>
            </a:r>
          </a:p>
          <a:p>
            <a:pPr eaLnBrk="1" hangingPunct="1">
              <a:buFont typeface="Wingdings 2" pitchFamily="18" charset="2"/>
              <a:buNone/>
            </a:pPr>
            <a:r>
              <a:rPr lang="es-ES" sz="1800" smtClean="0"/>
              <a:t>Se pone la música y se trata de crear una fila, el gusano, que se mueve por la sala al ritmo de la música.  El  que  está  de  “cabeza”  dirige  la  danza  y  el  resto  del  gusano  le  imita.  Cada  vez  que  el facilitador lo marque, el participante que estaba como “cabeza” se irá a la cola, dejando el puesto libre para otro compañero. El ejercicio se termina cuando todos han pasado por la “cabeza”. </a:t>
            </a:r>
          </a:p>
          <a:p>
            <a:pPr eaLnBrk="1" hangingPunct="1">
              <a:buFont typeface="Wingdings 2" pitchFamily="18" charset="2"/>
              <a:buNone/>
            </a:pPr>
            <a:r>
              <a:rPr lang="es-ES" sz="1800" smtClean="0"/>
              <a:t>Para  finalizar,  los  participantes  vuelven  a  llevar  la  atención  a  la  escucha  de  los  latidos  del  mismo compañero con el que comenzaron el ejercicio, observando si va más rápido o lento que antes. </a:t>
            </a:r>
          </a:p>
        </p:txBody>
      </p:sp>
      <p:sp>
        <p:nvSpPr>
          <p:cNvPr id="4" name="3 Marcador de número de diapositiva"/>
          <p:cNvSpPr>
            <a:spLocks noGrp="1"/>
          </p:cNvSpPr>
          <p:nvPr>
            <p:ph type="sldNum" sz="quarter" idx="12"/>
          </p:nvPr>
        </p:nvSpPr>
        <p:spPr/>
        <p:txBody>
          <a:bodyPr/>
          <a:lstStyle/>
          <a:p>
            <a:pPr>
              <a:defRPr/>
            </a:pPr>
            <a:fld id="{86774C3D-8C37-45D2-B3D5-72580EB3FF2E}" type="slidenum">
              <a:rPr lang="es-ES" smtClean="0"/>
              <a:pPr>
                <a:defRPr/>
              </a:pPr>
              <a:t>100</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Título"/>
          <p:cNvSpPr>
            <a:spLocks noGrp="1"/>
          </p:cNvSpPr>
          <p:nvPr>
            <p:ph type="title"/>
          </p:nvPr>
        </p:nvSpPr>
        <p:spPr/>
        <p:txBody>
          <a:bodyPr/>
          <a:lstStyle/>
          <a:p>
            <a:pPr algn="ctr"/>
            <a:r>
              <a:rPr lang="es-ES" sz="4400" smtClean="0"/>
              <a:t>ESCUCHA ACTIVA</a:t>
            </a:r>
          </a:p>
        </p:txBody>
      </p:sp>
      <p:sp>
        <p:nvSpPr>
          <p:cNvPr id="107523" name="2 Marcador de contenido"/>
          <p:cNvSpPr>
            <a:spLocks noGrp="1"/>
          </p:cNvSpPr>
          <p:nvPr>
            <p:ph idx="1"/>
          </p:nvPr>
        </p:nvSpPr>
        <p:spPr/>
        <p:txBody>
          <a:bodyPr/>
          <a:lstStyle/>
          <a:p>
            <a:pPr>
              <a:buFont typeface="Wingdings 2" pitchFamily="18" charset="2"/>
              <a:buNone/>
            </a:pPr>
            <a:r>
              <a:rPr lang="es-ES" sz="1800" smtClean="0"/>
              <a:t>Invitamos a que los participantes se coloquen por parejas para practicar la escucha activa. </a:t>
            </a:r>
          </a:p>
          <a:p>
            <a:pPr>
              <a:buFont typeface="Wingdings 2" pitchFamily="18" charset="2"/>
              <a:buNone/>
            </a:pPr>
            <a:r>
              <a:rPr lang="es-ES" sz="1800" smtClean="0"/>
              <a:t>Importante dejar claro que la escucha activa se realiza en completo silencio, observando con  plena  atención  lo  que  el  compañero  dice  y  lo  que  dice  su  cuerpo.  Con  otra  oreja ”dentro”, observamos los juicios, pensamientos e emociones que aparecen ante el discurso </a:t>
            </a:r>
          </a:p>
          <a:p>
            <a:pPr>
              <a:buFont typeface="Wingdings 2" pitchFamily="18" charset="2"/>
              <a:buNone/>
            </a:pPr>
            <a:r>
              <a:rPr lang="es-ES" sz="1800" smtClean="0"/>
              <a:t>del compañero, y los dejamos ir una y otra vez, para volver la atención al compañero. Estas manifestaciones  mentales  poco  tienen  que  ver  con  el  compañero,  son  el  contenido  de nuestra mente.  </a:t>
            </a:r>
          </a:p>
          <a:p>
            <a:pPr>
              <a:buFont typeface="Wingdings 2" pitchFamily="18" charset="2"/>
              <a:buNone/>
            </a:pPr>
            <a:r>
              <a:rPr lang="es-ES" sz="1800" smtClean="0"/>
              <a:t>Es un espacio de seguridad, por lo tanto, lo que se cuenta ahí, no se comenta después.</a:t>
            </a:r>
          </a:p>
        </p:txBody>
      </p:sp>
      <p:sp>
        <p:nvSpPr>
          <p:cNvPr id="4" name="3 Marcador de número de diapositiva"/>
          <p:cNvSpPr>
            <a:spLocks noGrp="1"/>
          </p:cNvSpPr>
          <p:nvPr>
            <p:ph type="sldNum" sz="quarter" idx="12"/>
          </p:nvPr>
        </p:nvSpPr>
        <p:spPr/>
        <p:txBody>
          <a:bodyPr/>
          <a:lstStyle/>
          <a:p>
            <a:pPr>
              <a:defRPr/>
            </a:pPr>
            <a:fld id="{6813D0E2-11D6-4252-9E0C-2A187E4D8FBA}" type="slidenum">
              <a:rPr lang="es-ES" smtClean="0"/>
              <a:pPr>
                <a:defRPr/>
              </a:pPr>
              <a:t>101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Título"/>
          <p:cNvSpPr>
            <a:spLocks noGrp="1"/>
          </p:cNvSpPr>
          <p:nvPr>
            <p:ph type="title"/>
          </p:nvPr>
        </p:nvSpPr>
        <p:spPr/>
        <p:txBody>
          <a:bodyPr/>
          <a:lstStyle/>
          <a:p>
            <a:pPr algn="ctr"/>
            <a:r>
              <a:rPr lang="es-ES" sz="5400" smtClean="0"/>
              <a:t>EL BÚHO SENTIMENTAL </a:t>
            </a:r>
            <a:br>
              <a:rPr lang="es-ES" sz="5400" smtClean="0"/>
            </a:br>
            <a:endParaRPr lang="es-ES" smtClean="0"/>
          </a:p>
        </p:txBody>
      </p:sp>
      <p:sp>
        <p:nvSpPr>
          <p:cNvPr id="108547" name="2 Marcador de contenido"/>
          <p:cNvSpPr>
            <a:spLocks noGrp="1"/>
          </p:cNvSpPr>
          <p:nvPr>
            <p:ph idx="1"/>
          </p:nvPr>
        </p:nvSpPr>
        <p:spPr/>
        <p:txBody>
          <a:bodyPr/>
          <a:lstStyle/>
          <a:p>
            <a:pPr>
              <a:buFont typeface="Wingdings 2" pitchFamily="18" charset="2"/>
              <a:buNone/>
            </a:pPr>
            <a:r>
              <a:rPr lang="es-ES" sz="1800" smtClean="0"/>
              <a:t>Se trata de un ejercicio para desarrollar la empatía. Por parejas, los participantes deben mirarse a los ojos  sin  reír.  ¿Cuál  es  la  diferencia  entre  mirar  y  ver?  Primero,  con  los  ojos  cerrados,  los  niños identifican  cómo  se  están  sintiendo,  sin  expresarlo.  Al  abrir  los  ojos,  observan  qué  puede  estar </a:t>
            </a:r>
          </a:p>
          <a:p>
            <a:pPr>
              <a:buFont typeface="Wingdings 2" pitchFamily="18" charset="2"/>
              <a:buNone/>
            </a:pPr>
            <a:r>
              <a:rPr lang="es-ES" sz="1800" smtClean="0"/>
              <a:t>sintiendo su compañero, sin perder de vista su propia emoción.  </a:t>
            </a:r>
          </a:p>
          <a:p>
            <a:pPr>
              <a:buFont typeface="Wingdings 2" pitchFamily="18" charset="2"/>
              <a:buNone/>
            </a:pPr>
            <a:r>
              <a:rPr lang="es-ES" sz="1800" smtClean="0"/>
              <a:t> </a:t>
            </a:r>
          </a:p>
          <a:p>
            <a:pPr>
              <a:buFont typeface="Wingdings 2" pitchFamily="18" charset="2"/>
              <a:buNone/>
            </a:pPr>
            <a:r>
              <a:rPr lang="es-ES" sz="1800" smtClean="0"/>
              <a:t>Después  comparten  qué  han  sentido  y  qué  creen  que  ha  sentido  el  compañero.</a:t>
            </a:r>
          </a:p>
        </p:txBody>
      </p:sp>
      <p:sp>
        <p:nvSpPr>
          <p:cNvPr id="4" name="3 Marcador de número de diapositiva"/>
          <p:cNvSpPr>
            <a:spLocks noGrp="1"/>
          </p:cNvSpPr>
          <p:nvPr>
            <p:ph type="sldNum" sz="quarter" idx="12"/>
          </p:nvPr>
        </p:nvSpPr>
        <p:spPr/>
        <p:txBody>
          <a:bodyPr/>
          <a:lstStyle/>
          <a:p>
            <a:pPr>
              <a:defRPr/>
            </a:pPr>
            <a:fld id="{B5EB9DD2-CA3B-4132-AA76-701D1E5785F4}" type="slidenum">
              <a:rPr lang="es-ES" smtClean="0"/>
              <a:pPr>
                <a:defRPr/>
              </a:pPr>
              <a:t>102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p:nvPr>
        </p:nvSpPr>
        <p:spPr/>
        <p:txBody>
          <a:bodyPr/>
          <a:lstStyle/>
          <a:p>
            <a:pPr algn="ctr"/>
            <a:r>
              <a:rPr lang="es-ES" sz="4400" smtClean="0"/>
              <a:t>BAILE CON LOS OJOS VENDADOS </a:t>
            </a:r>
            <a:br>
              <a:rPr lang="es-ES" sz="4400" smtClean="0"/>
            </a:br>
            <a:endParaRPr lang="es-ES" sz="4400" smtClean="0"/>
          </a:p>
        </p:txBody>
      </p:sp>
      <p:sp>
        <p:nvSpPr>
          <p:cNvPr id="109571" name="2 Marcador de contenido"/>
          <p:cNvSpPr>
            <a:spLocks noGrp="1"/>
          </p:cNvSpPr>
          <p:nvPr>
            <p:ph idx="1"/>
          </p:nvPr>
        </p:nvSpPr>
        <p:spPr/>
        <p:txBody>
          <a:bodyPr/>
          <a:lstStyle/>
          <a:p>
            <a:pPr>
              <a:buFont typeface="Wingdings 2" pitchFamily="18" charset="2"/>
              <a:buNone/>
            </a:pPr>
            <a:r>
              <a:rPr lang="es-ES" sz="1800" smtClean="0"/>
              <a:t>Se trata de un ejercicio en el que pueden contactar con los compañeros y adivinar quién es cada uno mediante el tacto, en silencio. El juego lleva a centrarse en las sensaciones internas que despierta la música y expresarlas a través de la danza, para ello se proponen músicas cercanas a los participantes, </a:t>
            </a:r>
          </a:p>
          <a:p>
            <a:pPr>
              <a:buFont typeface="Wingdings 2" pitchFamily="18" charset="2"/>
              <a:buNone/>
            </a:pPr>
            <a:r>
              <a:rPr lang="es-ES" sz="1800" smtClean="0"/>
              <a:t>con  cierto  potencial  afectivo  (ej:  “I’m  yours”  de  Jason  Mraz,  “Over  the  rainbow”  de  Israel Kamakawiwo). En ocasiones puede que los participantes se  encuentren, de forma espontánea, en una danza en parejas o en pequeños grupos. </a:t>
            </a:r>
          </a:p>
        </p:txBody>
      </p:sp>
      <p:sp>
        <p:nvSpPr>
          <p:cNvPr id="4" name="3 Marcador de número de diapositiva"/>
          <p:cNvSpPr>
            <a:spLocks noGrp="1"/>
          </p:cNvSpPr>
          <p:nvPr>
            <p:ph type="sldNum" sz="quarter" idx="12"/>
          </p:nvPr>
        </p:nvSpPr>
        <p:spPr/>
        <p:txBody>
          <a:bodyPr/>
          <a:lstStyle/>
          <a:p>
            <a:pPr>
              <a:defRPr/>
            </a:pPr>
            <a:fld id="{BC91A09A-A1DB-4E78-AC57-5718A047D008}" type="slidenum">
              <a:rPr lang="es-ES" smtClean="0"/>
              <a:pPr>
                <a:defRPr/>
              </a:pPr>
              <a:t>103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7561262" cy="1296988"/>
          </a:xfrm>
        </p:spPr>
        <p:txBody>
          <a:bodyPr rtlCol="0">
            <a:normAutofit fontScale="90000"/>
          </a:bodyPr>
          <a:lstStyle/>
          <a:p>
            <a:pPr algn="ctr" eaLnBrk="1" fontAlgn="auto" hangingPunct="1">
              <a:spcAft>
                <a:spcPts val="0"/>
              </a:spcAft>
              <a:defRPr/>
            </a:pPr>
            <a:r>
              <a:rPr lang="es-ES" sz="3600" dirty="0" smtClean="0">
                <a:solidFill>
                  <a:srgbClr val="FF0000"/>
                </a:solidFill>
              </a:rPr>
              <a:t/>
            </a:r>
            <a:br>
              <a:rPr lang="es-ES" sz="3600" dirty="0" smtClean="0">
                <a:solidFill>
                  <a:srgbClr val="FF0000"/>
                </a:solidFill>
              </a:rPr>
            </a:br>
            <a:r>
              <a:rPr lang="es-ES" sz="3200" b="1" dirty="0" smtClean="0">
                <a:solidFill>
                  <a:schemeClr val="accent1">
                    <a:lumMod val="50000"/>
                  </a:schemeClr>
                </a:solidFill>
              </a:rPr>
              <a:t/>
            </a:r>
            <a:br>
              <a:rPr lang="es-ES" sz="3200" b="1" dirty="0" smtClean="0">
                <a:solidFill>
                  <a:schemeClr val="accent1">
                    <a:lumMod val="50000"/>
                  </a:schemeClr>
                </a:solidFill>
              </a:rPr>
            </a:br>
            <a:r>
              <a:rPr lang="es-ES" sz="3200" dirty="0" smtClean="0"/>
              <a:t/>
            </a:r>
            <a:br>
              <a:rPr lang="es-ES" sz="3200" dirty="0" smtClean="0"/>
            </a:br>
            <a:r>
              <a:rPr lang="es-ES" sz="4900" b="1" dirty="0" smtClean="0">
                <a:solidFill>
                  <a:schemeClr val="accent1">
                    <a:lumMod val="50000"/>
                  </a:schemeClr>
                </a:solidFill>
              </a:rPr>
              <a:t>ATENCIÓN A LA RESPIRACIÓN</a:t>
            </a:r>
            <a:endParaRPr lang="es-ES" sz="4900" dirty="0"/>
          </a:p>
        </p:txBody>
      </p:sp>
      <p:pic>
        <p:nvPicPr>
          <p:cNvPr id="4" name="3 Imagen" descr="respiraciÃ³n 1[1].jpg"/>
          <p:cNvPicPr>
            <a:picLocks noChangeAspect="1"/>
          </p:cNvPicPr>
          <p:nvPr/>
        </p:nvPicPr>
        <p:blipFill>
          <a:blip r:embed="rId2" cstate="print"/>
          <a:srcRect/>
          <a:stretch>
            <a:fillRect/>
          </a:stretch>
        </p:blipFill>
        <p:spPr bwMode="auto">
          <a:xfrm>
            <a:off x="395288" y="2276475"/>
            <a:ext cx="2733675" cy="3644900"/>
          </a:xfrm>
          <a:prstGeom prst="rect">
            <a:avLst/>
          </a:prstGeom>
          <a:noFill/>
          <a:ln w="9525">
            <a:noFill/>
            <a:miter lim="800000"/>
            <a:headEnd/>
            <a:tailEnd/>
          </a:ln>
        </p:spPr>
      </p:pic>
      <p:sp>
        <p:nvSpPr>
          <p:cNvPr id="5" name="4 CuadroTexto"/>
          <p:cNvSpPr txBox="1">
            <a:spLocks noChangeArrowheads="1"/>
          </p:cNvSpPr>
          <p:nvPr/>
        </p:nvSpPr>
        <p:spPr bwMode="auto">
          <a:xfrm>
            <a:off x="3924300" y="2349500"/>
            <a:ext cx="4392613" cy="1200150"/>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LA RESPIRACIÓN ES EL ELEMENTO </a:t>
            </a:r>
            <a:r>
              <a:rPr lang="es-ES" sz="2400" u="sng" dirty="0">
                <a:solidFill>
                  <a:schemeClr val="accent4">
                    <a:lumMod val="75000"/>
                  </a:schemeClr>
                </a:solidFill>
                <a:latin typeface="Calibri" pitchFamily="34" charset="0"/>
              </a:rPr>
              <a:t>CENTRAL</a:t>
            </a:r>
            <a:r>
              <a:rPr lang="es-ES" sz="2400" dirty="0">
                <a:solidFill>
                  <a:schemeClr val="accent4">
                    <a:lumMod val="75000"/>
                  </a:schemeClr>
                </a:solidFill>
                <a:latin typeface="Calibri" pitchFamily="34" charset="0"/>
              </a:rPr>
              <a:t> EN LA MAYORÍA DE EJERCICIOS MINDFULNESS</a:t>
            </a:r>
            <a:r>
              <a:rPr lang="es-ES" sz="2400" dirty="0">
                <a:latin typeface="Calibri" pitchFamily="34" charset="0"/>
              </a:rPr>
              <a:t>.</a:t>
            </a:r>
          </a:p>
        </p:txBody>
      </p:sp>
      <p:sp>
        <p:nvSpPr>
          <p:cNvPr id="6" name="5 CuadroTexto"/>
          <p:cNvSpPr txBox="1">
            <a:spLocks noChangeArrowheads="1"/>
          </p:cNvSpPr>
          <p:nvPr/>
        </p:nvSpPr>
        <p:spPr bwMode="auto">
          <a:xfrm>
            <a:off x="3708400" y="3933825"/>
            <a:ext cx="4895850" cy="1938338"/>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Practicaremos varios tipos de respiración </a:t>
            </a:r>
            <a:r>
              <a:rPr lang="es-ES" sz="2400" u="sng" dirty="0">
                <a:solidFill>
                  <a:schemeClr val="accent4">
                    <a:lumMod val="75000"/>
                  </a:schemeClr>
                </a:solidFill>
                <a:latin typeface="Calibri" pitchFamily="34" charset="0"/>
              </a:rPr>
              <a:t>con el fin </a:t>
            </a:r>
            <a:r>
              <a:rPr lang="es-ES" sz="2400" dirty="0">
                <a:solidFill>
                  <a:schemeClr val="accent4">
                    <a:lumMod val="75000"/>
                  </a:schemeClr>
                </a:solidFill>
                <a:latin typeface="Calibri" pitchFamily="34" charset="0"/>
              </a:rPr>
              <a:t>de calmar nuestras emociones y hacernos más conscientes de cómo respiramos en las diversas situaciones</a:t>
            </a:r>
            <a:r>
              <a:rPr lang="es-ES" dirty="0">
                <a:solidFill>
                  <a:schemeClr val="accent4">
                    <a:lumMod val="75000"/>
                  </a:schemeClr>
                </a:solidFill>
                <a:latin typeface="Calibri" pitchFamily="34" charset="0"/>
              </a:rPr>
              <a:t>.</a:t>
            </a:r>
          </a:p>
        </p:txBody>
      </p:sp>
      <p:sp>
        <p:nvSpPr>
          <p:cNvPr id="7" name="6 Marcador de número de diapositiva"/>
          <p:cNvSpPr>
            <a:spLocks noGrp="1"/>
          </p:cNvSpPr>
          <p:nvPr>
            <p:ph type="sldNum" sz="quarter" idx="12"/>
          </p:nvPr>
        </p:nvSpPr>
        <p:spPr/>
        <p:txBody>
          <a:bodyPr/>
          <a:lstStyle/>
          <a:p>
            <a:pPr>
              <a:defRPr/>
            </a:pPr>
            <a:fld id="{1A913A63-3CAC-48C0-9557-6F70A0509BB2}" type="slidenum">
              <a:rPr lang="es-ES" smtClean="0"/>
              <a:pPr>
                <a:defRPr/>
              </a:pPr>
              <a:t>104</a:t>
            </a:fld>
            <a:endParaRPr lang="es-ES"/>
          </a:p>
        </p:txBody>
      </p:sp>
      <p:sp>
        <p:nvSpPr>
          <p:cNvPr id="8" name="7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fontAlgn="auto" hangingPunct="1">
              <a:spcAft>
                <a:spcPts val="0"/>
              </a:spcAft>
              <a:defRPr/>
            </a:pPr>
            <a:r>
              <a:rPr lang="es-ES" dirty="0" smtClean="0">
                <a:solidFill>
                  <a:schemeClr val="accent2">
                    <a:lumMod val="50000"/>
                  </a:schemeClr>
                </a:solidFill>
              </a:rPr>
              <a:t>RESPIRACION CONSCIENTE</a:t>
            </a:r>
            <a:endParaRPr lang="es-ES" dirty="0">
              <a:solidFill>
                <a:schemeClr val="accent2">
                  <a:lumMod val="50000"/>
                </a:schemeClr>
              </a:solidFill>
            </a:endParaRPr>
          </a:p>
        </p:txBody>
      </p:sp>
      <p:pic>
        <p:nvPicPr>
          <p:cNvPr id="4" name="3 Marcador de contenido" descr="respiracion-consciente-beneficios-de-la-respiracion-salud[1].jpg"/>
          <p:cNvPicPr>
            <a:picLocks noGrp="1" noChangeAspect="1"/>
          </p:cNvPicPr>
          <p:nvPr>
            <p:ph idx="1"/>
          </p:nvPr>
        </p:nvPicPr>
        <p:blipFill>
          <a:blip r:embed="rId2" cstate="print"/>
          <a:srcRect/>
          <a:stretch>
            <a:fillRect/>
          </a:stretch>
        </p:blipFill>
        <p:spPr>
          <a:xfrm>
            <a:off x="611188" y="1628775"/>
            <a:ext cx="3349625" cy="4525963"/>
          </a:xfrm>
          <a:noFill/>
        </p:spPr>
      </p:pic>
      <p:sp>
        <p:nvSpPr>
          <p:cNvPr id="5" name="4 CuadroTexto"/>
          <p:cNvSpPr txBox="1">
            <a:spLocks noChangeArrowheads="1"/>
          </p:cNvSpPr>
          <p:nvPr/>
        </p:nvSpPr>
        <p:spPr bwMode="auto">
          <a:xfrm>
            <a:off x="4067175" y="2060575"/>
            <a:ext cx="4105275" cy="1323975"/>
          </a:xfrm>
          <a:prstGeom prst="rect">
            <a:avLst/>
          </a:prstGeom>
          <a:noFill/>
          <a:ln w="9525">
            <a:noFill/>
            <a:miter lim="800000"/>
            <a:headEnd/>
            <a:tailEnd/>
          </a:ln>
        </p:spPr>
        <p:txBody>
          <a:bodyPr>
            <a:spAutoFit/>
          </a:bodyPr>
          <a:lstStyle/>
          <a:p>
            <a:pPr algn="just"/>
            <a:r>
              <a:rPr lang="es-ES" sz="2000">
                <a:latin typeface="Calibri" pitchFamily="34" charset="0"/>
              </a:rPr>
              <a:t>Está comprobado científicamente que dedicar unos minutos al día a respirar tiene efectos beneficiosos en nuestra salud física y mental.</a:t>
            </a:r>
          </a:p>
        </p:txBody>
      </p:sp>
      <p:sp>
        <p:nvSpPr>
          <p:cNvPr id="6" name="5 Rectángulo"/>
          <p:cNvSpPr/>
          <p:nvPr/>
        </p:nvSpPr>
        <p:spPr>
          <a:xfrm>
            <a:off x="4284663" y="4076700"/>
            <a:ext cx="4572000" cy="1200150"/>
          </a:xfrm>
          <a:prstGeom prst="rect">
            <a:avLst/>
          </a:prstGeom>
        </p:spPr>
        <p:txBody>
          <a:bodyPr>
            <a:spAutoFit/>
          </a:bodyPr>
          <a:lstStyle/>
          <a:p>
            <a:pPr algn="just" fontAlgn="auto">
              <a:spcBef>
                <a:spcPts val="0"/>
              </a:spcBef>
              <a:spcAft>
                <a:spcPts val="0"/>
              </a:spcAft>
              <a:defRPr/>
            </a:pPr>
            <a:r>
              <a:rPr lang="es-ES" dirty="0"/>
              <a:t>Y nos predispone a </a:t>
            </a:r>
            <a:r>
              <a:rPr lang="es-ES" b="1" dirty="0">
                <a:solidFill>
                  <a:schemeClr val="accent4">
                    <a:lumMod val="75000"/>
                  </a:schemeClr>
                </a:solidFill>
              </a:rPr>
              <a:t>SER MÁS POSITIVOS.</a:t>
            </a:r>
          </a:p>
          <a:p>
            <a:pPr algn="just" fontAlgn="auto">
              <a:spcBef>
                <a:spcPts val="0"/>
              </a:spcBef>
              <a:spcAft>
                <a:spcPts val="0"/>
              </a:spcAft>
              <a:defRPr/>
            </a:pPr>
            <a:endParaRPr lang="es-ES" b="1" dirty="0">
              <a:solidFill>
                <a:schemeClr val="accent4">
                  <a:lumMod val="75000"/>
                </a:schemeClr>
              </a:solidFill>
            </a:endParaRPr>
          </a:p>
          <a:p>
            <a:pPr algn="just" fontAlgn="auto">
              <a:spcBef>
                <a:spcPts val="0"/>
              </a:spcBef>
              <a:spcAft>
                <a:spcPts val="0"/>
              </a:spcAft>
              <a:defRPr/>
            </a:pPr>
            <a:r>
              <a:rPr lang="es-ES" b="1" dirty="0">
                <a:solidFill>
                  <a:schemeClr val="accent4">
                    <a:lumMod val="75000"/>
                  </a:schemeClr>
                </a:solidFill>
              </a:rPr>
              <a:t>NOS TRAE AL MOMENTO PRESENTE</a:t>
            </a:r>
          </a:p>
        </p:txBody>
      </p:sp>
      <p:sp>
        <p:nvSpPr>
          <p:cNvPr id="7" name="6 Marcador de número de diapositiva"/>
          <p:cNvSpPr>
            <a:spLocks noGrp="1"/>
          </p:cNvSpPr>
          <p:nvPr>
            <p:ph type="sldNum" sz="quarter" idx="12"/>
          </p:nvPr>
        </p:nvSpPr>
        <p:spPr/>
        <p:txBody>
          <a:bodyPr/>
          <a:lstStyle/>
          <a:p>
            <a:pPr>
              <a:defRPr/>
            </a:pPr>
            <a:fld id="{71F952B2-E5BC-4615-8276-4CE8853F303E}" type="slidenum">
              <a:rPr lang="es-ES" smtClean="0"/>
              <a:pPr>
                <a:defRPr/>
              </a:pPr>
              <a:t>105</a:t>
            </a:fld>
            <a:endParaRPr lang="es-ES"/>
          </a:p>
        </p:txBody>
      </p:sp>
      <p:sp>
        <p:nvSpPr>
          <p:cNvPr id="8" name="7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Título"/>
          <p:cNvSpPr>
            <a:spLocks noGrp="1"/>
          </p:cNvSpPr>
          <p:nvPr>
            <p:ph type="title"/>
          </p:nvPr>
        </p:nvSpPr>
        <p:spPr/>
        <p:txBody>
          <a:bodyPr/>
          <a:lstStyle/>
          <a:p>
            <a:pPr algn="ctr" eaLnBrk="1" hangingPunct="1"/>
            <a:r>
              <a:rPr lang="es-ES" sz="4400" smtClean="0"/>
              <a:t>40 RESPIRACIONES</a:t>
            </a:r>
          </a:p>
        </p:txBody>
      </p:sp>
      <p:sp>
        <p:nvSpPr>
          <p:cNvPr id="112643" name="3 Marcador de contenido"/>
          <p:cNvSpPr>
            <a:spLocks noGrp="1"/>
          </p:cNvSpPr>
          <p:nvPr>
            <p:ph idx="1"/>
          </p:nvPr>
        </p:nvSpPr>
        <p:spPr/>
        <p:txBody>
          <a:bodyPr/>
          <a:lstStyle/>
          <a:p>
            <a:pPr algn="ctr" eaLnBrk="1" hangingPunct="1">
              <a:buFont typeface="Wingdings 2" pitchFamily="18" charset="2"/>
              <a:buNone/>
            </a:pPr>
            <a:r>
              <a:rPr lang="es-ES" sz="1800" smtClean="0"/>
              <a:t>La práctica consiste en realizar 40 respiraciones, un poco más profundas de lo   </a:t>
            </a:r>
          </a:p>
          <a:p>
            <a:pPr algn="ctr" eaLnBrk="1" hangingPunct="1">
              <a:buFont typeface="Wingdings 2" pitchFamily="18" charset="2"/>
              <a:buNone/>
            </a:pPr>
            <a:r>
              <a:rPr lang="es-ES" sz="1800" smtClean="0"/>
              <a:t>normal, al tiempo que mentalmente las contamos hasta llegar a 40. Respiramos   </a:t>
            </a:r>
          </a:p>
          <a:p>
            <a:pPr algn="ctr" eaLnBrk="1" hangingPunct="1">
              <a:buFont typeface="Wingdings 2" pitchFamily="18" charset="2"/>
              <a:buNone/>
            </a:pPr>
            <a:r>
              <a:rPr lang="es-ES" sz="1800" smtClean="0"/>
              <a:t>con plena atención en la respiración y en la cuenta mental. El momento más   </a:t>
            </a:r>
          </a:p>
          <a:p>
            <a:pPr algn="ctr" eaLnBrk="1" hangingPunct="1">
              <a:buFont typeface="Wingdings 2" pitchFamily="18" charset="2"/>
              <a:buNone/>
            </a:pPr>
            <a:r>
              <a:rPr lang="es-ES" sz="1800" smtClean="0"/>
              <a:t>importante ocurre cuando nos damos cuenta de que nuestra mente ha perdido la  </a:t>
            </a:r>
          </a:p>
          <a:p>
            <a:pPr algn="ctr" eaLnBrk="1" hangingPunct="1">
              <a:buFont typeface="Wingdings 2" pitchFamily="18" charset="2"/>
              <a:buNone/>
            </a:pPr>
            <a:r>
              <a:rPr lang="es-ES" sz="1800" smtClean="0"/>
              <a:t>atención, entonces volvemos de nuevo la atención al último número que   </a:t>
            </a:r>
          </a:p>
          <a:p>
            <a:pPr algn="ctr" eaLnBrk="1" hangingPunct="1">
              <a:buFont typeface="Wingdings 2" pitchFamily="18" charset="2"/>
              <a:buNone/>
            </a:pPr>
            <a:r>
              <a:rPr lang="es-ES" sz="1800" smtClean="0"/>
              <a:t>recordemos haber respirado.   </a:t>
            </a:r>
          </a:p>
          <a:p>
            <a:pPr algn="ctr" eaLnBrk="1" hangingPunct="1">
              <a:buFont typeface="Wingdings 2" pitchFamily="18" charset="2"/>
              <a:buNone/>
            </a:pPr>
            <a:r>
              <a:rPr lang="es-ES" sz="1800" smtClean="0"/>
              <a:t>Al principio puede comenzarse con 10 o 15 respiraciones, hasta ir cogiendo  práctica. </a:t>
            </a:r>
          </a:p>
          <a:p>
            <a:pPr algn="ctr" eaLnBrk="1" hangingPunct="1">
              <a:buFont typeface="Wingdings 2" pitchFamily="18" charset="2"/>
              <a:buNone/>
            </a:pPr>
            <a:r>
              <a:rPr lang="es-ES" sz="1800" smtClean="0"/>
              <a:t> En la etapa de Infantil y primer ciclo de primaria, pueden respirar con los ojos   </a:t>
            </a:r>
          </a:p>
          <a:p>
            <a:pPr algn="ctr" eaLnBrk="1" hangingPunct="1">
              <a:buFont typeface="Wingdings 2" pitchFamily="18" charset="2"/>
              <a:buNone/>
            </a:pPr>
            <a:r>
              <a:rPr lang="es-ES" sz="1800" smtClean="0"/>
              <a:t>abiertos. Con la inhalación se les invita a tomar una bolita de plastilina, con la   </a:t>
            </a:r>
          </a:p>
          <a:p>
            <a:pPr algn="ctr" eaLnBrk="1" hangingPunct="1">
              <a:buFont typeface="Wingdings 2" pitchFamily="18" charset="2"/>
              <a:buNone/>
            </a:pPr>
            <a:r>
              <a:rPr lang="es-ES" sz="1800" smtClean="0"/>
              <a:t>exhalación la dejan en el interior de una circunferencia realizada con lana o   </a:t>
            </a:r>
          </a:p>
          <a:p>
            <a:pPr algn="ctr" eaLnBrk="1" hangingPunct="1">
              <a:buFont typeface="Wingdings 2" pitchFamily="18" charset="2"/>
              <a:buNone/>
            </a:pPr>
            <a:r>
              <a:rPr lang="es-ES" sz="1800" smtClean="0"/>
              <a:t>plastilina. </a:t>
            </a:r>
          </a:p>
        </p:txBody>
      </p:sp>
      <p:sp>
        <p:nvSpPr>
          <p:cNvPr id="4" name="3 Marcador de número de diapositiva"/>
          <p:cNvSpPr>
            <a:spLocks noGrp="1"/>
          </p:cNvSpPr>
          <p:nvPr>
            <p:ph type="sldNum" sz="quarter" idx="12"/>
          </p:nvPr>
        </p:nvSpPr>
        <p:spPr/>
        <p:txBody>
          <a:bodyPr/>
          <a:lstStyle/>
          <a:p>
            <a:pPr>
              <a:defRPr/>
            </a:pPr>
            <a:fld id="{A8FF6588-2ACD-4F57-8586-03BA5843662B}" type="slidenum">
              <a:rPr lang="es-ES" smtClean="0"/>
              <a:pPr>
                <a:defRPr/>
              </a:pPr>
              <a:t>106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Título"/>
          <p:cNvSpPr>
            <a:spLocks noGrp="1"/>
          </p:cNvSpPr>
          <p:nvPr>
            <p:ph type="title"/>
          </p:nvPr>
        </p:nvSpPr>
        <p:spPr/>
        <p:txBody>
          <a:bodyPr/>
          <a:lstStyle/>
          <a:p>
            <a:pPr algn="ctr" eaLnBrk="1" hangingPunct="1"/>
            <a:r>
              <a:rPr lang="es-ES" sz="4400" smtClean="0"/>
              <a:t>RESPIRACIÓN CUADRADA</a:t>
            </a:r>
          </a:p>
        </p:txBody>
      </p:sp>
      <p:sp>
        <p:nvSpPr>
          <p:cNvPr id="113667" name="2 Marcador de contenido"/>
          <p:cNvSpPr>
            <a:spLocks noGrp="1"/>
          </p:cNvSpPr>
          <p:nvPr>
            <p:ph idx="1"/>
          </p:nvPr>
        </p:nvSpPr>
        <p:spPr/>
        <p:txBody>
          <a:bodyPr/>
          <a:lstStyle/>
          <a:p>
            <a:pPr eaLnBrk="1" hangingPunct="1">
              <a:buFont typeface="Wingdings 2" pitchFamily="18" charset="2"/>
              <a:buNone/>
            </a:pPr>
            <a:r>
              <a:rPr lang="es-ES" sz="1800" smtClean="0"/>
              <a:t> La práctica consiste en inhalar un poco más profundamente de lo habitual, al   </a:t>
            </a:r>
          </a:p>
          <a:p>
            <a:pPr eaLnBrk="1" hangingPunct="1">
              <a:buFont typeface="Wingdings 2" pitchFamily="18" charset="2"/>
              <a:buNone/>
            </a:pPr>
            <a:r>
              <a:rPr lang="es-ES" sz="1800" smtClean="0"/>
              <a:t>tiempo que contamos mentalmente cuánto dura la inhalación. Después retenemos  el mismo tiempo el aire dentro de los pulmones. Exhalamos en el mismo tiempo y  por último, permanecemos sin aire el mismo tiempo. Atención a la cuenta mental y  la respiración.  </a:t>
            </a:r>
          </a:p>
          <a:p>
            <a:pPr eaLnBrk="1" hangingPunct="1">
              <a:buFont typeface="Wingdings 2" pitchFamily="18" charset="2"/>
              <a:buNone/>
            </a:pPr>
            <a:r>
              <a:rPr lang="es-ES" sz="1800" smtClean="0"/>
              <a:t> </a:t>
            </a:r>
          </a:p>
          <a:p>
            <a:pPr algn="ctr" eaLnBrk="1" hangingPunct="1">
              <a:buFont typeface="Wingdings 2" pitchFamily="18" charset="2"/>
              <a:buNone/>
            </a:pPr>
            <a:r>
              <a:rPr lang="es-ES" sz="1800" smtClean="0"/>
              <a:t>Para terminar hacemos tres respiraciones profundas, lentas y con plena atención.</a:t>
            </a:r>
          </a:p>
          <a:p>
            <a:pPr algn="ctr" eaLnBrk="1" hangingPunct="1">
              <a:buFont typeface="Wingdings 2" pitchFamily="18" charset="2"/>
              <a:buNone/>
            </a:pPr>
            <a:r>
              <a:rPr lang="es-ES" sz="1800" smtClean="0"/>
              <a:t>POR EJEMPLO </a:t>
            </a:r>
          </a:p>
          <a:p>
            <a:pPr algn="ctr" eaLnBrk="1" hangingPunct="1">
              <a:buFont typeface="Wingdings 2" pitchFamily="18" charset="2"/>
              <a:buNone/>
            </a:pPr>
            <a:r>
              <a:rPr lang="es-ES" sz="1800" smtClean="0"/>
              <a:t>Respiro en 4 segundos</a:t>
            </a:r>
          </a:p>
          <a:p>
            <a:pPr algn="ctr" eaLnBrk="1" hangingPunct="1">
              <a:buFont typeface="Wingdings 2" pitchFamily="18" charset="2"/>
              <a:buNone/>
            </a:pPr>
            <a:r>
              <a:rPr lang="es-ES" sz="1800" smtClean="0"/>
              <a:t>Retengo 4 segundos</a:t>
            </a:r>
          </a:p>
          <a:p>
            <a:pPr algn="ctr" eaLnBrk="1" hangingPunct="1">
              <a:buFont typeface="Wingdings 2" pitchFamily="18" charset="2"/>
              <a:buNone/>
            </a:pPr>
            <a:r>
              <a:rPr lang="es-ES" sz="1800" smtClean="0"/>
              <a:t>Expulso en 4 segundos</a:t>
            </a:r>
          </a:p>
          <a:p>
            <a:pPr algn="ctr" eaLnBrk="1" hangingPunct="1">
              <a:buFont typeface="Wingdings 2" pitchFamily="18" charset="2"/>
              <a:buNone/>
            </a:pPr>
            <a:r>
              <a:rPr lang="es-ES" sz="1800" smtClean="0"/>
              <a:t>Retengo 4 segundos</a:t>
            </a:r>
          </a:p>
          <a:p>
            <a:pPr algn="ctr" eaLnBrk="1" hangingPunct="1">
              <a:buFont typeface="Wingdings 2" pitchFamily="18" charset="2"/>
              <a:buNone/>
            </a:pPr>
            <a:r>
              <a:rPr lang="es-ES" sz="1800" smtClean="0"/>
              <a:t>Comienzo de nuevo</a:t>
            </a:r>
          </a:p>
        </p:txBody>
      </p:sp>
      <p:sp>
        <p:nvSpPr>
          <p:cNvPr id="4" name="3 Marcador de número de diapositiva"/>
          <p:cNvSpPr>
            <a:spLocks noGrp="1"/>
          </p:cNvSpPr>
          <p:nvPr>
            <p:ph type="sldNum" sz="quarter" idx="12"/>
          </p:nvPr>
        </p:nvSpPr>
        <p:spPr/>
        <p:txBody>
          <a:bodyPr/>
          <a:lstStyle/>
          <a:p>
            <a:pPr>
              <a:defRPr/>
            </a:pPr>
            <a:fld id="{4F04D14D-3E54-45C5-ADD3-486F9B130F1D}" type="slidenum">
              <a:rPr lang="es-ES" smtClean="0"/>
              <a:pPr>
                <a:defRPr/>
              </a:pPr>
              <a:t>107</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Título"/>
          <p:cNvSpPr>
            <a:spLocks noGrp="1"/>
          </p:cNvSpPr>
          <p:nvPr>
            <p:ph type="title"/>
          </p:nvPr>
        </p:nvSpPr>
        <p:spPr/>
        <p:txBody>
          <a:bodyPr/>
          <a:lstStyle/>
          <a:p>
            <a:pPr algn="ctr" eaLnBrk="1" hangingPunct="1"/>
            <a:r>
              <a:rPr lang="es-ES" sz="5400" smtClean="0"/>
              <a:t>PELOTAS DE PING-PONG </a:t>
            </a:r>
            <a:br>
              <a:rPr lang="es-ES" sz="5400" smtClean="0"/>
            </a:br>
            <a:endParaRPr lang="es-ES" smtClean="0"/>
          </a:p>
        </p:txBody>
      </p:sp>
      <p:sp>
        <p:nvSpPr>
          <p:cNvPr id="114691" name="2 Marcador de contenido"/>
          <p:cNvSpPr>
            <a:spLocks noGrp="1"/>
          </p:cNvSpPr>
          <p:nvPr>
            <p:ph idx="1"/>
          </p:nvPr>
        </p:nvSpPr>
        <p:spPr/>
        <p:txBody>
          <a:bodyPr/>
          <a:lstStyle/>
          <a:p>
            <a:pPr eaLnBrk="1" hangingPunct="1">
              <a:buFont typeface="Wingdings 2" pitchFamily="18" charset="2"/>
              <a:buNone/>
            </a:pPr>
            <a:r>
              <a:rPr lang="es-ES" sz="1800" smtClean="0"/>
              <a:t>Este juego favorece el desarrollo de la toma de conciencia de la propia respiración. </a:t>
            </a:r>
          </a:p>
          <a:p>
            <a:pPr eaLnBrk="1" hangingPunct="1">
              <a:buFont typeface="Wingdings 2" pitchFamily="18" charset="2"/>
              <a:buNone/>
            </a:pPr>
            <a:r>
              <a:rPr lang="es-ES" sz="1800" smtClean="0"/>
              <a:t> </a:t>
            </a:r>
          </a:p>
          <a:p>
            <a:pPr eaLnBrk="1" hangingPunct="1">
              <a:buFont typeface="Wingdings 2" pitchFamily="18" charset="2"/>
              <a:buNone/>
            </a:pPr>
            <a:r>
              <a:rPr lang="es-ES" sz="1800" smtClean="0"/>
              <a:t>Con cuerdas hacemos diferentes circunferencias en la sala, que serán ocupadas por grupos de cuatro participantes. Con una pelota de ping-pong,  y con ayuda de su respiración (soplando), jugarán un partido de ping-pong, pasándose la pelota entre los participantes y evitando tocarla con las manos. </a:t>
            </a:r>
          </a:p>
          <a:p>
            <a:pPr eaLnBrk="1" hangingPunct="1">
              <a:buFont typeface="Wingdings 2" pitchFamily="18" charset="2"/>
              <a:buNone/>
            </a:pPr>
            <a:r>
              <a:rPr lang="es-ES" sz="1800" smtClean="0"/>
              <a:t>Tras un rato añadimos una pelota más por grupo, haciendo un poco más difícil el control.  </a:t>
            </a:r>
          </a:p>
          <a:p>
            <a:pPr eaLnBrk="1" hangingPunct="1">
              <a:buFont typeface="Wingdings 2" pitchFamily="18" charset="2"/>
              <a:buNone/>
            </a:pPr>
            <a:r>
              <a:rPr lang="es-ES" sz="1800" smtClean="0"/>
              <a:t>Al  finalizar  nos  quedamos  sentados  con  la  mano  sobre  el  abdomen,  ¿cómo  se  mueve  ahora  el abdomen? Poco a poco observa, con los ojos cerrados, como este movimiento del abdomen se va calmando y a siendo más tranquilo. </a:t>
            </a:r>
          </a:p>
        </p:txBody>
      </p:sp>
      <p:sp>
        <p:nvSpPr>
          <p:cNvPr id="4" name="3 Marcador de número de diapositiva"/>
          <p:cNvSpPr>
            <a:spLocks noGrp="1"/>
          </p:cNvSpPr>
          <p:nvPr>
            <p:ph type="sldNum" sz="quarter" idx="12"/>
          </p:nvPr>
        </p:nvSpPr>
        <p:spPr/>
        <p:txBody>
          <a:bodyPr/>
          <a:lstStyle/>
          <a:p>
            <a:pPr>
              <a:defRPr/>
            </a:pPr>
            <a:fld id="{5297A6BC-15DC-42A3-B890-E650F5342C32}" type="slidenum">
              <a:rPr lang="es-ES" smtClean="0"/>
              <a:pPr>
                <a:defRPr/>
              </a:pPr>
              <a:t>108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Título"/>
          <p:cNvSpPr>
            <a:spLocks noGrp="1"/>
          </p:cNvSpPr>
          <p:nvPr>
            <p:ph type="title"/>
          </p:nvPr>
        </p:nvSpPr>
        <p:spPr/>
        <p:txBody>
          <a:bodyPr/>
          <a:lstStyle/>
          <a:p>
            <a:pPr algn="ctr"/>
            <a:r>
              <a:rPr lang="es-ES" sz="5400" smtClean="0"/>
              <a:t>LA FLOR </a:t>
            </a:r>
          </a:p>
        </p:txBody>
      </p:sp>
      <p:sp>
        <p:nvSpPr>
          <p:cNvPr id="115715" name="2 Marcador de contenido"/>
          <p:cNvSpPr>
            <a:spLocks noGrp="1"/>
          </p:cNvSpPr>
          <p:nvPr>
            <p:ph idx="1"/>
          </p:nvPr>
        </p:nvSpPr>
        <p:spPr/>
        <p:txBody>
          <a:bodyPr/>
          <a:lstStyle/>
          <a:p>
            <a:pPr>
              <a:buFont typeface="Wingdings 2" pitchFamily="18" charset="2"/>
              <a:buNone/>
            </a:pPr>
            <a:r>
              <a:rPr lang="es-ES" sz="1800" smtClean="0"/>
              <a:t>Los participan se colocan sentados en el suelo formando una ronda, cogidos de las manos. El ejercicio comienza con las manos sobre las rodillas propias o las de los compañeros, entonces el facilitador pide  a los participantes que respiren profundo como cuando huelen una flor, al tiempo que elevan los brazos hacia arriba para que la flor se abra. Después, les pide que saquen el aire como si soplasen una vela, al tiempo que bajan las manos. Se puede colocar una vela en el centro de la ronda, para que traten de apagarla con la exhalación.  </a:t>
            </a:r>
          </a:p>
          <a:p>
            <a:pPr>
              <a:buFont typeface="Wingdings 2" pitchFamily="18" charset="2"/>
              <a:buNone/>
            </a:pPr>
            <a:r>
              <a:rPr lang="es-ES" sz="1800" smtClean="0"/>
              <a:t>Teniendo en cuenta las capacidades de esta etapa, es aconsejable que, la primera vez que se realice, no se introduzca el movimiento, proponiendo tan sólo la respiración guiada. De forma progresiva, se introducirá el movimiento de apertura y cierre. </a:t>
            </a:r>
          </a:p>
        </p:txBody>
      </p:sp>
      <p:sp>
        <p:nvSpPr>
          <p:cNvPr id="4" name="3 Marcador de número de diapositiva"/>
          <p:cNvSpPr>
            <a:spLocks noGrp="1"/>
          </p:cNvSpPr>
          <p:nvPr>
            <p:ph type="sldNum" sz="quarter" idx="12"/>
          </p:nvPr>
        </p:nvSpPr>
        <p:spPr/>
        <p:txBody>
          <a:bodyPr/>
          <a:lstStyle/>
          <a:p>
            <a:pPr>
              <a:defRPr/>
            </a:pPr>
            <a:fld id="{42ED1083-FF3D-4F55-9EAA-B7C64F884BB6}" type="slidenum">
              <a:rPr lang="es-ES" smtClean="0"/>
              <a:pPr>
                <a:defRPr/>
              </a:pPr>
              <a:t>109</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eaLnBrk="1" hangingPunct="1"/>
            <a:r>
              <a:rPr lang="es-ES" smtClean="0"/>
              <a:t>EN CONCLUSIÓN:</a:t>
            </a:r>
          </a:p>
        </p:txBody>
      </p:sp>
      <p:sp>
        <p:nvSpPr>
          <p:cNvPr id="15363" name="2 Marcador de contenido"/>
          <p:cNvSpPr>
            <a:spLocks noGrp="1"/>
          </p:cNvSpPr>
          <p:nvPr>
            <p:ph idx="1"/>
          </p:nvPr>
        </p:nvSpPr>
        <p:spPr/>
        <p:txBody>
          <a:bodyPr/>
          <a:lstStyle/>
          <a:p>
            <a:pPr algn="just" eaLnBrk="1" hangingPunct="1">
              <a:buFont typeface="Arial" charset="0"/>
              <a:buNone/>
            </a:pPr>
            <a:r>
              <a:rPr lang="es-ES" smtClean="0"/>
              <a:t>-	MINDFULNESS o Atención plena es </a:t>
            </a:r>
            <a:r>
              <a:rPr lang="es-ES" smtClean="0">
                <a:solidFill>
                  <a:srgbClr val="FF0000"/>
                </a:solidFill>
              </a:rPr>
              <a:t>INTELIGENCIA EMOCIONAL.</a:t>
            </a:r>
          </a:p>
          <a:p>
            <a:pPr algn="just" eaLnBrk="1" hangingPunct="1">
              <a:buFont typeface="Arial" charset="0"/>
              <a:buNone/>
            </a:pPr>
            <a:r>
              <a:rPr lang="es-ES" smtClean="0"/>
              <a:t>	“ Es el chaleco salvavidas de la Inteligencia Emocional”.</a:t>
            </a:r>
          </a:p>
          <a:p>
            <a:pPr algn="just" eaLnBrk="1" hangingPunct="1">
              <a:buFontTx/>
              <a:buChar char="-"/>
            </a:pPr>
            <a:r>
              <a:rPr lang="es-ES" smtClean="0"/>
              <a:t>Mindfulness mira “Hacia dentro del ser”. </a:t>
            </a:r>
          </a:p>
          <a:p>
            <a:pPr algn="just" eaLnBrk="1" hangingPunct="1">
              <a:buFont typeface="Arial" charset="0"/>
              <a:buNone/>
            </a:pPr>
            <a:r>
              <a:rPr lang="es-ES" smtClean="0"/>
              <a:t>	Concede mucha importancia a </a:t>
            </a:r>
            <a:r>
              <a:rPr lang="es-ES" b="1" smtClean="0"/>
              <a:t>la formación personal</a:t>
            </a:r>
            <a:r>
              <a:rPr lang="es-ES" smtClean="0"/>
              <a:t>, para mejorar la formación intelectual.</a:t>
            </a:r>
          </a:p>
        </p:txBody>
      </p:sp>
      <p:sp>
        <p:nvSpPr>
          <p:cNvPr id="4" name="3 Marcador de número de diapositiva"/>
          <p:cNvSpPr>
            <a:spLocks noGrp="1"/>
          </p:cNvSpPr>
          <p:nvPr>
            <p:ph type="sldNum" sz="quarter" idx="12"/>
          </p:nvPr>
        </p:nvSpPr>
        <p:spPr/>
        <p:txBody>
          <a:bodyPr/>
          <a:lstStyle/>
          <a:p>
            <a:pPr>
              <a:defRPr/>
            </a:pPr>
            <a:fld id="{D5C8188E-CB42-4C9A-BBC2-9FEA68CA7A20}" type="slidenum">
              <a:rPr lang="es-ES" smtClean="0"/>
              <a:pPr>
                <a:defRPr/>
              </a:pPr>
              <a:t>11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Título"/>
          <p:cNvSpPr>
            <a:spLocks noGrp="1"/>
          </p:cNvSpPr>
          <p:nvPr>
            <p:ph type="title"/>
          </p:nvPr>
        </p:nvSpPr>
        <p:spPr/>
        <p:txBody>
          <a:bodyPr/>
          <a:lstStyle/>
          <a:p>
            <a:pPr algn="ctr"/>
            <a:r>
              <a:rPr lang="es-ES" sz="4400" smtClean="0"/>
              <a:t>JUEGO  DE  SOPLAR  BURBUJAS</a:t>
            </a:r>
          </a:p>
        </p:txBody>
      </p:sp>
      <p:sp>
        <p:nvSpPr>
          <p:cNvPr id="116739" name="2 Marcador de contenido"/>
          <p:cNvSpPr>
            <a:spLocks noGrp="1"/>
          </p:cNvSpPr>
          <p:nvPr>
            <p:ph idx="1"/>
          </p:nvPr>
        </p:nvSpPr>
        <p:spPr/>
        <p:txBody>
          <a:bodyPr/>
          <a:lstStyle/>
          <a:p>
            <a:pPr>
              <a:buFont typeface="Wingdings 2" pitchFamily="18" charset="2"/>
              <a:buNone/>
            </a:pPr>
            <a:r>
              <a:rPr lang="es-ES" sz="1800" smtClean="0"/>
              <a:t>–    El  facilitador  hace  una  gran  pompa  de  jabón,  y  los  participantes  se </a:t>
            </a:r>
          </a:p>
          <a:p>
            <a:pPr>
              <a:buFont typeface="Wingdings 2" pitchFamily="18" charset="2"/>
              <a:buNone/>
            </a:pPr>
            <a:r>
              <a:rPr lang="es-ES" sz="1800" smtClean="0"/>
              <a:t>colocan debajo de ella para sostenerla en el aire soplando. De nuevo, pueden ver que si lo hacen de forma coordinada no es necesario un gran esfuerzo, y que uno puede tomar descansos y continuar, gracias a la labor conjunta del grupo. Si soplan demasiado fuerte, las pompas estallan. También se nota el efecto desestabilizador de soplar en direcciones diferentes. </a:t>
            </a:r>
          </a:p>
          <a:p>
            <a:pPr>
              <a:buFont typeface="Wingdings 2" pitchFamily="18" charset="2"/>
              <a:buNone/>
            </a:pPr>
            <a:r>
              <a:rPr lang="es-ES" sz="1800" smtClean="0"/>
              <a:t>Antes de comenzar realizamos tres respiraciones, imaginando que olemos una flor (inhalación) y que soplamos una vela (exhalación). </a:t>
            </a:r>
          </a:p>
          <a:p>
            <a:pPr>
              <a:buFont typeface="Wingdings 2" pitchFamily="18" charset="2"/>
              <a:buNone/>
            </a:pPr>
            <a:r>
              <a:rPr lang="es-ES" sz="1800" smtClean="0"/>
              <a:t> </a:t>
            </a:r>
          </a:p>
        </p:txBody>
      </p:sp>
      <p:sp>
        <p:nvSpPr>
          <p:cNvPr id="4" name="3 Marcador de número de diapositiva"/>
          <p:cNvSpPr>
            <a:spLocks noGrp="1"/>
          </p:cNvSpPr>
          <p:nvPr>
            <p:ph type="sldNum" sz="quarter" idx="12"/>
          </p:nvPr>
        </p:nvSpPr>
        <p:spPr/>
        <p:txBody>
          <a:bodyPr/>
          <a:lstStyle/>
          <a:p>
            <a:pPr>
              <a:defRPr/>
            </a:pPr>
            <a:fld id="{1C03778F-36F4-4CB8-B85A-BF24DAB36E35}" type="slidenum">
              <a:rPr lang="es-ES" smtClean="0"/>
              <a:pPr>
                <a:defRPr/>
              </a:pPr>
              <a:t>110</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Título"/>
          <p:cNvSpPr>
            <a:spLocks noGrp="1"/>
          </p:cNvSpPr>
          <p:nvPr>
            <p:ph type="title"/>
          </p:nvPr>
        </p:nvSpPr>
        <p:spPr/>
        <p:txBody>
          <a:bodyPr/>
          <a:lstStyle/>
          <a:p>
            <a:pPr algn="ctr"/>
            <a:r>
              <a:rPr lang="es-ES" sz="4400" smtClean="0"/>
              <a:t>LA MANADA DE CABALLOS </a:t>
            </a:r>
            <a:br>
              <a:rPr lang="es-ES" sz="4400" smtClean="0"/>
            </a:br>
            <a:endParaRPr lang="es-ES" sz="4400" smtClean="0"/>
          </a:p>
        </p:txBody>
      </p:sp>
      <p:sp>
        <p:nvSpPr>
          <p:cNvPr id="117763" name="2 Marcador de contenido"/>
          <p:cNvSpPr>
            <a:spLocks noGrp="1"/>
          </p:cNvSpPr>
          <p:nvPr>
            <p:ph idx="1"/>
          </p:nvPr>
        </p:nvSpPr>
        <p:spPr/>
        <p:txBody>
          <a:bodyPr/>
          <a:lstStyle/>
          <a:p>
            <a:pPr>
              <a:buFont typeface="Wingdings 2" pitchFamily="18" charset="2"/>
              <a:buNone/>
            </a:pPr>
            <a:r>
              <a:rPr lang="es-ES" sz="1800" smtClean="0"/>
              <a:t>Este juego favorece el desarrollo de la toma de conciencia de la propia respiración. </a:t>
            </a:r>
          </a:p>
          <a:p>
            <a:pPr>
              <a:buFont typeface="Wingdings 2" pitchFamily="18" charset="2"/>
              <a:buNone/>
            </a:pPr>
            <a:r>
              <a:rPr lang="es-ES" sz="1800" smtClean="0"/>
              <a:t> </a:t>
            </a:r>
          </a:p>
          <a:p>
            <a:pPr>
              <a:buFont typeface="Wingdings 2" pitchFamily="18" charset="2"/>
              <a:buNone/>
            </a:pPr>
            <a:r>
              <a:rPr lang="es-ES" sz="1800" smtClean="0"/>
              <a:t>Se invita a los participantes  a que relinchen como caballos durante un rato, llevando toda la atención a  la  respiración  de  caballos.  Después,  se  propone  que  corran  por  toda  la  sala  al  trote  sin  tocarse, después al galope, después muy lento...  </a:t>
            </a:r>
          </a:p>
          <a:p>
            <a:pPr>
              <a:buFont typeface="Wingdings 2" pitchFamily="18" charset="2"/>
              <a:buNone/>
            </a:pPr>
            <a:r>
              <a:rPr lang="es-ES" sz="1800" smtClean="0"/>
              <a:t>Al terminar se tumban en el suelo, con las manos en el abdomen y observan el movimiento de su respiración.  Las  manos  parecen  un  barco  en  mitad  del  océano,  ¿cómo  son  las  olas  en  el  océano? </a:t>
            </a:r>
          </a:p>
          <a:p>
            <a:pPr>
              <a:buFont typeface="Wingdings 2" pitchFamily="18" charset="2"/>
              <a:buNone/>
            </a:pPr>
            <a:r>
              <a:rPr lang="es-ES" sz="1800" smtClean="0"/>
              <a:t>¿Rápidas o lentas? Les invitamos a observar cómo se van calmando las olas, hasta que el mar esté casi quieto. </a:t>
            </a:r>
          </a:p>
          <a:p>
            <a:pPr>
              <a:buFont typeface="Wingdings 2" pitchFamily="18" charset="2"/>
              <a:buNone/>
            </a:pPr>
            <a:r>
              <a:rPr lang="es-ES" sz="1800" smtClean="0"/>
              <a:t>Al terminar invitamos a los participantes a que se estiren como lo hacen por las mañanas antes de levantarse.  </a:t>
            </a:r>
          </a:p>
          <a:p>
            <a:pPr>
              <a:buFont typeface="Wingdings 2" pitchFamily="18" charset="2"/>
              <a:buNone/>
            </a:pPr>
            <a:r>
              <a:rPr lang="es-ES" sz="1800" smtClean="0"/>
              <a:t> </a:t>
            </a:r>
          </a:p>
          <a:p>
            <a:pPr>
              <a:buFont typeface="Wingdings 2" pitchFamily="18" charset="2"/>
              <a:buNone/>
            </a:pPr>
            <a:endParaRPr lang="es-ES" sz="1800" smtClean="0"/>
          </a:p>
        </p:txBody>
      </p:sp>
      <p:sp>
        <p:nvSpPr>
          <p:cNvPr id="4" name="3 Marcador de número de diapositiva"/>
          <p:cNvSpPr>
            <a:spLocks noGrp="1"/>
          </p:cNvSpPr>
          <p:nvPr>
            <p:ph type="sldNum" sz="quarter" idx="12"/>
          </p:nvPr>
        </p:nvSpPr>
        <p:spPr/>
        <p:txBody>
          <a:bodyPr/>
          <a:lstStyle/>
          <a:p>
            <a:pPr>
              <a:defRPr/>
            </a:pPr>
            <a:fld id="{9E0142B8-80D4-4EC9-945B-569FA8AD9566}" type="slidenum">
              <a:rPr lang="es-ES" smtClean="0"/>
              <a:pPr>
                <a:defRPr/>
              </a:pPr>
              <a:t>111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Título"/>
          <p:cNvSpPr>
            <a:spLocks noGrp="1"/>
          </p:cNvSpPr>
          <p:nvPr>
            <p:ph type="title"/>
          </p:nvPr>
        </p:nvSpPr>
        <p:spPr/>
        <p:txBody>
          <a:bodyPr/>
          <a:lstStyle/>
          <a:p>
            <a:pPr algn="ctr"/>
            <a:r>
              <a:rPr lang="es-ES" sz="4400" smtClean="0"/>
              <a:t>RESPIRACIÓN ARCOIRIS </a:t>
            </a:r>
            <a:br>
              <a:rPr lang="es-ES" sz="4400" smtClean="0"/>
            </a:br>
            <a:endParaRPr lang="es-ES" sz="4400" smtClean="0"/>
          </a:p>
        </p:txBody>
      </p:sp>
      <p:sp>
        <p:nvSpPr>
          <p:cNvPr id="118787" name="2 Marcador de contenido"/>
          <p:cNvSpPr>
            <a:spLocks noGrp="1"/>
          </p:cNvSpPr>
          <p:nvPr>
            <p:ph idx="1"/>
          </p:nvPr>
        </p:nvSpPr>
        <p:spPr/>
        <p:txBody>
          <a:bodyPr/>
          <a:lstStyle/>
          <a:p>
            <a:pPr>
              <a:buFont typeface="Wingdings 2" pitchFamily="18" charset="2"/>
              <a:buNone/>
            </a:pPr>
            <a:r>
              <a:rPr lang="es-ES" sz="1800" smtClean="0"/>
              <a:t>El grupo se tumbará en el suelo o permanece sentado con la espalda erguida y  con los ojos cerrados. </a:t>
            </a:r>
          </a:p>
          <a:p>
            <a:pPr>
              <a:buFont typeface="Wingdings 2" pitchFamily="18" charset="2"/>
              <a:buNone/>
            </a:pPr>
            <a:r>
              <a:rPr lang="es-ES" sz="1800" smtClean="0"/>
              <a:t>Inhalarán y exhalarán aire profundamente, con lentitud. El facilitador invitará a visualizar cómo la luz del sol entra por la coronilla y llega al corazón, que es un prisma que convierte la luz en un arcoíris que </a:t>
            </a:r>
          </a:p>
          <a:p>
            <a:pPr>
              <a:buFont typeface="Wingdings 2" pitchFamily="18" charset="2"/>
              <a:buNone/>
            </a:pPr>
            <a:r>
              <a:rPr lang="es-ES" sz="1800" smtClean="0"/>
              <a:t>sale del corazón. </a:t>
            </a:r>
          </a:p>
          <a:p>
            <a:pPr>
              <a:buFont typeface="Wingdings 2" pitchFamily="18" charset="2"/>
              <a:buNone/>
            </a:pPr>
            <a:r>
              <a:rPr lang="es-ES" sz="1800" smtClean="0"/>
              <a:t>El facilitador puede llevar un prisma para mostrarles el efecto real antes de la visualización. </a:t>
            </a:r>
          </a:p>
        </p:txBody>
      </p:sp>
      <p:sp>
        <p:nvSpPr>
          <p:cNvPr id="4" name="3 Marcador de número de diapositiva"/>
          <p:cNvSpPr>
            <a:spLocks noGrp="1"/>
          </p:cNvSpPr>
          <p:nvPr>
            <p:ph type="sldNum" sz="quarter" idx="12"/>
          </p:nvPr>
        </p:nvSpPr>
        <p:spPr/>
        <p:txBody>
          <a:bodyPr/>
          <a:lstStyle/>
          <a:p>
            <a:pPr>
              <a:defRPr/>
            </a:pPr>
            <a:fld id="{715951C6-3070-4BAD-AA4A-2EE0BDAB6C53}" type="slidenum">
              <a:rPr lang="es-ES" smtClean="0"/>
              <a:pPr>
                <a:defRPr/>
              </a:pPr>
              <a:t>112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Título"/>
          <p:cNvSpPr>
            <a:spLocks noGrp="1"/>
          </p:cNvSpPr>
          <p:nvPr>
            <p:ph type="title"/>
          </p:nvPr>
        </p:nvSpPr>
        <p:spPr/>
        <p:txBody>
          <a:bodyPr/>
          <a:lstStyle/>
          <a:p>
            <a:pPr algn="ctr"/>
            <a:r>
              <a:rPr lang="es-ES" sz="4400" smtClean="0"/>
              <a:t>¡BOMBA! </a:t>
            </a:r>
            <a:br>
              <a:rPr lang="es-ES" sz="4400" smtClean="0"/>
            </a:br>
            <a:endParaRPr lang="es-ES" sz="4400" smtClean="0"/>
          </a:p>
        </p:txBody>
      </p:sp>
      <p:sp>
        <p:nvSpPr>
          <p:cNvPr id="119811" name="2 Marcador de contenido"/>
          <p:cNvSpPr>
            <a:spLocks noGrp="1"/>
          </p:cNvSpPr>
          <p:nvPr>
            <p:ph idx="1"/>
          </p:nvPr>
        </p:nvSpPr>
        <p:spPr/>
        <p:txBody>
          <a:bodyPr/>
          <a:lstStyle/>
          <a:p>
            <a:pPr>
              <a:buFont typeface="Wingdings 2" pitchFamily="18" charset="2"/>
              <a:buNone/>
            </a:pPr>
            <a:r>
              <a:rPr lang="es-ES" sz="1800" smtClean="0"/>
              <a:t>Este ejercicio sencillo y divertido lleva a aumentar la conciencia en la respiración al retenerla de forma voluntaria.  </a:t>
            </a:r>
          </a:p>
          <a:p>
            <a:pPr>
              <a:buFont typeface="Wingdings 2" pitchFamily="18" charset="2"/>
              <a:buNone/>
            </a:pPr>
            <a:r>
              <a:rPr lang="es-ES" sz="1800" smtClean="0"/>
              <a:t>Un participante, con los ojos vendados, aguanta la respiración todo el tiempo que puede. Cuando no puede más, grita ¡Bomba! </a:t>
            </a:r>
          </a:p>
          <a:p>
            <a:pPr>
              <a:buFont typeface="Wingdings 2" pitchFamily="18" charset="2"/>
              <a:buNone/>
            </a:pPr>
            <a:r>
              <a:rPr lang="es-ES" sz="1800" smtClean="0"/>
              <a:t>Mientras,  los  otros  participantes  forman  un  círculo  alrededor  de  él  y  se  pasan  una  pelota,  que representa esta bomba. Mientras tienen la bomba entre las manos, también retienen la respiración. </a:t>
            </a:r>
          </a:p>
          <a:p>
            <a:pPr>
              <a:buFont typeface="Wingdings 2" pitchFamily="18" charset="2"/>
              <a:buNone/>
            </a:pPr>
            <a:r>
              <a:rPr lang="es-ES" sz="1800" smtClean="0"/>
              <a:t>La persona que tiene la pelota entre las manos cuando el compañero grita bomba, pasa al medio. </a:t>
            </a:r>
          </a:p>
          <a:p>
            <a:pPr>
              <a:buFont typeface="Wingdings 2" pitchFamily="18" charset="2"/>
              <a:buNone/>
            </a:pPr>
            <a:r>
              <a:rPr lang="es-ES" sz="1800" smtClean="0"/>
              <a:t>También se detiene el juego si a alguien se le cae la pelota al suelo. </a:t>
            </a:r>
          </a:p>
        </p:txBody>
      </p:sp>
      <p:sp>
        <p:nvSpPr>
          <p:cNvPr id="4" name="3 Marcador de número de diapositiva"/>
          <p:cNvSpPr>
            <a:spLocks noGrp="1"/>
          </p:cNvSpPr>
          <p:nvPr>
            <p:ph type="sldNum" sz="quarter" idx="12"/>
          </p:nvPr>
        </p:nvSpPr>
        <p:spPr/>
        <p:txBody>
          <a:bodyPr/>
          <a:lstStyle/>
          <a:p>
            <a:pPr>
              <a:defRPr/>
            </a:pPr>
            <a:fld id="{181588AA-CF04-4722-96C2-3203AEFE7741}" type="slidenum">
              <a:rPr lang="es-ES" smtClean="0"/>
              <a:pPr>
                <a:defRPr/>
              </a:pPr>
              <a:t>113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825" y="260350"/>
            <a:ext cx="8229600" cy="1143000"/>
          </a:xfrm>
        </p:spPr>
        <p:txBody>
          <a:bodyPr>
            <a:normAutofit/>
          </a:bodyPr>
          <a:lstStyle/>
          <a:p>
            <a:pPr algn="ctr" eaLnBrk="1" fontAlgn="auto" hangingPunct="1">
              <a:spcAft>
                <a:spcPts val="0"/>
              </a:spcAft>
              <a:defRPr/>
            </a:pPr>
            <a:r>
              <a:rPr lang="es-ES" sz="4400" dirty="0" smtClean="0">
                <a:solidFill>
                  <a:schemeClr val="accent1">
                    <a:lumMod val="75000"/>
                  </a:schemeClr>
                </a:solidFill>
              </a:rPr>
              <a:t>ATENCIÓN AL PENSAMIENTO</a:t>
            </a:r>
          </a:p>
        </p:txBody>
      </p:sp>
      <p:sp>
        <p:nvSpPr>
          <p:cNvPr id="3" name="2 Marcador de contenido"/>
          <p:cNvSpPr>
            <a:spLocks noGrp="1"/>
          </p:cNvSpPr>
          <p:nvPr>
            <p:ph idx="1"/>
          </p:nvPr>
        </p:nvSpPr>
        <p:spPr>
          <a:xfrm>
            <a:off x="468313" y="1484313"/>
            <a:ext cx="8229600" cy="1397000"/>
          </a:xfrm>
        </p:spPr>
        <p:txBody>
          <a:bodyPr>
            <a:normAutofit/>
          </a:bodyPr>
          <a:lstStyle/>
          <a:p>
            <a:pPr marL="274320" indent="-274320" algn="just" eaLnBrk="1" fontAlgn="auto" hangingPunct="1">
              <a:spcAft>
                <a:spcPts val="0"/>
              </a:spcAft>
              <a:buClr>
                <a:schemeClr val="accent3"/>
              </a:buClr>
              <a:buFont typeface="Arial" charset="0"/>
              <a:buNone/>
              <a:defRPr/>
            </a:pPr>
            <a:r>
              <a:rPr lang="es-ES" sz="2400" dirty="0" smtClean="0"/>
              <a:t> 	</a:t>
            </a:r>
            <a:r>
              <a:rPr lang="es-ES" sz="2400" dirty="0" smtClean="0">
                <a:solidFill>
                  <a:schemeClr val="accent4">
                    <a:lumMod val="75000"/>
                  </a:schemeClr>
                </a:solidFill>
              </a:rPr>
              <a:t>A través de propuestas de juego, los alumnos pueden observar cuando aparece un pensamiento y aumentar el espacio de QUIETUD entre un pensamiento  y  otro.</a:t>
            </a:r>
          </a:p>
          <a:p>
            <a:pPr marL="274320" indent="-274320" algn="just" eaLnBrk="1" fontAlgn="auto" hangingPunct="1">
              <a:spcAft>
                <a:spcPts val="0"/>
              </a:spcAft>
              <a:buClr>
                <a:schemeClr val="accent3"/>
              </a:buClr>
              <a:buFont typeface="Arial" charset="0"/>
              <a:buNone/>
              <a:defRPr/>
            </a:pPr>
            <a:endParaRPr lang="es-ES" sz="2400" dirty="0" smtClean="0">
              <a:solidFill>
                <a:schemeClr val="accent4">
                  <a:lumMod val="75000"/>
                </a:schemeClr>
              </a:solidFill>
            </a:endParaRPr>
          </a:p>
          <a:p>
            <a:pPr marL="274320" indent="-274320" algn="just" eaLnBrk="1" fontAlgn="auto" hangingPunct="1">
              <a:spcAft>
                <a:spcPts val="0"/>
              </a:spcAft>
              <a:buClr>
                <a:schemeClr val="accent3"/>
              </a:buClr>
              <a:buFont typeface="Arial" charset="0"/>
              <a:buNone/>
              <a:defRPr/>
            </a:pPr>
            <a:endParaRPr lang="es-ES" sz="2400" dirty="0" smtClean="0">
              <a:solidFill>
                <a:schemeClr val="accent4">
                  <a:lumMod val="75000"/>
                </a:schemeClr>
              </a:solidFill>
            </a:endParaRPr>
          </a:p>
          <a:p>
            <a:pPr marL="274320" indent="-274320" algn="just" eaLnBrk="1" fontAlgn="auto" hangingPunct="1">
              <a:spcAft>
                <a:spcPts val="0"/>
              </a:spcAft>
              <a:buClr>
                <a:schemeClr val="accent3"/>
              </a:buClr>
              <a:buFont typeface="Wingdings 2"/>
              <a:buChar char=""/>
              <a:defRPr/>
            </a:pPr>
            <a:endParaRPr lang="es-ES" sz="2400" dirty="0" smtClean="0">
              <a:solidFill>
                <a:schemeClr val="accent4">
                  <a:lumMod val="75000"/>
                </a:schemeClr>
              </a:solidFill>
            </a:endParaRPr>
          </a:p>
          <a:p>
            <a:pPr marL="274320" indent="-274320" algn="just" eaLnBrk="1" fontAlgn="auto" hangingPunct="1">
              <a:spcAft>
                <a:spcPts val="0"/>
              </a:spcAft>
              <a:buClr>
                <a:schemeClr val="accent3"/>
              </a:buClr>
              <a:buFont typeface="Wingdings 2"/>
              <a:buChar char=""/>
              <a:defRPr/>
            </a:pPr>
            <a:endParaRPr lang="es-ES" sz="2400" dirty="0" smtClean="0">
              <a:solidFill>
                <a:schemeClr val="accent4">
                  <a:lumMod val="75000"/>
                </a:schemeClr>
              </a:solidFill>
            </a:endParaRPr>
          </a:p>
        </p:txBody>
      </p:sp>
      <p:pic>
        <p:nvPicPr>
          <p:cNvPr id="4" name="3 Imagen" descr="pensamiento[1].jpg"/>
          <p:cNvPicPr>
            <a:picLocks noChangeAspect="1"/>
          </p:cNvPicPr>
          <p:nvPr/>
        </p:nvPicPr>
        <p:blipFill>
          <a:blip r:embed="rId2" cstate="print"/>
          <a:srcRect/>
          <a:stretch>
            <a:fillRect/>
          </a:stretch>
        </p:blipFill>
        <p:spPr bwMode="auto">
          <a:xfrm>
            <a:off x="684213" y="3141663"/>
            <a:ext cx="2819400" cy="2828925"/>
          </a:xfrm>
          <a:prstGeom prst="rect">
            <a:avLst/>
          </a:prstGeom>
          <a:noFill/>
          <a:ln w="9525">
            <a:noFill/>
            <a:miter lim="800000"/>
            <a:headEnd/>
            <a:tailEnd/>
          </a:ln>
        </p:spPr>
      </p:pic>
      <p:sp>
        <p:nvSpPr>
          <p:cNvPr id="5" name="4 CuadroTexto"/>
          <p:cNvSpPr txBox="1">
            <a:spLocks noChangeArrowheads="1"/>
          </p:cNvSpPr>
          <p:nvPr/>
        </p:nvSpPr>
        <p:spPr bwMode="auto">
          <a:xfrm>
            <a:off x="3779838" y="3141663"/>
            <a:ext cx="4895850" cy="1568450"/>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Nuestro enfoque está en sacar PENSAMIENTOS CLAROS Y POSITIVOS, y en aprender a reconocer nuestras potencialidades.</a:t>
            </a:r>
          </a:p>
        </p:txBody>
      </p:sp>
      <p:sp>
        <p:nvSpPr>
          <p:cNvPr id="6" name="5 CuadroTexto"/>
          <p:cNvSpPr txBox="1">
            <a:spLocks noChangeArrowheads="1"/>
          </p:cNvSpPr>
          <p:nvPr/>
        </p:nvSpPr>
        <p:spPr bwMode="auto">
          <a:xfrm>
            <a:off x="3779838" y="4941888"/>
            <a:ext cx="5184775" cy="830262"/>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Para ello utilizaremos VISUALIZACIONES, MANDALAS O CUENTOS SABIOS.</a:t>
            </a:r>
          </a:p>
        </p:txBody>
      </p:sp>
      <p:sp>
        <p:nvSpPr>
          <p:cNvPr id="7" name="6 Marcador de número de diapositiva"/>
          <p:cNvSpPr>
            <a:spLocks noGrp="1"/>
          </p:cNvSpPr>
          <p:nvPr>
            <p:ph type="sldNum" sz="quarter" idx="12"/>
          </p:nvPr>
        </p:nvSpPr>
        <p:spPr/>
        <p:txBody>
          <a:bodyPr/>
          <a:lstStyle/>
          <a:p>
            <a:pPr>
              <a:defRPr/>
            </a:pPr>
            <a:fld id="{18175158-5E4C-44AC-8836-4285CB028E3E}" type="slidenum">
              <a:rPr lang="es-ES" smtClean="0"/>
              <a:pPr>
                <a:defRPr/>
              </a:pPr>
              <a:t>114</a:t>
            </a:fld>
            <a:endParaRPr lang="es-ES"/>
          </a:p>
        </p:txBody>
      </p:sp>
      <p:sp>
        <p:nvSpPr>
          <p:cNvPr id="8" name="7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Título"/>
          <p:cNvSpPr>
            <a:spLocks noGrp="1"/>
          </p:cNvSpPr>
          <p:nvPr>
            <p:ph type="title"/>
          </p:nvPr>
        </p:nvSpPr>
        <p:spPr>
          <a:xfrm>
            <a:off x="457200" y="0"/>
            <a:ext cx="8229600" cy="1847850"/>
          </a:xfrm>
        </p:spPr>
        <p:txBody>
          <a:bodyPr/>
          <a:lstStyle/>
          <a:p>
            <a:pPr algn="ctr"/>
            <a:r>
              <a:rPr lang="es-ES" sz="4400" smtClean="0"/>
              <a:t/>
            </a:r>
            <a:br>
              <a:rPr lang="es-ES" sz="4400" smtClean="0"/>
            </a:br>
            <a:r>
              <a:rPr lang="es-ES" sz="4400" smtClean="0"/>
              <a:t/>
            </a:r>
            <a:br>
              <a:rPr lang="es-ES" sz="4400" smtClean="0"/>
            </a:br>
            <a:r>
              <a:rPr lang="es-ES" sz="4400" smtClean="0"/>
              <a:t/>
            </a:r>
            <a:br>
              <a:rPr lang="es-ES" sz="4400" smtClean="0"/>
            </a:br>
            <a:r>
              <a:rPr lang="es-ES" sz="4400" smtClean="0"/>
              <a:t>RATÓN DE CAMPO/ RATÓN DE CIUDAD </a:t>
            </a:r>
            <a:br>
              <a:rPr lang="es-ES" sz="4400" smtClean="0"/>
            </a:br>
            <a:endParaRPr lang="es-ES" sz="4400" smtClean="0"/>
          </a:p>
        </p:txBody>
      </p:sp>
      <p:sp>
        <p:nvSpPr>
          <p:cNvPr id="121859" name="2 Marcador de contenido"/>
          <p:cNvSpPr>
            <a:spLocks noGrp="1"/>
          </p:cNvSpPr>
          <p:nvPr>
            <p:ph idx="1"/>
          </p:nvPr>
        </p:nvSpPr>
        <p:spPr/>
        <p:txBody>
          <a:bodyPr/>
          <a:lstStyle/>
          <a:p>
            <a:pPr>
              <a:buFont typeface="Wingdings 2" pitchFamily="18" charset="2"/>
              <a:buNone/>
            </a:pPr>
            <a:r>
              <a:rPr lang="es-ES" sz="1800" smtClean="0"/>
              <a:t>Este ejercicio trata la capacidad para abordar una misma cuestión desde diferentes perspectivas. Los debates de los adultos a los que se exponen, por lo general desarrollan una lucha más o menos sutil de fondo por ver “quién lleva la razón”.  Exponemos dos imágenes, una de un campo y otra de la ciudad. ¿Qué podría hacer un ratón que viviera en cada uno de estos entornos? ¿Cómo se divertiría? </a:t>
            </a:r>
          </a:p>
          <a:p>
            <a:pPr>
              <a:buFont typeface="Wingdings 2" pitchFamily="18" charset="2"/>
              <a:buNone/>
            </a:pPr>
            <a:r>
              <a:rPr lang="es-ES" sz="1800" smtClean="0"/>
              <a:t>El  punto  sobre  el  que  gira  la  recolección  de  opiniones  y  puntos  de  vista,  que  no  tienen  por  qué confrontarse,  es  la  conclusión  de  que  no  hay  una  opción  mejor  que  otra.  Cada  entorno  ofrece posibilidades,  oportunidades  de  acción.  Se  puede  ser  igualmente  feliz  como  ratón  de  campo  que </a:t>
            </a:r>
          </a:p>
          <a:p>
            <a:pPr>
              <a:buFont typeface="Wingdings 2" pitchFamily="18" charset="2"/>
              <a:buNone/>
            </a:pPr>
            <a:r>
              <a:rPr lang="es-ES" sz="1800" smtClean="0"/>
              <a:t>como ratón de ciudad.  </a:t>
            </a:r>
          </a:p>
          <a:p>
            <a:pPr>
              <a:buFont typeface="Wingdings 2" pitchFamily="18" charset="2"/>
              <a:buNone/>
            </a:pPr>
            <a:r>
              <a:rPr lang="es-ES" sz="1800" smtClean="0"/>
              <a:t>Al  escuchar  las  diferentes  perspectivas,  vamos  llegando  poco  a  poco  a  esta  visión  ecuánime  y expandida.  Se  trata  de  recoger  todos  los  puntos  de  vista  posibles,  y  desarrollar  la  capacidad  de ponerse en el lugar de estos personajes ficticios. Ver que cuando los niños hablan de estos ratones, </a:t>
            </a:r>
          </a:p>
          <a:p>
            <a:pPr>
              <a:buFont typeface="Wingdings 2" pitchFamily="18" charset="2"/>
              <a:buNone/>
            </a:pPr>
            <a:r>
              <a:rPr lang="es-ES" sz="1800" smtClean="0"/>
              <a:t>están revelando algo de sus propias motivaciones. </a:t>
            </a:r>
          </a:p>
        </p:txBody>
      </p:sp>
      <p:sp>
        <p:nvSpPr>
          <p:cNvPr id="4" name="3 Marcador de número de diapositiva"/>
          <p:cNvSpPr>
            <a:spLocks noGrp="1"/>
          </p:cNvSpPr>
          <p:nvPr>
            <p:ph type="sldNum" sz="quarter" idx="12"/>
          </p:nvPr>
        </p:nvSpPr>
        <p:spPr/>
        <p:txBody>
          <a:bodyPr/>
          <a:lstStyle/>
          <a:p>
            <a:pPr>
              <a:defRPr/>
            </a:pPr>
            <a:fld id="{58E17F53-9A40-4C9B-8535-A64863688F2C}" type="slidenum">
              <a:rPr lang="es-ES" smtClean="0"/>
              <a:pPr>
                <a:defRPr/>
              </a:pPr>
              <a:t>115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Título"/>
          <p:cNvSpPr>
            <a:spLocks noGrp="1"/>
          </p:cNvSpPr>
          <p:nvPr>
            <p:ph type="title"/>
          </p:nvPr>
        </p:nvSpPr>
        <p:spPr/>
        <p:txBody>
          <a:bodyPr/>
          <a:lstStyle/>
          <a:p>
            <a:pPr algn="ctr"/>
            <a:r>
              <a:rPr lang="es-ES" sz="4400" smtClean="0"/>
              <a:t> </a:t>
            </a:r>
            <a:br>
              <a:rPr lang="es-ES" sz="4400" smtClean="0"/>
            </a:br>
            <a:r>
              <a:rPr lang="es-ES" sz="4400" smtClean="0"/>
              <a:t>LAS 20 RAMITAS </a:t>
            </a:r>
            <a:br>
              <a:rPr lang="es-ES" sz="4400" smtClean="0"/>
            </a:br>
            <a:endParaRPr lang="es-ES" sz="4400" smtClean="0"/>
          </a:p>
        </p:txBody>
      </p:sp>
      <p:sp>
        <p:nvSpPr>
          <p:cNvPr id="122883" name="2 Marcador de contenido"/>
          <p:cNvSpPr>
            <a:spLocks noGrp="1"/>
          </p:cNvSpPr>
          <p:nvPr>
            <p:ph idx="1"/>
          </p:nvPr>
        </p:nvSpPr>
        <p:spPr/>
        <p:txBody>
          <a:bodyPr/>
          <a:lstStyle/>
          <a:p>
            <a:pPr>
              <a:buFont typeface="Wingdings 2" pitchFamily="18" charset="2"/>
              <a:buNone/>
            </a:pPr>
            <a:r>
              <a:rPr lang="es-ES" sz="1800" smtClean="0"/>
              <a:t>Se inicia con la práctica de 20 ramitas, (atendiendo cuál será el próximo pensamiento). Usar 40 bolas pequeñas de plastilina, que van metiéndose en un círculo amasado y pegado a la mesa.  Sentados en sillas, con la espalda erguida, y ojos cerrados o entreabiertos, se procede a llevar la atención a la respiración. Después se inhala algo más de aire del que se toma habitualmente, y se alarga la </a:t>
            </a:r>
          </a:p>
          <a:p>
            <a:pPr>
              <a:buFont typeface="Wingdings 2" pitchFamily="18" charset="2"/>
              <a:buNone/>
            </a:pPr>
            <a:r>
              <a:rPr lang="es-ES" sz="1800" smtClean="0"/>
              <a:t>exhalación hasta vaciar los pulmones. Se lleva la cuenta hasta llegar al número 20, añadiendo una visualización en la que están en un bosque, encima de un puente, tomando ramitas del bolsillo al inspirar y lanzándolas al río al exhalar. </a:t>
            </a:r>
          </a:p>
        </p:txBody>
      </p:sp>
      <p:sp>
        <p:nvSpPr>
          <p:cNvPr id="4" name="3 Marcador de número de diapositiva"/>
          <p:cNvSpPr>
            <a:spLocks noGrp="1"/>
          </p:cNvSpPr>
          <p:nvPr>
            <p:ph type="sldNum" sz="quarter" idx="12"/>
          </p:nvPr>
        </p:nvSpPr>
        <p:spPr/>
        <p:txBody>
          <a:bodyPr/>
          <a:lstStyle/>
          <a:p>
            <a:pPr>
              <a:defRPr/>
            </a:pPr>
            <a:fld id="{8115305D-81ED-4CEF-ABC2-63C46287CFEF}" type="slidenum">
              <a:rPr lang="es-ES" smtClean="0"/>
              <a:pPr>
                <a:defRPr/>
              </a:pPr>
              <a:t>116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3 Título"/>
          <p:cNvSpPr>
            <a:spLocks noGrp="1"/>
          </p:cNvSpPr>
          <p:nvPr>
            <p:ph type="title"/>
          </p:nvPr>
        </p:nvSpPr>
        <p:spPr/>
        <p:txBody>
          <a:bodyPr/>
          <a:lstStyle/>
          <a:p>
            <a:pPr algn="ctr"/>
            <a:r>
              <a:rPr lang="es-ES" sz="4400" smtClean="0"/>
              <a:t>PRÁCTICA FORMAL DE MEDITACIÓN </a:t>
            </a:r>
            <a:br>
              <a:rPr lang="es-ES" sz="4400" smtClean="0"/>
            </a:br>
            <a:endParaRPr lang="es-ES" sz="4400" smtClean="0"/>
          </a:p>
        </p:txBody>
      </p:sp>
      <p:sp>
        <p:nvSpPr>
          <p:cNvPr id="123907" name="4 Marcador de contenido"/>
          <p:cNvSpPr>
            <a:spLocks noGrp="1"/>
          </p:cNvSpPr>
          <p:nvPr>
            <p:ph idx="1"/>
          </p:nvPr>
        </p:nvSpPr>
        <p:spPr/>
        <p:txBody>
          <a:bodyPr/>
          <a:lstStyle/>
          <a:p>
            <a:pPr>
              <a:buFont typeface="Wingdings 2" pitchFamily="18" charset="2"/>
              <a:buNone/>
            </a:pPr>
            <a:r>
              <a:rPr lang="es-ES" sz="1800" smtClean="0"/>
              <a:t>Observar los pensamientos como nubes que pasan en el cielo. Son tan solo pensamientos. </a:t>
            </a:r>
          </a:p>
          <a:p>
            <a:pPr>
              <a:buFont typeface="Wingdings 2" pitchFamily="18" charset="2"/>
              <a:buNone/>
            </a:pPr>
            <a:r>
              <a:rPr lang="es-ES" sz="1800" smtClean="0"/>
              <a:t>Hay que motivarles mucho a que esta va a ser su primera iniciación en una práctica formal y adulta de Mindfulness, que es un reto para ellos no asirse a música ni distracciones.</a:t>
            </a:r>
          </a:p>
          <a:p>
            <a:pPr>
              <a:buFont typeface="Wingdings 2" pitchFamily="18" charset="2"/>
              <a:buNone/>
            </a:pPr>
            <a:r>
              <a:rPr lang="es-ES" sz="1800" smtClean="0"/>
              <a:t>Postura erguida, espalda recta, hombros hacia atrás, manos reposando en el regazo, pies apoyados en el suelo, barbilla como sujetando una pelota de tenis imaginaria. Ojos cerrados, comenzamos a respirar, profundo y lento, llevando la atención a las fosas nasales, inspiro y espiro, y solo me fijo en como entra y sale el aire, tomando y soltando, observando…. Cada vez que mi pensamiento se va, vuelvo amablemente a mi cuerpo, a mi respiración. Una y otra vex, amorosamente vuelvo.</a:t>
            </a:r>
          </a:p>
          <a:p>
            <a:pPr>
              <a:buFont typeface="Wingdings 2" pitchFamily="18" charset="2"/>
              <a:buNone/>
            </a:pPr>
            <a:r>
              <a:rPr lang="es-ES" sz="1800" smtClean="0"/>
              <a:t>Ir aumentando los minutos cada día un minuto más. Podemos comenzar con 5 minutos en secundaria y en cursos inferiores, como infantil 1 minuto, y en primaria 2, e ir subiendo.</a:t>
            </a:r>
          </a:p>
        </p:txBody>
      </p:sp>
      <p:sp>
        <p:nvSpPr>
          <p:cNvPr id="4" name="3 Marcador de número de diapositiva"/>
          <p:cNvSpPr>
            <a:spLocks noGrp="1"/>
          </p:cNvSpPr>
          <p:nvPr>
            <p:ph type="sldNum" sz="quarter" idx="12"/>
          </p:nvPr>
        </p:nvSpPr>
        <p:spPr/>
        <p:txBody>
          <a:bodyPr/>
          <a:lstStyle/>
          <a:p>
            <a:pPr>
              <a:defRPr/>
            </a:pPr>
            <a:fld id="{C0EFBC2D-8298-427E-A1A5-37FCD8474B43}" type="slidenum">
              <a:rPr lang="es-ES" smtClean="0"/>
              <a:pPr>
                <a:defRPr/>
              </a:pPr>
              <a:t>117</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Título"/>
          <p:cNvSpPr>
            <a:spLocks noGrp="1"/>
          </p:cNvSpPr>
          <p:nvPr>
            <p:ph type="title"/>
          </p:nvPr>
        </p:nvSpPr>
        <p:spPr>
          <a:xfrm>
            <a:off x="395288" y="-242888"/>
            <a:ext cx="8229600" cy="2162176"/>
          </a:xfrm>
        </p:spPr>
        <p:txBody>
          <a:bodyPr/>
          <a:lstStyle/>
          <a:p>
            <a:pPr algn="ctr"/>
            <a:r>
              <a:rPr lang="es-ES" sz="4000" smtClean="0"/>
              <a:t>PRÁCTICA FORMAL DE MEDITACIÓN/ COHERENCIA CARDIACA </a:t>
            </a:r>
            <a:r>
              <a:rPr lang="es-ES" sz="5400" smtClean="0"/>
              <a:t/>
            </a:r>
            <a:br>
              <a:rPr lang="es-ES" sz="5400" smtClean="0"/>
            </a:br>
            <a:endParaRPr lang="es-ES" smtClean="0"/>
          </a:p>
        </p:txBody>
      </p:sp>
      <p:sp>
        <p:nvSpPr>
          <p:cNvPr id="124931" name="2 Marcador de contenido"/>
          <p:cNvSpPr>
            <a:spLocks noGrp="1"/>
          </p:cNvSpPr>
          <p:nvPr>
            <p:ph idx="1"/>
          </p:nvPr>
        </p:nvSpPr>
        <p:spPr/>
        <p:txBody>
          <a:bodyPr/>
          <a:lstStyle/>
          <a:p>
            <a:pPr>
              <a:buFont typeface="Wingdings 2" pitchFamily="18" charset="2"/>
              <a:buNone/>
            </a:pPr>
            <a:r>
              <a:rPr lang="es-ES" sz="1800" smtClean="0"/>
              <a:t>Observar los pensamientos como nubes que pasan en el cielo. Son tan solo pensamientos. </a:t>
            </a:r>
          </a:p>
          <a:p>
            <a:pPr>
              <a:buFont typeface="Wingdings 2" pitchFamily="18" charset="2"/>
              <a:buNone/>
            </a:pPr>
            <a:r>
              <a:rPr lang="es-ES" sz="1800" smtClean="0"/>
              <a:t>Hay que motivarles mucho a que esta va a ser su primera iniciación en una práctica formal y adulta de Mindfulness, que es un reto para ellos no asirse a música ni distracciones. </a:t>
            </a:r>
          </a:p>
          <a:p>
            <a:pPr>
              <a:buFont typeface="Wingdings 2" pitchFamily="18" charset="2"/>
              <a:buNone/>
            </a:pPr>
            <a:r>
              <a:rPr lang="es-ES" sz="1800" smtClean="0"/>
              <a:t>Antes  de  terminar  se  introduce  un  espacio  para  conectar  con  el  corazón,  práctica  de coherencia cardiaca. </a:t>
            </a:r>
          </a:p>
        </p:txBody>
      </p:sp>
      <p:sp>
        <p:nvSpPr>
          <p:cNvPr id="4" name="3 Marcador de número de diapositiva"/>
          <p:cNvSpPr>
            <a:spLocks noGrp="1"/>
          </p:cNvSpPr>
          <p:nvPr>
            <p:ph type="sldNum" sz="quarter" idx="12"/>
          </p:nvPr>
        </p:nvSpPr>
        <p:spPr/>
        <p:txBody>
          <a:bodyPr/>
          <a:lstStyle/>
          <a:p>
            <a:pPr>
              <a:defRPr/>
            </a:pPr>
            <a:fld id="{1BBC7FF3-66FF-4AAC-9030-F3360F0B4EB9}" type="slidenum">
              <a:rPr lang="es-ES" smtClean="0"/>
              <a:pPr>
                <a:defRPr/>
              </a:pPr>
              <a:t>118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Título"/>
          <p:cNvSpPr>
            <a:spLocks noGrp="1"/>
          </p:cNvSpPr>
          <p:nvPr>
            <p:ph type="title"/>
          </p:nvPr>
        </p:nvSpPr>
        <p:spPr/>
        <p:txBody>
          <a:bodyPr/>
          <a:lstStyle/>
          <a:p>
            <a:pPr algn="ctr"/>
            <a:r>
              <a:rPr lang="es-ES" sz="4400" smtClean="0"/>
              <a:t>PRÁCTICA DE COHERENCIA CARDIACA </a:t>
            </a:r>
          </a:p>
        </p:txBody>
      </p:sp>
      <p:sp>
        <p:nvSpPr>
          <p:cNvPr id="125955" name="2 Marcador de contenido"/>
          <p:cNvSpPr>
            <a:spLocks noGrp="1"/>
          </p:cNvSpPr>
          <p:nvPr>
            <p:ph idx="1"/>
          </p:nvPr>
        </p:nvSpPr>
        <p:spPr/>
        <p:txBody>
          <a:bodyPr/>
          <a:lstStyle/>
          <a:p>
            <a:pPr>
              <a:buFont typeface="Wingdings 2" pitchFamily="18" charset="2"/>
              <a:buNone/>
            </a:pPr>
            <a:r>
              <a:rPr lang="es-ES" sz="1800" smtClean="0"/>
              <a:t>Se introduce el término inteligencia del corazón, contando la experiencia realizada en los días siguientes  al  11S,  cuando  los  artefactos  de  la  NASA  que  detectan  los  campos electromagnéticos, observan que el campo electromagnético de la zona había cambiado, se dio por sentado que se trataba del efecto electromagnético debido a tanta gente meditando, en  estado  de  coherencia  cardiaca.  La  onda  electromagnética  del  corazón  tiene  entre  2  y  5 metros de diámetro.  </a:t>
            </a:r>
          </a:p>
          <a:p>
            <a:pPr>
              <a:buFont typeface="Wingdings 2" pitchFamily="18" charset="2"/>
              <a:buNone/>
            </a:pPr>
            <a:r>
              <a:rPr lang="es-ES" sz="1800" smtClean="0"/>
              <a:t>Sentados, con ojos cerrados, llevan atención a la respiración en centro del pecho, pueden traer  a  la  mente  a  algún  ser  querido.  Respirar  las  sensaciones  en  el  centro  del  pecho  y permitir que se expandan con cada respiración.  </a:t>
            </a:r>
          </a:p>
          <a:p>
            <a:pPr>
              <a:buFont typeface="Wingdings 2" pitchFamily="18" charset="2"/>
              <a:buNone/>
            </a:pPr>
            <a:r>
              <a:rPr lang="es-ES" sz="1800" smtClean="0"/>
              <a:t>“Que yo sea feliz, que todos los seres seamos felices”. </a:t>
            </a:r>
          </a:p>
          <a:p>
            <a:pPr>
              <a:buFont typeface="Wingdings 2" pitchFamily="18" charset="2"/>
              <a:buNone/>
            </a:pPr>
            <a:r>
              <a:rPr lang="es-ES" sz="1800" smtClean="0"/>
              <a:t> </a:t>
            </a:r>
          </a:p>
        </p:txBody>
      </p:sp>
      <p:sp>
        <p:nvSpPr>
          <p:cNvPr id="4" name="3 Marcador de número de diapositiva"/>
          <p:cNvSpPr>
            <a:spLocks noGrp="1"/>
          </p:cNvSpPr>
          <p:nvPr>
            <p:ph type="sldNum" sz="quarter" idx="12"/>
          </p:nvPr>
        </p:nvSpPr>
        <p:spPr/>
        <p:txBody>
          <a:bodyPr/>
          <a:lstStyle/>
          <a:p>
            <a:pPr>
              <a:defRPr/>
            </a:pPr>
            <a:fld id="{188B5C9D-9613-4B03-952D-779A5F51E33F}" type="slidenum">
              <a:rPr lang="es-ES" smtClean="0"/>
              <a:pPr>
                <a:defRPr/>
              </a:pPr>
              <a:t>119</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457200" y="765175"/>
            <a:ext cx="8229600" cy="5040313"/>
          </a:xfrm>
        </p:spPr>
        <p:txBody>
          <a:bodyPr/>
          <a:lstStyle/>
          <a:p>
            <a:pPr algn="just" eaLnBrk="1" hangingPunct="1">
              <a:buFontTx/>
              <a:buChar char="-"/>
            </a:pPr>
            <a:r>
              <a:rPr lang="es-ES" smtClean="0">
                <a:solidFill>
                  <a:srgbClr val="C00000"/>
                </a:solidFill>
              </a:rPr>
              <a:t>Recoge Técnicas de diversas,  </a:t>
            </a:r>
            <a:r>
              <a:rPr lang="es-ES" smtClean="0"/>
              <a:t>que trabajan con emociones y valores, y ayudan a sacar lo mejor de cada uno: </a:t>
            </a:r>
            <a:r>
              <a:rPr lang="es-ES" u="sng" smtClean="0"/>
              <a:t>MI MEJOR VERSIÓN.</a:t>
            </a:r>
          </a:p>
          <a:p>
            <a:pPr algn="just" eaLnBrk="1" hangingPunct="1">
              <a:buFont typeface="Arial" charset="0"/>
              <a:buNone/>
            </a:pPr>
            <a:r>
              <a:rPr lang="es-ES" smtClean="0"/>
              <a:t>-	En definitiva es una</a:t>
            </a:r>
            <a:r>
              <a:rPr lang="es-ES" sz="3600" smtClean="0">
                <a:solidFill>
                  <a:srgbClr val="C00000"/>
                </a:solidFill>
              </a:rPr>
              <a:t> ACTITUD </a:t>
            </a:r>
            <a:r>
              <a:rPr lang="es-ES" smtClean="0"/>
              <a:t>de vida que puede aplicarse a cualquier ámbito, personal, escolar, familiar, etc.</a:t>
            </a:r>
          </a:p>
          <a:p>
            <a:pPr eaLnBrk="1" hangingPunct="1">
              <a:buFont typeface="Arial" charset="0"/>
              <a:buNone/>
            </a:pPr>
            <a:endParaRPr lang="es-ES" u="sng" smtClean="0"/>
          </a:p>
        </p:txBody>
      </p:sp>
      <p:sp>
        <p:nvSpPr>
          <p:cNvPr id="3" name="2 Marcador de número de diapositiva"/>
          <p:cNvSpPr>
            <a:spLocks noGrp="1"/>
          </p:cNvSpPr>
          <p:nvPr>
            <p:ph type="sldNum" sz="quarter" idx="12"/>
          </p:nvPr>
        </p:nvSpPr>
        <p:spPr/>
        <p:txBody>
          <a:bodyPr/>
          <a:lstStyle/>
          <a:p>
            <a:pPr>
              <a:defRPr/>
            </a:pPr>
            <a:fld id="{11041619-B08C-4A34-9308-97ED7A3E3997}" type="slidenum">
              <a:rPr lang="es-ES" smtClean="0"/>
              <a:pPr>
                <a:defRPr/>
              </a:pPr>
              <a:t>12</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850" y="333375"/>
            <a:ext cx="8229600" cy="1143000"/>
          </a:xfrm>
        </p:spPr>
        <p:txBody>
          <a:bodyPr>
            <a:normAutofit/>
          </a:bodyPr>
          <a:lstStyle/>
          <a:p>
            <a:pPr algn="ctr" eaLnBrk="1" fontAlgn="auto" hangingPunct="1">
              <a:spcAft>
                <a:spcPts val="0"/>
              </a:spcAft>
              <a:defRPr/>
            </a:pPr>
            <a:r>
              <a:rPr lang="es-ES" sz="4400" dirty="0" smtClean="0">
                <a:solidFill>
                  <a:schemeClr val="accent1">
                    <a:lumMod val="75000"/>
                  </a:schemeClr>
                </a:solidFill>
              </a:rPr>
              <a:t>ATENCIÓN A LA VIDA COTIDIANA</a:t>
            </a:r>
          </a:p>
        </p:txBody>
      </p:sp>
      <p:sp>
        <p:nvSpPr>
          <p:cNvPr id="3" name="2 Marcador de contenido"/>
          <p:cNvSpPr>
            <a:spLocks noGrp="1"/>
          </p:cNvSpPr>
          <p:nvPr>
            <p:ph idx="1"/>
          </p:nvPr>
        </p:nvSpPr>
        <p:spPr>
          <a:xfrm>
            <a:off x="457200" y="1196975"/>
            <a:ext cx="8229600" cy="936625"/>
          </a:xfrm>
        </p:spPr>
        <p:txBody>
          <a:bodyPr>
            <a:normAutofit fontScale="92500"/>
          </a:bodyPr>
          <a:lstStyle/>
          <a:p>
            <a:pPr marL="274320" indent="-274320" algn="just" eaLnBrk="1" fontAlgn="auto" hangingPunct="1">
              <a:spcAft>
                <a:spcPts val="0"/>
              </a:spcAft>
              <a:buClr>
                <a:schemeClr val="accent3"/>
              </a:buClr>
              <a:buFont typeface="Arial" charset="0"/>
              <a:buNone/>
              <a:defRPr/>
            </a:pPr>
            <a:r>
              <a:rPr lang="es-ES" sz="2400" dirty="0" smtClean="0"/>
              <a:t> </a:t>
            </a:r>
            <a:r>
              <a:rPr lang="es-ES" sz="2400" dirty="0" smtClean="0">
                <a:solidFill>
                  <a:schemeClr val="accent4">
                    <a:lumMod val="75000"/>
                  </a:schemeClr>
                </a:solidFill>
              </a:rPr>
              <a:t>Nos enseñará a llevar el </a:t>
            </a:r>
            <a:r>
              <a:rPr lang="es-ES" sz="2400" dirty="0" err="1" smtClean="0">
                <a:solidFill>
                  <a:schemeClr val="accent4">
                    <a:lumMod val="75000"/>
                  </a:schemeClr>
                </a:solidFill>
              </a:rPr>
              <a:t>Mindfulness</a:t>
            </a:r>
            <a:r>
              <a:rPr lang="es-ES" sz="2400" dirty="0" smtClean="0">
                <a:solidFill>
                  <a:schemeClr val="accent4">
                    <a:lumMod val="75000"/>
                  </a:schemeClr>
                </a:solidFill>
              </a:rPr>
              <a:t> a cualquier actividad de la vida diaria, ya sea caminando, trabajando en clase o bailando.</a:t>
            </a:r>
          </a:p>
        </p:txBody>
      </p:sp>
      <p:sp>
        <p:nvSpPr>
          <p:cNvPr id="4" name="3 CuadroTexto"/>
          <p:cNvSpPr txBox="1">
            <a:spLocks noChangeArrowheads="1"/>
          </p:cNvSpPr>
          <p:nvPr/>
        </p:nvSpPr>
        <p:spPr bwMode="auto">
          <a:xfrm>
            <a:off x="611188" y="1989138"/>
            <a:ext cx="7777162" cy="1200150"/>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En general, todo este trabajo consiste en ir insertando en nuestra rutina habitual, </a:t>
            </a:r>
            <a:r>
              <a:rPr lang="es-ES" sz="2400" b="1" dirty="0">
                <a:solidFill>
                  <a:schemeClr val="accent4">
                    <a:lumMod val="75000"/>
                  </a:schemeClr>
                </a:solidFill>
                <a:latin typeface="Calibri" pitchFamily="34" charset="0"/>
              </a:rPr>
              <a:t>EJERCICIOS DE ATENCIÓN </a:t>
            </a:r>
            <a:r>
              <a:rPr lang="es-ES" sz="2400" dirty="0">
                <a:solidFill>
                  <a:schemeClr val="accent4">
                    <a:lumMod val="75000"/>
                  </a:schemeClr>
                </a:solidFill>
                <a:latin typeface="Calibri" pitchFamily="34" charset="0"/>
              </a:rPr>
              <a:t>que nos reportarán grandes beneficios.</a:t>
            </a:r>
          </a:p>
        </p:txBody>
      </p:sp>
      <p:sp>
        <p:nvSpPr>
          <p:cNvPr id="5" name="4 CuadroTexto"/>
          <p:cNvSpPr txBox="1">
            <a:spLocks noChangeArrowheads="1"/>
          </p:cNvSpPr>
          <p:nvPr/>
        </p:nvSpPr>
        <p:spPr bwMode="auto">
          <a:xfrm>
            <a:off x="684213" y="3068638"/>
            <a:ext cx="7848600" cy="1200150"/>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Sólo es necesario un compromiso personal para que tanto </a:t>
            </a:r>
            <a:r>
              <a:rPr lang="es-ES" sz="2400" b="1" dirty="0">
                <a:solidFill>
                  <a:schemeClr val="accent4">
                    <a:lumMod val="75000"/>
                  </a:schemeClr>
                </a:solidFill>
                <a:latin typeface="Calibri" pitchFamily="34" charset="0"/>
              </a:rPr>
              <a:t>PADRES COMO PROFESORES </a:t>
            </a:r>
            <a:r>
              <a:rPr lang="es-ES" sz="2400" dirty="0">
                <a:solidFill>
                  <a:schemeClr val="accent4">
                    <a:lumMod val="75000"/>
                  </a:schemeClr>
                </a:solidFill>
                <a:latin typeface="Calibri" pitchFamily="34" charset="0"/>
              </a:rPr>
              <a:t>podamos hacer este regalo a nuestros hijos</a:t>
            </a:r>
            <a:r>
              <a:rPr lang="es-ES" dirty="0">
                <a:solidFill>
                  <a:schemeClr val="accent4">
                    <a:lumMod val="75000"/>
                  </a:schemeClr>
                </a:solidFill>
                <a:latin typeface="Calibri" pitchFamily="34" charset="0"/>
              </a:rPr>
              <a:t>.</a:t>
            </a:r>
          </a:p>
        </p:txBody>
      </p:sp>
      <p:pic>
        <p:nvPicPr>
          <p:cNvPr id="126982" name="Picture 7" descr="F:\IMG_8705.JPG"/>
          <p:cNvPicPr>
            <a:picLocks noChangeAspect="1" noChangeArrowheads="1"/>
          </p:cNvPicPr>
          <p:nvPr/>
        </p:nvPicPr>
        <p:blipFill>
          <a:blip r:embed="rId2" cstate="print"/>
          <a:srcRect/>
          <a:stretch>
            <a:fillRect/>
          </a:stretch>
        </p:blipFill>
        <p:spPr bwMode="auto">
          <a:xfrm>
            <a:off x="3059113" y="3860800"/>
            <a:ext cx="4572000" cy="2997200"/>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pPr>
              <a:defRPr/>
            </a:pPr>
            <a:fld id="{44851487-A0D2-4F3C-A641-3547D87E0DC7}" type="slidenum">
              <a:rPr lang="es-ES" smtClean="0"/>
              <a:pPr>
                <a:defRPr/>
              </a:pPr>
              <a:t>120</a:t>
            </a:fld>
            <a:endParaRPr lang="es-ES"/>
          </a:p>
        </p:txBody>
      </p:sp>
      <p:sp>
        <p:nvSpPr>
          <p:cNvPr id="8" name="7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989138"/>
            <a:ext cx="8229600" cy="4525962"/>
          </a:xfrm>
        </p:spPr>
        <p:txBody>
          <a:bodyPr/>
          <a:lstStyle/>
          <a:p>
            <a:pPr algn="just" eaLnBrk="1" hangingPunct="1"/>
            <a:r>
              <a:rPr lang="es-ES" smtClean="0"/>
              <a:t>La filosofía Mindfulness se está extendiendo cada vez más a diversos ámbitos de nuestras vidas : como el deportivo,educativo, empresarial y sanitario.</a:t>
            </a:r>
          </a:p>
          <a:p>
            <a:pPr algn="just" eaLnBrk="1" hangingPunct="1"/>
            <a:r>
              <a:rPr lang="es-ES" smtClean="0"/>
              <a:t>Esta RE- educación debe iniciarse en las escuelas si queremos ver cambios hacia un mundo mejor.</a:t>
            </a:r>
          </a:p>
          <a:p>
            <a:pPr eaLnBrk="1" hangingPunct="1"/>
            <a:endParaRPr lang="es-ES" smtClean="0"/>
          </a:p>
        </p:txBody>
      </p:sp>
      <p:sp>
        <p:nvSpPr>
          <p:cNvPr id="4" name="3 Marcador de número de diapositiva"/>
          <p:cNvSpPr>
            <a:spLocks noGrp="1"/>
          </p:cNvSpPr>
          <p:nvPr>
            <p:ph type="sldNum" sz="quarter" idx="12"/>
          </p:nvPr>
        </p:nvSpPr>
        <p:spPr/>
        <p:txBody>
          <a:bodyPr/>
          <a:lstStyle/>
          <a:p>
            <a:pPr>
              <a:defRPr/>
            </a:pPr>
            <a:fld id="{1FF9378F-D659-4974-9922-4D6977F5C1D6}" type="slidenum">
              <a:rPr lang="es-ES" smtClean="0"/>
              <a:pPr>
                <a:defRPr/>
              </a:pPr>
              <a:t>121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750" y="836613"/>
            <a:ext cx="8229600" cy="4895850"/>
          </a:xfrm>
        </p:spPr>
        <p:txBody>
          <a:bodyPr/>
          <a:lstStyle/>
          <a:p>
            <a:pPr algn="just" eaLnBrk="1" hangingPunct="1"/>
            <a:r>
              <a:rPr lang="es-ES" smtClean="0"/>
              <a:t>Debemos volver a LO SENCILLO Y LO LÓGICO, pues realmente es lo que mejor funciona.</a:t>
            </a:r>
          </a:p>
          <a:p>
            <a:pPr algn="just" eaLnBrk="1" hangingPunct="1"/>
            <a:r>
              <a:rPr lang="es-ES" smtClean="0"/>
              <a:t>Eduquemos desde EL AMOR CON FIRMEZA a la vez.</a:t>
            </a:r>
          </a:p>
          <a:p>
            <a:pPr algn="just" eaLnBrk="1" hangingPunct="1"/>
            <a:r>
              <a:rPr lang="es-ES" smtClean="0"/>
              <a:t>Seamos un EJEMPLO para nuestros hijos y permitámonos aprender de ellos.</a:t>
            </a:r>
          </a:p>
          <a:p>
            <a:pPr algn="just" eaLnBrk="1" hangingPunct="1"/>
            <a:r>
              <a:rPr lang="es-ES" smtClean="0"/>
              <a:t>“Los niños no tienen pasado ni futuro, sólo disfrutan EL PRESENTE. Por ello son nuestros AUTÉNTICOS MAESTROS.</a:t>
            </a:r>
          </a:p>
          <a:p>
            <a:pPr algn="just" eaLnBrk="1" hangingPunct="1"/>
            <a:endParaRPr lang="es-ES" smtClean="0"/>
          </a:p>
          <a:p>
            <a:pPr eaLnBrk="1" hangingPunct="1">
              <a:buFont typeface="Arial" charset="0"/>
              <a:buNone/>
            </a:pPr>
            <a:endParaRPr lang="es-ES" smtClean="0"/>
          </a:p>
        </p:txBody>
      </p:sp>
      <p:sp>
        <p:nvSpPr>
          <p:cNvPr id="4" name="3 Marcador de número de diapositiva"/>
          <p:cNvSpPr>
            <a:spLocks noGrp="1"/>
          </p:cNvSpPr>
          <p:nvPr>
            <p:ph type="sldNum" sz="quarter" idx="12"/>
          </p:nvPr>
        </p:nvSpPr>
        <p:spPr/>
        <p:txBody>
          <a:bodyPr/>
          <a:lstStyle/>
          <a:p>
            <a:pPr>
              <a:defRPr/>
            </a:pPr>
            <a:fld id="{A07BE32E-F0D7-4153-B9B9-C24C9F9DBFC3}" type="slidenum">
              <a:rPr lang="es-ES" smtClean="0"/>
              <a:pPr>
                <a:defRPr/>
              </a:pPr>
              <a:t>122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Marcador de contenido"/>
          <p:cNvSpPr>
            <a:spLocks noGrp="1"/>
          </p:cNvSpPr>
          <p:nvPr>
            <p:ph idx="1"/>
          </p:nvPr>
        </p:nvSpPr>
        <p:spPr>
          <a:xfrm>
            <a:off x="468313" y="765175"/>
            <a:ext cx="8229600" cy="1871663"/>
          </a:xfrm>
        </p:spPr>
        <p:txBody>
          <a:bodyPr>
            <a:normAutofit fontScale="92500"/>
          </a:bodyPr>
          <a:lstStyle/>
          <a:p>
            <a:pPr marL="274320" indent="-274320" algn="just" eaLnBrk="1" fontAlgn="auto" hangingPunct="1">
              <a:spcAft>
                <a:spcPts val="0"/>
              </a:spcAft>
              <a:buClr>
                <a:schemeClr val="accent3"/>
              </a:buClr>
              <a:buFont typeface="Arial" charset="0"/>
              <a:buNone/>
              <a:defRPr/>
            </a:pPr>
            <a:r>
              <a:rPr lang="es-ES" sz="2800" b="1" i="1" dirty="0" smtClean="0">
                <a:solidFill>
                  <a:schemeClr val="accent1">
                    <a:lumMod val="50000"/>
                  </a:schemeClr>
                </a:solidFill>
              </a:rPr>
              <a:t>“ ENSEÑAR A NUESTROS HIJOS A ENFRENTARSE CON SENSIBILIDAD A LAS DIFICULTADES DE LA VIDA, ES UNO DE LOS MAYORES REGALOS QUE PODEMOS HACERLES”.</a:t>
            </a:r>
          </a:p>
        </p:txBody>
      </p:sp>
      <p:sp>
        <p:nvSpPr>
          <p:cNvPr id="4" name="3 CuadroTexto"/>
          <p:cNvSpPr txBox="1"/>
          <p:nvPr/>
        </p:nvSpPr>
        <p:spPr>
          <a:xfrm>
            <a:off x="2916238" y="2852738"/>
            <a:ext cx="5543550" cy="1938337"/>
          </a:xfrm>
          <a:prstGeom prst="rect">
            <a:avLst/>
          </a:prstGeom>
          <a:noFill/>
        </p:spPr>
        <p:txBody>
          <a:bodyPr>
            <a:spAutoFit/>
          </a:bodyPr>
          <a:lstStyle/>
          <a:p>
            <a:pPr algn="ctr" fontAlgn="auto">
              <a:spcBef>
                <a:spcPts val="0"/>
              </a:spcBef>
              <a:spcAft>
                <a:spcPts val="0"/>
              </a:spcAft>
              <a:defRPr/>
            </a:pPr>
            <a:r>
              <a:rPr lang="es-ES" sz="2400" dirty="0">
                <a:latin typeface="+mn-lt"/>
                <a:cs typeface="+mn-cs"/>
              </a:rPr>
              <a:t>Para más información </a:t>
            </a:r>
          </a:p>
          <a:p>
            <a:pPr algn="ctr" fontAlgn="auto">
              <a:spcBef>
                <a:spcPts val="0"/>
              </a:spcBef>
              <a:spcAft>
                <a:spcPts val="0"/>
              </a:spcAft>
              <a:defRPr/>
            </a:pPr>
            <a:r>
              <a:rPr lang="es-ES" sz="2400" b="1" dirty="0">
                <a:solidFill>
                  <a:schemeClr val="accent1">
                    <a:lumMod val="50000"/>
                  </a:schemeClr>
                </a:solidFill>
                <a:latin typeface="+mn-lt"/>
                <a:cs typeface="+mn-cs"/>
                <a:hlinkClick r:id="rId2"/>
              </a:rPr>
              <a:t>nuria.geijo@gmail.com</a:t>
            </a:r>
            <a:endParaRPr lang="es-ES" sz="2400" b="1" dirty="0">
              <a:solidFill>
                <a:schemeClr val="accent1">
                  <a:lumMod val="50000"/>
                </a:schemeClr>
              </a:solidFill>
              <a:latin typeface="+mn-lt"/>
              <a:cs typeface="+mn-cs"/>
            </a:endParaRPr>
          </a:p>
          <a:p>
            <a:pPr algn="ctr" fontAlgn="auto">
              <a:spcBef>
                <a:spcPts val="0"/>
              </a:spcBef>
              <a:spcAft>
                <a:spcPts val="0"/>
              </a:spcAft>
              <a:defRPr/>
            </a:pPr>
            <a:r>
              <a:rPr lang="es-ES" sz="2400" b="1" dirty="0">
                <a:solidFill>
                  <a:schemeClr val="accent1">
                    <a:lumMod val="50000"/>
                  </a:schemeClr>
                </a:solidFill>
                <a:latin typeface="+mn-lt"/>
                <a:cs typeface="+mn-cs"/>
              </a:rPr>
              <a:t>654.369.131</a:t>
            </a:r>
          </a:p>
          <a:p>
            <a:pPr algn="ctr" fontAlgn="auto">
              <a:spcBef>
                <a:spcPts val="0"/>
              </a:spcBef>
              <a:spcAft>
                <a:spcPts val="0"/>
              </a:spcAft>
              <a:defRPr/>
            </a:pPr>
            <a:r>
              <a:rPr lang="es-ES" sz="2400" b="1" dirty="0">
                <a:solidFill>
                  <a:schemeClr val="accent1">
                    <a:lumMod val="50000"/>
                  </a:schemeClr>
                </a:solidFill>
                <a:latin typeface="+mn-lt"/>
                <a:cs typeface="+mn-cs"/>
              </a:rPr>
              <a:t>CENTRO EXPRÉSATE </a:t>
            </a:r>
          </a:p>
          <a:p>
            <a:pPr algn="ctr" fontAlgn="auto">
              <a:spcBef>
                <a:spcPts val="0"/>
              </a:spcBef>
              <a:spcAft>
                <a:spcPts val="0"/>
              </a:spcAft>
              <a:defRPr/>
            </a:pPr>
            <a:r>
              <a:rPr lang="es-ES" sz="2400" b="1" dirty="0">
                <a:solidFill>
                  <a:schemeClr val="accent1">
                    <a:lumMod val="50000"/>
                  </a:schemeClr>
                </a:solidFill>
                <a:latin typeface="+mn-lt"/>
                <a:cs typeface="+mn-cs"/>
              </a:rPr>
              <a:t>C/ Santuario 8, Valladolid 47002</a:t>
            </a:r>
          </a:p>
        </p:txBody>
      </p:sp>
      <p:sp>
        <p:nvSpPr>
          <p:cNvPr id="6" name="5 CuadroTexto"/>
          <p:cNvSpPr txBox="1"/>
          <p:nvPr/>
        </p:nvSpPr>
        <p:spPr>
          <a:xfrm>
            <a:off x="2339975" y="5084763"/>
            <a:ext cx="6084888" cy="523875"/>
          </a:xfrm>
          <a:prstGeom prst="rect">
            <a:avLst/>
          </a:prstGeom>
          <a:noFill/>
        </p:spPr>
        <p:txBody>
          <a:bodyPr>
            <a:spAutoFit/>
          </a:bodyPr>
          <a:lstStyle/>
          <a:p>
            <a:pPr algn="ctr" fontAlgn="auto">
              <a:spcBef>
                <a:spcPts val="0"/>
              </a:spcBef>
              <a:spcAft>
                <a:spcPts val="0"/>
              </a:spcAft>
              <a:defRPr/>
            </a:pPr>
            <a:r>
              <a:rPr lang="es-ES" sz="2800" b="1" dirty="0">
                <a:solidFill>
                  <a:schemeClr val="tx2">
                    <a:lumMod val="50000"/>
                  </a:schemeClr>
                </a:solidFill>
                <a:latin typeface="+mn-lt"/>
                <a:cs typeface="+mn-cs"/>
              </a:rPr>
              <a:t>Autora: </a:t>
            </a:r>
            <a:r>
              <a:rPr lang="es-ES" sz="2400" b="1" u="sng" dirty="0">
                <a:solidFill>
                  <a:schemeClr val="tx2">
                    <a:lumMod val="50000"/>
                  </a:schemeClr>
                </a:solidFill>
                <a:latin typeface="+mn-lt"/>
                <a:cs typeface="+mn-cs"/>
              </a:rPr>
              <a:t>Nuria </a:t>
            </a:r>
            <a:r>
              <a:rPr lang="es-ES" sz="2400" b="1" u="sng" dirty="0" err="1">
                <a:solidFill>
                  <a:schemeClr val="tx2">
                    <a:lumMod val="50000"/>
                  </a:schemeClr>
                </a:solidFill>
                <a:latin typeface="+mn-lt"/>
                <a:cs typeface="+mn-cs"/>
              </a:rPr>
              <a:t>Geijo</a:t>
            </a:r>
            <a:r>
              <a:rPr lang="es-ES" sz="2400" b="1" u="sng" dirty="0">
                <a:solidFill>
                  <a:schemeClr val="tx2">
                    <a:lumMod val="50000"/>
                  </a:schemeClr>
                </a:solidFill>
                <a:latin typeface="+mn-lt"/>
                <a:cs typeface="+mn-cs"/>
              </a:rPr>
              <a:t> de la Fuente</a:t>
            </a:r>
            <a:endParaRPr lang="es-ES" sz="2400" b="1" dirty="0">
              <a:latin typeface="+mn-lt"/>
              <a:cs typeface="+mn-cs"/>
            </a:endParaRPr>
          </a:p>
        </p:txBody>
      </p:sp>
      <p:sp>
        <p:nvSpPr>
          <p:cNvPr id="5" name="4 Marcador de número de diapositiva"/>
          <p:cNvSpPr>
            <a:spLocks noGrp="1"/>
          </p:cNvSpPr>
          <p:nvPr>
            <p:ph type="sldNum" sz="quarter" idx="12"/>
          </p:nvPr>
        </p:nvSpPr>
        <p:spPr/>
        <p:txBody>
          <a:bodyPr/>
          <a:lstStyle/>
          <a:p>
            <a:pPr>
              <a:defRPr/>
            </a:pPr>
            <a:fld id="{95C4AF91-2D54-4F85-9135-F87E65F8E375}" type="slidenum">
              <a:rPr lang="es-ES" smtClean="0"/>
              <a:pPr>
                <a:defRPr/>
              </a:pPr>
              <a:t>123</a:t>
            </a:fld>
            <a:endParaRPr lang="es-ES"/>
          </a:p>
        </p:txBody>
      </p:sp>
      <p:sp>
        <p:nvSpPr>
          <p:cNvPr id="7" name="6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395288" y="404813"/>
            <a:ext cx="8229600" cy="1143000"/>
          </a:xfrm>
          <a:solidFill>
            <a:schemeClr val="bg1"/>
          </a:solidFill>
        </p:spPr>
        <p:txBody>
          <a:bodyPr>
            <a:normAutofit/>
          </a:bodyPr>
          <a:lstStyle/>
          <a:p>
            <a:pPr eaLnBrk="1" fontAlgn="auto" hangingPunct="1">
              <a:spcAft>
                <a:spcPts val="0"/>
              </a:spcAft>
              <a:defRPr/>
            </a:pPr>
            <a:r>
              <a:rPr lang="es-ES" sz="4400" dirty="0" smtClean="0">
                <a:solidFill>
                  <a:schemeClr val="accent2">
                    <a:lumMod val="50000"/>
                  </a:schemeClr>
                </a:solidFill>
              </a:rPr>
              <a:t>BENEFICIOS</a:t>
            </a:r>
            <a:r>
              <a:rPr lang="es-ES" dirty="0" smtClean="0">
                <a:solidFill>
                  <a:schemeClr val="accent2">
                    <a:lumMod val="50000"/>
                  </a:schemeClr>
                </a:solidFill>
              </a:rPr>
              <a:t> </a:t>
            </a:r>
          </a:p>
        </p:txBody>
      </p:sp>
      <p:sp>
        <p:nvSpPr>
          <p:cNvPr id="3" name="2 Marcador de contenido"/>
          <p:cNvSpPr>
            <a:spLocks noGrp="1"/>
          </p:cNvSpPr>
          <p:nvPr>
            <p:ph idx="1"/>
          </p:nvPr>
        </p:nvSpPr>
        <p:spPr>
          <a:xfrm>
            <a:off x="457200" y="1600200"/>
            <a:ext cx="8229600" cy="4924425"/>
          </a:xfrm>
          <a:ln>
            <a:solidFill>
              <a:schemeClr val="accent1"/>
            </a:solidFill>
          </a:ln>
        </p:spPr>
        <p:txBody>
          <a:bodyPr/>
          <a:lstStyle/>
          <a:p>
            <a:pPr eaLnBrk="1" hangingPunct="1">
              <a:buFont typeface="Arial" charset="0"/>
              <a:buChar char="•"/>
            </a:pPr>
            <a:r>
              <a:rPr lang="es-ES" u="sng" smtClean="0"/>
              <a:t>GENERALES</a:t>
            </a:r>
            <a:r>
              <a:rPr lang="es-ES" smtClean="0"/>
              <a:t>, en la vida:</a:t>
            </a:r>
          </a:p>
          <a:p>
            <a:pPr eaLnBrk="1" hangingPunct="1">
              <a:buFont typeface="Arial" charset="0"/>
              <a:buNone/>
            </a:pPr>
            <a:endParaRPr lang="es-ES" smtClean="0"/>
          </a:p>
          <a:p>
            <a:pPr algn="just" eaLnBrk="1" hangingPunct="1">
              <a:buFontTx/>
              <a:buChar char="-"/>
            </a:pPr>
            <a:r>
              <a:rPr lang="es-ES" smtClean="0"/>
              <a:t>Desarrolla valores como la Paciencia, la Confianza y el Respeto.</a:t>
            </a:r>
          </a:p>
          <a:p>
            <a:pPr algn="just" eaLnBrk="1" hangingPunct="1">
              <a:buFontTx/>
              <a:buChar char="-"/>
            </a:pPr>
            <a:r>
              <a:rPr lang="es-ES" smtClean="0"/>
              <a:t>Favorece la Empatía y Solidaridad.</a:t>
            </a:r>
          </a:p>
          <a:p>
            <a:pPr algn="just" eaLnBrk="1" hangingPunct="1">
              <a:buFontTx/>
              <a:buChar char="-"/>
            </a:pPr>
            <a:r>
              <a:rPr lang="es-ES" smtClean="0"/>
              <a:t>Nos enfoca en la Gratitud, el Perdón y la Compasión.</a:t>
            </a:r>
          </a:p>
          <a:p>
            <a:pPr algn="just" eaLnBrk="1" hangingPunct="1">
              <a:buFontTx/>
              <a:buChar char="-"/>
            </a:pPr>
            <a:r>
              <a:rPr lang="es-ES" smtClean="0"/>
              <a:t>Me da seguridad, Paz Interior y Aceptación de mi proceso de vida.</a:t>
            </a:r>
          </a:p>
          <a:p>
            <a:pPr eaLnBrk="1" hangingPunct="1">
              <a:buFont typeface="Arial" charset="0"/>
              <a:buNone/>
            </a:pPr>
            <a:endParaRPr lang="es-ES" smtClean="0"/>
          </a:p>
        </p:txBody>
      </p:sp>
      <p:sp>
        <p:nvSpPr>
          <p:cNvPr id="4" name="3 Marcador de número de diapositiva"/>
          <p:cNvSpPr>
            <a:spLocks noGrp="1"/>
          </p:cNvSpPr>
          <p:nvPr>
            <p:ph type="sldNum" sz="quarter" idx="12"/>
          </p:nvPr>
        </p:nvSpPr>
        <p:spPr/>
        <p:txBody>
          <a:bodyPr/>
          <a:lstStyle/>
          <a:p>
            <a:pPr>
              <a:defRPr/>
            </a:pPr>
            <a:fld id="{CF53367B-A67D-492E-9978-D3511DF551A9}" type="slidenum">
              <a:rPr lang="es-ES" smtClean="0"/>
              <a:pPr>
                <a:defRPr/>
              </a:pPr>
              <a:t>13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404813"/>
            <a:ext cx="8229600" cy="5832475"/>
          </a:xfrm>
        </p:spPr>
        <p:txBody>
          <a:bodyPr/>
          <a:lstStyle/>
          <a:p>
            <a:pPr algn="just" eaLnBrk="1" hangingPunct="1">
              <a:buFontTx/>
              <a:buChar char="-"/>
            </a:pPr>
            <a:r>
              <a:rPr lang="es-ES" smtClean="0"/>
              <a:t>Mejora la salud. Está comprobado científicamente que con la atención plena, se activan CIRCUITOS NEURONALES NUEVOS que desarrollan una mejor “</a:t>
            </a:r>
            <a:r>
              <a:rPr lang="es-ES" smtClean="0">
                <a:solidFill>
                  <a:srgbClr val="C00000"/>
                </a:solidFill>
              </a:rPr>
              <a:t>gestión emocional</a:t>
            </a:r>
            <a:r>
              <a:rPr lang="es-ES" smtClean="0"/>
              <a:t>”.</a:t>
            </a:r>
          </a:p>
          <a:p>
            <a:pPr algn="just" eaLnBrk="1" hangingPunct="1">
              <a:buFontTx/>
              <a:buChar char="-"/>
            </a:pPr>
            <a:r>
              <a:rPr lang="es-ES" smtClean="0"/>
              <a:t>Me ayuda a resolver conflictos positivamente y a no emitir tantos </a:t>
            </a:r>
            <a:r>
              <a:rPr lang="es-ES" smtClean="0">
                <a:solidFill>
                  <a:srgbClr val="C00000"/>
                </a:solidFill>
              </a:rPr>
              <a:t>juicios</a:t>
            </a:r>
            <a:r>
              <a:rPr lang="es-ES" smtClean="0"/>
              <a:t>.</a:t>
            </a:r>
          </a:p>
          <a:p>
            <a:pPr algn="just" eaLnBrk="1" hangingPunct="1">
              <a:buFont typeface="Arial" charset="0"/>
              <a:buNone/>
            </a:pPr>
            <a:r>
              <a:rPr lang="es-ES" smtClean="0"/>
              <a:t>-	En definitiva, refuerza mi </a:t>
            </a:r>
            <a:r>
              <a:rPr lang="es-ES" smtClean="0">
                <a:solidFill>
                  <a:srgbClr val="C00000"/>
                </a:solidFill>
              </a:rPr>
              <a:t>Autoestima</a:t>
            </a:r>
            <a:r>
              <a:rPr lang="es-ES" smtClean="0"/>
              <a:t> y me enseña a ver todo “con nuevos ojos”. (Mente de principiante.)</a:t>
            </a:r>
          </a:p>
        </p:txBody>
      </p:sp>
      <p:sp>
        <p:nvSpPr>
          <p:cNvPr id="4" name="3 Marcador de número de diapositiva"/>
          <p:cNvSpPr>
            <a:spLocks noGrp="1"/>
          </p:cNvSpPr>
          <p:nvPr>
            <p:ph type="sldNum" sz="quarter" idx="12"/>
          </p:nvPr>
        </p:nvSpPr>
        <p:spPr/>
        <p:txBody>
          <a:bodyPr/>
          <a:lstStyle/>
          <a:p>
            <a:pPr>
              <a:defRPr/>
            </a:pPr>
            <a:fld id="{9D6A1CC7-22D5-49D1-9C9B-A0DADC0F4A75}" type="slidenum">
              <a:rPr lang="es-ES" smtClean="0"/>
              <a:pPr>
                <a:defRPr/>
              </a:pPr>
              <a:t>14</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549275"/>
            <a:ext cx="8229600" cy="5543550"/>
          </a:xfrm>
        </p:spPr>
        <p:txBody>
          <a:bodyPr/>
          <a:lstStyle/>
          <a:p>
            <a:pPr eaLnBrk="1" hangingPunct="1">
              <a:buFont typeface="Arial" charset="0"/>
              <a:buChar char="•"/>
            </a:pPr>
            <a:r>
              <a:rPr lang="es-ES" u="sng" smtClean="0"/>
              <a:t>ESPECÍFICOS</a:t>
            </a:r>
            <a:r>
              <a:rPr lang="es-ES" smtClean="0"/>
              <a:t>, en el aula:</a:t>
            </a:r>
          </a:p>
          <a:p>
            <a:pPr eaLnBrk="1" hangingPunct="1">
              <a:buFont typeface="Arial" charset="0"/>
              <a:buNone/>
            </a:pPr>
            <a:endParaRPr lang="es-ES" smtClean="0"/>
          </a:p>
          <a:p>
            <a:pPr algn="just" eaLnBrk="1" hangingPunct="1">
              <a:buFontTx/>
              <a:buChar char="-"/>
            </a:pPr>
            <a:r>
              <a:rPr lang="es-ES" smtClean="0"/>
              <a:t>Mejora el rendimiento escolar y la disposición para aprender.</a:t>
            </a:r>
          </a:p>
          <a:p>
            <a:pPr algn="just" eaLnBrk="1" hangingPunct="1">
              <a:buFontTx/>
              <a:buChar char="-"/>
            </a:pPr>
            <a:r>
              <a:rPr lang="es-ES" smtClean="0"/>
              <a:t>Mejora la concentración y la memoria.</a:t>
            </a:r>
          </a:p>
          <a:p>
            <a:pPr algn="just" eaLnBrk="1" hangingPunct="1">
              <a:buFontTx/>
              <a:buChar char="-"/>
            </a:pPr>
            <a:r>
              <a:rPr lang="es-ES" smtClean="0"/>
              <a:t>Reduce el stress y la ansiedad ante los exámenes.</a:t>
            </a:r>
          </a:p>
          <a:p>
            <a:pPr algn="just" eaLnBrk="1" hangingPunct="1">
              <a:buFontTx/>
              <a:buChar char="-"/>
            </a:pPr>
            <a:r>
              <a:rPr lang="es-ES" smtClean="0"/>
              <a:t>Fomenta la creatividad.</a:t>
            </a:r>
          </a:p>
          <a:p>
            <a:pPr algn="just" eaLnBrk="1" hangingPunct="1">
              <a:buFontTx/>
              <a:buChar char="-"/>
            </a:pPr>
            <a:r>
              <a:rPr lang="es-ES" smtClean="0"/>
              <a:t>Mejora las relaciones sociales con compañeros y profesores.</a:t>
            </a:r>
          </a:p>
        </p:txBody>
      </p:sp>
      <p:sp>
        <p:nvSpPr>
          <p:cNvPr id="4" name="3 Marcador de número de diapositiva"/>
          <p:cNvSpPr>
            <a:spLocks noGrp="1"/>
          </p:cNvSpPr>
          <p:nvPr>
            <p:ph type="sldNum" sz="quarter" idx="12"/>
          </p:nvPr>
        </p:nvSpPr>
        <p:spPr/>
        <p:txBody>
          <a:bodyPr/>
          <a:lstStyle/>
          <a:p>
            <a:pPr>
              <a:defRPr/>
            </a:pPr>
            <a:fld id="{D6FA278A-5848-493F-A95C-D42EBC70F6D8}" type="slidenum">
              <a:rPr lang="es-ES" smtClean="0"/>
              <a:pPr>
                <a:defRPr/>
              </a:pPr>
              <a:t>15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836613"/>
            <a:ext cx="8229600" cy="5256212"/>
          </a:xfrm>
        </p:spPr>
        <p:txBody>
          <a:bodyPr/>
          <a:lstStyle/>
          <a:p>
            <a:pPr algn="just" eaLnBrk="1" hangingPunct="1">
              <a:buFont typeface="Arial" charset="0"/>
              <a:buNone/>
            </a:pPr>
            <a:r>
              <a:rPr lang="es-ES" smtClean="0"/>
              <a:t>-	Aumenta el “Autocontrol” y reduce la impulsividad.</a:t>
            </a:r>
          </a:p>
          <a:p>
            <a:pPr algn="just" eaLnBrk="1" hangingPunct="1">
              <a:buFontTx/>
              <a:buChar char="-"/>
            </a:pPr>
            <a:r>
              <a:rPr lang="es-ES" smtClean="0"/>
              <a:t>Con Mindfulness vivo mi vida tal cual es y elijo la opción que más me conviene.</a:t>
            </a:r>
          </a:p>
          <a:p>
            <a:pPr algn="just" eaLnBrk="1" hangingPunct="1">
              <a:buFont typeface="Arial" charset="0"/>
              <a:buNone/>
            </a:pPr>
            <a:r>
              <a:rPr lang="es-ES" smtClean="0"/>
              <a:t>-	SOY UN SER MÁS  ÍNTEGRO dentro y fuera de la escuela.</a:t>
            </a:r>
          </a:p>
        </p:txBody>
      </p:sp>
      <p:sp>
        <p:nvSpPr>
          <p:cNvPr id="4" name="3 Marcador de número de diapositiva"/>
          <p:cNvSpPr>
            <a:spLocks noGrp="1"/>
          </p:cNvSpPr>
          <p:nvPr>
            <p:ph type="sldNum" sz="quarter" idx="12"/>
          </p:nvPr>
        </p:nvSpPr>
        <p:spPr/>
        <p:txBody>
          <a:bodyPr/>
          <a:lstStyle/>
          <a:p>
            <a:pPr>
              <a:defRPr/>
            </a:pPr>
            <a:fld id="{90DAC9AF-5838-497D-8F4B-F555EA94DA1B}" type="slidenum">
              <a:rPr lang="es-ES" smtClean="0"/>
              <a:pPr>
                <a:defRPr/>
              </a:pPr>
              <a:t>16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solidFill>
            <a:schemeClr val="accent2">
              <a:lumMod val="20000"/>
              <a:lumOff val="80000"/>
            </a:schemeClr>
          </a:solidFill>
        </p:spPr>
        <p:txBody>
          <a:bodyPr>
            <a:normAutofit fontScale="90000"/>
          </a:bodyPr>
          <a:lstStyle/>
          <a:p>
            <a:pPr eaLnBrk="1" fontAlgn="auto" hangingPunct="1">
              <a:spcAft>
                <a:spcPts val="0"/>
              </a:spcAft>
              <a:defRPr/>
            </a:pPr>
            <a:r>
              <a:rPr lang="es-ES" dirty="0" smtClean="0">
                <a:solidFill>
                  <a:schemeClr val="accent2">
                    <a:lumMod val="50000"/>
                  </a:schemeClr>
                </a:solidFill>
              </a:rPr>
              <a:t>OBJETIVOS de </a:t>
            </a:r>
            <a:r>
              <a:rPr lang="es-ES" dirty="0" err="1" smtClean="0">
                <a:solidFill>
                  <a:schemeClr val="accent2">
                    <a:lumMod val="50000"/>
                  </a:schemeClr>
                </a:solidFill>
              </a:rPr>
              <a:t>Mindfulness</a:t>
            </a:r>
            <a:r>
              <a:rPr lang="es-ES" dirty="0" smtClean="0">
                <a:solidFill>
                  <a:schemeClr val="accent2">
                    <a:lumMod val="50000"/>
                  </a:schemeClr>
                </a:solidFill>
              </a:rPr>
              <a:t> con Estudiantes</a:t>
            </a:r>
          </a:p>
        </p:txBody>
      </p:sp>
      <p:sp>
        <p:nvSpPr>
          <p:cNvPr id="3" name="2 Marcador de contenido"/>
          <p:cNvSpPr>
            <a:spLocks noGrp="1"/>
          </p:cNvSpPr>
          <p:nvPr>
            <p:ph idx="1"/>
          </p:nvPr>
        </p:nvSpPr>
        <p:spPr>
          <a:xfrm>
            <a:off x="457200" y="1916113"/>
            <a:ext cx="8229600" cy="1944687"/>
          </a:xfrm>
          <a:ln>
            <a:solidFill>
              <a:schemeClr val="accent1"/>
            </a:solidFill>
          </a:ln>
        </p:spPr>
        <p:txBody>
          <a:bodyPr/>
          <a:lstStyle/>
          <a:p>
            <a:pPr eaLnBrk="1" hangingPunct="1"/>
            <a:r>
              <a:rPr lang="es-ES" smtClean="0"/>
              <a:t>Con el Mindfulness, nos ayudamos de técnicas de relajación y prácticas de atención, para convertir el proceso de aprendizaje en </a:t>
            </a:r>
          </a:p>
          <a:p>
            <a:pPr eaLnBrk="1" hangingPunct="1">
              <a:buFont typeface="Arial" charset="0"/>
              <a:buNone/>
            </a:pPr>
            <a:r>
              <a:rPr lang="es-ES" u="sng" smtClean="0"/>
              <a:t>UN JUEGO EDUCATIVO.</a:t>
            </a:r>
          </a:p>
          <a:p>
            <a:pPr eaLnBrk="1" hangingPunct="1">
              <a:buFont typeface="Arial" charset="0"/>
              <a:buNone/>
            </a:pPr>
            <a:endParaRPr lang="es-ES" smtClean="0"/>
          </a:p>
        </p:txBody>
      </p:sp>
      <p:sp>
        <p:nvSpPr>
          <p:cNvPr id="6" name="5 CuadroTexto"/>
          <p:cNvSpPr txBox="1">
            <a:spLocks noChangeArrowheads="1"/>
          </p:cNvSpPr>
          <p:nvPr/>
        </p:nvSpPr>
        <p:spPr bwMode="auto">
          <a:xfrm>
            <a:off x="4140200" y="4005263"/>
            <a:ext cx="4319588" cy="1384300"/>
          </a:xfrm>
          <a:prstGeom prst="rect">
            <a:avLst/>
          </a:prstGeom>
          <a:noFill/>
          <a:ln w="9525">
            <a:noFill/>
            <a:miter lim="800000"/>
            <a:headEnd/>
            <a:tailEnd/>
          </a:ln>
        </p:spPr>
        <p:txBody>
          <a:bodyPr>
            <a:spAutoFit/>
          </a:bodyPr>
          <a:lstStyle/>
          <a:p>
            <a:pPr algn="ctr">
              <a:defRPr/>
            </a:pPr>
            <a:r>
              <a:rPr lang="es-ES" sz="2800" b="1" dirty="0">
                <a:solidFill>
                  <a:schemeClr val="accent2">
                    <a:lumMod val="50000"/>
                  </a:schemeClr>
                </a:solidFill>
                <a:latin typeface="Calibri" pitchFamily="34" charset="0"/>
              </a:rPr>
              <a:t>“EL JUEGO ES EL CAMINO NATURAL DE NUESTROS HIJOS”.</a:t>
            </a:r>
          </a:p>
        </p:txBody>
      </p:sp>
      <p:sp>
        <p:nvSpPr>
          <p:cNvPr id="8" name="7 CuadroTexto"/>
          <p:cNvSpPr txBox="1">
            <a:spLocks noChangeArrowheads="1"/>
          </p:cNvSpPr>
          <p:nvPr/>
        </p:nvSpPr>
        <p:spPr bwMode="auto">
          <a:xfrm>
            <a:off x="4284663" y="5445125"/>
            <a:ext cx="3959225" cy="831850"/>
          </a:xfrm>
          <a:prstGeom prst="rect">
            <a:avLst/>
          </a:prstGeom>
          <a:noFill/>
          <a:ln w="9525">
            <a:noFill/>
            <a:miter lim="800000"/>
            <a:headEnd/>
            <a:tailEnd/>
          </a:ln>
        </p:spPr>
        <p:txBody>
          <a:bodyPr>
            <a:spAutoFit/>
          </a:bodyPr>
          <a:lstStyle/>
          <a:p>
            <a:pPr algn="ctr"/>
            <a:r>
              <a:rPr lang="es-ES" sz="2400">
                <a:latin typeface="Calibri" pitchFamily="34" charset="0"/>
              </a:rPr>
              <a:t>APRENDER JUGANDO.   CRECER CREANDO.</a:t>
            </a:r>
          </a:p>
        </p:txBody>
      </p:sp>
      <p:pic>
        <p:nvPicPr>
          <p:cNvPr id="7" name="6 Imagen" descr="7159839-grupo-de-adolescentes-felices-en-campamento-de-verano[1].jpg"/>
          <p:cNvPicPr>
            <a:picLocks noChangeAspect="1"/>
          </p:cNvPicPr>
          <p:nvPr/>
        </p:nvPicPr>
        <p:blipFill>
          <a:blip r:embed="rId2" cstate="print"/>
          <a:srcRect/>
          <a:stretch>
            <a:fillRect/>
          </a:stretch>
        </p:blipFill>
        <p:spPr bwMode="auto">
          <a:xfrm>
            <a:off x="827088" y="3789363"/>
            <a:ext cx="2592387" cy="2592387"/>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AF7AAD38-CD58-43B8-AC83-59F5938272DE}" type="slidenum">
              <a:rPr lang="es-ES" smtClean="0"/>
              <a:pPr>
                <a:defRPr/>
              </a:pPr>
              <a:t>17</a:t>
            </a:fld>
            <a:endParaRPr lang="es-ES"/>
          </a:p>
        </p:txBody>
      </p:sp>
      <p:sp>
        <p:nvSpPr>
          <p:cNvPr id="10" name="9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468313" y="692150"/>
            <a:ext cx="8229600" cy="1728788"/>
          </a:xfrm>
        </p:spPr>
        <p:txBody>
          <a:bodyPr/>
          <a:lstStyle/>
          <a:p>
            <a:pPr algn="just" eaLnBrk="1" hangingPunct="1"/>
            <a:r>
              <a:rPr lang="es-ES" smtClean="0"/>
              <a:t>Combatir el </a:t>
            </a:r>
            <a:r>
              <a:rPr lang="es-ES" u="sng" smtClean="0"/>
              <a:t>fracaso escolar, abandono temprano, desmotivación y trastorno por déficit de atención e hiperactividad. (TDAH).</a:t>
            </a:r>
          </a:p>
          <a:p>
            <a:pPr algn="just" eaLnBrk="1" hangingPunct="1"/>
            <a:endParaRPr lang="es-ES" smtClean="0"/>
          </a:p>
          <a:p>
            <a:pPr algn="just" eaLnBrk="1" hangingPunct="1">
              <a:buFont typeface="Arial" charset="0"/>
              <a:buNone/>
            </a:pPr>
            <a:endParaRPr lang="es-ES" smtClean="0"/>
          </a:p>
        </p:txBody>
      </p:sp>
      <p:sp>
        <p:nvSpPr>
          <p:cNvPr id="5" name="4 CuadroTexto"/>
          <p:cNvSpPr txBox="1">
            <a:spLocks noChangeArrowheads="1"/>
          </p:cNvSpPr>
          <p:nvPr/>
        </p:nvSpPr>
        <p:spPr bwMode="auto">
          <a:xfrm>
            <a:off x="5076825" y="2924175"/>
            <a:ext cx="3240088" cy="1201738"/>
          </a:xfrm>
          <a:prstGeom prst="rect">
            <a:avLst/>
          </a:prstGeom>
          <a:noFill/>
          <a:ln w="9525">
            <a:noFill/>
            <a:miter lim="800000"/>
            <a:headEnd/>
            <a:tailEnd/>
          </a:ln>
        </p:spPr>
        <p:txBody>
          <a:bodyPr>
            <a:spAutoFit/>
          </a:bodyPr>
          <a:lstStyle/>
          <a:p>
            <a:pPr algn="just"/>
            <a:r>
              <a:rPr lang="es-ES" sz="2400">
                <a:latin typeface="Calibri" pitchFamily="34" charset="0"/>
              </a:rPr>
              <a:t>Con estas conductas nuestros hijos nos piden a gritos UN CAMBIO.</a:t>
            </a:r>
          </a:p>
        </p:txBody>
      </p:sp>
      <p:sp>
        <p:nvSpPr>
          <p:cNvPr id="7" name="6 CuadroTexto"/>
          <p:cNvSpPr txBox="1">
            <a:spLocks noChangeArrowheads="1"/>
          </p:cNvSpPr>
          <p:nvPr/>
        </p:nvSpPr>
        <p:spPr bwMode="auto">
          <a:xfrm>
            <a:off x="4932363" y="4508500"/>
            <a:ext cx="3816350" cy="831850"/>
          </a:xfrm>
          <a:prstGeom prst="rect">
            <a:avLst/>
          </a:prstGeom>
          <a:noFill/>
          <a:ln w="9525">
            <a:noFill/>
            <a:miter lim="800000"/>
            <a:headEnd/>
            <a:tailEnd/>
          </a:ln>
        </p:spPr>
        <p:txBody>
          <a:bodyPr>
            <a:spAutoFit/>
          </a:bodyPr>
          <a:lstStyle/>
          <a:p>
            <a:pPr algn="just"/>
            <a:r>
              <a:rPr lang="es-ES" sz="2400">
                <a:latin typeface="Calibri" pitchFamily="34" charset="0"/>
              </a:rPr>
              <a:t>Entre TODOS podemos, si les damos primero EJEMPLO.</a:t>
            </a:r>
          </a:p>
        </p:txBody>
      </p:sp>
      <p:pic>
        <p:nvPicPr>
          <p:cNvPr id="6" name="5 Imagen" descr="tdah fracaso_thumb[2][1].jpg"/>
          <p:cNvPicPr>
            <a:picLocks noChangeAspect="1"/>
          </p:cNvPicPr>
          <p:nvPr/>
        </p:nvPicPr>
        <p:blipFill>
          <a:blip r:embed="rId2" cstate="print"/>
          <a:srcRect/>
          <a:stretch>
            <a:fillRect/>
          </a:stretch>
        </p:blipFill>
        <p:spPr bwMode="auto">
          <a:xfrm>
            <a:off x="827088" y="2997200"/>
            <a:ext cx="3600450" cy="2476500"/>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772CAACD-2719-412C-A37B-9B90EA8DEE60}" type="slidenum">
              <a:rPr lang="es-ES" smtClean="0"/>
              <a:pPr>
                <a:defRPr/>
              </a:pPr>
              <a:t>18</a:t>
            </a:fld>
            <a:endParaRPr lang="es-ES"/>
          </a:p>
        </p:txBody>
      </p:sp>
      <p:sp>
        <p:nvSpPr>
          <p:cNvPr id="9" name="8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solidFill>
            <a:schemeClr val="accent2">
              <a:lumMod val="20000"/>
              <a:lumOff val="80000"/>
            </a:schemeClr>
          </a:solidFill>
        </p:spPr>
        <p:txBody>
          <a:bodyPr>
            <a:normAutofit/>
          </a:bodyPr>
          <a:lstStyle/>
          <a:p>
            <a:pPr eaLnBrk="1" fontAlgn="auto" hangingPunct="1">
              <a:spcAft>
                <a:spcPts val="0"/>
              </a:spcAft>
              <a:defRPr/>
            </a:pPr>
            <a:r>
              <a:rPr lang="es-ES" dirty="0" smtClean="0">
                <a:solidFill>
                  <a:schemeClr val="accent2">
                    <a:lumMod val="50000"/>
                  </a:schemeClr>
                </a:solidFill>
              </a:rPr>
              <a:t>METODOLOGÍA</a:t>
            </a:r>
            <a:r>
              <a:rPr lang="es-ES" dirty="0" smtClean="0"/>
              <a:t> </a:t>
            </a:r>
          </a:p>
        </p:txBody>
      </p:sp>
      <p:sp>
        <p:nvSpPr>
          <p:cNvPr id="3" name="2 Marcador de contenido"/>
          <p:cNvSpPr>
            <a:spLocks noGrp="1"/>
          </p:cNvSpPr>
          <p:nvPr>
            <p:ph idx="1"/>
          </p:nvPr>
        </p:nvSpPr>
        <p:spPr>
          <a:ln>
            <a:solidFill>
              <a:schemeClr val="accent1"/>
            </a:solidFill>
          </a:ln>
        </p:spPr>
        <p:txBody>
          <a:bodyPr/>
          <a:lstStyle/>
          <a:p>
            <a:pPr algn="just" eaLnBrk="1" hangingPunct="1">
              <a:buFont typeface="Arial" charset="0"/>
              <a:buNone/>
            </a:pPr>
            <a:r>
              <a:rPr lang="es-ES" smtClean="0"/>
              <a:t>	Los ejercicios y dinámicas propuestos en Mindfulness son muy sencillos y adaptados a las DIFERENTES EDADES.</a:t>
            </a:r>
          </a:p>
          <a:p>
            <a:pPr algn="just" eaLnBrk="1" hangingPunct="1">
              <a:buFont typeface="Arial" charset="0"/>
              <a:buNone/>
            </a:pPr>
            <a:endParaRPr lang="es-ES" smtClean="0"/>
          </a:p>
          <a:p>
            <a:pPr algn="just" eaLnBrk="1" hangingPunct="1">
              <a:buFont typeface="Arial" charset="0"/>
              <a:buNone/>
            </a:pPr>
            <a:r>
              <a:rPr lang="es-ES" smtClean="0"/>
              <a:t>	Cada una de las actividades propuestas son </a:t>
            </a:r>
            <a:r>
              <a:rPr lang="es-ES" b="1" u="sng" smtClean="0">
                <a:solidFill>
                  <a:schemeClr val="accent1"/>
                </a:solidFill>
              </a:rPr>
              <a:t>PÍLDORAS DE ATENCIÓN.</a:t>
            </a:r>
          </a:p>
          <a:p>
            <a:pPr algn="just" eaLnBrk="1" hangingPunct="1">
              <a:buFont typeface="Arial" charset="0"/>
              <a:buNone/>
            </a:pPr>
            <a:endParaRPr lang="es-ES" smtClean="0"/>
          </a:p>
          <a:p>
            <a:pPr algn="just" eaLnBrk="1" hangingPunct="1">
              <a:buFont typeface="Arial" charset="0"/>
              <a:buNone/>
            </a:pPr>
            <a:r>
              <a:rPr lang="es-ES" smtClean="0"/>
              <a:t>	Contaremos con :</a:t>
            </a:r>
          </a:p>
        </p:txBody>
      </p:sp>
      <p:sp>
        <p:nvSpPr>
          <p:cNvPr id="4" name="3 Marcador de número de diapositiva"/>
          <p:cNvSpPr>
            <a:spLocks noGrp="1"/>
          </p:cNvSpPr>
          <p:nvPr>
            <p:ph type="sldNum" sz="quarter" idx="12"/>
          </p:nvPr>
        </p:nvSpPr>
        <p:spPr/>
        <p:txBody>
          <a:bodyPr/>
          <a:lstStyle/>
          <a:p>
            <a:pPr>
              <a:defRPr/>
            </a:pPr>
            <a:fld id="{F90E661C-EF81-40F7-96F6-CEBC3B19CDD5}" type="slidenum">
              <a:rPr lang="es-ES" smtClean="0"/>
              <a:pPr>
                <a:defRPr/>
              </a:pPr>
              <a:t>19</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a:xfrm>
            <a:off x="0" y="0"/>
            <a:ext cx="4945063" cy="3708400"/>
          </a:xfrm>
          <a:noFill/>
        </p:spPr>
      </p:pic>
      <p:pic>
        <p:nvPicPr>
          <p:cNvPr id="6147" name="Picture 3"/>
          <p:cNvPicPr>
            <a:picLocks noChangeAspect="1" noChangeArrowheads="1"/>
          </p:cNvPicPr>
          <p:nvPr/>
        </p:nvPicPr>
        <p:blipFill>
          <a:blip r:embed="rId3" cstate="print"/>
          <a:srcRect/>
          <a:stretch>
            <a:fillRect/>
          </a:stretch>
        </p:blipFill>
        <p:spPr bwMode="auto">
          <a:xfrm>
            <a:off x="4932363" y="3068638"/>
            <a:ext cx="4211637" cy="3789362"/>
          </a:xfrm>
          <a:prstGeom prst="rect">
            <a:avLst/>
          </a:prstGeom>
          <a:noFill/>
          <a:ln w="9525">
            <a:noFill/>
            <a:miter lim="800000"/>
            <a:headEnd/>
            <a:tailEnd/>
          </a:ln>
        </p:spPr>
      </p:pic>
      <p:pic>
        <p:nvPicPr>
          <p:cNvPr id="6148" name="Picture 3" descr="F:\tarjeta expresate (1).jpg"/>
          <p:cNvPicPr>
            <a:picLocks noChangeAspect="1" noChangeArrowheads="1"/>
          </p:cNvPicPr>
          <p:nvPr/>
        </p:nvPicPr>
        <p:blipFill>
          <a:blip r:embed="rId4" cstate="print"/>
          <a:srcRect/>
          <a:stretch>
            <a:fillRect/>
          </a:stretch>
        </p:blipFill>
        <p:spPr bwMode="auto">
          <a:xfrm>
            <a:off x="4932363" y="0"/>
            <a:ext cx="4211637" cy="3068638"/>
          </a:xfrm>
          <a:prstGeom prst="rect">
            <a:avLst/>
          </a:prstGeom>
          <a:noFill/>
          <a:ln w="9525">
            <a:noFill/>
            <a:miter lim="800000"/>
            <a:headEnd/>
            <a:tailEnd/>
          </a:ln>
        </p:spPr>
      </p:pic>
      <p:pic>
        <p:nvPicPr>
          <p:cNvPr id="6149" name="Picture 6"/>
          <p:cNvPicPr>
            <a:picLocks noChangeAspect="1" noChangeArrowheads="1"/>
          </p:cNvPicPr>
          <p:nvPr/>
        </p:nvPicPr>
        <p:blipFill>
          <a:blip r:embed="rId5" cstate="print"/>
          <a:srcRect/>
          <a:stretch>
            <a:fillRect/>
          </a:stretch>
        </p:blipFill>
        <p:spPr bwMode="auto">
          <a:xfrm>
            <a:off x="0" y="3716338"/>
            <a:ext cx="5292725" cy="3141662"/>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A13D06DB-94C2-4D46-AF16-087D4CCB94B0}" type="slidenum">
              <a:rPr lang="es-ES" smtClean="0"/>
              <a:pPr>
                <a:defRPr/>
              </a:pPr>
              <a:t>2</a:t>
            </a:fld>
            <a:endParaRPr lang="es-ES"/>
          </a:p>
        </p:txBody>
      </p:sp>
      <p:sp>
        <p:nvSpPr>
          <p:cNvPr id="7" name="6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fontAlgn="auto" hangingPunct="1">
              <a:spcAft>
                <a:spcPts val="0"/>
              </a:spcAft>
              <a:defRPr/>
            </a:pPr>
            <a:r>
              <a:rPr lang="es-ES" dirty="0" smtClean="0">
                <a:solidFill>
                  <a:schemeClr val="accent2">
                    <a:lumMod val="50000"/>
                  </a:schemeClr>
                </a:solidFill>
              </a:rPr>
              <a:t>HERRAMIENTAS</a:t>
            </a:r>
            <a:endParaRPr lang="es-ES" dirty="0">
              <a:solidFill>
                <a:schemeClr val="accent2">
                  <a:lumMod val="50000"/>
                </a:schemeClr>
              </a:solidFill>
            </a:endParaRPr>
          </a:p>
        </p:txBody>
      </p:sp>
      <p:sp>
        <p:nvSpPr>
          <p:cNvPr id="24579" name="2 Marcador de contenido"/>
          <p:cNvSpPr>
            <a:spLocks noGrp="1"/>
          </p:cNvSpPr>
          <p:nvPr>
            <p:ph idx="1"/>
          </p:nvPr>
        </p:nvSpPr>
        <p:spPr/>
        <p:txBody>
          <a:bodyPr/>
          <a:lstStyle/>
          <a:p>
            <a:pPr eaLnBrk="1" hangingPunct="1"/>
            <a:r>
              <a:rPr lang="es-ES" smtClean="0"/>
              <a:t>ESTIRAMIENTOS </a:t>
            </a:r>
          </a:p>
          <a:p>
            <a:pPr eaLnBrk="1" hangingPunct="1"/>
            <a:r>
              <a:rPr lang="es-ES" smtClean="0"/>
              <a:t>VISUALIZACIONES </a:t>
            </a:r>
          </a:p>
          <a:p>
            <a:pPr eaLnBrk="1" hangingPunct="1"/>
            <a:r>
              <a:rPr lang="es-ES" smtClean="0"/>
              <a:t>RELAJACIONES</a:t>
            </a:r>
          </a:p>
          <a:p>
            <a:pPr eaLnBrk="1" hangingPunct="1"/>
            <a:r>
              <a:rPr lang="es-ES" smtClean="0"/>
              <a:t>MASAJES</a:t>
            </a:r>
          </a:p>
          <a:p>
            <a:pPr eaLnBrk="1" hangingPunct="1"/>
            <a:r>
              <a:rPr lang="es-ES" smtClean="0"/>
              <a:t>CUENTOS</a:t>
            </a:r>
          </a:p>
          <a:p>
            <a:pPr eaLnBrk="1" hangingPunct="1"/>
            <a:r>
              <a:rPr lang="es-ES" smtClean="0"/>
              <a:t>JUEGOS</a:t>
            </a:r>
          </a:p>
          <a:p>
            <a:pPr eaLnBrk="1" hangingPunct="1"/>
            <a:r>
              <a:rPr lang="es-ES" smtClean="0"/>
              <a:t>DIBUJOS, PINTURAS….</a:t>
            </a:r>
          </a:p>
          <a:p>
            <a:pPr eaLnBrk="1" hangingPunct="1"/>
            <a:endParaRPr lang="es-ES" smtClean="0"/>
          </a:p>
        </p:txBody>
      </p:sp>
      <p:sp>
        <p:nvSpPr>
          <p:cNvPr id="4" name="3 Marcador de número de diapositiva"/>
          <p:cNvSpPr>
            <a:spLocks noGrp="1"/>
          </p:cNvSpPr>
          <p:nvPr>
            <p:ph type="sldNum" sz="quarter" idx="12"/>
          </p:nvPr>
        </p:nvSpPr>
        <p:spPr/>
        <p:txBody>
          <a:bodyPr/>
          <a:lstStyle/>
          <a:p>
            <a:pPr>
              <a:defRPr/>
            </a:pPr>
            <a:fld id="{51FEB7B6-5FF7-40DF-AF51-AEE2AC63AD5E}" type="slidenum">
              <a:rPr lang="es-ES" smtClean="0"/>
              <a:pPr>
                <a:defRPr/>
              </a:pPr>
              <a:t>20</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692150"/>
            <a:ext cx="8229600" cy="2160588"/>
          </a:xfrm>
        </p:spPr>
        <p:txBody>
          <a:bodyPr rtlCol="0">
            <a:normAutofit/>
          </a:bodyPr>
          <a:lstStyle/>
          <a:p>
            <a:pPr marL="514350" indent="-514350" algn="just" eaLnBrk="1" fontAlgn="auto" hangingPunct="1">
              <a:spcAft>
                <a:spcPts val="0"/>
              </a:spcAft>
              <a:buClr>
                <a:schemeClr val="accent3"/>
              </a:buClr>
              <a:buFont typeface="Arial" pitchFamily="34" charset="0"/>
              <a:buNone/>
              <a:defRPr/>
            </a:pPr>
            <a:r>
              <a:rPr lang="es-ES" sz="4800" b="1" dirty="0" smtClean="0">
                <a:solidFill>
                  <a:schemeClr val="accent1">
                    <a:lumMod val="50000"/>
                  </a:schemeClr>
                </a:solidFill>
              </a:rPr>
              <a:t>ATENCIÓN AL CUERPO </a:t>
            </a:r>
          </a:p>
          <a:p>
            <a:pPr marL="514350" indent="-514350" algn="just" eaLnBrk="1" fontAlgn="auto" hangingPunct="1">
              <a:spcAft>
                <a:spcPts val="0"/>
              </a:spcAft>
              <a:buClr>
                <a:schemeClr val="accent3"/>
              </a:buClr>
              <a:buFont typeface="Arial" pitchFamily="34" charset="0"/>
              <a:buNone/>
              <a:defRPr/>
            </a:pPr>
            <a:r>
              <a:rPr lang="es-ES" dirty="0" smtClean="0"/>
              <a:t>	</a:t>
            </a:r>
            <a:r>
              <a:rPr lang="es-ES" sz="4400" dirty="0" smtClean="0">
                <a:solidFill>
                  <a:schemeClr val="bg2">
                    <a:lumMod val="50000"/>
                  </a:schemeClr>
                </a:solidFill>
              </a:rPr>
              <a:t> ESTIRAMIENTOS </a:t>
            </a:r>
            <a:r>
              <a:rPr lang="es-ES" sz="2200" dirty="0" smtClean="0">
                <a:solidFill>
                  <a:schemeClr val="bg2">
                    <a:lumMod val="50000"/>
                  </a:schemeClr>
                </a:solidFill>
              </a:rPr>
              <a:t>Inspirados en</a:t>
            </a:r>
            <a:r>
              <a:rPr lang="es-ES" sz="3000" dirty="0" smtClean="0">
                <a:solidFill>
                  <a:schemeClr val="bg2">
                    <a:lumMod val="50000"/>
                  </a:schemeClr>
                </a:solidFill>
              </a:rPr>
              <a:t> yoga</a:t>
            </a:r>
            <a:endParaRPr lang="es-ES" sz="2200" dirty="0" smtClean="0">
              <a:solidFill>
                <a:schemeClr val="bg2">
                  <a:lumMod val="50000"/>
                </a:schemeClr>
              </a:solidFill>
            </a:endParaRPr>
          </a:p>
          <a:p>
            <a:pPr marL="514350" indent="-514350" eaLnBrk="1" fontAlgn="auto" hangingPunct="1">
              <a:spcAft>
                <a:spcPts val="0"/>
              </a:spcAft>
              <a:buClr>
                <a:schemeClr val="accent3"/>
              </a:buClr>
              <a:buFont typeface="Arial" pitchFamily="34" charset="0"/>
              <a:buNone/>
              <a:defRPr/>
            </a:pPr>
            <a:r>
              <a:rPr lang="es-ES" dirty="0" smtClean="0"/>
              <a:t>	Para tomar conciencia del cuerpo y su postura.</a:t>
            </a:r>
          </a:p>
          <a:p>
            <a:pPr marL="514350" indent="-514350" eaLnBrk="1" fontAlgn="auto" hangingPunct="1">
              <a:spcAft>
                <a:spcPts val="0"/>
              </a:spcAft>
              <a:buClr>
                <a:schemeClr val="accent3"/>
              </a:buClr>
              <a:buFont typeface="Arial" pitchFamily="34" charset="0"/>
              <a:buNone/>
              <a:defRPr/>
            </a:pPr>
            <a:endParaRPr lang="es-ES" dirty="0" smtClean="0"/>
          </a:p>
          <a:p>
            <a:pPr marL="514350" indent="-514350" eaLnBrk="1" fontAlgn="auto" hangingPunct="1">
              <a:spcAft>
                <a:spcPts val="0"/>
              </a:spcAft>
              <a:buClr>
                <a:schemeClr val="accent3"/>
              </a:buClr>
              <a:buFont typeface="Arial" pitchFamily="34" charset="0"/>
              <a:buNone/>
              <a:defRPr/>
            </a:pPr>
            <a:endParaRPr lang="es-ES" dirty="0" smtClean="0"/>
          </a:p>
          <a:p>
            <a:pPr marL="514350" indent="-514350" eaLnBrk="1" fontAlgn="auto" hangingPunct="1">
              <a:spcAft>
                <a:spcPts val="0"/>
              </a:spcAft>
              <a:buClr>
                <a:schemeClr val="accent3"/>
              </a:buClr>
              <a:buFont typeface="Arial" pitchFamily="34" charset="0"/>
              <a:buNone/>
              <a:defRPr/>
            </a:pPr>
            <a:endParaRPr lang="es-ES" dirty="0" smtClean="0"/>
          </a:p>
          <a:p>
            <a:pPr marL="514350" indent="-514350" eaLnBrk="1" fontAlgn="auto" hangingPunct="1">
              <a:spcAft>
                <a:spcPts val="0"/>
              </a:spcAft>
              <a:buClr>
                <a:schemeClr val="accent3"/>
              </a:buClr>
              <a:buFont typeface="Arial" pitchFamily="34" charset="0"/>
              <a:buNone/>
              <a:defRPr/>
            </a:pPr>
            <a:endParaRPr lang="es-ES" dirty="0"/>
          </a:p>
        </p:txBody>
      </p:sp>
      <p:pic>
        <p:nvPicPr>
          <p:cNvPr id="5" name="4 Imagen" descr="1368657037_510692986_3-Curso-certificacion-de-Yoga-infantil-y-adolescentes-y-sanando-el-nino-interior-del-adulto-Otros-cursos[1].jpg"/>
          <p:cNvPicPr>
            <a:picLocks noChangeAspect="1"/>
          </p:cNvPicPr>
          <p:nvPr/>
        </p:nvPicPr>
        <p:blipFill>
          <a:blip r:embed="rId2" cstate="print"/>
          <a:srcRect/>
          <a:stretch>
            <a:fillRect/>
          </a:stretch>
        </p:blipFill>
        <p:spPr bwMode="auto">
          <a:xfrm>
            <a:off x="2195513" y="3357563"/>
            <a:ext cx="4673600" cy="3119437"/>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pPr>
              <a:defRPr/>
            </a:pPr>
            <a:fld id="{9A3A6932-2E5B-4C82-B80B-398799F431BF}" type="slidenum">
              <a:rPr lang="es-ES" smtClean="0"/>
              <a:pPr>
                <a:defRPr/>
              </a:pPr>
              <a:t>21</a:t>
            </a:fld>
            <a:endParaRPr lang="es-ES"/>
          </a:p>
        </p:txBody>
      </p:sp>
      <p:sp>
        <p:nvSpPr>
          <p:cNvPr id="6" name="5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normAutofit fontScale="90000"/>
          </a:bodyPr>
          <a:lstStyle/>
          <a:p>
            <a:pPr eaLnBrk="1" fontAlgn="auto" hangingPunct="1">
              <a:spcAft>
                <a:spcPts val="0"/>
              </a:spcAft>
              <a:defRPr/>
            </a:pPr>
            <a:r>
              <a:rPr lang="es-ES" dirty="0" smtClean="0">
                <a:solidFill>
                  <a:schemeClr val="accent2">
                    <a:lumMod val="50000"/>
                  </a:schemeClr>
                </a:solidFill>
              </a:rPr>
              <a:t>ASPECTOS A TENER EN CUENTA</a:t>
            </a:r>
            <a:r>
              <a:rPr lang="es-ES" dirty="0" smtClean="0"/>
              <a:t> </a:t>
            </a:r>
            <a:br>
              <a:rPr lang="es-ES" dirty="0" smtClean="0"/>
            </a:br>
            <a:endParaRPr lang="es-ES" dirty="0" smtClean="0"/>
          </a:p>
        </p:txBody>
      </p:sp>
      <p:sp>
        <p:nvSpPr>
          <p:cNvPr id="25603" name="2 Marcador de contenido"/>
          <p:cNvSpPr>
            <a:spLocks noGrp="1"/>
          </p:cNvSpPr>
          <p:nvPr>
            <p:ph idx="1"/>
          </p:nvPr>
        </p:nvSpPr>
        <p:spPr>
          <a:xfrm>
            <a:off x="457200" y="1557338"/>
            <a:ext cx="8229600" cy="4568825"/>
          </a:xfrm>
        </p:spPr>
        <p:txBody>
          <a:bodyPr>
            <a:normAutofit/>
          </a:bodyPr>
          <a:lstStyle/>
          <a:p>
            <a:pPr marL="274320" indent="-274320" eaLnBrk="1" fontAlgn="auto" hangingPunct="1">
              <a:spcAft>
                <a:spcPts val="0"/>
              </a:spcAft>
              <a:buClr>
                <a:schemeClr val="accent3"/>
              </a:buClr>
              <a:buFont typeface="Wingdings 2"/>
              <a:buChar char=""/>
              <a:defRPr/>
            </a:pPr>
            <a:r>
              <a:rPr lang="es-ES" sz="2000" dirty="0" smtClean="0"/>
              <a:t> No realizar los estiramientos tras la comida, esperar al menos dos horas.  </a:t>
            </a:r>
          </a:p>
          <a:p>
            <a:pPr marL="274320" indent="-274320" eaLnBrk="1" fontAlgn="auto" hangingPunct="1">
              <a:spcAft>
                <a:spcPts val="0"/>
              </a:spcAft>
              <a:buClr>
                <a:schemeClr val="accent3"/>
              </a:buClr>
              <a:buFont typeface="Wingdings 2"/>
              <a:buChar char=""/>
              <a:defRPr/>
            </a:pPr>
            <a:r>
              <a:rPr lang="es-ES" sz="2000" dirty="0" smtClean="0"/>
              <a:t>  A ser posible, realizar los estiramientos sobre esterillas y descalzos. </a:t>
            </a:r>
          </a:p>
          <a:p>
            <a:pPr marL="274320" indent="-274320" eaLnBrk="1" fontAlgn="auto" hangingPunct="1">
              <a:spcAft>
                <a:spcPts val="0"/>
              </a:spcAft>
              <a:buClr>
                <a:schemeClr val="accent3"/>
              </a:buClr>
              <a:buFont typeface="Wingdings 2"/>
              <a:buChar char=""/>
              <a:defRPr/>
            </a:pPr>
            <a:r>
              <a:rPr lang="es-ES" sz="2000" dirty="0" smtClean="0"/>
              <a:t>  Tratar  de  permanecer,  desde  unos  instantes  hasta  varias  respiraciones,  en  cada postura. </a:t>
            </a:r>
          </a:p>
          <a:p>
            <a:pPr marL="274320" indent="-274320" eaLnBrk="1" fontAlgn="auto" hangingPunct="1">
              <a:spcAft>
                <a:spcPts val="0"/>
              </a:spcAft>
              <a:buClr>
                <a:schemeClr val="accent3"/>
              </a:buClr>
              <a:buFont typeface="Wingdings 2"/>
              <a:buChar char=""/>
              <a:defRPr/>
            </a:pPr>
            <a:r>
              <a:rPr lang="es-ES" sz="2000" dirty="0" smtClean="0"/>
              <a:t>  No forzar nunca una postura, si duele es mejor aflojar. </a:t>
            </a:r>
          </a:p>
          <a:p>
            <a:pPr marL="274320" indent="-274320" eaLnBrk="1" fontAlgn="auto" hangingPunct="1">
              <a:spcAft>
                <a:spcPts val="0"/>
              </a:spcAft>
              <a:buClr>
                <a:schemeClr val="accent3"/>
              </a:buClr>
              <a:buFont typeface="Wingdings 2"/>
              <a:buChar char=""/>
              <a:defRPr/>
            </a:pPr>
            <a:r>
              <a:rPr lang="es-ES" sz="2000" dirty="0" smtClean="0"/>
              <a:t>  Adaptar las instrucciones y los tiempos a la edad de los participantes.  </a:t>
            </a:r>
          </a:p>
          <a:p>
            <a:pPr marL="274320" indent="-274320" eaLnBrk="1" fontAlgn="auto" hangingPunct="1">
              <a:spcAft>
                <a:spcPts val="0"/>
              </a:spcAft>
              <a:buClr>
                <a:schemeClr val="accent3"/>
              </a:buClr>
              <a:buFont typeface="Wingdings 2"/>
              <a:buChar char=""/>
              <a:defRPr/>
            </a:pPr>
            <a:r>
              <a:rPr lang="es-ES" sz="2000" dirty="0" smtClean="0"/>
              <a:t>  En las posturas en parejas  es importante poner énfasis en la escucha, dejando claro  que  cuando  alguno  de  los  dos  participantes  diga  “abajo”,  ambos  deben deshacer la postura, con el fin evitar accidentes. </a:t>
            </a:r>
          </a:p>
          <a:p>
            <a:pPr marL="274320" indent="-274320" eaLnBrk="1" fontAlgn="auto" hangingPunct="1">
              <a:spcAft>
                <a:spcPts val="0"/>
              </a:spcAft>
              <a:buClr>
                <a:schemeClr val="accent3"/>
              </a:buClr>
              <a:buFont typeface="Wingdings 2"/>
              <a:buChar char=""/>
              <a:defRPr/>
            </a:pPr>
            <a:r>
              <a:rPr lang="es-ES" sz="2000" dirty="0" smtClean="0"/>
              <a:t> En la adaptación para infantil, pueden hacerse las posturas sueltas o integradas </a:t>
            </a:r>
            <a:r>
              <a:rPr lang="es-ES" sz="2000" dirty="0" smtClean="0">
                <a:solidFill>
                  <a:srgbClr val="000000"/>
                </a:solidFill>
              </a:rPr>
              <a:t>en una pequeña historia.</a:t>
            </a:r>
            <a:endParaRPr lang="es-ES" sz="2000" dirty="0" smtClean="0"/>
          </a:p>
          <a:p>
            <a:pPr marL="274320" indent="-274320" eaLnBrk="1" fontAlgn="auto" hangingPunct="1">
              <a:spcAft>
                <a:spcPts val="0"/>
              </a:spcAft>
              <a:buClr>
                <a:schemeClr val="accent3"/>
              </a:buClr>
              <a:buFont typeface="Arial" charset="0"/>
              <a:buNone/>
              <a:defRPr/>
            </a:pPr>
            <a:endParaRPr lang="es-ES" sz="2000" dirty="0" smtClean="0">
              <a:solidFill>
                <a:srgbClr val="000000"/>
              </a:solidFill>
            </a:endParaRPr>
          </a:p>
        </p:txBody>
      </p:sp>
      <p:sp>
        <p:nvSpPr>
          <p:cNvPr id="4" name="3 Marcador de número de diapositiva"/>
          <p:cNvSpPr>
            <a:spLocks noGrp="1"/>
          </p:cNvSpPr>
          <p:nvPr>
            <p:ph type="sldNum" sz="quarter" idx="12"/>
          </p:nvPr>
        </p:nvSpPr>
        <p:spPr/>
        <p:txBody>
          <a:bodyPr/>
          <a:lstStyle/>
          <a:p>
            <a:pPr>
              <a:defRPr/>
            </a:pPr>
            <a:fld id="{8686313C-7285-4330-89F3-A2555D5F2865}" type="slidenum">
              <a:rPr lang="es-ES" smtClean="0"/>
              <a:pPr>
                <a:defRPr/>
              </a:pPr>
              <a:t>22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395288" y="188913"/>
            <a:ext cx="8229600" cy="1143000"/>
          </a:xfrm>
        </p:spPr>
        <p:txBody>
          <a:bodyPr>
            <a:normAutofit fontScale="90000"/>
          </a:bodyPr>
          <a:lstStyle/>
          <a:p>
            <a:pPr algn="ctr" eaLnBrk="1" fontAlgn="auto" hangingPunct="1">
              <a:spcAft>
                <a:spcPts val="0"/>
              </a:spcAft>
              <a:defRPr/>
            </a:pPr>
            <a:r>
              <a:rPr lang="es-ES" dirty="0" smtClean="0"/>
              <a:t/>
            </a:r>
            <a:br>
              <a:rPr lang="es-ES" dirty="0" smtClean="0"/>
            </a:br>
            <a:r>
              <a:rPr lang="es-ES" sz="4900" dirty="0" smtClean="0">
                <a:solidFill>
                  <a:schemeClr val="accent2">
                    <a:lumMod val="50000"/>
                  </a:schemeClr>
                </a:solidFill>
              </a:rPr>
              <a:t>LA MONTAÑA (FIRMEZA Y CONFIANZA)</a:t>
            </a:r>
            <a:endParaRPr lang="es-ES" sz="4900" dirty="0" smtClean="0"/>
          </a:p>
        </p:txBody>
      </p:sp>
      <p:sp>
        <p:nvSpPr>
          <p:cNvPr id="26627" name="3 Marcador de contenido"/>
          <p:cNvSpPr>
            <a:spLocks noGrp="1"/>
          </p:cNvSpPr>
          <p:nvPr>
            <p:ph idx="1"/>
          </p:nvPr>
        </p:nvSpPr>
        <p:spPr>
          <a:xfrm>
            <a:off x="457200" y="1125538"/>
            <a:ext cx="8229600" cy="5183187"/>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s-ES" sz="1800" dirty="0" smtClean="0"/>
              <a:t> Los dedos gordos de los pies miran hacia delante, en línea. </a:t>
            </a:r>
          </a:p>
          <a:p>
            <a:pPr marL="274320" indent="-274320" eaLnBrk="1" fontAlgn="auto" hangingPunct="1">
              <a:spcAft>
                <a:spcPts val="0"/>
              </a:spcAft>
              <a:buClr>
                <a:schemeClr val="accent3"/>
              </a:buClr>
              <a:buFont typeface="Wingdings 2"/>
              <a:buChar char=""/>
              <a:defRPr/>
            </a:pPr>
            <a:r>
              <a:rPr lang="es-ES" sz="1800" dirty="0" smtClean="0"/>
              <a:t>  Lleva el peso hacia las puntas de los dedos, después hacia atrás, al talón… Encuentra el punto en el que hay el mismo peso delante y detrás. </a:t>
            </a:r>
          </a:p>
          <a:p>
            <a:pPr marL="274320" indent="-274320" eaLnBrk="1" fontAlgn="auto" hangingPunct="1">
              <a:spcAft>
                <a:spcPts val="0"/>
              </a:spcAft>
              <a:buClr>
                <a:schemeClr val="accent3"/>
              </a:buClr>
              <a:buFont typeface="Wingdings 2"/>
              <a:buChar char=""/>
              <a:defRPr/>
            </a:pPr>
            <a:r>
              <a:rPr lang="es-ES" sz="1800" dirty="0" smtClean="0"/>
              <a:t> ¿Hay el mismo peso en el interior del pie que la parte externa? Encuentra el equilibrio. </a:t>
            </a:r>
          </a:p>
          <a:p>
            <a:pPr marL="274320" indent="-274320" eaLnBrk="1" fontAlgn="auto" hangingPunct="1">
              <a:spcAft>
                <a:spcPts val="0"/>
              </a:spcAft>
              <a:buClr>
                <a:schemeClr val="accent3"/>
              </a:buClr>
              <a:buFont typeface="Wingdings 2"/>
              <a:buChar char=""/>
              <a:defRPr/>
            </a:pPr>
            <a:r>
              <a:rPr lang="es-ES" sz="1800" dirty="0" smtClean="0"/>
              <a:t> Siente las piernas como dos columnas, firmes, que sostienen tu peso. </a:t>
            </a:r>
          </a:p>
          <a:p>
            <a:pPr marL="274320" indent="-274320" eaLnBrk="1" fontAlgn="auto" hangingPunct="1">
              <a:spcAft>
                <a:spcPts val="0"/>
              </a:spcAft>
              <a:buClr>
                <a:schemeClr val="accent3"/>
              </a:buClr>
              <a:buFont typeface="Wingdings 2"/>
              <a:buChar char=""/>
              <a:defRPr/>
            </a:pPr>
            <a:r>
              <a:rPr lang="es-ES" sz="1800" dirty="0" smtClean="0"/>
              <a:t> Rota los hombros hacia atrás, de forma que se abra el pecho. Deja caer los brazos a ambos lados. Los hombros se alejan de las orejas. </a:t>
            </a:r>
          </a:p>
          <a:p>
            <a:pPr marL="274320" indent="-274320" eaLnBrk="1" fontAlgn="auto" hangingPunct="1">
              <a:spcAft>
                <a:spcPts val="0"/>
              </a:spcAft>
              <a:buClr>
                <a:schemeClr val="accent3"/>
              </a:buClr>
              <a:buFont typeface="Wingdings 2"/>
              <a:buChar char=""/>
              <a:defRPr/>
            </a:pPr>
            <a:r>
              <a:rPr lang="es-ES" sz="1800" dirty="0" smtClean="0"/>
              <a:t>  Baja el mentón para ayudar a estirar el cuello por detrás. Tu postura se eleva como si te estuvieran tirando de un hilo en la coronilla, hacia arriba, sin levantar los talones del suelo. </a:t>
            </a:r>
          </a:p>
          <a:p>
            <a:pPr marL="274320" indent="-274320" eaLnBrk="1" fontAlgn="auto" hangingPunct="1">
              <a:spcAft>
                <a:spcPts val="0"/>
              </a:spcAft>
              <a:buClr>
                <a:schemeClr val="accent3"/>
              </a:buClr>
              <a:buFont typeface="Wingdings 2"/>
              <a:buChar char=""/>
              <a:defRPr/>
            </a:pPr>
            <a:r>
              <a:rPr lang="es-ES" sz="1800" dirty="0" smtClean="0"/>
              <a:t>Mira con tranquilidad hacia el frente. Manteniendo la firmeza de la postura, tu rostro, el espacio de tu corazón y tu barriga se ablandan.  </a:t>
            </a:r>
          </a:p>
          <a:p>
            <a:pPr marL="274320" indent="-274320" eaLnBrk="1" fontAlgn="auto" hangingPunct="1">
              <a:spcAft>
                <a:spcPts val="0"/>
              </a:spcAft>
              <a:buClr>
                <a:schemeClr val="accent3"/>
              </a:buClr>
              <a:buFont typeface="Wingdings 2"/>
              <a:buChar char=""/>
              <a:defRPr/>
            </a:pPr>
            <a:r>
              <a:rPr lang="es-ES" sz="1800" dirty="0" smtClean="0"/>
              <a:t>Ahora  coloca  tus  manos  sobre  la  cabeza  con  las  palmas  hacia  arriba  y  los  dedos entrelazados. </a:t>
            </a:r>
          </a:p>
          <a:p>
            <a:pPr marL="274320" indent="-274320" eaLnBrk="1" fontAlgn="auto" hangingPunct="1">
              <a:spcAft>
                <a:spcPts val="0"/>
              </a:spcAft>
              <a:buClr>
                <a:schemeClr val="accent3"/>
              </a:buClr>
              <a:buFont typeface="Wingdings 2"/>
              <a:buChar char=""/>
              <a:defRPr/>
            </a:pPr>
            <a:r>
              <a:rPr lang="es-ES" sz="1800" dirty="0" smtClean="0"/>
              <a:t>Con la siguiente inhalación sube tus brazos al tiempo que tus talones se elevan. Trata de mirar a un punto para mantener el equilibrio.  </a:t>
            </a:r>
          </a:p>
        </p:txBody>
      </p:sp>
      <p:sp>
        <p:nvSpPr>
          <p:cNvPr id="4" name="3 Marcador de número de diapositiva"/>
          <p:cNvSpPr>
            <a:spLocks noGrp="1"/>
          </p:cNvSpPr>
          <p:nvPr>
            <p:ph type="sldNum" sz="quarter" idx="12"/>
          </p:nvPr>
        </p:nvSpPr>
        <p:spPr/>
        <p:txBody>
          <a:bodyPr/>
          <a:lstStyle/>
          <a:p>
            <a:pPr>
              <a:defRPr/>
            </a:pPr>
            <a:fld id="{8669AFC6-A07D-44DD-92A3-02BA874EC5A4}" type="slidenum">
              <a:rPr lang="es-ES" smtClean="0"/>
              <a:pPr>
                <a:defRPr/>
              </a:pPr>
              <a:t>23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457200" y="1782763"/>
            <a:ext cx="8229600" cy="4525962"/>
          </a:xfrm>
        </p:spPr>
        <p:txBody>
          <a:bodyPr/>
          <a:lstStyle/>
          <a:p>
            <a:pPr eaLnBrk="1" hangingPunct="1"/>
            <a:r>
              <a:rPr lang="es-ES" sz="1800" smtClean="0"/>
              <a:t> Mantén  la  postura  durante  5  respiraciones  y,  para  finalizar,  desciende  los  talones  y acerca tus manos de nuevo hacia la cabeza mientras exhalas.  </a:t>
            </a:r>
          </a:p>
          <a:p>
            <a:pPr eaLnBrk="1" hangingPunct="1"/>
            <a:r>
              <a:rPr lang="es-ES" sz="1800" smtClean="0"/>
              <a:t>Relaja tus brazos a los lados del cuerpo. </a:t>
            </a:r>
          </a:p>
          <a:p>
            <a:pPr eaLnBrk="1" hangingPunct="1"/>
            <a:endParaRPr lang="es-ES" sz="1800" smtClean="0"/>
          </a:p>
          <a:p>
            <a:pPr eaLnBrk="1" hangingPunct="1"/>
            <a:endParaRPr lang="es-ES" smtClean="0"/>
          </a:p>
        </p:txBody>
      </p:sp>
      <p:sp>
        <p:nvSpPr>
          <p:cNvPr id="3" name="2 Marcador de número de diapositiva"/>
          <p:cNvSpPr>
            <a:spLocks noGrp="1"/>
          </p:cNvSpPr>
          <p:nvPr>
            <p:ph type="sldNum" sz="quarter" idx="12"/>
          </p:nvPr>
        </p:nvSpPr>
        <p:spPr/>
        <p:txBody>
          <a:bodyPr/>
          <a:lstStyle/>
          <a:p>
            <a:pPr>
              <a:defRPr/>
            </a:pPr>
            <a:fld id="{27F49775-2B8F-45AD-924F-E7818FA03F6C}" type="slidenum">
              <a:rPr lang="es-ES" smtClean="0"/>
              <a:pPr>
                <a:defRPr/>
              </a:pPr>
              <a:t>24</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pic>
        <p:nvPicPr>
          <p:cNvPr id="28677" name="4 Imagen"/>
          <p:cNvPicPr>
            <a:picLocks noChangeAspect="1" noChangeArrowheads="1"/>
          </p:cNvPicPr>
          <p:nvPr/>
        </p:nvPicPr>
        <p:blipFill>
          <a:blip r:embed="rId2" cstate="print"/>
          <a:srcRect/>
          <a:stretch>
            <a:fillRect/>
          </a:stretch>
        </p:blipFill>
        <p:spPr bwMode="auto">
          <a:xfrm>
            <a:off x="2700338" y="2997200"/>
            <a:ext cx="2393950" cy="32400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8229600" cy="1143000"/>
          </a:xfrm>
        </p:spPr>
        <p:txBody>
          <a:bodyPr>
            <a:normAutofit/>
          </a:bodyPr>
          <a:lstStyle/>
          <a:p>
            <a:pPr algn="ctr" eaLnBrk="1" fontAlgn="auto" hangingPunct="1">
              <a:spcAft>
                <a:spcPts val="0"/>
              </a:spcAft>
              <a:defRPr/>
            </a:pPr>
            <a:r>
              <a:rPr lang="es-ES" sz="4400" dirty="0" smtClean="0">
                <a:solidFill>
                  <a:schemeClr val="accent2">
                    <a:lumMod val="50000"/>
                  </a:schemeClr>
                </a:solidFill>
              </a:rPr>
              <a:t>LA MEDIA LUNA</a:t>
            </a:r>
            <a:endParaRPr lang="es-ES" sz="4400" dirty="0">
              <a:solidFill>
                <a:schemeClr val="accent2">
                  <a:lumMod val="50000"/>
                </a:schemeClr>
              </a:solidFill>
            </a:endParaRPr>
          </a:p>
        </p:txBody>
      </p:sp>
      <p:sp>
        <p:nvSpPr>
          <p:cNvPr id="29699" name="2 Marcador de contenido"/>
          <p:cNvSpPr>
            <a:spLocks noGrp="1"/>
          </p:cNvSpPr>
          <p:nvPr>
            <p:ph idx="1"/>
          </p:nvPr>
        </p:nvSpPr>
        <p:spPr>
          <a:xfrm>
            <a:off x="684213" y="1844675"/>
            <a:ext cx="8229600" cy="4389438"/>
          </a:xfrm>
        </p:spPr>
        <p:txBody>
          <a:bodyPr/>
          <a:lstStyle/>
          <a:p>
            <a:pPr eaLnBrk="1" hangingPunct="1"/>
            <a:r>
              <a:rPr lang="es-ES" sz="1800" smtClean="0"/>
              <a:t>Partiendo  de  la  montaña,  colocamos  las  manos  sobre  la  cabeza,  con  los  dedos entrelazados y las palmas hacia arriba. </a:t>
            </a:r>
          </a:p>
          <a:p>
            <a:pPr eaLnBrk="1" hangingPunct="1"/>
            <a:r>
              <a:rPr lang="es-ES" sz="1800" smtClean="0"/>
              <a:t> Subimos los brazos hacia arriba al tiempo que inhalamos en esta postura. </a:t>
            </a:r>
          </a:p>
          <a:p>
            <a:pPr eaLnBrk="1" hangingPunct="1"/>
            <a:r>
              <a:rPr lang="es-ES" sz="1800" smtClean="0"/>
              <a:t>Con la exhalación llevamos los brazos hacia el lado derecho, flexionando la columna a la altura de la cintura. </a:t>
            </a:r>
          </a:p>
          <a:p>
            <a:pPr eaLnBrk="1" hangingPunct="1"/>
            <a:r>
              <a:rPr lang="es-ES" sz="1800" smtClean="0"/>
              <a:t> Es importante tratar de no dejar la cabeza colgando, sino que quede entre los brazos. </a:t>
            </a:r>
          </a:p>
          <a:p>
            <a:pPr eaLnBrk="1" hangingPunct="1"/>
            <a:r>
              <a:rPr lang="es-ES" sz="1800" smtClean="0"/>
              <a:t> Con la siguiente inhalación volvemos a la postura </a:t>
            </a:r>
          </a:p>
          <a:p>
            <a:pPr eaLnBrk="1" hangingPunct="1"/>
            <a:r>
              <a:rPr lang="es-ES" sz="1800" smtClean="0"/>
              <a:t>de inicio.  </a:t>
            </a:r>
          </a:p>
          <a:p>
            <a:pPr eaLnBrk="1" hangingPunct="1"/>
            <a:r>
              <a:rPr lang="es-ES" sz="1800" smtClean="0"/>
              <a:t> Realizamos lo mismo hacia la izquierda.  </a:t>
            </a:r>
          </a:p>
          <a:p>
            <a:pPr eaLnBrk="1" hangingPunct="1"/>
            <a:r>
              <a:rPr lang="es-ES" sz="1800" smtClean="0"/>
              <a:t>Repetimos este ejercicio tres veces a cada lado. </a:t>
            </a:r>
          </a:p>
        </p:txBody>
      </p:sp>
      <p:sp>
        <p:nvSpPr>
          <p:cNvPr id="4" name="3 Marcador de número de diapositiva"/>
          <p:cNvSpPr>
            <a:spLocks noGrp="1"/>
          </p:cNvSpPr>
          <p:nvPr>
            <p:ph type="sldNum" sz="quarter" idx="12"/>
          </p:nvPr>
        </p:nvSpPr>
        <p:spPr/>
        <p:txBody>
          <a:bodyPr/>
          <a:lstStyle/>
          <a:p>
            <a:pPr>
              <a:defRPr/>
            </a:pPr>
            <a:fld id="{B1BF4FC7-F7F7-4D68-A29C-F041B5D5BA97}" type="slidenum">
              <a:rPr lang="es-ES" smtClean="0"/>
              <a:pPr>
                <a:defRPr/>
              </a:pPr>
              <a:t>25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pic>
        <p:nvPicPr>
          <p:cNvPr id="29702" name="5 Imagen"/>
          <p:cNvPicPr>
            <a:picLocks noChangeAspect="1" noChangeArrowheads="1"/>
          </p:cNvPicPr>
          <p:nvPr/>
        </p:nvPicPr>
        <p:blipFill>
          <a:blip r:embed="rId2" cstate="print"/>
          <a:srcRect/>
          <a:stretch>
            <a:fillRect/>
          </a:stretch>
        </p:blipFill>
        <p:spPr bwMode="auto">
          <a:xfrm>
            <a:off x="5867400" y="3716338"/>
            <a:ext cx="3041650" cy="26368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fontAlgn="auto" hangingPunct="1">
              <a:spcAft>
                <a:spcPts val="0"/>
              </a:spcAft>
              <a:defRPr/>
            </a:pPr>
            <a:r>
              <a:rPr lang="es-ES" sz="4400" dirty="0" smtClean="0">
                <a:solidFill>
                  <a:schemeClr val="accent2">
                    <a:lumMod val="50000"/>
                  </a:schemeClr>
                </a:solidFill>
              </a:rPr>
              <a:t>EL VIENTO</a:t>
            </a:r>
            <a:endParaRPr lang="es-ES" sz="4400" dirty="0">
              <a:solidFill>
                <a:schemeClr val="accent2">
                  <a:lumMod val="50000"/>
                </a:schemeClr>
              </a:solidFill>
            </a:endParaRPr>
          </a:p>
        </p:txBody>
      </p:sp>
      <p:sp>
        <p:nvSpPr>
          <p:cNvPr id="29699" name="2 Marcador de contenido"/>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endParaRPr lang="es-ES" sz="1800" smtClean="0"/>
          </a:p>
          <a:p>
            <a:pPr marL="274320" indent="-274320" eaLnBrk="1" fontAlgn="auto" hangingPunct="1">
              <a:spcAft>
                <a:spcPts val="0"/>
              </a:spcAft>
              <a:buClr>
                <a:schemeClr val="accent3"/>
              </a:buClr>
              <a:buFont typeface="Wingdings 2"/>
              <a:buChar char=""/>
              <a:defRPr/>
            </a:pPr>
            <a:r>
              <a:rPr lang="es-ES" sz="1800" smtClean="0"/>
              <a:t>Desde la postura de la montaña, colocamos los brazos en cruz mientras inhalamos.  </a:t>
            </a:r>
          </a:p>
          <a:p>
            <a:pPr marL="274320" indent="-274320" eaLnBrk="1" fontAlgn="auto" hangingPunct="1">
              <a:spcAft>
                <a:spcPts val="0"/>
              </a:spcAft>
              <a:buClr>
                <a:schemeClr val="accent3"/>
              </a:buClr>
              <a:buFont typeface="Wingdings 2"/>
              <a:buChar char=""/>
              <a:defRPr/>
            </a:pPr>
            <a:r>
              <a:rPr lang="es-ES" sz="1800" smtClean="0"/>
              <a:t> Con  la  exhalación,  se  realiza  una  torsión  de  la  columna,  girando  el  cuerpo  hacia  la izquierda,  al  tiempo  que  llevamos  la  mano  derecha  al  hombro  izquierdo  y  la  mano izquierda hacia la cadera derecha, tal y como indica la postura. Para finalizar, la cabeza acompaña el movimiento de la espalda, yendo un poco más allá, y tratando de llevar la mirada hacia atrás. </a:t>
            </a:r>
          </a:p>
          <a:p>
            <a:pPr marL="274320" indent="-274320" eaLnBrk="1" fontAlgn="auto" hangingPunct="1">
              <a:spcAft>
                <a:spcPts val="0"/>
              </a:spcAft>
              <a:buClr>
                <a:schemeClr val="accent3"/>
              </a:buClr>
              <a:buFont typeface="Wingdings 2"/>
              <a:buChar char=""/>
              <a:defRPr/>
            </a:pPr>
            <a:r>
              <a:rPr lang="es-ES" sz="1800" smtClean="0"/>
              <a:t>Después inhalamos de nuevo y volvemos hacia la postura de partida, con los brazos en cruz y mirada al frente. </a:t>
            </a:r>
          </a:p>
          <a:p>
            <a:pPr marL="274320" indent="-274320" eaLnBrk="1" fontAlgn="auto" hangingPunct="1">
              <a:spcAft>
                <a:spcPts val="0"/>
              </a:spcAft>
              <a:buClr>
                <a:schemeClr val="accent3"/>
              </a:buClr>
              <a:buFont typeface="Wingdings 2"/>
              <a:buChar char=""/>
              <a:defRPr/>
            </a:pPr>
            <a:r>
              <a:rPr lang="es-ES" sz="1800" smtClean="0"/>
              <a:t> Con  la  siguiente  exhalación,  se  realiza  una  torsión  de  la  columna,  girando  el  cuerpo hacia  la  derecha,  al  tiempo  que  llevamos  la  mano  izquierda  al  hombro  derecho  y  la mano derecha hacia la cadera izquierda, tal y como indica la postura. Para finalizar, la cabeza acompaña el movimiento de la espalda, yendo un poco más allá, y tratando de llevar la mirada hacia atrás. </a:t>
            </a:r>
          </a:p>
          <a:p>
            <a:pPr marL="274320" indent="-274320" eaLnBrk="1" fontAlgn="auto" hangingPunct="1">
              <a:spcAft>
                <a:spcPts val="0"/>
              </a:spcAft>
              <a:buClr>
                <a:schemeClr val="accent3"/>
              </a:buClr>
              <a:buFont typeface="Wingdings 2"/>
              <a:buChar char=""/>
              <a:defRPr/>
            </a:pPr>
            <a:r>
              <a:rPr lang="es-ES" sz="1800" smtClean="0"/>
              <a:t>Este estiramiento se realiza tres veces a ambos lados. </a:t>
            </a:r>
          </a:p>
        </p:txBody>
      </p:sp>
      <p:sp>
        <p:nvSpPr>
          <p:cNvPr id="4" name="3 Marcador de número de diapositiva"/>
          <p:cNvSpPr>
            <a:spLocks noGrp="1"/>
          </p:cNvSpPr>
          <p:nvPr>
            <p:ph type="sldNum" sz="quarter" idx="12"/>
          </p:nvPr>
        </p:nvSpPr>
        <p:spPr/>
        <p:txBody>
          <a:bodyPr/>
          <a:lstStyle/>
          <a:p>
            <a:pPr>
              <a:defRPr/>
            </a:pPr>
            <a:fld id="{E285206C-A2F2-40D3-BBA7-EEDF1422B6AA}" type="slidenum">
              <a:rPr lang="es-ES" smtClean="0"/>
              <a:pPr>
                <a:defRPr/>
              </a:pPr>
              <a:t>26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Marcador de contenido"/>
          <p:cNvSpPr>
            <a:spLocks noGrp="1"/>
          </p:cNvSpPr>
          <p:nvPr>
            <p:ph idx="1"/>
          </p:nvPr>
        </p:nvSpPr>
        <p:spPr>
          <a:xfrm>
            <a:off x="457200" y="476250"/>
            <a:ext cx="8229600" cy="5848350"/>
          </a:xfrm>
        </p:spPr>
        <p:txBody>
          <a:bodyPr/>
          <a:lstStyle/>
          <a:p>
            <a:pPr eaLnBrk="1" hangingPunct="1"/>
            <a:r>
              <a:rPr lang="es-ES" sz="1800" smtClean="0"/>
              <a:t> Después  se  pueden  cerrar  los  ojos  y  dejar  que  los  movimientos  realizados  con anterioridad, se repitan pero, esta vez, respirando de forma natural y espontánea. </a:t>
            </a:r>
          </a:p>
          <a:p>
            <a:pPr eaLnBrk="1" hangingPunct="1"/>
            <a:r>
              <a:rPr lang="es-ES" sz="1800" smtClean="0"/>
              <a:t>El movimientos ahora se realiza con inercia, como soltando. </a:t>
            </a:r>
          </a:p>
          <a:p>
            <a:pPr eaLnBrk="1" hangingPunct="1"/>
            <a:r>
              <a:rPr lang="es-ES" sz="1800" smtClean="0"/>
              <a:t>La intención es la de soltar tensiones físicas y asuntos mentales </a:t>
            </a:r>
          </a:p>
          <a:p>
            <a:pPr eaLnBrk="1" hangingPunct="1"/>
            <a:endParaRPr lang="es-ES" sz="1800" smtClean="0"/>
          </a:p>
          <a:p>
            <a:pPr eaLnBrk="1" hangingPunct="1"/>
            <a:endParaRPr lang="es-ES" sz="1800" smtClean="0"/>
          </a:p>
        </p:txBody>
      </p:sp>
      <p:sp>
        <p:nvSpPr>
          <p:cNvPr id="3" name="2 Marcador de número de diapositiva"/>
          <p:cNvSpPr>
            <a:spLocks noGrp="1"/>
          </p:cNvSpPr>
          <p:nvPr>
            <p:ph type="sldNum" sz="quarter" idx="12"/>
          </p:nvPr>
        </p:nvSpPr>
        <p:spPr/>
        <p:txBody>
          <a:bodyPr/>
          <a:lstStyle/>
          <a:p>
            <a:pPr>
              <a:defRPr/>
            </a:pPr>
            <a:fld id="{EA16E6A7-B245-4F23-9D87-0412AEB336D2}" type="slidenum">
              <a:rPr lang="es-ES" smtClean="0"/>
              <a:pPr>
                <a:defRPr/>
              </a:pPr>
              <a:t>27</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pic>
        <p:nvPicPr>
          <p:cNvPr id="31749" name="4 Imagen"/>
          <p:cNvPicPr>
            <a:picLocks noChangeAspect="1" noChangeArrowheads="1"/>
          </p:cNvPicPr>
          <p:nvPr/>
        </p:nvPicPr>
        <p:blipFill>
          <a:blip r:embed="rId2" cstate="print"/>
          <a:srcRect/>
          <a:stretch>
            <a:fillRect/>
          </a:stretch>
        </p:blipFill>
        <p:spPr bwMode="auto">
          <a:xfrm>
            <a:off x="3348038" y="2205038"/>
            <a:ext cx="3646487" cy="39322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p:txBody>
          <a:bodyPr/>
          <a:lstStyle/>
          <a:p>
            <a:pPr algn="ctr" eaLnBrk="1" hangingPunct="1"/>
            <a:r>
              <a:rPr lang="es-ES" sz="4400" smtClean="0"/>
              <a:t>EL GUERRERO</a:t>
            </a:r>
            <a:br>
              <a:rPr lang="es-ES" sz="4400" smtClean="0"/>
            </a:br>
            <a:r>
              <a:rPr lang="es-ES" sz="4400" smtClean="0"/>
              <a:t> (CONFIANZA EN UNO MISMO) </a:t>
            </a:r>
          </a:p>
        </p:txBody>
      </p:sp>
      <p:sp>
        <p:nvSpPr>
          <p:cNvPr id="32771" name="2 Marcador de contenido"/>
          <p:cNvSpPr>
            <a:spLocks noGrp="1"/>
          </p:cNvSpPr>
          <p:nvPr>
            <p:ph idx="1"/>
          </p:nvPr>
        </p:nvSpPr>
        <p:spPr/>
        <p:txBody>
          <a:bodyPr/>
          <a:lstStyle/>
          <a:p>
            <a:pPr eaLnBrk="1" hangingPunct="1"/>
            <a:r>
              <a:rPr lang="es-ES" sz="1800" smtClean="0"/>
              <a:t> Desde la postura de la montaña, dar un salto de forma que los pies queden separados un metro de distancia. </a:t>
            </a:r>
          </a:p>
          <a:p>
            <a:pPr eaLnBrk="1" hangingPunct="1"/>
            <a:r>
              <a:rPr lang="es-ES" sz="1800" smtClean="0"/>
              <a:t> El pie “más cercano a la ventana” (p.e.) gira sobre el talón, hasta señalar la ventana con el dedo pulgar. </a:t>
            </a:r>
          </a:p>
          <a:p>
            <a:pPr eaLnBrk="1" hangingPunct="1"/>
            <a:r>
              <a:rPr lang="es-ES" sz="1800" smtClean="0"/>
              <a:t> El  pie  de  atrás  gira  sobre  los  dedos  y  cae  como  una  cuchilla,  cortando  el  suelo. </a:t>
            </a:r>
          </a:p>
          <a:p>
            <a:pPr eaLnBrk="1" hangingPunct="1"/>
            <a:r>
              <a:rPr lang="es-ES" sz="1800" smtClean="0"/>
              <a:t>Comprueba que no se desliza hacia atrás y que tu base es firme. </a:t>
            </a:r>
          </a:p>
          <a:p>
            <a:pPr eaLnBrk="1" hangingPunct="1"/>
            <a:r>
              <a:rPr lang="es-ES" sz="1800" smtClean="0"/>
              <a:t> Con  tus  manos  en  las  caderas,  dobla  la  rodilla  del  pie  que  apunta  a  la  ventana, avanzando hacia adelante.  </a:t>
            </a:r>
          </a:p>
          <a:p>
            <a:pPr eaLnBrk="1" hangingPunct="1"/>
            <a:r>
              <a:rPr lang="es-ES" sz="1800" smtClean="0"/>
              <a:t>La pierna de atrás se estira, no cae hacia el suelo.  </a:t>
            </a:r>
          </a:p>
          <a:p>
            <a:pPr eaLnBrk="1" hangingPunct="1"/>
            <a:r>
              <a:rPr lang="es-ES" sz="1800" smtClean="0"/>
              <a:t>  Levanta los brazos, hasta ponerlos en cruz, con los dedos estirados. Estira los brazos al máximo, como si alguien estuviera tirando de cada uno de ellos.  </a:t>
            </a:r>
          </a:p>
          <a:p>
            <a:pPr eaLnBrk="1" hangingPunct="1"/>
            <a:r>
              <a:rPr lang="es-ES" sz="1800" smtClean="0"/>
              <a:t> Siente cómo se abre el pecho. </a:t>
            </a:r>
          </a:p>
          <a:p>
            <a:pPr eaLnBrk="1" hangingPunct="1"/>
            <a:r>
              <a:rPr lang="es-ES" sz="1800" smtClean="0"/>
              <a:t>(p.e.) </a:t>
            </a:r>
          </a:p>
        </p:txBody>
      </p:sp>
      <p:sp>
        <p:nvSpPr>
          <p:cNvPr id="4" name="3 Marcador de número de diapositiva"/>
          <p:cNvSpPr>
            <a:spLocks noGrp="1"/>
          </p:cNvSpPr>
          <p:nvPr>
            <p:ph type="sldNum" sz="quarter" idx="12"/>
          </p:nvPr>
        </p:nvSpPr>
        <p:spPr/>
        <p:txBody>
          <a:bodyPr/>
          <a:lstStyle/>
          <a:p>
            <a:pPr>
              <a:defRPr/>
            </a:pPr>
            <a:fld id="{8DD07001-EAB5-434B-9942-D3B42D33529B}" type="slidenum">
              <a:rPr lang="es-ES" smtClean="0"/>
              <a:pPr>
                <a:defRPr/>
              </a:pPr>
              <a:t>28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457200" y="404813"/>
            <a:ext cx="8229600" cy="5721350"/>
          </a:xfrm>
        </p:spPr>
        <p:txBody>
          <a:bodyPr/>
          <a:lstStyle/>
          <a:p>
            <a:pPr eaLnBrk="1" hangingPunct="1"/>
            <a:r>
              <a:rPr lang="es-ES" sz="1800" smtClean="0"/>
              <a:t> Gira tu cabeza hacia la mano que señala a la ventana. Relaja tu rostro y tu garganta. </a:t>
            </a:r>
          </a:p>
          <a:p>
            <a:pPr eaLnBrk="1" hangingPunct="1"/>
            <a:r>
              <a:rPr lang="es-ES" sz="1800" smtClean="0"/>
              <a:t>Deja reposar tu mirada con tranquilidad en tu mano. </a:t>
            </a:r>
          </a:p>
          <a:p>
            <a:pPr eaLnBrk="1" hangingPunct="1"/>
            <a:r>
              <a:rPr lang="es-ES" sz="1800" smtClean="0"/>
              <a:t>Observa  que  la  parte  de  atrás  esté  firme  y  activada  (un  minuto  en  la  postura,  en silencio). </a:t>
            </a:r>
          </a:p>
          <a:p>
            <a:pPr eaLnBrk="1" hangingPunct="1"/>
            <a:r>
              <a:rPr lang="es-ES" sz="1800" smtClean="0"/>
              <a:t> Mira hacia adelante. Baja las manos a las caderas. Estira las dos piernas, volviendo al centro. Los pies miran hacia adelante.  </a:t>
            </a:r>
          </a:p>
          <a:p>
            <a:pPr eaLnBrk="1" hangingPunct="1"/>
            <a:r>
              <a:rPr lang="es-ES" sz="1800" smtClean="0"/>
              <a:t> Cambio de postura (repetir las instrucciones. Ahora el que mira hacia adelante es el otro pie, el que “mira a la pared” Los pies están perfectamente alineados si una línea imaginaria que corta por la mitad al pie delantero, corta también por la mitad al trasero. Permitir que los niños experimenten hasta encontrar su punto de mayor estabilidad. No es conveniente que los pies estén separados al máximo, será más complicado mantener la estabilidad en la postura. El muslo de la pierna doblada debería hacer un ángulo de 90º. Si no es así, es posible que sea necesario separar algo más los pies. El ejercicio de atención plena reside en que aquellas partes de nuestro cuerpo que no vemos, tienden a caer y aflojarse, así que supone recordar que la pierna y el brazo que no vemos están ahí, recordamos mantenerlos estirados. </a:t>
            </a:r>
          </a:p>
          <a:p>
            <a:pPr eaLnBrk="1" hangingPunct="1"/>
            <a:endParaRPr lang="es-ES" sz="1800" smtClean="0"/>
          </a:p>
        </p:txBody>
      </p:sp>
      <p:sp>
        <p:nvSpPr>
          <p:cNvPr id="3" name="2 Marcador de número de diapositiva"/>
          <p:cNvSpPr>
            <a:spLocks noGrp="1"/>
          </p:cNvSpPr>
          <p:nvPr>
            <p:ph type="sldNum" sz="quarter" idx="12"/>
          </p:nvPr>
        </p:nvSpPr>
        <p:spPr/>
        <p:txBody>
          <a:bodyPr/>
          <a:lstStyle/>
          <a:p>
            <a:pPr>
              <a:defRPr/>
            </a:pPr>
            <a:fld id="{2698D70B-6D2D-48C1-B02B-6BBEF195896E}" type="slidenum">
              <a:rPr lang="es-ES" smtClean="0"/>
              <a:pPr>
                <a:defRPr/>
              </a:pPr>
              <a:t>29</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750" y="1412875"/>
            <a:ext cx="7488238" cy="5145088"/>
          </a:xfrm>
          <a:solidFill>
            <a:schemeClr val="accent2">
              <a:lumMod val="20000"/>
              <a:lumOff val="80000"/>
            </a:schemeClr>
          </a:solidFill>
        </p:spPr>
        <p:txBody>
          <a:bodyPr rtlCol="0">
            <a:normAutofit fontScale="47500" lnSpcReduction="20000"/>
          </a:bodyPr>
          <a:lstStyle/>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742950" indent="-742950" algn="just" eaLnBrk="1" fontAlgn="auto" hangingPunct="1">
              <a:spcAft>
                <a:spcPts val="0"/>
              </a:spcAft>
              <a:buClr>
                <a:schemeClr val="accent3"/>
              </a:buClr>
              <a:buFont typeface="+mj-lt"/>
              <a:buAutoNum type="arabicPeriod"/>
              <a:defRPr/>
            </a:pPr>
            <a:r>
              <a:rPr lang="es-ES" sz="5800" dirty="0" smtClean="0">
                <a:latin typeface="Castellar" pitchFamily="18" charset="0"/>
                <a:cs typeface="Arial" pitchFamily="34" charset="0"/>
              </a:rPr>
              <a:t>NO JUZGAR</a:t>
            </a:r>
          </a:p>
          <a:p>
            <a:pPr marL="742950" indent="-742950" algn="just" eaLnBrk="1" fontAlgn="auto" hangingPunct="1">
              <a:spcAft>
                <a:spcPts val="0"/>
              </a:spcAft>
              <a:buClr>
                <a:schemeClr val="accent3"/>
              </a:buClr>
              <a:buFont typeface="+mj-lt"/>
              <a:buAutoNum type="arabicPeriod"/>
              <a:defRPr/>
            </a:pPr>
            <a:r>
              <a:rPr lang="es-ES" sz="5800" dirty="0" smtClean="0">
                <a:latin typeface="Castellar" pitchFamily="18" charset="0"/>
                <a:cs typeface="Arial" pitchFamily="34" charset="0"/>
              </a:rPr>
              <a:t> LA PACIENCIA</a:t>
            </a:r>
          </a:p>
          <a:p>
            <a:pPr marL="742950" indent="-742950" algn="just" eaLnBrk="1" fontAlgn="auto" hangingPunct="1">
              <a:spcAft>
                <a:spcPts val="0"/>
              </a:spcAft>
              <a:buClr>
                <a:schemeClr val="accent3"/>
              </a:buClr>
              <a:buFont typeface="+mj-lt"/>
              <a:buAutoNum type="arabicPeriod"/>
              <a:defRPr/>
            </a:pPr>
            <a:r>
              <a:rPr lang="es-ES" sz="5800" dirty="0" smtClean="0">
                <a:latin typeface="Castellar" pitchFamily="18" charset="0"/>
                <a:cs typeface="Arial" pitchFamily="34" charset="0"/>
              </a:rPr>
              <a:t>EL NO ESFORZARSE</a:t>
            </a:r>
          </a:p>
          <a:p>
            <a:pPr marL="742950" indent="-742950" algn="just" eaLnBrk="1" fontAlgn="auto" hangingPunct="1">
              <a:spcAft>
                <a:spcPts val="0"/>
              </a:spcAft>
              <a:buClr>
                <a:schemeClr val="accent3"/>
              </a:buClr>
              <a:buFont typeface="+mj-lt"/>
              <a:buAutoNum type="arabicPeriod"/>
              <a:defRPr/>
            </a:pPr>
            <a:r>
              <a:rPr lang="es-ES" sz="5800" dirty="0" smtClean="0">
                <a:latin typeface="Castellar" pitchFamily="18" charset="0"/>
                <a:cs typeface="Arial" pitchFamily="34" charset="0"/>
              </a:rPr>
              <a:t>SOLTAR</a:t>
            </a:r>
          </a:p>
          <a:p>
            <a:pPr marL="742950" indent="-742950" algn="just" eaLnBrk="1" fontAlgn="auto" hangingPunct="1">
              <a:spcAft>
                <a:spcPts val="0"/>
              </a:spcAft>
              <a:buClr>
                <a:schemeClr val="accent3"/>
              </a:buClr>
              <a:buFont typeface="+mj-lt"/>
              <a:buAutoNum type="arabicPeriod"/>
              <a:defRPr/>
            </a:pPr>
            <a:r>
              <a:rPr lang="es-ES" sz="5800" dirty="0" smtClean="0">
                <a:latin typeface="Castellar" pitchFamily="18" charset="0"/>
                <a:cs typeface="Arial" pitchFamily="34" charset="0"/>
              </a:rPr>
              <a:t>MENTE DE PRINCIPIANTE</a:t>
            </a:r>
          </a:p>
          <a:p>
            <a:pPr marL="742950" indent="-742950" algn="just" eaLnBrk="1" fontAlgn="auto" hangingPunct="1">
              <a:spcAft>
                <a:spcPts val="0"/>
              </a:spcAft>
              <a:buClr>
                <a:schemeClr val="accent3"/>
              </a:buClr>
              <a:buFont typeface="+mj-lt"/>
              <a:buAutoNum type="arabicPeriod"/>
              <a:defRPr/>
            </a:pPr>
            <a:r>
              <a:rPr lang="es-ES" sz="5800" dirty="0" smtClean="0">
                <a:latin typeface="Castellar" pitchFamily="18" charset="0"/>
                <a:cs typeface="Arial" pitchFamily="34" charset="0"/>
              </a:rPr>
              <a:t>LA CONFIANZA</a:t>
            </a:r>
          </a:p>
          <a:p>
            <a:pPr marL="742950" indent="-742950" algn="just" eaLnBrk="1" fontAlgn="auto" hangingPunct="1">
              <a:spcAft>
                <a:spcPts val="0"/>
              </a:spcAft>
              <a:buClr>
                <a:schemeClr val="accent3"/>
              </a:buClr>
              <a:buFont typeface="+mj-lt"/>
              <a:buAutoNum type="arabicPeriod"/>
              <a:defRPr/>
            </a:pPr>
            <a:r>
              <a:rPr lang="es-ES" sz="5800" dirty="0" smtClean="0">
                <a:latin typeface="Castellar" pitchFamily="18" charset="0"/>
                <a:cs typeface="Arial" pitchFamily="34" charset="0"/>
              </a:rPr>
              <a:t>LA ACEPTACIÓN</a:t>
            </a:r>
          </a:p>
          <a:p>
            <a:pPr marL="342900" indent="-342900" algn="ctr" eaLnBrk="1" fontAlgn="auto" hangingPunct="1">
              <a:spcAft>
                <a:spcPts val="0"/>
              </a:spcAft>
              <a:buClr>
                <a:schemeClr val="accent3"/>
              </a:buClr>
              <a:buFont typeface="Arial" pitchFamily="34" charset="0"/>
              <a:buAutoNum type="arabicPeriod"/>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endParaRPr lang="es-ES" sz="1600" dirty="0" smtClean="0">
              <a:latin typeface="Castellar" pitchFamily="18" charset="0"/>
              <a:cs typeface="Arial" pitchFamily="34" charset="0"/>
            </a:endParaRPr>
          </a:p>
          <a:p>
            <a:pPr marL="274320" indent="-274320" algn="ctr" eaLnBrk="1" fontAlgn="auto" hangingPunct="1">
              <a:spcAft>
                <a:spcPts val="0"/>
              </a:spcAft>
              <a:buClr>
                <a:schemeClr val="accent3"/>
              </a:buClr>
              <a:buFont typeface="Arial" pitchFamily="34" charset="0"/>
              <a:buNone/>
              <a:defRPr/>
            </a:pPr>
            <a:r>
              <a:rPr lang="es-ES" sz="1600" dirty="0" smtClean="0">
                <a:latin typeface="Castellar" pitchFamily="18" charset="0"/>
                <a:cs typeface="Arial" pitchFamily="34" charset="0"/>
              </a:rPr>
              <a:t> </a:t>
            </a:r>
          </a:p>
        </p:txBody>
      </p:sp>
      <p:sp>
        <p:nvSpPr>
          <p:cNvPr id="5" name="1 Título"/>
          <p:cNvSpPr txBox="1">
            <a:spLocks/>
          </p:cNvSpPr>
          <p:nvPr/>
        </p:nvSpPr>
        <p:spPr bwMode="auto">
          <a:xfrm>
            <a:off x="539750" y="0"/>
            <a:ext cx="7704138" cy="1368425"/>
          </a:xfrm>
          <a:prstGeom prst="rect">
            <a:avLst/>
          </a:prstGeom>
          <a:solidFill>
            <a:schemeClr val="accent2">
              <a:lumMod val="40000"/>
              <a:lumOff val="60000"/>
            </a:schemeClr>
          </a:solidFill>
          <a:ln w="9525">
            <a:noFill/>
            <a:miter lim="800000"/>
            <a:headEnd/>
            <a:tailEnd/>
          </a:ln>
        </p:spPr>
        <p:txBody>
          <a:bodyPr anchor="ctr">
            <a:normAutofit/>
          </a:bodyPr>
          <a:lstStyle/>
          <a:p>
            <a:pPr algn="ctr" fontAlgn="auto">
              <a:spcAft>
                <a:spcPts val="0"/>
              </a:spcAft>
              <a:defRPr/>
            </a:pPr>
            <a:r>
              <a:rPr lang="es-ES" sz="2400" b="1" dirty="0">
                <a:solidFill>
                  <a:schemeClr val="accent1">
                    <a:lumMod val="75000"/>
                  </a:schemeClr>
                </a:solidFill>
                <a:latin typeface="+mj-lt"/>
                <a:ea typeface="+mj-ea"/>
                <a:cs typeface="+mj-cs"/>
              </a:rPr>
              <a:t>SOPORTES PRINCIPALES DE LA PRÁCTICAMINDFULNESS</a:t>
            </a:r>
          </a:p>
        </p:txBody>
      </p:sp>
      <p:sp>
        <p:nvSpPr>
          <p:cNvPr id="4" name="3 Marcador de número de diapositiva"/>
          <p:cNvSpPr>
            <a:spLocks noGrp="1"/>
          </p:cNvSpPr>
          <p:nvPr>
            <p:ph type="sldNum" sz="quarter" idx="12"/>
          </p:nvPr>
        </p:nvSpPr>
        <p:spPr/>
        <p:txBody>
          <a:bodyPr/>
          <a:lstStyle/>
          <a:p>
            <a:pPr>
              <a:defRPr/>
            </a:pPr>
            <a:fld id="{01E2AF30-F67A-45C6-B125-9202CD47EAF6}" type="slidenum">
              <a:rPr lang="es-ES" smtClean="0"/>
              <a:pPr>
                <a:defRPr/>
              </a:pPr>
              <a:t>3</a:t>
            </a:fld>
            <a:endParaRPr lang="es-ES"/>
          </a:p>
        </p:txBody>
      </p:sp>
      <p:sp>
        <p:nvSpPr>
          <p:cNvPr id="6" name="5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r>
              <a:rPr lang="es-ES" smtClean="0"/>
              <a:t> El Guerrero</a:t>
            </a:r>
          </a:p>
        </p:txBody>
      </p:sp>
      <p:sp>
        <p:nvSpPr>
          <p:cNvPr id="4" name="3 Marcador de pie de página"/>
          <p:cNvSpPr>
            <a:spLocks noGrp="1"/>
          </p:cNvSpPr>
          <p:nvPr>
            <p:ph type="ftr" sz="quarter" idx="11"/>
          </p:nvPr>
        </p:nvSpPr>
        <p:spPr/>
        <p:txBody>
          <a:bodyPr/>
          <a:lstStyle/>
          <a:p>
            <a:pPr>
              <a:defRPr/>
            </a:pPr>
            <a:r>
              <a:rPr lang="es-ES" smtClean="0"/>
              <a:t>Centro Exprésate</a:t>
            </a:r>
            <a:endParaRPr lang="es-ES"/>
          </a:p>
        </p:txBody>
      </p:sp>
      <p:sp>
        <p:nvSpPr>
          <p:cNvPr id="5" name="4 Marcador de número de diapositiva"/>
          <p:cNvSpPr>
            <a:spLocks noGrp="1"/>
          </p:cNvSpPr>
          <p:nvPr>
            <p:ph type="sldNum" sz="quarter" idx="12"/>
          </p:nvPr>
        </p:nvSpPr>
        <p:spPr/>
        <p:txBody>
          <a:bodyPr/>
          <a:lstStyle/>
          <a:p>
            <a:pPr>
              <a:defRPr/>
            </a:pPr>
            <a:fld id="{C9E7B27F-A53E-4D6D-8667-ED1C63CEF384}" type="slidenum">
              <a:rPr lang="es-ES" smtClean="0"/>
              <a:pPr>
                <a:defRPr/>
              </a:pPr>
              <a:t>30</a:t>
            </a:fld>
            <a:endParaRPr lang="es-ES"/>
          </a:p>
        </p:txBody>
      </p:sp>
      <p:pic>
        <p:nvPicPr>
          <p:cNvPr id="34821" name="5 Marcador de contenido"/>
          <p:cNvPicPr>
            <a:picLocks noGrp="1"/>
          </p:cNvPicPr>
          <p:nvPr>
            <p:ph idx="1"/>
          </p:nvPr>
        </p:nvPicPr>
        <p:blipFill>
          <a:blip r:embed="rId2" cstate="print"/>
          <a:srcRect/>
          <a:stretch>
            <a:fillRect/>
          </a:stretch>
        </p:blipFill>
        <p:spPr>
          <a:xfrm>
            <a:off x="1966913" y="1935163"/>
            <a:ext cx="5210175" cy="438943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333375"/>
            <a:ext cx="8229600" cy="1143000"/>
          </a:xfrm>
        </p:spPr>
        <p:txBody>
          <a:bodyPr>
            <a:normAutofit/>
          </a:bodyPr>
          <a:lstStyle/>
          <a:p>
            <a:pPr algn="ctr" eaLnBrk="1" fontAlgn="auto" hangingPunct="1">
              <a:spcAft>
                <a:spcPts val="0"/>
              </a:spcAft>
              <a:defRPr/>
            </a:pPr>
            <a:r>
              <a:rPr lang="es-ES" dirty="0" smtClean="0">
                <a:solidFill>
                  <a:schemeClr val="accent2">
                    <a:lumMod val="50000"/>
                  </a:schemeClr>
                </a:solidFill>
              </a:rPr>
              <a:t> </a:t>
            </a:r>
            <a:r>
              <a:rPr lang="es-ES" sz="4400" dirty="0" smtClean="0">
                <a:solidFill>
                  <a:schemeClr val="accent2">
                    <a:lumMod val="50000"/>
                  </a:schemeClr>
                </a:solidFill>
              </a:rPr>
              <a:t>EL ÁRBOL ( Equilibrio)</a:t>
            </a:r>
            <a:endParaRPr lang="es-ES" sz="4400" dirty="0">
              <a:solidFill>
                <a:schemeClr val="accent2">
                  <a:lumMod val="50000"/>
                </a:schemeClr>
              </a:solidFill>
            </a:endParaRPr>
          </a:p>
        </p:txBody>
      </p:sp>
      <p:sp>
        <p:nvSpPr>
          <p:cNvPr id="35843" name="2 Marcador de contenido"/>
          <p:cNvSpPr>
            <a:spLocks noGrp="1"/>
          </p:cNvSpPr>
          <p:nvPr>
            <p:ph idx="1"/>
          </p:nvPr>
        </p:nvSpPr>
        <p:spPr>
          <a:xfrm>
            <a:off x="468313" y="1700213"/>
            <a:ext cx="8229600" cy="4525962"/>
          </a:xfrm>
        </p:spPr>
        <p:txBody>
          <a:bodyPr/>
          <a:lstStyle/>
          <a:p>
            <a:pPr eaLnBrk="1" hangingPunct="1"/>
            <a:r>
              <a:rPr lang="es-ES" sz="1800" smtClean="0"/>
              <a:t>En la postura de la montaña, juntar completamente los pies. </a:t>
            </a:r>
          </a:p>
          <a:p>
            <a:pPr eaLnBrk="1" hangingPunct="1"/>
            <a:r>
              <a:rPr lang="es-ES" sz="1800" smtClean="0"/>
              <a:t>Con  las  manos  en  las  caderas,  prueba  a  llevar  todo  el  peso  al  “pie  más  cercano  a  la ventana” (p.e.) </a:t>
            </a:r>
          </a:p>
          <a:p>
            <a:pPr eaLnBrk="1" hangingPunct="1"/>
            <a:r>
              <a:rPr lang="es-ES" sz="1800" smtClean="0"/>
              <a:t> Pon  el  otro  pie  de  puntillas  y  prueba  a  despegarlo  del  suelo,  manteniendo  todo  el equilibrio del cuerpo con el otro pie.  </a:t>
            </a:r>
          </a:p>
          <a:p>
            <a:pPr eaLnBrk="1" hangingPunct="1"/>
            <a:r>
              <a:rPr lang="es-ES" sz="1800" smtClean="0"/>
              <a:t>Comprueba que pones el mismo peso adelante y atrás, y a un lado y al otro del pie que va a servirte de base. </a:t>
            </a:r>
          </a:p>
          <a:p>
            <a:pPr eaLnBrk="1" hangingPunct="1"/>
            <a:r>
              <a:rPr lang="es-ES" sz="1800" smtClean="0"/>
              <a:t> Sujeta con tus manos el pie que queda en el aire y ayúdate con ellas a colocarlo en la cara interna de tu pierna estirada, firme como una columna. </a:t>
            </a:r>
          </a:p>
          <a:p>
            <a:pPr eaLnBrk="1" hangingPunct="1"/>
            <a:r>
              <a:rPr lang="es-ES" sz="1800" smtClean="0"/>
              <a:t>Coloca el pie todo lo arriba que puedas. Donde llegues está bien. </a:t>
            </a:r>
          </a:p>
          <a:p>
            <a:pPr eaLnBrk="1" hangingPunct="1"/>
            <a:r>
              <a:rPr lang="es-ES" sz="1800" smtClean="0"/>
              <a:t> Coloca  las  manos  de  nuevo  en  las  caderas  y  ábrelas…  aleja  la  rodilla  que  tienes flexionada. </a:t>
            </a:r>
          </a:p>
          <a:p>
            <a:pPr eaLnBrk="1" hangingPunct="1"/>
            <a:r>
              <a:rPr lang="es-ES" sz="1800" smtClean="0"/>
              <a:t>Mueves los hombros hacia atrás, alejándolos de las orejas. </a:t>
            </a:r>
          </a:p>
          <a:p>
            <a:pPr eaLnBrk="1" hangingPunct="1"/>
            <a:r>
              <a:rPr lang="es-ES" sz="1800" smtClean="0"/>
              <a:t> Fija tu mirada en un punto… te ayudará a mantener el equilibrio.  </a:t>
            </a:r>
          </a:p>
        </p:txBody>
      </p:sp>
      <p:sp>
        <p:nvSpPr>
          <p:cNvPr id="4" name="3 Marcador de número de diapositiva"/>
          <p:cNvSpPr>
            <a:spLocks noGrp="1"/>
          </p:cNvSpPr>
          <p:nvPr>
            <p:ph type="sldNum" sz="quarter" idx="12"/>
          </p:nvPr>
        </p:nvSpPr>
        <p:spPr/>
        <p:txBody>
          <a:bodyPr/>
          <a:lstStyle/>
          <a:p>
            <a:pPr>
              <a:defRPr/>
            </a:pPr>
            <a:fld id="{9A58AEA4-66AD-4696-8B00-3E12DAC5A30E}" type="slidenum">
              <a:rPr lang="es-ES" smtClean="0"/>
              <a:pPr>
                <a:defRPr/>
              </a:pPr>
              <a:t>31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395288" y="549275"/>
            <a:ext cx="8229600" cy="5703888"/>
          </a:xfrm>
        </p:spPr>
        <p:txBody>
          <a:bodyPr/>
          <a:lstStyle/>
          <a:p>
            <a:pPr eaLnBrk="1" hangingPunct="1"/>
            <a:r>
              <a:rPr lang="es-ES" sz="1800" smtClean="0"/>
              <a:t> Sin  subir  los  hombros,  vas  subiendo  los  dos  brazos  a  la  vez, estirados,  hasta  que  las manos se juntan encima de tu cabeza. </a:t>
            </a:r>
          </a:p>
          <a:p>
            <a:pPr eaLnBrk="1" hangingPunct="1"/>
            <a:r>
              <a:rPr lang="es-ES" sz="1800" smtClean="0"/>
              <a:t>Baja muy lentamente las manos a las caderas, manteniendo el equilibrio. </a:t>
            </a:r>
          </a:p>
          <a:p>
            <a:pPr eaLnBrk="1" hangingPunct="1"/>
            <a:r>
              <a:rPr lang="es-ES" sz="1800" smtClean="0"/>
              <a:t> Baja el pie lentamente, hasta colocarlo junto al otro. </a:t>
            </a:r>
          </a:p>
          <a:p>
            <a:pPr eaLnBrk="1" hangingPunct="1"/>
            <a:r>
              <a:rPr lang="es-ES" sz="1800" smtClean="0"/>
              <a:t>  Cambia ahora el peso al otro pie, que ahora va a ser tu base (repetir las instrucciones) </a:t>
            </a:r>
          </a:p>
          <a:p>
            <a:pPr eaLnBrk="1" hangingPunct="1"/>
            <a:r>
              <a:rPr lang="es-ES" sz="1800" smtClean="0"/>
              <a:t>Mantener la atención focalizada en el equilibrio es una herramienta muy potente de atención plena.  Cada  vez  que  hay  un  desequilibrio,  no  hay  que  juzgarse  por  ello,  sino  emplear  la conciencia justa para restablecerlo.</a:t>
            </a:r>
          </a:p>
          <a:p>
            <a:pPr eaLnBrk="1" hangingPunct="1"/>
            <a:endParaRPr lang="es-ES" sz="1800" smtClean="0"/>
          </a:p>
        </p:txBody>
      </p:sp>
      <p:sp>
        <p:nvSpPr>
          <p:cNvPr id="3" name="2 Marcador de número de diapositiva"/>
          <p:cNvSpPr>
            <a:spLocks noGrp="1"/>
          </p:cNvSpPr>
          <p:nvPr>
            <p:ph type="sldNum" sz="quarter" idx="12"/>
          </p:nvPr>
        </p:nvSpPr>
        <p:spPr/>
        <p:txBody>
          <a:bodyPr/>
          <a:lstStyle/>
          <a:p>
            <a:pPr>
              <a:defRPr/>
            </a:pPr>
            <a:fld id="{8223AEA9-A241-4D49-8F98-5A0B5B17E0B3}" type="slidenum">
              <a:rPr lang="es-ES" smtClean="0"/>
              <a:pPr>
                <a:defRPr/>
              </a:pPr>
              <a:t>32</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pic>
        <p:nvPicPr>
          <p:cNvPr id="36869" name="4 Imagen"/>
          <p:cNvPicPr>
            <a:picLocks noChangeAspect="1" noChangeArrowheads="1"/>
          </p:cNvPicPr>
          <p:nvPr/>
        </p:nvPicPr>
        <p:blipFill>
          <a:blip r:embed="rId2" cstate="print"/>
          <a:srcRect/>
          <a:stretch>
            <a:fillRect/>
          </a:stretch>
        </p:blipFill>
        <p:spPr bwMode="auto">
          <a:xfrm>
            <a:off x="4284663" y="3284538"/>
            <a:ext cx="3225800" cy="30670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pPr algn="ctr" eaLnBrk="1" hangingPunct="1"/>
            <a:r>
              <a:rPr lang="es-ES" sz="4400" smtClean="0"/>
              <a:t>EL PERRO ( Fidelidad a uno mismo)</a:t>
            </a:r>
          </a:p>
        </p:txBody>
      </p:sp>
      <p:sp>
        <p:nvSpPr>
          <p:cNvPr id="35843" name="2 Marcador de contenido"/>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s-ES" sz="1800" smtClean="0"/>
              <a:t> Ponerse a cuatro patas en el suelo. Colocar las manos a la distancia de los hombros, con el dedo índice señalando hacia adelante y el resto de los dedos separados. </a:t>
            </a:r>
          </a:p>
          <a:p>
            <a:pPr marL="274320" indent="-274320" eaLnBrk="1" fontAlgn="auto" hangingPunct="1">
              <a:spcAft>
                <a:spcPts val="0"/>
              </a:spcAft>
              <a:buClr>
                <a:schemeClr val="accent3"/>
              </a:buClr>
              <a:buFont typeface="Wingdings 2"/>
              <a:buChar char=""/>
              <a:defRPr/>
            </a:pPr>
            <a:r>
              <a:rPr lang="es-ES" sz="1800" smtClean="0"/>
              <a:t> Separar también las rodillas, en línea con cada mano. </a:t>
            </a:r>
          </a:p>
          <a:p>
            <a:pPr marL="274320" indent="-274320" eaLnBrk="1" fontAlgn="auto" hangingPunct="1">
              <a:spcAft>
                <a:spcPts val="0"/>
              </a:spcAft>
              <a:buClr>
                <a:schemeClr val="accent3"/>
              </a:buClr>
              <a:buFont typeface="Wingdings 2"/>
              <a:buChar char=""/>
              <a:defRPr/>
            </a:pPr>
            <a:r>
              <a:rPr lang="es-ES" sz="1800" smtClean="0"/>
              <a:t>  De puntillas, estirar las piernas completamente, hasta formar una “V” </a:t>
            </a:r>
          </a:p>
          <a:p>
            <a:pPr marL="274320" indent="-274320" eaLnBrk="1" fontAlgn="auto" hangingPunct="1">
              <a:spcAft>
                <a:spcPts val="0"/>
              </a:spcAft>
              <a:buClr>
                <a:schemeClr val="accent3"/>
              </a:buClr>
              <a:buFont typeface="Wingdings 2"/>
              <a:buChar char=""/>
              <a:defRPr/>
            </a:pPr>
            <a:r>
              <a:rPr lang="es-ES" sz="1800" smtClean="0"/>
              <a:t> Como si alguien estuviera tirando de nuestras caderas hacia atrás, estirar completamente la espalda, y colocar la cabeza entre los brazos. </a:t>
            </a:r>
          </a:p>
          <a:p>
            <a:pPr marL="274320" indent="-274320" eaLnBrk="1" fontAlgn="auto" hangingPunct="1">
              <a:spcAft>
                <a:spcPts val="0"/>
              </a:spcAft>
              <a:buClr>
                <a:schemeClr val="accent3"/>
              </a:buClr>
              <a:buFont typeface="Wingdings 2"/>
              <a:buChar char=""/>
              <a:defRPr/>
            </a:pPr>
            <a:r>
              <a:rPr lang="es-ES" sz="1800" smtClean="0"/>
              <a:t> Aleja los hombros de las orejas y suelta la nuca. Deja caer la cabeza hacia adelante. </a:t>
            </a:r>
          </a:p>
          <a:p>
            <a:pPr marL="274320" indent="-274320" eaLnBrk="1" fontAlgn="auto" hangingPunct="1">
              <a:spcAft>
                <a:spcPts val="0"/>
              </a:spcAft>
              <a:buClr>
                <a:schemeClr val="accent3"/>
              </a:buClr>
              <a:buFont typeface="Wingdings 2"/>
              <a:buChar char=""/>
              <a:defRPr/>
            </a:pPr>
            <a:r>
              <a:rPr lang="es-ES" sz="1800" smtClean="0"/>
              <a:t> Baja los talones al suelo todo lo que puedas, ayudando a estirar aún más la espalda. </a:t>
            </a:r>
          </a:p>
          <a:p>
            <a:pPr marL="274320" indent="-274320" eaLnBrk="1" fontAlgn="auto" hangingPunct="1">
              <a:spcAft>
                <a:spcPts val="0"/>
              </a:spcAft>
              <a:buClr>
                <a:schemeClr val="accent3"/>
              </a:buClr>
              <a:buFont typeface="Wingdings 2"/>
              <a:buChar char=""/>
              <a:defRPr/>
            </a:pPr>
            <a:r>
              <a:rPr lang="es-ES" sz="1800" smtClean="0"/>
              <a:t> Ablanda el abdomen. </a:t>
            </a:r>
          </a:p>
          <a:p>
            <a:pPr marL="274320" indent="-274320" eaLnBrk="1" fontAlgn="auto" hangingPunct="1">
              <a:spcAft>
                <a:spcPts val="0"/>
              </a:spcAft>
              <a:buClr>
                <a:schemeClr val="accent3"/>
              </a:buClr>
              <a:buFont typeface="Wingdings 2"/>
              <a:buChar char=""/>
              <a:defRPr/>
            </a:pPr>
            <a:r>
              <a:rPr lang="es-ES" sz="1800" smtClean="0"/>
              <a:t> En  esta  postura  es  dar  las  indicaciones  primero  con  un  participante  que  se  ofrezca  como voluntario, de forma que los demás puedan ver primero las instrucciones. La clave de esta postura reside en que para lograr un alargamiento</a:t>
            </a:r>
          </a:p>
        </p:txBody>
      </p:sp>
      <p:sp>
        <p:nvSpPr>
          <p:cNvPr id="4" name="3 Marcador de número de diapositiva"/>
          <p:cNvSpPr>
            <a:spLocks noGrp="1"/>
          </p:cNvSpPr>
          <p:nvPr>
            <p:ph type="sldNum" sz="quarter" idx="12"/>
          </p:nvPr>
        </p:nvSpPr>
        <p:spPr/>
        <p:txBody>
          <a:bodyPr/>
          <a:lstStyle/>
          <a:p>
            <a:pPr>
              <a:defRPr/>
            </a:pPr>
            <a:fld id="{3BB6F127-920C-4815-B732-3EEDB46153B3}" type="slidenum">
              <a:rPr lang="es-ES" smtClean="0"/>
              <a:pPr>
                <a:defRPr/>
              </a:pPr>
              <a:t>33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contenido"/>
          <p:cNvSpPr>
            <a:spLocks noGrp="1"/>
          </p:cNvSpPr>
          <p:nvPr>
            <p:ph idx="1"/>
          </p:nvPr>
        </p:nvSpPr>
        <p:spPr>
          <a:xfrm>
            <a:off x="457200" y="260350"/>
            <a:ext cx="8229600" cy="5865813"/>
          </a:xfrm>
        </p:spPr>
        <p:txBody>
          <a:bodyPr/>
          <a:lstStyle/>
          <a:p>
            <a:pPr eaLnBrk="1" hangingPunct="1">
              <a:buFont typeface="Arial" charset="0"/>
              <a:buNone/>
            </a:pPr>
            <a:r>
              <a:rPr lang="es-ES" smtClean="0"/>
              <a:t>  </a:t>
            </a:r>
          </a:p>
          <a:p>
            <a:pPr eaLnBrk="1" hangingPunct="1"/>
            <a:r>
              <a:rPr lang="es-ES" sz="1800" smtClean="0"/>
              <a:t> máximo de la columna, se necesita relajar y dejar caer la nuca, mientras el resto del cuerpo permanece en tensión.</a:t>
            </a:r>
          </a:p>
          <a:p>
            <a:pPr eaLnBrk="1" hangingPunct="1"/>
            <a:r>
              <a:rPr lang="es-ES" sz="1800" smtClean="0"/>
              <a:t>En  infantil  y  primer  ciclo  de  primaria, manteniendo  la  postura,  se  puede  dar  la indicación de subir una pierna como “el perro que  mueve  la  cola”  y  después,  tras  bajar  la primera,  subir  la  otra. </a:t>
            </a:r>
          </a:p>
          <a:p>
            <a:pPr eaLnBrk="1" hangingPunct="1"/>
            <a:r>
              <a:rPr lang="es-ES" sz="1800" smtClean="0"/>
              <a:t> Otra  variante  para estas  edades  es  hacer  un  “puente”,  formado  por  varios  participantes  realizando  el  perro, mientras el resto de compañeros pasan por debajo haciendo la cobra. </a:t>
            </a:r>
          </a:p>
          <a:p>
            <a:pPr eaLnBrk="1" hangingPunct="1"/>
            <a:r>
              <a:rPr lang="es-ES" sz="1800" smtClean="0"/>
              <a:t>En  segundo  y  tercer  ciclo  de  primaria,  así  como  en secundaria, se puede proponer hacer “el perro doble”, tal y como indica la figura. En este caso, es importante dar la consigna de que cuando uno de los participantes de cada pareja, de la señal de “abajo”, rápidamente se deshace la postura. </a:t>
            </a:r>
          </a:p>
        </p:txBody>
      </p:sp>
      <p:sp>
        <p:nvSpPr>
          <p:cNvPr id="3" name="2 Marcador de número de diapositiva"/>
          <p:cNvSpPr>
            <a:spLocks noGrp="1"/>
          </p:cNvSpPr>
          <p:nvPr>
            <p:ph type="sldNum" sz="quarter" idx="12"/>
          </p:nvPr>
        </p:nvSpPr>
        <p:spPr/>
        <p:txBody>
          <a:bodyPr/>
          <a:lstStyle/>
          <a:p>
            <a:pPr>
              <a:defRPr/>
            </a:pPr>
            <a:fld id="{BC75A0FB-81FD-47E8-8D28-E9DEA84A9419}" type="slidenum">
              <a:rPr lang="es-ES" smtClean="0"/>
              <a:pPr>
                <a:defRPr/>
              </a:pPr>
              <a:t>34</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p:txBody>
          <a:bodyPr/>
          <a:lstStyle/>
          <a:p>
            <a:r>
              <a:rPr lang="es-ES" smtClean="0"/>
              <a:t>El perro</a:t>
            </a:r>
          </a:p>
        </p:txBody>
      </p:sp>
      <p:sp>
        <p:nvSpPr>
          <p:cNvPr id="4" name="3 Marcador de pie de página"/>
          <p:cNvSpPr>
            <a:spLocks noGrp="1"/>
          </p:cNvSpPr>
          <p:nvPr>
            <p:ph type="ftr" sz="quarter" idx="11"/>
          </p:nvPr>
        </p:nvSpPr>
        <p:spPr/>
        <p:txBody>
          <a:bodyPr/>
          <a:lstStyle/>
          <a:p>
            <a:pPr>
              <a:defRPr/>
            </a:pPr>
            <a:r>
              <a:rPr lang="es-ES" smtClean="0"/>
              <a:t>Centro Exprésate</a:t>
            </a:r>
            <a:endParaRPr lang="es-ES"/>
          </a:p>
        </p:txBody>
      </p:sp>
      <p:sp>
        <p:nvSpPr>
          <p:cNvPr id="5" name="4 Marcador de número de diapositiva"/>
          <p:cNvSpPr>
            <a:spLocks noGrp="1"/>
          </p:cNvSpPr>
          <p:nvPr>
            <p:ph type="sldNum" sz="quarter" idx="12"/>
          </p:nvPr>
        </p:nvSpPr>
        <p:spPr/>
        <p:txBody>
          <a:bodyPr/>
          <a:lstStyle/>
          <a:p>
            <a:pPr>
              <a:defRPr/>
            </a:pPr>
            <a:fld id="{D9156028-8155-429A-8895-591B28CDB8F7}" type="slidenum">
              <a:rPr lang="es-ES" smtClean="0"/>
              <a:pPr>
                <a:defRPr/>
              </a:pPr>
              <a:t>35</a:t>
            </a:fld>
            <a:endParaRPr lang="es-ES"/>
          </a:p>
        </p:txBody>
      </p:sp>
      <p:pic>
        <p:nvPicPr>
          <p:cNvPr id="39941" name="5 Marcador de contenido"/>
          <p:cNvPicPr>
            <a:picLocks noGrp="1"/>
          </p:cNvPicPr>
          <p:nvPr>
            <p:ph idx="1"/>
          </p:nvPr>
        </p:nvPicPr>
        <p:blipFill>
          <a:blip r:embed="rId2" cstate="print"/>
          <a:srcRect/>
          <a:stretch>
            <a:fillRect/>
          </a:stretch>
        </p:blipFill>
        <p:spPr>
          <a:xfrm>
            <a:off x="250825" y="1844675"/>
            <a:ext cx="3600450" cy="3168650"/>
          </a:xfrm>
        </p:spPr>
      </p:pic>
      <p:pic>
        <p:nvPicPr>
          <p:cNvPr id="39942" name="6 Imagen"/>
          <p:cNvPicPr>
            <a:picLocks noChangeAspect="1" noChangeArrowheads="1"/>
          </p:cNvPicPr>
          <p:nvPr/>
        </p:nvPicPr>
        <p:blipFill>
          <a:blip r:embed="rId3" cstate="print"/>
          <a:srcRect/>
          <a:stretch>
            <a:fillRect/>
          </a:stretch>
        </p:blipFill>
        <p:spPr bwMode="auto">
          <a:xfrm>
            <a:off x="3348038" y="4183063"/>
            <a:ext cx="5399087" cy="26749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noAutofit/>
          </a:bodyPr>
          <a:lstStyle/>
          <a:p>
            <a:pPr algn="ctr" eaLnBrk="1" fontAlgn="auto" hangingPunct="1">
              <a:spcAft>
                <a:spcPts val="0"/>
              </a:spcAft>
              <a:defRPr/>
            </a:pPr>
            <a:r>
              <a:rPr lang="es-ES" sz="4400" dirty="0" smtClean="0">
                <a:solidFill>
                  <a:schemeClr val="accent2">
                    <a:lumMod val="50000"/>
                  </a:schemeClr>
                </a:solidFill>
              </a:rPr>
              <a:t>EL PUENTE (APERTURA DE CORAZÓN)</a:t>
            </a:r>
          </a:p>
        </p:txBody>
      </p:sp>
      <p:sp>
        <p:nvSpPr>
          <p:cNvPr id="40963" name="2 Marcador de contenido"/>
          <p:cNvSpPr>
            <a:spLocks noGrp="1"/>
          </p:cNvSpPr>
          <p:nvPr>
            <p:ph idx="1"/>
          </p:nvPr>
        </p:nvSpPr>
        <p:spPr>
          <a:xfrm>
            <a:off x="179388" y="2060575"/>
            <a:ext cx="8229600" cy="4537075"/>
          </a:xfrm>
        </p:spPr>
        <p:txBody>
          <a:bodyPr/>
          <a:lstStyle/>
          <a:p>
            <a:pPr eaLnBrk="1" hangingPunct="1"/>
            <a:r>
              <a:rPr lang="es-ES" sz="1800" smtClean="0"/>
              <a:t> Tumbados  boca  arriba,  coloca  las  plantas  de  los  pies  en  el  suelo,  a  la  altura  de  tus caderas. </a:t>
            </a:r>
          </a:p>
          <a:p>
            <a:pPr eaLnBrk="1" hangingPunct="1"/>
            <a:r>
              <a:rPr lang="es-ES" sz="1800" smtClean="0"/>
              <a:t> Los brazos estirados a ambos lados del tronco, con las palmas boca abajo. </a:t>
            </a:r>
          </a:p>
          <a:p>
            <a:pPr eaLnBrk="1" hangingPunct="1"/>
            <a:r>
              <a:rPr lang="es-ES" sz="1800" smtClean="0"/>
              <a:t>  Presionando el suelo con los brazos, eleva la cadera hacia el techo. </a:t>
            </a:r>
          </a:p>
          <a:p>
            <a:pPr eaLnBrk="1" hangingPunct="1"/>
            <a:r>
              <a:rPr lang="es-ES" sz="1800" smtClean="0"/>
              <a:t> Lleva ahora tu peso hacia un hombro. Gira el que está liberado hacia atrás. Lleva ahora el peso hacia ese hombro, dejándolo fijado en el suelo. Lleva ahora el otro hombro hacia atrás, fíjalo en el suelo. Ahora tus hombros están más cerca. </a:t>
            </a:r>
          </a:p>
          <a:p>
            <a:pPr eaLnBrk="1" hangingPunct="1"/>
            <a:r>
              <a:rPr lang="es-ES" sz="1800" smtClean="0"/>
              <a:t>  Entrelaza tus manos, y mantén la presión en el suelo. </a:t>
            </a:r>
          </a:p>
          <a:p>
            <a:pPr eaLnBrk="1" hangingPunct="1"/>
            <a:r>
              <a:rPr lang="es-ES" sz="1800" smtClean="0"/>
              <a:t> Eleva todo lo que puedas tu pelvis. </a:t>
            </a:r>
          </a:p>
          <a:p>
            <a:pPr eaLnBrk="1" hangingPunct="1"/>
            <a:r>
              <a:rPr lang="es-ES" sz="1800" smtClean="0"/>
              <a:t>Relaja la garganta y encaja la barbilla entre las clavículas. </a:t>
            </a:r>
          </a:p>
          <a:p>
            <a:pPr eaLnBrk="1" hangingPunct="1"/>
            <a:r>
              <a:rPr lang="es-ES" sz="1800" smtClean="0"/>
              <a:t> Respira con tranquilidad y siente cómo se abre tu pecho. </a:t>
            </a:r>
          </a:p>
          <a:p>
            <a:pPr eaLnBrk="1" hangingPunct="1"/>
            <a:endParaRPr lang="es-ES" sz="1800" smtClean="0"/>
          </a:p>
        </p:txBody>
      </p:sp>
      <p:sp>
        <p:nvSpPr>
          <p:cNvPr id="4" name="3 Marcador de número de diapositiva"/>
          <p:cNvSpPr>
            <a:spLocks noGrp="1"/>
          </p:cNvSpPr>
          <p:nvPr>
            <p:ph type="sldNum" sz="quarter" idx="12"/>
          </p:nvPr>
        </p:nvSpPr>
        <p:spPr/>
        <p:txBody>
          <a:bodyPr/>
          <a:lstStyle/>
          <a:p>
            <a:pPr>
              <a:defRPr/>
            </a:pPr>
            <a:fld id="{EDFE72D4-85BE-4EB2-BD44-9301904ADA3F}" type="slidenum">
              <a:rPr lang="es-ES" smtClean="0"/>
              <a:pPr>
                <a:defRPr/>
              </a:pPr>
              <a:t>36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r>
              <a:rPr lang="es-ES" smtClean="0"/>
              <a:t>El puente</a:t>
            </a:r>
          </a:p>
        </p:txBody>
      </p:sp>
      <p:sp>
        <p:nvSpPr>
          <p:cNvPr id="4" name="3 Marcador de pie de página"/>
          <p:cNvSpPr>
            <a:spLocks noGrp="1"/>
          </p:cNvSpPr>
          <p:nvPr>
            <p:ph type="ftr" sz="quarter" idx="11"/>
          </p:nvPr>
        </p:nvSpPr>
        <p:spPr/>
        <p:txBody>
          <a:bodyPr/>
          <a:lstStyle/>
          <a:p>
            <a:pPr>
              <a:defRPr/>
            </a:pPr>
            <a:r>
              <a:rPr lang="es-ES" smtClean="0"/>
              <a:t>Centro Exprésate</a:t>
            </a:r>
            <a:endParaRPr lang="es-ES"/>
          </a:p>
        </p:txBody>
      </p:sp>
      <p:sp>
        <p:nvSpPr>
          <p:cNvPr id="5" name="4 Marcador de número de diapositiva"/>
          <p:cNvSpPr>
            <a:spLocks noGrp="1"/>
          </p:cNvSpPr>
          <p:nvPr>
            <p:ph type="sldNum" sz="quarter" idx="12"/>
          </p:nvPr>
        </p:nvSpPr>
        <p:spPr/>
        <p:txBody>
          <a:bodyPr/>
          <a:lstStyle/>
          <a:p>
            <a:pPr>
              <a:defRPr/>
            </a:pPr>
            <a:fld id="{DB4B4ACD-23AD-41D7-8189-713F8227D6C5}" type="slidenum">
              <a:rPr lang="es-ES" smtClean="0"/>
              <a:pPr>
                <a:defRPr/>
              </a:pPr>
              <a:t>37</a:t>
            </a:fld>
            <a:endParaRPr lang="es-ES"/>
          </a:p>
        </p:txBody>
      </p:sp>
      <p:pic>
        <p:nvPicPr>
          <p:cNvPr id="41989" name="5 Marcador de contenido"/>
          <p:cNvPicPr>
            <a:picLocks noGrp="1"/>
          </p:cNvPicPr>
          <p:nvPr>
            <p:ph idx="1"/>
          </p:nvPr>
        </p:nvPicPr>
        <p:blipFill>
          <a:blip r:embed="rId2" cstate="print"/>
          <a:srcRect/>
          <a:stretch>
            <a:fillRect/>
          </a:stretch>
        </p:blipFill>
        <p:spPr>
          <a:xfrm>
            <a:off x="1963738" y="1935163"/>
            <a:ext cx="5216525" cy="438943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normAutofit/>
          </a:bodyPr>
          <a:lstStyle/>
          <a:p>
            <a:pPr algn="ctr" eaLnBrk="1" fontAlgn="auto" hangingPunct="1">
              <a:spcAft>
                <a:spcPts val="0"/>
              </a:spcAft>
              <a:defRPr/>
            </a:pPr>
            <a:r>
              <a:rPr lang="es-ES" sz="4400" dirty="0" smtClean="0">
                <a:solidFill>
                  <a:schemeClr val="accent2">
                    <a:lumMod val="50000"/>
                  </a:schemeClr>
                </a:solidFill>
              </a:rPr>
              <a:t>LA UVE</a:t>
            </a:r>
          </a:p>
        </p:txBody>
      </p:sp>
      <p:sp>
        <p:nvSpPr>
          <p:cNvPr id="43011" name="2 Marcador de contenido"/>
          <p:cNvSpPr>
            <a:spLocks noGrp="1"/>
          </p:cNvSpPr>
          <p:nvPr>
            <p:ph idx="1"/>
          </p:nvPr>
        </p:nvSpPr>
        <p:spPr>
          <a:xfrm>
            <a:off x="457200" y="1773238"/>
            <a:ext cx="8229600" cy="4824412"/>
          </a:xfrm>
        </p:spPr>
        <p:txBody>
          <a:bodyPr/>
          <a:lstStyle/>
          <a:p>
            <a:pPr eaLnBrk="1" hangingPunct="1"/>
            <a:r>
              <a:rPr lang="es-ES" sz="1800" smtClean="0"/>
              <a:t> Partiendo desde la posición de tumbados boca arriba, subimos, inhalando, el tronco y las piernas al mismo tiempo, con los brazos paralelos al suelo. </a:t>
            </a:r>
          </a:p>
          <a:p>
            <a:pPr eaLnBrk="1" hangingPunct="1"/>
            <a:r>
              <a:rPr lang="es-ES" sz="1800" smtClean="0"/>
              <a:t> La mirada está al frente. Permanecemos tres respiraciones en esta posición de tensión Exhalando bajamos a la horizontal, descansando el cuerpo sobre el suelo. </a:t>
            </a:r>
          </a:p>
          <a:p>
            <a:pPr eaLnBrk="1" hangingPunct="1"/>
            <a:r>
              <a:rPr lang="es-ES" sz="1800" smtClean="0"/>
              <a:t>  Observar en este punto, cómo es el ritmo de la respiración.  </a:t>
            </a:r>
          </a:p>
          <a:p>
            <a:pPr eaLnBrk="1" hangingPunct="1"/>
            <a:r>
              <a:rPr lang="es-ES" sz="1800" smtClean="0"/>
              <a:t>Este ejercicio puede realizarse previamente a una visualización u otro ejercicio tumbado que requiera cierta quietud y silencio. </a:t>
            </a:r>
          </a:p>
          <a:p>
            <a:pPr eaLnBrk="1" hangingPunct="1"/>
            <a:r>
              <a:rPr lang="es-ES" sz="1800" smtClean="0"/>
              <a:t>Otra  variante  para  primaria  y  secundaria  es  la  “la  uve doble”,  perfecta  para  equilibrar  la  fuerza  y  el  peso  en parejas. Se parte de la posición de sentado, con las piernas flexionadas y los pies apoyados en el suelo. Los pies de los Participantes de cada pareja se tocan. Después se toman de las manos y elevan las piernas hasta colocar las plantas de los pies enfrentadas, cargando el peso  en  ellas.  Se  mantiene  esta  posición  durante  3  respiraciones  profundas,  después  se desciende con cuidado, al tiempo que exhalamos.  </a:t>
            </a:r>
          </a:p>
          <a:p>
            <a:pPr eaLnBrk="1" hangingPunct="1">
              <a:buFont typeface="Wingdings 2" pitchFamily="18" charset="2"/>
              <a:buNone/>
            </a:pPr>
            <a:r>
              <a:rPr lang="es-ES" sz="1800" smtClean="0"/>
              <a:t> </a:t>
            </a:r>
          </a:p>
        </p:txBody>
      </p:sp>
      <p:sp>
        <p:nvSpPr>
          <p:cNvPr id="4" name="3 Marcador de número de diapositiva"/>
          <p:cNvSpPr>
            <a:spLocks noGrp="1"/>
          </p:cNvSpPr>
          <p:nvPr>
            <p:ph type="sldNum" sz="quarter" idx="12"/>
          </p:nvPr>
        </p:nvSpPr>
        <p:spPr/>
        <p:txBody>
          <a:bodyPr/>
          <a:lstStyle/>
          <a:p>
            <a:pPr>
              <a:defRPr/>
            </a:pPr>
            <a:fld id="{55776142-7EEE-4095-B269-C8F738A3780F}" type="slidenum">
              <a:rPr lang="es-ES" smtClean="0"/>
              <a:pPr>
                <a:defRPr/>
              </a:pPr>
              <a:t>38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r>
              <a:rPr lang="es-ES" smtClean="0"/>
              <a:t>La uve</a:t>
            </a:r>
          </a:p>
        </p:txBody>
      </p:sp>
      <p:sp>
        <p:nvSpPr>
          <p:cNvPr id="4" name="3 Marcador de pie de página"/>
          <p:cNvSpPr>
            <a:spLocks noGrp="1"/>
          </p:cNvSpPr>
          <p:nvPr>
            <p:ph type="ftr" sz="quarter" idx="11"/>
          </p:nvPr>
        </p:nvSpPr>
        <p:spPr/>
        <p:txBody>
          <a:bodyPr/>
          <a:lstStyle/>
          <a:p>
            <a:pPr>
              <a:defRPr/>
            </a:pPr>
            <a:r>
              <a:rPr lang="es-ES" smtClean="0"/>
              <a:t>Centro Exprésate</a:t>
            </a:r>
            <a:endParaRPr lang="es-ES"/>
          </a:p>
        </p:txBody>
      </p:sp>
      <p:sp>
        <p:nvSpPr>
          <p:cNvPr id="5" name="4 Marcador de número de diapositiva"/>
          <p:cNvSpPr>
            <a:spLocks noGrp="1"/>
          </p:cNvSpPr>
          <p:nvPr>
            <p:ph type="sldNum" sz="quarter" idx="12"/>
          </p:nvPr>
        </p:nvSpPr>
        <p:spPr/>
        <p:txBody>
          <a:bodyPr/>
          <a:lstStyle/>
          <a:p>
            <a:pPr>
              <a:defRPr/>
            </a:pPr>
            <a:fld id="{1D43F4E1-5A91-4C11-8906-4D16F236A9FF}" type="slidenum">
              <a:rPr lang="es-ES" smtClean="0"/>
              <a:pPr>
                <a:defRPr/>
              </a:pPr>
              <a:t>39</a:t>
            </a:fld>
            <a:endParaRPr lang="es-ES"/>
          </a:p>
        </p:txBody>
      </p:sp>
      <p:pic>
        <p:nvPicPr>
          <p:cNvPr id="44037" name="5 Marcador de contenido"/>
          <p:cNvPicPr>
            <a:picLocks noGrp="1"/>
          </p:cNvPicPr>
          <p:nvPr>
            <p:ph idx="1"/>
          </p:nvPr>
        </p:nvPicPr>
        <p:blipFill>
          <a:blip r:embed="rId2" cstate="print"/>
          <a:srcRect/>
          <a:stretch>
            <a:fillRect/>
          </a:stretch>
        </p:blipFill>
        <p:spPr>
          <a:xfrm>
            <a:off x="1589088" y="1935163"/>
            <a:ext cx="5965825" cy="438943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60350"/>
            <a:ext cx="8229600" cy="1143000"/>
          </a:xfrm>
          <a:solidFill>
            <a:schemeClr val="accent2">
              <a:lumMod val="20000"/>
              <a:lumOff val="80000"/>
            </a:schemeClr>
          </a:solidFill>
        </p:spPr>
        <p:txBody>
          <a:bodyPr rtlCol="0">
            <a:normAutofit/>
          </a:bodyPr>
          <a:lstStyle/>
          <a:p>
            <a:pPr algn="ctr" eaLnBrk="1" fontAlgn="auto" hangingPunct="1">
              <a:spcAft>
                <a:spcPts val="0"/>
              </a:spcAft>
              <a:defRPr/>
            </a:pPr>
            <a:r>
              <a:rPr lang="es-ES" sz="4400" dirty="0" smtClean="0">
                <a:solidFill>
                  <a:schemeClr val="accent2">
                    <a:lumMod val="50000"/>
                  </a:schemeClr>
                </a:solidFill>
              </a:rPr>
              <a:t>    AL MOMENTO PRESENTE</a:t>
            </a:r>
            <a:endParaRPr lang="es-ES" sz="4400" dirty="0">
              <a:solidFill>
                <a:schemeClr val="accent2">
                  <a:lumMod val="50000"/>
                </a:schemeClr>
              </a:solidFill>
            </a:endParaRPr>
          </a:p>
        </p:txBody>
      </p:sp>
      <p:sp>
        <p:nvSpPr>
          <p:cNvPr id="7" name="6 CuadroTexto"/>
          <p:cNvSpPr txBox="1"/>
          <p:nvPr/>
        </p:nvSpPr>
        <p:spPr>
          <a:xfrm>
            <a:off x="5076825" y="1844675"/>
            <a:ext cx="3600450" cy="3881438"/>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s-ES" sz="3200" dirty="0"/>
              <a:t>PARA ENFOCARNOS BIEN Y PROFUNDIZAR EN LO QUE NO SE VE A SIMPLE VISTA</a:t>
            </a:r>
          </a:p>
        </p:txBody>
      </p:sp>
      <p:sp>
        <p:nvSpPr>
          <p:cNvPr id="8" name="7 CuadroTexto"/>
          <p:cNvSpPr txBox="1">
            <a:spLocks noChangeArrowheads="1"/>
          </p:cNvSpPr>
          <p:nvPr/>
        </p:nvSpPr>
        <p:spPr bwMode="auto">
          <a:xfrm>
            <a:off x="827088" y="5589588"/>
            <a:ext cx="7200900" cy="584200"/>
          </a:xfrm>
          <a:prstGeom prst="rect">
            <a:avLst/>
          </a:prstGeom>
          <a:noFill/>
          <a:ln w="9525">
            <a:noFill/>
            <a:miter lim="800000"/>
            <a:headEnd/>
            <a:tailEnd/>
          </a:ln>
        </p:spPr>
        <p:txBody>
          <a:bodyPr>
            <a:spAutoFit/>
          </a:bodyPr>
          <a:lstStyle/>
          <a:p>
            <a:pPr algn="ctr"/>
            <a:r>
              <a:rPr lang="es-ES" sz="3200">
                <a:latin typeface="Calibri" pitchFamily="34" charset="0"/>
              </a:rPr>
              <a:t>¿Y CÓMO ENFOCARNOS BIEN?</a:t>
            </a:r>
          </a:p>
        </p:txBody>
      </p:sp>
      <p:sp>
        <p:nvSpPr>
          <p:cNvPr id="10" name="9 CuadroTexto"/>
          <p:cNvSpPr txBox="1">
            <a:spLocks noChangeArrowheads="1"/>
          </p:cNvSpPr>
          <p:nvPr/>
        </p:nvSpPr>
        <p:spPr bwMode="auto">
          <a:xfrm>
            <a:off x="827088" y="4005263"/>
            <a:ext cx="2881312" cy="1076325"/>
          </a:xfrm>
          <a:prstGeom prst="rect">
            <a:avLst/>
          </a:prstGeom>
          <a:noFill/>
          <a:ln w="9525">
            <a:noFill/>
            <a:miter lim="800000"/>
            <a:headEnd/>
            <a:tailEnd/>
          </a:ln>
        </p:spPr>
        <p:txBody>
          <a:bodyPr>
            <a:spAutoFit/>
          </a:bodyPr>
          <a:lstStyle/>
          <a:p>
            <a:pPr algn="ctr"/>
            <a:r>
              <a:rPr lang="es-ES" sz="3200">
                <a:latin typeface="Calibri" pitchFamily="34" charset="0"/>
              </a:rPr>
              <a:t>OBSERVANDO TODO A FONDO</a:t>
            </a:r>
          </a:p>
        </p:txBody>
      </p:sp>
      <p:pic>
        <p:nvPicPr>
          <p:cNvPr id="8198" name="Picture 2"/>
          <p:cNvPicPr>
            <a:picLocks noChangeAspect="1" noChangeArrowheads="1"/>
          </p:cNvPicPr>
          <p:nvPr/>
        </p:nvPicPr>
        <p:blipFill>
          <a:blip r:embed="rId3" cstate="print"/>
          <a:srcRect/>
          <a:stretch>
            <a:fillRect/>
          </a:stretch>
        </p:blipFill>
        <p:spPr bwMode="auto">
          <a:xfrm>
            <a:off x="250825" y="1771650"/>
            <a:ext cx="4681538" cy="3529013"/>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3CDB2816-F638-4BB3-A275-178B337F5FA4}" type="slidenum">
              <a:rPr lang="es-ES" smtClean="0"/>
              <a:pPr>
                <a:defRPr/>
              </a:pPr>
              <a:t>4</a:t>
            </a:fld>
            <a:endParaRPr lang="es-ES"/>
          </a:p>
        </p:txBody>
      </p:sp>
      <p:sp>
        <p:nvSpPr>
          <p:cNvPr id="11" name="10 Marcador de pie de página"/>
          <p:cNvSpPr>
            <a:spLocks noGrp="1"/>
          </p:cNvSpPr>
          <p:nvPr>
            <p:ph type="ftr" sz="quarter" idx="11"/>
          </p:nvPr>
        </p:nvSpPr>
        <p:spPr/>
        <p:txBody>
          <a:bodyPr/>
          <a:lstStyle/>
          <a:p>
            <a:pPr>
              <a:defRPr/>
            </a:pPr>
            <a:r>
              <a:rPr lang="es-ES"/>
              <a:t>Centro Exprésate</a:t>
            </a:r>
          </a:p>
        </p:txBody>
      </p:sp>
      <p:sp>
        <p:nvSpPr>
          <p:cNvPr id="820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utoUpdateAnimBg="0"/>
      <p:bldP spid="1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normAutofit/>
          </a:bodyPr>
          <a:lstStyle/>
          <a:p>
            <a:pPr algn="ctr" eaLnBrk="1" fontAlgn="auto" hangingPunct="1">
              <a:spcAft>
                <a:spcPts val="0"/>
              </a:spcAft>
              <a:defRPr/>
            </a:pPr>
            <a:r>
              <a:rPr lang="es-ES" sz="4400" dirty="0" smtClean="0">
                <a:solidFill>
                  <a:schemeClr val="accent2">
                    <a:lumMod val="50000"/>
                  </a:schemeClr>
                </a:solidFill>
              </a:rPr>
              <a:t>EL GATO</a:t>
            </a:r>
          </a:p>
        </p:txBody>
      </p:sp>
      <p:sp>
        <p:nvSpPr>
          <p:cNvPr id="41987" name="2 Marcador de contenido"/>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s-ES" sz="1800" dirty="0" smtClean="0"/>
              <a:t> Arrodillados, sentados sobre los talones y con la espalda recta, echamos el cuerpo </a:t>
            </a:r>
          </a:p>
          <a:p>
            <a:pPr marL="274320" indent="-274320" eaLnBrk="1" fontAlgn="auto" hangingPunct="1">
              <a:spcAft>
                <a:spcPts val="0"/>
              </a:spcAft>
              <a:buClr>
                <a:schemeClr val="accent3"/>
              </a:buClr>
              <a:buFont typeface="Wingdings 2"/>
              <a:buChar char=""/>
              <a:defRPr/>
            </a:pPr>
            <a:r>
              <a:rPr lang="es-ES" sz="1800" dirty="0" smtClean="0"/>
              <a:t>hacia delante, apoyando las palmas de las manos en el suelo, en línea con las rodillas.  </a:t>
            </a:r>
          </a:p>
          <a:p>
            <a:pPr marL="274320" indent="-274320" eaLnBrk="1" fontAlgn="auto" hangingPunct="1">
              <a:spcAft>
                <a:spcPts val="0"/>
              </a:spcAft>
              <a:buClr>
                <a:schemeClr val="accent3"/>
              </a:buClr>
              <a:buFont typeface="Wingdings 2"/>
              <a:buChar char=""/>
              <a:defRPr/>
            </a:pPr>
            <a:r>
              <a:rPr lang="es-ES" sz="1800" dirty="0" smtClean="0"/>
              <a:t> Inhalamos y subimos mirada y cabeza hacia arriba, al tiempo que desciende el </a:t>
            </a:r>
          </a:p>
          <a:p>
            <a:pPr marL="274320" indent="-274320" eaLnBrk="1" fontAlgn="auto" hangingPunct="1">
              <a:spcAft>
                <a:spcPts val="0"/>
              </a:spcAft>
              <a:buClr>
                <a:schemeClr val="accent3"/>
              </a:buClr>
              <a:buFont typeface="Wingdings 2"/>
              <a:buChar char=""/>
              <a:defRPr/>
            </a:pPr>
            <a:r>
              <a:rPr lang="es-ES" sz="1800" dirty="0" smtClean="0"/>
              <a:t>abdomen hacia el suelo, pero manteniendo los glúteos en el mismo lugar.  </a:t>
            </a:r>
          </a:p>
          <a:p>
            <a:pPr marL="274320" indent="-274320" eaLnBrk="1" fontAlgn="auto" hangingPunct="1">
              <a:spcAft>
                <a:spcPts val="0"/>
              </a:spcAft>
              <a:buClr>
                <a:schemeClr val="accent3"/>
              </a:buClr>
              <a:buFont typeface="Wingdings 2"/>
              <a:buChar char=""/>
              <a:defRPr/>
            </a:pPr>
            <a:r>
              <a:rPr lang="es-ES" sz="1800" dirty="0" smtClean="0"/>
              <a:t>Exhalando, invertimos la posición de la espalda, llevando mirada y cabeza hacia </a:t>
            </a:r>
          </a:p>
          <a:p>
            <a:pPr marL="274320" indent="-274320" eaLnBrk="1" fontAlgn="auto" hangingPunct="1">
              <a:spcAft>
                <a:spcPts val="0"/>
              </a:spcAft>
              <a:buClr>
                <a:schemeClr val="accent3"/>
              </a:buClr>
              <a:buFont typeface="Wingdings 2"/>
              <a:buChar char=""/>
              <a:defRPr/>
            </a:pPr>
            <a:r>
              <a:rPr lang="es-ES" sz="1800" dirty="0" smtClean="0"/>
              <a:t>abajo y abdomen hacia arriba. </a:t>
            </a:r>
          </a:p>
          <a:p>
            <a:pPr marL="274320" indent="-274320" eaLnBrk="1" fontAlgn="auto" hangingPunct="1">
              <a:spcAft>
                <a:spcPts val="0"/>
              </a:spcAft>
              <a:buClr>
                <a:schemeClr val="accent3"/>
              </a:buClr>
              <a:buFont typeface="Wingdings 2"/>
              <a:buChar char=""/>
              <a:defRPr/>
            </a:pPr>
            <a:r>
              <a:rPr lang="es-ES" sz="1800" dirty="0" smtClean="0"/>
              <a:t> Realizamos este ejercicio tres veces. </a:t>
            </a:r>
          </a:p>
          <a:p>
            <a:pPr marL="274320" indent="-274320" eaLnBrk="1" fontAlgn="auto" hangingPunct="1">
              <a:spcAft>
                <a:spcPts val="0"/>
              </a:spcAft>
              <a:buClr>
                <a:schemeClr val="accent3"/>
              </a:buClr>
              <a:buFont typeface="Wingdings 2"/>
              <a:buChar char=""/>
              <a:defRPr/>
            </a:pPr>
            <a:r>
              <a:rPr lang="es-ES" sz="1800" dirty="0" smtClean="0"/>
              <a:t>  Para finalizar, el gato se mira la cola. Para ello, desde la posición de inicio </a:t>
            </a:r>
          </a:p>
          <a:p>
            <a:pPr marL="274320" indent="-274320" eaLnBrk="1" fontAlgn="auto" hangingPunct="1">
              <a:spcAft>
                <a:spcPts val="0"/>
              </a:spcAft>
              <a:buClr>
                <a:schemeClr val="accent3"/>
              </a:buClr>
              <a:buFont typeface="Wingdings 2"/>
              <a:buChar char=""/>
              <a:defRPr/>
            </a:pPr>
            <a:r>
              <a:rPr lang="es-ES" sz="1800" dirty="0" smtClean="0"/>
              <a:t>inhalamos y exhalando, giramos cabeza y tronco, como mirándonos hacia los glúteos.  </a:t>
            </a:r>
          </a:p>
          <a:p>
            <a:pPr marL="274320" indent="-274320" eaLnBrk="1" fontAlgn="auto" hangingPunct="1">
              <a:spcAft>
                <a:spcPts val="0"/>
              </a:spcAft>
              <a:buClr>
                <a:schemeClr val="accent3"/>
              </a:buClr>
              <a:buFont typeface="Wingdings 2"/>
              <a:buChar char=""/>
              <a:defRPr/>
            </a:pPr>
            <a:r>
              <a:rPr lang="es-ES" sz="1800" dirty="0" smtClean="0"/>
              <a:t> Volvemos al centro inhalando y, exhalando, giramos ahora en el sentido opuesto. </a:t>
            </a:r>
          </a:p>
          <a:p>
            <a:pPr marL="274320" indent="-274320" eaLnBrk="1" fontAlgn="auto" hangingPunct="1">
              <a:spcAft>
                <a:spcPts val="0"/>
              </a:spcAft>
              <a:buClr>
                <a:schemeClr val="accent3"/>
              </a:buClr>
              <a:buFont typeface="Wingdings 2"/>
              <a:buChar char=""/>
              <a:defRPr/>
            </a:pPr>
            <a:r>
              <a:rPr lang="es-ES" sz="1800" dirty="0" smtClean="0"/>
              <a:t>Inhalando volvemos a la posición de inicio. </a:t>
            </a:r>
          </a:p>
        </p:txBody>
      </p:sp>
      <p:sp>
        <p:nvSpPr>
          <p:cNvPr id="4" name="3 Marcador de número de diapositiva"/>
          <p:cNvSpPr>
            <a:spLocks noGrp="1"/>
          </p:cNvSpPr>
          <p:nvPr>
            <p:ph type="sldNum" sz="quarter" idx="12"/>
          </p:nvPr>
        </p:nvSpPr>
        <p:spPr/>
        <p:txBody>
          <a:bodyPr/>
          <a:lstStyle/>
          <a:p>
            <a:pPr>
              <a:defRPr/>
            </a:pPr>
            <a:fld id="{258D365F-5002-45B8-B6BF-6F13603CE86E}" type="slidenum">
              <a:rPr lang="es-ES" smtClean="0"/>
              <a:pPr>
                <a:defRPr/>
              </a:pPr>
              <a:t>40</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ES" smtClean="0"/>
              <a:t>El gato</a:t>
            </a:r>
          </a:p>
        </p:txBody>
      </p:sp>
      <p:sp>
        <p:nvSpPr>
          <p:cNvPr id="4" name="3 Marcador de pie de página"/>
          <p:cNvSpPr>
            <a:spLocks noGrp="1"/>
          </p:cNvSpPr>
          <p:nvPr>
            <p:ph type="ftr" sz="quarter" idx="11"/>
          </p:nvPr>
        </p:nvSpPr>
        <p:spPr/>
        <p:txBody>
          <a:bodyPr/>
          <a:lstStyle/>
          <a:p>
            <a:pPr>
              <a:defRPr/>
            </a:pPr>
            <a:r>
              <a:rPr lang="es-ES" smtClean="0"/>
              <a:t>Centro Exprésate</a:t>
            </a:r>
            <a:endParaRPr lang="es-ES"/>
          </a:p>
        </p:txBody>
      </p:sp>
      <p:sp>
        <p:nvSpPr>
          <p:cNvPr id="5" name="4 Marcador de número de diapositiva"/>
          <p:cNvSpPr>
            <a:spLocks noGrp="1"/>
          </p:cNvSpPr>
          <p:nvPr>
            <p:ph type="sldNum" sz="quarter" idx="12"/>
          </p:nvPr>
        </p:nvSpPr>
        <p:spPr/>
        <p:txBody>
          <a:bodyPr/>
          <a:lstStyle/>
          <a:p>
            <a:pPr>
              <a:defRPr/>
            </a:pPr>
            <a:fld id="{35869403-E107-4AA4-89EA-B9F8DF93AD24}" type="slidenum">
              <a:rPr lang="es-ES" smtClean="0"/>
              <a:pPr>
                <a:defRPr/>
              </a:pPr>
              <a:t>41</a:t>
            </a:fld>
            <a:endParaRPr lang="es-ES"/>
          </a:p>
        </p:txBody>
      </p:sp>
      <p:pic>
        <p:nvPicPr>
          <p:cNvPr id="46085" name="5 Marcador de contenido"/>
          <p:cNvPicPr>
            <a:picLocks noGrp="1"/>
          </p:cNvPicPr>
          <p:nvPr>
            <p:ph idx="1"/>
          </p:nvPr>
        </p:nvPicPr>
        <p:blipFill>
          <a:blip r:embed="rId2" cstate="print"/>
          <a:srcRect/>
          <a:stretch>
            <a:fillRect/>
          </a:stretch>
        </p:blipFill>
        <p:spPr>
          <a:xfrm>
            <a:off x="1639888" y="1935163"/>
            <a:ext cx="5864225" cy="4389437"/>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normAutofit/>
          </a:bodyPr>
          <a:lstStyle/>
          <a:p>
            <a:pPr algn="ctr" eaLnBrk="1" fontAlgn="auto" hangingPunct="1">
              <a:spcAft>
                <a:spcPts val="0"/>
              </a:spcAft>
              <a:defRPr/>
            </a:pPr>
            <a:r>
              <a:rPr lang="es-ES" sz="4400" dirty="0" smtClean="0">
                <a:solidFill>
                  <a:schemeClr val="accent2">
                    <a:lumMod val="50000"/>
                  </a:schemeClr>
                </a:solidFill>
              </a:rPr>
              <a:t>LA PINZA</a:t>
            </a:r>
          </a:p>
        </p:txBody>
      </p:sp>
      <p:sp>
        <p:nvSpPr>
          <p:cNvPr id="47107" name="2 Marcador de contenido"/>
          <p:cNvSpPr>
            <a:spLocks noGrp="1"/>
          </p:cNvSpPr>
          <p:nvPr>
            <p:ph idx="1"/>
          </p:nvPr>
        </p:nvSpPr>
        <p:spPr/>
        <p:txBody>
          <a:bodyPr/>
          <a:lstStyle/>
          <a:p>
            <a:pPr eaLnBrk="1" hangingPunct="1"/>
            <a:r>
              <a:rPr lang="es-ES" sz="1800" smtClean="0"/>
              <a:t> Sentados en el suelo, invitamos a los participantes a poner la espalda recta y la mirada al frente. Relajamos los hombros y estiramos las piernas, con las manos apoyadas a ambos lados del cuerpo. </a:t>
            </a:r>
          </a:p>
          <a:p>
            <a:pPr eaLnBrk="1" hangingPunct="1"/>
            <a:r>
              <a:rPr lang="es-ES" sz="1800" smtClean="0"/>
              <a:t> Inhalamos y subimos los brazos hacia la vertical y exhalando bajamos, con la espalda recta, hacia las piernas, como tratando de tocar con el pecho las rodillas. </a:t>
            </a:r>
          </a:p>
          <a:p>
            <a:pPr eaLnBrk="1" hangingPunct="1"/>
            <a:r>
              <a:rPr lang="es-ES" sz="1800" smtClean="0"/>
              <a:t>  Cogemos los pulgares de los pies y nos mantenemos en esta posición durante unas respiraciones, con los ojos cerrados. Con cada exhalación tratamos de bajar un poco más, pero sin forzar. </a:t>
            </a:r>
          </a:p>
          <a:p>
            <a:pPr eaLnBrk="1" hangingPunct="1"/>
            <a:r>
              <a:rPr lang="es-ES" sz="1800" smtClean="0"/>
              <a:t>  Para subir, inhalamos, llevando los brazos y el tronco hacia la vertical, y exhalamos bajando los brazos. </a:t>
            </a:r>
          </a:p>
          <a:p>
            <a:pPr eaLnBrk="1" hangingPunct="1"/>
            <a:r>
              <a:rPr lang="es-ES" sz="1800" smtClean="0"/>
              <a:t>Otra variante de la pinza es “la pinza de pie”. Puede hacerse tras la montaña, siguiendo las mismas instrucciones descritas anteriormente. </a:t>
            </a:r>
          </a:p>
        </p:txBody>
      </p:sp>
      <p:sp>
        <p:nvSpPr>
          <p:cNvPr id="4" name="3 Marcador de número de diapositiva"/>
          <p:cNvSpPr>
            <a:spLocks noGrp="1"/>
          </p:cNvSpPr>
          <p:nvPr>
            <p:ph type="sldNum" sz="quarter" idx="12"/>
          </p:nvPr>
        </p:nvSpPr>
        <p:spPr/>
        <p:txBody>
          <a:bodyPr/>
          <a:lstStyle/>
          <a:p>
            <a:pPr>
              <a:defRPr/>
            </a:pPr>
            <a:fld id="{098C7B5D-F56A-4820-8F60-1F7ABD9CEC93}" type="slidenum">
              <a:rPr lang="es-ES" smtClean="0"/>
              <a:pPr>
                <a:defRPr/>
              </a:pPr>
              <a:t>42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p:txBody>
          <a:bodyPr/>
          <a:lstStyle/>
          <a:p>
            <a:r>
              <a:rPr lang="es-ES" smtClean="0"/>
              <a:t>La pinza</a:t>
            </a:r>
          </a:p>
        </p:txBody>
      </p:sp>
      <p:sp>
        <p:nvSpPr>
          <p:cNvPr id="4" name="3 Marcador de pie de página"/>
          <p:cNvSpPr>
            <a:spLocks noGrp="1"/>
          </p:cNvSpPr>
          <p:nvPr>
            <p:ph type="ftr" sz="quarter" idx="11"/>
          </p:nvPr>
        </p:nvSpPr>
        <p:spPr/>
        <p:txBody>
          <a:bodyPr/>
          <a:lstStyle/>
          <a:p>
            <a:pPr>
              <a:defRPr/>
            </a:pPr>
            <a:r>
              <a:rPr lang="es-ES" smtClean="0"/>
              <a:t>Centro Exprésate</a:t>
            </a:r>
            <a:endParaRPr lang="es-ES"/>
          </a:p>
        </p:txBody>
      </p:sp>
      <p:sp>
        <p:nvSpPr>
          <p:cNvPr id="5" name="4 Marcador de número de diapositiva"/>
          <p:cNvSpPr>
            <a:spLocks noGrp="1"/>
          </p:cNvSpPr>
          <p:nvPr>
            <p:ph type="sldNum" sz="quarter" idx="12"/>
          </p:nvPr>
        </p:nvSpPr>
        <p:spPr/>
        <p:txBody>
          <a:bodyPr/>
          <a:lstStyle/>
          <a:p>
            <a:pPr>
              <a:defRPr/>
            </a:pPr>
            <a:fld id="{9A4245D4-ECEF-4324-BF83-053D3850015B}" type="slidenum">
              <a:rPr lang="es-ES" smtClean="0"/>
              <a:pPr>
                <a:defRPr/>
              </a:pPr>
              <a:t>43</a:t>
            </a:fld>
            <a:endParaRPr lang="es-ES"/>
          </a:p>
        </p:txBody>
      </p:sp>
      <p:pic>
        <p:nvPicPr>
          <p:cNvPr id="48133" name="5 Marcador de contenido"/>
          <p:cNvPicPr>
            <a:picLocks noGrp="1"/>
          </p:cNvPicPr>
          <p:nvPr>
            <p:ph idx="1"/>
          </p:nvPr>
        </p:nvPicPr>
        <p:blipFill>
          <a:blip r:embed="rId2" cstate="print"/>
          <a:srcRect/>
          <a:stretch>
            <a:fillRect/>
          </a:stretch>
        </p:blipFill>
        <p:spPr>
          <a:xfrm>
            <a:off x="862013" y="2236788"/>
            <a:ext cx="7419975" cy="3786187"/>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normAutofit fontScale="90000"/>
          </a:bodyPr>
          <a:lstStyle/>
          <a:p>
            <a:pPr algn="ctr" eaLnBrk="1" fontAlgn="auto" hangingPunct="1">
              <a:spcAft>
                <a:spcPts val="0"/>
              </a:spcAft>
              <a:defRPr/>
            </a:pPr>
            <a:r>
              <a:rPr lang="es-ES" dirty="0" smtClean="0">
                <a:solidFill>
                  <a:schemeClr val="accent2">
                    <a:lumMod val="50000"/>
                  </a:schemeClr>
                </a:solidFill>
              </a:rPr>
              <a:t>EL BEBÉ (RELAJACIÓN, ENTREGA)</a:t>
            </a:r>
          </a:p>
        </p:txBody>
      </p:sp>
      <p:sp>
        <p:nvSpPr>
          <p:cNvPr id="49155" name="2 Marcador de contenido"/>
          <p:cNvSpPr>
            <a:spLocks noGrp="1"/>
          </p:cNvSpPr>
          <p:nvPr>
            <p:ph idx="1"/>
          </p:nvPr>
        </p:nvSpPr>
        <p:spPr/>
        <p:txBody>
          <a:bodyPr/>
          <a:lstStyle/>
          <a:p>
            <a:pPr eaLnBrk="1" hangingPunct="1"/>
            <a:r>
              <a:rPr lang="es-ES" sz="1800" smtClean="0"/>
              <a:t>Siéntate en el suelo, de rodillas, sobre los empeines.  </a:t>
            </a:r>
          </a:p>
          <a:p>
            <a:pPr eaLnBrk="1" hangingPunct="1"/>
            <a:r>
              <a:rPr lang="es-ES" sz="1800" smtClean="0"/>
              <a:t> Abre ligeramente las rodillas. </a:t>
            </a:r>
          </a:p>
          <a:p>
            <a:pPr eaLnBrk="1" hangingPunct="1"/>
            <a:r>
              <a:rPr lang="es-ES" sz="1800" smtClean="0"/>
              <a:t> Coge tu tripa desde abajo y desplázala hacia arriba. </a:t>
            </a:r>
          </a:p>
          <a:p>
            <a:pPr eaLnBrk="1" hangingPunct="1"/>
            <a:r>
              <a:rPr lang="es-ES" sz="1800" smtClean="0"/>
              <a:t> Inclina tu tronco hacia delante, y deja reposar la tripa blanda sobre tus muslos. </a:t>
            </a:r>
          </a:p>
          <a:p>
            <a:pPr eaLnBrk="1" hangingPunct="1"/>
            <a:r>
              <a:rPr lang="es-ES" sz="1800" smtClean="0"/>
              <a:t> Estira los brazos hacia adelante. </a:t>
            </a:r>
          </a:p>
          <a:p>
            <a:pPr eaLnBrk="1" hangingPunct="1"/>
            <a:r>
              <a:rPr lang="es-ES" sz="1800" smtClean="0"/>
              <a:t>Suelta la nuca y deja reposar la frente en el suelo.  </a:t>
            </a:r>
          </a:p>
          <a:p>
            <a:pPr eaLnBrk="1" hangingPunct="1"/>
            <a:r>
              <a:rPr lang="es-ES" sz="1800" smtClean="0"/>
              <a:t>Esta es una postura para cerrar y dejar al cuerpo reposar. El efecto de las posturas anteriores se puede saborear en ese espacio de tranquilidad. </a:t>
            </a:r>
          </a:p>
        </p:txBody>
      </p:sp>
      <p:sp>
        <p:nvSpPr>
          <p:cNvPr id="4" name="3 Marcador de número de diapositiva"/>
          <p:cNvSpPr>
            <a:spLocks noGrp="1"/>
          </p:cNvSpPr>
          <p:nvPr>
            <p:ph type="sldNum" sz="quarter" idx="12"/>
          </p:nvPr>
        </p:nvSpPr>
        <p:spPr/>
        <p:txBody>
          <a:bodyPr/>
          <a:lstStyle/>
          <a:p>
            <a:pPr>
              <a:defRPr/>
            </a:pPr>
            <a:fld id="{F7CCD053-B2C8-43B2-9F23-13BC8B0216E0}" type="slidenum">
              <a:rPr lang="es-ES" smtClean="0"/>
              <a:pPr>
                <a:defRPr/>
              </a:pPr>
              <a:t>44</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p:txBody>
          <a:bodyPr/>
          <a:lstStyle/>
          <a:p>
            <a:r>
              <a:rPr lang="es-ES" smtClean="0"/>
              <a:t>El bebé</a:t>
            </a:r>
          </a:p>
        </p:txBody>
      </p:sp>
      <p:sp>
        <p:nvSpPr>
          <p:cNvPr id="4" name="3 Marcador de pie de página"/>
          <p:cNvSpPr>
            <a:spLocks noGrp="1"/>
          </p:cNvSpPr>
          <p:nvPr>
            <p:ph type="ftr" sz="quarter" idx="11"/>
          </p:nvPr>
        </p:nvSpPr>
        <p:spPr/>
        <p:txBody>
          <a:bodyPr/>
          <a:lstStyle/>
          <a:p>
            <a:pPr>
              <a:defRPr/>
            </a:pPr>
            <a:r>
              <a:rPr lang="es-ES" smtClean="0"/>
              <a:t>Centro Exprésate</a:t>
            </a:r>
            <a:endParaRPr lang="es-ES"/>
          </a:p>
        </p:txBody>
      </p:sp>
      <p:sp>
        <p:nvSpPr>
          <p:cNvPr id="5" name="4 Marcador de número de diapositiva"/>
          <p:cNvSpPr>
            <a:spLocks noGrp="1"/>
          </p:cNvSpPr>
          <p:nvPr>
            <p:ph type="sldNum" sz="quarter" idx="12"/>
          </p:nvPr>
        </p:nvSpPr>
        <p:spPr/>
        <p:txBody>
          <a:bodyPr/>
          <a:lstStyle/>
          <a:p>
            <a:pPr>
              <a:defRPr/>
            </a:pPr>
            <a:fld id="{76D95C00-7E82-4A9D-A456-E39557CFD15A}" type="slidenum">
              <a:rPr lang="es-ES" smtClean="0"/>
              <a:pPr>
                <a:defRPr/>
              </a:pPr>
              <a:t>45</a:t>
            </a:fld>
            <a:endParaRPr lang="es-ES"/>
          </a:p>
        </p:txBody>
      </p:sp>
      <p:pic>
        <p:nvPicPr>
          <p:cNvPr id="50181" name="5 Marcador de contenido"/>
          <p:cNvPicPr>
            <a:picLocks noGrp="1"/>
          </p:cNvPicPr>
          <p:nvPr>
            <p:ph idx="1"/>
          </p:nvPr>
        </p:nvPicPr>
        <p:blipFill>
          <a:blip r:embed="rId2" cstate="print"/>
          <a:srcRect/>
          <a:stretch>
            <a:fillRect/>
          </a:stretch>
        </p:blipFill>
        <p:spPr>
          <a:xfrm>
            <a:off x="1833563" y="1935163"/>
            <a:ext cx="5476875" cy="438943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normAutofit/>
          </a:bodyPr>
          <a:lstStyle/>
          <a:p>
            <a:pPr algn="ctr" eaLnBrk="1" fontAlgn="auto" hangingPunct="1">
              <a:spcAft>
                <a:spcPts val="0"/>
              </a:spcAft>
              <a:defRPr/>
            </a:pPr>
            <a:r>
              <a:rPr lang="es-ES" sz="4400" dirty="0" smtClean="0">
                <a:solidFill>
                  <a:schemeClr val="accent2">
                    <a:lumMod val="50000"/>
                  </a:schemeClr>
                </a:solidFill>
              </a:rPr>
              <a:t>LA DOBLE SILLA Y LA DOBLE MESA</a:t>
            </a:r>
          </a:p>
        </p:txBody>
      </p:sp>
      <p:sp>
        <p:nvSpPr>
          <p:cNvPr id="51203" name="2 Marcador de contenido"/>
          <p:cNvSpPr>
            <a:spLocks noGrp="1"/>
          </p:cNvSpPr>
          <p:nvPr>
            <p:ph idx="1"/>
          </p:nvPr>
        </p:nvSpPr>
        <p:spPr/>
        <p:txBody>
          <a:bodyPr/>
          <a:lstStyle/>
          <a:p>
            <a:pPr eaLnBrk="1" hangingPunct="1"/>
            <a:r>
              <a:rPr lang="es-ES" sz="1800" smtClean="0"/>
              <a:t> De  pie,  espalda  con  espalda,  tomados  de  las  manos  fuertemente,  los  participantes comienzan  a  dar  pequeños  pasitos  hacia  el  frente,  al  tiempo  que  van  flexionando  las rodillas y manteniendo las espaldas unidas. </a:t>
            </a:r>
          </a:p>
          <a:p>
            <a:pPr eaLnBrk="1" hangingPunct="1"/>
            <a:r>
              <a:rPr lang="es-ES" sz="1800" smtClean="0"/>
              <a:t> Cuando llegan a una distancia en la que sus piernas forman un ángulo recto, permanecen en esta postura durante unos instantes. </a:t>
            </a:r>
          </a:p>
          <a:p>
            <a:pPr eaLnBrk="1" hangingPunct="1"/>
            <a:r>
              <a:rPr lang="es-ES" sz="1800" smtClean="0"/>
              <a:t>  Después, caminan de nuevo, pero ahora hacia atrás, con pasos muy pequeños y lentos. </a:t>
            </a:r>
          </a:p>
          <a:p>
            <a:pPr eaLnBrk="1" hangingPunct="1"/>
            <a:r>
              <a:rPr lang="es-ES" sz="1800" smtClean="0"/>
              <a:t>Partiendo de la montaña, los participantes se colocan uno frente a otro, con una distancia entre ellos de un paso largo   Elevan los brazos inhalando y, mientras exhalan, los bajan lentamente. A medida que sus brazos comienzan a tocarse, van tomándolos con las manos, hasta quedar con el tronco paralelo al suelo. </a:t>
            </a:r>
          </a:p>
          <a:p>
            <a:pPr eaLnBrk="1" hangingPunct="1"/>
            <a:r>
              <a:rPr lang="es-ES" sz="1800" smtClean="0"/>
              <a:t>Se mantienen en esta posición unas respiraciones.  </a:t>
            </a:r>
          </a:p>
          <a:p>
            <a:pPr eaLnBrk="1" hangingPunct="1"/>
            <a:r>
              <a:rPr lang="es-ES" sz="1800" smtClean="0"/>
              <a:t>  Inhalando se elevan a la vertical, exhalando bajan los brazos. </a:t>
            </a:r>
          </a:p>
        </p:txBody>
      </p:sp>
      <p:sp>
        <p:nvSpPr>
          <p:cNvPr id="4" name="3 Marcador de número de diapositiva"/>
          <p:cNvSpPr>
            <a:spLocks noGrp="1"/>
          </p:cNvSpPr>
          <p:nvPr>
            <p:ph type="sldNum" sz="quarter" idx="12"/>
          </p:nvPr>
        </p:nvSpPr>
        <p:spPr/>
        <p:txBody>
          <a:bodyPr/>
          <a:lstStyle/>
          <a:p>
            <a:pPr>
              <a:defRPr/>
            </a:pPr>
            <a:fld id="{4EEF530D-C8DB-47BD-8877-DD0879123FF0}" type="slidenum">
              <a:rPr lang="es-ES" smtClean="0"/>
              <a:pPr>
                <a:defRPr/>
              </a:pPr>
              <a:t>46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395288" y="260350"/>
            <a:ext cx="8229600" cy="1143000"/>
          </a:xfrm>
        </p:spPr>
        <p:txBody>
          <a:bodyPr/>
          <a:lstStyle/>
          <a:p>
            <a:pPr algn="ctr"/>
            <a:r>
              <a:rPr lang="es-ES" sz="4400" smtClean="0"/>
              <a:t>ARTICULACIONES PARLANTES </a:t>
            </a:r>
            <a:br>
              <a:rPr lang="es-ES" sz="4400" smtClean="0"/>
            </a:br>
            <a:endParaRPr lang="es-ES" sz="4400" smtClean="0"/>
          </a:p>
        </p:txBody>
      </p:sp>
      <p:sp>
        <p:nvSpPr>
          <p:cNvPr id="52227" name="2 Marcador de contenido"/>
          <p:cNvSpPr>
            <a:spLocks noGrp="1"/>
          </p:cNvSpPr>
          <p:nvPr>
            <p:ph idx="1"/>
          </p:nvPr>
        </p:nvSpPr>
        <p:spPr/>
        <p:txBody>
          <a:bodyPr/>
          <a:lstStyle/>
          <a:p>
            <a:pPr>
              <a:buFont typeface="Wingdings 2" pitchFamily="18" charset="2"/>
              <a:buNone/>
            </a:pPr>
            <a:r>
              <a:rPr lang="es-ES" sz="1800" smtClean="0"/>
              <a:t>Este ejercicio permite liberar las articulaciones y tomar conciencia de ellas.  </a:t>
            </a:r>
          </a:p>
          <a:p>
            <a:pPr>
              <a:buFont typeface="Wingdings 2" pitchFamily="18" charset="2"/>
              <a:buNone/>
            </a:pPr>
            <a:r>
              <a:rPr lang="es-ES" sz="1800" smtClean="0"/>
              <a:t>El  facilitador  va  moviendo  la  atención  del  grupo  por  las  diferentes  articulaciones  de  forma sistemática, aclarando que se trata de mover sólo esa zona del cuerpo (disociar cada movimiento del movimiento  del  resto  del  cuerpo).  Para  ello,  dice  que  las  articulaciones  están  hablando,  a  veces </a:t>
            </a:r>
          </a:p>
          <a:p>
            <a:pPr>
              <a:buFont typeface="Wingdings 2" pitchFamily="18" charset="2"/>
              <a:buNone/>
            </a:pPr>
            <a:r>
              <a:rPr lang="es-ES" sz="1800" smtClean="0"/>
              <a:t>hablan rápido (voz aguda) y otras muy lento (con voz grave). Para terminar, todas las articulaciones hablan juntas y al mismo  tiempo, todas se mueven a la vez. Después pedimos a  los niños que se “congelen”  y  desde  esta  posición  volvemos  a  repetir  este  ejercicio,  comenzando  ahora  por  otra articulación. Al finalizar pregunta: ¿qué se nota por dentro ahora? ¿Sientes calor o frio dentro del cuerpo? ¿Cómo se sienten por dentro tus articulaciones? ¿Sientes cosquilleo o como hormiguitas por dentro? ¿Cómo está tu respiración? ¿Es rápida o lenta? </a:t>
            </a:r>
          </a:p>
        </p:txBody>
      </p:sp>
      <p:sp>
        <p:nvSpPr>
          <p:cNvPr id="4" name="3 Marcador de número de diapositiva"/>
          <p:cNvSpPr>
            <a:spLocks noGrp="1"/>
          </p:cNvSpPr>
          <p:nvPr>
            <p:ph type="sldNum" sz="quarter" idx="12"/>
          </p:nvPr>
        </p:nvSpPr>
        <p:spPr/>
        <p:txBody>
          <a:bodyPr/>
          <a:lstStyle/>
          <a:p>
            <a:pPr>
              <a:defRPr/>
            </a:pPr>
            <a:fld id="{664C4EEA-1149-4795-95B3-72D2B468E384}" type="slidenum">
              <a:rPr lang="es-ES" smtClean="0"/>
              <a:pPr>
                <a:defRPr/>
              </a:pPr>
              <a:t>47</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p:txBody>
          <a:bodyPr/>
          <a:lstStyle/>
          <a:p>
            <a:pPr algn="ctr"/>
            <a:r>
              <a:rPr lang="es-ES" sz="4400" smtClean="0"/>
              <a:t>CIRCUITO DE PIES </a:t>
            </a:r>
          </a:p>
        </p:txBody>
      </p:sp>
      <p:sp>
        <p:nvSpPr>
          <p:cNvPr id="53251" name="2 Marcador de contenido"/>
          <p:cNvSpPr>
            <a:spLocks noGrp="1"/>
          </p:cNvSpPr>
          <p:nvPr>
            <p:ph idx="1"/>
          </p:nvPr>
        </p:nvSpPr>
        <p:spPr/>
        <p:txBody>
          <a:bodyPr/>
          <a:lstStyle/>
          <a:p>
            <a:pPr>
              <a:buFont typeface="Wingdings 2" pitchFamily="18" charset="2"/>
              <a:buNone/>
            </a:pPr>
            <a:r>
              <a:rPr lang="es-ES" sz="1800" smtClean="0"/>
              <a:t>Este ejercicio permite desarrollar la conciencia de los puntos de apoyo de los pies.  </a:t>
            </a:r>
          </a:p>
          <a:p>
            <a:pPr>
              <a:buFont typeface="Wingdings 2" pitchFamily="18" charset="2"/>
              <a:buNone/>
            </a:pPr>
            <a:r>
              <a:rPr lang="es-ES" sz="1800" smtClean="0"/>
              <a:t>Los  niños  se ponen  de  pie,  erguidos  y  con  los  pies  paralelos.  Invitamos  a  que  muevan el  peso  de delante a atrás y les preguntamos si sienten cómo primero los dedos apoyan fuerte sobre el suelo, ahora  los  talones,  ahora  las  almohadillas  de  los  lados…Ahora  nos  mecemos  a  un  lado  y  al  otro, </a:t>
            </a:r>
          </a:p>
          <a:p>
            <a:pPr>
              <a:buFont typeface="Wingdings 2" pitchFamily="18" charset="2"/>
              <a:buNone/>
            </a:pPr>
            <a:r>
              <a:rPr lang="es-ES" sz="1800" smtClean="0"/>
              <a:t>¿dónde cae ahora el peso?... ahora buscamos una postura de nuestro cuerpo en la que el apoyo esté repartido por igual en todo el pie.  </a:t>
            </a:r>
          </a:p>
          <a:p>
            <a:pPr>
              <a:buFont typeface="Wingdings 2" pitchFamily="18" charset="2"/>
              <a:buNone/>
            </a:pPr>
            <a:r>
              <a:rPr lang="es-ES" sz="1800" smtClean="0"/>
              <a:t>Tras esta primera toma de contacto con los pies, comenzamos con el circuito. En una esquina de la sala está la salida, desde donde salen varios puestos. Cada puesto tiene un camino hecho con cinta de carrocero, sobre el que los participantes pueden caminar, intentado poner todo el pie encima de la </a:t>
            </a:r>
          </a:p>
          <a:p>
            <a:pPr>
              <a:buFont typeface="Wingdings 2" pitchFamily="18" charset="2"/>
              <a:buNone/>
            </a:pPr>
            <a:r>
              <a:rPr lang="es-ES" sz="1800" smtClean="0"/>
              <a:t>cinta, de manera que el talón se alinee con el segundo dedo. Estos caminos pueden ser rectilíneos o curvos</a:t>
            </a:r>
          </a:p>
        </p:txBody>
      </p:sp>
      <p:sp>
        <p:nvSpPr>
          <p:cNvPr id="4" name="3 Marcador de número de diapositiva"/>
          <p:cNvSpPr>
            <a:spLocks noGrp="1"/>
          </p:cNvSpPr>
          <p:nvPr>
            <p:ph type="sldNum" sz="quarter" idx="12"/>
          </p:nvPr>
        </p:nvSpPr>
        <p:spPr/>
        <p:txBody>
          <a:bodyPr/>
          <a:lstStyle/>
          <a:p>
            <a:pPr>
              <a:defRPr/>
            </a:pPr>
            <a:fld id="{2D17735F-370C-4CDF-9E0A-EAAC4650B510}" type="slidenum">
              <a:rPr lang="es-ES" smtClean="0"/>
              <a:pPr>
                <a:defRPr/>
              </a:pPr>
              <a:t>48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idx="1"/>
          </p:nvPr>
        </p:nvSpPr>
        <p:spPr/>
        <p:txBody>
          <a:bodyPr/>
          <a:lstStyle/>
          <a:p>
            <a:pPr>
              <a:buFont typeface="Wingdings 2" pitchFamily="18" charset="2"/>
              <a:buNone/>
            </a:pPr>
            <a:r>
              <a:rPr lang="es-ES" sz="1800" smtClean="0"/>
              <a:t>.  Después,  al  llegar  al  final,  ponemos  una  pequeña  piedra  sobre  cada  pie  y  pedimos  a  los participantes que vuelvan de nuevo por el circuito sin que se les caiga. </a:t>
            </a:r>
          </a:p>
          <a:p>
            <a:pPr>
              <a:buFont typeface="Wingdings 2" pitchFamily="18" charset="2"/>
              <a:buNone/>
            </a:pPr>
            <a:r>
              <a:rPr lang="es-ES" sz="1800" smtClean="0"/>
              <a:t>Durante la realización de estos ejercicios les preguntamos si están moviendo sólo los pies o se mueve también el resto del cuerpo. ¿Qué pasa si ponemos el cuerpo rígido, congelado? ¿Caminamos igual de bien que antes? ¿Y si colocamos un plato de plástico sobre nuestra cabeza? ¿Qué sientes ahora? </a:t>
            </a:r>
          </a:p>
          <a:p>
            <a:pPr>
              <a:buFont typeface="Wingdings 2" pitchFamily="18" charset="2"/>
              <a:buNone/>
            </a:pPr>
            <a:r>
              <a:rPr lang="es-ES" sz="1800" smtClean="0"/>
              <a:t>¿Cómo se siente tu cuerpo?  </a:t>
            </a:r>
          </a:p>
          <a:p>
            <a:pPr>
              <a:buFont typeface="Wingdings 2" pitchFamily="18" charset="2"/>
              <a:buNone/>
            </a:pPr>
            <a:r>
              <a:rPr lang="es-ES" sz="1800" smtClean="0"/>
              <a:t>Tras  terminar  se  puede  invitar  a  que  2  o  3  participantes  compartan  con  el  grupo  sus  vivencias  y sensaciones. </a:t>
            </a:r>
          </a:p>
          <a:p>
            <a:endParaRPr lang="es-ES" smtClean="0"/>
          </a:p>
        </p:txBody>
      </p:sp>
      <p:sp>
        <p:nvSpPr>
          <p:cNvPr id="3" name="2 Marcador de número de diapositiva"/>
          <p:cNvSpPr>
            <a:spLocks noGrp="1"/>
          </p:cNvSpPr>
          <p:nvPr>
            <p:ph type="sldNum" sz="quarter" idx="12"/>
          </p:nvPr>
        </p:nvSpPr>
        <p:spPr/>
        <p:txBody>
          <a:bodyPr/>
          <a:lstStyle/>
          <a:p>
            <a:pPr>
              <a:defRPr/>
            </a:pPr>
            <a:fld id="{9EB0942F-8958-411A-95D9-7376476A02D8}" type="slidenum">
              <a:rPr lang="es-ES" smtClean="0"/>
              <a:pPr>
                <a:defRPr/>
              </a:pPr>
              <a:t>49</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388" y="765175"/>
            <a:ext cx="8229600" cy="3948113"/>
          </a:xfrm>
        </p:spPr>
        <p:txBody>
          <a:bodyPr/>
          <a:lstStyle/>
          <a:p>
            <a:pPr algn="ctr">
              <a:defRPr/>
            </a:pPr>
            <a:r>
              <a:rPr lang="es-ES" sz="4400" b="1" dirty="0" smtClean="0"/>
              <a:t>ENTRENAMIENTO DIARIO</a:t>
            </a:r>
            <a:br>
              <a:rPr lang="es-ES" sz="4400" b="1" dirty="0" smtClean="0"/>
            </a:br>
            <a:r>
              <a:rPr lang="es-ES" sz="4400" b="1" dirty="0" smtClean="0"/>
              <a:t>PRÁCTICAS </a:t>
            </a:r>
            <a:r>
              <a:rPr lang="es-ES" sz="4400" b="1" dirty="0" smtClean="0">
                <a:solidFill>
                  <a:schemeClr val="accent1">
                    <a:lumMod val="60000"/>
                    <a:lumOff val="40000"/>
                  </a:schemeClr>
                </a:solidFill>
              </a:rPr>
              <a:t>FORMALES</a:t>
            </a:r>
            <a:r>
              <a:rPr lang="es-ES" sz="4400" b="1" dirty="0" smtClean="0"/>
              <a:t/>
            </a:r>
            <a:br>
              <a:rPr lang="es-ES" sz="4400" b="1" dirty="0" smtClean="0"/>
            </a:br>
            <a:r>
              <a:rPr lang="es-ES" sz="4400" b="1" dirty="0" smtClean="0"/>
              <a:t>PRÁCTICAS</a:t>
            </a:r>
            <a:r>
              <a:rPr lang="es-ES" sz="4400" b="1" dirty="0" smtClean="0">
                <a:solidFill>
                  <a:schemeClr val="accent1">
                    <a:lumMod val="60000"/>
                    <a:lumOff val="40000"/>
                  </a:schemeClr>
                </a:solidFill>
              </a:rPr>
              <a:t> INFORMALES</a:t>
            </a:r>
            <a:endParaRPr lang="es-ES" sz="4400" b="1" dirty="0">
              <a:solidFill>
                <a:schemeClr val="accent1">
                  <a:lumMod val="60000"/>
                  <a:lumOff val="40000"/>
                </a:schemeClr>
              </a:solidFill>
            </a:endParaRPr>
          </a:p>
        </p:txBody>
      </p:sp>
      <p:sp>
        <p:nvSpPr>
          <p:cNvPr id="4" name="3 Marcador de número de diapositiva"/>
          <p:cNvSpPr>
            <a:spLocks noGrp="1"/>
          </p:cNvSpPr>
          <p:nvPr>
            <p:ph type="sldNum" sz="quarter" idx="12"/>
          </p:nvPr>
        </p:nvSpPr>
        <p:spPr/>
        <p:txBody>
          <a:bodyPr/>
          <a:lstStyle/>
          <a:p>
            <a:pPr>
              <a:defRPr/>
            </a:pPr>
            <a:fld id="{275591F8-9A87-4FA2-A8A7-3B15A68CF605}" type="slidenum">
              <a:rPr lang="es-ES" smtClean="0"/>
              <a:pPr>
                <a:defRPr/>
              </a:pPr>
              <a:t>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p:txBody>
          <a:bodyPr/>
          <a:lstStyle/>
          <a:p>
            <a:pPr algn="ctr"/>
            <a:r>
              <a:rPr lang="es-ES" sz="4400" smtClean="0"/>
              <a:t>DANZA DE LAS PARTES</a:t>
            </a:r>
          </a:p>
        </p:txBody>
      </p:sp>
      <p:sp>
        <p:nvSpPr>
          <p:cNvPr id="55299" name="2 Marcador de contenido"/>
          <p:cNvSpPr>
            <a:spLocks noGrp="1"/>
          </p:cNvSpPr>
          <p:nvPr>
            <p:ph idx="1"/>
          </p:nvPr>
        </p:nvSpPr>
        <p:spPr/>
        <p:txBody>
          <a:bodyPr/>
          <a:lstStyle/>
          <a:p>
            <a:pPr>
              <a:buFont typeface="Wingdings 2" pitchFamily="18" charset="2"/>
              <a:buNone/>
            </a:pPr>
            <a:r>
              <a:rPr lang="es-ES" sz="1800" smtClean="0"/>
              <a:t>Este ejercicio fortalece la cohesión grupal, al tiempo que permite que los niños lleven la atención a la escucha del corazón del compañero, antes y después del ejercicio, entrado así en el espacio emocional del otro. </a:t>
            </a:r>
          </a:p>
          <a:p>
            <a:pPr>
              <a:buFont typeface="Wingdings 2" pitchFamily="18" charset="2"/>
              <a:buNone/>
            </a:pPr>
            <a:r>
              <a:rPr lang="es-ES" sz="1800" smtClean="0"/>
              <a:t>Antes de comenzar, los participantes se colocan en parejas y escuchan el corazón del compañero por turnos, ¿cómo va el corazón, rápido o lento? </a:t>
            </a:r>
          </a:p>
          <a:p>
            <a:pPr>
              <a:buFont typeface="Wingdings 2" pitchFamily="18" charset="2"/>
              <a:buNone/>
            </a:pPr>
            <a:r>
              <a:rPr lang="es-ES" sz="1800" smtClean="0"/>
              <a:t>Después se pone la música y se trata de bailar al ritmo de la música de forma individual. De vez en cuando,  el  facilitador  nombrará  diferentes  partes  del  cuerpo  y  los  participantes  buscarán  a  otro/s compañero/s con los que danzar mientras la zona nombrada de su cuerpo permanece en contacto. Al </a:t>
            </a:r>
          </a:p>
          <a:p>
            <a:pPr>
              <a:buFont typeface="Wingdings 2" pitchFamily="18" charset="2"/>
              <a:buNone/>
            </a:pPr>
            <a:r>
              <a:rPr lang="es-ES" sz="1800" smtClean="0"/>
              <a:t>finalizar el ejercicio se invita a los participantes a que escuchen el corazón del compañero con el que comenzaron la práctica, observando si va más rápido que al principio. </a:t>
            </a:r>
          </a:p>
          <a:p>
            <a:pPr>
              <a:buFont typeface="Wingdings 2" pitchFamily="18" charset="2"/>
              <a:buNone/>
            </a:pPr>
            <a:r>
              <a:rPr lang="es-ES" sz="1800" smtClean="0"/>
              <a:t>Es importante desarrollar el cuidado y la sensibilidad hacia los otros  durante el juego, con el fin de evitar que los participantes se hagan daño. </a:t>
            </a:r>
          </a:p>
        </p:txBody>
      </p:sp>
      <p:sp>
        <p:nvSpPr>
          <p:cNvPr id="4" name="3 Marcador de número de diapositiva"/>
          <p:cNvSpPr>
            <a:spLocks noGrp="1"/>
          </p:cNvSpPr>
          <p:nvPr>
            <p:ph type="sldNum" sz="quarter" idx="12"/>
          </p:nvPr>
        </p:nvSpPr>
        <p:spPr/>
        <p:txBody>
          <a:bodyPr/>
          <a:lstStyle/>
          <a:p>
            <a:pPr>
              <a:defRPr/>
            </a:pPr>
            <a:fld id="{D263C7DC-E5C0-465B-91A8-85A7F086142F}" type="slidenum">
              <a:rPr lang="es-ES" smtClean="0"/>
              <a:pPr>
                <a:defRPr/>
              </a:pPr>
              <a:t>50</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p:txBody>
          <a:bodyPr/>
          <a:lstStyle/>
          <a:p>
            <a:pPr eaLnBrk="1" hangingPunct="1"/>
            <a:r>
              <a:rPr lang="es-ES" sz="4400" smtClean="0"/>
              <a:t>MASAJES</a:t>
            </a:r>
          </a:p>
        </p:txBody>
      </p:sp>
      <p:pic>
        <p:nvPicPr>
          <p:cNvPr id="56323" name="Picture 3"/>
          <p:cNvPicPr>
            <a:picLocks noGrp="1" noChangeAspect="1" noChangeArrowheads="1"/>
          </p:cNvPicPr>
          <p:nvPr>
            <p:ph idx="1"/>
          </p:nvPr>
        </p:nvPicPr>
        <p:blipFill>
          <a:blip r:embed="rId2" cstate="print"/>
          <a:srcRect/>
          <a:stretch>
            <a:fillRect/>
          </a:stretch>
        </p:blipFill>
        <p:spPr>
          <a:xfrm>
            <a:off x="1908175" y="1935163"/>
            <a:ext cx="4248150" cy="4389437"/>
          </a:xfrm>
          <a:noFill/>
        </p:spPr>
      </p:pic>
      <p:sp>
        <p:nvSpPr>
          <p:cNvPr id="4" name="3 Marcador de número de diapositiva"/>
          <p:cNvSpPr>
            <a:spLocks noGrp="1"/>
          </p:cNvSpPr>
          <p:nvPr>
            <p:ph type="sldNum" sz="quarter" idx="12"/>
          </p:nvPr>
        </p:nvSpPr>
        <p:spPr/>
        <p:txBody>
          <a:bodyPr/>
          <a:lstStyle/>
          <a:p>
            <a:pPr>
              <a:defRPr/>
            </a:pPr>
            <a:fld id="{63EAA567-75D7-4CF2-8E9D-5B2138E5E187}" type="slidenum">
              <a:rPr lang="es-ES" smtClean="0"/>
              <a:pPr>
                <a:defRPr/>
              </a:pPr>
              <a:t>51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468313" y="188913"/>
            <a:ext cx="8229600" cy="1143000"/>
          </a:xfrm>
        </p:spPr>
        <p:txBody>
          <a:bodyPr/>
          <a:lstStyle/>
          <a:p>
            <a:pPr algn="ctr" eaLnBrk="1" hangingPunct="1"/>
            <a:r>
              <a:rPr lang="es-ES" smtClean="0"/>
              <a:t>MASAJE DE LOS ELEMENTOS</a:t>
            </a:r>
          </a:p>
        </p:txBody>
      </p:sp>
      <p:sp>
        <p:nvSpPr>
          <p:cNvPr id="47107" name="2 Marcador de contenido"/>
          <p:cNvSpPr>
            <a:spLocks noGrp="1"/>
          </p:cNvSpPr>
          <p:nvPr>
            <p:ph idx="1"/>
          </p:nvPr>
        </p:nvSpPr>
        <p:spPr>
          <a:xfrm>
            <a:off x="457200" y="1484313"/>
            <a:ext cx="8229600" cy="4840287"/>
          </a:xfrm>
        </p:spPr>
        <p:txBody>
          <a:bodyPr>
            <a:normAutofit/>
          </a:bodyPr>
          <a:lstStyle/>
          <a:p>
            <a:pPr marL="274320" indent="-274320" eaLnBrk="1" fontAlgn="auto" hangingPunct="1">
              <a:spcAft>
                <a:spcPts val="0"/>
              </a:spcAft>
              <a:buClr>
                <a:schemeClr val="accent3"/>
              </a:buClr>
              <a:buFont typeface="Wingdings 2"/>
              <a:buNone/>
              <a:defRPr/>
            </a:pPr>
            <a:r>
              <a:rPr lang="es-ES" sz="1400" dirty="0" smtClean="0"/>
              <a:t>Se colocan por parejas, uno se tumba boca abajo y el compañero se sienta a su lado para darle el </a:t>
            </a:r>
          </a:p>
          <a:p>
            <a:pPr marL="274320" indent="-274320" eaLnBrk="1" fontAlgn="auto" hangingPunct="1">
              <a:spcAft>
                <a:spcPts val="0"/>
              </a:spcAft>
              <a:buClr>
                <a:schemeClr val="accent3"/>
              </a:buClr>
              <a:buFont typeface="Wingdings 2"/>
              <a:buNone/>
              <a:defRPr/>
            </a:pPr>
            <a:r>
              <a:rPr lang="es-ES" sz="1400" dirty="0" smtClean="0"/>
              <a:t>masaje. Si el espacio no es adecuado para tumbarse, puede hacerse sentados. </a:t>
            </a:r>
          </a:p>
          <a:p>
            <a:pPr marL="274320" indent="-274320" eaLnBrk="1" fontAlgn="auto" hangingPunct="1">
              <a:spcAft>
                <a:spcPts val="0"/>
              </a:spcAft>
              <a:buClr>
                <a:schemeClr val="accent3"/>
              </a:buClr>
              <a:buFont typeface="Wingdings 2"/>
              <a:buNone/>
              <a:defRPr/>
            </a:pPr>
            <a:r>
              <a:rPr lang="es-ES" sz="1400" dirty="0" smtClean="0"/>
              <a:t>El compañero que da el masaje permanecerá atento a las instrucciones del facilitador, además de </a:t>
            </a:r>
          </a:p>
          <a:p>
            <a:pPr marL="274320" indent="-274320" eaLnBrk="1" fontAlgn="auto" hangingPunct="1">
              <a:spcAft>
                <a:spcPts val="0"/>
              </a:spcAft>
              <a:buClr>
                <a:schemeClr val="accent3"/>
              </a:buClr>
              <a:buFont typeface="Wingdings 2"/>
              <a:buNone/>
              <a:defRPr/>
            </a:pPr>
            <a:r>
              <a:rPr lang="es-ES" sz="1400" dirty="0" smtClean="0"/>
              <a:t>observar cómo éste realiza el masaje sobre la espalda de otro compañero, con el fin de imitar sus </a:t>
            </a:r>
          </a:p>
          <a:p>
            <a:pPr marL="274320" indent="-274320" eaLnBrk="1" fontAlgn="auto" hangingPunct="1">
              <a:spcAft>
                <a:spcPts val="0"/>
              </a:spcAft>
              <a:buClr>
                <a:schemeClr val="accent3"/>
              </a:buClr>
              <a:buFont typeface="Wingdings 2"/>
              <a:buNone/>
              <a:defRPr/>
            </a:pPr>
            <a:r>
              <a:rPr lang="es-ES" sz="1400" dirty="0" smtClean="0"/>
              <a:t>toques. </a:t>
            </a:r>
          </a:p>
          <a:p>
            <a:pPr marL="274320" indent="-274320" eaLnBrk="1" fontAlgn="auto" hangingPunct="1">
              <a:spcAft>
                <a:spcPts val="0"/>
              </a:spcAft>
              <a:buClr>
                <a:schemeClr val="accent3"/>
              </a:buClr>
              <a:buFont typeface="Wingdings 2"/>
              <a:buNone/>
              <a:defRPr/>
            </a:pPr>
            <a:r>
              <a:rPr lang="es-ES" sz="1400" dirty="0" smtClean="0"/>
              <a:t>Los participantes pueden imaginar que están durmiendo boca abajo en el bosque y que la noche les  regala un masaje con los diferentes elementos.  </a:t>
            </a:r>
          </a:p>
          <a:p>
            <a:pPr marL="274320" indent="-274320" eaLnBrk="1" fontAlgn="auto" hangingPunct="1">
              <a:spcAft>
                <a:spcPts val="0"/>
              </a:spcAft>
              <a:buClr>
                <a:schemeClr val="accent3"/>
              </a:buClr>
              <a:buFont typeface="Wingdings 2"/>
              <a:buNone/>
              <a:defRPr/>
            </a:pPr>
            <a:r>
              <a:rPr lang="es-ES" sz="1400" dirty="0" smtClean="0"/>
              <a:t>Primero llega la tierra y el compañero da un toque con la mano entera, como con peso, posándola </a:t>
            </a:r>
          </a:p>
          <a:p>
            <a:pPr marL="274320" indent="-274320" eaLnBrk="1" fontAlgn="auto" hangingPunct="1">
              <a:spcAft>
                <a:spcPts val="0"/>
              </a:spcAft>
              <a:buClr>
                <a:schemeClr val="accent3"/>
              </a:buClr>
              <a:buFont typeface="Wingdings 2"/>
              <a:buNone/>
              <a:defRPr/>
            </a:pPr>
            <a:r>
              <a:rPr lang="es-ES" sz="1400" dirty="0" smtClean="0"/>
              <a:t>por las diferentes partes de la espalda y las piernas. Puede dar un ligero toque de presión cuando se </a:t>
            </a:r>
          </a:p>
          <a:p>
            <a:pPr marL="274320" indent="-274320" eaLnBrk="1" fontAlgn="auto" hangingPunct="1">
              <a:spcAft>
                <a:spcPts val="0"/>
              </a:spcAft>
              <a:buClr>
                <a:schemeClr val="accent3"/>
              </a:buClr>
              <a:buFont typeface="Wingdings 2"/>
              <a:buNone/>
              <a:defRPr/>
            </a:pPr>
            <a:r>
              <a:rPr lang="es-ES" sz="1400" dirty="0" smtClean="0"/>
              <a:t>va posando.  </a:t>
            </a:r>
          </a:p>
          <a:p>
            <a:pPr marL="274320" indent="-274320" eaLnBrk="1" fontAlgn="auto" hangingPunct="1">
              <a:spcAft>
                <a:spcPts val="0"/>
              </a:spcAft>
              <a:buClr>
                <a:schemeClr val="accent3"/>
              </a:buClr>
              <a:buFont typeface="Wingdings 2"/>
              <a:buNone/>
              <a:defRPr/>
            </a:pPr>
            <a:r>
              <a:rPr lang="es-ES" sz="1400" dirty="0" smtClean="0"/>
              <a:t>Después llega el fuego y el compañero realiza un toque continuo, ligero y rápido con ambas manos </a:t>
            </a:r>
          </a:p>
          <a:p>
            <a:pPr marL="274320" indent="-274320" eaLnBrk="1" fontAlgn="auto" hangingPunct="1">
              <a:spcAft>
                <a:spcPts val="0"/>
              </a:spcAft>
              <a:buClr>
                <a:schemeClr val="accent3"/>
              </a:buClr>
              <a:buFont typeface="Wingdings 2"/>
              <a:buNone/>
              <a:defRPr/>
            </a:pPr>
            <a:r>
              <a:rPr lang="es-ES" sz="1400" dirty="0" smtClean="0"/>
              <a:t>moviéndose en direcciones opuestas, con el fin de crear calor en las diferentes zonas de la espalda y </a:t>
            </a:r>
          </a:p>
          <a:p>
            <a:pPr marL="274320" indent="-274320" eaLnBrk="1" fontAlgn="auto" hangingPunct="1">
              <a:spcAft>
                <a:spcPts val="0"/>
              </a:spcAft>
              <a:buClr>
                <a:schemeClr val="accent3"/>
              </a:buClr>
              <a:buFont typeface="Wingdings 2"/>
              <a:buNone/>
              <a:defRPr/>
            </a:pPr>
            <a:r>
              <a:rPr lang="es-ES" sz="1400" dirty="0" smtClean="0"/>
              <a:t>las piernas.  </a:t>
            </a:r>
          </a:p>
          <a:p>
            <a:pPr marL="274320" indent="-274320" eaLnBrk="1" fontAlgn="auto" hangingPunct="1">
              <a:spcAft>
                <a:spcPts val="0"/>
              </a:spcAft>
              <a:buClr>
                <a:schemeClr val="accent3"/>
              </a:buClr>
              <a:buFont typeface="Wingdings 2"/>
              <a:buNone/>
              <a:defRPr/>
            </a:pPr>
            <a:r>
              <a:rPr lang="es-ES" sz="1400" dirty="0" smtClean="0"/>
              <a:t>Acto seguido continua con el elemento agua, con un toque continuo y suave como una caricia que va  desde arriba hacia abajo, como disolviendo tensiones. </a:t>
            </a:r>
          </a:p>
          <a:p>
            <a:pPr marL="274320" indent="-274320" eaLnBrk="1" fontAlgn="auto" hangingPunct="1">
              <a:spcAft>
                <a:spcPts val="0"/>
              </a:spcAft>
              <a:buClr>
                <a:schemeClr val="accent3"/>
              </a:buClr>
              <a:buFont typeface="Wingdings 2"/>
              <a:buNone/>
              <a:defRPr/>
            </a:pPr>
            <a:r>
              <a:rPr lang="es-ES" sz="1400" dirty="0" smtClean="0"/>
              <a:t>Para  finalizar  llega  el  aire  y  el  compañero  realiza  un  ligero  toque  soplando  cerca  del  cuerpo  del alumno/a que permanece tumbado. Comenzando desde la cabeza, sopla con suavidad y dulzura, por la espalda y las piernas.</a:t>
            </a:r>
          </a:p>
        </p:txBody>
      </p:sp>
      <p:sp>
        <p:nvSpPr>
          <p:cNvPr id="4" name="3 Marcador de número de diapositiva"/>
          <p:cNvSpPr>
            <a:spLocks noGrp="1"/>
          </p:cNvSpPr>
          <p:nvPr>
            <p:ph type="sldNum" sz="quarter" idx="12"/>
          </p:nvPr>
        </p:nvSpPr>
        <p:spPr/>
        <p:txBody>
          <a:bodyPr/>
          <a:lstStyle/>
          <a:p>
            <a:pPr>
              <a:defRPr/>
            </a:pPr>
            <a:fld id="{61CBFE95-6BBF-4BFB-8860-45BDBE5E17AE}" type="slidenum">
              <a:rPr lang="es-ES" smtClean="0"/>
              <a:pPr>
                <a:defRPr/>
              </a:pPr>
              <a:t>52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p:txBody>
          <a:bodyPr/>
          <a:lstStyle/>
          <a:p>
            <a:pPr algn="ctr"/>
            <a:r>
              <a:rPr lang="es-ES" sz="4400" smtClean="0"/>
              <a:t>MASAJE PIZZA</a:t>
            </a:r>
          </a:p>
        </p:txBody>
      </p:sp>
      <p:sp>
        <p:nvSpPr>
          <p:cNvPr id="58371" name="2 Marcador de contenido"/>
          <p:cNvSpPr>
            <a:spLocks noGrp="1"/>
          </p:cNvSpPr>
          <p:nvPr>
            <p:ph idx="1"/>
          </p:nvPr>
        </p:nvSpPr>
        <p:spPr/>
        <p:txBody>
          <a:bodyPr/>
          <a:lstStyle/>
          <a:p>
            <a:pPr>
              <a:buFont typeface="Wingdings 2" pitchFamily="18" charset="2"/>
              <a:buNone/>
            </a:pPr>
            <a:r>
              <a:rPr lang="es-ES" sz="1800" smtClean="0"/>
              <a:t>Se trata de un ejercicio para Educación infantil y primaria.  Con algo tan ingenuo </a:t>
            </a:r>
          </a:p>
          <a:p>
            <a:pPr>
              <a:buFont typeface="Wingdings 2" pitchFamily="18" charset="2"/>
              <a:buNone/>
            </a:pPr>
            <a:r>
              <a:rPr lang="es-ES" sz="1800" smtClean="0"/>
              <a:t>como  plantear  elaborar  una  pizza  en  la  espalda  del  compañero,  se  propicia  un </a:t>
            </a:r>
          </a:p>
          <a:p>
            <a:pPr>
              <a:buFont typeface="Wingdings 2" pitchFamily="18" charset="2"/>
              <a:buNone/>
            </a:pPr>
            <a:r>
              <a:rPr lang="es-ES" sz="1800" smtClean="0"/>
              <a:t>contacto  cuerpo  a  cuerpo  respetuoso.  Se  pide  permiso  para  tocar  la  espalda, </a:t>
            </a:r>
          </a:p>
          <a:p>
            <a:pPr>
              <a:buFont typeface="Wingdings 2" pitchFamily="18" charset="2"/>
              <a:buNone/>
            </a:pPr>
            <a:r>
              <a:rPr lang="es-ES" sz="1800" smtClean="0"/>
              <a:t>manteniendo el límite de la ropa. </a:t>
            </a:r>
          </a:p>
          <a:p>
            <a:pPr>
              <a:buFont typeface="Wingdings 2" pitchFamily="18" charset="2"/>
              <a:buNone/>
            </a:pPr>
            <a:r>
              <a:rPr lang="es-ES" sz="1800" smtClean="0"/>
              <a:t>Se va a amasar y añadir ingredientes a una pizza que será elaborada con mucho </a:t>
            </a:r>
          </a:p>
          <a:p>
            <a:pPr>
              <a:buFont typeface="Wingdings 2" pitchFamily="18" charset="2"/>
              <a:buNone/>
            </a:pPr>
            <a:r>
              <a:rPr lang="es-ES" sz="1800" smtClean="0"/>
              <a:t>amor  y  afecto.  En  ningún  caso  deben  permitirse  comportamientos  agresivos  o </a:t>
            </a:r>
          </a:p>
          <a:p>
            <a:pPr>
              <a:buFont typeface="Wingdings 2" pitchFamily="18" charset="2"/>
              <a:buNone/>
            </a:pPr>
            <a:r>
              <a:rPr lang="es-ES" sz="1800" smtClean="0"/>
              <a:t>violentos. </a:t>
            </a:r>
          </a:p>
          <a:p>
            <a:pPr>
              <a:buFont typeface="Wingdings 2" pitchFamily="18" charset="2"/>
              <a:buNone/>
            </a:pPr>
            <a:r>
              <a:rPr lang="es-ES" sz="1800" smtClean="0"/>
              <a:t>Tras añadir los ingredientes, que serán representados con el movimiento y forma </a:t>
            </a:r>
          </a:p>
          <a:p>
            <a:pPr>
              <a:buFont typeface="Wingdings 2" pitchFamily="18" charset="2"/>
              <a:buNone/>
            </a:pPr>
            <a:r>
              <a:rPr lang="es-ES" sz="1800" smtClean="0"/>
              <a:t>de  las  manos,  podemos  añadir  ingredientes  especiales:  paz,  alegría,  confianza, </a:t>
            </a:r>
          </a:p>
          <a:p>
            <a:pPr>
              <a:buFont typeface="Wingdings 2" pitchFamily="18" charset="2"/>
              <a:buNone/>
            </a:pPr>
            <a:r>
              <a:rPr lang="es-ES" sz="1800" smtClean="0"/>
              <a:t>amor…  De  esta  manera  estos  sentimientos  son  transmitidos  a  través  del </a:t>
            </a:r>
          </a:p>
        </p:txBody>
      </p:sp>
      <p:sp>
        <p:nvSpPr>
          <p:cNvPr id="4" name="3 Marcador de número de diapositiva"/>
          <p:cNvSpPr>
            <a:spLocks noGrp="1"/>
          </p:cNvSpPr>
          <p:nvPr>
            <p:ph type="sldNum" sz="quarter" idx="12"/>
          </p:nvPr>
        </p:nvSpPr>
        <p:spPr/>
        <p:txBody>
          <a:bodyPr/>
          <a:lstStyle/>
          <a:p>
            <a:pPr>
              <a:defRPr/>
            </a:pPr>
            <a:fld id="{0EB16C85-C68F-4C56-AE15-D0CF0E22CE75}" type="slidenum">
              <a:rPr lang="es-ES" smtClean="0"/>
              <a:pPr>
                <a:defRPr/>
              </a:pPr>
              <a:t>53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Marcador de contenido"/>
          <p:cNvSpPr>
            <a:spLocks noGrp="1"/>
          </p:cNvSpPr>
          <p:nvPr>
            <p:ph idx="1"/>
          </p:nvPr>
        </p:nvSpPr>
        <p:spPr/>
        <p:txBody>
          <a:bodyPr/>
          <a:lstStyle/>
          <a:p>
            <a:pPr>
              <a:buFont typeface="Wingdings 2" pitchFamily="18" charset="2"/>
              <a:buNone/>
            </a:pPr>
            <a:r>
              <a:rPr lang="es-ES" sz="1800" smtClean="0"/>
              <a:t>movimiento,  y sentidos gracias  al  cuerpo.  Se  trata  de  in-corporar  las  actitudes  y valores que fundamentan Mindfulness. </a:t>
            </a:r>
          </a:p>
        </p:txBody>
      </p:sp>
      <p:sp>
        <p:nvSpPr>
          <p:cNvPr id="3" name="2 Marcador de número de diapositiva"/>
          <p:cNvSpPr>
            <a:spLocks noGrp="1"/>
          </p:cNvSpPr>
          <p:nvPr>
            <p:ph type="sldNum" sz="quarter" idx="12"/>
          </p:nvPr>
        </p:nvSpPr>
        <p:spPr/>
        <p:txBody>
          <a:bodyPr/>
          <a:lstStyle/>
          <a:p>
            <a:pPr>
              <a:defRPr/>
            </a:pPr>
            <a:fld id="{54BC1C22-30C3-4CC9-B77A-3784713287B4}" type="slidenum">
              <a:rPr lang="es-ES" smtClean="0"/>
              <a:pPr>
                <a:defRPr/>
              </a:pPr>
              <a:t>54</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p:txBody>
          <a:bodyPr/>
          <a:lstStyle/>
          <a:p>
            <a:pPr algn="ctr"/>
            <a:r>
              <a:rPr lang="es-ES" sz="4400" smtClean="0"/>
              <a:t>MASAJE DE PALABRAS </a:t>
            </a:r>
            <a:br>
              <a:rPr lang="es-ES" sz="4400" smtClean="0"/>
            </a:br>
            <a:endParaRPr lang="es-ES" sz="4400" smtClean="0"/>
          </a:p>
        </p:txBody>
      </p:sp>
      <p:sp>
        <p:nvSpPr>
          <p:cNvPr id="60419" name="2 Marcador de contenido"/>
          <p:cNvSpPr>
            <a:spLocks noGrp="1"/>
          </p:cNvSpPr>
          <p:nvPr>
            <p:ph idx="1"/>
          </p:nvPr>
        </p:nvSpPr>
        <p:spPr/>
        <p:txBody>
          <a:bodyPr/>
          <a:lstStyle/>
          <a:p>
            <a:pPr>
              <a:buFont typeface="Wingdings 2" pitchFamily="18" charset="2"/>
              <a:buNone/>
            </a:pPr>
            <a:r>
              <a:rPr lang="es-ES" sz="1800" smtClean="0"/>
              <a:t>Los participantes se organizan por parejas, uno de los dos miembros escribirá una palabra positiva lentamente en la espalda del compañero.</a:t>
            </a:r>
          </a:p>
          <a:p>
            <a:pPr>
              <a:buFont typeface="Wingdings 2" pitchFamily="18" charset="2"/>
              <a:buNone/>
            </a:pPr>
            <a:r>
              <a:rPr lang="es-ES" sz="1800" smtClean="0"/>
              <a:t>  El participante que recibe el masaje trata de adivinar qué palabra  ha  sido  escrita  en  su  espalda.  Una vez haya  adivinado  dos  o  tres  palabras,  cambiarán  los roles. </a:t>
            </a:r>
          </a:p>
        </p:txBody>
      </p:sp>
      <p:sp>
        <p:nvSpPr>
          <p:cNvPr id="4" name="3 Marcador de número de diapositiva"/>
          <p:cNvSpPr>
            <a:spLocks noGrp="1"/>
          </p:cNvSpPr>
          <p:nvPr>
            <p:ph type="sldNum" sz="quarter" idx="12"/>
          </p:nvPr>
        </p:nvSpPr>
        <p:spPr/>
        <p:txBody>
          <a:bodyPr/>
          <a:lstStyle/>
          <a:p>
            <a:pPr>
              <a:defRPr/>
            </a:pPr>
            <a:fld id="{6B671051-601F-4FA9-B47E-61DAD5C49A94}" type="slidenum">
              <a:rPr lang="es-ES" smtClean="0"/>
              <a:pPr>
                <a:defRPr/>
              </a:pPr>
              <a:t>55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p:txBody>
          <a:bodyPr/>
          <a:lstStyle/>
          <a:p>
            <a:pPr algn="ctr" eaLnBrk="1" hangingPunct="1"/>
            <a:r>
              <a:rPr lang="es-ES" smtClean="0"/>
              <a:t>CONGELAR LA POSTURA</a:t>
            </a:r>
          </a:p>
        </p:txBody>
      </p:sp>
      <p:sp>
        <p:nvSpPr>
          <p:cNvPr id="61443" name="2 Marcador de contenido"/>
          <p:cNvSpPr>
            <a:spLocks noGrp="1"/>
          </p:cNvSpPr>
          <p:nvPr>
            <p:ph idx="1"/>
          </p:nvPr>
        </p:nvSpPr>
        <p:spPr/>
        <p:txBody>
          <a:bodyPr/>
          <a:lstStyle/>
          <a:p>
            <a:pPr eaLnBrk="1" hangingPunct="1">
              <a:buFont typeface="Wingdings 2" pitchFamily="18" charset="2"/>
              <a:buNone/>
            </a:pPr>
            <a:r>
              <a:rPr lang="es-ES" sz="1800" smtClean="0"/>
              <a:t>Se  invita  a  los  alumnos  a  permanecer  quietos,  tal  cuello, rostro, brazos… y de nuevo observan la respiración natural.  </a:t>
            </a:r>
          </a:p>
          <a:p>
            <a:pPr eaLnBrk="1" hangingPunct="1">
              <a:buFont typeface="Wingdings 2" pitchFamily="18" charset="2"/>
              <a:buNone/>
            </a:pPr>
            <a:r>
              <a:rPr lang="es-ES" sz="1800" smtClean="0"/>
              <a:t>y  como  estén  sentados,  y  a </a:t>
            </a:r>
          </a:p>
          <a:p>
            <a:pPr eaLnBrk="1" hangingPunct="1">
              <a:buFont typeface="Wingdings 2" pitchFamily="18" charset="2"/>
              <a:buNone/>
            </a:pPr>
            <a:r>
              <a:rPr lang="es-ES" sz="1800" smtClean="0"/>
              <a:t>cerrar  los  ojos.  Llevan  primero  la  atención  a  su  respiración,  sin  tratar  de </a:t>
            </a:r>
          </a:p>
          <a:p>
            <a:pPr eaLnBrk="1" hangingPunct="1">
              <a:buFont typeface="Wingdings 2" pitchFamily="18" charset="2"/>
              <a:buNone/>
            </a:pPr>
            <a:r>
              <a:rPr lang="es-ES" sz="1800" smtClean="0"/>
              <a:t>modificarla.  Después  van  a  escanear  las  fuentes  de  tensión  y  relajación  de  su </a:t>
            </a:r>
          </a:p>
          <a:p>
            <a:pPr eaLnBrk="1" hangingPunct="1">
              <a:buFont typeface="Wingdings 2" pitchFamily="18" charset="2"/>
              <a:buNone/>
            </a:pPr>
            <a:r>
              <a:rPr lang="es-ES" sz="1800" smtClean="0"/>
              <a:t>postura.  </a:t>
            </a:r>
          </a:p>
          <a:p>
            <a:pPr eaLnBrk="1" hangingPunct="1">
              <a:buFont typeface="Wingdings 2" pitchFamily="18" charset="2"/>
              <a:buNone/>
            </a:pPr>
            <a:r>
              <a:rPr lang="es-ES" sz="1800" smtClean="0"/>
              <a:t>¿Qué comunica su postura?  </a:t>
            </a:r>
          </a:p>
          <a:p>
            <a:pPr eaLnBrk="1" hangingPunct="1">
              <a:buFont typeface="Wingdings 2" pitchFamily="18" charset="2"/>
              <a:buNone/>
            </a:pPr>
            <a:r>
              <a:rPr lang="es-ES" sz="1800" smtClean="0"/>
              <a:t>¿Cuál es la actitud interna?  </a:t>
            </a:r>
          </a:p>
          <a:p>
            <a:pPr eaLnBrk="1" hangingPunct="1">
              <a:buFont typeface="Wingdings 2" pitchFamily="18" charset="2"/>
              <a:buNone/>
            </a:pPr>
            <a:r>
              <a:rPr lang="es-ES" sz="1800" smtClean="0"/>
              <a:t>Se  trata  de  observar  sin  juzgarse  ni  evaluarse  por  ello,  tan  solo  practicar  la </a:t>
            </a:r>
          </a:p>
          <a:p>
            <a:pPr eaLnBrk="1" hangingPunct="1">
              <a:buFont typeface="Wingdings 2" pitchFamily="18" charset="2"/>
              <a:buNone/>
            </a:pPr>
            <a:r>
              <a:rPr lang="es-ES" sz="1800" smtClean="0"/>
              <a:t>observación sin intención de corregir o cambiar nada. </a:t>
            </a:r>
          </a:p>
          <a:p>
            <a:pPr eaLnBrk="1" hangingPunct="1">
              <a:buFont typeface="Wingdings 2" pitchFamily="18" charset="2"/>
              <a:buNone/>
            </a:pPr>
            <a:r>
              <a:rPr lang="es-ES" sz="1800" smtClean="0"/>
              <a:t>Después ajustan la postura para sentarse con la espalda recta y relajan hombros, </a:t>
            </a:r>
          </a:p>
          <a:p>
            <a:pPr eaLnBrk="1" hangingPunct="1">
              <a:buFont typeface="Wingdings 2" pitchFamily="18" charset="2"/>
              <a:buNone/>
            </a:pPr>
            <a:r>
              <a:rPr lang="es-ES" sz="1800" smtClean="0"/>
              <a:t> </a:t>
            </a:r>
          </a:p>
        </p:txBody>
      </p:sp>
      <p:sp>
        <p:nvSpPr>
          <p:cNvPr id="4" name="3 Marcador de número de diapositiva"/>
          <p:cNvSpPr>
            <a:spLocks noGrp="1"/>
          </p:cNvSpPr>
          <p:nvPr>
            <p:ph type="sldNum" sz="quarter" idx="12"/>
          </p:nvPr>
        </p:nvSpPr>
        <p:spPr/>
        <p:txBody>
          <a:bodyPr/>
          <a:lstStyle/>
          <a:p>
            <a:pPr>
              <a:defRPr/>
            </a:pPr>
            <a:fld id="{3CF6465B-01EC-4F30-9943-712EAEC2A0AA}" type="slidenum">
              <a:rPr lang="es-ES" smtClean="0"/>
              <a:pPr>
                <a:defRPr/>
              </a:pPr>
              <a:t>56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a:xfrm>
            <a:off x="457200" y="476250"/>
            <a:ext cx="8229600" cy="1371600"/>
          </a:xfrm>
        </p:spPr>
        <p:txBody>
          <a:bodyPr/>
          <a:lstStyle/>
          <a:p>
            <a:pPr algn="ctr" eaLnBrk="1" hangingPunct="1"/>
            <a:r>
              <a:rPr lang="es-ES" sz="4400" smtClean="0"/>
              <a:t>PALMING</a:t>
            </a:r>
            <a:r>
              <a:rPr lang="es-ES" sz="5400" smtClean="0"/>
              <a:t> </a:t>
            </a:r>
            <a:br>
              <a:rPr lang="es-ES" sz="5400" smtClean="0"/>
            </a:br>
            <a:endParaRPr lang="es-ES" smtClean="0"/>
          </a:p>
        </p:txBody>
      </p:sp>
      <p:sp>
        <p:nvSpPr>
          <p:cNvPr id="62467" name="2 Marcador de contenido"/>
          <p:cNvSpPr>
            <a:spLocks noGrp="1"/>
          </p:cNvSpPr>
          <p:nvPr>
            <p:ph idx="1"/>
          </p:nvPr>
        </p:nvSpPr>
        <p:spPr/>
        <p:txBody>
          <a:bodyPr/>
          <a:lstStyle/>
          <a:p>
            <a:pPr eaLnBrk="1" hangingPunct="1">
              <a:buFont typeface="Wingdings 2" pitchFamily="18" charset="2"/>
              <a:buNone/>
            </a:pPr>
            <a:r>
              <a:rPr lang="es-ES" sz="1800" smtClean="0"/>
              <a:t>¿Cuándo?  Esta última práctica pueden realizarla en cualquier momento durante la clase, con el fin de inducir una mayor relajación en el aula. </a:t>
            </a:r>
          </a:p>
          <a:p>
            <a:pPr eaLnBrk="1" hangingPunct="1">
              <a:buFont typeface="Wingdings 2" pitchFamily="18" charset="2"/>
              <a:buNone/>
            </a:pPr>
            <a:r>
              <a:rPr lang="es-ES" sz="1800" smtClean="0"/>
              <a:t>¿Cómo?  Se  frotan  las  palmas  de  las  manos  con  el fin de  crear  calor  en  ellas,  cuando  las sientan calientes las acercan a los ojos cerrados con lentitud, llevando la atención hacia el calor que emerge de las manos y hacia la propia respiración, que será un poco más profunda de los normal. Permanecen durante unos instantes y hasta dos minutos  en  esta  posición.  Cuando  ya  hay  más  práctica  con  esta  técnica,  puede invitarse a los participantes a tratar de sentir el calor, con los ojos cerrados, incluso antes de que las manos lleguen a tocar los ojos, acercándolas muy lentamente. </a:t>
            </a:r>
          </a:p>
          <a:p>
            <a:pPr eaLnBrk="1" hangingPunct="1"/>
            <a:endParaRPr lang="es-ES" smtClean="0"/>
          </a:p>
        </p:txBody>
      </p:sp>
      <p:sp>
        <p:nvSpPr>
          <p:cNvPr id="4" name="3 Marcador de número de diapositiva"/>
          <p:cNvSpPr>
            <a:spLocks noGrp="1"/>
          </p:cNvSpPr>
          <p:nvPr>
            <p:ph type="sldNum" sz="quarter" idx="12"/>
          </p:nvPr>
        </p:nvSpPr>
        <p:spPr/>
        <p:txBody>
          <a:bodyPr/>
          <a:lstStyle/>
          <a:p>
            <a:pPr>
              <a:defRPr/>
            </a:pPr>
            <a:fld id="{484EF28E-228E-4A23-ADF9-32E866290D14}" type="slidenum">
              <a:rPr lang="es-ES" smtClean="0"/>
              <a:pPr>
                <a:defRPr/>
              </a:pPr>
              <a:t>57</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323850" y="333375"/>
            <a:ext cx="8229600" cy="1214438"/>
          </a:xfrm>
        </p:spPr>
        <p:txBody>
          <a:bodyPr/>
          <a:lstStyle/>
          <a:p>
            <a:pPr algn="ctr"/>
            <a:r>
              <a:rPr lang="es-ES" sz="4400" smtClean="0"/>
              <a:t>BODY-SCAN</a:t>
            </a:r>
            <a:r>
              <a:rPr lang="es-ES" sz="5400" smtClean="0"/>
              <a:t> </a:t>
            </a:r>
            <a:br>
              <a:rPr lang="es-ES" sz="5400" smtClean="0"/>
            </a:br>
            <a:endParaRPr lang="es-ES" smtClean="0"/>
          </a:p>
        </p:txBody>
      </p:sp>
      <p:sp>
        <p:nvSpPr>
          <p:cNvPr id="63491" name="2 Marcador de contenido"/>
          <p:cNvSpPr>
            <a:spLocks noGrp="1"/>
          </p:cNvSpPr>
          <p:nvPr>
            <p:ph idx="1"/>
          </p:nvPr>
        </p:nvSpPr>
        <p:spPr>
          <a:xfrm>
            <a:off x="457200" y="1557338"/>
            <a:ext cx="8229600" cy="4767262"/>
          </a:xfrm>
        </p:spPr>
        <p:txBody>
          <a:bodyPr/>
          <a:lstStyle/>
          <a:p>
            <a:pPr>
              <a:buFont typeface="Wingdings 2" pitchFamily="18" charset="2"/>
              <a:buNone/>
            </a:pPr>
            <a:r>
              <a:rPr lang="es-ES" sz="1800" smtClean="0"/>
              <a:t>¿Cuándo?  Cuando  el  profesor  percibe  que  la  actitud  generalizada  en  el  aula  es  de desatención,  sustituir  la  clásica  charla  por  el  ejercicio  de  congelar  la  postura,  y seguidamente, realizamos el body-scan. </a:t>
            </a:r>
          </a:p>
          <a:p>
            <a:pPr>
              <a:buFont typeface="Wingdings 2" pitchFamily="18" charset="2"/>
              <a:buNone/>
            </a:pPr>
            <a:r>
              <a:rPr lang="es-ES" sz="1800" smtClean="0"/>
              <a:t>¿Cómo?  Tras sentarse con espalda recta, se les invita a que escaneen su cuerpo de la cabeza  a los pies, llevando la atención a las sensaciones de peso del cuerpo (bajo los  glúteos, los pies, las manos…). Después realizan otro escaneado, esta vez de pies a  cabeza, llevando la atención a la sensación de roce con la ropa. Escanean de nuevo,  de la cabeza a los pies, atendiendo ahora a las sensaciones de roce con el aire.  </a:t>
            </a:r>
          </a:p>
          <a:p>
            <a:pPr>
              <a:buFont typeface="Wingdings 2" pitchFamily="18" charset="2"/>
              <a:buNone/>
            </a:pPr>
            <a:r>
              <a:rPr lang="es-ES" sz="1800" smtClean="0"/>
              <a:t>Por último les invitamos a que escaneen de nuevo, atendiendo ahora a las zonas en  las que hay sensaciones de tensión. Para terminar, toman conciencia de todo el  cuerpo, atendiendo a sensaciones de peso, roce y tensión. Para   </a:t>
            </a:r>
          </a:p>
          <a:p>
            <a:pPr>
              <a:buFont typeface="Wingdings 2" pitchFamily="18" charset="2"/>
              <a:buNone/>
            </a:pPr>
            <a:r>
              <a:rPr lang="es-ES" sz="1800" smtClean="0"/>
              <a:t>alumnos de infantil y primer ciclo de primaria puede adaptarse esta práctica,   </a:t>
            </a:r>
          </a:p>
          <a:p>
            <a:pPr>
              <a:buFont typeface="Wingdings 2" pitchFamily="18" charset="2"/>
              <a:buNone/>
            </a:pPr>
            <a:r>
              <a:rPr lang="es-ES" sz="1800" smtClean="0"/>
              <a:t>ayudándoles a que paseen la atención por las diferentes zonas de su cuerpo, al   </a:t>
            </a:r>
          </a:p>
          <a:p>
            <a:pPr>
              <a:buFont typeface="Wingdings 2" pitchFamily="18" charset="2"/>
              <a:buNone/>
            </a:pPr>
            <a:r>
              <a:rPr lang="es-ES" sz="1800" smtClean="0"/>
              <a:t>tiempo que son tocadas por un compañero. </a:t>
            </a:r>
          </a:p>
        </p:txBody>
      </p:sp>
      <p:sp>
        <p:nvSpPr>
          <p:cNvPr id="4" name="3 Marcador de número de diapositiva"/>
          <p:cNvSpPr>
            <a:spLocks noGrp="1"/>
          </p:cNvSpPr>
          <p:nvPr>
            <p:ph type="sldNum" sz="quarter" idx="12"/>
          </p:nvPr>
        </p:nvSpPr>
        <p:spPr/>
        <p:txBody>
          <a:bodyPr/>
          <a:lstStyle/>
          <a:p>
            <a:pPr>
              <a:defRPr/>
            </a:pPr>
            <a:fld id="{1CECADDF-0645-4B5A-85C1-EAB525E1068E}" type="slidenum">
              <a:rPr lang="es-ES" smtClean="0"/>
              <a:pPr>
                <a:defRPr/>
              </a:pPr>
              <a:t>58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p:txBody>
          <a:bodyPr/>
          <a:lstStyle/>
          <a:p>
            <a:pPr algn="ctr"/>
            <a:r>
              <a:rPr lang="es-ES" b="1" smtClean="0"/>
              <a:t>ATENCIÓN AL ENTORNO</a:t>
            </a:r>
          </a:p>
        </p:txBody>
      </p:sp>
      <p:sp>
        <p:nvSpPr>
          <p:cNvPr id="3" name="2 Marcador de número de diapositiva"/>
          <p:cNvSpPr>
            <a:spLocks noGrp="1"/>
          </p:cNvSpPr>
          <p:nvPr>
            <p:ph type="sldNum" sz="quarter" idx="12"/>
          </p:nvPr>
        </p:nvSpPr>
        <p:spPr/>
        <p:txBody>
          <a:bodyPr/>
          <a:lstStyle/>
          <a:p>
            <a:pPr>
              <a:defRPr/>
            </a:pPr>
            <a:fld id="{7CA5E13F-4BDF-4464-99E8-D3C24744DFC3}" type="slidenum">
              <a:rPr lang="es-ES" smtClean="0"/>
              <a:pPr>
                <a:defRPr/>
              </a:pPr>
              <a:t>59</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0"/>
            <a:ext cx="8229600" cy="1155700"/>
          </a:xfrm>
        </p:spPr>
        <p:txBody>
          <a:bodyPr rtlCol="0">
            <a:normAutofit/>
          </a:bodyPr>
          <a:lstStyle/>
          <a:p>
            <a:pPr eaLnBrk="1" fontAlgn="auto" hangingPunct="1">
              <a:spcAft>
                <a:spcPts val="0"/>
              </a:spcAft>
              <a:defRPr/>
            </a:pPr>
            <a:r>
              <a:rPr lang="es-ES" dirty="0" smtClean="0">
                <a:solidFill>
                  <a:schemeClr val="tx2">
                    <a:lumMod val="75000"/>
                  </a:schemeClr>
                </a:solidFill>
              </a:rPr>
              <a:t>1-ATENCIÓN A LAS EMOCIONES</a:t>
            </a:r>
            <a:endParaRPr lang="es-ES" dirty="0">
              <a:solidFill>
                <a:schemeClr val="tx2">
                  <a:lumMod val="7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2124075" y="1628775"/>
            <a:ext cx="4751388" cy="2305050"/>
          </a:xfrm>
          <a:prstGeom prst="rect">
            <a:avLst/>
          </a:prstGeom>
          <a:noFill/>
          <a:ln w="9525">
            <a:noFill/>
            <a:miter lim="800000"/>
            <a:headEnd/>
            <a:tailEnd/>
          </a:ln>
        </p:spPr>
      </p:pic>
      <p:sp>
        <p:nvSpPr>
          <p:cNvPr id="4" name="3 CuadroTexto"/>
          <p:cNvSpPr txBox="1">
            <a:spLocks noChangeArrowheads="1"/>
          </p:cNvSpPr>
          <p:nvPr/>
        </p:nvSpPr>
        <p:spPr bwMode="auto">
          <a:xfrm>
            <a:off x="1187450" y="4365625"/>
            <a:ext cx="6697663" cy="460375"/>
          </a:xfrm>
          <a:prstGeom prst="rect">
            <a:avLst/>
          </a:prstGeom>
          <a:noFill/>
          <a:ln w="9525">
            <a:noFill/>
            <a:miter lim="800000"/>
            <a:headEnd/>
            <a:tailEnd/>
          </a:ln>
        </p:spPr>
        <p:txBody>
          <a:bodyPr>
            <a:spAutoFit/>
          </a:bodyPr>
          <a:lstStyle/>
          <a:p>
            <a:pPr algn="ctr"/>
            <a:r>
              <a:rPr lang="es-ES" sz="2400">
                <a:latin typeface="Calibri" pitchFamily="34" charset="0"/>
              </a:rPr>
              <a:t>Haciéndonos </a:t>
            </a:r>
            <a:r>
              <a:rPr lang="es-ES" sz="2400">
                <a:solidFill>
                  <a:srgbClr val="FF0000"/>
                </a:solidFill>
                <a:latin typeface="Calibri" pitchFamily="34" charset="0"/>
              </a:rPr>
              <a:t>AMIGOS DE NUESTRAS EMOCIONES :</a:t>
            </a:r>
          </a:p>
        </p:txBody>
      </p:sp>
      <p:sp>
        <p:nvSpPr>
          <p:cNvPr id="5" name="4 CuadroTexto"/>
          <p:cNvSpPr txBox="1">
            <a:spLocks noChangeArrowheads="1"/>
          </p:cNvSpPr>
          <p:nvPr/>
        </p:nvSpPr>
        <p:spPr bwMode="auto">
          <a:xfrm>
            <a:off x="1042988" y="5300663"/>
            <a:ext cx="7273925" cy="523875"/>
          </a:xfrm>
          <a:prstGeom prst="rect">
            <a:avLst/>
          </a:prstGeom>
          <a:noFill/>
          <a:ln w="9525">
            <a:noFill/>
            <a:miter lim="800000"/>
            <a:headEnd/>
            <a:tailEnd/>
          </a:ln>
        </p:spPr>
        <p:txBody>
          <a:bodyPr>
            <a:spAutoFit/>
          </a:bodyPr>
          <a:lstStyle/>
          <a:p>
            <a:pPr algn="ctr"/>
            <a:r>
              <a:rPr lang="es-ES" sz="2800">
                <a:latin typeface="Calibri" pitchFamily="34" charset="0"/>
              </a:rPr>
              <a:t>“Reconociéndolas, Sintiéndolas y Aceptándolas”</a:t>
            </a:r>
          </a:p>
        </p:txBody>
      </p:sp>
      <p:sp>
        <p:nvSpPr>
          <p:cNvPr id="6" name="5 Marcador de número de diapositiva"/>
          <p:cNvSpPr>
            <a:spLocks noGrp="1"/>
          </p:cNvSpPr>
          <p:nvPr>
            <p:ph type="sldNum" sz="quarter" idx="12"/>
          </p:nvPr>
        </p:nvSpPr>
        <p:spPr/>
        <p:txBody>
          <a:bodyPr/>
          <a:lstStyle/>
          <a:p>
            <a:pPr>
              <a:defRPr/>
            </a:pPr>
            <a:fld id="{3972183D-65C6-476A-B06A-80245DD54D46}" type="slidenum">
              <a:rPr lang="es-ES" smtClean="0"/>
              <a:pPr>
                <a:defRPr/>
              </a:pPr>
              <a:t>6</a:t>
            </a:fld>
            <a:endParaRPr lang="es-ES"/>
          </a:p>
        </p:txBody>
      </p:sp>
      <p:sp>
        <p:nvSpPr>
          <p:cNvPr id="7" name="6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ppt_x"/>
                                          </p:val>
                                        </p:tav>
                                        <p:tav tm="100000">
                                          <p:val>
                                            <p:strVal val="#ppt_x"/>
                                          </p:val>
                                        </p:tav>
                                      </p:tavLst>
                                    </p:anim>
                                    <p:anim calcmode="lin" valueType="num">
                                      <p:cBhvr additive="base">
                                        <p:cTn id="19"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2 Marcador de contenido"/>
          <p:cNvSpPr>
            <a:spLocks noGrp="1"/>
          </p:cNvSpPr>
          <p:nvPr>
            <p:ph idx="1"/>
          </p:nvPr>
        </p:nvSpPr>
        <p:spPr/>
        <p:txBody>
          <a:bodyPr/>
          <a:lstStyle/>
          <a:p>
            <a:pPr eaLnBrk="1" hangingPunct="1">
              <a:buFont typeface="Wingdings 2" pitchFamily="18" charset="2"/>
              <a:buNone/>
            </a:pPr>
            <a:r>
              <a:rPr lang="es-ES" sz="1800" smtClean="0"/>
              <a:t>Para  agudizar  la  percepción  visual,  un  divertido  ejercicio  nos  lleva  a  ocultar  una  serie  de  objetos (entre seis y trece) bajo una manta. La manta se destapa durante un breve espacio de tiempo (unos treinta segundos) y después, cada participante dibuja o escribe el nombre de los objetos que ha visto.  </a:t>
            </a:r>
          </a:p>
          <a:p>
            <a:pPr eaLnBrk="1" hangingPunct="1">
              <a:buFont typeface="Wingdings 2" pitchFamily="18" charset="2"/>
              <a:buNone/>
            </a:pPr>
            <a:r>
              <a:rPr lang="es-ES" sz="1800" smtClean="0"/>
              <a:t>De  forma  ordenada,  cada  participante  dirá  un  objeto  que  ha  visto.  Todos  los  que  hayan  visto  y dibujado o anotado ese objeto, pueden levantar la mano. Se cierra el ejercicio cuando, entre todos los participantes, logran listar todos los objetos que ocultaba la manta. </a:t>
            </a:r>
          </a:p>
        </p:txBody>
      </p:sp>
      <p:sp>
        <p:nvSpPr>
          <p:cNvPr id="65539" name="3 Título"/>
          <p:cNvSpPr>
            <a:spLocks noGrp="1"/>
          </p:cNvSpPr>
          <p:nvPr>
            <p:ph type="title"/>
          </p:nvPr>
        </p:nvSpPr>
        <p:spPr/>
        <p:txBody>
          <a:bodyPr/>
          <a:lstStyle/>
          <a:p>
            <a:pPr algn="ctr"/>
            <a:r>
              <a:rPr lang="es-ES" sz="4400" smtClean="0"/>
              <a:t>OBJETOS BAJO LA MANTA</a:t>
            </a:r>
          </a:p>
        </p:txBody>
      </p:sp>
      <p:sp>
        <p:nvSpPr>
          <p:cNvPr id="4" name="3 Marcador de número de diapositiva"/>
          <p:cNvSpPr>
            <a:spLocks noGrp="1"/>
          </p:cNvSpPr>
          <p:nvPr>
            <p:ph type="sldNum" sz="quarter" idx="12"/>
          </p:nvPr>
        </p:nvSpPr>
        <p:spPr/>
        <p:txBody>
          <a:bodyPr/>
          <a:lstStyle/>
          <a:p>
            <a:pPr>
              <a:defRPr/>
            </a:pPr>
            <a:fld id="{5319C098-AEB4-4827-A80C-96B51C9AEBBA}" type="slidenum">
              <a:rPr lang="es-ES" smtClean="0"/>
              <a:pPr>
                <a:defRPr/>
              </a:pPr>
              <a:t>60</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a:lstStyle/>
          <a:p>
            <a:pPr algn="ctr"/>
            <a:r>
              <a:rPr lang="es-ES" sz="4400" smtClean="0"/>
              <a:t>TÚNEL DE LOS SENTIDOS </a:t>
            </a:r>
            <a:br>
              <a:rPr lang="es-ES" sz="4400" smtClean="0"/>
            </a:br>
            <a:endParaRPr lang="es-ES" sz="4400" smtClean="0"/>
          </a:p>
        </p:txBody>
      </p:sp>
      <p:sp>
        <p:nvSpPr>
          <p:cNvPr id="66563" name="2 Marcador de contenido"/>
          <p:cNvSpPr>
            <a:spLocks noGrp="1"/>
          </p:cNvSpPr>
          <p:nvPr>
            <p:ph idx="1"/>
          </p:nvPr>
        </p:nvSpPr>
        <p:spPr/>
        <p:txBody>
          <a:bodyPr/>
          <a:lstStyle/>
          <a:p>
            <a:pPr>
              <a:buFont typeface="Wingdings 2" pitchFamily="18" charset="2"/>
              <a:buNone/>
            </a:pPr>
            <a:r>
              <a:rPr lang="es-ES" sz="1800" smtClean="0"/>
              <a:t>Con los ojos vendados, se sientan en círculo pequeños grupos. Durante un tiempo, tocarán un objeto que el facilitador deja en el centro. Arena, hojas secas, plumas, nueces, pipas, piedras…  </a:t>
            </a:r>
          </a:p>
          <a:p>
            <a:pPr>
              <a:buFont typeface="Wingdings 2" pitchFamily="18" charset="2"/>
              <a:buNone/>
            </a:pPr>
            <a:r>
              <a:rPr lang="es-ES" sz="1800" smtClean="0"/>
              <a:t>Aquí lo importante no es que descubran qué están tocando, no es un juego de adivinación. </a:t>
            </a:r>
          </a:p>
          <a:p>
            <a:pPr>
              <a:buFont typeface="Wingdings 2" pitchFamily="18" charset="2"/>
              <a:buNone/>
            </a:pPr>
            <a:r>
              <a:rPr lang="es-ES" sz="1800" smtClean="0"/>
              <a:t>La  instrucción  del  juego  es  tocar  cada  cosa  como  si  fueran  objetos  completamente desconocidos. Atender a la textura y quedarse con la pura sensación sentida a través de los dedos.  </a:t>
            </a:r>
          </a:p>
          <a:p>
            <a:pPr>
              <a:buFont typeface="Wingdings 2" pitchFamily="18" charset="2"/>
              <a:buNone/>
            </a:pPr>
            <a:r>
              <a:rPr lang="es-ES" sz="1800" smtClean="0"/>
              <a:t>Cuando la experiencia lleva al aquí y el ahora, más que a una adivinación de lo ya conocido, se genera una nueva memoria sensorial con el objeto. La próxima vez que sean tocados estos objetos, llevarán a una vivencia del presente, marcando una referencia para volver al ahora desde el que se ha vivido el ejercicio. </a:t>
            </a:r>
          </a:p>
        </p:txBody>
      </p:sp>
      <p:sp>
        <p:nvSpPr>
          <p:cNvPr id="4" name="3 Marcador de número de diapositiva"/>
          <p:cNvSpPr>
            <a:spLocks noGrp="1"/>
          </p:cNvSpPr>
          <p:nvPr>
            <p:ph type="sldNum" sz="quarter" idx="12"/>
          </p:nvPr>
        </p:nvSpPr>
        <p:spPr/>
        <p:txBody>
          <a:bodyPr/>
          <a:lstStyle/>
          <a:p>
            <a:pPr>
              <a:defRPr/>
            </a:pPr>
            <a:fld id="{6DB7D335-2F27-488D-94D9-7E9E05FA666F}" type="slidenum">
              <a:rPr lang="es-ES" smtClean="0"/>
              <a:pPr>
                <a:defRPr/>
              </a:pPr>
              <a:t>61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Marcador de contenido"/>
          <p:cNvSpPr>
            <a:spLocks noGrp="1"/>
          </p:cNvSpPr>
          <p:nvPr>
            <p:ph idx="1"/>
          </p:nvPr>
        </p:nvSpPr>
        <p:spPr>
          <a:xfrm>
            <a:off x="457200" y="620713"/>
            <a:ext cx="8229600" cy="1439862"/>
          </a:xfrm>
        </p:spPr>
        <p:txBody>
          <a:bodyPr>
            <a:normAutofit fontScale="62500" lnSpcReduction="20000"/>
          </a:bodyPr>
          <a:lstStyle/>
          <a:p>
            <a:pPr marL="274320" indent="-274320" algn="just" eaLnBrk="1" fontAlgn="auto" hangingPunct="1">
              <a:spcAft>
                <a:spcPts val="0"/>
              </a:spcAft>
              <a:buClr>
                <a:schemeClr val="accent3"/>
              </a:buClr>
              <a:buFont typeface="Arial" charset="0"/>
              <a:buNone/>
              <a:defRPr/>
            </a:pPr>
            <a:endParaRPr lang="es-ES" sz="2800" dirty="0" smtClean="0"/>
          </a:p>
          <a:p>
            <a:pPr marL="274320" indent="-274320" algn="ctr" eaLnBrk="1" fontAlgn="auto" hangingPunct="1">
              <a:spcAft>
                <a:spcPts val="0"/>
              </a:spcAft>
              <a:buClr>
                <a:schemeClr val="accent3"/>
              </a:buClr>
              <a:buFont typeface="Arial" charset="0"/>
              <a:buNone/>
              <a:defRPr/>
            </a:pPr>
            <a:r>
              <a:rPr lang="es-ES" dirty="0" smtClean="0"/>
              <a:t> </a:t>
            </a:r>
            <a:r>
              <a:rPr lang="es-ES" sz="6300" dirty="0" smtClean="0">
                <a:solidFill>
                  <a:schemeClr val="accent4">
                    <a:lumMod val="50000"/>
                  </a:schemeClr>
                </a:solidFill>
              </a:rPr>
              <a:t>ATENCIÓN A LA ALIMENTACIÓN</a:t>
            </a:r>
          </a:p>
          <a:p>
            <a:pPr marL="274320" indent="-274320" algn="just" eaLnBrk="1" fontAlgn="auto" hangingPunct="1">
              <a:spcAft>
                <a:spcPts val="0"/>
              </a:spcAft>
              <a:buClr>
                <a:schemeClr val="accent3"/>
              </a:buClr>
              <a:buFont typeface="Arial" charset="0"/>
              <a:buNone/>
              <a:defRPr/>
            </a:pPr>
            <a:r>
              <a:rPr lang="es-ES" sz="2800" dirty="0" smtClean="0">
                <a:solidFill>
                  <a:schemeClr val="accent4">
                    <a:lumMod val="75000"/>
                  </a:schemeClr>
                </a:solidFill>
              </a:rPr>
              <a:t>Comer muy lentamente 3 uvas pasas, como si se descubrieran por primera vez. </a:t>
            </a:r>
          </a:p>
          <a:p>
            <a:pPr marL="274320" indent="-274320" eaLnBrk="1" fontAlgn="auto" hangingPunct="1">
              <a:spcAft>
                <a:spcPts val="0"/>
              </a:spcAft>
              <a:buClr>
                <a:schemeClr val="accent3"/>
              </a:buClr>
              <a:buFont typeface="Arial" charset="0"/>
              <a:buNone/>
              <a:defRPr/>
            </a:pPr>
            <a:r>
              <a:rPr lang="es-ES" dirty="0" smtClean="0"/>
              <a:t>	</a:t>
            </a:r>
          </a:p>
        </p:txBody>
      </p:sp>
      <p:sp>
        <p:nvSpPr>
          <p:cNvPr id="38915" name="4 CuadroTexto"/>
          <p:cNvSpPr txBox="1">
            <a:spLocks noChangeArrowheads="1"/>
          </p:cNvSpPr>
          <p:nvPr/>
        </p:nvSpPr>
        <p:spPr bwMode="auto">
          <a:xfrm>
            <a:off x="900113" y="4437063"/>
            <a:ext cx="7056437" cy="830262"/>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Ver, oler y degustar en la boca, y finalmente tragarlas de manera consciente y muy despacio.</a:t>
            </a:r>
          </a:p>
        </p:txBody>
      </p:sp>
      <p:sp>
        <p:nvSpPr>
          <p:cNvPr id="38916" name="5 CuadroTexto"/>
          <p:cNvSpPr txBox="1">
            <a:spLocks noChangeArrowheads="1"/>
          </p:cNvSpPr>
          <p:nvPr/>
        </p:nvSpPr>
        <p:spPr bwMode="auto">
          <a:xfrm>
            <a:off x="971550" y="5661025"/>
            <a:ext cx="7129463" cy="830263"/>
          </a:xfrm>
          <a:prstGeom prst="rect">
            <a:avLst/>
          </a:prstGeom>
          <a:noFill/>
          <a:ln w="9525">
            <a:noFill/>
            <a:miter lim="800000"/>
            <a:headEnd/>
            <a:tailEnd/>
          </a:ln>
        </p:spPr>
        <p:txBody>
          <a:bodyPr>
            <a:spAutoFit/>
          </a:bodyPr>
          <a:lstStyle/>
          <a:p>
            <a:pPr algn="just">
              <a:defRPr/>
            </a:pPr>
            <a:r>
              <a:rPr lang="es-ES" sz="2400" dirty="0">
                <a:solidFill>
                  <a:schemeClr val="accent4">
                    <a:lumMod val="75000"/>
                  </a:schemeClr>
                </a:solidFill>
                <a:latin typeface="Calibri" pitchFamily="34" charset="0"/>
              </a:rPr>
              <a:t>FIN: APRENDER A DISFRUTAR DE LA COMIDA RELAJADAMENTE.</a:t>
            </a:r>
          </a:p>
        </p:txBody>
      </p:sp>
      <p:pic>
        <p:nvPicPr>
          <p:cNvPr id="67589" name="6 Imagen" descr="imagesHIE5N3Z2.jpg"/>
          <p:cNvPicPr>
            <a:picLocks noChangeAspect="1"/>
          </p:cNvPicPr>
          <p:nvPr/>
        </p:nvPicPr>
        <p:blipFill>
          <a:blip r:embed="rId2" cstate="print"/>
          <a:srcRect/>
          <a:stretch>
            <a:fillRect/>
          </a:stretch>
        </p:blipFill>
        <p:spPr bwMode="auto">
          <a:xfrm>
            <a:off x="5003800" y="2636838"/>
            <a:ext cx="2684463" cy="1609725"/>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B780AFAB-96BD-42F6-A7B0-C022B85D00B7}" type="slidenum">
              <a:rPr lang="es-ES" smtClean="0"/>
              <a:pPr>
                <a:defRPr/>
              </a:pPr>
              <a:t>62</a:t>
            </a:fld>
            <a:endParaRPr lang="es-ES"/>
          </a:p>
        </p:txBody>
      </p:sp>
      <p:sp>
        <p:nvSpPr>
          <p:cNvPr id="7" name="6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p:txBody>
          <a:bodyPr/>
          <a:lstStyle/>
          <a:p>
            <a:pPr algn="ctr"/>
            <a:r>
              <a:rPr lang="es-ES" sz="4400" smtClean="0"/>
              <a:t>LA MANDARINA </a:t>
            </a:r>
            <a:r>
              <a:rPr lang="es-ES" sz="5400" smtClean="0"/>
              <a:t/>
            </a:r>
            <a:br>
              <a:rPr lang="es-ES" sz="5400" smtClean="0"/>
            </a:br>
            <a:endParaRPr lang="es-ES" smtClean="0"/>
          </a:p>
        </p:txBody>
      </p:sp>
      <p:sp>
        <p:nvSpPr>
          <p:cNvPr id="68611" name="2 Marcador de contenido"/>
          <p:cNvSpPr>
            <a:spLocks noGrp="1"/>
          </p:cNvSpPr>
          <p:nvPr>
            <p:ph idx="1"/>
          </p:nvPr>
        </p:nvSpPr>
        <p:spPr/>
        <p:txBody>
          <a:bodyPr/>
          <a:lstStyle/>
          <a:p>
            <a:pPr>
              <a:buFont typeface="Wingdings 2" pitchFamily="18" charset="2"/>
              <a:buNone/>
            </a:pPr>
            <a:r>
              <a:rPr lang="es-ES" sz="1800" smtClean="0"/>
              <a:t>Comer  tres  gagos  de  mandarina,  una  a  una,  como  si  se  descubrieran  por  primera  vez.  Ver,  oler, degustar en la boca, y finalmente tragar de forma consciente, y muy despacio. </a:t>
            </a:r>
          </a:p>
          <a:p>
            <a:pPr>
              <a:buFont typeface="Wingdings 2" pitchFamily="18" charset="2"/>
              <a:buNone/>
            </a:pPr>
            <a:r>
              <a:rPr lang="es-ES" sz="1800" smtClean="0"/>
              <a:t>Hacer  la  demostración  antes  de  darles  los  gajos,  ya  que  algunos  pueden  comérselos  antes  de comenzar  la  explicación.  Asegurarse  de  que  quedan  claras.  No  se  dan  más  que  tres  gajos  por participante. Si algunos terminan antes, se quedan en el sitio viendo cómo lo hacen los demás. Así ven que es más divertido hacerlo lento, que no hacer nada. También aprenden de los demás, por modelado, y tienen ganas de hacerlo ellos de esa manera. </a:t>
            </a:r>
          </a:p>
          <a:p>
            <a:pPr>
              <a:buFont typeface="Wingdings 2" pitchFamily="18" charset="2"/>
              <a:buNone/>
            </a:pPr>
            <a:endParaRPr lang="es-ES" sz="1800" smtClean="0"/>
          </a:p>
          <a:p>
            <a:pPr>
              <a:buFont typeface="Wingdings 2" pitchFamily="18" charset="2"/>
              <a:buNone/>
            </a:pPr>
            <a:endParaRPr lang="es-ES" sz="1800" smtClean="0"/>
          </a:p>
          <a:p>
            <a:pPr>
              <a:buFont typeface="Wingdings 2" pitchFamily="18" charset="2"/>
              <a:buNone/>
            </a:pPr>
            <a:r>
              <a:rPr lang="es-ES" sz="1800" smtClean="0"/>
              <a:t>NOTA: Es importante preguntar al profesor por posibles alergias de los participantes. Se intentará usar mandarinas del comedor del centro escolar. </a:t>
            </a:r>
          </a:p>
        </p:txBody>
      </p:sp>
      <p:sp>
        <p:nvSpPr>
          <p:cNvPr id="4" name="3 Marcador de número de diapositiva"/>
          <p:cNvSpPr>
            <a:spLocks noGrp="1"/>
          </p:cNvSpPr>
          <p:nvPr>
            <p:ph type="sldNum" sz="quarter" idx="12"/>
          </p:nvPr>
        </p:nvSpPr>
        <p:spPr/>
        <p:txBody>
          <a:bodyPr/>
          <a:lstStyle/>
          <a:p>
            <a:pPr>
              <a:defRPr/>
            </a:pPr>
            <a:fld id="{578E004D-2DBC-40B9-A1FD-265977CA261D}" type="slidenum">
              <a:rPr lang="es-ES" smtClean="0"/>
              <a:pPr>
                <a:defRPr/>
              </a:pPr>
              <a:t>63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p:txBody>
          <a:bodyPr/>
          <a:lstStyle/>
          <a:p>
            <a:pPr algn="ctr" eaLnBrk="1" hangingPunct="1"/>
            <a:r>
              <a:rPr lang="es-ES" sz="4400" smtClean="0"/>
              <a:t>EL TRENECITO</a:t>
            </a:r>
          </a:p>
        </p:txBody>
      </p:sp>
      <p:sp>
        <p:nvSpPr>
          <p:cNvPr id="69635" name="2 Marcador de contenido"/>
          <p:cNvSpPr>
            <a:spLocks noGrp="1"/>
          </p:cNvSpPr>
          <p:nvPr>
            <p:ph idx="1"/>
          </p:nvPr>
        </p:nvSpPr>
        <p:spPr/>
        <p:txBody>
          <a:bodyPr/>
          <a:lstStyle/>
          <a:p>
            <a:pPr eaLnBrk="1" hangingPunct="1">
              <a:buFont typeface="Wingdings 2" pitchFamily="18" charset="2"/>
              <a:buNone/>
            </a:pPr>
            <a:r>
              <a:rPr lang="es-ES" sz="1800" smtClean="0"/>
              <a:t>Este ejercicio fortalece el sentido de pertenencia al grupo, y la confianza en uno mismo y en el resto .</a:t>
            </a:r>
          </a:p>
          <a:p>
            <a:pPr eaLnBrk="1" hangingPunct="1">
              <a:buFont typeface="Wingdings 2" pitchFamily="18" charset="2"/>
              <a:buNone/>
            </a:pPr>
            <a:r>
              <a:rPr lang="es-ES" sz="1800" smtClean="0"/>
              <a:t>Se hace una fila tomados por los hombros, todos cierran los ojos excepto el último, que guiará al tren a su destino.</a:t>
            </a:r>
          </a:p>
          <a:p>
            <a:pPr eaLnBrk="1" hangingPunct="1">
              <a:buFont typeface="Wingdings 2" pitchFamily="18" charset="2"/>
              <a:buNone/>
            </a:pPr>
            <a:r>
              <a:rPr lang="es-ES" sz="1800" smtClean="0"/>
              <a:t>Pasará las órdenes tocando en el hombro derecho o izquierdo según hacia donde se dirijan, si es girar poco tocará una vez, si es más dos veces y si es mucho 3.</a:t>
            </a:r>
          </a:p>
          <a:p>
            <a:pPr eaLnBrk="1" hangingPunct="1">
              <a:buFont typeface="Wingdings 2" pitchFamily="18" charset="2"/>
              <a:buNone/>
            </a:pPr>
            <a:r>
              <a:rPr lang="es-ES" sz="1800" smtClean="0"/>
              <a:t>También tirará de ambos hombros hacia atrás para parar y empujará suavemente hacia delante para avanzar.</a:t>
            </a:r>
          </a:p>
          <a:p>
            <a:pPr eaLnBrk="1" hangingPunct="1">
              <a:buFont typeface="Wingdings 2" pitchFamily="18" charset="2"/>
              <a:buNone/>
            </a:pPr>
            <a:r>
              <a:rPr lang="es-ES" sz="1800" smtClean="0"/>
              <a:t>Cada participante debe pasar la órdenes a los siguientes así hasta llegar al primero.</a:t>
            </a:r>
          </a:p>
          <a:p>
            <a:pPr eaLnBrk="1" hangingPunct="1">
              <a:buFont typeface="Wingdings 2" pitchFamily="18" charset="2"/>
              <a:buNone/>
            </a:pPr>
            <a:r>
              <a:rPr lang="es-ES" sz="1800" smtClean="0"/>
              <a:t>Se puede cambiar posiciones para pasar toso por la cabeza y la cola el tren</a:t>
            </a:r>
          </a:p>
        </p:txBody>
      </p:sp>
      <p:sp>
        <p:nvSpPr>
          <p:cNvPr id="4" name="3 Marcador de número de diapositiva"/>
          <p:cNvSpPr>
            <a:spLocks noGrp="1"/>
          </p:cNvSpPr>
          <p:nvPr>
            <p:ph type="sldNum" sz="quarter" idx="12"/>
          </p:nvPr>
        </p:nvSpPr>
        <p:spPr/>
        <p:txBody>
          <a:bodyPr/>
          <a:lstStyle/>
          <a:p>
            <a:pPr>
              <a:defRPr/>
            </a:pPr>
            <a:fld id="{E538B36D-3639-4CD8-9F38-BE95F4E59902}" type="slidenum">
              <a:rPr lang="es-ES" smtClean="0"/>
              <a:pPr>
                <a:defRPr/>
              </a:pPr>
              <a:t>64</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476250"/>
            <a:ext cx="8280400" cy="2160588"/>
          </a:xfrm>
        </p:spPr>
        <p:txBody>
          <a:bodyPr rtlCol="0">
            <a:normAutofit/>
          </a:bodyPr>
          <a:lstStyle/>
          <a:p>
            <a:pPr marL="274320" indent="-274320" algn="ctr" eaLnBrk="1" fontAlgn="auto" hangingPunct="1">
              <a:spcAft>
                <a:spcPts val="0"/>
              </a:spcAft>
              <a:buClr>
                <a:schemeClr val="accent3"/>
              </a:buClr>
              <a:buFont typeface="Arial" charset="0"/>
              <a:buNone/>
              <a:defRPr/>
            </a:pPr>
            <a:r>
              <a:rPr lang="es-ES" dirty="0" smtClean="0">
                <a:solidFill>
                  <a:schemeClr val="accent4">
                    <a:lumMod val="75000"/>
                  </a:schemeClr>
                </a:solidFill>
              </a:rPr>
              <a:t> </a:t>
            </a:r>
            <a:r>
              <a:rPr lang="es-ES" sz="4400" dirty="0" smtClean="0">
                <a:solidFill>
                  <a:schemeClr val="accent2">
                    <a:lumMod val="50000"/>
                  </a:schemeClr>
                </a:solidFill>
              </a:rPr>
              <a:t>CUENTOS BREVES</a:t>
            </a:r>
          </a:p>
          <a:p>
            <a:pPr marL="274320" indent="-274320" eaLnBrk="1" fontAlgn="auto" hangingPunct="1">
              <a:spcAft>
                <a:spcPts val="0"/>
              </a:spcAft>
              <a:buClr>
                <a:schemeClr val="accent3"/>
              </a:buClr>
              <a:buFont typeface="Arial" pitchFamily="34" charset="0"/>
              <a:buNone/>
              <a:defRPr/>
            </a:pPr>
            <a:r>
              <a:rPr lang="es-ES" dirty="0" smtClean="0"/>
              <a:t>	Donde a través de metáforas y símbolos comprenderán la filosofía Mindfulness.</a:t>
            </a:r>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smtClean="0"/>
          </a:p>
          <a:p>
            <a:pPr marL="274320" indent="-274320" eaLnBrk="1" fontAlgn="auto" hangingPunct="1">
              <a:spcAft>
                <a:spcPts val="0"/>
              </a:spcAft>
              <a:buClr>
                <a:schemeClr val="accent3"/>
              </a:buClr>
              <a:buFont typeface="Arial" pitchFamily="34" charset="0"/>
              <a:buNone/>
              <a:defRPr/>
            </a:pPr>
            <a:endParaRPr lang="es-ES" dirty="0"/>
          </a:p>
        </p:txBody>
      </p:sp>
      <p:pic>
        <p:nvPicPr>
          <p:cNvPr id="4" name="3 Imagen" descr="1366826055_504409124_1[1].jpg"/>
          <p:cNvPicPr>
            <a:picLocks noChangeAspect="1"/>
          </p:cNvPicPr>
          <p:nvPr/>
        </p:nvPicPr>
        <p:blipFill>
          <a:blip r:embed="rId2" cstate="print"/>
          <a:srcRect/>
          <a:stretch>
            <a:fillRect/>
          </a:stretch>
        </p:blipFill>
        <p:spPr bwMode="auto">
          <a:xfrm>
            <a:off x="900113" y="3213100"/>
            <a:ext cx="3522662" cy="2351088"/>
          </a:xfrm>
          <a:prstGeom prst="rect">
            <a:avLst/>
          </a:prstGeom>
          <a:noFill/>
          <a:ln w="9525">
            <a:noFill/>
            <a:miter lim="800000"/>
            <a:headEnd/>
            <a:tailEnd/>
          </a:ln>
        </p:spPr>
      </p:pic>
      <p:sp>
        <p:nvSpPr>
          <p:cNvPr id="5" name="4 CuadroTexto"/>
          <p:cNvSpPr txBox="1">
            <a:spLocks noChangeArrowheads="1"/>
          </p:cNvSpPr>
          <p:nvPr/>
        </p:nvSpPr>
        <p:spPr bwMode="auto">
          <a:xfrm>
            <a:off x="5148263" y="3429000"/>
            <a:ext cx="3095625" cy="1816100"/>
          </a:xfrm>
          <a:prstGeom prst="rect">
            <a:avLst/>
          </a:prstGeom>
          <a:noFill/>
          <a:ln w="9525">
            <a:noFill/>
            <a:miter lim="800000"/>
            <a:headEnd/>
            <a:tailEnd/>
          </a:ln>
        </p:spPr>
        <p:txBody>
          <a:bodyPr>
            <a:spAutoFit/>
          </a:bodyPr>
          <a:lstStyle/>
          <a:p>
            <a:pPr algn="ctr"/>
            <a:r>
              <a:rPr lang="es-ES" sz="2800">
                <a:latin typeface="Calibri" pitchFamily="34" charset="0"/>
              </a:rPr>
              <a:t> Cuentos para  fomenten VALORES.</a:t>
            </a:r>
          </a:p>
          <a:p>
            <a:pPr algn="ctr"/>
            <a:r>
              <a:rPr lang="es-ES" sz="2800">
                <a:latin typeface="Calibri" pitchFamily="34" charset="0"/>
              </a:rPr>
              <a:t>Y estarán llenos de magia y sabiduría.</a:t>
            </a:r>
          </a:p>
        </p:txBody>
      </p:sp>
      <p:sp>
        <p:nvSpPr>
          <p:cNvPr id="6" name="5 Marcador de número de diapositiva"/>
          <p:cNvSpPr>
            <a:spLocks noGrp="1"/>
          </p:cNvSpPr>
          <p:nvPr>
            <p:ph type="sldNum" sz="quarter" idx="12"/>
          </p:nvPr>
        </p:nvSpPr>
        <p:spPr/>
        <p:txBody>
          <a:bodyPr/>
          <a:lstStyle/>
          <a:p>
            <a:pPr>
              <a:defRPr/>
            </a:pPr>
            <a:fld id="{D5834CCF-F337-4238-A268-D7BBED8BB9BF}" type="slidenum">
              <a:rPr lang="es-ES" smtClean="0"/>
              <a:pPr>
                <a:defRPr/>
              </a:pPr>
              <a:t>65</a:t>
            </a:fld>
            <a:endParaRPr lang="es-ES"/>
          </a:p>
        </p:txBody>
      </p:sp>
      <p:sp>
        <p:nvSpPr>
          <p:cNvPr id="7" name="6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p:txBody>
          <a:bodyPr/>
          <a:lstStyle/>
          <a:p>
            <a:pPr algn="ctr" eaLnBrk="1" hangingPunct="1"/>
            <a:r>
              <a:rPr lang="es-ES" sz="4400" smtClean="0"/>
              <a:t>EL REFLEJO DEL ARCO </a:t>
            </a:r>
            <a:br>
              <a:rPr lang="es-ES" sz="4400" smtClean="0"/>
            </a:br>
            <a:endParaRPr lang="es-ES" sz="4400" smtClean="0"/>
          </a:p>
        </p:txBody>
      </p:sp>
      <p:sp>
        <p:nvSpPr>
          <p:cNvPr id="71683" name="2 Marcador de contenido"/>
          <p:cNvSpPr>
            <a:spLocks noGrp="1"/>
          </p:cNvSpPr>
          <p:nvPr>
            <p:ph idx="1"/>
          </p:nvPr>
        </p:nvSpPr>
        <p:spPr/>
        <p:txBody>
          <a:bodyPr/>
          <a:lstStyle/>
          <a:p>
            <a:pPr algn="just" eaLnBrk="1" hangingPunct="1">
              <a:buFont typeface="Wingdings 2" pitchFamily="18" charset="2"/>
              <a:buNone/>
            </a:pPr>
            <a:r>
              <a:rPr lang="es-ES" sz="1800" smtClean="0"/>
              <a:t> </a:t>
            </a:r>
          </a:p>
          <a:p>
            <a:pPr algn="just" eaLnBrk="1" hangingPunct="1">
              <a:buFont typeface="Wingdings 2" pitchFamily="18" charset="2"/>
              <a:buNone/>
            </a:pPr>
            <a:r>
              <a:rPr lang="es-ES" sz="1800" smtClean="0"/>
              <a:t>El magistrado del distrito de Jixian invitó a su secretario, Du  Xuan , a beber un vaso de vino en su compañía durante las fiestas del solsticio de verano. Un arco rojo que colgaba de la pared del salón producía en la copa de vino un reflejo que a Du Xuan se le antojaba una serpiente, pese a lo cual, y por respeto al magistrado , no se atrevió a negarse a beber. </a:t>
            </a:r>
          </a:p>
          <a:p>
            <a:pPr algn="just" eaLnBrk="1" hangingPunct="1">
              <a:buFont typeface="Wingdings 2" pitchFamily="18" charset="2"/>
              <a:buNone/>
            </a:pPr>
            <a:r>
              <a:rPr lang="es-ES" sz="1800" smtClean="0"/>
              <a:t>Cuando  llegó  a  su  casa,  Du  Xuan  comenzó  a  sufrir  un  fuerte  dolor  de estómago que le duró días, durante los cuales el secretario fue incapaz de  comer  alguna  cosa,  pese  a  que  el  médico  le  hizo  tomas  no  pocos alimentos. </a:t>
            </a:r>
          </a:p>
        </p:txBody>
      </p:sp>
      <p:sp>
        <p:nvSpPr>
          <p:cNvPr id="4" name="3 Marcador de número de diapositiva"/>
          <p:cNvSpPr>
            <a:spLocks noGrp="1"/>
          </p:cNvSpPr>
          <p:nvPr>
            <p:ph type="sldNum" sz="quarter" idx="12"/>
          </p:nvPr>
        </p:nvSpPr>
        <p:spPr/>
        <p:txBody>
          <a:bodyPr/>
          <a:lstStyle/>
          <a:p>
            <a:pPr>
              <a:defRPr/>
            </a:pPr>
            <a:fld id="{3E6266FC-797D-451F-B988-FA889D148A00}" type="slidenum">
              <a:rPr lang="es-ES" smtClean="0"/>
              <a:pPr>
                <a:defRPr/>
              </a:pPr>
              <a:t>66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2 Marcador de contenido"/>
          <p:cNvSpPr>
            <a:spLocks noGrp="1"/>
          </p:cNvSpPr>
          <p:nvPr>
            <p:ph idx="1"/>
          </p:nvPr>
        </p:nvSpPr>
        <p:spPr/>
        <p:txBody>
          <a:bodyPr/>
          <a:lstStyle/>
          <a:p>
            <a:pPr eaLnBrk="1" hangingPunct="1">
              <a:buFont typeface="Wingdings 2" pitchFamily="18" charset="2"/>
              <a:buNone/>
            </a:pPr>
            <a:r>
              <a:rPr lang="es-ES" sz="1800" smtClean="0"/>
              <a:t>Cuando,  unos  días  después,  el  secretario  dijo  al  magistrado  que  había </a:t>
            </a:r>
          </a:p>
          <a:p>
            <a:pPr eaLnBrk="1" hangingPunct="1">
              <a:buFont typeface="Wingdings 2" pitchFamily="18" charset="2"/>
              <a:buNone/>
            </a:pPr>
            <a:r>
              <a:rPr lang="es-ES" sz="1800" smtClean="0"/>
              <a:t>enfermado  por  haberse  tragado  una  serpiente,  este  recordó  el  reflejo </a:t>
            </a:r>
          </a:p>
          <a:p>
            <a:pPr eaLnBrk="1" hangingPunct="1">
              <a:buFont typeface="Wingdings 2" pitchFamily="18" charset="2"/>
              <a:buNone/>
            </a:pPr>
            <a:r>
              <a:rPr lang="es-ES" sz="1800" smtClean="0"/>
              <a:t>que el arco producía en ocasiones en los vasos situados en la mesa, pidió </a:t>
            </a:r>
          </a:p>
          <a:p>
            <a:pPr eaLnBrk="1" hangingPunct="1">
              <a:buFont typeface="Wingdings 2" pitchFamily="18" charset="2"/>
              <a:buNone/>
            </a:pPr>
            <a:r>
              <a:rPr lang="es-ES" sz="1800" smtClean="0"/>
              <a:t>su carruaje e hizo que Du Xuan le acompañase nuevamente a su casa. Una </a:t>
            </a:r>
          </a:p>
          <a:p>
            <a:pPr eaLnBrk="1" hangingPunct="1">
              <a:buFont typeface="Wingdings 2" pitchFamily="18" charset="2"/>
              <a:buNone/>
            </a:pPr>
            <a:r>
              <a:rPr lang="es-ES" sz="1800" smtClean="0"/>
              <a:t>vez  allí,  le  ofreció  vino  en  el  mismo  lugar,  de  modo  que  la  serpiente </a:t>
            </a:r>
          </a:p>
          <a:p>
            <a:pPr eaLnBrk="1" hangingPunct="1">
              <a:buFont typeface="Wingdings 2" pitchFamily="18" charset="2"/>
              <a:buNone/>
            </a:pPr>
            <a:r>
              <a:rPr lang="es-ES" sz="1800" smtClean="0"/>
              <a:t>reapareció en la copa . </a:t>
            </a:r>
          </a:p>
          <a:p>
            <a:pPr eaLnBrk="1" hangingPunct="1">
              <a:buFont typeface="Wingdings 2" pitchFamily="18" charset="2"/>
              <a:buNone/>
            </a:pPr>
            <a:r>
              <a:rPr lang="es-ES" sz="1800" smtClean="0"/>
              <a:t>-Perdón, señor-dijo Du Xuan -, pero hay una serpiente en mi copa…y temo </a:t>
            </a:r>
          </a:p>
          <a:p>
            <a:pPr eaLnBrk="1" hangingPunct="1">
              <a:buFont typeface="Wingdings 2" pitchFamily="18" charset="2"/>
              <a:buNone/>
            </a:pPr>
            <a:r>
              <a:rPr lang="es-ES" sz="1800" smtClean="0"/>
              <a:t>que moriré sin remedio si vuelvo a tragar una serpiente. </a:t>
            </a:r>
          </a:p>
          <a:p>
            <a:pPr eaLnBrk="1" hangingPunct="1">
              <a:buFont typeface="Wingdings 2" pitchFamily="18" charset="2"/>
              <a:buNone/>
            </a:pPr>
            <a:r>
              <a:rPr lang="es-ES" sz="1800" smtClean="0"/>
              <a:t>El  magistrado  descolgó  el  arco  de  la  pared  y  Du  Xuan  pudo  ver  que  la </a:t>
            </a:r>
          </a:p>
          <a:p>
            <a:pPr eaLnBrk="1" hangingPunct="1">
              <a:buFont typeface="Wingdings 2" pitchFamily="18" charset="2"/>
              <a:buNone/>
            </a:pPr>
            <a:r>
              <a:rPr lang="es-ES" sz="1800" smtClean="0"/>
              <a:t>serpiente  desaparecía  de  su  vaso.  En  el  acto,  sintió  un  gran  alivio  y  se </a:t>
            </a:r>
          </a:p>
          <a:p>
            <a:pPr eaLnBrk="1" hangingPunct="1">
              <a:buFont typeface="Wingdings 2" pitchFamily="18" charset="2"/>
              <a:buNone/>
            </a:pPr>
            <a:r>
              <a:rPr lang="es-ES" sz="1800" smtClean="0"/>
              <a:t>puso bueno. </a:t>
            </a:r>
          </a:p>
          <a:p>
            <a:pPr eaLnBrk="1" hangingPunct="1">
              <a:buFont typeface="Wingdings 2" pitchFamily="18" charset="2"/>
              <a:buNone/>
            </a:pPr>
            <a:r>
              <a:rPr lang="es-ES" sz="1800" smtClean="0"/>
              <a:t> </a:t>
            </a:r>
          </a:p>
          <a:p>
            <a:pPr eaLnBrk="1" hangingPunct="1">
              <a:buFont typeface="Wingdings 2" pitchFamily="18" charset="2"/>
              <a:buNone/>
            </a:pPr>
            <a:r>
              <a:rPr lang="es-ES" sz="1800" smtClean="0"/>
              <a:t>Intención educativa: El miedo hace ver cosas que no existen </a:t>
            </a:r>
          </a:p>
          <a:p>
            <a:pPr eaLnBrk="1" hangingPunct="1">
              <a:buFont typeface="Wingdings 2" pitchFamily="18" charset="2"/>
              <a:buNone/>
            </a:pPr>
            <a:r>
              <a:rPr lang="es-ES" sz="1800" smtClean="0"/>
              <a:t> </a:t>
            </a:r>
          </a:p>
          <a:p>
            <a:pPr eaLnBrk="1" hangingPunct="1"/>
            <a:endParaRPr lang="es-ES" sz="1800" smtClean="0"/>
          </a:p>
        </p:txBody>
      </p:sp>
      <p:sp>
        <p:nvSpPr>
          <p:cNvPr id="3" name="2 Marcador de número de diapositiva"/>
          <p:cNvSpPr>
            <a:spLocks noGrp="1"/>
          </p:cNvSpPr>
          <p:nvPr>
            <p:ph type="sldNum" sz="quarter" idx="12"/>
          </p:nvPr>
        </p:nvSpPr>
        <p:spPr/>
        <p:txBody>
          <a:bodyPr/>
          <a:lstStyle/>
          <a:p>
            <a:pPr>
              <a:defRPr/>
            </a:pPr>
            <a:fld id="{8B4A6883-FC52-4241-9C47-7FD8ACFF5B7C}" type="slidenum">
              <a:rPr lang="es-ES" smtClean="0"/>
              <a:pPr>
                <a:defRPr/>
              </a:pPr>
              <a:t>67</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title"/>
          </p:nvPr>
        </p:nvSpPr>
        <p:spPr/>
        <p:txBody>
          <a:bodyPr/>
          <a:lstStyle/>
          <a:p>
            <a:pPr algn="ctr" eaLnBrk="1" hangingPunct="1"/>
            <a:r>
              <a:rPr lang="es-ES" sz="4400" smtClean="0"/>
              <a:t>LA LECHUZA SE MUDA DE CASA </a:t>
            </a:r>
          </a:p>
        </p:txBody>
      </p:sp>
      <p:sp>
        <p:nvSpPr>
          <p:cNvPr id="73731" name="2 Marcador de contenido"/>
          <p:cNvSpPr>
            <a:spLocks noGrp="1"/>
          </p:cNvSpPr>
          <p:nvPr>
            <p:ph idx="1"/>
          </p:nvPr>
        </p:nvSpPr>
        <p:spPr/>
        <p:txBody>
          <a:bodyPr/>
          <a:lstStyle/>
          <a:p>
            <a:pPr eaLnBrk="1" hangingPunct="1">
              <a:buFont typeface="Wingdings 2" pitchFamily="18" charset="2"/>
              <a:buNone/>
            </a:pPr>
            <a:r>
              <a:rPr lang="es-ES" sz="1800" smtClean="0"/>
              <a:t>En  lo  alto  de  la  zarzamora  donde  la  tórtola  tenía  su  nido,  se  detuvo  la </a:t>
            </a:r>
          </a:p>
          <a:p>
            <a:pPr eaLnBrk="1" hangingPunct="1">
              <a:buFont typeface="Wingdings 2" pitchFamily="18" charset="2"/>
              <a:buNone/>
            </a:pPr>
            <a:r>
              <a:rPr lang="es-ES" sz="1800" smtClean="0"/>
              <a:t>lechuza, que aparentaba ir de viaje. </a:t>
            </a:r>
          </a:p>
          <a:p>
            <a:pPr eaLnBrk="1" hangingPunct="1">
              <a:buFont typeface="Wingdings 2" pitchFamily="18" charset="2"/>
              <a:buNone/>
            </a:pPr>
            <a:r>
              <a:rPr lang="es-ES" sz="1800" smtClean="0"/>
              <a:t>- ¿Adónde vas?- preguntó la tórtola. </a:t>
            </a:r>
          </a:p>
          <a:p>
            <a:pPr eaLnBrk="1" hangingPunct="1">
              <a:buFont typeface="Wingdings 2" pitchFamily="18" charset="2"/>
              <a:buNone/>
            </a:pPr>
            <a:r>
              <a:rPr lang="es-ES" sz="1800" smtClean="0"/>
              <a:t>- Me mudo a la tierra del este- contestó la lechuza. </a:t>
            </a:r>
          </a:p>
          <a:p>
            <a:pPr eaLnBrk="1" hangingPunct="1">
              <a:buFont typeface="Wingdings 2" pitchFamily="18" charset="2"/>
              <a:buNone/>
            </a:pPr>
            <a:r>
              <a:rPr lang="es-ES" sz="1800" smtClean="0"/>
              <a:t>-¿Por qué?- inquirió la tórtola. </a:t>
            </a:r>
          </a:p>
          <a:p>
            <a:pPr eaLnBrk="1" hangingPunct="1">
              <a:buFont typeface="Wingdings 2" pitchFamily="18" charset="2"/>
              <a:buNone/>
            </a:pPr>
            <a:r>
              <a:rPr lang="es-ES" sz="1800" smtClean="0"/>
              <a:t>- Porque a la gente de esta tierra no le gusta mi graznido y he decidido </a:t>
            </a:r>
          </a:p>
          <a:p>
            <a:pPr eaLnBrk="1" hangingPunct="1">
              <a:buFont typeface="Wingdings 2" pitchFamily="18" charset="2"/>
              <a:buNone/>
            </a:pPr>
            <a:r>
              <a:rPr lang="es-ES" sz="1800" smtClean="0"/>
              <a:t>irme a otro sitio- replicó la lechuza. - Eso estaría muy bien si, al hacerlo, pudieses cambiar tu voz - le dijo la </a:t>
            </a:r>
          </a:p>
          <a:p>
            <a:pPr eaLnBrk="1" hangingPunct="1">
              <a:buFont typeface="Wingdings 2" pitchFamily="18" charset="2"/>
              <a:buNone/>
            </a:pPr>
            <a:r>
              <a:rPr lang="es-ES" sz="1800" smtClean="0"/>
              <a:t>tórtola-; pero si no puedes, allá donde vayas te encontrarás con el mismo </a:t>
            </a:r>
          </a:p>
          <a:p>
            <a:pPr eaLnBrk="1" hangingPunct="1">
              <a:buFont typeface="Wingdings 2" pitchFamily="18" charset="2"/>
              <a:buNone/>
            </a:pPr>
            <a:r>
              <a:rPr lang="es-ES" sz="1800" smtClean="0"/>
              <a:t>problema: a nadie le gustará tu graznido. </a:t>
            </a:r>
          </a:p>
          <a:p>
            <a:pPr eaLnBrk="1" hangingPunct="1">
              <a:buFont typeface="Wingdings 2" pitchFamily="18" charset="2"/>
              <a:buNone/>
            </a:pPr>
            <a:r>
              <a:rPr lang="es-ES" sz="1800" smtClean="0"/>
              <a:t>Intención educativa: Aceptar cómo somos, sin buscar aprobación  </a:t>
            </a:r>
          </a:p>
          <a:p>
            <a:pPr eaLnBrk="1" hangingPunct="1">
              <a:buFont typeface="Wingdings 2" pitchFamily="18" charset="2"/>
              <a:buNone/>
            </a:pPr>
            <a:r>
              <a:rPr lang="es-ES" sz="1800" smtClean="0"/>
              <a:t> </a:t>
            </a:r>
          </a:p>
        </p:txBody>
      </p:sp>
      <p:sp>
        <p:nvSpPr>
          <p:cNvPr id="4" name="3 Marcador de número de diapositiva"/>
          <p:cNvSpPr>
            <a:spLocks noGrp="1"/>
          </p:cNvSpPr>
          <p:nvPr>
            <p:ph type="sldNum" sz="quarter" idx="12"/>
          </p:nvPr>
        </p:nvSpPr>
        <p:spPr/>
        <p:txBody>
          <a:bodyPr/>
          <a:lstStyle/>
          <a:p>
            <a:pPr>
              <a:defRPr/>
            </a:pPr>
            <a:fld id="{CE960607-208E-46E9-ACA1-92EAA66A88DD}" type="slidenum">
              <a:rPr lang="es-ES" smtClean="0"/>
              <a:pPr>
                <a:defRPr/>
              </a:pPr>
              <a:t>68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title"/>
          </p:nvPr>
        </p:nvSpPr>
        <p:spPr/>
        <p:txBody>
          <a:bodyPr/>
          <a:lstStyle/>
          <a:p>
            <a:pPr algn="ctr" eaLnBrk="1" hangingPunct="1"/>
            <a:r>
              <a:rPr lang="es-ES" smtClean="0"/>
              <a:t>EL ÁGUILA Y LA TORTUGA </a:t>
            </a:r>
          </a:p>
        </p:txBody>
      </p:sp>
      <p:sp>
        <p:nvSpPr>
          <p:cNvPr id="74755" name="2 Marcador de contenido"/>
          <p:cNvSpPr>
            <a:spLocks noGrp="1"/>
          </p:cNvSpPr>
          <p:nvPr>
            <p:ph idx="1"/>
          </p:nvPr>
        </p:nvSpPr>
        <p:spPr/>
        <p:txBody>
          <a:bodyPr/>
          <a:lstStyle/>
          <a:p>
            <a:pPr eaLnBrk="1" hangingPunct="1">
              <a:buFont typeface="Wingdings 2" pitchFamily="18" charset="2"/>
              <a:buNone/>
            </a:pPr>
            <a:r>
              <a:rPr lang="es-ES" sz="1800" smtClean="0"/>
              <a:t>Una  intrépida  tortuga  pidió  a  una  majestuosa  águila  que  le  enseñase  a </a:t>
            </a:r>
          </a:p>
          <a:p>
            <a:pPr eaLnBrk="1" hangingPunct="1">
              <a:buFont typeface="Wingdings 2" pitchFamily="18" charset="2"/>
              <a:buNone/>
            </a:pPr>
            <a:r>
              <a:rPr lang="es-ES" sz="1800" smtClean="0"/>
              <a:t>volar. </a:t>
            </a:r>
          </a:p>
          <a:p>
            <a:pPr eaLnBrk="1" hangingPunct="1">
              <a:buFont typeface="Wingdings 2" pitchFamily="18" charset="2"/>
              <a:buNone/>
            </a:pPr>
            <a:r>
              <a:rPr lang="es-ES" sz="1800" smtClean="0"/>
              <a:t>- Las tortugas no estáis hechas para volar- le dijo el águila. </a:t>
            </a:r>
          </a:p>
          <a:p>
            <a:pPr eaLnBrk="1" hangingPunct="1">
              <a:buFont typeface="Wingdings 2" pitchFamily="18" charset="2"/>
              <a:buNone/>
            </a:pPr>
            <a:r>
              <a:rPr lang="es-ES" sz="1800" smtClean="0"/>
              <a:t>- Tú elévame y enséñame a volar como haces con los aguiluchos. ¡El resto </a:t>
            </a:r>
          </a:p>
          <a:p>
            <a:pPr eaLnBrk="1" hangingPunct="1">
              <a:buFont typeface="Wingdings 2" pitchFamily="18" charset="2"/>
              <a:buNone/>
            </a:pPr>
            <a:r>
              <a:rPr lang="es-ES" sz="1800" smtClean="0"/>
              <a:t>es cosa mía!- insistió ella. </a:t>
            </a:r>
          </a:p>
          <a:p>
            <a:pPr eaLnBrk="1" hangingPunct="1">
              <a:buFont typeface="Wingdings 2" pitchFamily="18" charset="2"/>
              <a:buNone/>
            </a:pPr>
            <a:r>
              <a:rPr lang="es-ES" sz="1800" smtClean="0"/>
              <a:t>El águila, ante la insistencia de la tortuga, la elevó por los aires y, como </a:t>
            </a:r>
          </a:p>
          <a:p>
            <a:pPr eaLnBrk="1" hangingPunct="1">
              <a:buFont typeface="Wingdings 2" pitchFamily="18" charset="2"/>
              <a:buNone/>
            </a:pPr>
            <a:r>
              <a:rPr lang="es-ES" sz="1800" smtClean="0"/>
              <a:t>había hecho con sus polluelos, la soltó desde arriba. </a:t>
            </a:r>
          </a:p>
          <a:p>
            <a:pPr eaLnBrk="1" hangingPunct="1">
              <a:buFont typeface="Wingdings 2" pitchFamily="18" charset="2"/>
              <a:buNone/>
            </a:pPr>
            <a:r>
              <a:rPr lang="es-ES" sz="1800" smtClean="0"/>
              <a:t>¿Es necesario decir que la tortuga se estrelló contra unas rocas? </a:t>
            </a:r>
          </a:p>
          <a:p>
            <a:pPr eaLnBrk="1" hangingPunct="1">
              <a:buFont typeface="Wingdings 2" pitchFamily="18" charset="2"/>
              <a:buNone/>
            </a:pPr>
            <a:r>
              <a:rPr lang="es-ES" sz="1800" smtClean="0"/>
              <a:t>Intención educativa: Aceptarnos como somos, sin compararnos con otros </a:t>
            </a:r>
          </a:p>
        </p:txBody>
      </p:sp>
      <p:sp>
        <p:nvSpPr>
          <p:cNvPr id="4" name="3 Marcador de número de diapositiva"/>
          <p:cNvSpPr>
            <a:spLocks noGrp="1"/>
          </p:cNvSpPr>
          <p:nvPr>
            <p:ph type="sldNum" sz="quarter" idx="12"/>
          </p:nvPr>
        </p:nvSpPr>
        <p:spPr/>
        <p:txBody>
          <a:bodyPr/>
          <a:lstStyle/>
          <a:p>
            <a:pPr>
              <a:defRPr/>
            </a:pPr>
            <a:fld id="{9C01A21F-397D-4CCB-B3CF-A2C54927B655}" type="slidenum">
              <a:rPr lang="es-ES" smtClean="0"/>
              <a:pPr>
                <a:defRPr/>
              </a:pPr>
              <a:t>69</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33375"/>
            <a:ext cx="8229600" cy="809625"/>
          </a:xfrm>
        </p:spPr>
        <p:txBody>
          <a:bodyPr rtlCol="0">
            <a:normAutofit/>
          </a:bodyPr>
          <a:lstStyle/>
          <a:p>
            <a:pPr eaLnBrk="1" fontAlgn="auto" hangingPunct="1">
              <a:spcAft>
                <a:spcPts val="0"/>
              </a:spcAft>
              <a:defRPr/>
            </a:pPr>
            <a:r>
              <a:rPr lang="es-ES" sz="4000" dirty="0" smtClean="0">
                <a:solidFill>
                  <a:schemeClr val="tx2">
                    <a:lumMod val="75000"/>
                  </a:schemeClr>
                </a:solidFill>
              </a:rPr>
              <a:t>2- ATENCIÓN A LOS PENSAMIENTOS</a:t>
            </a:r>
            <a:endParaRPr lang="es-ES" sz="4000" dirty="0">
              <a:solidFill>
                <a:schemeClr val="tx2">
                  <a:lumMod val="7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1331913" y="1628775"/>
            <a:ext cx="2160587" cy="2168525"/>
          </a:xfrm>
          <a:prstGeom prst="rect">
            <a:avLst/>
          </a:prstGeom>
          <a:noFill/>
          <a:ln w="9525">
            <a:noFill/>
            <a:miter lim="800000"/>
            <a:headEnd/>
            <a:tailEnd/>
          </a:ln>
        </p:spPr>
      </p:pic>
      <p:sp>
        <p:nvSpPr>
          <p:cNvPr id="4" name="3 CuadroTexto"/>
          <p:cNvSpPr txBox="1">
            <a:spLocks noChangeArrowheads="1"/>
          </p:cNvSpPr>
          <p:nvPr/>
        </p:nvSpPr>
        <p:spPr bwMode="auto">
          <a:xfrm>
            <a:off x="4716463" y="1989138"/>
            <a:ext cx="2879725" cy="1200150"/>
          </a:xfrm>
          <a:prstGeom prst="rect">
            <a:avLst/>
          </a:prstGeom>
          <a:noFill/>
          <a:ln w="9525">
            <a:noFill/>
            <a:miter lim="800000"/>
            <a:headEnd/>
            <a:tailEnd/>
          </a:ln>
        </p:spPr>
        <p:txBody>
          <a:bodyPr>
            <a:spAutoFit/>
          </a:bodyPr>
          <a:lstStyle/>
          <a:p>
            <a:pPr algn="ctr"/>
            <a:r>
              <a:rPr lang="es-ES" sz="2400">
                <a:latin typeface="Calibri" pitchFamily="34" charset="0"/>
              </a:rPr>
              <a:t>Buscando SOLUCIONES REALES a nuestros conflictos</a:t>
            </a:r>
            <a:r>
              <a:rPr lang="es-ES">
                <a:latin typeface="Calibri" pitchFamily="34" charset="0"/>
              </a:rPr>
              <a:t>.</a:t>
            </a:r>
          </a:p>
        </p:txBody>
      </p:sp>
      <p:sp>
        <p:nvSpPr>
          <p:cNvPr id="5" name="4 CuadroTexto"/>
          <p:cNvSpPr txBox="1">
            <a:spLocks noChangeArrowheads="1"/>
          </p:cNvSpPr>
          <p:nvPr/>
        </p:nvSpPr>
        <p:spPr bwMode="auto">
          <a:xfrm>
            <a:off x="1403350" y="4076700"/>
            <a:ext cx="6553200" cy="708025"/>
          </a:xfrm>
          <a:prstGeom prst="rect">
            <a:avLst/>
          </a:prstGeom>
          <a:noFill/>
          <a:ln w="9525">
            <a:noFill/>
            <a:miter lim="800000"/>
            <a:headEnd/>
            <a:tailEnd/>
          </a:ln>
        </p:spPr>
        <p:txBody>
          <a:bodyPr>
            <a:spAutoFit/>
          </a:bodyPr>
          <a:lstStyle/>
          <a:p>
            <a:pPr algn="just"/>
            <a:r>
              <a:rPr lang="es-ES" sz="2000">
                <a:latin typeface="Calibri" pitchFamily="34" charset="0"/>
              </a:rPr>
              <a:t>Al trabajar la ATENCIÓN PLENA, respondemos de forma inteligente y positiva, y no reaccionamos automáticamente.</a:t>
            </a:r>
          </a:p>
        </p:txBody>
      </p:sp>
      <p:sp>
        <p:nvSpPr>
          <p:cNvPr id="6" name="5 CuadroTexto"/>
          <p:cNvSpPr txBox="1">
            <a:spLocks noChangeArrowheads="1"/>
          </p:cNvSpPr>
          <p:nvPr/>
        </p:nvSpPr>
        <p:spPr bwMode="auto">
          <a:xfrm>
            <a:off x="1258888" y="5373688"/>
            <a:ext cx="7345362" cy="830262"/>
          </a:xfrm>
          <a:prstGeom prst="rect">
            <a:avLst/>
          </a:prstGeom>
          <a:noFill/>
          <a:ln w="9525">
            <a:noFill/>
            <a:miter lim="800000"/>
            <a:headEnd/>
            <a:tailEnd/>
          </a:ln>
        </p:spPr>
        <p:txBody>
          <a:bodyPr>
            <a:spAutoFit/>
          </a:bodyPr>
          <a:lstStyle/>
          <a:p>
            <a:pPr algn="just"/>
            <a:r>
              <a:rPr lang="es-ES" sz="2400" b="1">
                <a:latin typeface="Calibri" pitchFamily="34" charset="0"/>
              </a:rPr>
              <a:t>“EL PROBLEMA NO ES LA SITUACIÓN EN SÍ, SINO TU REACCIÓN A ELLA LO QUE LA HACE DIFÍCIL”.</a:t>
            </a:r>
          </a:p>
        </p:txBody>
      </p:sp>
      <p:sp>
        <p:nvSpPr>
          <p:cNvPr id="7" name="6 Marcador de número de diapositiva"/>
          <p:cNvSpPr>
            <a:spLocks noGrp="1"/>
          </p:cNvSpPr>
          <p:nvPr>
            <p:ph type="sldNum" sz="quarter" idx="12"/>
          </p:nvPr>
        </p:nvSpPr>
        <p:spPr/>
        <p:txBody>
          <a:bodyPr/>
          <a:lstStyle/>
          <a:p>
            <a:pPr>
              <a:defRPr/>
            </a:pPr>
            <a:fld id="{61802D3D-700A-410B-AF7D-C319F3CE524B}" type="slidenum">
              <a:rPr lang="es-ES" smtClean="0"/>
              <a:pPr>
                <a:defRPr/>
              </a:pPr>
              <a:t>7</a:t>
            </a:fld>
            <a:endParaRPr lang="es-ES"/>
          </a:p>
        </p:txBody>
      </p:sp>
      <p:sp>
        <p:nvSpPr>
          <p:cNvPr id="8" name="7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p:cNvSpPr>
            <a:spLocks noGrp="1"/>
          </p:cNvSpPr>
          <p:nvPr>
            <p:ph type="title"/>
          </p:nvPr>
        </p:nvSpPr>
        <p:spPr/>
        <p:txBody>
          <a:bodyPr/>
          <a:lstStyle/>
          <a:p>
            <a:pPr algn="ctr"/>
            <a:r>
              <a:rPr lang="es-ES" sz="4400" smtClean="0"/>
              <a:t>LA AMISTAD Y LOS RECUERDOS </a:t>
            </a:r>
          </a:p>
        </p:txBody>
      </p:sp>
      <p:sp>
        <p:nvSpPr>
          <p:cNvPr id="75779" name="2 Marcador de contenido"/>
          <p:cNvSpPr>
            <a:spLocks noGrp="1"/>
          </p:cNvSpPr>
          <p:nvPr>
            <p:ph idx="1"/>
          </p:nvPr>
        </p:nvSpPr>
        <p:spPr/>
        <p:txBody>
          <a:bodyPr/>
          <a:lstStyle/>
          <a:p>
            <a:pPr>
              <a:buFont typeface="Wingdings 2" pitchFamily="18" charset="2"/>
              <a:buNone/>
            </a:pPr>
            <a:r>
              <a:rPr lang="es-ES" sz="1800" smtClean="0"/>
              <a:t>Dos amigos viajaban por el desierto y en un determinado punto del viaje </a:t>
            </a:r>
          </a:p>
          <a:p>
            <a:pPr>
              <a:buFont typeface="Wingdings 2" pitchFamily="18" charset="2"/>
              <a:buNone/>
            </a:pPr>
            <a:r>
              <a:rPr lang="es-ES" sz="1800" smtClean="0"/>
              <a:t>discutieron. </a:t>
            </a:r>
          </a:p>
          <a:p>
            <a:pPr>
              <a:buFont typeface="Wingdings 2" pitchFamily="18" charset="2"/>
              <a:buNone/>
            </a:pPr>
            <a:r>
              <a:rPr lang="es-ES" sz="1800" smtClean="0"/>
              <a:t>Uno de ellos, ofendido, sin nada que decir, escribió en la arena: </a:t>
            </a:r>
          </a:p>
          <a:p>
            <a:pPr>
              <a:buFont typeface="Wingdings 2" pitchFamily="18" charset="2"/>
              <a:buNone/>
            </a:pPr>
            <a:r>
              <a:rPr lang="es-ES" sz="1800" smtClean="0"/>
              <a:t>“Hoy mi mejor amigo me pegó una bofetada en la cara.”. </a:t>
            </a:r>
          </a:p>
          <a:p>
            <a:pPr>
              <a:buFont typeface="Wingdings 2" pitchFamily="18" charset="2"/>
              <a:buNone/>
            </a:pPr>
            <a:r>
              <a:rPr lang="es-ES" sz="1800" smtClean="0"/>
              <a:t>Siguieron  adelante  y  llegaron  a  un  oasis  donde  podían  bañarse.  El  que </a:t>
            </a:r>
          </a:p>
          <a:p>
            <a:pPr>
              <a:buFont typeface="Wingdings 2" pitchFamily="18" charset="2"/>
              <a:buNone/>
            </a:pPr>
            <a:r>
              <a:rPr lang="es-ES" sz="1800" smtClean="0"/>
              <a:t>había sido abofeteado comenzó a ahogarse, siendo salvado por el amigo. </a:t>
            </a:r>
          </a:p>
          <a:p>
            <a:pPr>
              <a:buFont typeface="Wingdings 2" pitchFamily="18" charset="2"/>
              <a:buNone/>
            </a:pPr>
            <a:r>
              <a:rPr lang="es-ES" sz="1800" smtClean="0"/>
              <a:t>Al recuperarse cogió cuchillo un y escribió en una piedra: </a:t>
            </a:r>
          </a:p>
          <a:p>
            <a:pPr>
              <a:buFont typeface="Wingdings 2" pitchFamily="18" charset="2"/>
              <a:buNone/>
            </a:pPr>
            <a:r>
              <a:rPr lang="es-ES" sz="1800" smtClean="0"/>
              <a:t>“Hoy mi mejor amigo me salvó la vida”. </a:t>
            </a:r>
          </a:p>
          <a:p>
            <a:pPr>
              <a:buFont typeface="Wingdings 2" pitchFamily="18" charset="2"/>
              <a:buNone/>
            </a:pPr>
            <a:r>
              <a:rPr lang="es-ES" sz="1800" smtClean="0"/>
              <a:t>Intrigado, el amigo preguntó: </a:t>
            </a:r>
          </a:p>
          <a:p>
            <a:pPr>
              <a:buFont typeface="Wingdings 2" pitchFamily="18" charset="2"/>
              <a:buNone/>
            </a:pPr>
            <a:r>
              <a:rPr lang="es-ES" sz="1800" smtClean="0"/>
              <a:t>-¿Por qué tras hacerte daño escribiste en la arena, y sin embargo ahora </a:t>
            </a:r>
          </a:p>
          <a:p>
            <a:pPr>
              <a:buFont typeface="Wingdings 2" pitchFamily="18" charset="2"/>
              <a:buNone/>
            </a:pPr>
            <a:r>
              <a:rPr lang="es-ES" sz="1800" smtClean="0"/>
              <a:t>escribes en una piedra? </a:t>
            </a:r>
          </a:p>
          <a:p>
            <a:pPr>
              <a:buFont typeface="Wingdings 2" pitchFamily="18" charset="2"/>
              <a:buNone/>
            </a:pPr>
            <a:r>
              <a:rPr lang="es-ES" sz="1800" smtClean="0"/>
              <a:t>Sonriendo, el otro amigo respondió: </a:t>
            </a:r>
          </a:p>
        </p:txBody>
      </p:sp>
      <p:sp>
        <p:nvSpPr>
          <p:cNvPr id="4" name="3 Marcador de número de diapositiva"/>
          <p:cNvSpPr>
            <a:spLocks noGrp="1"/>
          </p:cNvSpPr>
          <p:nvPr>
            <p:ph type="sldNum" sz="quarter" idx="12"/>
          </p:nvPr>
        </p:nvSpPr>
        <p:spPr/>
        <p:txBody>
          <a:bodyPr/>
          <a:lstStyle/>
          <a:p>
            <a:pPr>
              <a:defRPr/>
            </a:pPr>
            <a:fld id="{23B9E683-6CEF-4131-80B9-CAB786E4AE60}" type="slidenum">
              <a:rPr lang="es-ES" smtClean="0"/>
              <a:pPr>
                <a:defRPr/>
              </a:pPr>
              <a:t>70</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2 Marcador de contenido"/>
          <p:cNvSpPr>
            <a:spLocks noGrp="1"/>
          </p:cNvSpPr>
          <p:nvPr>
            <p:ph idx="1"/>
          </p:nvPr>
        </p:nvSpPr>
        <p:spPr>
          <a:xfrm>
            <a:off x="468313" y="1844675"/>
            <a:ext cx="8229600" cy="4389438"/>
          </a:xfrm>
        </p:spPr>
        <p:txBody>
          <a:bodyPr/>
          <a:lstStyle/>
          <a:p>
            <a:pPr algn="just">
              <a:buFont typeface="Wingdings 2" pitchFamily="18" charset="2"/>
              <a:buNone/>
            </a:pPr>
            <a:r>
              <a:rPr lang="es-ES" sz="1800" smtClean="0"/>
              <a:t>-Cuando un gran amigo nos ofende, deberemos escribir en la arena donde </a:t>
            </a:r>
          </a:p>
          <a:p>
            <a:pPr algn="just">
              <a:buFont typeface="Wingdings 2" pitchFamily="18" charset="2"/>
              <a:buNone/>
            </a:pPr>
            <a:r>
              <a:rPr lang="es-ES" sz="1800" smtClean="0"/>
              <a:t>el viento del olvido y el perdón se encargarán de borrarlo y apagarlo; por </a:t>
            </a:r>
          </a:p>
          <a:p>
            <a:pPr algn="just">
              <a:buFont typeface="Wingdings 2" pitchFamily="18" charset="2"/>
              <a:buNone/>
            </a:pPr>
            <a:r>
              <a:rPr lang="es-ES" sz="1800" smtClean="0"/>
              <a:t>otro  lado,  cuando  nos  pase  algo  grandioso,  deberemos  grabarlo  en  la </a:t>
            </a:r>
          </a:p>
          <a:p>
            <a:pPr algn="just">
              <a:buFont typeface="Wingdings 2" pitchFamily="18" charset="2"/>
              <a:buNone/>
            </a:pPr>
            <a:r>
              <a:rPr lang="es-ES" sz="1800" smtClean="0"/>
              <a:t>piedra de la memoria del corazón donde viento ninguno en todo el mundo podrá borrarlo. </a:t>
            </a:r>
          </a:p>
          <a:p>
            <a:pPr algn="just">
              <a:buFont typeface="Wingdings 2" pitchFamily="18" charset="2"/>
              <a:buNone/>
            </a:pPr>
            <a:r>
              <a:rPr lang="es-ES" sz="1800" smtClean="0"/>
              <a:t>Intención  educativa:  aprender  a  decidir  sobre  la  importancia  de </a:t>
            </a:r>
          </a:p>
          <a:p>
            <a:pPr algn="just">
              <a:buFont typeface="Wingdings 2" pitchFamily="18" charset="2"/>
              <a:buNone/>
            </a:pPr>
            <a:r>
              <a:rPr lang="es-ES" sz="1800" smtClean="0"/>
              <a:t>nuestros pensamientos, y cuáles queremos guardar o soltar.  </a:t>
            </a:r>
          </a:p>
          <a:p>
            <a:endParaRPr lang="es-ES" smtClean="0"/>
          </a:p>
        </p:txBody>
      </p:sp>
      <p:sp>
        <p:nvSpPr>
          <p:cNvPr id="3" name="2 Marcador de número de diapositiva"/>
          <p:cNvSpPr>
            <a:spLocks noGrp="1"/>
          </p:cNvSpPr>
          <p:nvPr>
            <p:ph type="sldNum" sz="quarter" idx="12"/>
          </p:nvPr>
        </p:nvSpPr>
        <p:spPr/>
        <p:txBody>
          <a:bodyPr/>
          <a:lstStyle/>
          <a:p>
            <a:pPr>
              <a:defRPr/>
            </a:pPr>
            <a:fld id="{1B367AEB-A4E1-4AFA-9E64-859A0ADE62CB}" type="slidenum">
              <a:rPr lang="es-ES" smtClean="0"/>
              <a:pPr>
                <a:defRPr/>
              </a:pPr>
              <a:t>71</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a:lstStyle/>
          <a:p>
            <a:pPr algn="ctr"/>
            <a:r>
              <a:rPr lang="es-ES" sz="4400" smtClean="0"/>
              <a:t>LOS DOS TORDOS</a:t>
            </a:r>
          </a:p>
        </p:txBody>
      </p:sp>
      <p:sp>
        <p:nvSpPr>
          <p:cNvPr id="77827" name="2 Marcador de contenido"/>
          <p:cNvSpPr>
            <a:spLocks noGrp="1"/>
          </p:cNvSpPr>
          <p:nvPr>
            <p:ph idx="1"/>
          </p:nvPr>
        </p:nvSpPr>
        <p:spPr/>
        <p:txBody>
          <a:bodyPr/>
          <a:lstStyle/>
          <a:p>
            <a:pPr>
              <a:buFont typeface="Wingdings 2" pitchFamily="18" charset="2"/>
              <a:buNone/>
            </a:pPr>
            <a:r>
              <a:rPr lang="es-ES" sz="1800" smtClean="0"/>
              <a:t>En  un  bosque  de  Asturias  se  encontraban  dos  tordos.  El  tordo  anciano </a:t>
            </a:r>
          </a:p>
          <a:p>
            <a:pPr>
              <a:buFont typeface="Wingdings 2" pitchFamily="18" charset="2"/>
              <a:buNone/>
            </a:pPr>
            <a:r>
              <a:rPr lang="es-ES" sz="1800" smtClean="0"/>
              <a:t>era el abuelo del joven y le iba a  enseñar el manjar más bueno para su </a:t>
            </a:r>
          </a:p>
          <a:p>
            <a:pPr>
              <a:buFont typeface="Wingdings 2" pitchFamily="18" charset="2"/>
              <a:buNone/>
            </a:pPr>
            <a:r>
              <a:rPr lang="es-ES" sz="1800" smtClean="0"/>
              <a:t>raza.  Le  llevó  a  una  viña  y  le  enseño  las  uvas,  que  estaban  dulces  y </a:t>
            </a:r>
          </a:p>
          <a:p>
            <a:pPr>
              <a:buFont typeface="Wingdings 2" pitchFamily="18" charset="2"/>
              <a:buNone/>
            </a:pPr>
            <a:r>
              <a:rPr lang="es-ES" sz="1800" smtClean="0"/>
              <a:t>maduras, pero el joven tordo dijo a su abuelo. </a:t>
            </a:r>
          </a:p>
          <a:p>
            <a:pPr>
              <a:buFont typeface="Wingdings 2" pitchFamily="18" charset="2"/>
              <a:buNone/>
            </a:pPr>
            <a:r>
              <a:rPr lang="es-ES" sz="1800" smtClean="0"/>
              <a:t>- ¿Y esto crees que es un buen manjar? Mira, abuelo, al lado de mi nido </a:t>
            </a:r>
          </a:p>
          <a:p>
            <a:pPr>
              <a:buFont typeface="Wingdings 2" pitchFamily="18" charset="2"/>
              <a:buNone/>
            </a:pPr>
            <a:r>
              <a:rPr lang="es-ES" sz="1800" smtClean="0"/>
              <a:t>hay  un  huerto  con  una  fruta  mucho  más  grande;  eso  si  creo  que  es  un </a:t>
            </a:r>
          </a:p>
          <a:p>
            <a:pPr>
              <a:buFont typeface="Wingdings 2" pitchFamily="18" charset="2"/>
              <a:buNone/>
            </a:pPr>
            <a:r>
              <a:rPr lang="es-ES" sz="1800" smtClean="0"/>
              <a:t>buen manjar... </a:t>
            </a:r>
          </a:p>
          <a:p>
            <a:pPr>
              <a:buFont typeface="Wingdings 2" pitchFamily="18" charset="2"/>
              <a:buNone/>
            </a:pPr>
            <a:r>
              <a:rPr lang="es-ES" sz="1800" smtClean="0"/>
              <a:t>El  abuelo,  aun  conociendo  la  dulce  ignorancia  de  su  nieto,  decidió </a:t>
            </a:r>
          </a:p>
          <a:p>
            <a:pPr>
              <a:buFont typeface="Wingdings 2" pitchFamily="18" charset="2"/>
              <a:buNone/>
            </a:pPr>
            <a:r>
              <a:rPr lang="es-ES" sz="1800" smtClean="0"/>
              <a:t>acompañarle  y  ver  esa  gran  fruta  de  la  que  hablaba  su  nieto.  Cuando llegaron  al  huerto  el  nieto  mostró  la  gran  fruta  al  abuelo,  y  este,  casi entre risas dijo: </a:t>
            </a:r>
          </a:p>
        </p:txBody>
      </p:sp>
      <p:sp>
        <p:nvSpPr>
          <p:cNvPr id="4" name="3 Marcador de número de diapositiva"/>
          <p:cNvSpPr>
            <a:spLocks noGrp="1"/>
          </p:cNvSpPr>
          <p:nvPr>
            <p:ph type="sldNum" sz="quarter" idx="12"/>
          </p:nvPr>
        </p:nvSpPr>
        <p:spPr/>
        <p:txBody>
          <a:bodyPr/>
          <a:lstStyle/>
          <a:p>
            <a:pPr>
              <a:defRPr/>
            </a:pPr>
            <a:fld id="{86E4AD5E-711B-4805-970A-C5534A693E61}" type="slidenum">
              <a:rPr lang="es-ES" smtClean="0"/>
              <a:pPr>
                <a:defRPr/>
              </a:pPr>
              <a:t>72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Marcador de contenido"/>
          <p:cNvSpPr>
            <a:spLocks noGrp="1"/>
          </p:cNvSpPr>
          <p:nvPr>
            <p:ph idx="1"/>
          </p:nvPr>
        </p:nvSpPr>
        <p:spPr/>
        <p:txBody>
          <a:bodyPr/>
          <a:lstStyle/>
          <a:p>
            <a:pPr>
              <a:buFont typeface="Wingdings 2" pitchFamily="18" charset="2"/>
              <a:buNone/>
            </a:pPr>
            <a:r>
              <a:rPr lang="es-ES" sz="1800" smtClean="0"/>
              <a:t>-  Querido  nieto,  la  gran  fruta  de  la  que  hablas  es  una  calabaza.  Es </a:t>
            </a:r>
          </a:p>
          <a:p>
            <a:pPr>
              <a:buFont typeface="Wingdings 2" pitchFamily="18" charset="2"/>
              <a:buNone/>
            </a:pPr>
            <a:r>
              <a:rPr lang="es-ES" sz="1800" smtClean="0"/>
              <a:t>grande, si, pero cuando la pruebes verás que no hay que juzgar las cosas </a:t>
            </a:r>
          </a:p>
          <a:p>
            <a:pPr>
              <a:buFont typeface="Wingdings 2" pitchFamily="18" charset="2"/>
              <a:buNone/>
            </a:pPr>
            <a:r>
              <a:rPr lang="es-ES" sz="1800" smtClean="0"/>
              <a:t>buenas por su tamaño, sino por su grandeza interior. </a:t>
            </a:r>
          </a:p>
          <a:p>
            <a:pPr>
              <a:buFont typeface="Wingdings 2" pitchFamily="18" charset="2"/>
              <a:buNone/>
            </a:pPr>
            <a:r>
              <a:rPr lang="es-ES" sz="1800" smtClean="0"/>
              <a:t>Intención educativa: No juzgar por el aspecto externo </a:t>
            </a:r>
          </a:p>
          <a:p>
            <a:endParaRPr lang="es-ES" smtClean="0"/>
          </a:p>
        </p:txBody>
      </p:sp>
      <p:sp>
        <p:nvSpPr>
          <p:cNvPr id="3" name="2 Marcador de número de diapositiva"/>
          <p:cNvSpPr>
            <a:spLocks noGrp="1"/>
          </p:cNvSpPr>
          <p:nvPr>
            <p:ph type="sldNum" sz="quarter" idx="12"/>
          </p:nvPr>
        </p:nvSpPr>
        <p:spPr/>
        <p:txBody>
          <a:bodyPr/>
          <a:lstStyle/>
          <a:p>
            <a:pPr>
              <a:defRPr/>
            </a:pPr>
            <a:fld id="{A6378F5E-895A-4141-A162-577CFAE49027}" type="slidenum">
              <a:rPr lang="es-ES" smtClean="0"/>
              <a:pPr>
                <a:defRPr/>
              </a:pPr>
              <a:t>73</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Título"/>
          <p:cNvSpPr>
            <a:spLocks noGrp="1"/>
          </p:cNvSpPr>
          <p:nvPr>
            <p:ph type="title"/>
          </p:nvPr>
        </p:nvSpPr>
        <p:spPr/>
        <p:txBody>
          <a:bodyPr/>
          <a:lstStyle/>
          <a:p>
            <a:pPr algn="ctr"/>
            <a:r>
              <a:rPr lang="es-ES" sz="4400" smtClean="0"/>
              <a:t>EL GORRIÓN CONSEJERO Y LA LIEBRE </a:t>
            </a:r>
          </a:p>
        </p:txBody>
      </p:sp>
      <p:sp>
        <p:nvSpPr>
          <p:cNvPr id="79875" name="2 Marcador de contenido"/>
          <p:cNvSpPr>
            <a:spLocks noGrp="1"/>
          </p:cNvSpPr>
          <p:nvPr>
            <p:ph idx="1"/>
          </p:nvPr>
        </p:nvSpPr>
        <p:spPr/>
        <p:txBody>
          <a:bodyPr/>
          <a:lstStyle/>
          <a:p>
            <a:pPr algn="just">
              <a:buFont typeface="Wingdings 2" pitchFamily="18" charset="2"/>
              <a:buNone/>
            </a:pPr>
            <a:r>
              <a:rPr lang="es-ES" sz="1800" smtClean="0"/>
              <a:t>Un águila se elevaba majestuosa en el aire con una liebre entre las garras </a:t>
            </a:r>
          </a:p>
          <a:p>
            <a:pPr algn="just">
              <a:buFont typeface="Wingdings 2" pitchFamily="18" charset="2"/>
              <a:buNone/>
            </a:pPr>
            <a:r>
              <a:rPr lang="es-ES" sz="1800" smtClean="0"/>
              <a:t>y esta, herida de muerte, lanzaba profundos gemidos. Al verla, un gorrión </a:t>
            </a:r>
          </a:p>
          <a:p>
            <a:pPr algn="just">
              <a:buFont typeface="Wingdings 2" pitchFamily="18" charset="2"/>
              <a:buNone/>
            </a:pPr>
            <a:r>
              <a:rPr lang="es-ES" sz="1800" smtClean="0"/>
              <a:t>la amonestaba: </a:t>
            </a:r>
          </a:p>
          <a:p>
            <a:pPr algn="just">
              <a:buFont typeface="Wingdings 2" pitchFamily="18" charset="2"/>
              <a:buNone/>
            </a:pPr>
            <a:r>
              <a:rPr lang="es-ES" sz="1800" smtClean="0"/>
              <a:t>- ¿Para qué te sirve tu famosa velocidad?- le decía-. ¿Se han parado tus </a:t>
            </a:r>
          </a:p>
          <a:p>
            <a:pPr algn="just">
              <a:buFont typeface="Wingdings 2" pitchFamily="18" charset="2"/>
              <a:buNone/>
            </a:pPr>
            <a:r>
              <a:rPr lang="es-ES" sz="1800" smtClean="0"/>
              <a:t>pies?  ¡Más  te  valdría  haber  sido  más  prudente  y  no  fiarlo  todo  a  esa </a:t>
            </a:r>
          </a:p>
          <a:p>
            <a:pPr algn="just">
              <a:buFont typeface="Wingdings 2" pitchFamily="18" charset="2"/>
              <a:buNone/>
            </a:pPr>
            <a:r>
              <a:rPr lang="es-ES" sz="1800" smtClean="0"/>
              <a:t>velocidad de que presumes! </a:t>
            </a:r>
          </a:p>
          <a:p>
            <a:pPr algn="just">
              <a:buFont typeface="Wingdings 2" pitchFamily="18" charset="2"/>
              <a:buNone/>
            </a:pPr>
            <a:r>
              <a:rPr lang="es-ES" sz="1800" smtClean="0"/>
              <a:t>Cuando  el  gorrión  terminaba  de  decir  esto,  se  abalanzó  sobre  él  un </a:t>
            </a:r>
          </a:p>
          <a:p>
            <a:pPr algn="just">
              <a:buFont typeface="Wingdings 2" pitchFamily="18" charset="2"/>
              <a:buNone/>
            </a:pPr>
            <a:r>
              <a:rPr lang="es-ES" sz="1800" smtClean="0"/>
              <a:t>gavilán, lo apresó y lo mató, a pesar de sus lamentos. </a:t>
            </a:r>
          </a:p>
          <a:p>
            <a:pPr algn="just">
              <a:buFont typeface="Wingdings 2" pitchFamily="18" charset="2"/>
              <a:buNone/>
            </a:pPr>
            <a:r>
              <a:rPr lang="es-ES" sz="1800" smtClean="0"/>
              <a:t>- El gavilán ha venido a vengar mi muerte  - dijo la moribunda liebre  - . </a:t>
            </a:r>
          </a:p>
          <a:p>
            <a:pPr algn="just">
              <a:buFont typeface="Wingdings 2" pitchFamily="18" charset="2"/>
              <a:buNone/>
            </a:pPr>
            <a:r>
              <a:rPr lang="es-ES" sz="1800" smtClean="0"/>
              <a:t>Creyéndose  seguro,  te  burlabas  de  mi  desgracia  y  me  dabas  inútiles </a:t>
            </a:r>
          </a:p>
          <a:p>
            <a:pPr algn="just">
              <a:buFont typeface="Wingdings 2" pitchFamily="18" charset="2"/>
              <a:buNone/>
            </a:pPr>
            <a:r>
              <a:rPr lang="es-ES" sz="1800" smtClean="0"/>
              <a:t>consejos; ahora te lamentas como yo,  y  sufres las consecuencias de  no </a:t>
            </a:r>
          </a:p>
          <a:p>
            <a:pPr algn="just">
              <a:buFont typeface="Wingdings 2" pitchFamily="18" charset="2"/>
              <a:buNone/>
            </a:pPr>
            <a:r>
              <a:rPr lang="es-ES" sz="1800" smtClean="0"/>
              <a:t>haberlo seguido tú en vez de entretenerte en dármelo. </a:t>
            </a:r>
          </a:p>
          <a:p>
            <a:pPr algn="just">
              <a:buFont typeface="Wingdings 2" pitchFamily="18" charset="2"/>
              <a:buNone/>
            </a:pPr>
            <a:r>
              <a:rPr lang="es-ES" sz="1800" smtClean="0"/>
              <a:t>Intención educativa: Observarse antes de dar ningún consejo </a:t>
            </a:r>
          </a:p>
        </p:txBody>
      </p:sp>
      <p:sp>
        <p:nvSpPr>
          <p:cNvPr id="4" name="3 Marcador de número de diapositiva"/>
          <p:cNvSpPr>
            <a:spLocks noGrp="1"/>
          </p:cNvSpPr>
          <p:nvPr>
            <p:ph type="sldNum" sz="quarter" idx="12"/>
          </p:nvPr>
        </p:nvSpPr>
        <p:spPr/>
        <p:txBody>
          <a:bodyPr/>
          <a:lstStyle/>
          <a:p>
            <a:pPr>
              <a:defRPr/>
            </a:pPr>
            <a:fld id="{420FD547-A1D8-4ECC-87CB-7B4CF0BD2647}" type="slidenum">
              <a:rPr lang="es-ES" smtClean="0"/>
              <a:pPr>
                <a:defRPr/>
              </a:pPr>
              <a:t>74</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p:cNvSpPr>
            <a:spLocks noGrp="1"/>
          </p:cNvSpPr>
          <p:nvPr>
            <p:ph type="title"/>
          </p:nvPr>
        </p:nvSpPr>
        <p:spPr/>
        <p:txBody>
          <a:bodyPr/>
          <a:lstStyle/>
          <a:p>
            <a:pPr algn="ctr"/>
            <a:r>
              <a:rPr lang="es-ES" sz="4400" smtClean="0"/>
              <a:t>EL BOYERO Y EL LEÓN</a:t>
            </a:r>
          </a:p>
        </p:txBody>
      </p:sp>
      <p:sp>
        <p:nvSpPr>
          <p:cNvPr id="80899" name="2 Marcador de contenido"/>
          <p:cNvSpPr>
            <a:spLocks noGrp="1"/>
          </p:cNvSpPr>
          <p:nvPr>
            <p:ph idx="1"/>
          </p:nvPr>
        </p:nvSpPr>
        <p:spPr/>
        <p:txBody>
          <a:bodyPr/>
          <a:lstStyle/>
          <a:p>
            <a:pPr>
              <a:buFont typeface="Wingdings 2" pitchFamily="18" charset="2"/>
              <a:buNone/>
            </a:pPr>
            <a:r>
              <a:rPr lang="es-ES" sz="1800" smtClean="0"/>
              <a:t>Un boyero perdió un ternero del rebaño de bueyes que tenia paciendo en </a:t>
            </a:r>
          </a:p>
          <a:p>
            <a:pPr>
              <a:buFont typeface="Wingdings 2" pitchFamily="18" charset="2"/>
              <a:buNone/>
            </a:pPr>
            <a:r>
              <a:rPr lang="es-ES" sz="1800" smtClean="0"/>
              <a:t>unos  prados.  Después  de  buscarlo  durante  mucho  tiempo,  ofreció  a  los </a:t>
            </a:r>
          </a:p>
          <a:p>
            <a:pPr>
              <a:buFont typeface="Wingdings 2" pitchFamily="18" charset="2"/>
              <a:buNone/>
            </a:pPr>
            <a:r>
              <a:rPr lang="es-ES" sz="1800" smtClean="0"/>
              <a:t>dioses un cabrito si le ayudaban a descubrir el paradero del ternero y al </a:t>
            </a:r>
          </a:p>
          <a:p>
            <a:pPr>
              <a:buFont typeface="Wingdings 2" pitchFamily="18" charset="2"/>
              <a:buNone/>
            </a:pPr>
            <a:r>
              <a:rPr lang="es-ES" sz="1800" smtClean="0"/>
              <a:t>ladrón que se lo había arrebatado. </a:t>
            </a:r>
          </a:p>
          <a:p>
            <a:pPr>
              <a:buFont typeface="Wingdings 2" pitchFamily="18" charset="2"/>
              <a:buNone/>
            </a:pPr>
            <a:r>
              <a:rPr lang="es-ES" sz="1800" smtClean="0"/>
              <a:t>Al  poco  tiempo,  penetró  en  un  bosque  cercano  y  allí  vio  a  un  león  que </a:t>
            </a:r>
          </a:p>
          <a:p>
            <a:pPr>
              <a:buFont typeface="Wingdings 2" pitchFamily="18" charset="2"/>
              <a:buNone/>
            </a:pPr>
            <a:r>
              <a:rPr lang="es-ES" sz="1800" smtClean="0"/>
              <a:t>estaba  comiéndose  al  ternero  y  levantaba  la  mirada  hacia  él. </a:t>
            </a:r>
          </a:p>
          <a:p>
            <a:pPr>
              <a:buFont typeface="Wingdings 2" pitchFamily="18" charset="2"/>
              <a:buNone/>
            </a:pPr>
            <a:r>
              <a:rPr lang="es-ES" sz="1800" smtClean="0"/>
              <a:t>Aterrorizado, el boyero elevó de nuevo sus plegarias a los dioses: </a:t>
            </a:r>
          </a:p>
          <a:p>
            <a:pPr>
              <a:buFont typeface="Wingdings 2" pitchFamily="18" charset="2"/>
              <a:buNone/>
            </a:pPr>
            <a:r>
              <a:rPr lang="es-ES" sz="1800" smtClean="0"/>
              <a:t>- Antes os prometí, ¡oh dioses!, un cabrito por encontrar al ternero y su </a:t>
            </a:r>
          </a:p>
          <a:p>
            <a:pPr>
              <a:buFont typeface="Wingdings 2" pitchFamily="18" charset="2"/>
              <a:buNone/>
            </a:pPr>
            <a:r>
              <a:rPr lang="es-ES" sz="1800" smtClean="0"/>
              <a:t>ladrón, ahora os prometo el sacrificio de un buey si me permitís escapar </a:t>
            </a:r>
          </a:p>
          <a:p>
            <a:pPr>
              <a:buFont typeface="Wingdings 2" pitchFamily="18" charset="2"/>
              <a:buNone/>
            </a:pPr>
            <a:r>
              <a:rPr lang="es-ES" sz="1800" smtClean="0"/>
              <a:t>de las garras del león. </a:t>
            </a:r>
          </a:p>
          <a:p>
            <a:pPr>
              <a:buFont typeface="Wingdings 2" pitchFamily="18" charset="2"/>
              <a:buNone/>
            </a:pPr>
            <a:r>
              <a:rPr lang="es-ES" sz="1800" smtClean="0"/>
              <a:t> </a:t>
            </a:r>
          </a:p>
          <a:p>
            <a:pPr>
              <a:buFont typeface="Wingdings 2" pitchFamily="18" charset="2"/>
              <a:buNone/>
            </a:pPr>
            <a:r>
              <a:rPr lang="es-ES" sz="1800" smtClean="0"/>
              <a:t>Intención educativa: Observar si es necesario lo que pedimos </a:t>
            </a:r>
          </a:p>
          <a:p>
            <a:pPr>
              <a:buFont typeface="Wingdings 2" pitchFamily="18" charset="2"/>
              <a:buNone/>
            </a:pPr>
            <a:r>
              <a:rPr lang="es-ES" sz="1800" smtClean="0"/>
              <a:t> </a:t>
            </a:r>
          </a:p>
        </p:txBody>
      </p:sp>
      <p:sp>
        <p:nvSpPr>
          <p:cNvPr id="4" name="3 Marcador de número de diapositiva"/>
          <p:cNvSpPr>
            <a:spLocks noGrp="1"/>
          </p:cNvSpPr>
          <p:nvPr>
            <p:ph type="sldNum" sz="quarter" idx="12"/>
          </p:nvPr>
        </p:nvSpPr>
        <p:spPr/>
        <p:txBody>
          <a:bodyPr/>
          <a:lstStyle/>
          <a:p>
            <a:pPr>
              <a:defRPr/>
            </a:pPr>
            <a:fld id="{07430992-D621-4928-81CF-DD04BB5A94A9}" type="slidenum">
              <a:rPr lang="es-ES" smtClean="0"/>
              <a:pPr>
                <a:defRPr/>
              </a:pPr>
              <a:t>75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a:spLocks noGrp="1"/>
          </p:cNvSpPr>
          <p:nvPr>
            <p:ph type="title"/>
          </p:nvPr>
        </p:nvSpPr>
        <p:spPr/>
        <p:txBody>
          <a:bodyPr/>
          <a:lstStyle/>
          <a:p>
            <a:pPr algn="ctr"/>
            <a:r>
              <a:rPr lang="es-ES" sz="4400" smtClean="0"/>
              <a:t>EL RUISEÑOR Y EL GAVILÁN </a:t>
            </a:r>
          </a:p>
        </p:txBody>
      </p:sp>
      <p:sp>
        <p:nvSpPr>
          <p:cNvPr id="81923" name="2 Marcador de contenido"/>
          <p:cNvSpPr>
            <a:spLocks noGrp="1"/>
          </p:cNvSpPr>
          <p:nvPr>
            <p:ph idx="1"/>
          </p:nvPr>
        </p:nvSpPr>
        <p:spPr>
          <a:xfrm>
            <a:off x="457200" y="1773238"/>
            <a:ext cx="8229600" cy="4551362"/>
          </a:xfrm>
        </p:spPr>
        <p:txBody>
          <a:bodyPr/>
          <a:lstStyle/>
          <a:p>
            <a:pPr algn="just">
              <a:buFont typeface="Wingdings 2" pitchFamily="18" charset="2"/>
              <a:buNone/>
            </a:pPr>
            <a:r>
              <a:rPr lang="es-ES" sz="1800" smtClean="0"/>
              <a:t>Un gavilán hambriento sorprendió a un ruiseñor que cantaba en lo alto de </a:t>
            </a:r>
          </a:p>
          <a:p>
            <a:pPr algn="just">
              <a:buFont typeface="Wingdings 2" pitchFamily="18" charset="2"/>
              <a:buNone/>
            </a:pPr>
            <a:r>
              <a:rPr lang="es-ES" sz="1800" smtClean="0"/>
              <a:t>un árbol y antes de que este pudiera darse cuenta, ya lo tenía entre sus </a:t>
            </a:r>
          </a:p>
          <a:p>
            <a:pPr algn="just">
              <a:buFont typeface="Wingdings 2" pitchFamily="18" charset="2"/>
              <a:buNone/>
            </a:pPr>
            <a:r>
              <a:rPr lang="es-ES" sz="1800" smtClean="0"/>
              <a:t>garras.  El  pobre  pájaro,  viéndose  perdido,  quiso  valerse  de  la  astucia </a:t>
            </a:r>
          </a:p>
          <a:p>
            <a:pPr algn="just">
              <a:buFont typeface="Wingdings 2" pitchFamily="18" charset="2"/>
              <a:buNone/>
            </a:pPr>
            <a:r>
              <a:rPr lang="es-ES" sz="1800" smtClean="0"/>
              <a:t>para evitar su segura muerte, y le dijo al gavilán: </a:t>
            </a:r>
          </a:p>
          <a:p>
            <a:pPr algn="just">
              <a:buFont typeface="Wingdings 2" pitchFamily="18" charset="2"/>
              <a:buNone/>
            </a:pPr>
            <a:r>
              <a:rPr lang="es-ES" sz="1800" smtClean="0"/>
              <a:t>- ¿Has visto la escasa carne que tiene mi cuerpecillo? ¿Qué provecho vas </a:t>
            </a:r>
          </a:p>
          <a:p>
            <a:pPr algn="just">
              <a:buFont typeface="Wingdings 2" pitchFamily="18" charset="2"/>
              <a:buNone/>
            </a:pPr>
            <a:r>
              <a:rPr lang="es-ES" sz="1800" smtClean="0"/>
              <a:t>a sacar comiéndola? Guarda tus fuerzas para cazar una presa de mayor </a:t>
            </a:r>
          </a:p>
          <a:p>
            <a:pPr algn="just">
              <a:buFont typeface="Wingdings 2" pitchFamily="18" charset="2"/>
              <a:buNone/>
            </a:pPr>
            <a:r>
              <a:rPr lang="es-ES" sz="1800" smtClean="0"/>
              <a:t>sustento, no vaya a ser que, entretenido en buscar un trocito de carne </a:t>
            </a:r>
          </a:p>
          <a:p>
            <a:pPr algn="just">
              <a:buFont typeface="Wingdings 2" pitchFamily="18" charset="2"/>
              <a:buNone/>
            </a:pPr>
            <a:r>
              <a:rPr lang="es-ES" sz="1800" smtClean="0"/>
              <a:t>entre mis plumas, dejes pasar la oportunidad de hacerte con otra mayor. </a:t>
            </a:r>
          </a:p>
          <a:p>
            <a:pPr algn="just">
              <a:buFont typeface="Wingdings 2" pitchFamily="18" charset="2"/>
              <a:buNone/>
            </a:pPr>
            <a:r>
              <a:rPr lang="es-ES" sz="1800" smtClean="0"/>
              <a:t>El gavilán que no era menos listo que el ruiseñor, le respondió: </a:t>
            </a:r>
          </a:p>
          <a:p>
            <a:pPr algn="just">
              <a:buFont typeface="Wingdings 2" pitchFamily="18" charset="2"/>
              <a:buNone/>
            </a:pPr>
            <a:r>
              <a:rPr lang="es-ES" sz="1800" smtClean="0"/>
              <a:t>No debería hacer tal cosa, ya que no sé cuando se presentará una nueva </a:t>
            </a:r>
          </a:p>
          <a:p>
            <a:pPr algn="just">
              <a:buFont typeface="Wingdings 2" pitchFamily="18" charset="2"/>
              <a:buNone/>
            </a:pPr>
            <a:r>
              <a:rPr lang="es-ES" sz="1800" smtClean="0"/>
              <a:t>oportunidad para cazar y  si  no  me alimento, moriré. No quisiera dejar para mañana lo que puedo hacer hoy. De todas formas, me asombran  tu </a:t>
            </a:r>
          </a:p>
          <a:p>
            <a:pPr algn="just">
              <a:buFont typeface="Wingdings 2" pitchFamily="18" charset="2"/>
              <a:buNone/>
            </a:pPr>
            <a:r>
              <a:rPr lang="es-ES" sz="1800" smtClean="0"/>
              <a:t>inteligencia y tu ingenio, quizás podríamos ser amigos. </a:t>
            </a:r>
          </a:p>
          <a:p>
            <a:pPr algn="just">
              <a:buFont typeface="Wingdings 2" pitchFamily="18" charset="2"/>
              <a:buNone/>
            </a:pPr>
            <a:r>
              <a:rPr lang="es-ES" sz="1800" smtClean="0"/>
              <a:t>Intención educativa: Atender al momento presente </a:t>
            </a:r>
          </a:p>
        </p:txBody>
      </p:sp>
      <p:sp>
        <p:nvSpPr>
          <p:cNvPr id="4" name="3 Marcador de número de diapositiva"/>
          <p:cNvSpPr>
            <a:spLocks noGrp="1"/>
          </p:cNvSpPr>
          <p:nvPr>
            <p:ph type="sldNum" sz="quarter" idx="12"/>
          </p:nvPr>
        </p:nvSpPr>
        <p:spPr/>
        <p:txBody>
          <a:bodyPr/>
          <a:lstStyle/>
          <a:p>
            <a:pPr>
              <a:defRPr/>
            </a:pPr>
            <a:fld id="{E86AECD0-D839-4FC4-82DA-65C86EB732FA}" type="slidenum">
              <a:rPr lang="es-ES" smtClean="0"/>
              <a:pPr>
                <a:defRPr/>
              </a:pPr>
              <a:t>76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p:cNvSpPr>
            <a:spLocks noGrp="1"/>
          </p:cNvSpPr>
          <p:nvPr>
            <p:ph type="title"/>
          </p:nvPr>
        </p:nvSpPr>
        <p:spPr/>
        <p:txBody>
          <a:bodyPr/>
          <a:lstStyle/>
          <a:p>
            <a:pPr algn="ctr"/>
            <a:r>
              <a:rPr lang="es-ES" sz="4400" smtClean="0"/>
              <a:t>LA BRIZNA </a:t>
            </a:r>
          </a:p>
        </p:txBody>
      </p:sp>
      <p:sp>
        <p:nvSpPr>
          <p:cNvPr id="82947" name="2 Marcador de contenido"/>
          <p:cNvSpPr>
            <a:spLocks noGrp="1"/>
          </p:cNvSpPr>
          <p:nvPr>
            <p:ph idx="1"/>
          </p:nvPr>
        </p:nvSpPr>
        <p:spPr/>
        <p:txBody>
          <a:bodyPr/>
          <a:lstStyle/>
          <a:p>
            <a:pPr algn="just">
              <a:buFont typeface="Wingdings 2" pitchFamily="18" charset="2"/>
              <a:buNone/>
            </a:pPr>
            <a:r>
              <a:rPr lang="es-ES" sz="1800" smtClean="0"/>
              <a:t>Una brizna de hierba discutía con una hoja que se había caído del árbol </a:t>
            </a:r>
          </a:p>
          <a:p>
            <a:pPr algn="just">
              <a:buFont typeface="Wingdings 2" pitchFamily="18" charset="2"/>
              <a:buNone/>
            </a:pPr>
            <a:r>
              <a:rPr lang="es-ES" sz="1800" smtClean="0"/>
              <a:t>con la llegada del otoño: </a:t>
            </a:r>
          </a:p>
          <a:p>
            <a:pPr algn="just">
              <a:buFont typeface="Wingdings 2" pitchFamily="18" charset="2"/>
              <a:buNone/>
            </a:pPr>
            <a:r>
              <a:rPr lang="es-ES" sz="1800" smtClean="0"/>
              <a:t>- ¡Es terrible el ruido que haces al caer! -decía la brizna de hoja-. No hay </a:t>
            </a:r>
          </a:p>
          <a:p>
            <a:pPr algn="just">
              <a:buFont typeface="Wingdings 2" pitchFamily="18" charset="2"/>
              <a:buNone/>
            </a:pPr>
            <a:r>
              <a:rPr lang="es-ES" sz="1800" smtClean="0"/>
              <a:t>quien descanse así. </a:t>
            </a:r>
          </a:p>
          <a:p>
            <a:pPr algn="just">
              <a:buFont typeface="Wingdings 2" pitchFamily="18" charset="2"/>
              <a:buNone/>
            </a:pPr>
            <a:r>
              <a:rPr lang="es-ES" sz="1800" smtClean="0"/>
              <a:t>- Cállate, vil criatura! - respondió la hoja-. No puedes entender la música </a:t>
            </a:r>
          </a:p>
          <a:p>
            <a:pPr algn="just">
              <a:buFont typeface="Wingdings 2" pitchFamily="18" charset="2"/>
              <a:buNone/>
            </a:pPr>
            <a:r>
              <a:rPr lang="es-ES" sz="1800" smtClean="0"/>
              <a:t>que traigo desde las alturas porque eres un rastrero habitante del suelo. </a:t>
            </a:r>
          </a:p>
          <a:p>
            <a:pPr algn="just">
              <a:buFont typeface="Wingdings 2" pitchFamily="18" charset="2"/>
              <a:buNone/>
            </a:pPr>
            <a:r>
              <a:rPr lang="es-ES" sz="1800" smtClean="0"/>
              <a:t>Y  poco  después,  empujada  por  la  brisa,  la  hoja  cayó  suavemente  y  se </a:t>
            </a:r>
          </a:p>
          <a:p>
            <a:pPr algn="just">
              <a:buFont typeface="Wingdings 2" pitchFamily="18" charset="2"/>
              <a:buNone/>
            </a:pPr>
            <a:r>
              <a:rPr lang="es-ES" sz="1800" smtClean="0"/>
              <a:t>quedó dormida. Pasó el tiempo y llegó de nuevo la primavera. En el prado </a:t>
            </a:r>
          </a:p>
          <a:p>
            <a:pPr algn="just">
              <a:buFont typeface="Wingdings 2" pitchFamily="18" charset="2"/>
              <a:buNone/>
            </a:pPr>
            <a:r>
              <a:rPr lang="es-ES" sz="1800" smtClean="0"/>
              <a:t>florecido,  la  hoja  despertó  convertida  en  una  brizna  de  hierba.  Al </a:t>
            </a:r>
          </a:p>
          <a:p>
            <a:pPr algn="just">
              <a:buFont typeface="Wingdings 2" pitchFamily="18" charset="2"/>
              <a:buNone/>
            </a:pPr>
            <a:r>
              <a:rPr lang="es-ES" sz="1800" smtClean="0"/>
              <a:t>tiempo, comenzó de nuevo el otoño y las hojas secas empezaron a caer. </a:t>
            </a:r>
          </a:p>
          <a:p>
            <a:pPr algn="just">
              <a:buFont typeface="Wingdings 2" pitchFamily="18" charset="2"/>
              <a:buNone/>
            </a:pPr>
            <a:r>
              <a:rPr lang="es-ES" sz="1800" smtClean="0"/>
              <a:t>La nueva brizna de hierba, olvidando su origen y su pasado, se quejó: </a:t>
            </a:r>
          </a:p>
          <a:p>
            <a:pPr algn="just">
              <a:buFont typeface="Wingdings 2" pitchFamily="18" charset="2"/>
              <a:buNone/>
            </a:pPr>
            <a:r>
              <a:rPr lang="es-ES" sz="1800" smtClean="0"/>
              <a:t>- ¡Es terrible el ruido que hacen estas hojas al caer...! </a:t>
            </a:r>
          </a:p>
          <a:p>
            <a:pPr algn="just">
              <a:buFont typeface="Wingdings 2" pitchFamily="18" charset="2"/>
              <a:buNone/>
            </a:pPr>
            <a:r>
              <a:rPr lang="es-ES" sz="1800" smtClean="0"/>
              <a:t>Intención educativa: Desarrollar la empatía </a:t>
            </a:r>
          </a:p>
          <a:p>
            <a:r>
              <a:rPr lang="es-ES" sz="1800" smtClean="0"/>
              <a:t> </a:t>
            </a:r>
          </a:p>
          <a:p>
            <a:r>
              <a:rPr lang="es-ES" sz="1800" smtClean="0"/>
              <a:t> </a:t>
            </a:r>
          </a:p>
        </p:txBody>
      </p:sp>
      <p:sp>
        <p:nvSpPr>
          <p:cNvPr id="4" name="3 Marcador de número de diapositiva"/>
          <p:cNvSpPr>
            <a:spLocks noGrp="1"/>
          </p:cNvSpPr>
          <p:nvPr>
            <p:ph type="sldNum" sz="quarter" idx="12"/>
          </p:nvPr>
        </p:nvSpPr>
        <p:spPr/>
        <p:txBody>
          <a:bodyPr/>
          <a:lstStyle/>
          <a:p>
            <a:pPr>
              <a:defRPr/>
            </a:pPr>
            <a:fld id="{1A7AFC8C-7FA1-4C12-B696-071DD0946CFC}" type="slidenum">
              <a:rPr lang="es-ES" smtClean="0"/>
              <a:pPr>
                <a:defRPr/>
              </a:pPr>
              <a:t>77</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Título"/>
          <p:cNvSpPr>
            <a:spLocks noGrp="1"/>
          </p:cNvSpPr>
          <p:nvPr>
            <p:ph type="title"/>
          </p:nvPr>
        </p:nvSpPr>
        <p:spPr/>
        <p:txBody>
          <a:bodyPr/>
          <a:lstStyle/>
          <a:p>
            <a:pPr algn="ctr"/>
            <a:r>
              <a:rPr lang="es-ES" sz="4400" smtClean="0"/>
              <a:t>LA NATURALEZA DE LA MENTE </a:t>
            </a:r>
          </a:p>
        </p:txBody>
      </p:sp>
      <p:sp>
        <p:nvSpPr>
          <p:cNvPr id="83971" name="2 Marcador de contenido"/>
          <p:cNvSpPr>
            <a:spLocks noGrp="1"/>
          </p:cNvSpPr>
          <p:nvPr>
            <p:ph idx="1"/>
          </p:nvPr>
        </p:nvSpPr>
        <p:spPr/>
        <p:txBody>
          <a:bodyPr/>
          <a:lstStyle/>
          <a:p>
            <a:pPr>
              <a:buFont typeface="Wingdings 2" pitchFamily="18" charset="2"/>
              <a:buNone/>
            </a:pPr>
            <a:r>
              <a:rPr lang="es-ES" sz="1800" smtClean="0"/>
              <a:t>Se  trataba  de  un  hombre  que  llevaba  muchas  horas  viajando  a  pie  y </a:t>
            </a:r>
          </a:p>
          <a:p>
            <a:pPr>
              <a:buFont typeface="Wingdings 2" pitchFamily="18" charset="2"/>
              <a:buNone/>
            </a:pPr>
            <a:r>
              <a:rPr lang="es-ES" sz="1800" smtClean="0"/>
              <a:t>estaba realmente cansado y sudoroso bajo el implacable sol de la India. </a:t>
            </a:r>
          </a:p>
          <a:p>
            <a:pPr>
              <a:buFont typeface="Wingdings 2" pitchFamily="18" charset="2"/>
              <a:buNone/>
            </a:pPr>
            <a:r>
              <a:rPr lang="es-ES" sz="1800" smtClean="0"/>
              <a:t>Extenuado  y  sin  poder  dar  un  paso  más,  se  echó  a  descansar  bajo  un </a:t>
            </a:r>
          </a:p>
          <a:p>
            <a:pPr>
              <a:buFont typeface="Wingdings 2" pitchFamily="18" charset="2"/>
              <a:buNone/>
            </a:pPr>
            <a:r>
              <a:rPr lang="es-ES" sz="1800" smtClean="0"/>
              <a:t>frondoso árbol. El suelo estaba duro y el hombre pensó en lo agradable </a:t>
            </a:r>
          </a:p>
          <a:p>
            <a:pPr>
              <a:buFont typeface="Wingdings 2" pitchFamily="18" charset="2"/>
              <a:buNone/>
            </a:pPr>
            <a:r>
              <a:rPr lang="es-ES" sz="1800" smtClean="0"/>
              <a:t>que sería disponer de una cama. Resulta que aquél era un árbol celestial </a:t>
            </a:r>
          </a:p>
          <a:p>
            <a:pPr>
              <a:buFont typeface="Wingdings 2" pitchFamily="18" charset="2"/>
              <a:buNone/>
            </a:pPr>
            <a:r>
              <a:rPr lang="es-ES" sz="1800" smtClean="0"/>
              <a:t>de los que conceden los deseos de los pensamientos y los hacen realidad. </a:t>
            </a:r>
          </a:p>
          <a:p>
            <a:pPr>
              <a:buFont typeface="Wingdings 2" pitchFamily="18" charset="2"/>
              <a:buNone/>
            </a:pPr>
            <a:r>
              <a:rPr lang="es-ES" sz="1800" smtClean="0"/>
              <a:t>Así es que al punto apareció una confortable cama. </a:t>
            </a:r>
          </a:p>
          <a:p>
            <a:pPr>
              <a:buFont typeface="Wingdings 2" pitchFamily="18" charset="2"/>
              <a:buNone/>
            </a:pPr>
            <a:r>
              <a:rPr lang="es-ES" sz="1800" smtClean="0"/>
              <a:t>El  hombre  se  echó  sobre  ella  y  estaba  disfrutando  en  el  mullido  lecho </a:t>
            </a:r>
          </a:p>
          <a:p>
            <a:pPr>
              <a:buFont typeface="Wingdings 2" pitchFamily="18" charset="2"/>
              <a:buNone/>
            </a:pPr>
            <a:r>
              <a:rPr lang="es-ES" sz="1800" smtClean="0"/>
              <a:t>cuando  pensó  en  lo  placentero  que  resultaría  que  una  joven  le  diera </a:t>
            </a:r>
          </a:p>
          <a:p>
            <a:pPr>
              <a:buFont typeface="Wingdings 2" pitchFamily="18" charset="2"/>
              <a:buNone/>
            </a:pPr>
            <a:r>
              <a:rPr lang="es-ES" sz="1800" smtClean="0"/>
              <a:t>masaje en sus fatigadas piernas. Al momento apareció una bellísima joven </a:t>
            </a:r>
          </a:p>
          <a:p>
            <a:pPr>
              <a:buFont typeface="Wingdings 2" pitchFamily="18" charset="2"/>
              <a:buNone/>
            </a:pPr>
            <a:r>
              <a:rPr lang="es-ES" sz="1800" smtClean="0"/>
              <a:t>que  comenzó  a  procurarle  un  delicioso  masaje. hambre y pensó en qué grato sería poder degustar una sabrosa y opípara comida.  </a:t>
            </a:r>
          </a:p>
        </p:txBody>
      </p:sp>
      <p:sp>
        <p:nvSpPr>
          <p:cNvPr id="4" name="3 Marcador de número de diapositiva"/>
          <p:cNvSpPr>
            <a:spLocks noGrp="1"/>
          </p:cNvSpPr>
          <p:nvPr>
            <p:ph type="sldNum" sz="quarter" idx="12"/>
          </p:nvPr>
        </p:nvSpPr>
        <p:spPr/>
        <p:txBody>
          <a:bodyPr/>
          <a:lstStyle/>
          <a:p>
            <a:pPr>
              <a:defRPr/>
            </a:pPr>
            <a:fld id="{92358706-5090-4D98-82B4-E17508125FDB}" type="slidenum">
              <a:rPr lang="es-ES" smtClean="0"/>
              <a:pPr>
                <a:defRPr/>
              </a:pPr>
              <a:t>78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2 Marcador de contenido"/>
          <p:cNvSpPr>
            <a:spLocks noGrp="1"/>
          </p:cNvSpPr>
          <p:nvPr>
            <p:ph idx="1"/>
          </p:nvPr>
        </p:nvSpPr>
        <p:spPr/>
        <p:txBody>
          <a:bodyPr/>
          <a:lstStyle/>
          <a:p>
            <a:pPr algn="just">
              <a:buFont typeface="Wingdings 2" pitchFamily="18" charset="2"/>
              <a:buNone/>
            </a:pPr>
            <a:r>
              <a:rPr lang="es-ES" sz="1800" smtClean="0"/>
              <a:t>En  el  acto  aparecieron  ante  él  los  más  suculentos  manjares.  El hombre  comió  hasta  saciarse  y  se  sentía  muy  dichoso.  De  repente  le asaltó un pensamiento: “Mira que si ahora un tigre me atacase!” Apareció un tigre y lo devoró. </a:t>
            </a:r>
          </a:p>
          <a:p>
            <a:pPr algn="just">
              <a:buFont typeface="Wingdings 2" pitchFamily="18" charset="2"/>
              <a:buNone/>
            </a:pPr>
            <a:r>
              <a:rPr lang="es-ES" sz="1800" smtClean="0"/>
              <a:t>Intención educativa: Importancia de aquietar la mente   Bien  descansado,  sintió </a:t>
            </a:r>
          </a:p>
          <a:p>
            <a:pPr algn="just">
              <a:buFont typeface="Wingdings 2" pitchFamily="18" charset="2"/>
              <a:buNone/>
            </a:pPr>
            <a:r>
              <a:rPr lang="es-ES" sz="1800" smtClean="0"/>
              <a:t>hambre y pensó en qué grato sería poder degustar una sabrosa y opípara </a:t>
            </a:r>
          </a:p>
          <a:p>
            <a:pPr algn="just">
              <a:buFont typeface="Wingdings 2" pitchFamily="18" charset="2"/>
              <a:buNone/>
            </a:pPr>
            <a:r>
              <a:rPr lang="es-ES" sz="1800" smtClean="0"/>
              <a:t>comida.  En  el  acto  aparecieron  ante  él  los  más  suculentos  manjares.  El </a:t>
            </a:r>
          </a:p>
          <a:p>
            <a:pPr algn="just">
              <a:buFont typeface="Wingdings 2" pitchFamily="18" charset="2"/>
              <a:buNone/>
            </a:pPr>
            <a:r>
              <a:rPr lang="es-ES" sz="1800" smtClean="0"/>
              <a:t>hombre  comió  hasta  saciarse  y  se  sentía  muy  dichoso.  De  repente  le </a:t>
            </a:r>
          </a:p>
          <a:p>
            <a:pPr algn="just">
              <a:buFont typeface="Wingdings 2" pitchFamily="18" charset="2"/>
              <a:buNone/>
            </a:pPr>
            <a:r>
              <a:rPr lang="es-ES" sz="1800" smtClean="0"/>
              <a:t>asaltó un pensamiento: “Mira que si ahora un tigre me atacase!” Apareció </a:t>
            </a:r>
          </a:p>
          <a:p>
            <a:pPr algn="just">
              <a:buFont typeface="Wingdings 2" pitchFamily="18" charset="2"/>
              <a:buNone/>
            </a:pPr>
            <a:r>
              <a:rPr lang="es-ES" sz="1800" smtClean="0"/>
              <a:t>un tigre y lo devoró. </a:t>
            </a:r>
          </a:p>
          <a:p>
            <a:pPr algn="just">
              <a:buFont typeface="Wingdings 2" pitchFamily="18" charset="2"/>
              <a:buNone/>
            </a:pPr>
            <a:r>
              <a:rPr lang="es-ES" sz="1800" smtClean="0"/>
              <a:t>Intención educativa: Importancia de aquietar la mente </a:t>
            </a:r>
          </a:p>
          <a:p>
            <a:pPr algn="just">
              <a:buFont typeface="Wingdings 2" pitchFamily="18" charset="2"/>
              <a:buNone/>
            </a:pPr>
            <a:r>
              <a:rPr lang="es-ES" sz="1800" smtClean="0"/>
              <a:t> </a:t>
            </a:r>
          </a:p>
        </p:txBody>
      </p:sp>
      <p:sp>
        <p:nvSpPr>
          <p:cNvPr id="3" name="2 Marcador de número de diapositiva"/>
          <p:cNvSpPr>
            <a:spLocks noGrp="1"/>
          </p:cNvSpPr>
          <p:nvPr>
            <p:ph type="sldNum" sz="quarter" idx="12"/>
          </p:nvPr>
        </p:nvSpPr>
        <p:spPr/>
        <p:txBody>
          <a:bodyPr/>
          <a:lstStyle/>
          <a:p>
            <a:pPr>
              <a:defRPr/>
            </a:pPr>
            <a:fld id="{1A4D1E40-0EFF-4C55-B552-375CE2A14EB7}" type="slidenum">
              <a:rPr lang="es-ES" smtClean="0"/>
              <a:pPr>
                <a:defRPr/>
              </a:pPr>
              <a:t>79</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eaLnBrk="1" fontAlgn="auto" hangingPunct="1">
              <a:spcAft>
                <a:spcPts val="0"/>
              </a:spcAft>
              <a:defRPr/>
            </a:pPr>
            <a:r>
              <a:rPr lang="es-ES" dirty="0" smtClean="0">
                <a:solidFill>
                  <a:schemeClr val="tx2">
                    <a:lumMod val="75000"/>
                  </a:schemeClr>
                </a:solidFill>
              </a:rPr>
              <a:t>3-ATENCIÓN AL CUERPO.</a:t>
            </a:r>
            <a:endParaRPr lang="es-ES" dirty="0">
              <a:solidFill>
                <a:schemeClr val="tx2">
                  <a:lumMod val="75000"/>
                </a:schemeClr>
              </a:solidFill>
            </a:endParaRPr>
          </a:p>
        </p:txBody>
      </p:sp>
      <p:sp>
        <p:nvSpPr>
          <p:cNvPr id="3" name="2 Marcador de contenido"/>
          <p:cNvSpPr>
            <a:spLocks noGrp="1"/>
          </p:cNvSpPr>
          <p:nvPr>
            <p:ph idx="1"/>
          </p:nvPr>
        </p:nvSpPr>
        <p:spPr/>
        <p:txBody>
          <a:bodyPr/>
          <a:lstStyle/>
          <a:p>
            <a:pPr algn="just" eaLnBrk="1" hangingPunct="1">
              <a:buFont typeface="Arial" charset="0"/>
              <a:buNone/>
            </a:pPr>
            <a:r>
              <a:rPr lang="es-ES" smtClean="0"/>
              <a:t>Haciendo una sola cosa a la vez con LOS CINCO SENTIDOS.</a:t>
            </a:r>
          </a:p>
          <a:p>
            <a:pPr algn="just" eaLnBrk="1" hangingPunct="1">
              <a:buFont typeface="Arial" charset="0"/>
              <a:buNone/>
            </a:pPr>
            <a:endParaRPr lang="es-ES" smtClean="0"/>
          </a:p>
        </p:txBody>
      </p:sp>
      <p:pic>
        <p:nvPicPr>
          <p:cNvPr id="5" name="4 Imagen" descr="5sentidos[1].gif"/>
          <p:cNvPicPr>
            <a:picLocks noChangeAspect="1"/>
          </p:cNvPicPr>
          <p:nvPr/>
        </p:nvPicPr>
        <p:blipFill>
          <a:blip r:embed="rId2" cstate="print"/>
          <a:srcRect/>
          <a:stretch>
            <a:fillRect/>
          </a:stretch>
        </p:blipFill>
        <p:spPr bwMode="auto">
          <a:xfrm>
            <a:off x="755650" y="2708275"/>
            <a:ext cx="2592388" cy="2592388"/>
          </a:xfrm>
          <a:prstGeom prst="rect">
            <a:avLst/>
          </a:prstGeom>
          <a:noFill/>
          <a:ln w="9525">
            <a:noFill/>
            <a:miter lim="800000"/>
            <a:headEnd/>
            <a:tailEnd/>
          </a:ln>
        </p:spPr>
      </p:pic>
      <p:sp>
        <p:nvSpPr>
          <p:cNvPr id="6" name="5 CuadroTexto"/>
          <p:cNvSpPr txBox="1">
            <a:spLocks noChangeArrowheads="1"/>
          </p:cNvSpPr>
          <p:nvPr/>
        </p:nvSpPr>
        <p:spPr bwMode="auto">
          <a:xfrm>
            <a:off x="4427538" y="3284538"/>
            <a:ext cx="3097212" cy="1200150"/>
          </a:xfrm>
          <a:prstGeom prst="rect">
            <a:avLst/>
          </a:prstGeom>
          <a:noFill/>
          <a:ln w="9525">
            <a:noFill/>
            <a:miter lim="800000"/>
            <a:headEnd/>
            <a:tailEnd/>
          </a:ln>
        </p:spPr>
        <p:txBody>
          <a:bodyPr>
            <a:spAutoFit/>
          </a:bodyPr>
          <a:lstStyle/>
          <a:p>
            <a:pPr algn="just"/>
            <a:r>
              <a:rPr lang="es-ES" sz="3600">
                <a:latin typeface="Calibri" pitchFamily="34" charset="0"/>
              </a:rPr>
              <a:t>¡¡¡Vivimos en el DESPISTE¡¡¡</a:t>
            </a:r>
          </a:p>
        </p:txBody>
      </p:sp>
      <p:sp>
        <p:nvSpPr>
          <p:cNvPr id="8" name="7 CuadroTexto"/>
          <p:cNvSpPr txBox="1">
            <a:spLocks noChangeArrowheads="1"/>
          </p:cNvSpPr>
          <p:nvPr/>
        </p:nvSpPr>
        <p:spPr bwMode="auto">
          <a:xfrm>
            <a:off x="1116013" y="5157788"/>
            <a:ext cx="7200900" cy="1200150"/>
          </a:xfrm>
          <a:prstGeom prst="rect">
            <a:avLst/>
          </a:prstGeom>
          <a:noFill/>
          <a:ln w="9525">
            <a:noFill/>
            <a:miter lim="800000"/>
            <a:headEnd/>
            <a:tailEnd/>
          </a:ln>
        </p:spPr>
        <p:txBody>
          <a:bodyPr>
            <a:spAutoFit/>
          </a:bodyPr>
          <a:lstStyle/>
          <a:p>
            <a:pPr algn="ctr"/>
            <a:r>
              <a:rPr lang="es-ES" sz="2400">
                <a:latin typeface="Calibri" pitchFamily="34" charset="0"/>
              </a:rPr>
              <a:t>Miramos sin Ver.</a:t>
            </a:r>
          </a:p>
          <a:p>
            <a:pPr algn="ctr"/>
            <a:r>
              <a:rPr lang="es-ES" sz="2400">
                <a:latin typeface="Calibri" pitchFamily="34" charset="0"/>
              </a:rPr>
              <a:t>Oímos sin Escuchar.</a:t>
            </a:r>
          </a:p>
          <a:p>
            <a:pPr algn="ctr"/>
            <a:r>
              <a:rPr lang="es-ES" sz="2400">
                <a:latin typeface="Calibri" pitchFamily="34" charset="0"/>
              </a:rPr>
              <a:t>Tragamos sin Degustar.</a:t>
            </a:r>
          </a:p>
        </p:txBody>
      </p:sp>
      <p:sp>
        <p:nvSpPr>
          <p:cNvPr id="7" name="6 Marcador de número de diapositiva"/>
          <p:cNvSpPr>
            <a:spLocks noGrp="1"/>
          </p:cNvSpPr>
          <p:nvPr>
            <p:ph type="sldNum" sz="quarter" idx="12"/>
          </p:nvPr>
        </p:nvSpPr>
        <p:spPr/>
        <p:txBody>
          <a:bodyPr/>
          <a:lstStyle/>
          <a:p>
            <a:pPr>
              <a:defRPr/>
            </a:pPr>
            <a:fld id="{E1A21507-C718-409B-832E-0AADA16ABA4F}" type="slidenum">
              <a:rPr lang="es-ES" smtClean="0"/>
              <a:pPr>
                <a:defRPr/>
              </a:pPr>
              <a:t>8</a:t>
            </a:fld>
            <a:endParaRPr lang="es-ES"/>
          </a:p>
        </p:txBody>
      </p:sp>
      <p:sp>
        <p:nvSpPr>
          <p:cNvPr id="9" name="8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404813"/>
            <a:ext cx="8229600" cy="576262"/>
          </a:xfrm>
        </p:spPr>
        <p:txBody>
          <a:bodyPr rtlCol="0">
            <a:normAutofit/>
          </a:bodyPr>
          <a:lstStyle/>
          <a:p>
            <a:pPr marL="274320" indent="-274320" eaLnBrk="1" fontAlgn="auto" hangingPunct="1">
              <a:spcAft>
                <a:spcPts val="0"/>
              </a:spcAft>
              <a:buClr>
                <a:schemeClr val="accent3"/>
              </a:buClr>
              <a:buFont typeface="Arial" charset="0"/>
              <a:buNone/>
              <a:defRPr/>
            </a:pPr>
            <a:r>
              <a:rPr lang="es-ES" dirty="0" smtClean="0">
                <a:solidFill>
                  <a:schemeClr val="tx2">
                    <a:lumMod val="60000"/>
                    <a:lumOff val="40000"/>
                  </a:schemeClr>
                </a:solidFill>
              </a:rPr>
              <a:t> </a:t>
            </a:r>
            <a:r>
              <a:rPr lang="es-ES" dirty="0" smtClean="0">
                <a:solidFill>
                  <a:schemeClr val="accent4">
                    <a:lumMod val="75000"/>
                  </a:schemeClr>
                </a:solidFill>
              </a:rPr>
              <a:t>MUSICOTERAPIA</a:t>
            </a:r>
          </a:p>
          <a:p>
            <a:pPr marL="274320" indent="-274320" eaLnBrk="1" fontAlgn="auto" hangingPunct="1">
              <a:spcAft>
                <a:spcPts val="0"/>
              </a:spcAft>
              <a:buClr>
                <a:schemeClr val="accent3"/>
              </a:buClr>
              <a:buFont typeface="Wingdings" pitchFamily="2" charset="2"/>
              <a:buChar char="v"/>
              <a:defRPr/>
            </a:pP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a:solidFill>
                <a:schemeClr val="tx2">
                  <a:lumMod val="60000"/>
                  <a:lumOff val="40000"/>
                </a:schemeClr>
              </a:solidFill>
            </a:endParaRPr>
          </a:p>
        </p:txBody>
      </p:sp>
      <p:pic>
        <p:nvPicPr>
          <p:cNvPr id="5" name="4 Imagen" descr="imagesPEK6YXC6.jpg"/>
          <p:cNvPicPr>
            <a:picLocks noChangeAspect="1"/>
          </p:cNvPicPr>
          <p:nvPr/>
        </p:nvPicPr>
        <p:blipFill>
          <a:blip r:embed="rId2" cstate="print"/>
          <a:srcRect/>
          <a:stretch>
            <a:fillRect/>
          </a:stretch>
        </p:blipFill>
        <p:spPr bwMode="auto">
          <a:xfrm>
            <a:off x="827088" y="1484313"/>
            <a:ext cx="2305050" cy="1981200"/>
          </a:xfrm>
          <a:prstGeom prst="rect">
            <a:avLst/>
          </a:prstGeom>
          <a:noFill/>
          <a:ln w="9525">
            <a:noFill/>
            <a:miter lim="800000"/>
            <a:headEnd/>
            <a:tailEnd/>
          </a:ln>
        </p:spPr>
      </p:pic>
      <p:sp>
        <p:nvSpPr>
          <p:cNvPr id="6" name="5 CuadroTexto"/>
          <p:cNvSpPr txBox="1">
            <a:spLocks noChangeArrowheads="1"/>
          </p:cNvSpPr>
          <p:nvPr/>
        </p:nvSpPr>
        <p:spPr bwMode="auto">
          <a:xfrm>
            <a:off x="3995738" y="1844675"/>
            <a:ext cx="3600450" cy="1016000"/>
          </a:xfrm>
          <a:prstGeom prst="rect">
            <a:avLst/>
          </a:prstGeom>
          <a:noFill/>
          <a:ln w="9525">
            <a:noFill/>
            <a:miter lim="800000"/>
            <a:headEnd/>
            <a:tailEnd/>
          </a:ln>
        </p:spPr>
        <p:txBody>
          <a:bodyPr>
            <a:spAutoFit/>
          </a:bodyPr>
          <a:lstStyle/>
          <a:p>
            <a:pPr algn="just"/>
            <a:r>
              <a:rPr lang="es-ES" sz="2000" b="1">
                <a:solidFill>
                  <a:schemeClr val="tx2"/>
                </a:solidFill>
                <a:latin typeface="Calibri" pitchFamily="34" charset="0"/>
              </a:rPr>
              <a:t>El uso de música adecuada, RELAJA, EQUILIBRA ENERGÍAS Y FAVORECE LA CONCENTRACIÓN.</a:t>
            </a:r>
          </a:p>
        </p:txBody>
      </p:sp>
      <p:sp>
        <p:nvSpPr>
          <p:cNvPr id="7" name="6 Marcador de número de diapositiva"/>
          <p:cNvSpPr>
            <a:spLocks noGrp="1"/>
          </p:cNvSpPr>
          <p:nvPr>
            <p:ph type="sldNum" sz="quarter" idx="12"/>
          </p:nvPr>
        </p:nvSpPr>
        <p:spPr/>
        <p:txBody>
          <a:bodyPr/>
          <a:lstStyle/>
          <a:p>
            <a:pPr>
              <a:defRPr/>
            </a:pPr>
            <a:fld id="{3736ADE9-1A86-4231-9EE4-1383584E9A90}" type="slidenum">
              <a:rPr lang="es-ES" smtClean="0"/>
              <a:pPr>
                <a:defRPr/>
              </a:pPr>
              <a:t>80</a:t>
            </a:fld>
            <a:endParaRPr lang="es-ES"/>
          </a:p>
        </p:txBody>
      </p:sp>
      <p:sp>
        <p:nvSpPr>
          <p:cNvPr id="8" name="7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title"/>
          </p:nvPr>
        </p:nvSpPr>
        <p:spPr/>
        <p:txBody>
          <a:bodyPr/>
          <a:lstStyle/>
          <a:p>
            <a:pPr eaLnBrk="1" hangingPunct="1"/>
            <a:endParaRPr lang="es-ES" smtClean="0"/>
          </a:p>
        </p:txBody>
      </p:sp>
      <p:sp>
        <p:nvSpPr>
          <p:cNvPr id="87043" name="2 Marcador de contenido"/>
          <p:cNvSpPr>
            <a:spLocks noGrp="1"/>
          </p:cNvSpPr>
          <p:nvPr>
            <p:ph idx="1"/>
          </p:nvPr>
        </p:nvSpPr>
        <p:spPr/>
        <p:txBody>
          <a:bodyPr/>
          <a:lstStyle/>
          <a:p>
            <a:pPr eaLnBrk="1" hangingPunct="1"/>
            <a:r>
              <a:rPr lang="es-ES" smtClean="0"/>
              <a:t>MINDFULNESS BELL</a:t>
            </a:r>
          </a:p>
        </p:txBody>
      </p:sp>
      <p:sp>
        <p:nvSpPr>
          <p:cNvPr id="4" name="3 Marcador de número de diapositiva"/>
          <p:cNvSpPr>
            <a:spLocks noGrp="1"/>
          </p:cNvSpPr>
          <p:nvPr>
            <p:ph type="sldNum" sz="quarter" idx="12"/>
          </p:nvPr>
        </p:nvSpPr>
        <p:spPr/>
        <p:txBody>
          <a:bodyPr/>
          <a:lstStyle/>
          <a:p>
            <a:pPr>
              <a:defRPr/>
            </a:pPr>
            <a:fld id="{10F80AC8-01AF-4B49-AC1A-0F096CFCF4E3}" type="slidenum">
              <a:rPr lang="es-ES" smtClean="0"/>
              <a:pPr>
                <a:defRPr/>
              </a:pPr>
              <a:t>81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0" y="333375"/>
            <a:ext cx="9144000" cy="1223963"/>
          </a:xfrm>
        </p:spPr>
        <p:txBody>
          <a:bodyPr>
            <a:normAutofit fontScale="90000"/>
          </a:bodyPr>
          <a:lstStyle/>
          <a:p>
            <a:pPr algn="ctr" eaLnBrk="1" fontAlgn="auto" hangingPunct="1">
              <a:spcAft>
                <a:spcPts val="0"/>
              </a:spcAft>
              <a:defRPr/>
            </a:pPr>
            <a:r>
              <a:rPr lang="es-ES" sz="3200" dirty="0" smtClean="0">
                <a:solidFill>
                  <a:schemeClr val="accent4">
                    <a:lumMod val="50000"/>
                  </a:schemeClr>
                </a:solidFill>
              </a:rPr>
              <a:t>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3200" dirty="0" smtClean="0">
                <a:solidFill>
                  <a:schemeClr val="accent4">
                    <a:lumMod val="50000"/>
                  </a:schemeClr>
                </a:solidFill>
              </a:rPr>
              <a:t/>
            </a:r>
            <a:br>
              <a:rPr lang="es-ES" sz="3200" dirty="0" smtClean="0">
                <a:solidFill>
                  <a:schemeClr val="accent4">
                    <a:lumMod val="50000"/>
                  </a:schemeClr>
                </a:solidFill>
              </a:rPr>
            </a:br>
            <a:r>
              <a:rPr lang="es-ES" sz="4900" dirty="0" smtClean="0">
                <a:solidFill>
                  <a:schemeClr val="bg2">
                    <a:lumMod val="50000"/>
                  </a:schemeClr>
                </a:solidFill>
              </a:rPr>
              <a:t>VISUALIZACIONES Y RELAJACIONES </a:t>
            </a:r>
          </a:p>
        </p:txBody>
      </p:sp>
      <p:pic>
        <p:nvPicPr>
          <p:cNvPr id="88067" name="Picture 5"/>
          <p:cNvPicPr>
            <a:picLocks noGrp="1" noChangeAspect="1" noChangeArrowheads="1"/>
          </p:cNvPicPr>
          <p:nvPr>
            <p:ph idx="1"/>
          </p:nvPr>
        </p:nvPicPr>
        <p:blipFill>
          <a:blip r:embed="rId3" cstate="print"/>
          <a:srcRect/>
          <a:stretch>
            <a:fillRect/>
          </a:stretch>
        </p:blipFill>
        <p:spPr>
          <a:xfrm>
            <a:off x="2843213" y="2133600"/>
            <a:ext cx="3292475" cy="4389438"/>
          </a:xfrm>
          <a:noFill/>
        </p:spPr>
      </p:pic>
      <p:sp>
        <p:nvSpPr>
          <p:cNvPr id="4" name="3 Marcador de número de diapositiva"/>
          <p:cNvSpPr>
            <a:spLocks noGrp="1"/>
          </p:cNvSpPr>
          <p:nvPr>
            <p:ph type="sldNum" sz="quarter" idx="12"/>
          </p:nvPr>
        </p:nvSpPr>
        <p:spPr/>
        <p:txBody>
          <a:bodyPr/>
          <a:lstStyle/>
          <a:p>
            <a:pPr>
              <a:defRPr/>
            </a:pPr>
            <a:fld id="{150224F1-714E-4CA1-8070-FE1A9C74DB9C}" type="slidenum">
              <a:rPr lang="es-ES" smtClean="0"/>
              <a:pPr>
                <a:defRPr/>
              </a:pPr>
              <a:t>82</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395536" y="764704"/>
            <a:ext cx="8229600" cy="1143000"/>
          </a:xfrm>
        </p:spPr>
        <p:txBody>
          <a:bodyPr>
            <a:normAutofit/>
          </a:bodyPr>
          <a:lstStyle/>
          <a:p>
            <a:pPr marL="0" lvl="5" algn="ctr" eaLnBrk="0" fontAlgn="auto" hangingPunct="0">
              <a:spcBef>
                <a:spcPts val="0"/>
              </a:spcBef>
              <a:spcAft>
                <a:spcPts val="0"/>
              </a:spcAft>
              <a:defRPr/>
            </a:pPr>
            <a:r>
              <a:rPr lang="es-ES" sz="4400" dirty="0">
                <a:solidFill>
                  <a:schemeClr val="accent2">
                    <a:lumMod val="50000"/>
                  </a:schemeClr>
                </a:solidFill>
              </a:rPr>
              <a:t>PREPARACIÓN</a:t>
            </a:r>
            <a:r>
              <a:rPr lang="es-ES" sz="1800" dirty="0">
                <a:solidFill>
                  <a:schemeClr val="accent2">
                    <a:lumMod val="50000"/>
                  </a:schemeClr>
                </a:solidFill>
              </a:rPr>
              <a:t> </a:t>
            </a:r>
            <a:br>
              <a:rPr lang="es-ES" sz="1800" dirty="0">
                <a:solidFill>
                  <a:schemeClr val="accent2">
                    <a:lumMod val="50000"/>
                  </a:schemeClr>
                </a:solidFill>
              </a:rPr>
            </a:br>
            <a:endParaRPr lang="es-ES" sz="1800" dirty="0">
              <a:solidFill>
                <a:sysClr val="windowText" lastClr="000000"/>
              </a:solidFill>
            </a:endParaRPr>
          </a:p>
        </p:txBody>
      </p:sp>
      <p:sp>
        <p:nvSpPr>
          <p:cNvPr id="3" name="2 Marcador de contenido"/>
          <p:cNvSpPr>
            <a:spLocks noGrp="1"/>
          </p:cNvSpPr>
          <p:nvPr>
            <p:ph idx="1"/>
          </p:nvPr>
        </p:nvSpPr>
        <p:spPr>
          <a:xfrm>
            <a:off x="457200" y="1935480"/>
            <a:ext cx="8229600" cy="4389120"/>
          </a:xfrm>
          <a:solidFill>
            <a:schemeClr val="bg1"/>
          </a:solidFill>
        </p:spPr>
        <p:txBody>
          <a:bodyPr>
            <a:normAutofit fontScale="32500" lnSpcReduction="20000"/>
          </a:bodyPr>
          <a:lstStyle/>
          <a:p>
            <a:pPr lvl="5">
              <a:buFont typeface="Arial" pitchFamily="34" charset="0"/>
              <a:buNone/>
              <a:defRPr/>
            </a:pPr>
            <a:endParaRPr lang="es-ES" sz="3300" dirty="0" smtClean="0">
              <a:solidFill>
                <a:schemeClr val="accent2">
                  <a:lumMod val="50000"/>
                </a:schemeClr>
              </a:solidFill>
            </a:endParaRPr>
          </a:p>
          <a:p>
            <a:pPr marL="274320" indent="-274320" algn="just" eaLnBrk="1" fontAlgn="auto" hangingPunct="1">
              <a:spcAft>
                <a:spcPts val="0"/>
              </a:spcAft>
              <a:buClr>
                <a:schemeClr val="accent3"/>
              </a:buClr>
              <a:buFont typeface="Arial" charset="0"/>
              <a:buNone/>
              <a:defRPr/>
            </a:pPr>
            <a:r>
              <a:rPr lang="es-ES" sz="5500" dirty="0" smtClean="0"/>
              <a:t>Las  visualizaciones  pueden  hacerse  sentados  sobre  sus  pupitres,  con  la cabeza  apoyada  sobre  la  mesa  o,  si  se  dispone  de  suficiente  espacio  y  esterillas, se pueden hacer tumbados.  </a:t>
            </a:r>
          </a:p>
          <a:p>
            <a:pPr marL="274320" indent="-274320" algn="just" eaLnBrk="1" fontAlgn="auto" hangingPunct="1">
              <a:spcAft>
                <a:spcPts val="0"/>
              </a:spcAft>
              <a:buClr>
                <a:schemeClr val="accent3"/>
              </a:buClr>
              <a:buFont typeface="Arial" charset="0"/>
              <a:buNone/>
              <a:defRPr/>
            </a:pPr>
            <a:r>
              <a:rPr lang="es-ES" sz="5500" dirty="0" smtClean="0"/>
              <a:t>En  éste  último  caso,  para  alumnos  de  infantil  y  primaria,  podemos colocarles una piedrecita de río sobre el entrecejo, recordándoles que deben intentar  que  no  se  les  caiga,  ayudándoles  así  a  permanecer  en  quietud durante la práctica.  </a:t>
            </a:r>
          </a:p>
          <a:p>
            <a:pPr marL="274320" indent="-274320" algn="just" eaLnBrk="1" fontAlgn="auto" hangingPunct="1">
              <a:spcAft>
                <a:spcPts val="0"/>
              </a:spcAft>
              <a:buClr>
                <a:schemeClr val="accent3"/>
              </a:buClr>
              <a:buFont typeface="Arial" charset="0"/>
              <a:buNone/>
              <a:defRPr/>
            </a:pPr>
            <a:r>
              <a:rPr lang="es-ES" sz="5500" dirty="0" smtClean="0"/>
              <a:t>Les invitamos a que  cierren  los ojos, podemos poner una música suave y afectiva,  taparles  con  una  manta  y  bajar  la  luz  de  la  sala  para  crear  un espacio más íntimo que les ayude a entrar en su espacio interior.  </a:t>
            </a:r>
          </a:p>
          <a:p>
            <a:pPr marL="274320" indent="-274320" algn="just" eaLnBrk="1" fontAlgn="auto" hangingPunct="1">
              <a:spcAft>
                <a:spcPts val="0"/>
              </a:spcAft>
              <a:buClr>
                <a:schemeClr val="accent3"/>
              </a:buClr>
              <a:buFont typeface="Arial" charset="0"/>
              <a:buNone/>
              <a:defRPr/>
            </a:pPr>
            <a:r>
              <a:rPr lang="es-ES" sz="5500" dirty="0" smtClean="0"/>
              <a:t>Previamente a guiar las visualizaciones, es aconsejable introducir una breve relajación, que en infantil será muy simple y corta, pero que irá alargándose en el tiempo y añadiendo mayor complejidad en últimos cursos de primaria    </a:t>
            </a:r>
          </a:p>
          <a:p>
            <a:pPr marL="274320" indent="-274320" algn="ctr" eaLnBrk="1" fontAlgn="auto" hangingPunct="1">
              <a:spcAft>
                <a:spcPts val="0"/>
              </a:spcAft>
              <a:buClr>
                <a:schemeClr val="accent3"/>
              </a:buClr>
              <a:buFont typeface="Arial" charset="0"/>
              <a:buNone/>
              <a:defRPr/>
            </a:pPr>
            <a:endParaRPr lang="es-ES" sz="33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33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endParaRPr lang="es-ES" sz="1400" dirty="0" smtClean="0">
              <a:solidFill>
                <a:schemeClr val="accent2">
                  <a:lumMod val="50000"/>
                </a:schemeClr>
              </a:solidFill>
            </a:endParaRPr>
          </a:p>
          <a:p>
            <a:pPr marL="274320" indent="-274320" algn="ctr" eaLnBrk="1" fontAlgn="auto" hangingPunct="1">
              <a:spcAft>
                <a:spcPts val="0"/>
              </a:spcAft>
              <a:buClr>
                <a:schemeClr val="accent3"/>
              </a:buClr>
              <a:buFont typeface="Arial" charset="0"/>
              <a:buNone/>
              <a:defRPr/>
            </a:pPr>
            <a:r>
              <a:rPr lang="es-ES" sz="1400" dirty="0" smtClean="0">
                <a:solidFill>
                  <a:schemeClr val="accent2">
                    <a:lumMod val="50000"/>
                  </a:schemeClr>
                </a:solidFill>
              </a:rPr>
              <a:t>   </a:t>
            </a:r>
          </a:p>
        </p:txBody>
      </p:sp>
      <p:sp>
        <p:nvSpPr>
          <p:cNvPr id="4" name="3 Marcador de número de diapositiva"/>
          <p:cNvSpPr>
            <a:spLocks noGrp="1"/>
          </p:cNvSpPr>
          <p:nvPr>
            <p:ph type="sldNum" sz="quarter" idx="12"/>
          </p:nvPr>
        </p:nvSpPr>
        <p:spPr/>
        <p:txBody>
          <a:bodyPr/>
          <a:lstStyle/>
          <a:p>
            <a:pPr>
              <a:defRPr/>
            </a:pPr>
            <a:fld id="{A6261AB7-3F8D-4F57-8D87-6E10913A5E89}" type="slidenum">
              <a:rPr lang="es-ES" smtClean="0"/>
              <a:pPr>
                <a:defRPr/>
              </a:pPr>
              <a:t>83</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p:txBody>
          <a:bodyPr>
            <a:normAutofit/>
          </a:bodyPr>
          <a:lstStyle/>
          <a:p>
            <a:pPr eaLnBrk="1" fontAlgn="auto" hangingPunct="1">
              <a:spcAft>
                <a:spcPts val="0"/>
              </a:spcAft>
              <a:defRPr/>
            </a:pPr>
            <a:r>
              <a:rPr lang="es-ES" dirty="0" smtClean="0">
                <a:solidFill>
                  <a:schemeClr val="accent2">
                    <a:lumMod val="50000"/>
                  </a:schemeClr>
                </a:solidFill>
              </a:rPr>
              <a:t>CREAR UN LUGAR SEGURO</a:t>
            </a:r>
            <a:endParaRPr lang="es-ES" dirty="0" smtClean="0"/>
          </a:p>
        </p:txBody>
      </p:sp>
      <p:sp>
        <p:nvSpPr>
          <p:cNvPr id="36867" name="2 Marcador de contenido"/>
          <p:cNvSpPr>
            <a:spLocks noGrp="1"/>
          </p:cNvSpPr>
          <p:nvPr>
            <p:ph idx="1"/>
          </p:nvPr>
        </p:nvSpPr>
        <p:spPr>
          <a:solidFill>
            <a:schemeClr val="bg1"/>
          </a:solidFill>
        </p:spPr>
        <p:txBody>
          <a:bodyPr>
            <a:normAutofit lnSpcReduction="10000"/>
          </a:bodyPr>
          <a:lstStyle/>
          <a:p>
            <a:pPr marL="274320" indent="-274320" algn="ctr" eaLnBrk="1" fontAlgn="auto" hangingPunct="1">
              <a:spcAft>
                <a:spcPts val="0"/>
              </a:spcAft>
              <a:buClr>
                <a:schemeClr val="accent3"/>
              </a:buClr>
              <a:buFont typeface="Arial" charset="0"/>
              <a:buNone/>
              <a:defRPr/>
            </a:pPr>
            <a:r>
              <a:rPr lang="es-ES" sz="1800" dirty="0" smtClean="0">
                <a:solidFill>
                  <a:schemeClr val="accent2">
                    <a:lumMod val="50000"/>
                  </a:schemeClr>
                </a:solidFill>
              </a:rPr>
              <a:t> </a:t>
            </a:r>
          </a:p>
          <a:p>
            <a:pPr marL="274320" indent="-274320" algn="just" eaLnBrk="1" fontAlgn="auto" hangingPunct="1">
              <a:spcAft>
                <a:spcPts val="0"/>
              </a:spcAft>
              <a:buClr>
                <a:schemeClr val="accent3"/>
              </a:buClr>
              <a:buFont typeface="Arial" charset="0"/>
              <a:buNone/>
              <a:defRPr/>
            </a:pPr>
            <a:r>
              <a:rPr lang="es-ES" sz="1800" dirty="0" smtClean="0"/>
              <a:t>Se  trata  de  una  visualización  que  invita  a  relacionar  las  experiencias agradables con las sensaciones sentidas, al tiempo que se crea un espacio de seguridad. </a:t>
            </a:r>
          </a:p>
          <a:p>
            <a:pPr marL="274320" indent="-274320" algn="just" eaLnBrk="1" fontAlgn="auto" hangingPunct="1">
              <a:spcAft>
                <a:spcPts val="0"/>
              </a:spcAft>
              <a:buClr>
                <a:schemeClr val="accent3"/>
              </a:buClr>
              <a:buFont typeface="Arial" charset="0"/>
              <a:buNone/>
              <a:defRPr/>
            </a:pPr>
            <a:r>
              <a:rPr lang="es-ES" sz="1800" dirty="0" smtClean="0"/>
              <a:t>Imaginad  que  tenéis  ahora  con  vosotros  a  vuestro  peluche  o  muñeco favorito en vuestros brazos, o quizá a vuestra mascota, perro, gato… ¿qué se siente al tenerlo cogido?...  </a:t>
            </a:r>
          </a:p>
          <a:p>
            <a:pPr marL="274320" indent="-274320" algn="just" eaLnBrk="1" fontAlgn="auto" hangingPunct="1">
              <a:spcAft>
                <a:spcPts val="0"/>
              </a:spcAft>
              <a:buClr>
                <a:schemeClr val="accent3"/>
              </a:buClr>
              <a:buFont typeface="Arial" charset="0"/>
              <a:buNone/>
              <a:defRPr/>
            </a:pPr>
            <a:r>
              <a:rPr lang="es-ES" sz="1800" dirty="0" smtClean="0"/>
              <a:t>Ahora imagina  que hoy te has peleado  con tu  mejor amigo y tu peluche, muñeco o mascota te está ayudando a sentirte mejor. Cuando le abrazas te sientes protegido…  </a:t>
            </a:r>
          </a:p>
          <a:p>
            <a:pPr marL="274320" indent="-274320" algn="just" eaLnBrk="1" fontAlgn="auto" hangingPunct="1">
              <a:spcAft>
                <a:spcPts val="0"/>
              </a:spcAft>
              <a:buClr>
                <a:schemeClr val="accent3"/>
              </a:buClr>
              <a:buFont typeface="Arial" charset="0"/>
              <a:buNone/>
              <a:defRPr/>
            </a:pPr>
            <a:r>
              <a:rPr lang="es-ES" sz="1800" dirty="0" smtClean="0"/>
              <a:t>¿Cuál sería el color que parece más seguro? ¿Cuál es el color que te ayuda a sentirte mejor? Deja que ese color penetre en tu cuerpo y se extienda por todo… ¿Qué sientes ahora dentro de ti?...  </a:t>
            </a:r>
          </a:p>
          <a:p>
            <a:pPr marL="274320" indent="-274320" algn="just" eaLnBrk="1" fontAlgn="auto" hangingPunct="1">
              <a:spcAft>
                <a:spcPts val="0"/>
              </a:spcAft>
              <a:buClr>
                <a:schemeClr val="accent3"/>
              </a:buClr>
              <a:buFont typeface="Arial" charset="0"/>
              <a:buNone/>
              <a:defRPr/>
            </a:pPr>
            <a:r>
              <a:rPr lang="es-ES" sz="1800" dirty="0" smtClean="0"/>
              <a:t>Para  finalizar,  manteniendo  este  ambiente  de  quietud  en  la  sala,  les invitamos a que pinten su color “seguro” con acuarelas o, en su defecto, con  otro tipo de material .</a:t>
            </a:r>
          </a:p>
          <a:p>
            <a:pPr marL="274320" indent="-274320" algn="just" eaLnBrk="1" fontAlgn="auto" hangingPunct="1">
              <a:spcAft>
                <a:spcPts val="0"/>
              </a:spcAft>
              <a:buClr>
                <a:schemeClr val="accent3"/>
              </a:buClr>
              <a:buFont typeface="Arial" charset="0"/>
              <a:buNone/>
              <a:defRPr/>
            </a:pPr>
            <a:endParaRPr lang="es-ES" sz="1400" dirty="0" smtClean="0"/>
          </a:p>
        </p:txBody>
      </p:sp>
      <p:sp>
        <p:nvSpPr>
          <p:cNvPr id="4" name="3 Marcador de número de diapositiva"/>
          <p:cNvSpPr>
            <a:spLocks noGrp="1"/>
          </p:cNvSpPr>
          <p:nvPr>
            <p:ph type="sldNum" sz="quarter" idx="12"/>
          </p:nvPr>
        </p:nvSpPr>
        <p:spPr/>
        <p:txBody>
          <a:bodyPr/>
          <a:lstStyle/>
          <a:p>
            <a:pPr>
              <a:defRPr/>
            </a:pPr>
            <a:fld id="{38A0827A-B32E-4B62-842F-BC1A9883CCDB}" type="slidenum">
              <a:rPr lang="es-ES" smtClean="0"/>
              <a:pPr>
                <a:defRPr/>
              </a:pPr>
              <a:t>84</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457200" y="404813"/>
            <a:ext cx="8229600" cy="1008062"/>
          </a:xfrm>
        </p:spPr>
        <p:txBody>
          <a:bodyPr>
            <a:normAutofit/>
          </a:bodyPr>
          <a:lstStyle/>
          <a:p>
            <a:pPr eaLnBrk="1" fontAlgn="auto" hangingPunct="1">
              <a:spcAft>
                <a:spcPts val="0"/>
              </a:spcAft>
              <a:defRPr/>
            </a:pPr>
            <a:r>
              <a:rPr lang="es-ES" dirty="0" smtClean="0">
                <a:solidFill>
                  <a:schemeClr val="accent2">
                    <a:lumMod val="50000"/>
                  </a:schemeClr>
                </a:solidFill>
              </a:rPr>
              <a:t>EL MOMENTO MÁS DIVERTIDO</a:t>
            </a:r>
          </a:p>
        </p:txBody>
      </p:sp>
      <p:sp>
        <p:nvSpPr>
          <p:cNvPr id="37891" name="2 Marcador de contenido"/>
          <p:cNvSpPr>
            <a:spLocks noGrp="1"/>
          </p:cNvSpPr>
          <p:nvPr>
            <p:ph idx="1"/>
          </p:nvPr>
        </p:nvSpPr>
        <p:spPr>
          <a:xfrm>
            <a:off x="468313" y="1557338"/>
            <a:ext cx="8229600" cy="4525962"/>
          </a:xfrm>
          <a:solidFill>
            <a:schemeClr val="bg1"/>
          </a:solidFill>
        </p:spPr>
        <p:txBody>
          <a:bodyPr>
            <a:normAutofit/>
          </a:bodyPr>
          <a:lstStyle/>
          <a:p>
            <a:pPr marL="274320" indent="-274320" eaLnBrk="1" fontAlgn="auto" hangingPunct="1">
              <a:spcAft>
                <a:spcPts val="0"/>
              </a:spcAft>
              <a:buClr>
                <a:schemeClr val="accent3"/>
              </a:buClr>
              <a:buFont typeface="Arial" charset="0"/>
              <a:buNone/>
              <a:defRPr/>
            </a:pPr>
            <a:r>
              <a:rPr lang="es-ES" sz="1800" dirty="0" smtClean="0"/>
              <a:t>Se trata de una visualización que invita  a relacionar las experiencias agradables con las sensaciones sentidas.  </a:t>
            </a:r>
          </a:p>
          <a:p>
            <a:pPr marL="274320" indent="-274320" eaLnBrk="1" fontAlgn="auto" hangingPunct="1">
              <a:spcAft>
                <a:spcPts val="0"/>
              </a:spcAft>
              <a:buClr>
                <a:schemeClr val="accent3"/>
              </a:buClr>
              <a:buFont typeface="Arial" charset="0"/>
              <a:buNone/>
              <a:defRPr/>
            </a:pPr>
            <a:r>
              <a:rPr lang="es-ES" sz="1800" dirty="0" smtClean="0"/>
              <a:t>Recuerda  lo  más  divertido  que  has  vivido  últimamente,  tu cumpleaños o la fiesta del colegio o la fiesta de cumpleaños de tu amigo  o  el  día  que  vinieron  los  Reyes  Magos…  Deja  que  esa sensación esté dentro por un rato, imagínate que está pasando otra vez,  recuerda  lo  divertido  que  fue  y  quédate  con  esa  sensación dentro por un rato.  </a:t>
            </a:r>
          </a:p>
          <a:p>
            <a:pPr marL="274320" indent="-274320" eaLnBrk="1" fontAlgn="auto" hangingPunct="1">
              <a:spcAft>
                <a:spcPts val="0"/>
              </a:spcAft>
              <a:buClr>
                <a:schemeClr val="accent3"/>
              </a:buClr>
              <a:buFont typeface="Arial" charset="0"/>
              <a:buNone/>
              <a:defRPr/>
            </a:pPr>
            <a:r>
              <a:rPr lang="es-ES" sz="1800" dirty="0" smtClean="0"/>
              <a:t>¿En qué parte dentro de tu cuerpo se siente esa sensación? Señálalo con  tu  mano.  ¿Qué  palabra  o  color  o  imagen  aparece  con  esa sensación?...  Sea  lo  que  sea  lo  que  aparece  está  bien…  sigue </a:t>
            </a:r>
          </a:p>
          <a:p>
            <a:pPr marL="274320" indent="-274320" eaLnBrk="1" fontAlgn="auto" hangingPunct="1">
              <a:spcAft>
                <a:spcPts val="0"/>
              </a:spcAft>
              <a:buClr>
                <a:schemeClr val="accent3"/>
              </a:buClr>
              <a:buFont typeface="Arial" charset="0"/>
              <a:buNone/>
              <a:defRPr/>
            </a:pPr>
            <a:r>
              <a:rPr lang="es-ES" sz="1800" dirty="0" smtClean="0"/>
              <a:t>sintiendo lo que venga dentro de ti.  </a:t>
            </a:r>
          </a:p>
          <a:p>
            <a:pPr marL="274320" indent="-274320" eaLnBrk="1" fontAlgn="auto" hangingPunct="1">
              <a:spcAft>
                <a:spcPts val="0"/>
              </a:spcAft>
              <a:buClr>
                <a:schemeClr val="accent3"/>
              </a:buClr>
              <a:buFont typeface="Arial" charset="0"/>
              <a:buNone/>
              <a:defRPr/>
            </a:pPr>
            <a:r>
              <a:rPr lang="es-ES" sz="1800" dirty="0" smtClean="0"/>
              <a:t>Para finalizar, manteniendo este ambiente de quietud en la sala, les invitamos a que pinten su color  (si tienen 3 y 4 años), o que escriban o dibujen su imagen o palabra. Podemos darles una lista de palabras </a:t>
            </a:r>
          </a:p>
          <a:p>
            <a:pPr marL="274320" indent="-274320" eaLnBrk="1" fontAlgn="auto" hangingPunct="1">
              <a:spcAft>
                <a:spcPts val="0"/>
              </a:spcAft>
              <a:buClr>
                <a:schemeClr val="accent3"/>
              </a:buClr>
              <a:buFont typeface="Arial" charset="0"/>
              <a:buNone/>
              <a:defRPr/>
            </a:pPr>
            <a:r>
              <a:rPr lang="es-ES" sz="1800" dirty="0" smtClean="0"/>
              <a:t>posibles, para ampliar su vocabulario emocional. </a:t>
            </a:r>
          </a:p>
        </p:txBody>
      </p:sp>
      <p:sp>
        <p:nvSpPr>
          <p:cNvPr id="4" name="3 Marcador de número de diapositiva"/>
          <p:cNvSpPr>
            <a:spLocks noGrp="1"/>
          </p:cNvSpPr>
          <p:nvPr>
            <p:ph type="sldNum" sz="quarter" idx="12"/>
          </p:nvPr>
        </p:nvSpPr>
        <p:spPr/>
        <p:txBody>
          <a:bodyPr/>
          <a:lstStyle/>
          <a:p>
            <a:pPr>
              <a:defRPr/>
            </a:pPr>
            <a:fld id="{71386179-DDDD-4F2E-8343-C9C09E4AA248}" type="slidenum">
              <a:rPr lang="es-ES" smtClean="0"/>
              <a:pPr>
                <a:defRPr/>
              </a:pPr>
              <a:t>85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normAutofit/>
          </a:bodyPr>
          <a:lstStyle/>
          <a:p>
            <a:pPr eaLnBrk="1" fontAlgn="auto" hangingPunct="1">
              <a:spcAft>
                <a:spcPts val="0"/>
              </a:spcAft>
              <a:defRPr/>
            </a:pPr>
            <a:r>
              <a:rPr lang="es-ES" dirty="0" smtClean="0">
                <a:solidFill>
                  <a:schemeClr val="accent2">
                    <a:lumMod val="50000"/>
                  </a:schemeClr>
                </a:solidFill>
              </a:rPr>
              <a:t>LO QUE NO ME GUSTA</a:t>
            </a:r>
          </a:p>
        </p:txBody>
      </p:sp>
      <p:sp>
        <p:nvSpPr>
          <p:cNvPr id="38915" name="2 Marcador de contenido"/>
          <p:cNvSpPr>
            <a:spLocks noGrp="1"/>
          </p:cNvSpPr>
          <p:nvPr>
            <p:ph idx="1"/>
          </p:nvPr>
        </p:nvSpPr>
        <p:spPr>
          <a:xfrm>
            <a:off x="323850" y="1844675"/>
            <a:ext cx="8229600" cy="4824413"/>
          </a:xfrm>
          <a:solidFill>
            <a:schemeClr val="bg1"/>
          </a:solidFill>
        </p:spPr>
        <p:txBody>
          <a:bodyPr>
            <a:normAutofit fontScale="92500"/>
          </a:bodyPr>
          <a:lstStyle/>
          <a:p>
            <a:pPr marL="274320" indent="-274320" eaLnBrk="1" fontAlgn="auto" hangingPunct="1">
              <a:spcAft>
                <a:spcPts val="0"/>
              </a:spcAft>
              <a:buClr>
                <a:schemeClr val="accent3"/>
              </a:buClr>
              <a:buFont typeface="Arial" charset="0"/>
              <a:buNone/>
              <a:defRPr/>
            </a:pPr>
            <a:endParaRPr lang="es-ES" sz="1800" dirty="0" smtClean="0"/>
          </a:p>
          <a:p>
            <a:pPr marL="274320" indent="-274320" eaLnBrk="1" fontAlgn="auto" hangingPunct="1">
              <a:spcAft>
                <a:spcPts val="0"/>
              </a:spcAft>
              <a:buClr>
                <a:schemeClr val="accent3"/>
              </a:buClr>
              <a:buFont typeface="Arial" charset="0"/>
              <a:buNone/>
              <a:defRPr/>
            </a:pPr>
            <a:r>
              <a:rPr lang="es-ES" sz="1800" dirty="0" smtClean="0"/>
              <a:t>Se  trata  de  una  visualización  que  invita  a  relacionar las  experiencias </a:t>
            </a:r>
          </a:p>
          <a:p>
            <a:pPr marL="274320" indent="-274320" eaLnBrk="1" fontAlgn="auto" hangingPunct="1">
              <a:spcAft>
                <a:spcPts val="0"/>
              </a:spcAft>
              <a:buClr>
                <a:schemeClr val="accent3"/>
              </a:buClr>
              <a:buFont typeface="Arial" charset="0"/>
              <a:buNone/>
              <a:defRPr/>
            </a:pPr>
            <a:r>
              <a:rPr lang="es-ES" sz="1800" dirty="0" smtClean="0"/>
              <a:t>desagradables con las sensaciones sentidas. </a:t>
            </a:r>
          </a:p>
          <a:p>
            <a:pPr marL="274320" indent="-274320" eaLnBrk="1" fontAlgn="auto" hangingPunct="1">
              <a:spcAft>
                <a:spcPts val="0"/>
              </a:spcAft>
              <a:buClr>
                <a:schemeClr val="accent3"/>
              </a:buClr>
              <a:buFont typeface="Arial" charset="0"/>
              <a:buNone/>
              <a:defRPr/>
            </a:pPr>
            <a:r>
              <a:rPr lang="es-ES" sz="1800" dirty="0" smtClean="0"/>
              <a:t>Recuerda la última vez que has llorado porque alguien te ha quitado el juguete con el que tú estabas jugando. Imagina que está pasando de nuevo y alguien, algún niño o niña te está quitando ese juguete y ¿cómo te sientes por dentro? nota lo que sucede dentro de tu cuerpo cuando algo que a ti no te gusta sucede.  </a:t>
            </a:r>
          </a:p>
          <a:p>
            <a:pPr marL="274320" indent="-274320" eaLnBrk="1" fontAlgn="auto" hangingPunct="1">
              <a:spcAft>
                <a:spcPts val="0"/>
              </a:spcAft>
              <a:buClr>
                <a:schemeClr val="accent3"/>
              </a:buClr>
              <a:buFont typeface="Arial" charset="0"/>
              <a:buNone/>
              <a:defRPr/>
            </a:pPr>
            <a:r>
              <a:rPr lang="es-ES" sz="1800" dirty="0" smtClean="0"/>
              <a:t>¿Es  una  sensación  de  presión?  ¿De  calor?  ¿De  peso  dentro  del cuerpo? ¿Dónde está esta sensación dentro de ti? ¿En qué parte de tu  cuerpo?  Puedes  señalarlo  con  tu  mano…  ¿qué  color  tiene?  ¿Es dura o blanda?  </a:t>
            </a:r>
          </a:p>
          <a:p>
            <a:pPr marL="274320" indent="-274320" eaLnBrk="1" fontAlgn="auto" hangingPunct="1">
              <a:spcAft>
                <a:spcPts val="0"/>
              </a:spcAft>
              <a:buClr>
                <a:schemeClr val="accent3"/>
              </a:buClr>
              <a:buFont typeface="Arial" charset="0"/>
              <a:buNone/>
              <a:defRPr/>
            </a:pPr>
            <a:r>
              <a:rPr lang="es-ES" sz="1800" dirty="0" smtClean="0"/>
              <a:t>Ahora, cuando volvamos a abrir los ojos puedes dibujar o pintar esa sensación  o  esa  imagen  que  tenías  dentro  de  ti.  Si  escuchamos nuestro cuerpo mientras pintamos veremos como esa sensación de dentro de nuestro cuerpo cambia a medida que la vamos dibujando. Para  niños  de  5  años,  podemos  además  leerles  una  lista  de emociones contractivas, para que ellos puedan identificar cuál sería la suya. Para terminar, invitamos a 3 participantes a que compartan </a:t>
            </a:r>
          </a:p>
          <a:p>
            <a:pPr marL="274320" indent="-274320" eaLnBrk="1" fontAlgn="auto" hangingPunct="1">
              <a:spcAft>
                <a:spcPts val="0"/>
              </a:spcAft>
              <a:buClr>
                <a:schemeClr val="accent3"/>
              </a:buClr>
              <a:buFont typeface="Arial" charset="0"/>
              <a:buNone/>
              <a:defRPr/>
            </a:pPr>
            <a:r>
              <a:rPr lang="es-ES" sz="1800" dirty="0" smtClean="0"/>
              <a:t>con el resto del grupo su vivencia y sensaciones. </a:t>
            </a:r>
          </a:p>
          <a:p>
            <a:pPr marL="274320" indent="-274320" eaLnBrk="1" fontAlgn="auto" hangingPunct="1">
              <a:spcAft>
                <a:spcPts val="0"/>
              </a:spcAft>
              <a:buClr>
                <a:schemeClr val="accent3"/>
              </a:buClr>
              <a:buFont typeface="Arial" charset="0"/>
              <a:buNone/>
              <a:defRPr/>
            </a:pPr>
            <a:endParaRPr lang="es-ES" sz="1800" dirty="0" smtClean="0"/>
          </a:p>
        </p:txBody>
      </p:sp>
      <p:sp>
        <p:nvSpPr>
          <p:cNvPr id="4" name="3 Marcador de número de diapositiva"/>
          <p:cNvSpPr>
            <a:spLocks noGrp="1"/>
          </p:cNvSpPr>
          <p:nvPr>
            <p:ph type="sldNum" sz="quarter" idx="12"/>
          </p:nvPr>
        </p:nvSpPr>
        <p:spPr/>
        <p:txBody>
          <a:bodyPr/>
          <a:lstStyle/>
          <a:p>
            <a:pPr>
              <a:defRPr/>
            </a:pPr>
            <a:fld id="{DDAC746F-28EA-4CF8-8D2E-D43919B0E7D2}" type="slidenum">
              <a:rPr lang="es-ES" smtClean="0"/>
              <a:pPr>
                <a:defRPr/>
              </a:pPr>
              <a:t>86</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fontAlgn="auto" hangingPunct="1">
              <a:spcAft>
                <a:spcPts val="0"/>
              </a:spcAft>
              <a:defRPr/>
            </a:pPr>
            <a:r>
              <a:rPr lang="es-ES" sz="4900" dirty="0" smtClean="0">
                <a:solidFill>
                  <a:schemeClr val="accent2">
                    <a:lumMod val="50000"/>
                  </a:schemeClr>
                </a:solidFill>
              </a:rPr>
              <a:t>EL ÁRBOL DE LAS PREOCUPACIONES </a:t>
            </a:r>
            <a:r>
              <a:rPr lang="es-ES" dirty="0" smtClean="0">
                <a:solidFill>
                  <a:schemeClr val="accent2">
                    <a:lumMod val="50000"/>
                  </a:schemeClr>
                </a:solidFill>
              </a:rPr>
              <a:t/>
            </a:r>
            <a:br>
              <a:rPr lang="es-ES" dirty="0" smtClean="0">
                <a:solidFill>
                  <a:schemeClr val="accent2">
                    <a:lumMod val="50000"/>
                  </a:schemeClr>
                </a:solidFill>
              </a:rPr>
            </a:br>
            <a:endParaRPr lang="es-ES" dirty="0"/>
          </a:p>
        </p:txBody>
      </p:sp>
      <p:sp>
        <p:nvSpPr>
          <p:cNvPr id="3" name="2 Marcador de contenido"/>
          <p:cNvSpPr>
            <a:spLocks noGrp="1"/>
          </p:cNvSpPr>
          <p:nvPr>
            <p:ph idx="1"/>
          </p:nvPr>
        </p:nvSpPr>
        <p:spPr>
          <a:xfrm>
            <a:off x="457200" y="1268413"/>
            <a:ext cx="8229600" cy="5113337"/>
          </a:xfrm>
          <a:solidFill>
            <a:schemeClr val="bg1"/>
          </a:solidFill>
        </p:spPr>
        <p:txBody>
          <a:bodyPr>
            <a:normAutofit lnSpcReduction="10000"/>
          </a:bodyPr>
          <a:lstStyle/>
          <a:p>
            <a:pPr marL="274320" indent="-274320" algn="just" eaLnBrk="1" fontAlgn="auto" hangingPunct="1">
              <a:spcAft>
                <a:spcPts val="0"/>
              </a:spcAft>
              <a:buClr>
                <a:schemeClr val="accent3"/>
              </a:buClr>
              <a:buFont typeface="Arial" charset="0"/>
              <a:buNone/>
              <a:defRPr/>
            </a:pPr>
            <a:r>
              <a:rPr lang="es-ES" sz="1800" dirty="0" smtClean="0">
                <a:solidFill>
                  <a:schemeClr val="accent2">
                    <a:lumMod val="50000"/>
                  </a:schemeClr>
                </a:solidFill>
              </a:rPr>
              <a:t>Se trata de una visualización que invita a los participantes a llevar la atención a aquellos aspectos que les preocupan, al tiempo que a poder expresarlos. </a:t>
            </a:r>
          </a:p>
          <a:p>
            <a:pPr marL="274320" indent="-274320" algn="just" eaLnBrk="1" fontAlgn="auto" hangingPunct="1">
              <a:spcAft>
                <a:spcPts val="0"/>
              </a:spcAft>
              <a:buClr>
                <a:schemeClr val="accent3"/>
              </a:buClr>
              <a:buFont typeface="Arial" charset="0"/>
              <a:buNone/>
              <a:defRPr/>
            </a:pPr>
            <a:r>
              <a:rPr lang="es-ES" sz="1800" dirty="0" smtClean="0">
                <a:solidFill>
                  <a:schemeClr val="accent2">
                    <a:lumMod val="50000"/>
                  </a:schemeClr>
                </a:solidFill>
              </a:rPr>
              <a:t>Imagina un jardín muy hermoso, rodeado por una valla de madera. </a:t>
            </a:r>
          </a:p>
          <a:p>
            <a:pPr marL="274320" indent="-274320" algn="just" eaLnBrk="1" fontAlgn="auto" hangingPunct="1">
              <a:spcAft>
                <a:spcPts val="0"/>
              </a:spcAft>
              <a:buClr>
                <a:schemeClr val="accent3"/>
              </a:buClr>
              <a:buFont typeface="Arial" charset="0"/>
              <a:buNone/>
              <a:defRPr/>
            </a:pPr>
            <a:r>
              <a:rPr lang="es-ES" sz="1800" dirty="0" smtClean="0">
                <a:solidFill>
                  <a:schemeClr val="accent2">
                    <a:lumMod val="50000"/>
                  </a:schemeClr>
                </a:solidFill>
              </a:rPr>
              <a:t>Imagina  que  abres  la  valla  y  entras  en  el  jardín  que  está  lleno  de flores  de  todos  los  colores,  puedes  sentir  sus  ricos  olores…  En  el centro  del  jardín  hay  un  árbol  muy  grande  y  especial,  tiene  unas ramas gigantes y fuertes, y parece darnos la bienvenida a este jardín. </a:t>
            </a:r>
          </a:p>
          <a:p>
            <a:pPr marL="274320" indent="-274320" algn="just" eaLnBrk="1" fontAlgn="auto" hangingPunct="1">
              <a:spcAft>
                <a:spcPts val="0"/>
              </a:spcAft>
              <a:buClr>
                <a:schemeClr val="accent3"/>
              </a:buClr>
              <a:buFont typeface="Arial" charset="0"/>
              <a:buNone/>
              <a:defRPr/>
            </a:pPr>
            <a:r>
              <a:rPr lang="es-ES" sz="1800" dirty="0" smtClean="0">
                <a:solidFill>
                  <a:schemeClr val="accent2">
                    <a:lumMod val="50000"/>
                  </a:schemeClr>
                </a:solidFill>
              </a:rPr>
              <a:t>El árbol nos habla y nos dice que podemos colgar todo aquello que nos preocupe de sus ramas, que él se lo quedará gustoso, pues es el árbol  de  las  preocupaciones  y  tiene  le  mágico  poder  de  quitar  las preocupaciones a quien lo desee. Les  invitamos  a  que  cuelguen  sus  preocupaciones  del  árbol  y,  al finalizar,  les  damos  una  hoja  y  ceras  de  colores.  Con  ellas  pueden pintar eso que quieren colgar hoy del árbol, esas cosas que les hacen sentir un poco mal por dentro. Después colgaremos las hojas de un árbol  que  hayamos  pintado  en  la  pizarra  y  se  abre  un  espacio  de puesta en común con 3 o 4 participaciones.  </a:t>
            </a:r>
          </a:p>
          <a:p>
            <a:pPr marL="274320" indent="-274320" algn="just" eaLnBrk="1" fontAlgn="auto" hangingPunct="1">
              <a:spcAft>
                <a:spcPts val="0"/>
              </a:spcAft>
              <a:buClr>
                <a:schemeClr val="accent3"/>
              </a:buClr>
              <a:buFont typeface="Arial" charset="0"/>
              <a:buNone/>
              <a:defRPr/>
            </a:pPr>
            <a:r>
              <a:rPr lang="es-ES" sz="1800" dirty="0" smtClean="0">
                <a:solidFill>
                  <a:schemeClr val="accent2">
                    <a:lumMod val="50000"/>
                  </a:schemeClr>
                </a:solidFill>
              </a:rPr>
              <a:t>La  actitud  del  profesor  es  de  escucha  activa,  no  aconseja,  puede </a:t>
            </a:r>
          </a:p>
          <a:p>
            <a:pPr marL="274320" indent="-274320" algn="just" eaLnBrk="1" fontAlgn="auto" hangingPunct="1">
              <a:spcAft>
                <a:spcPts val="0"/>
              </a:spcAft>
              <a:buClr>
                <a:schemeClr val="accent3"/>
              </a:buClr>
              <a:buFont typeface="Arial" charset="0"/>
              <a:buNone/>
              <a:defRPr/>
            </a:pPr>
            <a:r>
              <a:rPr lang="es-ES" sz="1800" dirty="0" smtClean="0">
                <a:solidFill>
                  <a:schemeClr val="accent2">
                    <a:lumMod val="50000"/>
                  </a:schemeClr>
                </a:solidFill>
              </a:rPr>
              <a:t>reflejar  lo  que  dice  el  niño/a  y  dar  las  gracias  al  final  de  cada </a:t>
            </a:r>
          </a:p>
          <a:p>
            <a:pPr marL="274320" indent="-274320" algn="just" eaLnBrk="1" fontAlgn="auto" hangingPunct="1">
              <a:spcAft>
                <a:spcPts val="0"/>
              </a:spcAft>
              <a:buClr>
                <a:schemeClr val="accent3"/>
              </a:buClr>
              <a:buFont typeface="Arial" charset="0"/>
              <a:buNone/>
              <a:defRPr/>
            </a:pPr>
            <a:r>
              <a:rPr lang="es-ES" sz="1800" dirty="0" smtClean="0">
                <a:solidFill>
                  <a:schemeClr val="accent2">
                    <a:lumMod val="50000"/>
                  </a:schemeClr>
                </a:solidFill>
              </a:rPr>
              <a:t>expresión.</a:t>
            </a:r>
            <a:endParaRPr lang="es-ES" sz="1800" dirty="0">
              <a:solidFill>
                <a:schemeClr val="accent2">
                  <a:lumMod val="50000"/>
                </a:schemeClr>
              </a:solidFill>
            </a:endParaRPr>
          </a:p>
        </p:txBody>
      </p:sp>
      <p:sp>
        <p:nvSpPr>
          <p:cNvPr id="4" name="3 Marcador de número de diapositiva"/>
          <p:cNvSpPr>
            <a:spLocks noGrp="1"/>
          </p:cNvSpPr>
          <p:nvPr>
            <p:ph type="sldNum" sz="quarter" idx="12"/>
          </p:nvPr>
        </p:nvSpPr>
        <p:spPr/>
        <p:txBody>
          <a:bodyPr/>
          <a:lstStyle/>
          <a:p>
            <a:pPr>
              <a:defRPr/>
            </a:pPr>
            <a:fld id="{1E273480-8457-4ED7-81D0-7FB7F5FBB71F}" type="slidenum">
              <a:rPr lang="es-ES" smtClean="0"/>
              <a:pPr>
                <a:defRPr/>
              </a:pPr>
              <a:t>87</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a:xfrm>
            <a:off x="323850" y="692150"/>
            <a:ext cx="8229600" cy="504825"/>
          </a:xfrm>
        </p:spPr>
        <p:txBody>
          <a:bodyPr>
            <a:normAutofit fontScale="90000"/>
          </a:bodyPr>
          <a:lstStyle/>
          <a:p>
            <a:pPr eaLnBrk="1" fontAlgn="auto" hangingPunct="1">
              <a:spcAft>
                <a:spcPts val="0"/>
              </a:spcAft>
              <a:defRPr/>
            </a:pPr>
            <a:r>
              <a:rPr lang="es-ES" dirty="0" smtClean="0"/>
              <a:t/>
            </a:r>
            <a:br>
              <a:rPr lang="es-ES" dirty="0" smtClean="0"/>
            </a:br>
            <a:r>
              <a:rPr lang="es-ES" dirty="0" smtClean="0"/>
              <a:t> PINTANDO MI MALESTAR </a:t>
            </a:r>
          </a:p>
        </p:txBody>
      </p:sp>
      <p:sp>
        <p:nvSpPr>
          <p:cNvPr id="94211" name="2 Marcador de contenido"/>
          <p:cNvSpPr>
            <a:spLocks noGrp="1"/>
          </p:cNvSpPr>
          <p:nvPr>
            <p:ph idx="1"/>
          </p:nvPr>
        </p:nvSpPr>
        <p:spPr>
          <a:xfrm>
            <a:off x="395288" y="1628775"/>
            <a:ext cx="8229600" cy="4824413"/>
          </a:xfrm>
        </p:spPr>
        <p:txBody>
          <a:bodyPr/>
          <a:lstStyle/>
          <a:p>
            <a:pPr eaLnBrk="1" hangingPunct="1">
              <a:buFont typeface="Arial" charset="0"/>
              <a:buNone/>
            </a:pPr>
            <a:r>
              <a:rPr lang="es-ES" sz="1800" smtClean="0"/>
              <a:t>Está  práctica  permite  conectar  con  la  sensación  física  que  manifiesta  una </a:t>
            </a:r>
          </a:p>
          <a:p>
            <a:pPr eaLnBrk="1" hangingPunct="1">
              <a:buFont typeface="Arial" charset="0"/>
              <a:buNone/>
            </a:pPr>
            <a:r>
              <a:rPr lang="es-ES" sz="1800" smtClean="0"/>
              <a:t>emoción contractiva, para después sacarla fuera, expresándola a través de la </a:t>
            </a:r>
          </a:p>
          <a:p>
            <a:pPr eaLnBrk="1" hangingPunct="1">
              <a:buFont typeface="Arial" charset="0"/>
              <a:buNone/>
            </a:pPr>
            <a:r>
              <a:rPr lang="es-ES" sz="1800" smtClean="0"/>
              <a:t>pintura.  </a:t>
            </a:r>
          </a:p>
          <a:p>
            <a:pPr eaLnBrk="1" hangingPunct="1">
              <a:buFont typeface="Arial" charset="0"/>
              <a:buNone/>
            </a:pPr>
            <a:r>
              <a:rPr lang="es-ES" sz="1800" smtClean="0"/>
              <a:t>Para ello invitamos a los participantes a que cierren los ojos y traigan a su memoria algo que les haya ocurrido y que nos les haya  gustado  nada,  que  les  haya  hecho  despertar  un  gran malestar en su interior.    </a:t>
            </a:r>
          </a:p>
          <a:p>
            <a:pPr eaLnBrk="1" hangingPunct="1">
              <a:buFont typeface="Arial" charset="0"/>
              <a:buNone/>
            </a:pPr>
            <a:r>
              <a:rPr lang="es-ES" sz="1800" smtClean="0"/>
              <a:t>Después les pedimos que lo localicen en el cuerpo, observando su forma, color, textura, temperatura… Entonces les invitamos abrir los ojos y llevarlo al papel a través de la pintura.  </a:t>
            </a:r>
          </a:p>
          <a:p>
            <a:pPr eaLnBrk="1" hangingPunct="1">
              <a:buFont typeface="Arial" charset="0"/>
              <a:buNone/>
            </a:pPr>
            <a:r>
              <a:rPr lang="es-ES" sz="1800" smtClean="0"/>
              <a:t>Después vuelven a cerrar los ojos y observan dónde hay restos de ese malestar, de nuevo observando forma, color… tras un tiempo, y con plena atención en la respiración, les invitamos a pintar  lo  que  haya  ahora  en  la  parte  de  detrás  del  papel utilizado.  </a:t>
            </a:r>
          </a:p>
          <a:p>
            <a:pPr eaLnBrk="1" hangingPunct="1">
              <a:buFont typeface="Arial" charset="0"/>
              <a:buNone/>
            </a:pPr>
            <a:r>
              <a:rPr lang="es-ES" sz="1800" smtClean="0"/>
              <a:t>Realizaremos  este  ejercicio  un  mínimo  de  dos  veces,  y  hasta que observemos mayor armonía en sus pinturas.  </a:t>
            </a:r>
          </a:p>
          <a:p>
            <a:pPr eaLnBrk="1" hangingPunct="1">
              <a:buFont typeface="Arial" charset="0"/>
              <a:buNone/>
            </a:pPr>
            <a:endParaRPr lang="es-ES" sz="1800" smtClean="0"/>
          </a:p>
          <a:p>
            <a:pPr eaLnBrk="1" hangingPunct="1"/>
            <a:endParaRPr lang="es-ES" smtClean="0"/>
          </a:p>
        </p:txBody>
      </p:sp>
      <p:sp>
        <p:nvSpPr>
          <p:cNvPr id="4" name="3 Marcador de número de diapositiva"/>
          <p:cNvSpPr>
            <a:spLocks noGrp="1"/>
          </p:cNvSpPr>
          <p:nvPr>
            <p:ph type="sldNum" sz="quarter" idx="12"/>
          </p:nvPr>
        </p:nvSpPr>
        <p:spPr/>
        <p:txBody>
          <a:bodyPr/>
          <a:lstStyle/>
          <a:p>
            <a:pPr>
              <a:defRPr/>
            </a:pPr>
            <a:fld id="{EE2972E1-C411-488F-A503-E2CC731A2834}" type="slidenum">
              <a:rPr lang="es-ES" smtClean="0"/>
              <a:pPr>
                <a:defRPr/>
              </a:pPr>
              <a:t>88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p:txBody>
          <a:bodyPr>
            <a:normAutofit fontScale="90000"/>
          </a:bodyPr>
          <a:lstStyle/>
          <a:p>
            <a:pPr eaLnBrk="1" fontAlgn="auto" hangingPunct="1">
              <a:spcAft>
                <a:spcPts val="0"/>
              </a:spcAft>
              <a:defRPr/>
            </a:pPr>
            <a:r>
              <a:rPr lang="es-ES" dirty="0" smtClean="0">
                <a:solidFill>
                  <a:schemeClr val="accent2">
                    <a:lumMod val="50000"/>
                  </a:schemeClr>
                </a:solidFill>
              </a:rPr>
              <a:t>AMIGOS DE LA EMOCIÓN </a:t>
            </a:r>
            <a:r>
              <a:rPr lang="es-ES" dirty="0" smtClean="0"/>
              <a:t/>
            </a:r>
            <a:br>
              <a:rPr lang="es-ES" dirty="0" smtClean="0"/>
            </a:br>
            <a:endParaRPr lang="es-ES" dirty="0" smtClean="0"/>
          </a:p>
        </p:txBody>
      </p:sp>
      <p:sp>
        <p:nvSpPr>
          <p:cNvPr id="63491" name="2 Marcador de contenido"/>
          <p:cNvSpPr>
            <a:spLocks noGrp="1"/>
          </p:cNvSpPr>
          <p:nvPr>
            <p:ph idx="1"/>
          </p:nvPr>
        </p:nvSpPr>
        <p:spPr>
          <a:xfrm>
            <a:off x="539750" y="1196975"/>
            <a:ext cx="8229600" cy="5661025"/>
          </a:xfrm>
        </p:spPr>
        <p:txBody>
          <a:bodyPr>
            <a:normAutofit lnSpcReduction="10000"/>
          </a:bodyPr>
          <a:lstStyle/>
          <a:p>
            <a:pPr marL="274320" indent="-274320" eaLnBrk="1" fontAlgn="auto" hangingPunct="1">
              <a:spcAft>
                <a:spcPts val="0"/>
              </a:spcAft>
              <a:buClr>
                <a:schemeClr val="accent3"/>
              </a:buClr>
              <a:buFont typeface="Arial" charset="0"/>
              <a:buNone/>
              <a:defRPr/>
            </a:pPr>
            <a:r>
              <a:rPr lang="es-ES" sz="1800" smtClean="0"/>
              <a:t>Esta práctica nos permite conectar con las sensaciones asociadas a partes de </a:t>
            </a:r>
          </a:p>
          <a:p>
            <a:pPr marL="274320" indent="-274320" eaLnBrk="1" fontAlgn="auto" hangingPunct="1">
              <a:spcAft>
                <a:spcPts val="0"/>
              </a:spcAft>
              <a:buClr>
                <a:schemeClr val="accent3"/>
              </a:buClr>
              <a:buFont typeface="Arial" charset="0"/>
              <a:buNone/>
              <a:defRPr/>
            </a:pPr>
            <a:r>
              <a:rPr lang="es-ES" sz="1800" smtClean="0"/>
              <a:t>nuestro  cuerpo  que,  de  alguna  forma,  “alojan”  bloqueos  y  conflictos </a:t>
            </a:r>
          </a:p>
          <a:p>
            <a:pPr marL="274320" indent="-274320" eaLnBrk="1" fontAlgn="auto" hangingPunct="1">
              <a:spcAft>
                <a:spcPts val="0"/>
              </a:spcAft>
              <a:buClr>
                <a:schemeClr val="accent3"/>
              </a:buClr>
              <a:buFont typeface="Arial" charset="0"/>
              <a:buNone/>
              <a:defRPr/>
            </a:pPr>
            <a:r>
              <a:rPr lang="es-ES" sz="1800" smtClean="0"/>
              <a:t>psicológicos  sumergidos.  A  través  de  esta  relación  entre  el  cuerpo  y  el </a:t>
            </a:r>
          </a:p>
          <a:p>
            <a:pPr marL="274320" indent="-274320" eaLnBrk="1" fontAlgn="auto" hangingPunct="1">
              <a:spcAft>
                <a:spcPts val="0"/>
              </a:spcAft>
              <a:buClr>
                <a:schemeClr val="accent3"/>
              </a:buClr>
              <a:buFont typeface="Arial" charset="0"/>
              <a:buNone/>
              <a:defRPr/>
            </a:pPr>
            <a:r>
              <a:rPr lang="es-ES" sz="1800" smtClean="0"/>
              <a:t>conflicto, facilitamos un espacio de diálogo y transformación saludable.  </a:t>
            </a:r>
          </a:p>
          <a:p>
            <a:pPr marL="274320" indent="-274320" eaLnBrk="1" fontAlgn="auto" hangingPunct="1">
              <a:spcAft>
                <a:spcPts val="0"/>
              </a:spcAft>
              <a:buClr>
                <a:schemeClr val="accent3"/>
              </a:buClr>
              <a:buFont typeface="Arial" charset="0"/>
              <a:buNone/>
              <a:defRPr/>
            </a:pPr>
            <a:r>
              <a:rPr lang="es-ES" sz="1800" smtClean="0"/>
              <a:t>Puede llevarse a cabo por uno mismo una vez aprendida.</a:t>
            </a:r>
          </a:p>
          <a:p>
            <a:pPr marL="274320" indent="-274320" eaLnBrk="1" fontAlgn="auto" hangingPunct="1">
              <a:spcAft>
                <a:spcPts val="0"/>
              </a:spcAft>
              <a:buClr>
                <a:schemeClr val="accent3"/>
              </a:buClr>
              <a:buFont typeface="Arial" charset="0"/>
              <a:buNone/>
              <a:defRPr/>
            </a:pPr>
            <a:r>
              <a:rPr lang="es-ES" sz="1800" smtClean="0"/>
              <a:t>1.  Identificación  de  emociones.  Tras  cerrar  los  ojos,  y  respirando profundamente,  ¿qué  emociones  puedes  reconocer  en  este momento dentro de ti?  </a:t>
            </a:r>
          </a:p>
          <a:p>
            <a:pPr marL="274320" indent="-274320" eaLnBrk="1" fontAlgn="auto" hangingPunct="1">
              <a:spcAft>
                <a:spcPts val="0"/>
              </a:spcAft>
              <a:buClr>
                <a:schemeClr val="accent3"/>
              </a:buClr>
              <a:buFont typeface="Arial" charset="0"/>
              <a:buNone/>
              <a:defRPr/>
            </a:pPr>
            <a:r>
              <a:rPr lang="es-ES" sz="1800" smtClean="0"/>
              <a:t>2.  Localización  corporal  de  las  emociones.  ¿En  qué  partes  de  tu cuerpo puedes sentir estas emociones?  </a:t>
            </a:r>
          </a:p>
          <a:p>
            <a:pPr marL="274320" indent="-274320" eaLnBrk="1" fontAlgn="auto" hangingPunct="1">
              <a:spcAft>
                <a:spcPts val="0"/>
              </a:spcAft>
              <a:buClr>
                <a:schemeClr val="accent3"/>
              </a:buClr>
              <a:buFont typeface="Arial" charset="0"/>
              <a:buNone/>
              <a:defRPr/>
            </a:pPr>
            <a:r>
              <a:rPr lang="es-ES" sz="1800" smtClean="0"/>
              <a:t>3.  Respirar  la  emoción.  Respira  profundamente  la  emoción  y permite que se exprese. ¿Cuál es la emoción que más te incomoda en este  momento?  Respírala,  y  permite  que  fluya  y  se  mueva  por  tu cuerpo.  </a:t>
            </a:r>
          </a:p>
          <a:p>
            <a:pPr marL="274320" indent="-274320" eaLnBrk="1" fontAlgn="auto" hangingPunct="1">
              <a:spcAft>
                <a:spcPts val="0"/>
              </a:spcAft>
              <a:buClr>
                <a:schemeClr val="accent3"/>
              </a:buClr>
              <a:buFont typeface="Arial" charset="0"/>
              <a:buNone/>
              <a:defRPr/>
            </a:pPr>
            <a:r>
              <a:rPr lang="es-ES" sz="1800" smtClean="0"/>
              <a:t>4. Sensación física sentida. ¿De qué manera sientes los atributos de esta emoción? ¿Qué intensidad tiene? Sigue respirándola, obsérvala, y suspende los juicios sobre lo agradable o desagradable que es.  </a:t>
            </a:r>
          </a:p>
          <a:p>
            <a:pPr marL="274320" indent="-274320" eaLnBrk="1" fontAlgn="auto" hangingPunct="1">
              <a:spcAft>
                <a:spcPts val="0"/>
              </a:spcAft>
              <a:buClr>
                <a:schemeClr val="accent3"/>
              </a:buClr>
              <a:buFont typeface="Arial" charset="0"/>
              <a:buNone/>
              <a:defRPr/>
            </a:pPr>
            <a:r>
              <a:rPr lang="es-ES" sz="1800" smtClean="0"/>
              <a:t>5. Visualización. ¿Puedes visualizar esta emoción en forma de color? ¿Qué color tiene tu emoción? Indagamos  en  la  emoción.  Le  preguntamos  directamente:  ¿Para </a:t>
            </a:r>
          </a:p>
          <a:p>
            <a:pPr marL="274320" indent="-274320" eaLnBrk="1" fontAlgn="auto" hangingPunct="1">
              <a:spcAft>
                <a:spcPts val="0"/>
              </a:spcAft>
              <a:buClr>
                <a:schemeClr val="accent3"/>
              </a:buClr>
              <a:buFont typeface="Arial" charset="0"/>
              <a:buNone/>
              <a:defRPr/>
            </a:pPr>
            <a:r>
              <a:rPr lang="es-ES" sz="1800" smtClean="0"/>
              <a:t>qué te presentas? ¿Qué me quieres decir? </a:t>
            </a:r>
          </a:p>
        </p:txBody>
      </p:sp>
      <p:sp>
        <p:nvSpPr>
          <p:cNvPr id="4" name="3 Marcador de número de diapositiva"/>
          <p:cNvSpPr>
            <a:spLocks noGrp="1"/>
          </p:cNvSpPr>
          <p:nvPr>
            <p:ph type="sldNum" sz="quarter" idx="12"/>
          </p:nvPr>
        </p:nvSpPr>
        <p:spPr/>
        <p:txBody>
          <a:bodyPr/>
          <a:lstStyle/>
          <a:p>
            <a:pPr>
              <a:defRPr/>
            </a:pPr>
            <a:fld id="{5CA352A0-A400-49A6-8880-45EB6E0CA025}" type="slidenum">
              <a:rPr lang="es-ES" smtClean="0"/>
              <a:pPr>
                <a:defRPr/>
              </a:pPr>
              <a:t>89</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 sz="5300" dirty="0" smtClean="0">
                <a:solidFill>
                  <a:schemeClr val="tx2">
                    <a:lumMod val="75000"/>
                  </a:schemeClr>
                </a:solidFill>
              </a:rPr>
              <a:t>4- ATENCIÓN A LA RESPIRACIÓN</a:t>
            </a:r>
            <a:r>
              <a:rPr lang="es-ES" dirty="0" smtClean="0">
                <a:solidFill>
                  <a:schemeClr val="tx2">
                    <a:lumMod val="75000"/>
                  </a:schemeClr>
                </a:solidFill>
              </a:rPr>
              <a:t>.</a:t>
            </a:r>
            <a:endParaRPr lang="es-ES" dirty="0">
              <a:solidFill>
                <a:schemeClr val="tx2">
                  <a:lumMod val="75000"/>
                </a:schemeClr>
              </a:solidFill>
            </a:endParaRPr>
          </a:p>
        </p:txBody>
      </p:sp>
      <p:pic>
        <p:nvPicPr>
          <p:cNvPr id="7" name="6 Marcador de contenido" descr="las-13-claves-ser-feliz[1].jpg"/>
          <p:cNvPicPr>
            <a:picLocks noGrp="1" noChangeAspect="1"/>
          </p:cNvPicPr>
          <p:nvPr>
            <p:ph idx="1"/>
          </p:nvPr>
        </p:nvPicPr>
        <p:blipFill>
          <a:blip r:embed="rId3" cstate="print"/>
          <a:srcRect/>
          <a:stretch>
            <a:fillRect/>
          </a:stretch>
        </p:blipFill>
        <p:spPr>
          <a:xfrm>
            <a:off x="2051050" y="1989138"/>
            <a:ext cx="4705350" cy="2667000"/>
          </a:xfrm>
        </p:spPr>
      </p:pic>
      <p:sp>
        <p:nvSpPr>
          <p:cNvPr id="5" name="4 CuadroTexto"/>
          <p:cNvSpPr txBox="1">
            <a:spLocks noChangeArrowheads="1"/>
          </p:cNvSpPr>
          <p:nvPr/>
        </p:nvSpPr>
        <p:spPr bwMode="auto">
          <a:xfrm>
            <a:off x="1187450" y="4724400"/>
            <a:ext cx="6840538" cy="954088"/>
          </a:xfrm>
          <a:prstGeom prst="rect">
            <a:avLst/>
          </a:prstGeom>
          <a:noFill/>
          <a:ln w="9525">
            <a:noFill/>
            <a:miter lim="800000"/>
            <a:headEnd/>
            <a:tailEnd/>
          </a:ln>
        </p:spPr>
        <p:txBody>
          <a:bodyPr>
            <a:spAutoFit/>
          </a:bodyPr>
          <a:lstStyle/>
          <a:p>
            <a:pPr algn="just"/>
            <a:r>
              <a:rPr lang="es-ES" sz="2800">
                <a:latin typeface="Calibri" pitchFamily="34" charset="0"/>
              </a:rPr>
              <a:t>La </a:t>
            </a:r>
            <a:r>
              <a:rPr lang="es-ES" sz="2800" u="sng">
                <a:latin typeface="Calibri" pitchFamily="34" charset="0"/>
              </a:rPr>
              <a:t>RESPIRACIÓN CONSCIENTE </a:t>
            </a:r>
            <a:r>
              <a:rPr lang="es-ES" sz="2800">
                <a:latin typeface="Calibri" pitchFamily="34" charset="0"/>
              </a:rPr>
              <a:t>nos sitúa en EL PRESENTE-EL AQUÍ-EL AHORA.</a:t>
            </a:r>
          </a:p>
        </p:txBody>
      </p:sp>
      <p:sp>
        <p:nvSpPr>
          <p:cNvPr id="6" name="5 Marcador de número de diapositiva"/>
          <p:cNvSpPr>
            <a:spLocks noGrp="1"/>
          </p:cNvSpPr>
          <p:nvPr>
            <p:ph type="sldNum" sz="quarter" idx="12"/>
          </p:nvPr>
        </p:nvSpPr>
        <p:spPr/>
        <p:txBody>
          <a:bodyPr/>
          <a:lstStyle/>
          <a:p>
            <a:pPr>
              <a:defRPr/>
            </a:pPr>
            <a:fld id="{67445140-03CB-49BF-A837-BEA88CBFECAD}" type="slidenum">
              <a:rPr lang="es-ES" smtClean="0"/>
              <a:pPr>
                <a:defRPr/>
              </a:pPr>
              <a:t>9</a:t>
            </a:fld>
            <a:endParaRPr lang="es-ES"/>
          </a:p>
        </p:txBody>
      </p:sp>
      <p:sp>
        <p:nvSpPr>
          <p:cNvPr id="8" name="7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 Marcador de contenido"/>
          <p:cNvSpPr>
            <a:spLocks noGrp="1"/>
          </p:cNvSpPr>
          <p:nvPr>
            <p:ph idx="1"/>
          </p:nvPr>
        </p:nvSpPr>
        <p:spPr/>
        <p:txBody>
          <a:bodyPr/>
          <a:lstStyle/>
          <a:p>
            <a:pPr eaLnBrk="1" hangingPunct="1">
              <a:buFont typeface="Arial" charset="0"/>
              <a:buNone/>
            </a:pPr>
            <a:r>
              <a:rPr lang="es-ES" sz="1800" smtClean="0"/>
              <a:t>Indagamos  en  la  emoción.  Le  preguntamos  directamente:  ¿Para qué te presentas? ¿Qué me quieres decir? </a:t>
            </a:r>
          </a:p>
          <a:p>
            <a:pPr eaLnBrk="1" hangingPunct="1">
              <a:buFont typeface="Arial" charset="0"/>
              <a:buNone/>
            </a:pPr>
            <a:r>
              <a:rPr lang="es-ES" sz="1800" smtClean="0"/>
              <a:t>7. Transformando la emoción. Seguimos respirando la emoción. ¿En qué emoción se convierte? ¿Qué emoción más profunda hay detrás?  </a:t>
            </a:r>
          </a:p>
          <a:p>
            <a:pPr eaLnBrk="1" hangingPunct="1">
              <a:buFont typeface="Arial" charset="0"/>
              <a:buNone/>
            </a:pPr>
            <a:r>
              <a:rPr lang="es-ES" sz="1800" smtClean="0"/>
              <a:t>8.  Cierre.  Volvemos  a  repetir  los  pasos  2-7,  manteniendo  nuestra presencia silenciosa tras cada pregunta. Acompañamos para que el educando  venza  sus  miedos  a  experimentar  sus  emociones  y  a profundizar.  Terminamos la  práctica  cuando  el educando  descubre una  sensación  más  profunda  y  esencial.  Próxima  a  la  serenidad,  la alegría de vivir o el Amor esencial.  </a:t>
            </a:r>
          </a:p>
          <a:p>
            <a:pPr eaLnBrk="1" hangingPunct="1">
              <a:buFont typeface="Arial" charset="0"/>
              <a:buNone/>
            </a:pPr>
            <a:r>
              <a:rPr lang="es-ES" sz="1800" smtClean="0"/>
              <a:t>9.  Agradecimiento.  Agradeces  lo  que  has  descubierto,  y  tras  una </a:t>
            </a:r>
          </a:p>
          <a:p>
            <a:pPr eaLnBrk="1" hangingPunct="1">
              <a:buFont typeface="Arial" charset="0"/>
              <a:buNone/>
            </a:pPr>
            <a:r>
              <a:rPr lang="es-ES" sz="1800" smtClean="0"/>
              <a:t>respiración profunda, vas abriendo los ojos. </a:t>
            </a:r>
          </a:p>
        </p:txBody>
      </p:sp>
      <p:sp>
        <p:nvSpPr>
          <p:cNvPr id="3" name="2 Marcador de número de diapositiva"/>
          <p:cNvSpPr>
            <a:spLocks noGrp="1"/>
          </p:cNvSpPr>
          <p:nvPr>
            <p:ph type="sldNum" sz="quarter" idx="12"/>
          </p:nvPr>
        </p:nvSpPr>
        <p:spPr/>
        <p:txBody>
          <a:bodyPr/>
          <a:lstStyle/>
          <a:p>
            <a:pPr>
              <a:defRPr/>
            </a:pPr>
            <a:fld id="{73B2D243-92BD-4EE1-B6EB-9DCF20E44FC4}" type="slidenum">
              <a:rPr lang="es-ES" smtClean="0"/>
              <a:pPr>
                <a:defRPr/>
              </a:pPr>
              <a:t>90</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normAutofit fontScale="90000"/>
          </a:bodyPr>
          <a:lstStyle/>
          <a:p>
            <a:pPr eaLnBrk="1" fontAlgn="auto" hangingPunct="1">
              <a:spcAft>
                <a:spcPts val="0"/>
              </a:spcAft>
              <a:defRPr/>
            </a:pPr>
            <a:r>
              <a:rPr lang="es-ES" smtClean="0"/>
              <a:t>RELAJACIÓN PROFUNDA GUIADA  </a:t>
            </a:r>
            <a:br>
              <a:rPr lang="es-ES" smtClean="0"/>
            </a:br>
            <a:endParaRPr lang="es-ES" smtClean="0"/>
          </a:p>
        </p:txBody>
      </p:sp>
      <p:sp>
        <p:nvSpPr>
          <p:cNvPr id="97283" name="2 Marcador de contenido"/>
          <p:cNvSpPr>
            <a:spLocks noGrp="1"/>
          </p:cNvSpPr>
          <p:nvPr>
            <p:ph idx="1"/>
          </p:nvPr>
        </p:nvSpPr>
        <p:spPr>
          <a:xfrm>
            <a:off x="457200" y="908050"/>
            <a:ext cx="8229600" cy="5837238"/>
          </a:xfrm>
        </p:spPr>
        <p:txBody>
          <a:bodyPr/>
          <a:lstStyle/>
          <a:p>
            <a:pPr eaLnBrk="1" hangingPunct="1">
              <a:buFont typeface="Arial" charset="0"/>
              <a:buNone/>
            </a:pPr>
            <a:r>
              <a:rPr lang="es-ES" sz="1800" smtClean="0"/>
              <a:t>Guiamos una relajación profunda, inspirada en una práctica yóguica llamada Yoga NIdra o Yoga del sueño, que lleva a los participantes a un estado entre la vigilia y el sueño, permitiéndoles disminuir el mecanismo mental del juicio y el análisis, al tiempo que permanecen conscientes. Este estado de semivigilia, es la  puerta  a  áreas  profundas  de  la  conciencia,  pudiendo  entonces  dejar  la impronta de nuevos patrones mentales a ese nivel, que tienen efectos en la conducta y en la manera de percibir la vida y a uno mismo es  importante  leer  las  instrucciones  con  lentitud,  adaptándonos  a  las reacciones del grupo. </a:t>
            </a:r>
          </a:p>
          <a:p>
            <a:pPr eaLnBrk="1" hangingPunct="1">
              <a:buFont typeface="Arial" charset="0"/>
              <a:buNone/>
            </a:pPr>
            <a:r>
              <a:rPr lang="es-ES" sz="1800" smtClean="0"/>
              <a:t>Antes de comenzar se puede pedir a los participantes que escriban una frase sencilla, en primera persona y en presente, sobre un aspecto de  su  vida  que  quieran  cambiar  o  desarrollar.  Después  la  repetirán mentalmente  durante  la  práctica,  trabajando  siempre  con  la  misma  frase hasta que se haya hecho realidad. </a:t>
            </a:r>
          </a:p>
          <a:p>
            <a:pPr eaLnBrk="1" hangingPunct="1">
              <a:buFont typeface="Arial" charset="0"/>
              <a:buNone/>
            </a:pPr>
            <a:r>
              <a:rPr lang="es-ES" sz="1800" smtClean="0"/>
              <a:t>1.  Preparación.  Prepárate  para  la  práctica  relajación  profunda  en  la  que debes tratar de permanecer despierto, a la escucha de mis instrucciones. Mi voz es como una cuerda que te mantendrá despierto, al tiempo que desciendes hacia una relajación muy profunda.  </a:t>
            </a:r>
          </a:p>
          <a:p>
            <a:pPr eaLnBrk="1" hangingPunct="1">
              <a:buFont typeface="Arial" charset="0"/>
              <a:buNone/>
            </a:pPr>
            <a:r>
              <a:rPr lang="es-ES" sz="1800" smtClean="0"/>
              <a:t>2.  Resolución: Confecciona una frase sencilla, afirmativa, en presente y en primera  persona,  sobre  un  aspecto  de  tu  vida  que  quieras  cambiar  o desarrollar. Repítela mentalmente tres veces, como si ya fuese realidad. </a:t>
            </a:r>
          </a:p>
        </p:txBody>
      </p:sp>
      <p:sp>
        <p:nvSpPr>
          <p:cNvPr id="4" name="3 Marcador de número de diapositiva"/>
          <p:cNvSpPr>
            <a:spLocks noGrp="1"/>
          </p:cNvSpPr>
          <p:nvPr>
            <p:ph type="sldNum" sz="quarter" idx="12"/>
          </p:nvPr>
        </p:nvSpPr>
        <p:spPr/>
        <p:txBody>
          <a:bodyPr/>
          <a:lstStyle/>
          <a:p>
            <a:pPr>
              <a:defRPr/>
            </a:pPr>
            <a:fld id="{9D6D3771-AD6C-4EF0-8A73-6B32BBF8BD94}" type="slidenum">
              <a:rPr lang="es-ES" smtClean="0"/>
              <a:pPr>
                <a:defRPr/>
              </a:pPr>
              <a:t>91</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4 Rectángulo"/>
          <p:cNvSpPr>
            <a:spLocks noChangeArrowheads="1"/>
          </p:cNvSpPr>
          <p:nvPr/>
        </p:nvSpPr>
        <p:spPr bwMode="auto">
          <a:xfrm>
            <a:off x="0" y="188913"/>
            <a:ext cx="9144000" cy="8678862"/>
          </a:xfrm>
          <a:prstGeom prst="rect">
            <a:avLst/>
          </a:prstGeom>
          <a:noFill/>
          <a:ln w="9525">
            <a:noFill/>
            <a:miter lim="800000"/>
            <a:headEnd/>
            <a:tailEnd/>
          </a:ln>
        </p:spPr>
        <p:txBody>
          <a:bodyPr>
            <a:spAutoFit/>
          </a:bodyPr>
          <a:lstStyle/>
          <a:p>
            <a:pPr marL="342900" indent="-342900">
              <a:buFontTx/>
              <a:buAutoNum type="arabicPeriod" startAt="3"/>
            </a:pPr>
            <a:r>
              <a:rPr lang="es-ES"/>
              <a:t>Atención.  Lleva  la  atención  a  los  sonidos  más  alejados  que  puedas escuchar,  permitiendo  que  tus  oídos  actúen  como  un  radar,  buscando sonidos  distantes  y  siguiéndolos  por  unos  instantes…  Lleva  ahora  tu atención a sonidos más cercano, sonidos dentro de este aula… sonidos más cercanos, los sonidos de tu cuerpo, la respiración… los latidos de tu corazón. era de percibir la vida y a uno mismo. </a:t>
            </a:r>
          </a:p>
          <a:p>
            <a:pPr marL="342900" indent="-342900">
              <a:buFontTx/>
              <a:buAutoNum type="arabicPeriod" startAt="3"/>
            </a:pPr>
            <a:r>
              <a:rPr lang="es-ES"/>
              <a:t>Conciencia corporal. Diferentes partes de tu cuerpo van a ser nombradas, siente cada una de esas partes y repítela mentalmente. Comenzamos: mano  derecha,  hombro  derecho,  rodilla  derecha,  pie  derecho,  mano izquierda,  hombro  izquierdo,  rodilla  izquierda,  pie  izquierdo,  espalda, rostro, piernas, brazos, todo el cuerpo.  </a:t>
            </a:r>
          </a:p>
          <a:p>
            <a:pPr marL="342900" indent="-342900">
              <a:buFontTx/>
              <a:buAutoNum type="arabicPeriod" startAt="3"/>
            </a:pPr>
            <a:r>
              <a:rPr lang="es-ES"/>
              <a:t> Sensaciones  físicas.  Vamos  a  despertar  diferentes  sensaciones  ísicas, imagina que eres muy pesado, tu cuerpo está cambiando y ya no hay huesos,  ni  sangre,  ni  músculos,  tu  cuerpo  ahora  se  ha  convertido  en hierro...  Es  tan  pesado  que  parece  estar  a  punto  de  hundirse  en  el suelo… Imagina ahora que eres muy ligero, tu cuerpo está cambiando y ya  no  hay  huesos,  ni  sangre,  ni  músculos,  tu  cuerpo  ahora  se  ha convertido  en  una  nube...  Es  tan  ligero  que  parece  estar  a  punto  de flotar… </a:t>
            </a:r>
          </a:p>
          <a:p>
            <a:pPr marL="342900" indent="-342900"/>
            <a:r>
              <a:rPr lang="es-ES"/>
              <a:t>6.  Visualización: realizamos la visualización elegida. </a:t>
            </a:r>
          </a:p>
          <a:p>
            <a:pPr marL="342900" indent="-342900"/>
            <a:r>
              <a:rPr lang="es-ES"/>
              <a:t>7. Resolución: Repetimos la misma frase que realizamos al principio de la práctica, con énfasis y determinación. Todo puede fallar en la vida, pero nunca lo hará la frase que repetimos durante la práctica. </a:t>
            </a:r>
          </a:p>
          <a:p>
            <a:pPr marL="342900" indent="-342900"/>
            <a:r>
              <a:rPr lang="es-ES"/>
              <a:t>8. Cierre.  Llevamos  de  nuevo  la  atención  al  cuerpo…  hacemos  tres respiraciones profundas…. movemos los pies, las manos, la cabeza a un lado y la otro… nos</a:t>
            </a:r>
          </a:p>
          <a:p>
            <a:pPr marL="342900" indent="-342900">
              <a:buFontTx/>
              <a:buAutoNum type="arabicPeriod" startAt="3"/>
            </a:pPr>
            <a:endParaRPr lang="es-ES"/>
          </a:p>
          <a:p>
            <a:pPr marL="342900" indent="-342900">
              <a:buFontTx/>
              <a:buAutoNum type="arabicPeriod" startAt="3"/>
            </a:pPr>
            <a:endParaRPr lang="es-ES"/>
          </a:p>
          <a:p>
            <a:pPr marL="342900" indent="-342900">
              <a:buFontTx/>
              <a:buAutoNum type="arabicPeriod" startAt="3"/>
            </a:pPr>
            <a:endParaRPr lang="es-ES"/>
          </a:p>
          <a:p>
            <a:pPr marL="342900" indent="-342900">
              <a:buFontTx/>
              <a:buAutoNum type="arabicPeriod" startAt="3"/>
            </a:pPr>
            <a:endParaRPr lang="es-ES"/>
          </a:p>
          <a:p>
            <a:pPr marL="342900" indent="-342900">
              <a:buFontTx/>
              <a:buAutoNum type="arabicPeriod" startAt="3"/>
            </a:pPr>
            <a:endParaRPr lang="es-ES"/>
          </a:p>
          <a:p>
            <a:pPr marL="342900" indent="-342900">
              <a:buFontTx/>
              <a:buAutoNum type="arabicPeriod" startAt="3"/>
            </a:pPr>
            <a:endParaRPr lang="es-ES"/>
          </a:p>
        </p:txBody>
      </p:sp>
      <p:sp>
        <p:nvSpPr>
          <p:cNvPr id="3" name="2 Marcador de número de diapositiva"/>
          <p:cNvSpPr>
            <a:spLocks noGrp="1"/>
          </p:cNvSpPr>
          <p:nvPr>
            <p:ph type="sldNum" sz="quarter" idx="12"/>
          </p:nvPr>
        </p:nvSpPr>
        <p:spPr/>
        <p:txBody>
          <a:bodyPr/>
          <a:lstStyle/>
          <a:p>
            <a:pPr>
              <a:defRPr/>
            </a:pPr>
            <a:fld id="{BFA6DC13-5D74-4E9F-96C2-E2DF578E9E49}" type="slidenum">
              <a:rPr lang="es-ES" smtClean="0"/>
              <a:pPr>
                <a:defRPr/>
              </a:pPr>
              <a:t>92</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2 Marcador de contenido"/>
          <p:cNvSpPr>
            <a:spLocks noGrp="1"/>
          </p:cNvSpPr>
          <p:nvPr>
            <p:ph idx="1"/>
          </p:nvPr>
        </p:nvSpPr>
        <p:spPr>
          <a:xfrm>
            <a:off x="395288" y="260350"/>
            <a:ext cx="8229600" cy="5676900"/>
          </a:xfrm>
        </p:spPr>
        <p:txBody>
          <a:bodyPr/>
          <a:lstStyle/>
          <a:p>
            <a:pPr eaLnBrk="1" hangingPunct="1">
              <a:buFont typeface="Arial" charset="0"/>
              <a:buNone/>
            </a:pPr>
            <a:endParaRPr lang="es-ES" sz="1800" smtClean="0"/>
          </a:p>
          <a:p>
            <a:pPr eaLnBrk="1" hangingPunct="1">
              <a:buFont typeface="Arial" charset="0"/>
              <a:buNone/>
            </a:pPr>
            <a:endParaRPr lang="es-ES" sz="1800" smtClean="0"/>
          </a:p>
          <a:p>
            <a:pPr eaLnBrk="1" hangingPunct="1">
              <a:buFont typeface="Arial" charset="0"/>
              <a:buNone/>
            </a:pPr>
            <a:endParaRPr lang="es-ES" sz="1800" smtClean="0"/>
          </a:p>
          <a:p>
            <a:pPr eaLnBrk="1" hangingPunct="1">
              <a:buFont typeface="Arial" charset="0"/>
              <a:buNone/>
            </a:pPr>
            <a:endParaRPr lang="es-ES" sz="1800" smtClean="0"/>
          </a:p>
          <a:p>
            <a:pPr eaLnBrk="1" hangingPunct="1">
              <a:buFont typeface="Arial" charset="0"/>
              <a:buNone/>
            </a:pPr>
            <a:endParaRPr lang="es-ES" sz="1800" smtClean="0"/>
          </a:p>
          <a:p>
            <a:pPr eaLnBrk="1" hangingPunct="1">
              <a:buFont typeface="Arial" charset="0"/>
              <a:buNone/>
            </a:pPr>
            <a:r>
              <a:rPr lang="es-ES" sz="1800" smtClean="0"/>
              <a:t>Estiramos como lo hacemos por las mañanas…</a:t>
            </a:r>
          </a:p>
          <a:p>
            <a:pPr eaLnBrk="1" hangingPunct="1">
              <a:buFont typeface="Arial" charset="0"/>
              <a:buNone/>
            </a:pPr>
            <a:r>
              <a:rPr lang="es-ES" sz="1800" smtClean="0"/>
              <a:t>Si da tiempo se puede invitar a pintar lo sentido en este momento.</a:t>
            </a:r>
          </a:p>
        </p:txBody>
      </p:sp>
      <p:sp>
        <p:nvSpPr>
          <p:cNvPr id="3" name="2 Marcador de número de diapositiva"/>
          <p:cNvSpPr>
            <a:spLocks noGrp="1"/>
          </p:cNvSpPr>
          <p:nvPr>
            <p:ph type="sldNum" sz="quarter" idx="12"/>
          </p:nvPr>
        </p:nvSpPr>
        <p:spPr/>
        <p:txBody>
          <a:bodyPr/>
          <a:lstStyle/>
          <a:p>
            <a:pPr>
              <a:defRPr/>
            </a:pPr>
            <a:fld id="{50D9841E-EAC8-4D89-8BE8-E6B79F001567}" type="slidenum">
              <a:rPr lang="es-ES" smtClean="0"/>
              <a:pPr>
                <a:defRPr/>
              </a:pPr>
              <a:t>93</a:t>
            </a:fld>
            <a:endParaRPr lang="es-ES"/>
          </a:p>
        </p:txBody>
      </p:sp>
      <p:sp>
        <p:nvSpPr>
          <p:cNvPr id="4" name="3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Título"/>
          <p:cNvSpPr>
            <a:spLocks noGrp="1"/>
          </p:cNvSpPr>
          <p:nvPr>
            <p:ph type="title"/>
          </p:nvPr>
        </p:nvSpPr>
        <p:spPr/>
        <p:txBody>
          <a:bodyPr/>
          <a:lstStyle/>
          <a:p>
            <a:pPr eaLnBrk="1" hangingPunct="1"/>
            <a:r>
              <a:rPr lang="es-ES" smtClean="0"/>
              <a:t>EL FARO</a:t>
            </a:r>
          </a:p>
        </p:txBody>
      </p:sp>
      <p:sp>
        <p:nvSpPr>
          <p:cNvPr id="100355" name="2 Marcador de contenido"/>
          <p:cNvSpPr>
            <a:spLocks noGrp="1"/>
          </p:cNvSpPr>
          <p:nvPr>
            <p:ph idx="1"/>
          </p:nvPr>
        </p:nvSpPr>
        <p:spPr/>
        <p:txBody>
          <a:bodyPr/>
          <a:lstStyle/>
          <a:p>
            <a:pPr algn="just" eaLnBrk="1" hangingPunct="1">
              <a:buFont typeface="Arial" charset="0"/>
              <a:buNone/>
            </a:pPr>
            <a:r>
              <a:rPr lang="es-ES" sz="1800" smtClean="0"/>
              <a:t>Estás  navegando  por  la  noche  en  un  barco  pequeño…  Se  forma  una tormenta y la lluvia golpea la cubierta… El barco se tambalea y cabecea… </a:t>
            </a:r>
          </a:p>
          <a:p>
            <a:pPr algn="just" eaLnBrk="1" hangingPunct="1">
              <a:buFont typeface="Arial" charset="0"/>
              <a:buNone/>
            </a:pPr>
            <a:r>
              <a:rPr lang="es-ES" sz="1800" smtClean="0"/>
              <a:t>Todo  lo  que  te  rodea  es  oscuridad…  Sientes  el  balanceo  y  cabeceo  del barco… Oyes el viento rugir, notas en la cara el frío del aire y la lluvia… Ves el  mar  tormentoso  por  la  noche…  Tus  músculos  están  fatigados  y  luchas con el timón Ahora, en la distancia, ves una luz deslumbrante…Viene de un faro Sus destellos firmes y radiantes te guían por la noche. Recibes esta guía con alivio. Ahora sabes hacia donde navegar. </a:t>
            </a:r>
          </a:p>
          <a:p>
            <a:pPr algn="just" eaLnBrk="1" hangingPunct="1">
              <a:buFont typeface="Arial" charset="0"/>
              <a:buNone/>
            </a:pPr>
            <a:r>
              <a:rPr lang="es-ES" sz="1800" smtClean="0"/>
              <a:t>Enfócate en el faro y visualiza esa luz que irradia en todas direcciones para ayudar a la gente que ha perdido su camino… Para guiar a todos los que lo necesiten…  </a:t>
            </a:r>
          </a:p>
          <a:p>
            <a:pPr algn="just" eaLnBrk="1" hangingPunct="1">
              <a:buFont typeface="Arial" charset="0"/>
              <a:buNone/>
            </a:pPr>
            <a:r>
              <a:rPr lang="es-ES" sz="1800" smtClean="0"/>
              <a:t>La tormenta arrecia, el viento ruge, la lluvia cae, la noche es oscura. Pero el faro se mantiene firme y brillante: Nada puede moverle. </a:t>
            </a:r>
          </a:p>
          <a:p>
            <a:pPr eaLnBrk="1" hangingPunct="1">
              <a:buFont typeface="Arial" charset="0"/>
              <a:buNone/>
            </a:pPr>
            <a:r>
              <a:rPr lang="es-ES" sz="1800" smtClean="0"/>
              <a:t> </a:t>
            </a:r>
          </a:p>
        </p:txBody>
      </p:sp>
      <p:sp>
        <p:nvSpPr>
          <p:cNvPr id="4" name="3 Marcador de número de diapositiva"/>
          <p:cNvSpPr>
            <a:spLocks noGrp="1"/>
          </p:cNvSpPr>
          <p:nvPr>
            <p:ph type="sldNum" sz="quarter" idx="12"/>
          </p:nvPr>
        </p:nvSpPr>
        <p:spPr/>
        <p:txBody>
          <a:bodyPr/>
          <a:lstStyle/>
          <a:p>
            <a:pPr>
              <a:defRPr/>
            </a:pPr>
            <a:fld id="{ECDBF9CB-6643-4944-BB01-0FB501D68CA4}" type="slidenum">
              <a:rPr lang="es-ES" smtClean="0"/>
              <a:pPr>
                <a:defRPr/>
              </a:pPr>
              <a:t>94</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fontAlgn="auto" hangingPunct="1">
              <a:spcAft>
                <a:spcPts val="0"/>
              </a:spcAft>
              <a:defRPr/>
            </a:pPr>
            <a:r>
              <a:rPr lang="es-ES" dirty="0" smtClean="0">
                <a:solidFill>
                  <a:schemeClr val="accent2">
                    <a:lumMod val="50000"/>
                  </a:schemeClr>
                </a:solidFill>
              </a:rPr>
              <a:t>LA FORTALEZA DEL DIAMANTE</a:t>
            </a:r>
            <a:endParaRPr lang="es-ES" dirty="0">
              <a:solidFill>
                <a:schemeClr val="accent2">
                  <a:lumMod val="50000"/>
                </a:schemeClr>
              </a:solidFill>
            </a:endParaRPr>
          </a:p>
        </p:txBody>
      </p:sp>
      <p:sp>
        <p:nvSpPr>
          <p:cNvPr id="101379" name="2 Marcador de contenido"/>
          <p:cNvSpPr>
            <a:spLocks noGrp="1"/>
          </p:cNvSpPr>
          <p:nvPr>
            <p:ph idx="1"/>
          </p:nvPr>
        </p:nvSpPr>
        <p:spPr/>
        <p:txBody>
          <a:bodyPr/>
          <a:lstStyle/>
          <a:p>
            <a:pPr eaLnBrk="1" hangingPunct="1">
              <a:buFont typeface="Arial" charset="0"/>
              <a:buNone/>
            </a:pPr>
            <a:r>
              <a:rPr lang="es-ES" sz="1800" smtClean="0"/>
              <a:t>Imagina un diamante. Mira sus muchas caras brillantes, formando un único y bello diamante. Admira la perfección de su forma… </a:t>
            </a:r>
          </a:p>
          <a:p>
            <a:pPr eaLnBrk="1" hangingPunct="1">
              <a:buFont typeface="Arial" charset="0"/>
              <a:buNone/>
            </a:pPr>
            <a:r>
              <a:rPr lang="es-ES" sz="1800" smtClean="0"/>
              <a:t>Mantén el diamante frente a ti y deja  que te inunde su belleza cristalina. </a:t>
            </a:r>
          </a:p>
          <a:p>
            <a:pPr eaLnBrk="1" hangingPunct="1">
              <a:buFont typeface="Arial" charset="0"/>
              <a:buNone/>
            </a:pPr>
            <a:r>
              <a:rPr lang="es-ES" sz="1800" smtClean="0"/>
              <a:t>Diamante significa inconquistable. </a:t>
            </a:r>
          </a:p>
          <a:p>
            <a:pPr eaLnBrk="1" hangingPunct="1">
              <a:buFont typeface="Arial" charset="0"/>
              <a:buNone/>
            </a:pPr>
            <a:r>
              <a:rPr lang="es-ES" sz="1800" smtClean="0"/>
              <a:t>Ese diamante es como  la parte más íntima y profunda de ti mismo. Tu YO PROFUNDO  no  lo  puede  ser  conquistado  el  miedo,  la  oscuridad,  ni  las preocupaciones diarias. </a:t>
            </a:r>
          </a:p>
          <a:p>
            <a:pPr eaLnBrk="1" hangingPunct="1">
              <a:buFont typeface="Arial" charset="0"/>
              <a:buNone/>
            </a:pPr>
            <a:r>
              <a:rPr lang="es-ES" sz="1800" smtClean="0"/>
              <a:t>No está manchado por lo que no te gusta de tu pasado… Ni pueden tocarlo los  monstruos  del  temor…  Ni  los  fantasmas  del  futuro…  Es  la  parte  más íntima de ti, tu enorme valor como ser único,  que brilla  en  tus diferentes caras. Lo que en realidad eres, da brillo a tus partes más ordinarias.  </a:t>
            </a:r>
          </a:p>
          <a:p>
            <a:pPr eaLnBrk="1" hangingPunct="1">
              <a:buFont typeface="Arial" charset="0"/>
              <a:buNone/>
            </a:pPr>
            <a:r>
              <a:rPr lang="es-ES" sz="1800" smtClean="0"/>
              <a:t>Guardas esta imagen del diamante, guárdala en tu corazón… y deja que esa sensación profunda de lo que eres en realidad se refuerce y crezca aún más clara en ti.</a:t>
            </a:r>
          </a:p>
        </p:txBody>
      </p:sp>
      <p:sp>
        <p:nvSpPr>
          <p:cNvPr id="4" name="3 Marcador de número de diapositiva"/>
          <p:cNvSpPr>
            <a:spLocks noGrp="1"/>
          </p:cNvSpPr>
          <p:nvPr>
            <p:ph type="sldNum" sz="quarter" idx="12"/>
          </p:nvPr>
        </p:nvSpPr>
        <p:spPr/>
        <p:txBody>
          <a:bodyPr/>
          <a:lstStyle/>
          <a:p>
            <a:pPr>
              <a:defRPr/>
            </a:pPr>
            <a:fld id="{F96A442D-07B3-4E5D-AD81-38B2111B4CD2}" type="slidenum">
              <a:rPr lang="es-ES" smtClean="0"/>
              <a:pPr>
                <a:defRPr/>
              </a:pPr>
              <a:t>95</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750" y="404813"/>
            <a:ext cx="8229600" cy="647700"/>
          </a:xfrm>
        </p:spPr>
        <p:txBody>
          <a:bodyPr rtlCol="0">
            <a:normAutofit/>
          </a:bodyPr>
          <a:lstStyle/>
          <a:p>
            <a:pPr marL="274320" indent="-274320" eaLnBrk="1" fontAlgn="auto" hangingPunct="1">
              <a:spcAft>
                <a:spcPts val="0"/>
              </a:spcAft>
              <a:buClr>
                <a:schemeClr val="accent3"/>
              </a:buClr>
              <a:buFont typeface="Arial" charset="0"/>
              <a:buNone/>
              <a:defRPr/>
            </a:pPr>
            <a:r>
              <a:rPr lang="es-ES" dirty="0" smtClean="0">
                <a:solidFill>
                  <a:schemeClr val="accent4">
                    <a:lumMod val="75000"/>
                  </a:schemeClr>
                </a:solidFill>
              </a:rPr>
              <a:t>ARTE Y EXPRESIÓN PLÁSTICA</a:t>
            </a: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smtClean="0">
              <a:solidFill>
                <a:schemeClr val="tx2">
                  <a:lumMod val="60000"/>
                  <a:lumOff val="40000"/>
                </a:schemeClr>
              </a:solidFill>
            </a:endParaRPr>
          </a:p>
          <a:p>
            <a:pPr marL="274320" indent="-274320" eaLnBrk="1" fontAlgn="auto" hangingPunct="1">
              <a:spcAft>
                <a:spcPts val="0"/>
              </a:spcAft>
              <a:buClr>
                <a:schemeClr val="accent3"/>
              </a:buClr>
              <a:buFont typeface="Arial" pitchFamily="34" charset="0"/>
              <a:buNone/>
              <a:defRPr/>
            </a:pPr>
            <a:endParaRPr lang="es-ES" dirty="0">
              <a:solidFill>
                <a:schemeClr val="tx2">
                  <a:lumMod val="60000"/>
                  <a:lumOff val="40000"/>
                </a:schemeClr>
              </a:solidFill>
            </a:endParaRPr>
          </a:p>
        </p:txBody>
      </p:sp>
      <p:pic>
        <p:nvPicPr>
          <p:cNvPr id="4" name="3 Imagen" descr="images9Y6O1722.jpg"/>
          <p:cNvPicPr>
            <a:picLocks noChangeAspect="1"/>
          </p:cNvPicPr>
          <p:nvPr/>
        </p:nvPicPr>
        <p:blipFill>
          <a:blip r:embed="rId2" cstate="print"/>
          <a:srcRect/>
          <a:stretch>
            <a:fillRect/>
          </a:stretch>
        </p:blipFill>
        <p:spPr bwMode="auto">
          <a:xfrm>
            <a:off x="1258888" y="1989138"/>
            <a:ext cx="3241675" cy="3151187"/>
          </a:xfrm>
          <a:prstGeom prst="rect">
            <a:avLst/>
          </a:prstGeom>
          <a:noFill/>
          <a:ln w="9525">
            <a:noFill/>
            <a:miter lim="800000"/>
            <a:headEnd/>
            <a:tailEnd/>
          </a:ln>
        </p:spPr>
      </p:pic>
      <p:sp>
        <p:nvSpPr>
          <p:cNvPr id="5" name="4 CuadroTexto"/>
          <p:cNvSpPr txBox="1"/>
          <p:nvPr/>
        </p:nvSpPr>
        <p:spPr>
          <a:xfrm>
            <a:off x="5003800" y="3789363"/>
            <a:ext cx="3887788" cy="1200150"/>
          </a:xfrm>
          <a:prstGeom prst="rect">
            <a:avLst/>
          </a:prstGeom>
          <a:noFill/>
        </p:spPr>
        <p:txBody>
          <a:bodyPr>
            <a:spAutoFit/>
          </a:bodyPr>
          <a:lstStyle/>
          <a:p>
            <a:pPr algn="just" fontAlgn="auto">
              <a:spcBef>
                <a:spcPts val="0"/>
              </a:spcBef>
              <a:spcAft>
                <a:spcPts val="0"/>
              </a:spcAft>
              <a:defRPr/>
            </a:pPr>
            <a:r>
              <a:rPr lang="es-ES" sz="2400" dirty="0">
                <a:latin typeface="+mn-lt"/>
                <a:cs typeface="+mn-cs"/>
              </a:rPr>
              <a:t>“</a:t>
            </a:r>
            <a:r>
              <a:rPr lang="es-ES" sz="2400" u="sng" dirty="0">
                <a:solidFill>
                  <a:schemeClr val="accent4">
                    <a:lumMod val="75000"/>
                  </a:schemeClr>
                </a:solidFill>
                <a:latin typeface="+mn-lt"/>
                <a:cs typeface="+mn-cs"/>
              </a:rPr>
              <a:t>Círculo o totalidad</a:t>
            </a:r>
            <a:r>
              <a:rPr lang="es-ES" sz="2400" dirty="0">
                <a:latin typeface="+mn-lt"/>
                <a:cs typeface="+mn-cs"/>
              </a:rPr>
              <a:t>”, que encierra un significado simbólico y sagrado.</a:t>
            </a:r>
          </a:p>
        </p:txBody>
      </p:sp>
      <p:sp>
        <p:nvSpPr>
          <p:cNvPr id="8" name="7 Rectángulo"/>
          <p:cNvSpPr/>
          <p:nvPr/>
        </p:nvSpPr>
        <p:spPr>
          <a:xfrm>
            <a:off x="4284663" y="1557338"/>
            <a:ext cx="4679950" cy="12239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ES" sz="2800" dirty="0">
                <a:solidFill>
                  <a:schemeClr val="tx2"/>
                </a:solidFill>
              </a:rPr>
              <a:t> Modelado en Barro </a:t>
            </a:r>
          </a:p>
          <a:p>
            <a:pPr algn="ctr">
              <a:defRPr/>
            </a:pPr>
            <a:r>
              <a:rPr lang="es-ES" sz="2800" dirty="0">
                <a:solidFill>
                  <a:schemeClr val="tx2"/>
                </a:solidFill>
              </a:rPr>
              <a:t>Acuarelas</a:t>
            </a:r>
          </a:p>
          <a:p>
            <a:pPr algn="ctr">
              <a:defRPr/>
            </a:pPr>
            <a:r>
              <a:rPr lang="es-ES" sz="2800" dirty="0">
                <a:solidFill>
                  <a:schemeClr val="tx2"/>
                </a:solidFill>
              </a:rPr>
              <a:t>Dibujos</a:t>
            </a:r>
          </a:p>
          <a:p>
            <a:pPr algn="ctr">
              <a:defRPr/>
            </a:pPr>
            <a:r>
              <a:rPr lang="es-ES" sz="2800" dirty="0" err="1">
                <a:solidFill>
                  <a:schemeClr val="tx2"/>
                </a:solidFill>
              </a:rPr>
              <a:t>Mandalas</a:t>
            </a:r>
            <a:endParaRPr lang="es-ES" sz="2800" dirty="0">
              <a:solidFill>
                <a:schemeClr val="tx2"/>
              </a:solidFill>
            </a:endParaRPr>
          </a:p>
        </p:txBody>
      </p:sp>
      <p:sp>
        <p:nvSpPr>
          <p:cNvPr id="6" name="5 Marcador de número de diapositiva"/>
          <p:cNvSpPr>
            <a:spLocks noGrp="1"/>
          </p:cNvSpPr>
          <p:nvPr>
            <p:ph type="sldNum" sz="quarter" idx="12"/>
          </p:nvPr>
        </p:nvSpPr>
        <p:spPr/>
        <p:txBody>
          <a:bodyPr/>
          <a:lstStyle/>
          <a:p>
            <a:pPr>
              <a:defRPr/>
            </a:pPr>
            <a:fld id="{D7F747C2-B375-404D-A705-6875FFF11680}" type="slidenum">
              <a:rPr lang="es-ES" smtClean="0"/>
              <a:pPr>
                <a:defRPr/>
              </a:pPr>
              <a:t>96</a:t>
            </a:fld>
            <a:endParaRPr lang="es-ES"/>
          </a:p>
        </p:txBody>
      </p:sp>
      <p:sp>
        <p:nvSpPr>
          <p:cNvPr id="7" name="6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750" y="549275"/>
            <a:ext cx="8229600" cy="3024188"/>
          </a:xfrm>
        </p:spPr>
        <p:txBody>
          <a:bodyPr>
            <a:normAutofit/>
          </a:bodyPr>
          <a:lstStyle/>
          <a:p>
            <a:pPr marL="274320" indent="-274320" eaLnBrk="1" fontAlgn="auto" hangingPunct="1">
              <a:spcAft>
                <a:spcPts val="0"/>
              </a:spcAft>
              <a:buClr>
                <a:schemeClr val="accent3"/>
              </a:buClr>
              <a:buFont typeface="Arial" charset="0"/>
              <a:buNone/>
              <a:defRPr/>
            </a:pPr>
            <a:r>
              <a:rPr lang="es-ES" dirty="0" smtClean="0">
                <a:solidFill>
                  <a:schemeClr val="accent4">
                    <a:lumMod val="50000"/>
                  </a:schemeClr>
                </a:solidFill>
              </a:rPr>
              <a:t>ATENCIÓN A LAS EMOCIONES</a:t>
            </a:r>
            <a:r>
              <a:rPr lang="es-ES" sz="1800" dirty="0" smtClean="0">
                <a:solidFill>
                  <a:schemeClr val="accent4">
                    <a:lumMod val="50000"/>
                  </a:schemeClr>
                </a:solidFill>
              </a:rPr>
              <a:t>.</a:t>
            </a:r>
            <a:endParaRPr lang="es-ES" dirty="0" smtClean="0">
              <a:solidFill>
                <a:schemeClr val="accent4">
                  <a:lumMod val="50000"/>
                </a:schemeClr>
              </a:solidFill>
            </a:endParaRPr>
          </a:p>
          <a:p>
            <a:pPr marL="274320" indent="-274320" algn="just" eaLnBrk="1" fontAlgn="auto" hangingPunct="1">
              <a:spcAft>
                <a:spcPts val="0"/>
              </a:spcAft>
              <a:buClr>
                <a:schemeClr val="accent3"/>
              </a:buClr>
              <a:buFont typeface="Arial" charset="0"/>
              <a:buNone/>
              <a:defRPr/>
            </a:pPr>
            <a:r>
              <a:rPr lang="es-ES" sz="2800" dirty="0" smtClean="0">
                <a:solidFill>
                  <a:schemeClr val="accent4">
                    <a:lumMod val="75000"/>
                  </a:schemeClr>
                </a:solidFill>
              </a:rPr>
              <a:t>Para entrar en contacto silencioso con nosotros y con los demás.</a:t>
            </a:r>
          </a:p>
          <a:p>
            <a:pPr marL="274320" indent="-274320" algn="just" eaLnBrk="1" fontAlgn="auto" hangingPunct="1">
              <a:spcAft>
                <a:spcPts val="0"/>
              </a:spcAft>
              <a:buClr>
                <a:schemeClr val="accent3"/>
              </a:buClr>
              <a:buFont typeface="Arial" charset="0"/>
              <a:buNone/>
              <a:defRPr/>
            </a:pPr>
            <a:r>
              <a:rPr lang="es-ES" sz="2800" dirty="0" smtClean="0">
                <a:solidFill>
                  <a:schemeClr val="accent4">
                    <a:lumMod val="75000"/>
                  </a:schemeClr>
                </a:solidFill>
              </a:rPr>
              <a:t>Aquí aprendemos a </a:t>
            </a:r>
            <a:r>
              <a:rPr lang="es-ES" sz="2800" u="sng" dirty="0" smtClean="0">
                <a:solidFill>
                  <a:schemeClr val="accent4">
                    <a:lumMod val="75000"/>
                  </a:schemeClr>
                </a:solidFill>
              </a:rPr>
              <a:t>reconocer</a:t>
            </a:r>
            <a:r>
              <a:rPr lang="es-ES" sz="2800" dirty="0" smtClean="0">
                <a:solidFill>
                  <a:schemeClr val="accent4">
                    <a:lumMod val="75000"/>
                  </a:schemeClr>
                </a:solidFill>
              </a:rPr>
              <a:t> las emociones. </a:t>
            </a:r>
          </a:p>
          <a:p>
            <a:pPr marL="274320" indent="-274320" algn="just" eaLnBrk="1" fontAlgn="auto" hangingPunct="1">
              <a:spcAft>
                <a:spcPts val="0"/>
              </a:spcAft>
              <a:buClr>
                <a:schemeClr val="accent3"/>
              </a:buClr>
              <a:buFont typeface="Arial" charset="0"/>
              <a:buNone/>
              <a:defRPr/>
            </a:pPr>
            <a:r>
              <a:rPr lang="es-ES" sz="2800" dirty="0" smtClean="0">
                <a:solidFill>
                  <a:schemeClr val="accent4">
                    <a:lumMod val="75000"/>
                  </a:schemeClr>
                </a:solidFill>
              </a:rPr>
              <a:t>También a aceptarlas, sentirlas y no huir de ellas, buscando su mensaje.</a:t>
            </a:r>
          </a:p>
          <a:p>
            <a:pPr marL="274320" indent="-274320" algn="just" eaLnBrk="1" fontAlgn="auto" hangingPunct="1">
              <a:spcAft>
                <a:spcPts val="0"/>
              </a:spcAft>
              <a:buClr>
                <a:schemeClr val="accent3"/>
              </a:buClr>
              <a:buFont typeface="Arial" charset="0"/>
              <a:buNone/>
              <a:defRPr/>
            </a:pPr>
            <a:endParaRPr lang="es-ES" sz="2800" dirty="0" smtClean="0">
              <a:solidFill>
                <a:schemeClr val="accent4">
                  <a:lumMod val="75000"/>
                </a:schemeClr>
              </a:solidFill>
            </a:endParaRPr>
          </a:p>
          <a:p>
            <a:pPr marL="274320" indent="-274320" algn="just" eaLnBrk="1" fontAlgn="auto" hangingPunct="1">
              <a:spcAft>
                <a:spcPts val="0"/>
              </a:spcAft>
              <a:buClr>
                <a:schemeClr val="accent3"/>
              </a:buClr>
              <a:buFont typeface="Arial" charset="0"/>
              <a:buNone/>
              <a:defRPr/>
            </a:pPr>
            <a:endParaRPr lang="es-ES" sz="2800" dirty="0" smtClean="0"/>
          </a:p>
          <a:p>
            <a:pPr marL="274320" indent="-274320" algn="just" eaLnBrk="1" fontAlgn="auto" hangingPunct="1">
              <a:spcAft>
                <a:spcPts val="0"/>
              </a:spcAft>
              <a:buClr>
                <a:schemeClr val="accent3"/>
              </a:buClr>
              <a:buFont typeface="Arial" charset="0"/>
              <a:buNone/>
              <a:defRPr/>
            </a:pPr>
            <a:endParaRPr lang="es-ES" sz="2800" dirty="0" smtClean="0"/>
          </a:p>
          <a:p>
            <a:pPr marL="274320" indent="-274320" algn="just" eaLnBrk="1" fontAlgn="auto" hangingPunct="1">
              <a:spcAft>
                <a:spcPts val="0"/>
              </a:spcAft>
              <a:buClr>
                <a:schemeClr val="accent3"/>
              </a:buClr>
              <a:buFont typeface="Arial" charset="0"/>
              <a:buNone/>
              <a:defRPr/>
            </a:pPr>
            <a:endParaRPr lang="es-ES" sz="2800" dirty="0" smtClean="0"/>
          </a:p>
        </p:txBody>
      </p:sp>
      <p:sp>
        <p:nvSpPr>
          <p:cNvPr id="5" name="4 CuadroTexto"/>
          <p:cNvSpPr txBox="1">
            <a:spLocks noChangeArrowheads="1"/>
          </p:cNvSpPr>
          <p:nvPr/>
        </p:nvSpPr>
        <p:spPr bwMode="auto">
          <a:xfrm>
            <a:off x="539750" y="4365625"/>
            <a:ext cx="8281988" cy="1816100"/>
          </a:xfrm>
          <a:prstGeom prst="rect">
            <a:avLst/>
          </a:prstGeom>
          <a:noFill/>
          <a:ln w="9525">
            <a:noFill/>
            <a:miter lim="800000"/>
            <a:headEnd/>
            <a:tailEnd/>
          </a:ln>
        </p:spPr>
        <p:txBody>
          <a:bodyPr>
            <a:spAutoFit/>
          </a:bodyPr>
          <a:lstStyle/>
          <a:p>
            <a:pPr algn="just">
              <a:defRPr/>
            </a:pPr>
            <a:r>
              <a:rPr lang="es-ES" sz="2800" u="sng" dirty="0">
                <a:solidFill>
                  <a:schemeClr val="accent4">
                    <a:lumMod val="75000"/>
                  </a:schemeClr>
                </a:solidFill>
                <a:latin typeface="Calibri" pitchFamily="34" charset="0"/>
              </a:rPr>
              <a:t>Por ejemplo</a:t>
            </a:r>
            <a:r>
              <a:rPr lang="es-ES" sz="2800" dirty="0">
                <a:solidFill>
                  <a:schemeClr val="accent4">
                    <a:lumMod val="75000"/>
                  </a:schemeClr>
                </a:solidFill>
                <a:latin typeface="Calibri" pitchFamily="34" charset="0"/>
              </a:rPr>
              <a:t>: Ejercicio de escucha por parejas, donde sólo se atiende en silencio al sentir del otro, sin enjuiciarle ni aconsejarle. No se interviene, sólo se acompaña</a:t>
            </a:r>
            <a:r>
              <a:rPr lang="es-ES" dirty="0">
                <a:solidFill>
                  <a:schemeClr val="accent4">
                    <a:lumMod val="75000"/>
                  </a:schemeClr>
                </a:solidFill>
                <a:latin typeface="Calibri" pitchFamily="34" charset="0"/>
              </a:rPr>
              <a:t>.</a:t>
            </a:r>
          </a:p>
        </p:txBody>
      </p:sp>
      <p:sp>
        <p:nvSpPr>
          <p:cNvPr id="4" name="3 Marcador de número de diapositiva"/>
          <p:cNvSpPr>
            <a:spLocks noGrp="1"/>
          </p:cNvSpPr>
          <p:nvPr>
            <p:ph type="sldNum" sz="quarter" idx="12"/>
          </p:nvPr>
        </p:nvSpPr>
        <p:spPr/>
        <p:txBody>
          <a:bodyPr/>
          <a:lstStyle/>
          <a:p>
            <a:pPr>
              <a:defRPr/>
            </a:pPr>
            <a:fld id="{834CAA79-31B1-4FFE-8A44-FC5DCBE067B6}" type="slidenum">
              <a:rPr lang="es-ES" smtClean="0"/>
              <a:pPr>
                <a:defRPr/>
              </a:pPr>
              <a:t>97</a:t>
            </a:fld>
            <a:endParaRPr lang="es-ES"/>
          </a:p>
        </p:txBody>
      </p:sp>
      <p:sp>
        <p:nvSpPr>
          <p:cNvPr id="6" name="5 Marcador de pie de página"/>
          <p:cNvSpPr>
            <a:spLocks noGrp="1"/>
          </p:cNvSpPr>
          <p:nvPr>
            <p:ph type="ftr" sz="quarter" idx="11"/>
          </p:nvPr>
        </p:nvSpPr>
        <p:spPr/>
        <p:txBody>
          <a:bodyPr/>
          <a:lstStyle/>
          <a:p>
            <a:pPr>
              <a:defRPr/>
            </a:pPr>
            <a:r>
              <a:rPr lang="es-ES"/>
              <a:t>Centro Exprésate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a:xfrm>
            <a:off x="0" y="476250"/>
            <a:ext cx="8435975" cy="1223963"/>
          </a:xfrm>
        </p:spPr>
        <p:txBody>
          <a:bodyPr/>
          <a:lstStyle/>
          <a:p>
            <a:pPr algn="ctr"/>
            <a:r>
              <a:rPr lang="es-ES" sz="5400" smtClean="0"/>
              <a:t/>
            </a:r>
            <a:br>
              <a:rPr lang="es-ES" sz="5400" smtClean="0"/>
            </a:br>
            <a:r>
              <a:rPr lang="es-ES" sz="5400" smtClean="0"/>
              <a:t/>
            </a:r>
            <a:br>
              <a:rPr lang="es-ES" sz="5400" smtClean="0"/>
            </a:br>
            <a:r>
              <a:rPr lang="es-ES" sz="5400" smtClean="0"/>
              <a:t/>
            </a:r>
            <a:br>
              <a:rPr lang="es-ES" sz="5400" smtClean="0"/>
            </a:br>
            <a:r>
              <a:rPr lang="es-ES" sz="5400" smtClean="0"/>
              <a:t/>
            </a:r>
            <a:br>
              <a:rPr lang="es-ES" sz="5400" smtClean="0"/>
            </a:br>
            <a:r>
              <a:rPr lang="es-ES" sz="5400" smtClean="0"/>
              <a:t>EMO-SCAN </a:t>
            </a:r>
            <a:br>
              <a:rPr lang="es-ES" sz="5400" smtClean="0"/>
            </a:br>
            <a:endParaRPr lang="es-ES" smtClean="0"/>
          </a:p>
        </p:txBody>
      </p:sp>
      <p:sp>
        <p:nvSpPr>
          <p:cNvPr id="104451" name="2 Marcador de contenido"/>
          <p:cNvSpPr>
            <a:spLocks noGrp="1"/>
          </p:cNvSpPr>
          <p:nvPr>
            <p:ph idx="1"/>
          </p:nvPr>
        </p:nvSpPr>
        <p:spPr/>
        <p:txBody>
          <a:bodyPr/>
          <a:lstStyle/>
          <a:p>
            <a:pPr>
              <a:buFont typeface="Wingdings 2" pitchFamily="18" charset="2"/>
              <a:buNone/>
            </a:pPr>
            <a:r>
              <a:rPr lang="es-ES" sz="1800" smtClean="0"/>
              <a:t>¿Cuándo?  Si se percibe que, más allá de la desatención, cansancio o apatía, la clase aparece  como especialmente revuelta o se está dando algún tipo de contagio emocional  grupal, se invita a los alumnos a conectar con sus emociones y darles espacio.  </a:t>
            </a:r>
          </a:p>
          <a:p>
            <a:pPr>
              <a:buFont typeface="Wingdings 2" pitchFamily="18" charset="2"/>
              <a:buNone/>
            </a:pPr>
            <a:r>
              <a:rPr lang="es-ES" sz="1800" smtClean="0"/>
              <a:t>¿Cómo?  Se comienza por congelar la postura, llevando la atención a la postura y a la  manifestación de las emociones a nivel físico. Tras realizar un escaneo para detectar  las zonas en las que se alojan las emociones y observar sus atributos, se les invita a  que expresen esa emoción a través de la pintura. Para ello, es importante  preparar el material necesario con antelación. Para cerrar la práctica se invita a que  dos o tres participantes compartan sus dudas o experiencias con el grupo. Esta  práctica la pueden realizar alumnos de primaria y secundaria, así como segundo  ciclo de infantil, con adaptación del lenguaje. </a:t>
            </a:r>
          </a:p>
        </p:txBody>
      </p:sp>
      <p:sp>
        <p:nvSpPr>
          <p:cNvPr id="4" name="3 Marcador de número de diapositiva"/>
          <p:cNvSpPr>
            <a:spLocks noGrp="1"/>
          </p:cNvSpPr>
          <p:nvPr>
            <p:ph type="sldNum" sz="quarter" idx="12"/>
          </p:nvPr>
        </p:nvSpPr>
        <p:spPr/>
        <p:txBody>
          <a:bodyPr/>
          <a:lstStyle/>
          <a:p>
            <a:pPr>
              <a:defRPr/>
            </a:pPr>
            <a:fld id="{3C9E8232-43A6-4A92-98FB-8F40970A374A}" type="slidenum">
              <a:rPr lang="es-ES" smtClean="0"/>
              <a:pPr>
                <a:defRPr/>
              </a:pPr>
              <a:t>98</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Título"/>
          <p:cNvSpPr>
            <a:spLocks noGrp="1"/>
          </p:cNvSpPr>
          <p:nvPr>
            <p:ph type="title"/>
          </p:nvPr>
        </p:nvSpPr>
        <p:spPr>
          <a:xfrm>
            <a:off x="395288" y="0"/>
            <a:ext cx="8229600" cy="1557338"/>
          </a:xfrm>
        </p:spPr>
        <p:txBody>
          <a:bodyPr/>
          <a:lstStyle/>
          <a:p>
            <a:pPr algn="ctr"/>
            <a:r>
              <a:rPr lang="es-ES" sz="5400" smtClean="0"/>
              <a:t>DANZA 1,2,3,4 </a:t>
            </a:r>
            <a:br>
              <a:rPr lang="es-ES" sz="5400" smtClean="0"/>
            </a:br>
            <a:endParaRPr lang="es-ES" smtClean="0"/>
          </a:p>
        </p:txBody>
      </p:sp>
      <p:sp>
        <p:nvSpPr>
          <p:cNvPr id="105475" name="2 Marcador de contenido"/>
          <p:cNvSpPr>
            <a:spLocks noGrp="1"/>
          </p:cNvSpPr>
          <p:nvPr>
            <p:ph idx="1"/>
          </p:nvPr>
        </p:nvSpPr>
        <p:spPr>
          <a:xfrm>
            <a:off x="457200" y="1268413"/>
            <a:ext cx="8229600" cy="5056187"/>
          </a:xfrm>
        </p:spPr>
        <p:txBody>
          <a:bodyPr/>
          <a:lstStyle/>
          <a:p>
            <a:pPr>
              <a:buFont typeface="Wingdings 2" pitchFamily="18" charset="2"/>
              <a:buNone/>
            </a:pPr>
            <a:r>
              <a:rPr lang="es-ES" sz="1800" smtClean="0"/>
              <a:t>Este ejercicio fortalece la inteligencia grupal, al tiempo que permite que los niños escuchen el corazón del compañero antes y después del ejercicio, entrando así en el espacio emocional del otro. </a:t>
            </a:r>
          </a:p>
          <a:p>
            <a:pPr>
              <a:buFont typeface="Wingdings 2" pitchFamily="18" charset="2"/>
              <a:buNone/>
            </a:pPr>
            <a:r>
              <a:rPr lang="es-ES" sz="1800" smtClean="0"/>
              <a:t> Se comienza por parejas, llevando la atención a la escucha de los latidos del corazón del compañero, por turnos, observado la velocidad de los latidos.  </a:t>
            </a:r>
          </a:p>
          <a:p>
            <a:pPr>
              <a:buFont typeface="Wingdings 2" pitchFamily="18" charset="2"/>
              <a:buNone/>
            </a:pPr>
            <a:r>
              <a:rPr lang="es-ES" sz="1800" smtClean="0"/>
              <a:t>Cuando  suena  la  música,  los  participantes  danzan  de  forma  individual  por  la  sala,  hasta  que  el facilitador da la señal de que dancen en parejas (diciendo 2). Después invitará a la danza en 3, para lo que los participantes danzarán en trenecitos de 3 personas. Después se invitará a la danza en 4, creando rondas de 4 personas.  </a:t>
            </a:r>
          </a:p>
          <a:p>
            <a:pPr>
              <a:buFont typeface="Wingdings 2" pitchFamily="18" charset="2"/>
              <a:buNone/>
            </a:pPr>
            <a:r>
              <a:rPr lang="es-ES" sz="1800" smtClean="0"/>
              <a:t>Después se irán intercalando los números de forma aleatoria, fortaleciendo así la inteligencia grupal y la  escucha  empática  entre  los  participantes,  al  tiempo  que  les  invita  a  permanecer  con  máxima atención. </a:t>
            </a:r>
          </a:p>
          <a:p>
            <a:pPr>
              <a:buFont typeface="Wingdings 2" pitchFamily="18" charset="2"/>
              <a:buNone/>
            </a:pPr>
            <a:r>
              <a:rPr lang="es-ES" sz="1800" smtClean="0"/>
              <a:t>Para  finalizar,  los  participantes  vuelven  a  llevar  la  atención  a  la  escucha  de  los  latidos  del  mismo compañero con el que comenzaron el ejercicio, observando si va más rápido o lento que antes. </a:t>
            </a:r>
          </a:p>
        </p:txBody>
      </p:sp>
      <p:sp>
        <p:nvSpPr>
          <p:cNvPr id="4" name="3 Marcador de número de diapositiva"/>
          <p:cNvSpPr>
            <a:spLocks noGrp="1"/>
          </p:cNvSpPr>
          <p:nvPr>
            <p:ph type="sldNum" sz="quarter" idx="12"/>
          </p:nvPr>
        </p:nvSpPr>
        <p:spPr/>
        <p:txBody>
          <a:bodyPr/>
          <a:lstStyle/>
          <a:p>
            <a:pPr>
              <a:defRPr/>
            </a:pPr>
            <a:fld id="{87806898-90E3-45A7-84EA-DF77D2B2F1E9}" type="slidenum">
              <a:rPr lang="es-ES" smtClean="0"/>
              <a:pPr>
                <a:defRPr/>
              </a:pPr>
              <a:t>99</a:t>
            </a:fld>
            <a:endParaRPr lang="es-ES"/>
          </a:p>
        </p:txBody>
      </p:sp>
      <p:sp>
        <p:nvSpPr>
          <p:cNvPr id="5" name="4 Marcador de pie de página"/>
          <p:cNvSpPr>
            <a:spLocks noGrp="1"/>
          </p:cNvSpPr>
          <p:nvPr>
            <p:ph type="ftr" sz="quarter" idx="11"/>
          </p:nvPr>
        </p:nvSpPr>
        <p:spPr/>
        <p:txBody>
          <a:bodyPr/>
          <a:lstStyle/>
          <a:p>
            <a:pPr>
              <a:defRPr/>
            </a:pPr>
            <a:r>
              <a:rPr lang="es-ES"/>
              <a:t>Centro Exprésate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3690</TotalTime>
  <Words>13186</Words>
  <Application>Microsoft Office PowerPoint</Application>
  <PresentationFormat>Presentación en pantalla (4:3)</PresentationFormat>
  <Paragraphs>1022</Paragraphs>
  <Slides>123</Slides>
  <Notes>5</Notes>
  <HiddenSlides>0</HiddenSlides>
  <MMClips>0</MMClips>
  <ScaleCrop>false</ScaleCrop>
  <HeadingPairs>
    <vt:vector size="4" baseType="variant">
      <vt:variant>
        <vt:lpstr>Tema</vt:lpstr>
      </vt:variant>
      <vt:variant>
        <vt:i4>1</vt:i4>
      </vt:variant>
      <vt:variant>
        <vt:lpstr>Títulos de diapositiva</vt:lpstr>
      </vt:variant>
      <vt:variant>
        <vt:i4>123</vt:i4>
      </vt:variant>
    </vt:vector>
  </HeadingPairs>
  <TitlesOfParts>
    <vt:vector size="124" baseType="lpstr">
      <vt:lpstr>Flujo</vt:lpstr>
      <vt:lpstr>Presentación de PowerPoint</vt:lpstr>
      <vt:lpstr>Presentación de PowerPoint</vt:lpstr>
      <vt:lpstr>Presentación de PowerPoint</vt:lpstr>
      <vt:lpstr>    AL MOMENTO PRESENTE</vt:lpstr>
      <vt:lpstr>ENTRENAMIENTO DIARIO PRÁCTICAS FORMALES PRÁCTICAS INFORMALES</vt:lpstr>
      <vt:lpstr>1-ATENCIÓN A LAS EMOCIONES</vt:lpstr>
      <vt:lpstr>2- ATENCIÓN A LOS PENSAMIENTOS</vt:lpstr>
      <vt:lpstr>3-ATENCIÓN AL CUERPO.</vt:lpstr>
      <vt:lpstr>4- ATENCIÓN A LA RESPIRACIÓN.</vt:lpstr>
      <vt:lpstr>5- ATENCIÓN AL ENTORNO.</vt:lpstr>
      <vt:lpstr>EN CONCLUSIÓN:</vt:lpstr>
      <vt:lpstr>Presentación de PowerPoint</vt:lpstr>
      <vt:lpstr>BENEFICIOS </vt:lpstr>
      <vt:lpstr>Presentación de PowerPoint</vt:lpstr>
      <vt:lpstr>Presentación de PowerPoint</vt:lpstr>
      <vt:lpstr>Presentación de PowerPoint</vt:lpstr>
      <vt:lpstr>OBJETIVOS de Mindfulness con Estudiantes</vt:lpstr>
      <vt:lpstr>Presentación de PowerPoint</vt:lpstr>
      <vt:lpstr>METODOLOGÍA </vt:lpstr>
      <vt:lpstr>HERRAMIENTAS</vt:lpstr>
      <vt:lpstr>Presentación de PowerPoint</vt:lpstr>
      <vt:lpstr>ASPECTOS A TENER EN CUENTA  </vt:lpstr>
      <vt:lpstr> LA MONTAÑA (FIRMEZA Y CONFIANZA)</vt:lpstr>
      <vt:lpstr>Presentación de PowerPoint</vt:lpstr>
      <vt:lpstr>LA MEDIA LUNA</vt:lpstr>
      <vt:lpstr>EL VIENTO</vt:lpstr>
      <vt:lpstr>Presentación de PowerPoint</vt:lpstr>
      <vt:lpstr>EL GUERRERO  (CONFIANZA EN UNO MISMO) </vt:lpstr>
      <vt:lpstr>Presentación de PowerPoint</vt:lpstr>
      <vt:lpstr> El Guerrero</vt:lpstr>
      <vt:lpstr> EL ÁRBOL ( Equilibrio)</vt:lpstr>
      <vt:lpstr>Presentación de PowerPoint</vt:lpstr>
      <vt:lpstr>EL PERRO ( Fidelidad a uno mismo)</vt:lpstr>
      <vt:lpstr>Presentación de PowerPoint</vt:lpstr>
      <vt:lpstr>El perro</vt:lpstr>
      <vt:lpstr>EL PUENTE (APERTURA DE CORAZÓN)</vt:lpstr>
      <vt:lpstr>El puente</vt:lpstr>
      <vt:lpstr>LA UVE</vt:lpstr>
      <vt:lpstr>La uve</vt:lpstr>
      <vt:lpstr>EL GATO</vt:lpstr>
      <vt:lpstr>El gato</vt:lpstr>
      <vt:lpstr>LA PINZA</vt:lpstr>
      <vt:lpstr>La pinza</vt:lpstr>
      <vt:lpstr>EL BEBÉ (RELAJACIÓN, ENTREGA)</vt:lpstr>
      <vt:lpstr>El bebé</vt:lpstr>
      <vt:lpstr>LA DOBLE SILLA Y LA DOBLE MESA</vt:lpstr>
      <vt:lpstr>ARTICULACIONES PARLANTES  </vt:lpstr>
      <vt:lpstr>CIRCUITO DE PIES </vt:lpstr>
      <vt:lpstr>Presentación de PowerPoint</vt:lpstr>
      <vt:lpstr>DANZA DE LAS PARTES</vt:lpstr>
      <vt:lpstr>MASAJES</vt:lpstr>
      <vt:lpstr>MASAJE DE LOS ELEMENTOS</vt:lpstr>
      <vt:lpstr>MASAJE PIZZA</vt:lpstr>
      <vt:lpstr>Presentación de PowerPoint</vt:lpstr>
      <vt:lpstr>MASAJE DE PALABRAS  </vt:lpstr>
      <vt:lpstr>CONGELAR LA POSTURA</vt:lpstr>
      <vt:lpstr>PALMING  </vt:lpstr>
      <vt:lpstr>BODY-SCAN  </vt:lpstr>
      <vt:lpstr>ATENCIÓN AL ENTORNO</vt:lpstr>
      <vt:lpstr>OBJETOS BAJO LA MANTA</vt:lpstr>
      <vt:lpstr>TÚNEL DE LOS SENTIDOS  </vt:lpstr>
      <vt:lpstr>Presentación de PowerPoint</vt:lpstr>
      <vt:lpstr>LA MANDARINA  </vt:lpstr>
      <vt:lpstr>EL TRENECITO</vt:lpstr>
      <vt:lpstr>Presentación de PowerPoint</vt:lpstr>
      <vt:lpstr>EL REFLEJO DEL ARCO  </vt:lpstr>
      <vt:lpstr>Presentación de PowerPoint</vt:lpstr>
      <vt:lpstr>LA LECHUZA SE MUDA DE CASA </vt:lpstr>
      <vt:lpstr>EL ÁGUILA Y LA TORTUGA </vt:lpstr>
      <vt:lpstr>LA AMISTAD Y LOS RECUERDOS </vt:lpstr>
      <vt:lpstr>Presentación de PowerPoint</vt:lpstr>
      <vt:lpstr>LOS DOS TORDOS</vt:lpstr>
      <vt:lpstr>Presentación de PowerPoint</vt:lpstr>
      <vt:lpstr>EL GORRIÓN CONSEJERO Y LA LIEBRE </vt:lpstr>
      <vt:lpstr>EL BOYERO Y EL LEÓN</vt:lpstr>
      <vt:lpstr>EL RUISEÑOR Y EL GAVILÁN </vt:lpstr>
      <vt:lpstr>LA BRIZNA </vt:lpstr>
      <vt:lpstr>LA NATURALEZA DE LA MENTE </vt:lpstr>
      <vt:lpstr>Presentación de PowerPoint</vt:lpstr>
      <vt:lpstr>Presentación de PowerPoint</vt:lpstr>
      <vt:lpstr>Presentación de PowerPoint</vt:lpstr>
      <vt:lpstr>          VISUALIZACIONES Y RELAJACIONES </vt:lpstr>
      <vt:lpstr>PREPARACIÓN  </vt:lpstr>
      <vt:lpstr>CREAR UN LUGAR SEGURO</vt:lpstr>
      <vt:lpstr>EL MOMENTO MÁS DIVERTIDO</vt:lpstr>
      <vt:lpstr>LO QUE NO ME GUSTA</vt:lpstr>
      <vt:lpstr>EL ÁRBOL DE LAS PREOCUPACIONES  </vt:lpstr>
      <vt:lpstr>  PINTANDO MI MALESTAR </vt:lpstr>
      <vt:lpstr>AMIGOS DE LA EMOCIÓN  </vt:lpstr>
      <vt:lpstr>Presentación de PowerPoint</vt:lpstr>
      <vt:lpstr>RELAJACIÓN PROFUNDA GUIADA   </vt:lpstr>
      <vt:lpstr>Presentación de PowerPoint</vt:lpstr>
      <vt:lpstr>Presentación de PowerPoint</vt:lpstr>
      <vt:lpstr>EL FARO</vt:lpstr>
      <vt:lpstr>LA FORTALEZA DEL DIAMANTE</vt:lpstr>
      <vt:lpstr>Presentación de PowerPoint</vt:lpstr>
      <vt:lpstr>Presentación de PowerPoint</vt:lpstr>
      <vt:lpstr>    EMO-SCAN  </vt:lpstr>
      <vt:lpstr>DANZA 1,2,3,4  </vt:lpstr>
      <vt:lpstr>DANZA DEL GUSANO  </vt:lpstr>
      <vt:lpstr>ESCUCHA ACTIVA</vt:lpstr>
      <vt:lpstr>EL BÚHO SENTIMENTAL  </vt:lpstr>
      <vt:lpstr>BAILE CON LOS OJOS VENDADOS  </vt:lpstr>
      <vt:lpstr>   ATENCIÓN A LA RESPIRACIÓN</vt:lpstr>
      <vt:lpstr>RESPIRACION CONSCIENTE</vt:lpstr>
      <vt:lpstr>40 RESPIRACIONES</vt:lpstr>
      <vt:lpstr>RESPIRACIÓN CUADRADA</vt:lpstr>
      <vt:lpstr>PELOTAS DE PING-PONG  </vt:lpstr>
      <vt:lpstr>LA FLOR </vt:lpstr>
      <vt:lpstr>JUEGO  DE  SOPLAR  BURBUJAS</vt:lpstr>
      <vt:lpstr>LA MANADA DE CABALLOS  </vt:lpstr>
      <vt:lpstr>RESPIRACIÓN ARCOIRIS  </vt:lpstr>
      <vt:lpstr>¡BOMBA!  </vt:lpstr>
      <vt:lpstr>ATENCIÓN AL PENSAMIENTO</vt:lpstr>
      <vt:lpstr>   RATÓN DE CAMPO/ RATÓN DE CIUDAD  </vt:lpstr>
      <vt:lpstr>  LAS 20 RAMITAS  </vt:lpstr>
      <vt:lpstr>PRÁCTICA FORMAL DE MEDITACIÓN  </vt:lpstr>
      <vt:lpstr>PRÁCTICA FORMAL DE MEDITACIÓN/ COHERENCIA CARDIACA  </vt:lpstr>
      <vt:lpstr>PRÁCTICA DE COHERENCIA CARDIACA </vt:lpstr>
      <vt:lpstr>ATENCIÓN A LA VIDA COTIDIANA</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dc:title>
  <dc:creator>Sergio</dc:creator>
  <cp:lastModifiedBy>matematicas matematicas</cp:lastModifiedBy>
  <cp:revision>395</cp:revision>
  <dcterms:created xsi:type="dcterms:W3CDTF">2013-09-14T10:07:41Z</dcterms:created>
  <dcterms:modified xsi:type="dcterms:W3CDTF">2018-03-12T16:28:41Z</dcterms:modified>
</cp:coreProperties>
</file>