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3" r:id="rId7"/>
    <p:sldId id="262" r:id="rId8"/>
    <p:sldId id="264" r:id="rId9"/>
    <p:sldId id="269" r:id="rId10"/>
    <p:sldId id="272" r:id="rId11"/>
    <p:sldId id="273" r:id="rId12"/>
    <p:sldId id="274" r:id="rId13"/>
    <p:sldId id="270" r:id="rId14"/>
    <p:sldId id="271" r:id="rId15"/>
    <p:sldId id="276" r:id="rId16"/>
    <p:sldId id="275" r:id="rId17"/>
    <p:sldId id="277" r:id="rId18"/>
    <p:sldId id="278" r:id="rId19"/>
    <p:sldId id="280" r:id="rId20"/>
    <p:sldId id="279" r:id="rId21"/>
    <p:sldId id="281" r:id="rId22"/>
    <p:sldId id="268" r:id="rId23"/>
    <p:sldId id="265" r:id="rId24"/>
    <p:sldId id="282" r:id="rId25"/>
    <p:sldId id="283" r:id="rId26"/>
    <p:sldId id="284" r:id="rId27"/>
    <p:sldId id="266" r:id="rId28"/>
    <p:sldId id="285" r:id="rId29"/>
    <p:sldId id="286" r:id="rId30"/>
    <p:sldId id="290" r:id="rId31"/>
    <p:sldId id="291" r:id="rId32"/>
    <p:sldId id="267" r:id="rId33"/>
    <p:sldId id="287" r:id="rId34"/>
    <p:sldId id="288" r:id="rId35"/>
    <p:sldId id="289" r:id="rId3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624" autoAdjust="0"/>
  </p:normalViewPr>
  <p:slideViewPr>
    <p:cSldViewPr>
      <p:cViewPr varScale="1">
        <p:scale>
          <a:sx n="69" d="100"/>
          <a:sy n="69" d="100"/>
        </p:scale>
        <p:origin x="-54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C9C6B83F-3118-4B68-8B57-84A0786F6A76}" type="datetimeFigureOut">
              <a:rPr lang="es-ES" smtClean="0"/>
              <a:pPr/>
              <a:t>04/12/2015</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E3A63972-0C06-4C9A-B7CF-A4057B93A704}"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9C6B83F-3118-4B68-8B57-84A0786F6A76}" type="datetimeFigureOut">
              <a:rPr lang="es-ES" smtClean="0"/>
              <a:pPr/>
              <a:t>04/12/2015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3A63972-0C06-4C9A-B7CF-A4057B93A704}"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9C6B83F-3118-4B68-8B57-84A0786F6A76}" type="datetimeFigureOut">
              <a:rPr lang="es-ES" smtClean="0"/>
              <a:pPr/>
              <a:t>04/12/2015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3A63972-0C06-4C9A-B7CF-A4057B93A704}"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9C6B83F-3118-4B68-8B57-84A0786F6A76}" type="datetimeFigureOut">
              <a:rPr lang="es-ES" smtClean="0"/>
              <a:pPr/>
              <a:t>04/12/2015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3A63972-0C06-4C9A-B7CF-A4057B93A704}"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C9C6B83F-3118-4B68-8B57-84A0786F6A76}" type="datetimeFigureOut">
              <a:rPr lang="es-ES" smtClean="0"/>
              <a:pPr/>
              <a:t>04/12/2015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3A63972-0C06-4C9A-B7CF-A4057B93A704}"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C9C6B83F-3118-4B68-8B57-84A0786F6A76}" type="datetimeFigureOut">
              <a:rPr lang="es-ES" smtClean="0"/>
              <a:pPr/>
              <a:t>04/12/2015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3A63972-0C06-4C9A-B7CF-A4057B93A704}"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C9C6B83F-3118-4B68-8B57-84A0786F6A76}" type="datetimeFigureOut">
              <a:rPr lang="es-ES" smtClean="0"/>
              <a:pPr/>
              <a:t>04/12/2015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3A63972-0C06-4C9A-B7CF-A4057B93A704}"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9C6B83F-3118-4B68-8B57-84A0786F6A76}" type="datetimeFigureOut">
              <a:rPr lang="es-ES" smtClean="0"/>
              <a:pPr/>
              <a:t>04/12/2015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3A63972-0C06-4C9A-B7CF-A4057B93A704}"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9C6B83F-3118-4B68-8B57-84A0786F6A76}" type="datetimeFigureOut">
              <a:rPr lang="es-ES" smtClean="0"/>
              <a:pPr/>
              <a:t>04/12/2015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3A63972-0C06-4C9A-B7CF-A4057B93A704}"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C9C6B83F-3118-4B68-8B57-84A0786F6A76}" type="datetimeFigureOut">
              <a:rPr lang="es-ES" smtClean="0"/>
              <a:pPr/>
              <a:t>04/12/2015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3A63972-0C06-4C9A-B7CF-A4057B93A704}"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C9C6B83F-3118-4B68-8B57-84A0786F6A76}" type="datetimeFigureOut">
              <a:rPr lang="es-ES" smtClean="0"/>
              <a:pPr/>
              <a:t>04/12/2015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E3A63972-0C06-4C9A-B7CF-A4057B93A704}"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9C6B83F-3118-4B68-8B57-84A0786F6A76}" type="datetimeFigureOut">
              <a:rPr lang="es-ES" smtClean="0"/>
              <a:pPr/>
              <a:t>04/12/2015</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3A63972-0C06-4C9A-B7CF-A4057B93A704}"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paredesdenava.es/index.php/turismo/fiestas/conciertos-de-organo/"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paredesdenava.es/index.php/turismo/rutas-de-senderismo/ruta-6-de-los-palomares/"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commons.wikimedia.org/wiki/File:Mapa_de_Paredes_de_Nava_(1852),_por_Francisco_Coello.jpg" TargetMode="Externa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u="sng" dirty="0" smtClean="0"/>
              <a:t>VISITA A LA LOCALIDAD DE PAREDES DE NAVA</a:t>
            </a:r>
            <a:endParaRPr lang="es-ES" u="sng" dirty="0"/>
          </a:p>
        </p:txBody>
      </p:sp>
      <p:sp>
        <p:nvSpPr>
          <p:cNvPr id="3" name="2 Subtítulo"/>
          <p:cNvSpPr>
            <a:spLocks noGrp="1"/>
          </p:cNvSpPr>
          <p:nvPr>
            <p:ph type="subTitle" idx="1"/>
          </p:nvPr>
        </p:nvSpPr>
        <p:spPr>
          <a:xfrm>
            <a:off x="533400" y="3228536"/>
            <a:ext cx="7854696" cy="2343604"/>
          </a:xfrm>
        </p:spPr>
        <p:txBody>
          <a:bodyPr>
            <a:normAutofit fontScale="70000" lnSpcReduction="20000"/>
          </a:bodyPr>
          <a:lstStyle/>
          <a:p>
            <a:endParaRPr lang="es-ES" u="sng" dirty="0" smtClean="0">
              <a:solidFill>
                <a:schemeClr val="tx1"/>
              </a:solidFill>
            </a:endParaRPr>
          </a:p>
          <a:p>
            <a:r>
              <a:rPr lang="es-ES" u="sng" dirty="0" smtClean="0">
                <a:solidFill>
                  <a:schemeClr val="tx1"/>
                </a:solidFill>
              </a:rPr>
              <a:t>NIVEL</a:t>
            </a:r>
            <a:r>
              <a:rPr lang="es-ES" dirty="0" smtClean="0">
                <a:solidFill>
                  <a:schemeClr val="tx1"/>
                </a:solidFill>
              </a:rPr>
              <a:t>: 4º DE ESO</a:t>
            </a:r>
          </a:p>
          <a:p>
            <a:r>
              <a:rPr lang="es-ES" u="sng" dirty="0" smtClean="0"/>
              <a:t>ASIGNATURA</a:t>
            </a:r>
            <a:r>
              <a:rPr lang="es-ES" smtClean="0"/>
              <a:t>: GEOGRAFÍA E HISTORIA. HISTORIA</a:t>
            </a:r>
            <a:endParaRPr lang="es-ES" dirty="0" smtClean="0">
              <a:solidFill>
                <a:schemeClr val="tx1"/>
              </a:solidFill>
            </a:endParaRPr>
          </a:p>
          <a:p>
            <a:r>
              <a:rPr lang="es-ES" u="sng" dirty="0" smtClean="0">
                <a:solidFill>
                  <a:schemeClr val="tx1"/>
                </a:solidFill>
              </a:rPr>
              <a:t>ESTA PRESENTACIÓN INCLUYE</a:t>
            </a:r>
            <a:r>
              <a:rPr lang="es-ES" dirty="0" smtClean="0">
                <a:solidFill>
                  <a:schemeClr val="tx1"/>
                </a:solidFill>
              </a:rPr>
              <a:t>: INFORMACIÓN SOBRE LA VISITA Y ACTIVIDADES ANTERIORES, SIMULTÉNEAS Y POSTERIORES A LA VISITA.</a:t>
            </a:r>
          </a:p>
          <a:p>
            <a:endParaRPr lang="es-ES" dirty="0" smtClean="0">
              <a:solidFill>
                <a:schemeClr val="tx1"/>
              </a:solidFill>
            </a:endParaRPr>
          </a:p>
          <a:p>
            <a:r>
              <a:rPr lang="es-ES" u="sng" dirty="0" smtClean="0">
                <a:solidFill>
                  <a:schemeClr val="tx1"/>
                </a:solidFill>
              </a:rPr>
              <a:t>AUTOR</a:t>
            </a:r>
            <a:r>
              <a:rPr lang="es-ES" dirty="0" smtClean="0">
                <a:solidFill>
                  <a:schemeClr val="tx1"/>
                </a:solidFill>
              </a:rPr>
              <a:t>: JOSÉ JIMÉNEZ COLLADO</a:t>
            </a:r>
          </a:p>
          <a:p>
            <a:endParaRPr lang="es-ES" dirty="0" smtClean="0">
              <a:solidFill>
                <a:schemeClr val="tx1"/>
              </a:solidFill>
            </a:endParaRPr>
          </a:p>
          <a:p>
            <a:endParaRPr lang="es-ES" dirty="0" smtClean="0"/>
          </a:p>
          <a:p>
            <a:endParaRPr lang="es-E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2050" name="Picture 2" descr="C:\_JOSE PROFE HISTORIA\José\cursos\Tierra de Campos 2015\800px-Paredes_de_Nava_-_Santa_Eulalia_01[1].jpg"/>
          <p:cNvPicPr>
            <a:picLocks noGrp="1" noChangeAspect="1" noChangeArrowheads="1"/>
          </p:cNvPicPr>
          <p:nvPr>
            <p:ph idx="1"/>
          </p:nvPr>
        </p:nvPicPr>
        <p:blipFill>
          <a:blip r:embed="rId2"/>
          <a:srcRect/>
          <a:stretch>
            <a:fillRect/>
          </a:stretch>
        </p:blipFill>
        <p:spPr bwMode="auto">
          <a:xfrm>
            <a:off x="214448" y="428604"/>
            <a:ext cx="8577922" cy="5715040"/>
          </a:xfrm>
          <a:prstGeom prst="rect">
            <a:avLst/>
          </a:prstGeom>
          <a:noFill/>
        </p:spPr>
      </p:pic>
      <p:sp>
        <p:nvSpPr>
          <p:cNvPr id="8" name="7 CuadroTexto"/>
          <p:cNvSpPr txBox="1"/>
          <p:nvPr/>
        </p:nvSpPr>
        <p:spPr>
          <a:xfrm>
            <a:off x="5072066" y="5826949"/>
            <a:ext cx="3881191" cy="1246495"/>
          </a:xfrm>
          <a:prstGeom prst="rect">
            <a:avLst/>
          </a:prstGeom>
          <a:noFill/>
        </p:spPr>
        <p:txBody>
          <a:bodyPr wrap="square" rtlCol="0">
            <a:spAutoFit/>
          </a:bodyPr>
          <a:lstStyle/>
          <a:p>
            <a:pPr lvl="0"/>
            <a:r>
              <a:rPr lang="es-ES" sz="1400" b="1" dirty="0" smtClean="0"/>
              <a:t>Iglesia de Santa Eulalia. Con su torre mudéjar.</a:t>
            </a:r>
            <a:endParaRPr lang="es-ES" sz="1400" dirty="0" smtClean="0"/>
          </a:p>
          <a:p>
            <a:r>
              <a:rPr lang="es-ES" sz="1100" dirty="0" smtClean="0"/>
              <a:t>Fotografía: Autor: </a:t>
            </a:r>
            <a:r>
              <a:rPr lang="es-ES" sz="1100" dirty="0" err="1" smtClean="0"/>
              <a:t>Zarateman</a:t>
            </a:r>
            <a:r>
              <a:rPr lang="es-ES" sz="1100" dirty="0" smtClean="0"/>
              <a:t>.</a:t>
            </a:r>
          </a:p>
          <a:p>
            <a:r>
              <a:rPr lang="es-ES" sz="1100" dirty="0" smtClean="0"/>
              <a:t>http://commons.wikimedia.org/wiki/File:Paredes_de_Nava_</a:t>
            </a:r>
          </a:p>
          <a:p>
            <a:r>
              <a:rPr lang="es-ES" sz="1100" dirty="0" smtClean="0"/>
              <a:t>_Santa_Eulalia_01.jpg?uselang=es</a:t>
            </a:r>
          </a:p>
          <a:p>
            <a:endParaRPr lang="es-E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29698" name="Picture 2" descr="C:\_JOSE PROFE HISTORIA\José\cursos\Tierra de Campos 2015\800px-Paredes_de_Nava_-_Santa_Eulalia_18[1].jpg"/>
          <p:cNvPicPr>
            <a:picLocks noGrp="1" noChangeAspect="1" noChangeArrowheads="1"/>
          </p:cNvPicPr>
          <p:nvPr>
            <p:ph idx="1"/>
          </p:nvPr>
        </p:nvPicPr>
        <p:blipFill>
          <a:blip r:embed="rId2"/>
          <a:srcRect/>
          <a:stretch>
            <a:fillRect/>
          </a:stretch>
        </p:blipFill>
        <p:spPr bwMode="auto">
          <a:xfrm>
            <a:off x="863036" y="285729"/>
            <a:ext cx="7429553" cy="5572164"/>
          </a:xfrm>
          <a:prstGeom prst="rect">
            <a:avLst/>
          </a:prstGeom>
          <a:noFill/>
        </p:spPr>
      </p:pic>
      <p:sp>
        <p:nvSpPr>
          <p:cNvPr id="5" name="4 CuadroTexto"/>
          <p:cNvSpPr txBox="1"/>
          <p:nvPr/>
        </p:nvSpPr>
        <p:spPr>
          <a:xfrm>
            <a:off x="3357554" y="5903893"/>
            <a:ext cx="5786446" cy="1092607"/>
          </a:xfrm>
          <a:prstGeom prst="rect">
            <a:avLst/>
          </a:prstGeom>
          <a:noFill/>
        </p:spPr>
        <p:txBody>
          <a:bodyPr wrap="square" rtlCol="0">
            <a:spAutoFit/>
          </a:bodyPr>
          <a:lstStyle/>
          <a:p>
            <a:pPr lvl="0"/>
            <a:r>
              <a:rPr lang="es-ES" sz="1400" b="1" dirty="0" smtClean="0"/>
              <a:t>Interior de la iglesia de Santa Eulalia.</a:t>
            </a:r>
            <a:endParaRPr lang="es-ES" sz="1400" dirty="0" smtClean="0"/>
          </a:p>
          <a:p>
            <a:r>
              <a:rPr lang="es-ES" sz="1100" dirty="0" smtClean="0"/>
              <a:t>Fotografía: </a:t>
            </a:r>
            <a:r>
              <a:rPr lang="es-ES" sz="1100" dirty="0" err="1" smtClean="0"/>
              <a:t>Autor:Zarateman</a:t>
            </a:r>
            <a:r>
              <a:rPr lang="es-ES" sz="1100" dirty="0" smtClean="0"/>
              <a:t>.</a:t>
            </a:r>
          </a:p>
          <a:p>
            <a:r>
              <a:rPr lang="es-ES" sz="1100" dirty="0" smtClean="0"/>
              <a:t>http://commons.wikimedia.org/wiki/File:Paredes_de_Nava_-_Santa_Eulalia_18.jpg?uselang=es</a:t>
            </a:r>
          </a:p>
          <a:p>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30722" name="Picture 2" descr="C:\_JOSE PROFE HISTORIA\José\cursos\Tierra de Campos 2015\375px-Berruguete,_Pedro_-_Salomon_-_c._1500[1].jpg"/>
          <p:cNvPicPr>
            <a:picLocks noGrp="1" noChangeAspect="1" noChangeArrowheads="1"/>
          </p:cNvPicPr>
          <p:nvPr>
            <p:ph idx="1"/>
          </p:nvPr>
        </p:nvPicPr>
        <p:blipFill>
          <a:blip r:embed="rId2"/>
          <a:srcRect/>
          <a:stretch>
            <a:fillRect/>
          </a:stretch>
        </p:blipFill>
        <p:spPr bwMode="auto">
          <a:xfrm>
            <a:off x="357158" y="0"/>
            <a:ext cx="4214842" cy="6732507"/>
          </a:xfrm>
          <a:prstGeom prst="rect">
            <a:avLst/>
          </a:prstGeom>
          <a:noFill/>
        </p:spPr>
      </p:pic>
      <p:sp>
        <p:nvSpPr>
          <p:cNvPr id="6" name="5 CuadroTexto"/>
          <p:cNvSpPr txBox="1"/>
          <p:nvPr/>
        </p:nvSpPr>
        <p:spPr>
          <a:xfrm>
            <a:off x="4572000" y="4500570"/>
            <a:ext cx="4572000" cy="2154436"/>
          </a:xfrm>
          <a:prstGeom prst="rect">
            <a:avLst/>
          </a:prstGeom>
          <a:noFill/>
        </p:spPr>
        <p:txBody>
          <a:bodyPr wrap="square" rtlCol="0">
            <a:spAutoFit/>
          </a:bodyPr>
          <a:lstStyle/>
          <a:p>
            <a:pPr lvl="0"/>
            <a:r>
              <a:rPr lang="es-ES" b="1" dirty="0" smtClean="0"/>
              <a:t>Salomón.</a:t>
            </a:r>
            <a:endParaRPr lang="es-ES" dirty="0" smtClean="0"/>
          </a:p>
          <a:p>
            <a:r>
              <a:rPr lang="es-ES" b="1" dirty="0" smtClean="0"/>
              <a:t>Pedro </a:t>
            </a:r>
            <a:r>
              <a:rPr lang="es-ES" b="1" dirty="0" err="1" smtClean="0"/>
              <a:t>Berruguete</a:t>
            </a:r>
            <a:r>
              <a:rPr lang="es-ES" b="1" dirty="0" smtClean="0"/>
              <a:t>.</a:t>
            </a:r>
            <a:endParaRPr lang="es-ES" dirty="0" smtClean="0"/>
          </a:p>
          <a:p>
            <a:r>
              <a:rPr lang="es-ES" b="1" dirty="0" smtClean="0"/>
              <a:t>Iglesia de Santa Eulalia. Paredes de Nava (Palencia).</a:t>
            </a:r>
            <a:endParaRPr lang="es-ES" dirty="0" smtClean="0"/>
          </a:p>
          <a:p>
            <a:r>
              <a:rPr lang="es-ES" sz="1100" dirty="0" smtClean="0"/>
              <a:t>Fotografía: </a:t>
            </a:r>
          </a:p>
          <a:p>
            <a:r>
              <a:rPr lang="es-ES" sz="1100" dirty="0" smtClean="0"/>
              <a:t>Autor: </a:t>
            </a:r>
            <a:r>
              <a:rPr lang="es-ES" sz="1100" dirty="0" err="1" smtClean="0"/>
              <a:t>Mattes</a:t>
            </a:r>
            <a:r>
              <a:rPr lang="es-ES" sz="1100" dirty="0" smtClean="0"/>
              <a:t>.</a:t>
            </a:r>
          </a:p>
          <a:p>
            <a:r>
              <a:rPr lang="es-ES" sz="1100" dirty="0" smtClean="0"/>
              <a:t>http://commons.wikimedia.org/wiki/File:Berruguete,_Pedro_-_Salomon_-_c._1500.jpg</a:t>
            </a:r>
          </a:p>
          <a:p>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 dirty="0" smtClean="0"/>
              <a:t>El órgano de esta iglesia es del siglo XVIII. </a:t>
            </a:r>
          </a:p>
          <a:p>
            <a:r>
              <a:rPr lang="es-ES" dirty="0" smtClean="0"/>
              <a:t>Se trata de un órgano barroco.</a:t>
            </a:r>
          </a:p>
          <a:p>
            <a:r>
              <a:rPr lang="es-ES" dirty="0" smtClean="0"/>
              <a:t>Se encuentra en buen estado.</a:t>
            </a:r>
          </a:p>
          <a:p>
            <a:r>
              <a:rPr lang="es-ES" dirty="0" smtClean="0"/>
              <a:t>Tiene dos teclados manuales.</a:t>
            </a:r>
          </a:p>
          <a:p>
            <a:r>
              <a:rPr lang="es-ES" dirty="0" smtClean="0"/>
              <a:t>Es uno de los más destacados de la comarca.</a:t>
            </a:r>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53144"/>
          </a:xfrm>
        </p:spPr>
        <p:txBody>
          <a:bodyPr>
            <a:normAutofit fontScale="90000"/>
          </a:bodyPr>
          <a:lstStyle/>
          <a:p>
            <a:endParaRPr lang="es-ES" dirty="0"/>
          </a:p>
        </p:txBody>
      </p:sp>
      <p:pic>
        <p:nvPicPr>
          <p:cNvPr id="1026" name="Picture 2" descr="C:\_JOSE PROFE HISTORIA\José\cursos\Tierra de Campos 2015\órgano Paredes de Nava IMG_2135-1024x800.jpg"/>
          <p:cNvPicPr>
            <a:picLocks noGrp="1" noChangeAspect="1" noChangeArrowheads="1"/>
          </p:cNvPicPr>
          <p:nvPr>
            <p:ph idx="1"/>
          </p:nvPr>
        </p:nvPicPr>
        <p:blipFill>
          <a:blip r:embed="rId2"/>
          <a:srcRect/>
          <a:stretch>
            <a:fillRect/>
          </a:stretch>
        </p:blipFill>
        <p:spPr bwMode="auto">
          <a:xfrm>
            <a:off x="857224" y="500042"/>
            <a:ext cx="7558007" cy="5904693"/>
          </a:xfrm>
          <a:prstGeom prst="rect">
            <a:avLst/>
          </a:prstGeom>
          <a:noFill/>
        </p:spPr>
      </p:pic>
      <p:sp>
        <p:nvSpPr>
          <p:cNvPr id="5" name="4 CuadroTexto"/>
          <p:cNvSpPr txBox="1"/>
          <p:nvPr/>
        </p:nvSpPr>
        <p:spPr>
          <a:xfrm>
            <a:off x="3714744" y="5929330"/>
            <a:ext cx="4621778" cy="400110"/>
          </a:xfrm>
          <a:prstGeom prst="rect">
            <a:avLst/>
          </a:prstGeom>
          <a:noFill/>
        </p:spPr>
        <p:txBody>
          <a:bodyPr wrap="none" rtlCol="0">
            <a:spAutoFit/>
          </a:bodyPr>
          <a:lstStyle/>
          <a:p>
            <a:r>
              <a:rPr lang="es-ES" sz="1000" dirty="0" smtClean="0"/>
              <a:t>Foto: </a:t>
            </a:r>
            <a:r>
              <a:rPr lang="es-ES" sz="1000" u="sng" dirty="0" smtClean="0">
                <a:hlinkClick r:id="rId3"/>
              </a:rPr>
              <a:t>http://paredesdenava.es/index.php/turismo/fiestas/conciertos-de-organo/</a:t>
            </a:r>
            <a:endParaRPr lang="es-ES" sz="1000" dirty="0" smtClean="0"/>
          </a:p>
          <a:p>
            <a:endParaRPr lang="es-ES" sz="1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Palomares:</a:t>
            </a:r>
            <a:endParaRPr lang="es-ES" dirty="0"/>
          </a:p>
        </p:txBody>
      </p:sp>
      <p:sp>
        <p:nvSpPr>
          <p:cNvPr id="3" name="2 Marcador de contenido"/>
          <p:cNvSpPr>
            <a:spLocks noGrp="1"/>
          </p:cNvSpPr>
          <p:nvPr>
            <p:ph idx="1"/>
          </p:nvPr>
        </p:nvSpPr>
        <p:spPr/>
        <p:txBody>
          <a:bodyPr/>
          <a:lstStyle/>
          <a:p>
            <a:r>
              <a:rPr lang="es-ES" dirty="0" smtClean="0"/>
              <a:t>Los palomares son muy habituales en esta comarca.</a:t>
            </a:r>
          </a:p>
          <a:p>
            <a:r>
              <a:rPr lang="es-ES" dirty="0" smtClean="0"/>
              <a:t>Se documentan desde época romana.</a:t>
            </a:r>
          </a:p>
          <a:p>
            <a:r>
              <a:rPr lang="es-ES" dirty="0" smtClean="0"/>
              <a:t>Suponían un importante complemento alimenticio por los pichones que se criaban en ellos.</a:t>
            </a:r>
          </a:p>
          <a:p>
            <a:r>
              <a:rPr lang="es-ES" dirty="0" smtClean="0"/>
              <a:t>En Paredes de Nava hay documentados 10 palomares.</a:t>
            </a:r>
          </a:p>
          <a:p>
            <a:r>
              <a:rPr lang="es-ES" dirty="0" smtClean="0"/>
              <a:t>Nosotros visitaremos uno de planta circular con patio.</a:t>
            </a:r>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96086"/>
          </a:xfrm>
        </p:spPr>
        <p:txBody>
          <a:bodyPr>
            <a:normAutofit fontScale="90000"/>
          </a:bodyPr>
          <a:lstStyle/>
          <a:p>
            <a:r>
              <a:rPr lang="es-ES" dirty="0" smtClean="0"/>
              <a:t>Palomar redondo con patio:</a:t>
            </a:r>
            <a:endParaRPr lang="es-ES" dirty="0"/>
          </a:p>
        </p:txBody>
      </p:sp>
      <p:pic>
        <p:nvPicPr>
          <p:cNvPr id="31746" name="Picture 2" descr="C:\_JOSE PROFE HISTORIA\José\cursos\Tierra de Campos 2015\Palomar circular IMG_2554-1024x800.jpg"/>
          <p:cNvPicPr>
            <a:picLocks noGrp="1" noChangeAspect="1" noChangeArrowheads="1"/>
          </p:cNvPicPr>
          <p:nvPr>
            <p:ph idx="1"/>
          </p:nvPr>
        </p:nvPicPr>
        <p:blipFill>
          <a:blip r:embed="rId2"/>
          <a:srcRect/>
          <a:stretch>
            <a:fillRect/>
          </a:stretch>
        </p:blipFill>
        <p:spPr bwMode="auto">
          <a:xfrm>
            <a:off x="1214414" y="1571612"/>
            <a:ext cx="5618479" cy="4389437"/>
          </a:xfrm>
          <a:prstGeom prst="rect">
            <a:avLst/>
          </a:prstGeom>
          <a:noFill/>
        </p:spPr>
      </p:pic>
      <p:sp>
        <p:nvSpPr>
          <p:cNvPr id="5" name="4 CuadroTexto"/>
          <p:cNvSpPr txBox="1"/>
          <p:nvPr/>
        </p:nvSpPr>
        <p:spPr>
          <a:xfrm>
            <a:off x="7072330" y="5000636"/>
            <a:ext cx="1571604" cy="1277273"/>
          </a:xfrm>
          <a:prstGeom prst="rect">
            <a:avLst/>
          </a:prstGeom>
          <a:noFill/>
        </p:spPr>
        <p:txBody>
          <a:bodyPr wrap="square" rtlCol="0">
            <a:spAutoFit/>
          </a:bodyPr>
          <a:lstStyle/>
          <a:p>
            <a:r>
              <a:rPr lang="es-ES" sz="1100" u="sng" dirty="0" smtClean="0">
                <a:hlinkClick r:id="rId3"/>
              </a:rPr>
              <a:t>Foto: http://paredesdenava.es/index.php/turismo/rutas-de-senderismo/ruta-6-de-los-palomares/</a:t>
            </a:r>
            <a:endParaRPr lang="es-ES" sz="1100" dirty="0" smtClean="0"/>
          </a:p>
          <a:p>
            <a:endParaRPr lang="es-ES" sz="11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Canal de Castilla.</a:t>
            </a:r>
            <a:endParaRPr lang="es-ES" dirty="0"/>
          </a:p>
        </p:txBody>
      </p:sp>
      <p:sp>
        <p:nvSpPr>
          <p:cNvPr id="3" name="2 Marcador de contenido"/>
          <p:cNvSpPr>
            <a:spLocks noGrp="1"/>
          </p:cNvSpPr>
          <p:nvPr>
            <p:ph idx="1"/>
          </p:nvPr>
        </p:nvSpPr>
        <p:spPr/>
        <p:txBody>
          <a:bodyPr>
            <a:normAutofit fontScale="92500" lnSpcReduction="10000"/>
          </a:bodyPr>
          <a:lstStyle/>
          <a:p>
            <a:r>
              <a:rPr lang="es-ES" dirty="0" smtClean="0"/>
              <a:t>Muy cerca de Paredes de Nava pasa el Canal de Castilla. </a:t>
            </a:r>
          </a:p>
          <a:p>
            <a:r>
              <a:rPr lang="es-ES" dirty="0" smtClean="0"/>
              <a:t>El Canal fue una gran obra de ingeniería.</a:t>
            </a:r>
          </a:p>
          <a:p>
            <a:r>
              <a:rPr lang="es-ES" dirty="0" smtClean="0"/>
              <a:t>Comenzó su construcción en 1753, durante el reinado de Fernando VI. </a:t>
            </a:r>
          </a:p>
          <a:p>
            <a:r>
              <a:rPr lang="es-ES" dirty="0" smtClean="0"/>
              <a:t>El primer proyecto constaba de 4 ramales, pero al final sólo se construyeron 3. </a:t>
            </a:r>
          </a:p>
          <a:p>
            <a:r>
              <a:rPr lang="es-ES" dirty="0" smtClean="0"/>
              <a:t>Entre los ingenieros que intervinieron destacaron Carlos </a:t>
            </a:r>
            <a:r>
              <a:rPr lang="es-ES" dirty="0" err="1" smtClean="0"/>
              <a:t>Lemaur</a:t>
            </a:r>
            <a:r>
              <a:rPr lang="es-ES" dirty="0" smtClean="0"/>
              <a:t>  y Fernando de Ulloa.</a:t>
            </a:r>
          </a:p>
          <a:p>
            <a:r>
              <a:rPr lang="es-ES" dirty="0" smtClean="0"/>
              <a:t>Pretendía comunicar el sur de la Meseta con Cantabria.</a:t>
            </a:r>
          </a:p>
          <a:p>
            <a:r>
              <a:rPr lang="es-ES" dirty="0" smtClean="0"/>
              <a:t>A mediados del siglo XIX, cuando se terminó, encontró un fuerte competidor en el ferrocarril.</a:t>
            </a:r>
          </a:p>
          <a:p>
            <a:pPr>
              <a:buNone/>
            </a:pPr>
            <a:endParaRPr lang="es-E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 dirty="0" smtClean="0"/>
              <a:t>Paredes de Nava está en el Ramal de Campos.</a:t>
            </a:r>
          </a:p>
          <a:p>
            <a:r>
              <a:rPr lang="es-ES" dirty="0" smtClean="0"/>
              <a:t>En el tramo cercano a Paredes de Nava hay un puente y dos acueductos.</a:t>
            </a:r>
          </a:p>
          <a:p>
            <a:r>
              <a:rPr lang="es-ES" dirty="0" smtClean="0"/>
              <a:t>Está a 1 km de la localidad.</a:t>
            </a:r>
          </a:p>
          <a:p>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34818" name="Picture 2"/>
          <p:cNvPicPr>
            <a:picLocks noGrp="1" noChangeAspect="1" noChangeArrowheads="1"/>
          </p:cNvPicPr>
          <p:nvPr>
            <p:ph idx="1"/>
          </p:nvPr>
        </p:nvPicPr>
        <p:blipFill>
          <a:blip r:embed="rId2"/>
          <a:srcRect/>
          <a:stretch>
            <a:fillRect/>
          </a:stretch>
        </p:blipFill>
        <p:spPr bwMode="auto">
          <a:xfrm>
            <a:off x="452572" y="714356"/>
            <a:ext cx="8335547" cy="5610245"/>
          </a:xfrm>
          <a:prstGeom prst="rect">
            <a:avLst/>
          </a:prstGeom>
          <a:noFill/>
          <a:ln w="9525">
            <a:noFill/>
            <a:miter lim="800000"/>
            <a:headEnd/>
            <a:tailEnd/>
          </a:ln>
          <a:effectLst/>
        </p:spPr>
      </p:pic>
      <p:sp>
        <p:nvSpPr>
          <p:cNvPr id="5" name="4 CuadroTexto"/>
          <p:cNvSpPr txBox="1"/>
          <p:nvPr/>
        </p:nvSpPr>
        <p:spPr>
          <a:xfrm>
            <a:off x="7572396" y="6072206"/>
            <a:ext cx="1273041" cy="369332"/>
          </a:xfrm>
          <a:prstGeom prst="rect">
            <a:avLst/>
          </a:prstGeom>
          <a:noFill/>
        </p:spPr>
        <p:txBody>
          <a:bodyPr wrap="none" rtlCol="0">
            <a:spAutoFit/>
          </a:bodyPr>
          <a:lstStyle/>
          <a:p>
            <a:r>
              <a:rPr lang="es-ES" dirty="0" smtClean="0"/>
              <a:t>Mapa: IGN</a:t>
            </a: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PAREDES DE NAVA.</a:t>
            </a:r>
            <a:endParaRPr lang="es-ES" dirty="0"/>
          </a:p>
        </p:txBody>
      </p:sp>
      <p:sp>
        <p:nvSpPr>
          <p:cNvPr id="3" name="2 Marcador de texto"/>
          <p:cNvSpPr>
            <a:spLocks noGrp="1"/>
          </p:cNvSpPr>
          <p:nvPr>
            <p:ph type="body" idx="1"/>
          </p:nvPr>
        </p:nvSpPr>
        <p:spPr>
          <a:xfrm>
            <a:off x="530352" y="2704664"/>
            <a:ext cx="7772400" cy="3510418"/>
          </a:xfrm>
        </p:spPr>
        <p:txBody>
          <a:bodyPr>
            <a:normAutofit/>
          </a:bodyPr>
          <a:lstStyle/>
          <a:p>
            <a:r>
              <a:rPr lang="es-ES" dirty="0" smtClean="0"/>
              <a:t>- Es una localidad palentina situada en Tierra de Campos. </a:t>
            </a:r>
          </a:p>
          <a:p>
            <a:pPr>
              <a:buFontTx/>
              <a:buChar char="-"/>
            </a:pPr>
            <a:r>
              <a:rPr lang="es-ES" dirty="0" smtClean="0"/>
              <a:t>El objetivo principal de nuestra visita es poder conocer un lugar de interés en esta zona de Palencia, el cual encierra aspectos muy definidores de esta comarca castellanoleonesa. </a:t>
            </a:r>
          </a:p>
          <a:p>
            <a:pPr>
              <a:buFontTx/>
              <a:buChar char="-"/>
            </a:pPr>
            <a:r>
              <a:rPr lang="es-ES" dirty="0" smtClean="0"/>
              <a:t>Vamos  a poder ver, entre otras cosas: </a:t>
            </a:r>
          </a:p>
          <a:p>
            <a:pPr lvl="2">
              <a:buFontTx/>
              <a:buChar char="-"/>
            </a:pPr>
            <a:r>
              <a:rPr lang="es-ES" dirty="0" smtClean="0"/>
              <a:t>Iglesias con elementos mudéjares.</a:t>
            </a:r>
          </a:p>
          <a:p>
            <a:pPr lvl="2">
              <a:buFontTx/>
              <a:buChar char="-"/>
            </a:pPr>
            <a:r>
              <a:rPr lang="es-ES" dirty="0" smtClean="0"/>
              <a:t>Un órgano.</a:t>
            </a:r>
          </a:p>
          <a:p>
            <a:pPr lvl="2">
              <a:buFontTx/>
              <a:buChar char="-"/>
            </a:pPr>
            <a:r>
              <a:rPr lang="es-ES" dirty="0" smtClean="0"/>
              <a:t>Palomares.</a:t>
            </a:r>
          </a:p>
          <a:p>
            <a:pPr lvl="2">
              <a:buFontTx/>
              <a:buChar char="-"/>
            </a:pPr>
            <a:r>
              <a:rPr lang="es-ES" dirty="0" smtClean="0"/>
              <a:t>Un tramo del Canal de Castilla.</a:t>
            </a:r>
          </a:p>
          <a:p>
            <a:pPr lvl="2">
              <a:buFontTx/>
              <a:buChar char="-"/>
            </a:pPr>
            <a:endParaRPr lang="es-ES" dirty="0" smtClean="0"/>
          </a:p>
          <a:p>
            <a:pPr>
              <a:buFontTx/>
              <a:buChar char="-"/>
            </a:pPr>
            <a:endParaRPr lang="es-ES" dirty="0" smtClean="0"/>
          </a:p>
          <a:p>
            <a:pPr>
              <a:buFontTx/>
              <a:buChar char="-"/>
            </a:pP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33794" name="Picture 2" descr="C:\_JOSE PROFE HISTORIA\José\cursos\El Canal de Castilla\Trabajo 1\Medina de Rioseco Dársena agosto 2011.JPG"/>
          <p:cNvPicPr>
            <a:picLocks noGrp="1" noChangeAspect="1" noChangeArrowheads="1"/>
          </p:cNvPicPr>
          <p:nvPr>
            <p:ph idx="1"/>
          </p:nvPr>
        </p:nvPicPr>
        <p:blipFill>
          <a:blip r:embed="rId2"/>
          <a:srcRect/>
          <a:stretch>
            <a:fillRect/>
          </a:stretch>
        </p:blipFill>
        <p:spPr bwMode="auto">
          <a:xfrm>
            <a:off x="431745" y="337308"/>
            <a:ext cx="8313286" cy="6234964"/>
          </a:xfrm>
          <a:prstGeom prst="rect">
            <a:avLst/>
          </a:prstGeom>
          <a:noFill/>
        </p:spPr>
      </p:pic>
      <p:sp>
        <p:nvSpPr>
          <p:cNvPr id="5" name="4 CuadroTexto"/>
          <p:cNvSpPr txBox="1"/>
          <p:nvPr/>
        </p:nvSpPr>
        <p:spPr>
          <a:xfrm>
            <a:off x="5214942" y="5715016"/>
            <a:ext cx="3258584" cy="553998"/>
          </a:xfrm>
          <a:prstGeom prst="rect">
            <a:avLst/>
          </a:prstGeom>
          <a:noFill/>
        </p:spPr>
        <p:txBody>
          <a:bodyPr wrap="none" rtlCol="0">
            <a:spAutoFit/>
          </a:bodyPr>
          <a:lstStyle/>
          <a:p>
            <a:r>
              <a:rPr lang="es-ES" dirty="0" smtClean="0"/>
              <a:t>Dársena de Medina de </a:t>
            </a:r>
            <a:r>
              <a:rPr lang="es-ES" dirty="0" err="1" smtClean="0"/>
              <a:t>Rioseco</a:t>
            </a:r>
            <a:r>
              <a:rPr lang="es-ES" dirty="0" smtClean="0"/>
              <a:t>.</a:t>
            </a:r>
          </a:p>
          <a:p>
            <a:r>
              <a:rPr lang="es-ES" sz="1200" dirty="0" smtClean="0"/>
              <a:t>Foto: José Jiménez Collado</a:t>
            </a:r>
            <a:endParaRPr lang="es-ES"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r>
              <a:rPr lang="es-ES" dirty="0" smtClean="0"/>
              <a:t>En el entorno del canal podremos observar:</a:t>
            </a:r>
          </a:p>
          <a:p>
            <a:pPr lvl="1"/>
            <a:r>
              <a:rPr lang="es-ES" dirty="0" smtClean="0"/>
              <a:t>La estructura </a:t>
            </a:r>
            <a:r>
              <a:rPr lang="es-ES" dirty="0" smtClean="0"/>
              <a:t>del Canal.</a:t>
            </a:r>
          </a:p>
          <a:p>
            <a:pPr lvl="1"/>
            <a:r>
              <a:rPr lang="es-ES" dirty="0" smtClean="0"/>
              <a:t>Los s</a:t>
            </a:r>
            <a:r>
              <a:rPr lang="es-ES" dirty="0" smtClean="0"/>
              <a:t>istemas </a:t>
            </a:r>
            <a:r>
              <a:rPr lang="es-ES" dirty="0" smtClean="0"/>
              <a:t>utilizados en los </a:t>
            </a:r>
            <a:r>
              <a:rPr lang="es-ES" dirty="0" smtClean="0"/>
              <a:t>acueductos y puentes.</a:t>
            </a:r>
            <a:endParaRPr lang="es-ES" dirty="0" smtClean="0"/>
          </a:p>
          <a:p>
            <a:pPr lvl="1"/>
            <a:r>
              <a:rPr lang="es-ES" dirty="0" smtClean="0"/>
              <a:t>La manera </a:t>
            </a:r>
            <a:r>
              <a:rPr lang="es-ES" dirty="0" smtClean="0"/>
              <a:t>que tenían los barcos para moverse por el Canal.</a:t>
            </a:r>
          </a:p>
          <a:p>
            <a:pPr lvl="1"/>
            <a:r>
              <a:rPr lang="es-ES" dirty="0" smtClean="0"/>
              <a:t>Y observaremos las aves que están por el entorno del Canal, haciendo especial énfasis en las </a:t>
            </a:r>
            <a:r>
              <a:rPr lang="es-ES" dirty="0" err="1" smtClean="0"/>
              <a:t>anátidas</a:t>
            </a:r>
            <a:r>
              <a:rPr lang="es-ES" dirty="0" smtClean="0"/>
              <a:t> y rapaces.</a:t>
            </a:r>
            <a:endParaRPr lang="es-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ACTIVIDADES</a:t>
            </a:r>
            <a:endParaRPr lang="es-ES" dirty="0"/>
          </a:p>
        </p:txBody>
      </p:sp>
      <p:sp>
        <p:nvSpPr>
          <p:cNvPr id="3" name="2 Marcador de texto"/>
          <p:cNvSpPr>
            <a:spLocks noGrp="1"/>
          </p:cNvSpPr>
          <p:nvPr>
            <p:ph type="body" idx="1"/>
          </p:nvPr>
        </p:nvSpPr>
        <p:spPr/>
        <p:txBody>
          <a:bodyPr/>
          <a:lstStyle/>
          <a:p>
            <a:endParaRPr lang="es-E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1. ACTIVIDADES PREVIAS.</a:t>
            </a:r>
            <a:endParaRPr lang="es-ES" dirty="0"/>
          </a:p>
        </p:txBody>
      </p:sp>
      <p:sp>
        <p:nvSpPr>
          <p:cNvPr id="3" name="2 Marcador de texto"/>
          <p:cNvSpPr>
            <a:spLocks noGrp="1"/>
          </p:cNvSpPr>
          <p:nvPr>
            <p:ph type="body" idx="1"/>
          </p:nvPr>
        </p:nvSpPr>
        <p:spPr/>
        <p:txBody>
          <a:bodyPr/>
          <a:lstStyle/>
          <a:p>
            <a:pPr>
              <a:buFontTx/>
              <a:buChar char="-"/>
            </a:pPr>
            <a:r>
              <a:rPr lang="es-ES" dirty="0" smtClean="0"/>
              <a:t>Pequeña investigación sobre el Canal de Castilla.</a:t>
            </a:r>
          </a:p>
          <a:p>
            <a:pPr>
              <a:buFontTx/>
              <a:buChar char="-"/>
            </a:pPr>
            <a:r>
              <a:rPr lang="es-ES" dirty="0" smtClean="0"/>
              <a:t> Comparación de planos de Paredes de Nava: Mapa de Francisco Coello (1852) con un plano actual del IGN. </a:t>
            </a:r>
          </a:p>
          <a:p>
            <a:pPr>
              <a:buFontTx/>
              <a:buChar char="-"/>
            </a:pPr>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Investigación sobre el Canal de Castilla:</a:t>
            </a:r>
            <a:endParaRPr lang="es-ES" dirty="0"/>
          </a:p>
        </p:txBody>
      </p:sp>
      <p:sp>
        <p:nvSpPr>
          <p:cNvPr id="3" name="2 Marcador de contenido"/>
          <p:cNvSpPr>
            <a:spLocks noGrp="1"/>
          </p:cNvSpPr>
          <p:nvPr>
            <p:ph idx="1"/>
          </p:nvPr>
        </p:nvSpPr>
        <p:spPr/>
        <p:txBody>
          <a:bodyPr>
            <a:normAutofit fontScale="70000" lnSpcReduction="20000"/>
          </a:bodyPr>
          <a:lstStyle/>
          <a:p>
            <a:r>
              <a:rPr lang="es-ES" dirty="0" smtClean="0"/>
              <a:t>Los alumnos realizarán un breve trabajo de investigación bibliográfica sobre el Canal de Castilla. El Canal es un contenido de 4º de ESO en Historia.</a:t>
            </a:r>
          </a:p>
          <a:p>
            <a:r>
              <a:rPr lang="es-ES" dirty="0" smtClean="0"/>
              <a:t>Podrán utilizar  medios bibliográficos y medios informáticos.</a:t>
            </a:r>
          </a:p>
          <a:p>
            <a:r>
              <a:rPr lang="es-ES" dirty="0" smtClean="0"/>
              <a:t>Tendrá una extensión máxima de 5 folios.</a:t>
            </a:r>
          </a:p>
          <a:p>
            <a:r>
              <a:rPr lang="es-ES" dirty="0" smtClean="0"/>
              <a:t>Podrá contener material gráfico.</a:t>
            </a:r>
          </a:p>
          <a:p>
            <a:r>
              <a:rPr lang="es-ES" dirty="0" smtClean="0"/>
              <a:t>Será realizado a mano, para evitar copia-pega.</a:t>
            </a:r>
          </a:p>
          <a:p>
            <a:r>
              <a:rPr lang="es-ES" dirty="0" smtClean="0"/>
              <a:t>Será entregado unos días antes de la excursión a Paredes de Nava.</a:t>
            </a:r>
          </a:p>
          <a:p>
            <a:r>
              <a:rPr lang="es-ES" dirty="0" smtClean="0"/>
              <a:t>Se cuidará la ortografía, la redacción y la presentación.</a:t>
            </a:r>
          </a:p>
          <a:p>
            <a:r>
              <a:rPr lang="es-ES" dirty="0" smtClean="0"/>
              <a:t>Contendrá al menos los siguientes aspectos: </a:t>
            </a:r>
          </a:p>
          <a:p>
            <a:pPr lvl="1"/>
            <a:r>
              <a:rPr lang="es-ES" dirty="0" smtClean="0"/>
              <a:t>Orígenes del Canal.</a:t>
            </a:r>
          </a:p>
          <a:p>
            <a:pPr lvl="1"/>
            <a:r>
              <a:rPr lang="es-ES" dirty="0" smtClean="0"/>
              <a:t>Fases de la construcción.</a:t>
            </a:r>
          </a:p>
          <a:p>
            <a:pPr lvl="1"/>
            <a:r>
              <a:rPr lang="es-ES" dirty="0" smtClean="0"/>
              <a:t>Breve descripción de los tramos.</a:t>
            </a:r>
          </a:p>
          <a:p>
            <a:pPr lvl="1"/>
            <a:r>
              <a:rPr lang="es-ES" dirty="0" smtClean="0"/>
              <a:t>Usos del Canal. Antiguos y actuales</a:t>
            </a:r>
            <a:r>
              <a:rPr lang="es-ES" dirty="0" smtClean="0"/>
              <a:t>.</a:t>
            </a:r>
            <a:endParaRPr lang="es-ES" dirty="0" smtClean="0"/>
          </a:p>
          <a:p>
            <a:pPr lvl="1"/>
            <a:r>
              <a:rPr lang="es-ES" dirty="0" smtClean="0"/>
              <a:t>Conclusiones.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Comparación de planos de la localidad de Paredes de Nava.</a:t>
            </a:r>
            <a:endParaRPr lang="es-ES" dirty="0"/>
          </a:p>
        </p:txBody>
      </p:sp>
      <p:sp>
        <p:nvSpPr>
          <p:cNvPr id="3" name="2 Marcador de contenido"/>
          <p:cNvSpPr>
            <a:spLocks noGrp="1"/>
          </p:cNvSpPr>
          <p:nvPr>
            <p:ph idx="1"/>
          </p:nvPr>
        </p:nvSpPr>
        <p:spPr/>
        <p:txBody>
          <a:bodyPr>
            <a:normAutofit fontScale="92500" lnSpcReduction="10000"/>
          </a:bodyPr>
          <a:lstStyle/>
          <a:p>
            <a:r>
              <a:rPr lang="es-ES" dirty="0" smtClean="0"/>
              <a:t>El objetivo de esta actividad es que los alumnos vean la evolución de una localidad a lo largo del tiempo. Aspectos que podrán ver in situ.</a:t>
            </a:r>
          </a:p>
          <a:p>
            <a:r>
              <a:rPr lang="es-ES" dirty="0" smtClean="0"/>
              <a:t>Se observarán dos planos de diferentes épocas, como son un plano de Francisco Coello de 1852 y un plano actual del IGN, y se contestará a las siguientes preguntas: </a:t>
            </a:r>
          </a:p>
          <a:p>
            <a:pPr lvl="1"/>
            <a:r>
              <a:rPr lang="es-ES" dirty="0" smtClean="0"/>
              <a:t>¿Por qué zonas se ha extendido el pueblo?</a:t>
            </a:r>
          </a:p>
          <a:p>
            <a:pPr lvl="1"/>
            <a:r>
              <a:rPr lang="es-ES" dirty="0" smtClean="0"/>
              <a:t>¿Qué vías de comunicación se han añadido en el mapa actual?</a:t>
            </a:r>
          </a:p>
          <a:p>
            <a:pPr lvl="1"/>
            <a:r>
              <a:rPr lang="es-ES" dirty="0" smtClean="0"/>
              <a:t>¿Había ferrocarril en Paredes de Nava en 1852?</a:t>
            </a:r>
          </a:p>
          <a:p>
            <a:pPr lvl="1"/>
            <a:r>
              <a:rPr lang="es-ES" dirty="0" smtClean="0"/>
              <a:t>¿Hay algún topónimo que sea igual en los dos mapas?</a:t>
            </a:r>
          </a:p>
          <a:p>
            <a:pPr lvl="1"/>
            <a:r>
              <a:rPr lang="es-ES" dirty="0" smtClean="0"/>
              <a:t> ¿Hay alguna mención a palomares en alguno de los dos mapas?</a:t>
            </a:r>
            <a:endParaRPr lang="es-E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296020"/>
          </a:xfrm>
        </p:spPr>
        <p:txBody>
          <a:bodyPr>
            <a:normAutofit fontScale="90000"/>
          </a:bodyPr>
          <a:lstStyle/>
          <a:p>
            <a:endParaRPr lang="es-ES" dirty="0"/>
          </a:p>
        </p:txBody>
      </p:sp>
      <p:sp>
        <p:nvSpPr>
          <p:cNvPr id="3" name="2 Marcador de texto"/>
          <p:cNvSpPr>
            <a:spLocks noGrp="1"/>
          </p:cNvSpPr>
          <p:nvPr>
            <p:ph type="body" idx="1"/>
          </p:nvPr>
        </p:nvSpPr>
        <p:spPr>
          <a:xfrm>
            <a:off x="500034" y="1500174"/>
            <a:ext cx="4040188" cy="659352"/>
          </a:xfrm>
        </p:spPr>
        <p:txBody>
          <a:bodyPr/>
          <a:lstStyle/>
          <a:p>
            <a:pPr lvl="0"/>
            <a:r>
              <a:rPr lang="es-ES" dirty="0" smtClean="0">
                <a:solidFill>
                  <a:schemeClr val="tx1"/>
                </a:solidFill>
              </a:rPr>
              <a:t>Mapa de Paredes de Nava de Francisco Coello (1852): </a:t>
            </a:r>
          </a:p>
          <a:p>
            <a:r>
              <a:rPr lang="es-ES" sz="1100" u="sng" dirty="0" smtClean="0">
                <a:hlinkClick r:id="rId2"/>
              </a:rPr>
              <a:t>https://commons.wikimedia.org/wiki/File%3AMapa_de_Paredes_de_Nava_(1852)%2C_por_Francisco_Coello.jpg</a:t>
            </a:r>
            <a:endParaRPr lang="es-ES" sz="1100" dirty="0" smtClean="0"/>
          </a:p>
          <a:p>
            <a:endParaRPr lang="es-ES" dirty="0"/>
          </a:p>
        </p:txBody>
      </p:sp>
      <p:sp>
        <p:nvSpPr>
          <p:cNvPr id="4" name="3 Marcador de texto"/>
          <p:cNvSpPr>
            <a:spLocks noGrp="1"/>
          </p:cNvSpPr>
          <p:nvPr>
            <p:ph type="body" sz="half" idx="3"/>
          </p:nvPr>
        </p:nvSpPr>
        <p:spPr>
          <a:xfrm>
            <a:off x="4714876" y="1214422"/>
            <a:ext cx="4041775" cy="654843"/>
          </a:xfrm>
        </p:spPr>
        <p:txBody>
          <a:bodyPr>
            <a:normAutofit fontScale="77500" lnSpcReduction="20000"/>
          </a:bodyPr>
          <a:lstStyle/>
          <a:p>
            <a:r>
              <a:rPr lang="es-ES" dirty="0" smtClean="0">
                <a:solidFill>
                  <a:schemeClr val="tx1"/>
                </a:solidFill>
              </a:rPr>
              <a:t>Mapa de Paredes de Nava (actual).</a:t>
            </a:r>
          </a:p>
          <a:p>
            <a:r>
              <a:rPr lang="es-ES" dirty="0" smtClean="0">
                <a:solidFill>
                  <a:schemeClr val="tx1"/>
                </a:solidFill>
              </a:rPr>
              <a:t>Mapa: IGN</a:t>
            </a:r>
            <a:endParaRPr lang="es-ES" dirty="0">
              <a:solidFill>
                <a:schemeClr val="tx1"/>
              </a:solidFill>
            </a:endParaRPr>
          </a:p>
        </p:txBody>
      </p:sp>
      <p:pic>
        <p:nvPicPr>
          <p:cNvPr id="7" name="6 Marcador de contenido" descr="Mapa_de_Paredes_de_Nava_(1852),_por_Francisco_Coello.jpg"/>
          <p:cNvPicPr>
            <a:picLocks noGrp="1" noChangeAspect="1"/>
          </p:cNvPicPr>
          <p:nvPr>
            <p:ph sz="quarter" idx="2"/>
          </p:nvPr>
        </p:nvPicPr>
        <p:blipFill>
          <a:blip r:embed="rId3"/>
          <a:stretch>
            <a:fillRect/>
          </a:stretch>
        </p:blipFill>
        <p:spPr>
          <a:xfrm>
            <a:off x="1016304" y="2338662"/>
            <a:ext cx="3055630" cy="4022451"/>
          </a:xfrm>
        </p:spPr>
      </p:pic>
      <p:pic>
        <p:nvPicPr>
          <p:cNvPr id="1027" name="Picture 3"/>
          <p:cNvPicPr>
            <a:picLocks noGrp="1" noChangeAspect="1" noChangeArrowheads="1"/>
          </p:cNvPicPr>
          <p:nvPr>
            <p:ph sz="quarter" idx="4"/>
          </p:nvPr>
        </p:nvPicPr>
        <p:blipFill>
          <a:blip r:embed="rId4"/>
          <a:srcRect/>
          <a:stretch>
            <a:fillRect/>
          </a:stretch>
        </p:blipFill>
        <p:spPr bwMode="auto">
          <a:xfrm>
            <a:off x="4353387" y="2428868"/>
            <a:ext cx="4333414" cy="37646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897950"/>
          </a:xfrm>
        </p:spPr>
        <p:txBody>
          <a:bodyPr/>
          <a:lstStyle/>
          <a:p>
            <a:r>
              <a:rPr lang="es-ES" dirty="0" smtClean="0"/>
              <a:t>2. ACTIVIDADES PARA REALIZAR DURANTE LA </a:t>
            </a:r>
            <a:r>
              <a:rPr lang="es-ES" dirty="0" smtClean="0"/>
              <a:t>VISITA.</a:t>
            </a:r>
            <a:endParaRPr lang="es-ES" dirty="0"/>
          </a:p>
        </p:txBody>
      </p:sp>
      <p:sp>
        <p:nvSpPr>
          <p:cNvPr id="3" name="2 Marcador de texto"/>
          <p:cNvSpPr>
            <a:spLocks noGrp="1"/>
          </p:cNvSpPr>
          <p:nvPr>
            <p:ph type="body" idx="1"/>
          </p:nvPr>
        </p:nvSpPr>
        <p:spPr>
          <a:xfrm>
            <a:off x="530352" y="3214686"/>
            <a:ext cx="7772400" cy="2000264"/>
          </a:xfrm>
        </p:spPr>
        <p:txBody>
          <a:bodyPr>
            <a:normAutofit/>
          </a:bodyPr>
          <a:lstStyle/>
          <a:p>
            <a:pPr>
              <a:buFontTx/>
              <a:buChar char="-"/>
            </a:pPr>
            <a:r>
              <a:rPr lang="es-ES" dirty="0" smtClean="0"/>
              <a:t>Responder a una batería de preguntas.</a:t>
            </a:r>
          </a:p>
          <a:p>
            <a:pPr>
              <a:buFontTx/>
              <a:buChar char="-"/>
            </a:pPr>
            <a:r>
              <a:rPr lang="es-ES" dirty="0" smtClean="0"/>
              <a:t> Realización de fotos (se les dará unos criterios) de los distintos aspectos de la visita.</a:t>
            </a:r>
          </a:p>
          <a:p>
            <a:pPr>
              <a:buFontTx/>
              <a:buChar char="-"/>
            </a:pPr>
            <a:r>
              <a:rPr lang="es-ES" dirty="0" smtClean="0"/>
              <a:t>“Entrevista” a habitantes de Paredes de Nava. </a:t>
            </a:r>
          </a:p>
          <a:p>
            <a:pPr>
              <a:buFontTx/>
              <a:buChar char="-"/>
            </a:pPr>
            <a:endParaRPr lang="es-E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938962"/>
          </a:xfrm>
        </p:spPr>
        <p:txBody>
          <a:bodyPr/>
          <a:lstStyle/>
          <a:p>
            <a:r>
              <a:rPr lang="es-ES" dirty="0" smtClean="0"/>
              <a:t>Batería de preguntas.</a:t>
            </a:r>
            <a:endParaRPr lang="es-ES" dirty="0"/>
          </a:p>
        </p:txBody>
      </p:sp>
      <p:sp>
        <p:nvSpPr>
          <p:cNvPr id="3" name="2 Marcador de contenido"/>
          <p:cNvSpPr>
            <a:spLocks noGrp="1"/>
          </p:cNvSpPr>
          <p:nvPr>
            <p:ph idx="1"/>
          </p:nvPr>
        </p:nvSpPr>
        <p:spPr>
          <a:xfrm>
            <a:off x="457200" y="1785926"/>
            <a:ext cx="8229600" cy="4538674"/>
          </a:xfrm>
        </p:spPr>
        <p:txBody>
          <a:bodyPr>
            <a:normAutofit fontScale="55000" lnSpcReduction="20000"/>
          </a:bodyPr>
          <a:lstStyle/>
          <a:p>
            <a:r>
              <a:rPr lang="es-ES" sz="2900" dirty="0" smtClean="0"/>
              <a:t>El alumno responderá durante la visita a una serie de preguntas, cuyas respuestas las encontrará en las explicaciones del profesor  y en lo que observe en la visita. La principal finalidad de esta actividad, es que el alumno esté atento a las explicaciones durante la visita:</a:t>
            </a:r>
          </a:p>
          <a:p>
            <a:pPr>
              <a:buNone/>
            </a:pPr>
            <a:endParaRPr lang="es-ES" sz="2900" dirty="0" smtClean="0"/>
          </a:p>
          <a:p>
            <a:pPr lvl="1"/>
            <a:r>
              <a:rPr lang="es-ES" sz="2500" dirty="0" smtClean="0"/>
              <a:t>1. ¿Qué personajes importantes han nacido en Paredes de Nava?</a:t>
            </a:r>
          </a:p>
          <a:p>
            <a:pPr lvl="1"/>
            <a:r>
              <a:rPr lang="es-ES" sz="2500" dirty="0" smtClean="0"/>
              <a:t>2. ¿Cómo se llama la iglesia que tiene una torre con la parte superior mudéjar?</a:t>
            </a:r>
          </a:p>
          <a:p>
            <a:pPr lvl="1"/>
            <a:r>
              <a:rPr lang="es-ES" sz="2500" dirty="0" smtClean="0"/>
              <a:t>3. ¿Qué caracteriza a esa torre?</a:t>
            </a:r>
          </a:p>
          <a:p>
            <a:pPr lvl="1"/>
            <a:r>
              <a:rPr lang="es-ES" sz="2500" dirty="0" smtClean="0"/>
              <a:t>4. ¿De quién son las pinturas más conocidas de dicha iglesia?</a:t>
            </a:r>
          </a:p>
          <a:p>
            <a:pPr lvl="1"/>
            <a:r>
              <a:rPr lang="es-ES" sz="2500" dirty="0" smtClean="0"/>
              <a:t>5. ¿Hay más partes mudéjares?</a:t>
            </a:r>
          </a:p>
          <a:p>
            <a:pPr lvl="1"/>
            <a:r>
              <a:rPr lang="es-ES" sz="2500" dirty="0" smtClean="0"/>
              <a:t>6. ¿De qué estilo es el órgano?</a:t>
            </a:r>
          </a:p>
          <a:p>
            <a:pPr lvl="1"/>
            <a:r>
              <a:rPr lang="es-ES" sz="2500" dirty="0" smtClean="0"/>
              <a:t>7. ¿Está en uso?</a:t>
            </a:r>
          </a:p>
          <a:p>
            <a:pPr lvl="1"/>
            <a:r>
              <a:rPr lang="es-ES" sz="2500" dirty="0" smtClean="0"/>
              <a:t>8. ¿Cuántos palomares hay en Paredes de Nava?</a:t>
            </a:r>
          </a:p>
          <a:p>
            <a:pPr lvl="1"/>
            <a:r>
              <a:rPr lang="es-ES" sz="2500" dirty="0" smtClean="0"/>
              <a:t>9. ¿De que tipo es el que visitamos?</a:t>
            </a:r>
          </a:p>
          <a:p>
            <a:pPr lvl="1"/>
            <a:r>
              <a:rPr lang="es-ES" sz="2500" dirty="0" smtClean="0"/>
              <a:t>10. ¿Qué elementos destacamos del Canal de Castilla en el tramo cercano a Paredes de Nava?</a:t>
            </a:r>
          </a:p>
          <a:p>
            <a:pPr lvl="1"/>
            <a:r>
              <a:rPr lang="es-ES" sz="2500" dirty="0" smtClean="0"/>
              <a:t>11. ¿Qué anchura tiene?</a:t>
            </a:r>
          </a:p>
          <a:p>
            <a:pPr lvl="1"/>
            <a:r>
              <a:rPr lang="es-ES" sz="2500" dirty="0" smtClean="0"/>
              <a:t>12. ¿En que siglo comenzaron las obras de construcción? ¿quién reinaba en España?</a:t>
            </a:r>
          </a:p>
          <a:p>
            <a:pPr lvl="1"/>
            <a:r>
              <a:rPr lang="es-ES" sz="2500" dirty="0" smtClean="0"/>
              <a:t>13. ¿Cómo se impulsaban las barcazas?</a:t>
            </a:r>
          </a:p>
          <a:p>
            <a:pPr lvl="1"/>
            <a:r>
              <a:rPr lang="es-ES" sz="2500" dirty="0" smtClean="0"/>
              <a:t>14. ¿Qué impulsó su decadencia?</a:t>
            </a:r>
          </a:p>
          <a:p>
            <a:pPr lvl="1"/>
            <a:r>
              <a:rPr lang="es-ES" sz="2500" dirty="0" smtClean="0"/>
              <a:t>15. ¿Qué tipos de aves observas por el entorno del Canal? Si reconoces alguna, pon su nombre.</a:t>
            </a:r>
          </a:p>
          <a:p>
            <a:pPr lvl="1"/>
            <a:endParaRPr lang="es-ES" dirty="0" smtClean="0"/>
          </a:p>
          <a:p>
            <a:endParaRPr lang="es-E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Realización de fotos.</a:t>
            </a:r>
            <a:endParaRPr lang="es-ES" dirty="0"/>
          </a:p>
        </p:txBody>
      </p:sp>
      <p:sp>
        <p:nvSpPr>
          <p:cNvPr id="3" name="2 Marcador de contenido"/>
          <p:cNvSpPr>
            <a:spLocks noGrp="1"/>
          </p:cNvSpPr>
          <p:nvPr>
            <p:ph idx="1"/>
          </p:nvPr>
        </p:nvSpPr>
        <p:spPr/>
        <p:txBody>
          <a:bodyPr>
            <a:normAutofit lnSpcReduction="10000"/>
          </a:bodyPr>
          <a:lstStyle/>
          <a:p>
            <a:r>
              <a:rPr lang="es-ES" dirty="0" smtClean="0"/>
              <a:t>Las fotografías se utilizarán para la realización de un PowerPoint, en días posteriores a la excursión.</a:t>
            </a:r>
          </a:p>
          <a:p>
            <a:r>
              <a:rPr lang="es-ES" dirty="0" smtClean="0"/>
              <a:t>Su principal finalidad es la recopilación de información gráfica, así como favorecer la creatividad.</a:t>
            </a:r>
          </a:p>
          <a:p>
            <a:r>
              <a:rPr lang="es-ES" dirty="0" smtClean="0"/>
              <a:t>La realización de fotos seguirá los siguientes criterios:</a:t>
            </a:r>
          </a:p>
          <a:p>
            <a:pPr lvl="1"/>
            <a:r>
              <a:rPr lang="es-ES" dirty="0" smtClean="0"/>
              <a:t>Se realizarán al menos 10 fotografías.</a:t>
            </a:r>
          </a:p>
          <a:p>
            <a:pPr lvl="1"/>
            <a:r>
              <a:rPr lang="es-ES" dirty="0" smtClean="0"/>
              <a:t>Serán de los distintos aspectos tratados en la excursión, como la Iglesia de Santa Eulalia, tanto del interior, si se nos permite, como del exterior, un palomar, Canal de Castilla, alguna ave que veamos en la zona…</a:t>
            </a:r>
          </a:p>
          <a:p>
            <a:pPr lvl="1"/>
            <a:r>
              <a:rPr lang="es-ES" dirty="0" smtClean="0"/>
              <a:t>Serán originales, en cuanto a encuadre, efectos, color…</a:t>
            </a:r>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LOCALIZACIÓN DE PAREDES DE NAVA (PALENCIA)</a:t>
            </a:r>
            <a:endParaRPr lang="es-ES" dirty="0"/>
          </a:p>
        </p:txBody>
      </p:sp>
      <p:pic>
        <p:nvPicPr>
          <p:cNvPr id="14339" name="Picture 3"/>
          <p:cNvPicPr>
            <a:picLocks noGrp="1" noChangeAspect="1" noChangeArrowheads="1"/>
          </p:cNvPicPr>
          <p:nvPr>
            <p:ph idx="1"/>
          </p:nvPr>
        </p:nvPicPr>
        <p:blipFill>
          <a:blip r:embed="rId2"/>
          <a:srcRect/>
          <a:stretch>
            <a:fillRect/>
          </a:stretch>
        </p:blipFill>
        <p:spPr bwMode="auto">
          <a:xfrm>
            <a:off x="1596751" y="1935164"/>
            <a:ext cx="5547018" cy="4091806"/>
          </a:xfrm>
          <a:prstGeom prst="rect">
            <a:avLst/>
          </a:prstGeom>
          <a:noFill/>
          <a:ln w="9525">
            <a:noFill/>
            <a:miter lim="800000"/>
            <a:headEnd/>
            <a:tailEnd/>
          </a:ln>
          <a:effectLst/>
        </p:spPr>
      </p:pic>
      <p:sp>
        <p:nvSpPr>
          <p:cNvPr id="7" name="6 CuadroTexto"/>
          <p:cNvSpPr txBox="1"/>
          <p:nvPr/>
        </p:nvSpPr>
        <p:spPr>
          <a:xfrm>
            <a:off x="7286644" y="5143512"/>
            <a:ext cx="911275" cy="276999"/>
          </a:xfrm>
          <a:prstGeom prst="rect">
            <a:avLst/>
          </a:prstGeom>
          <a:noFill/>
        </p:spPr>
        <p:txBody>
          <a:bodyPr wrap="none" rtlCol="0">
            <a:spAutoFit/>
          </a:bodyPr>
          <a:lstStyle/>
          <a:p>
            <a:r>
              <a:rPr lang="es-ES" sz="1200" dirty="0" smtClean="0"/>
              <a:t>Mapa: IGN</a:t>
            </a:r>
            <a:endParaRPr lang="es-ES" sz="1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“Entrevista” a habitantes de Paredes de Nava. </a:t>
            </a:r>
            <a:endParaRPr lang="es-ES" dirty="0"/>
          </a:p>
        </p:txBody>
      </p:sp>
      <p:sp>
        <p:nvSpPr>
          <p:cNvPr id="3" name="2 Marcador de contenido"/>
          <p:cNvSpPr>
            <a:spLocks noGrp="1"/>
          </p:cNvSpPr>
          <p:nvPr>
            <p:ph idx="1"/>
          </p:nvPr>
        </p:nvSpPr>
        <p:spPr/>
        <p:txBody>
          <a:bodyPr>
            <a:normAutofit fontScale="70000" lnSpcReduction="20000"/>
          </a:bodyPr>
          <a:lstStyle/>
          <a:p>
            <a:r>
              <a:rPr lang="es-ES" dirty="0" smtClean="0"/>
              <a:t>El objetivo de esta actividad es que los alumnos puedan obtener información de fuentes orales sobre aspectos tradicionales de la localidad.</a:t>
            </a:r>
          </a:p>
          <a:p>
            <a:r>
              <a:rPr lang="es-ES" dirty="0" smtClean="0"/>
              <a:t>La temática de la “entrevista” podrá ser variada: </a:t>
            </a:r>
          </a:p>
          <a:p>
            <a:pPr lvl="1"/>
            <a:r>
              <a:rPr lang="es-ES" dirty="0" smtClean="0"/>
              <a:t>Sobre los usos tradicionales de los palomares y otras edificaciones populares.</a:t>
            </a:r>
          </a:p>
          <a:p>
            <a:pPr lvl="1"/>
            <a:r>
              <a:rPr lang="es-ES" dirty="0" smtClean="0"/>
              <a:t>Sobre el uso del órgano de la iglesia.</a:t>
            </a:r>
          </a:p>
          <a:p>
            <a:pPr lvl="1"/>
            <a:r>
              <a:rPr lang="es-ES" dirty="0" smtClean="0"/>
              <a:t>Sobre las visitas turísticas que tiene el pueblo.</a:t>
            </a:r>
          </a:p>
          <a:p>
            <a:pPr lvl="1"/>
            <a:r>
              <a:rPr lang="es-ES" dirty="0" smtClean="0"/>
              <a:t>Sobre los usos de las aguas del Canal.</a:t>
            </a:r>
          </a:p>
          <a:p>
            <a:pPr lvl="1"/>
            <a:r>
              <a:rPr lang="es-ES" dirty="0" smtClean="0"/>
              <a:t>Sobre la evolución poblacional de la localidad.</a:t>
            </a:r>
          </a:p>
          <a:p>
            <a:pPr lvl="1"/>
            <a:r>
              <a:rPr lang="es-ES" dirty="0" smtClean="0"/>
              <a:t>Sobre el conocimiento que tienen los habitantes sobre sus “ilustres paisanos”, como son Jorge Manrique, Pedro </a:t>
            </a:r>
            <a:r>
              <a:rPr lang="es-ES" dirty="0" err="1" smtClean="0"/>
              <a:t>Berruguete</a:t>
            </a:r>
            <a:r>
              <a:rPr lang="es-ES" dirty="0" smtClean="0"/>
              <a:t> y Alonso </a:t>
            </a:r>
            <a:r>
              <a:rPr lang="es-ES" dirty="0" err="1" smtClean="0"/>
              <a:t>Berruguete</a:t>
            </a:r>
            <a:r>
              <a:rPr lang="es-ES" dirty="0" smtClean="0"/>
              <a:t>.</a:t>
            </a:r>
          </a:p>
          <a:p>
            <a:pPr lvl="1"/>
            <a:r>
              <a:rPr lang="es-ES" dirty="0" smtClean="0"/>
              <a:t>¿Qué fiestas hay?</a:t>
            </a:r>
          </a:p>
          <a:p>
            <a:pPr lvl="1"/>
            <a:r>
              <a:rPr lang="es-ES" dirty="0" smtClean="0"/>
              <a:t>Etc. </a:t>
            </a:r>
          </a:p>
          <a:p>
            <a:endParaRPr lang="es-ES" dirty="0" smtClean="0"/>
          </a:p>
          <a:p>
            <a:r>
              <a:rPr lang="es-ES" dirty="0" smtClean="0"/>
              <a:t>La actividad consiste en preparar una breve batería de preguntas y, en grupos de 4, buscar por las calles de la localidad a gente dispuesta a colaborar.</a:t>
            </a:r>
          </a:p>
          <a:p>
            <a:r>
              <a:rPr lang="es-ES" dirty="0" smtClean="0"/>
              <a:t>Los alumnos tomarán nota de la información obtenida, y después se pondrá en común (si no diera tiempo, se haría en clase al día siguiente).</a:t>
            </a:r>
            <a:endParaRPr lang="es-E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85728"/>
            <a:ext cx="8229600" cy="428628"/>
          </a:xfrm>
        </p:spPr>
        <p:txBody>
          <a:bodyPr>
            <a:normAutofit fontScale="90000"/>
          </a:bodyPr>
          <a:lstStyle/>
          <a:p>
            <a:endParaRPr lang="es-ES"/>
          </a:p>
        </p:txBody>
      </p:sp>
      <p:sp>
        <p:nvSpPr>
          <p:cNvPr id="3" name="2 Marcador de contenido"/>
          <p:cNvSpPr>
            <a:spLocks noGrp="1"/>
          </p:cNvSpPr>
          <p:nvPr>
            <p:ph idx="1"/>
          </p:nvPr>
        </p:nvSpPr>
        <p:spPr>
          <a:xfrm>
            <a:off x="500034" y="857232"/>
            <a:ext cx="8229600" cy="5253054"/>
          </a:xfrm>
        </p:spPr>
        <p:txBody>
          <a:bodyPr>
            <a:normAutofit fontScale="77500" lnSpcReduction="20000"/>
          </a:bodyPr>
          <a:lstStyle/>
          <a:p>
            <a:r>
              <a:rPr lang="es-ES" dirty="0" smtClean="0"/>
              <a:t>Las preguntas serán elegidas por  los alumnos, aunque el profesor sugerirá:</a:t>
            </a:r>
          </a:p>
          <a:p>
            <a:pPr lvl="1"/>
            <a:r>
              <a:rPr lang="es-ES" dirty="0" smtClean="0"/>
              <a:t>¿Cuántos habitantes tiene el pueblo?</a:t>
            </a:r>
          </a:p>
          <a:p>
            <a:pPr lvl="1"/>
            <a:r>
              <a:rPr lang="es-ES" dirty="0" smtClean="0"/>
              <a:t>¿Cuántos palomares hay el Paredes?</a:t>
            </a:r>
          </a:p>
          <a:p>
            <a:pPr lvl="1"/>
            <a:r>
              <a:rPr lang="es-ES" dirty="0" smtClean="0"/>
              <a:t>¿Hay algún otro tipo de construcciones tradicionales?, ¿cuáles?</a:t>
            </a:r>
          </a:p>
          <a:p>
            <a:pPr lvl="1"/>
            <a:r>
              <a:rPr lang="es-ES" dirty="0" smtClean="0"/>
              <a:t>¿Se siguen usando?</a:t>
            </a:r>
          </a:p>
          <a:p>
            <a:pPr lvl="1"/>
            <a:r>
              <a:rPr lang="es-ES" dirty="0" smtClean="0"/>
              <a:t>¿Qué fiestas hay?</a:t>
            </a:r>
          </a:p>
          <a:p>
            <a:pPr lvl="1"/>
            <a:r>
              <a:rPr lang="es-ES" dirty="0" smtClean="0"/>
              <a:t>¿En qué consisten estas fiestas y cuándo son?</a:t>
            </a:r>
          </a:p>
          <a:p>
            <a:pPr lvl="1"/>
            <a:r>
              <a:rPr lang="es-ES" dirty="0" smtClean="0"/>
              <a:t> ¿Qué usos tienen las aguas del Canal?</a:t>
            </a:r>
          </a:p>
          <a:p>
            <a:pPr lvl="1"/>
            <a:r>
              <a:rPr lang="es-ES" dirty="0" smtClean="0"/>
              <a:t>¿Cómo ha sido la evolución de la población a lo largo de los últimos años?, ¿aumenta o pierde población?</a:t>
            </a:r>
          </a:p>
          <a:p>
            <a:pPr lvl="1"/>
            <a:r>
              <a:rPr lang="es-ES" dirty="0" smtClean="0"/>
              <a:t>¿Vienen muchos turistas a Paredes?, ¿qué atractivos  suelen buscar?</a:t>
            </a:r>
          </a:p>
          <a:p>
            <a:pPr lvl="1"/>
            <a:r>
              <a:rPr lang="es-ES" dirty="0" smtClean="0"/>
              <a:t>¿Cuáles son los principales personajes nacidos en el pueblo?</a:t>
            </a:r>
          </a:p>
          <a:p>
            <a:pPr lvl="1"/>
            <a:r>
              <a:rPr lang="es-ES" dirty="0" smtClean="0"/>
              <a:t>¿Funciona el órgano de la iglesia de Santa Eulalia?</a:t>
            </a:r>
          </a:p>
          <a:p>
            <a:pPr lvl="1"/>
            <a:r>
              <a:rPr lang="es-ES" dirty="0" smtClean="0"/>
              <a:t>¿Cuándo se le puede oír?</a:t>
            </a:r>
          </a:p>
          <a:p>
            <a:pPr lvl="1"/>
            <a:r>
              <a:rPr lang="es-ES" dirty="0" smtClean="0"/>
              <a:t>¿Hay algún festival de música en que se le pueda escuchar?</a:t>
            </a:r>
          </a:p>
          <a:p>
            <a:pPr lvl="1"/>
            <a:r>
              <a:rPr lang="es-ES" dirty="0" smtClean="0"/>
              <a:t>¿Qué tipos de animales se pueden ver en el entorno del Canal?</a:t>
            </a:r>
          </a:p>
          <a:p>
            <a:pPr lvl="1"/>
            <a:r>
              <a:rPr lang="es-ES" dirty="0" smtClean="0"/>
              <a:t>Etc.</a:t>
            </a:r>
          </a:p>
          <a:p>
            <a:pPr lvl="1"/>
            <a:endParaRPr lang="es-ES" dirty="0" smtClean="0"/>
          </a:p>
          <a:p>
            <a:endParaRPr lang="es-ES" dirty="0" smtClean="0"/>
          </a:p>
          <a:p>
            <a:endParaRPr lang="es-ES" dirty="0" smtClean="0"/>
          </a:p>
          <a:p>
            <a:endParaRPr lang="es-ES" dirty="0" smtClean="0"/>
          </a:p>
          <a:p>
            <a:endParaRPr lang="es-E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3. ACTIVIDADES POSTERIORES A LA VISITA</a:t>
            </a:r>
            <a:endParaRPr lang="es-ES" dirty="0"/>
          </a:p>
        </p:txBody>
      </p:sp>
      <p:sp>
        <p:nvSpPr>
          <p:cNvPr id="3" name="2 Marcador de texto"/>
          <p:cNvSpPr>
            <a:spLocks noGrp="1"/>
          </p:cNvSpPr>
          <p:nvPr>
            <p:ph type="body" idx="1"/>
          </p:nvPr>
        </p:nvSpPr>
        <p:spPr/>
        <p:txBody>
          <a:bodyPr/>
          <a:lstStyle/>
          <a:p>
            <a:pPr>
              <a:buFontTx/>
              <a:buChar char="-"/>
            </a:pPr>
            <a:r>
              <a:rPr lang="es-ES" dirty="0" smtClean="0"/>
              <a:t>Realización de un PowerPoint con las fotografías realizadas durante la visita.</a:t>
            </a:r>
          </a:p>
          <a:p>
            <a:pPr>
              <a:buFontTx/>
              <a:buChar char="-"/>
            </a:pPr>
            <a:r>
              <a:rPr lang="es-ES" dirty="0" smtClean="0"/>
              <a:t> Breve redacción personal sobre algún aspecto de la visita.</a:t>
            </a:r>
            <a:endParaRPr lang="es-E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4000" dirty="0" smtClean="0"/>
              <a:t>Realización de Un PowerPoint con las fotografías hechas en la excursión.</a:t>
            </a:r>
            <a:endParaRPr lang="es-ES" sz="4000" dirty="0"/>
          </a:p>
        </p:txBody>
      </p:sp>
      <p:sp>
        <p:nvSpPr>
          <p:cNvPr id="3" name="2 Marcador de contenido"/>
          <p:cNvSpPr>
            <a:spLocks noGrp="1"/>
          </p:cNvSpPr>
          <p:nvPr>
            <p:ph idx="1"/>
          </p:nvPr>
        </p:nvSpPr>
        <p:spPr/>
        <p:txBody>
          <a:bodyPr>
            <a:normAutofit fontScale="85000" lnSpcReduction="10000"/>
          </a:bodyPr>
          <a:lstStyle/>
          <a:p>
            <a:r>
              <a:rPr lang="es-ES" dirty="0" smtClean="0"/>
              <a:t>Tiene por finalidad la utilización de medios informáticos, así como recopilar información gráfica de la excursión, y su exposición visual y oral a los demás alumnos.</a:t>
            </a:r>
          </a:p>
          <a:p>
            <a:r>
              <a:rPr lang="es-ES" dirty="0" smtClean="0"/>
              <a:t>Tendrá carácter personal.</a:t>
            </a:r>
          </a:p>
          <a:p>
            <a:r>
              <a:rPr lang="es-ES" dirty="0" smtClean="0"/>
              <a:t>Tendrá una portada o diapositiva inicial con un título.</a:t>
            </a:r>
          </a:p>
          <a:p>
            <a:r>
              <a:rPr lang="es-ES" dirty="0" smtClean="0"/>
              <a:t>Se utilizarán efectos de enlace entre fotografías, las cuales llevarán un título.</a:t>
            </a:r>
          </a:p>
          <a:p>
            <a:r>
              <a:rPr lang="es-ES" dirty="0" smtClean="0"/>
              <a:t>Tendrá al menos 10 fotografías.</a:t>
            </a:r>
          </a:p>
          <a:p>
            <a:r>
              <a:rPr lang="es-ES" dirty="0" smtClean="0"/>
              <a:t>Se </a:t>
            </a:r>
            <a:r>
              <a:rPr lang="es-ES" dirty="0" smtClean="0"/>
              <a:t>reservará el aula de informática para realizarlo en una sesión.</a:t>
            </a:r>
          </a:p>
          <a:p>
            <a:r>
              <a:rPr lang="es-ES" dirty="0" smtClean="0"/>
              <a:t>Si no se hubiera acabado en esa hora se realizará en casa.</a:t>
            </a:r>
          </a:p>
          <a:p>
            <a:r>
              <a:rPr lang="es-ES" dirty="0" smtClean="0"/>
              <a:t>Se presentarán al resto de la clase en otra sesión, haciendo una breve explicación de las mismas.</a:t>
            </a:r>
            <a:endParaRPr lang="es-E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Redacción sobre algún aspecto de la visita.</a:t>
            </a:r>
            <a:endParaRPr lang="es-ES" dirty="0"/>
          </a:p>
        </p:txBody>
      </p:sp>
      <p:sp>
        <p:nvSpPr>
          <p:cNvPr id="3" name="2 Marcador de contenido"/>
          <p:cNvSpPr>
            <a:spLocks noGrp="1"/>
          </p:cNvSpPr>
          <p:nvPr>
            <p:ph idx="1"/>
          </p:nvPr>
        </p:nvSpPr>
        <p:spPr/>
        <p:txBody>
          <a:bodyPr>
            <a:normAutofit fontScale="85000" lnSpcReduction="20000"/>
          </a:bodyPr>
          <a:lstStyle/>
          <a:p>
            <a:r>
              <a:rPr lang="es-ES" dirty="0" smtClean="0"/>
              <a:t>El objetivo principal es el recopilatorio de información sobre la excursión, así como favorecer la expresión escrita.</a:t>
            </a:r>
          </a:p>
          <a:p>
            <a:r>
              <a:rPr lang="es-ES" dirty="0" smtClean="0"/>
              <a:t>Cada alumno realizará una redacción sobre algún aspecto de la visita, o sobre la visita en general. </a:t>
            </a:r>
          </a:p>
          <a:p>
            <a:r>
              <a:rPr lang="es-ES" dirty="0" smtClean="0"/>
              <a:t>Tendrá una extensión de dos folios.</a:t>
            </a:r>
          </a:p>
          <a:p>
            <a:r>
              <a:rPr lang="es-ES" dirty="0" smtClean="0"/>
              <a:t>Será realizada a mano.</a:t>
            </a:r>
          </a:p>
          <a:p>
            <a:r>
              <a:rPr lang="es-ES" dirty="0" smtClean="0"/>
              <a:t>Deberán aparecer aspectos históricos mencionados por el profesor en la visita.</a:t>
            </a:r>
          </a:p>
          <a:p>
            <a:r>
              <a:rPr lang="es-ES" dirty="0" smtClean="0"/>
              <a:t>Podrá ir relacionado con el PowerPoint realizado.</a:t>
            </a:r>
          </a:p>
          <a:p>
            <a:r>
              <a:rPr lang="es-ES" dirty="0" smtClean="0"/>
              <a:t>Deberá ser creativo, y tratar de los aspectos que más hayan llamado la atención al alumno.</a:t>
            </a:r>
          </a:p>
          <a:p>
            <a:r>
              <a:rPr lang="es-ES" dirty="0" smtClean="0"/>
              <a:t>Se hará mención a aspectos de la localidad de origen de los alumnos, que puedan tener un paralelo con la localidad de Paredes de Nava.</a:t>
            </a:r>
            <a:endParaRPr lang="es-E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sz="8800" dirty="0" smtClean="0"/>
              <a:t>FIN</a:t>
            </a:r>
            <a:endParaRPr lang="es-ES" sz="8800" dirty="0"/>
          </a:p>
        </p:txBody>
      </p:sp>
      <p:sp>
        <p:nvSpPr>
          <p:cNvPr id="3" name="2 Subtítulo"/>
          <p:cNvSpPr>
            <a:spLocks noGrp="1"/>
          </p:cNvSpPr>
          <p:nvPr>
            <p:ph type="subTitle" idx="1"/>
          </p:nvPr>
        </p:nvSpPr>
        <p:spPr/>
        <p:txBody>
          <a:bodyPr/>
          <a:lstStyle/>
          <a:p>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smtClean="0"/>
              <a:t>ESCUDO Y BANDERA </a:t>
            </a:r>
            <a:r>
              <a:rPr lang="es-ES" dirty="0" smtClean="0"/>
              <a:t>DE PAREDES DE NAVA</a:t>
            </a:r>
            <a:endParaRPr lang="es-ES" dirty="0"/>
          </a:p>
        </p:txBody>
      </p:sp>
      <p:pic>
        <p:nvPicPr>
          <p:cNvPr id="15362" name="Picture 2" descr="C:\_JOSE PROFE HISTORIA\José\cursos\Tierra de Campos 2015\480px-Bandera_de_Paredes_de_Nava.svg.png"/>
          <p:cNvPicPr>
            <a:picLocks noGrp="1" noChangeAspect="1" noChangeArrowheads="1"/>
          </p:cNvPicPr>
          <p:nvPr>
            <p:ph idx="1"/>
          </p:nvPr>
        </p:nvPicPr>
        <p:blipFill>
          <a:blip r:embed="rId2"/>
          <a:srcRect/>
          <a:stretch>
            <a:fillRect/>
          </a:stretch>
        </p:blipFill>
        <p:spPr bwMode="auto">
          <a:xfrm>
            <a:off x="2377281" y="1935163"/>
            <a:ext cx="4389437" cy="4389437"/>
          </a:xfrm>
          <a:prstGeom prst="rect">
            <a:avLst/>
          </a:prstGeom>
          <a:noFill/>
        </p:spPr>
      </p:pic>
      <p:sp>
        <p:nvSpPr>
          <p:cNvPr id="5" name="4 CuadroTexto"/>
          <p:cNvSpPr txBox="1"/>
          <p:nvPr/>
        </p:nvSpPr>
        <p:spPr>
          <a:xfrm>
            <a:off x="6786579" y="4286256"/>
            <a:ext cx="2143139" cy="1415772"/>
          </a:xfrm>
          <a:prstGeom prst="rect">
            <a:avLst/>
          </a:prstGeom>
          <a:noFill/>
        </p:spPr>
        <p:txBody>
          <a:bodyPr wrap="square" rtlCol="0">
            <a:spAutoFit/>
          </a:bodyPr>
          <a:lstStyle/>
          <a:p>
            <a:r>
              <a:rPr lang="es-ES" dirty="0" smtClean="0"/>
              <a:t>"Bandera de Paredes de Nava" </a:t>
            </a:r>
          </a:p>
          <a:p>
            <a:r>
              <a:rPr lang="es-ES" sz="1000" dirty="0" smtClean="0"/>
              <a:t>Valdavia</a:t>
            </a:r>
          </a:p>
          <a:p>
            <a:r>
              <a:rPr lang="es-ES" sz="1000" dirty="0" smtClean="0"/>
              <a:t>https://commons.wikimedia.org/wiki/File:Bandera_de_Paredes_de_Nava.svg#/media/File:Bandera_de_Paredes_de_Nava.svg</a:t>
            </a:r>
            <a:endParaRPr lang="es-ES"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MONUMENTOS DESTACADOS</a:t>
            </a:r>
            <a:endParaRPr lang="es-ES" dirty="0"/>
          </a:p>
        </p:txBody>
      </p:sp>
      <p:sp>
        <p:nvSpPr>
          <p:cNvPr id="3" name="2 Marcador de contenido"/>
          <p:cNvSpPr>
            <a:spLocks noGrp="1"/>
          </p:cNvSpPr>
          <p:nvPr>
            <p:ph idx="1"/>
          </p:nvPr>
        </p:nvSpPr>
        <p:spPr/>
        <p:txBody>
          <a:bodyPr/>
          <a:lstStyle/>
          <a:p>
            <a:r>
              <a:rPr lang="es-ES" sz="2400" dirty="0" smtClean="0"/>
              <a:t>Hospital de San Marcos.</a:t>
            </a:r>
          </a:p>
          <a:p>
            <a:r>
              <a:rPr lang="es-ES" sz="2400" dirty="0" smtClean="0"/>
              <a:t>Convento de Santa Brígida (siglo XVII).</a:t>
            </a:r>
          </a:p>
          <a:p>
            <a:r>
              <a:rPr lang="es-ES" sz="2400" dirty="0" smtClean="0"/>
              <a:t>Antiguo Convento de San Francisco.</a:t>
            </a:r>
          </a:p>
          <a:p>
            <a:r>
              <a:rPr lang="es-ES" sz="2400" dirty="0" smtClean="0"/>
              <a:t>Iglesia de Santa Eulalia (siglos XIV – XVI).</a:t>
            </a:r>
          </a:p>
          <a:p>
            <a:r>
              <a:rPr lang="es-ES" sz="2400" dirty="0" smtClean="0"/>
              <a:t>Iglesia de San Juan Bautista.</a:t>
            </a:r>
          </a:p>
          <a:p>
            <a:r>
              <a:rPr lang="es-ES" sz="2400" dirty="0" smtClean="0"/>
              <a:t>Antigua iglesia de San Martín. </a:t>
            </a:r>
          </a:p>
          <a:p>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371600"/>
            <a:ext cx="7851648" cy="342888"/>
          </a:xfrm>
        </p:spPr>
        <p:txBody>
          <a:bodyPr>
            <a:normAutofit fontScale="90000"/>
          </a:bodyPr>
          <a:lstStyle/>
          <a:p>
            <a:endParaRPr lang="es-ES" dirty="0"/>
          </a:p>
        </p:txBody>
      </p:sp>
      <p:sp>
        <p:nvSpPr>
          <p:cNvPr id="3" name="2 Subtítulo"/>
          <p:cNvSpPr>
            <a:spLocks noGrp="1"/>
          </p:cNvSpPr>
          <p:nvPr>
            <p:ph type="subTitle" idx="1"/>
          </p:nvPr>
        </p:nvSpPr>
        <p:spPr>
          <a:xfrm>
            <a:off x="533400" y="1857364"/>
            <a:ext cx="7854696" cy="4071966"/>
          </a:xfrm>
        </p:spPr>
        <p:txBody>
          <a:bodyPr>
            <a:normAutofit/>
          </a:bodyPr>
          <a:lstStyle/>
          <a:p>
            <a:pPr algn="just"/>
            <a:r>
              <a:rPr lang="es-ES" dirty="0" smtClean="0"/>
              <a:t>Paredes de Nava se encuentra muy cerca de Palencia, a unos 20 km. Tiene unos 2.100 habitantes. Posee una larga historia, en la que destacan algunos acontecimientos en la Edad Media. </a:t>
            </a:r>
          </a:p>
          <a:p>
            <a:pPr algn="just"/>
            <a:r>
              <a:rPr lang="es-ES" dirty="0" smtClean="0"/>
              <a:t>Por encima de todo, destaca el nacimiento es esta localidad de personajes como Jorge Manrique, Pedro </a:t>
            </a:r>
            <a:r>
              <a:rPr lang="es-ES" dirty="0" err="1" smtClean="0"/>
              <a:t>Berruguete</a:t>
            </a:r>
            <a:r>
              <a:rPr lang="es-ES" dirty="0" smtClean="0"/>
              <a:t> y Alonso </a:t>
            </a:r>
            <a:r>
              <a:rPr lang="es-ES" dirty="0" err="1" smtClean="0"/>
              <a:t>Berruguete</a:t>
            </a:r>
            <a:r>
              <a:rPr lang="es-ES" dirty="0" smtClean="0"/>
              <a:t>.</a:t>
            </a:r>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296020"/>
          </a:xfrm>
        </p:spPr>
        <p:txBody>
          <a:bodyPr>
            <a:normAutofit fontScale="90000"/>
          </a:bodyPr>
          <a:lstStyle/>
          <a:p>
            <a:endParaRPr lang="es-ES" dirty="0"/>
          </a:p>
        </p:txBody>
      </p:sp>
      <p:sp>
        <p:nvSpPr>
          <p:cNvPr id="3" name="2 Marcador de contenido"/>
          <p:cNvSpPr>
            <a:spLocks noGrp="1"/>
          </p:cNvSpPr>
          <p:nvPr>
            <p:ph idx="1"/>
          </p:nvPr>
        </p:nvSpPr>
        <p:spPr>
          <a:xfrm>
            <a:off x="457200" y="1357298"/>
            <a:ext cx="8229600" cy="4967302"/>
          </a:xfrm>
        </p:spPr>
        <p:txBody>
          <a:bodyPr/>
          <a:lstStyle/>
          <a:p>
            <a:r>
              <a:rPr lang="es-ES" sz="2400" dirty="0" smtClean="0"/>
              <a:t>Pedro </a:t>
            </a:r>
            <a:r>
              <a:rPr lang="es-ES" sz="2400" dirty="0" err="1" smtClean="0"/>
              <a:t>Berruguete</a:t>
            </a:r>
            <a:r>
              <a:rPr lang="es-ES" sz="2400" dirty="0" smtClean="0"/>
              <a:t>, fue pintor, y uno de los introductores del Renacimiento en España, y su hijo, Alonso </a:t>
            </a:r>
            <a:r>
              <a:rPr lang="es-ES" sz="2400" dirty="0" err="1" smtClean="0"/>
              <a:t>Berruguete</a:t>
            </a:r>
            <a:r>
              <a:rPr lang="es-ES" sz="2400" dirty="0" smtClean="0"/>
              <a:t>, fue un  escultor de estilo manierista, sin duda, uno de los mejores escultores que ha dado nuestro país.</a:t>
            </a:r>
          </a:p>
          <a:p>
            <a:r>
              <a:rPr lang="es-ES" sz="2400" dirty="0" smtClean="0"/>
              <a:t>En la iglesia de Santa Eulalia podemos disfrutar de algunas obras de este insigne pintor.</a:t>
            </a:r>
          </a:p>
          <a:p>
            <a:pPr>
              <a:buNone/>
            </a:pP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dirty="0" smtClean="0"/>
              <a:t>El plan de la visita a Paredes de Nava es el siguiente:</a:t>
            </a:r>
            <a:br>
              <a:rPr lang="es-ES" dirty="0" smtClean="0"/>
            </a:br>
            <a:endParaRPr lang="es-ES" dirty="0"/>
          </a:p>
        </p:txBody>
      </p:sp>
      <p:sp>
        <p:nvSpPr>
          <p:cNvPr id="3" name="2 Subtítulo"/>
          <p:cNvSpPr>
            <a:spLocks noGrp="1"/>
          </p:cNvSpPr>
          <p:nvPr>
            <p:ph type="subTitle" idx="1"/>
          </p:nvPr>
        </p:nvSpPr>
        <p:spPr>
          <a:xfrm>
            <a:off x="533400" y="2714620"/>
            <a:ext cx="7854696" cy="3500462"/>
          </a:xfrm>
        </p:spPr>
        <p:txBody>
          <a:bodyPr>
            <a:noAutofit/>
          </a:bodyPr>
          <a:lstStyle/>
          <a:p>
            <a:pPr marL="514350" indent="-514350" algn="just">
              <a:buAutoNum type="arabicPeriod"/>
            </a:pPr>
            <a:r>
              <a:rPr lang="es-ES" sz="2000" dirty="0" smtClean="0"/>
              <a:t>Haremos una visita general al municipio, en la que podremos ver, exteriormente, los edificios más destacados de la localidad.</a:t>
            </a:r>
          </a:p>
          <a:p>
            <a:pPr marL="514350" indent="-514350" algn="just">
              <a:buAutoNum type="arabicPeriod"/>
            </a:pPr>
            <a:r>
              <a:rPr lang="es-ES" sz="2000" dirty="0" smtClean="0"/>
              <a:t>Veremos por dentro la Iglesia de Santa Eulalia, donde podremos ver elementos mudéjares, un órgano, y obras de Pedro </a:t>
            </a:r>
            <a:r>
              <a:rPr lang="es-ES" sz="2000" dirty="0" err="1" smtClean="0"/>
              <a:t>Berruguete</a:t>
            </a:r>
            <a:r>
              <a:rPr lang="es-ES" sz="2000" dirty="0" smtClean="0"/>
              <a:t>. </a:t>
            </a:r>
          </a:p>
          <a:p>
            <a:pPr marL="514350" indent="-514350" algn="just">
              <a:buAutoNum type="arabicPeriod"/>
            </a:pPr>
            <a:r>
              <a:rPr lang="es-ES" sz="2000" dirty="0" smtClean="0"/>
              <a:t>En las afueras del pueblo, veremos un palomar de tipo circular.</a:t>
            </a:r>
          </a:p>
          <a:p>
            <a:pPr marL="514350" indent="-514350" algn="just">
              <a:buAutoNum type="arabicPeriod"/>
            </a:pPr>
            <a:r>
              <a:rPr lang="es-ES" sz="2000" dirty="0" smtClean="0"/>
              <a:t>Después, nos acercaremos al Canal de Castilla, en la inmediaciones de la localidad. Donde observaremos el Canal propiamente dicho, y las </a:t>
            </a:r>
            <a:r>
              <a:rPr lang="es-ES" sz="2000" dirty="0" smtClean="0"/>
              <a:t>aves </a:t>
            </a:r>
            <a:r>
              <a:rPr lang="es-ES" sz="2000" dirty="0" smtClean="0"/>
              <a:t>que </a:t>
            </a:r>
            <a:r>
              <a:rPr lang="es-ES" sz="2000" dirty="0" smtClean="0"/>
              <a:t>se encuentren por su entorno.</a:t>
            </a:r>
            <a:endParaRPr lang="es-ES" sz="2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Iglesia de Santa Eulalia.</a:t>
            </a:r>
            <a:endParaRPr lang="es-ES" dirty="0"/>
          </a:p>
        </p:txBody>
      </p:sp>
      <p:sp>
        <p:nvSpPr>
          <p:cNvPr id="3" name="2 Marcador de contenido"/>
          <p:cNvSpPr>
            <a:spLocks noGrp="1"/>
          </p:cNvSpPr>
          <p:nvPr>
            <p:ph idx="1"/>
          </p:nvPr>
        </p:nvSpPr>
        <p:spPr/>
        <p:txBody>
          <a:bodyPr/>
          <a:lstStyle/>
          <a:p>
            <a:r>
              <a:rPr lang="es-ES" dirty="0" smtClean="0"/>
              <a:t>Alberga distintos estilos </a:t>
            </a:r>
            <a:r>
              <a:rPr lang="es-ES" dirty="0" smtClean="0"/>
              <a:t>artísticos, </a:t>
            </a:r>
            <a:r>
              <a:rPr lang="es-ES" dirty="0" smtClean="0"/>
              <a:t>como son el románico, el gótico y el mudéjar.</a:t>
            </a:r>
          </a:p>
          <a:p>
            <a:r>
              <a:rPr lang="es-ES" dirty="0" smtClean="0"/>
              <a:t>Sobre todo podemos ver esta sucesión de estilos en su torre. </a:t>
            </a:r>
          </a:p>
          <a:p>
            <a:r>
              <a:rPr lang="es-ES" dirty="0" smtClean="0"/>
              <a:t>La parte superior es de estilo mudéjar.</a:t>
            </a:r>
          </a:p>
          <a:p>
            <a:r>
              <a:rPr lang="es-ES" dirty="0" smtClean="0"/>
              <a:t>El arte mudéjar destaca sobre todo por el uso del ladrillo, la cerámica vidriada, la madera en las techumbres, las yeserías, etc. En toda esta comarca destacan extraordinarios ejemplos de artesonados mudéjares.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462</TotalTime>
  <Words>2192</Words>
  <Application>Microsoft Office PowerPoint</Application>
  <PresentationFormat>Presentación en pantalla (4:3)</PresentationFormat>
  <Paragraphs>204</Paragraphs>
  <Slides>35</Slides>
  <Notes>0</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Flujo</vt:lpstr>
      <vt:lpstr>VISITA A LA LOCALIDAD DE PAREDES DE NAVA</vt:lpstr>
      <vt:lpstr>PAREDES DE NAVA.</vt:lpstr>
      <vt:lpstr>LOCALIZACIÓN DE PAREDES DE NAVA (PALENCIA)</vt:lpstr>
      <vt:lpstr>ESCUDO Y BANDERA DE PAREDES DE NAVA</vt:lpstr>
      <vt:lpstr>MONUMENTOS DESTACADOS</vt:lpstr>
      <vt:lpstr>Diapositiva 6</vt:lpstr>
      <vt:lpstr>Diapositiva 7</vt:lpstr>
      <vt:lpstr>El plan de la visita a Paredes de Nava es el siguiente: </vt:lpstr>
      <vt:lpstr>Iglesia de Santa Eulalia.</vt:lpstr>
      <vt:lpstr>Diapositiva 10</vt:lpstr>
      <vt:lpstr>Diapositiva 11</vt:lpstr>
      <vt:lpstr>Diapositiva 12</vt:lpstr>
      <vt:lpstr>Diapositiva 13</vt:lpstr>
      <vt:lpstr>Diapositiva 14</vt:lpstr>
      <vt:lpstr>Palomares:</vt:lpstr>
      <vt:lpstr>Palomar redondo con patio:</vt:lpstr>
      <vt:lpstr>Canal de Castilla.</vt:lpstr>
      <vt:lpstr>Diapositiva 18</vt:lpstr>
      <vt:lpstr>Diapositiva 19</vt:lpstr>
      <vt:lpstr>Diapositiva 20</vt:lpstr>
      <vt:lpstr>Diapositiva 21</vt:lpstr>
      <vt:lpstr>ACTIVIDADES</vt:lpstr>
      <vt:lpstr>1. ACTIVIDADES PREVIAS.</vt:lpstr>
      <vt:lpstr>Investigación sobre el Canal de Castilla:</vt:lpstr>
      <vt:lpstr>Comparación de planos de la localidad de Paredes de Nava.</vt:lpstr>
      <vt:lpstr>Diapositiva 26</vt:lpstr>
      <vt:lpstr>2. ACTIVIDADES PARA REALIZAR DURANTE LA VISITA.</vt:lpstr>
      <vt:lpstr>Batería de preguntas.</vt:lpstr>
      <vt:lpstr>Realización de fotos.</vt:lpstr>
      <vt:lpstr>“Entrevista” a habitantes de Paredes de Nava. </vt:lpstr>
      <vt:lpstr>Diapositiva 31</vt:lpstr>
      <vt:lpstr>3. ACTIVIDADES POSTERIORES A LA VISITA</vt:lpstr>
      <vt:lpstr>Realización de Un PowerPoint con las fotografías hechas en la excursión.</vt:lpstr>
      <vt:lpstr>Redacción sobre algún aspecto de la visita.</vt:lpstr>
      <vt:lpstr>FIN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USUARIO</cp:lastModifiedBy>
  <cp:revision>89</cp:revision>
  <dcterms:created xsi:type="dcterms:W3CDTF">2015-11-28T17:32:22Z</dcterms:created>
  <dcterms:modified xsi:type="dcterms:W3CDTF">2015-12-04T14:09:15Z</dcterms:modified>
</cp:coreProperties>
</file>