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4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6" r:id="rId22"/>
    <p:sldId id="278" r:id="rId23"/>
    <p:sldId id="279" r:id="rId24"/>
    <p:sldId id="276" r:id="rId25"/>
    <p:sldId id="277" r:id="rId26"/>
    <p:sldId id="280" r:id="rId27"/>
    <p:sldId id="281" r:id="rId28"/>
    <p:sldId id="282" r:id="rId29"/>
    <p:sldId id="283" r:id="rId30"/>
    <p:sldId id="284" r:id="rId31"/>
    <p:sldId id="286" r:id="rId32"/>
    <p:sldId id="292" r:id="rId33"/>
    <p:sldId id="293" r:id="rId34"/>
    <p:sldId id="294" r:id="rId35"/>
    <p:sldId id="288" r:id="rId36"/>
    <p:sldId id="295" r:id="rId37"/>
    <p:sldId id="289" r:id="rId38"/>
    <p:sldId id="291" r:id="rId39"/>
    <p:sldId id="285" r:id="rId40"/>
    <p:sldId id="297" r:id="rId41"/>
    <p:sldId id="290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4AD9C-1C54-E51A-C19E-7F2F44C200B3}" v="9" dt="2021-05-03T16:20:29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VALCARCEL MARTINEZ" userId="S::svalcarcelmartinez@educa.jcyl.es::3c6b7685-8560-47ab-9286-f464fd92f461" providerId="AD" clId="Web-{FF64AD9C-1C54-E51A-C19E-7F2F44C200B3}"/>
    <pc:docChg chg="modSld">
      <pc:chgData name="SIMON VALCARCEL MARTINEZ" userId="S::svalcarcelmartinez@educa.jcyl.es::3c6b7685-8560-47ab-9286-f464fd92f461" providerId="AD" clId="Web-{FF64AD9C-1C54-E51A-C19E-7F2F44C200B3}" dt="2021-05-03T16:20:29.174" v="6" actId="14100"/>
      <pc:docMkLst>
        <pc:docMk/>
      </pc:docMkLst>
      <pc:sldChg chg="addSp modSp">
        <pc:chgData name="SIMON VALCARCEL MARTINEZ" userId="S::svalcarcelmartinez@educa.jcyl.es::3c6b7685-8560-47ab-9286-f464fd92f461" providerId="AD" clId="Web-{FF64AD9C-1C54-E51A-C19E-7F2F44C200B3}" dt="2021-05-03T16:20:29.174" v="6" actId="14100"/>
        <pc:sldMkLst>
          <pc:docMk/>
          <pc:sldMk cId="2637511813" sldId="256"/>
        </pc:sldMkLst>
        <pc:spChg chg="mod">
          <ac:chgData name="SIMON VALCARCEL MARTINEZ" userId="S::svalcarcelmartinez@educa.jcyl.es::3c6b7685-8560-47ab-9286-f464fd92f461" providerId="AD" clId="Web-{FF64AD9C-1C54-E51A-C19E-7F2F44C200B3}" dt="2021-05-03T16:20:01.016" v="0" actId="20577"/>
          <ac:spMkLst>
            <pc:docMk/>
            <pc:sldMk cId="2637511813" sldId="256"/>
            <ac:spMk id="3" creationId="{00000000-0000-0000-0000-000000000000}"/>
          </ac:spMkLst>
        </pc:spChg>
        <pc:picChg chg="add mod">
          <ac:chgData name="SIMON VALCARCEL MARTINEZ" userId="S::svalcarcelmartinez@educa.jcyl.es::3c6b7685-8560-47ab-9286-f464fd92f461" providerId="AD" clId="Web-{FF64AD9C-1C54-E51A-C19E-7F2F44C200B3}" dt="2021-05-03T16:20:29.174" v="6" actId="14100"/>
          <ac:picMkLst>
            <pc:docMk/>
            <pc:sldMk cId="2637511813" sldId="256"/>
            <ac:picMk id="4" creationId="{C2256F0C-4C11-44AD-815A-06B01F1BAA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270B-F06E-4882-91E4-B1022AF5C8B0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060CE-D588-4363-A3F8-8CAB5153A4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02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60CE-D588-4363-A3F8-8CAB5153A4A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1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0D0D-FD69-47B6-AF1E-91C563D7F173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55656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328-520F-4461-9F71-FFB8DB0D4D56}" type="datetime1">
              <a:rPr lang="es-ES" smtClean="0"/>
              <a:t>03/05/2021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0082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328-520F-4461-9F71-FFB8DB0D4D56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27116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328-520F-4461-9F71-FFB8DB0D4D56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58841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328-520F-4461-9F71-FFB8DB0D4D56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94857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328-520F-4461-9F71-FFB8DB0D4D56}" type="datetime1">
              <a:rPr lang="es-ES" smtClean="0"/>
              <a:t>03/05/2021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52448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9328-520F-4461-9F71-FFB8DB0D4D56}" type="datetime1">
              <a:rPr lang="es-ES" smtClean="0"/>
              <a:t>03/05/2021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81474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3A0A-AAD1-4C3A-8CB3-57984ED94FB9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74401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074A-AEF4-4EA9-9A03-F4ED865DECD6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2860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7465-232F-444F-ADFD-8AA3FE6246D6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88800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7F03-9AFD-4597-874C-DAE5585273D3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77114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4C34-055A-46FA-BAC9-F6FB7FDCD6BE}" type="datetime1">
              <a:rPr lang="es-ES" smtClean="0"/>
              <a:t>03/05/2021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173181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4EA7-65F5-4F3A-8286-F82CF273FC1F}" type="datetime1">
              <a:rPr lang="es-ES" smtClean="0"/>
              <a:t>03/05/2021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361444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5480-78DC-4A89-843F-DA43EB8B8D71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37887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85D1-63A7-4F38-86D3-634705525D17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35663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6E5C-03E9-42B7-88A1-5DE3F323D0C0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612068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7F6C-C877-41F7-8E4D-3CC0D03A268F}" type="datetime1">
              <a:rPr lang="es-ES" smtClean="0"/>
              <a:t>03/05/2021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87571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FF9328-520F-4461-9F71-FFB8DB0D4D56}" type="datetime1">
              <a:rPr lang="es-ES" smtClean="0"/>
              <a:t>03/05/2021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s-ES"/>
              <a:t>DRH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A70C0-6458-4D82-A9AE-A95D26AF4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532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ransition spd="slow">
    <p:wipe dir="r"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METODOLOGÍA DRH PARA LA MEJORA EDUCATIVA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CURSO 2020/2021</a:t>
            </a:r>
          </a:p>
          <a:p>
            <a:r>
              <a:rPr lang="es-ES" dirty="0"/>
              <a:t>FELIPE RUIZ LÓPEZ</a:t>
            </a:r>
          </a:p>
          <a:p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2256F0C-4C11-44AD-815A-06B01F1BA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85" y="5639251"/>
            <a:ext cx="3958086" cy="9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1813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245" y="365125"/>
            <a:ext cx="11552349" cy="1325563"/>
          </a:xfrm>
        </p:spPr>
        <p:txBody>
          <a:bodyPr>
            <a:normAutofit/>
          </a:bodyPr>
          <a:lstStyle/>
          <a:p>
            <a:r>
              <a:rPr lang="es-ES" sz="4000" dirty="0"/>
              <a:t>5. Funciones generales: función </a:t>
            </a:r>
            <a:r>
              <a:rPr lang="es-ES" sz="4000" i="1" dirty="0" err="1"/>
              <a:t>frame</a:t>
            </a:r>
            <a:r>
              <a:rPr lang="es-ES" sz="4000" dirty="0"/>
              <a:t>, función </a:t>
            </a:r>
            <a:r>
              <a:rPr lang="es-ES" sz="4000" i="1" dirty="0" err="1"/>
              <a:t>axes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función </a:t>
            </a:r>
            <a:r>
              <a:rPr lang="es-ES" i="1" dirty="0" err="1"/>
              <a:t>frame</a:t>
            </a:r>
            <a:r>
              <a:rPr lang="es-ES" dirty="0"/>
              <a:t> permite definir el marco de trabajo.</a:t>
            </a:r>
          </a:p>
          <a:p>
            <a:pPr lvl="1"/>
            <a:r>
              <a:rPr lang="es-ES" dirty="0"/>
              <a:t>Dimensión: 2D o 3D</a:t>
            </a:r>
          </a:p>
          <a:p>
            <a:pPr lvl="1"/>
            <a:r>
              <a:rPr lang="es-ES" dirty="0"/>
              <a:t>Escala:  normal 1:1, escala 1:50, escala 2:1, etc.</a:t>
            </a:r>
          </a:p>
          <a:p>
            <a:pPr lvl="1"/>
            <a:r>
              <a:rPr lang="es-ES" dirty="0"/>
              <a:t>Origen de coordenadas</a:t>
            </a:r>
          </a:p>
          <a:p>
            <a:pPr lvl="1"/>
            <a:r>
              <a:rPr lang="es-ES" dirty="0"/>
              <a:t>Color de fondo de pantalla</a:t>
            </a:r>
          </a:p>
          <a:p>
            <a:endParaRPr lang="es-ES" dirty="0"/>
          </a:p>
          <a:p>
            <a:r>
              <a:rPr lang="es-ES" dirty="0"/>
              <a:t>La función </a:t>
            </a:r>
            <a:r>
              <a:rPr lang="es-ES" i="1" dirty="0" err="1"/>
              <a:t>axes</a:t>
            </a:r>
            <a:r>
              <a:rPr lang="es-ES" dirty="0"/>
              <a:t> permite definir las características de la forma de mostrar los ejes cartesianos y cuadrículas de referencia.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8456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5a. Función </a:t>
            </a:r>
            <a:r>
              <a:rPr lang="es-ES" i="1" dirty="0" err="1"/>
              <a:t>frame</a:t>
            </a:r>
            <a:r>
              <a:rPr lang="es-ES" dirty="0"/>
              <a:t>, función </a:t>
            </a:r>
            <a:r>
              <a:rPr lang="es-ES" i="1" dirty="0" err="1"/>
              <a:t>axes</a:t>
            </a:r>
            <a:r>
              <a:rPr lang="es-ES" i="1" dirty="0"/>
              <a:t> en 2D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35034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5b.  Función </a:t>
            </a:r>
            <a:r>
              <a:rPr lang="es-ES" i="1" dirty="0" err="1"/>
              <a:t>frame</a:t>
            </a:r>
            <a:r>
              <a:rPr lang="es-ES" dirty="0"/>
              <a:t>, función </a:t>
            </a:r>
            <a:r>
              <a:rPr lang="es-ES" i="1" dirty="0" err="1"/>
              <a:t>axes</a:t>
            </a:r>
            <a:r>
              <a:rPr lang="es-ES" i="1" dirty="0"/>
              <a:t>, origen (0,0)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37748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5c. Función </a:t>
            </a:r>
            <a:r>
              <a:rPr lang="es-ES" i="1" dirty="0" err="1"/>
              <a:t>frame</a:t>
            </a:r>
            <a:r>
              <a:rPr lang="es-ES" dirty="0"/>
              <a:t>, función </a:t>
            </a:r>
            <a:r>
              <a:rPr lang="es-ES" i="1" dirty="0" err="1"/>
              <a:t>axes</a:t>
            </a:r>
            <a:r>
              <a:rPr lang="es-ES" i="1" dirty="0"/>
              <a:t> en 3D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13232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153103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6. Funciones de texto, geométricas y multimedia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9907" cy="4351338"/>
          </a:xfrm>
        </p:spPr>
        <p:txBody>
          <a:bodyPr/>
          <a:lstStyle/>
          <a:p>
            <a:r>
              <a:rPr lang="es-ES" sz="3200" dirty="0"/>
              <a:t>Mencionaremos algunas funciones del </a:t>
            </a:r>
            <a:r>
              <a:rPr lang="es-ES" sz="3200" dirty="0" err="1"/>
              <a:t>cDRH</a:t>
            </a:r>
            <a:r>
              <a:rPr lang="es-ES" sz="3200" dirty="0"/>
              <a:t>:</a:t>
            </a:r>
          </a:p>
          <a:p>
            <a:pPr lvl="1"/>
            <a:r>
              <a:rPr lang="es-ES" sz="2800" dirty="0"/>
              <a:t>Texto: </a:t>
            </a:r>
            <a:r>
              <a:rPr lang="es-ES" sz="2800" i="1" dirty="0" err="1"/>
              <a:t>write</a:t>
            </a:r>
            <a:r>
              <a:rPr lang="es-ES" sz="2800" i="1" dirty="0"/>
              <a:t>, </a:t>
            </a:r>
            <a:r>
              <a:rPr lang="es-ES" sz="2800" i="1" dirty="0" err="1"/>
              <a:t>wl</a:t>
            </a:r>
            <a:r>
              <a:rPr lang="es-ES" sz="2800" i="1" dirty="0"/>
              <a:t>, </a:t>
            </a:r>
            <a:r>
              <a:rPr lang="es-ES" sz="2800" i="1" dirty="0" err="1"/>
              <a:t>wt</a:t>
            </a:r>
            <a:endParaRPr lang="es-ES" sz="2800" i="1" dirty="0"/>
          </a:p>
          <a:p>
            <a:pPr lvl="1"/>
            <a:r>
              <a:rPr lang="es-ES" sz="2800" dirty="0"/>
              <a:t>Geométricas 2D: </a:t>
            </a:r>
            <a:r>
              <a:rPr lang="es-ES" sz="2800" i="1" dirty="0"/>
              <a:t>line, rect1, rect2, circle1, circle2, </a:t>
            </a:r>
            <a:r>
              <a:rPr lang="es-ES" sz="2800" i="1" dirty="0" err="1"/>
              <a:t>arc</a:t>
            </a:r>
            <a:r>
              <a:rPr lang="es-ES" sz="2800" i="1" dirty="0"/>
              <a:t>, </a:t>
            </a:r>
            <a:r>
              <a:rPr lang="es-ES" sz="2800" i="1" dirty="0" err="1"/>
              <a:t>angle</a:t>
            </a:r>
            <a:r>
              <a:rPr lang="es-ES" sz="2800" i="1" dirty="0"/>
              <a:t>, </a:t>
            </a:r>
            <a:r>
              <a:rPr lang="es-ES" sz="2800" i="1" dirty="0" err="1"/>
              <a:t>chord</a:t>
            </a:r>
            <a:r>
              <a:rPr lang="es-ES" sz="2800" i="1" dirty="0"/>
              <a:t>, pie.</a:t>
            </a:r>
          </a:p>
          <a:p>
            <a:pPr lvl="1"/>
            <a:r>
              <a:rPr lang="es-ES" sz="2800" dirty="0"/>
              <a:t>Geométricas 3D</a:t>
            </a:r>
            <a:r>
              <a:rPr lang="es-ES" sz="2800" i="1" dirty="0"/>
              <a:t>: cube, </a:t>
            </a:r>
            <a:r>
              <a:rPr lang="es-ES" sz="2800" i="1" dirty="0" err="1"/>
              <a:t>hexahedron</a:t>
            </a:r>
            <a:endParaRPr lang="es-ES" sz="2800" i="1" dirty="0"/>
          </a:p>
          <a:p>
            <a:pPr lvl="1"/>
            <a:r>
              <a:rPr lang="es-ES" sz="2800" dirty="0"/>
              <a:t>Multimedia</a:t>
            </a:r>
            <a:r>
              <a:rPr lang="es-ES" sz="2800" i="1" dirty="0"/>
              <a:t>: </a:t>
            </a:r>
            <a:r>
              <a:rPr lang="es-ES" sz="2800" i="1" dirty="0" err="1"/>
              <a:t>img</a:t>
            </a:r>
            <a:r>
              <a:rPr lang="es-ES" sz="2800" i="1" dirty="0"/>
              <a:t>, video, audio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46020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6a. Función </a:t>
            </a:r>
            <a:r>
              <a:rPr lang="es-ES" i="1" dirty="0" err="1"/>
              <a:t>write</a:t>
            </a:r>
            <a:endParaRPr lang="es-ES" i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33535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6b. Función </a:t>
            </a:r>
            <a:r>
              <a:rPr lang="es-ES" i="1" dirty="0" err="1"/>
              <a:t>write</a:t>
            </a:r>
            <a:r>
              <a:rPr lang="es-ES" dirty="0"/>
              <a:t> uso para cadenas y objetos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23078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6c. Función </a:t>
            </a:r>
            <a:r>
              <a:rPr lang="es-ES" i="1" dirty="0" err="1"/>
              <a:t>wl</a:t>
            </a:r>
            <a:r>
              <a:rPr lang="es-ES" i="1" dirty="0"/>
              <a:t>. </a:t>
            </a:r>
            <a:r>
              <a:rPr lang="es-ES" dirty="0"/>
              <a:t>Aplicación a la lengua 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8742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6d. Función </a:t>
            </a:r>
            <a:r>
              <a:rPr lang="es-ES" i="1" dirty="0" err="1"/>
              <a:t>wt</a:t>
            </a:r>
            <a:r>
              <a:rPr lang="es-ES" i="1" dirty="0"/>
              <a:t>.</a:t>
            </a:r>
            <a:r>
              <a:rPr lang="es-ES" dirty="0"/>
              <a:t> Aplicación a la lengua</a:t>
            </a:r>
            <a:endParaRPr lang="es-ES" i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985844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6e. Función </a:t>
            </a:r>
            <a:r>
              <a:rPr lang="es-ES" i="1" dirty="0"/>
              <a:t>line. </a:t>
            </a:r>
            <a:r>
              <a:rPr lang="es-ES" dirty="0"/>
              <a:t>Antónimos y simetría</a:t>
            </a:r>
            <a:endParaRPr lang="es-ES" i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68205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1. Dotar a los docentes de las herramientas necesarias para mejorar el nivel académico del alumnado. </a:t>
            </a:r>
          </a:p>
          <a:p>
            <a:r>
              <a:rPr lang="es-ES" dirty="0"/>
              <a:t>2. Entender el DRH para poder aplicarlo. En particular programar de una manera sencilla, y rápida de llevar a la práctica.</a:t>
            </a:r>
          </a:p>
          <a:p>
            <a:r>
              <a:rPr lang="es-ES" dirty="0"/>
              <a:t>3. Descubrir el talento de cada uno fomentando la originalidad, la creatividad y la eficiencia.</a:t>
            </a:r>
          </a:p>
          <a:p>
            <a:r>
              <a:rPr lang="es-ES" dirty="0"/>
              <a:t>4. Tomar conciencia de que necesitamos alto nivel para los desafíos actuales y venideros.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94019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6f. Algunas funciones geométricas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18210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6g. Función </a:t>
            </a:r>
            <a:r>
              <a:rPr lang="es-ES" i="1" dirty="0" err="1"/>
              <a:t>img</a:t>
            </a:r>
            <a:r>
              <a:rPr lang="es-ES" i="1" dirty="0"/>
              <a:t>. </a:t>
            </a:r>
            <a:br>
              <a:rPr lang="es-ES" i="1" dirty="0"/>
            </a:br>
            <a:r>
              <a:rPr lang="es-ES" sz="3200" dirty="0"/>
              <a:t>Se pueden poner varias imágenes de forma simultánea</a:t>
            </a:r>
            <a:endParaRPr lang="es-ES" sz="3200" i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69828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6h. Función multimedia </a:t>
            </a:r>
            <a:r>
              <a:rPr lang="es-ES" i="1" dirty="0"/>
              <a:t>video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095671"/>
            <a:ext cx="8947150" cy="4109695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725608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6h. Función multimedia </a:t>
            </a:r>
            <a:r>
              <a:rPr lang="es-ES" i="1" dirty="0"/>
              <a:t>video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095671"/>
            <a:ext cx="8947150" cy="4109695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38941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578" y="365125"/>
            <a:ext cx="11934422" cy="1325563"/>
          </a:xfrm>
        </p:spPr>
        <p:txBody>
          <a:bodyPr>
            <a:normAutofit/>
          </a:bodyPr>
          <a:lstStyle/>
          <a:p>
            <a:r>
              <a:rPr lang="es-ES" sz="4000" dirty="0"/>
              <a:t>7. Creación de bases de datos y</a:t>
            </a:r>
            <a:br>
              <a:rPr lang="es-ES" sz="4000" dirty="0"/>
            </a:br>
            <a:r>
              <a:rPr lang="es-ES" sz="4000" dirty="0"/>
              <a:t> exámenes. Función </a:t>
            </a:r>
            <a:r>
              <a:rPr lang="es-ES" sz="4000" i="1" dirty="0"/>
              <a:t>QUA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 el </a:t>
            </a:r>
            <a:r>
              <a:rPr lang="es-ES" i="1" dirty="0" err="1"/>
              <a:t>cDRH</a:t>
            </a:r>
            <a:r>
              <a:rPr lang="es-ES" dirty="0"/>
              <a:t> se puede crear </a:t>
            </a:r>
            <a:r>
              <a:rPr lang="es-ES" b="1" dirty="0"/>
              <a:t>bases de datos</a:t>
            </a:r>
            <a:r>
              <a:rPr lang="es-ES" dirty="0"/>
              <a:t> sencillas que son fáciles de manejar y programar.</a:t>
            </a:r>
          </a:p>
          <a:p>
            <a:r>
              <a:rPr lang="es-ES" b="1" dirty="0"/>
              <a:t>Exámenes</a:t>
            </a:r>
            <a:r>
              <a:rPr lang="es-ES" dirty="0"/>
              <a:t>. Con las bases de datos se pueden crear diferentes tipos de exámenes cuyas puntuaciones, fechas y otras informaciones </a:t>
            </a:r>
            <a:r>
              <a:rPr lang="es-ES"/>
              <a:t>puede quedar grabadas </a:t>
            </a:r>
            <a:r>
              <a:rPr lang="es-ES" dirty="0"/>
              <a:t>en </a:t>
            </a:r>
            <a:r>
              <a:rPr lang="es-ES"/>
              <a:t>el cuaderno.</a:t>
            </a:r>
            <a:endParaRPr lang="es-ES" dirty="0"/>
          </a:p>
          <a:p>
            <a:r>
              <a:rPr lang="es-ES" b="1" dirty="0"/>
              <a:t>La función </a:t>
            </a:r>
            <a:r>
              <a:rPr lang="es-ES" b="1" i="1" dirty="0"/>
              <a:t>QUA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Question</a:t>
            </a:r>
            <a:r>
              <a:rPr lang="es-ES" dirty="0"/>
              <a:t> </a:t>
            </a:r>
            <a:r>
              <a:rPr lang="es-ES" dirty="0" err="1"/>
              <a:t>Answer</a:t>
            </a:r>
            <a:r>
              <a:rPr lang="es-ES" dirty="0"/>
              <a:t>) permite manejar los diversos elementos de la base de datos: orden y visión de los campos, tamaño de las fuentes, modo de presentar los campos (fijo o aleatorio), etc.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04753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7a. Función </a:t>
            </a:r>
            <a:r>
              <a:rPr lang="es-ES" i="1" dirty="0"/>
              <a:t>QUA: </a:t>
            </a:r>
            <a:r>
              <a:rPr lang="es-ES" dirty="0"/>
              <a:t>aplicación a los cuadrados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73400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7b. Función </a:t>
            </a:r>
            <a:r>
              <a:rPr lang="es-ES" i="1" dirty="0"/>
              <a:t>QUA: </a:t>
            </a:r>
            <a:r>
              <a:rPr lang="es-ES" dirty="0"/>
              <a:t>aplicación raíz cuadrada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500182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7c. Función </a:t>
            </a:r>
            <a:r>
              <a:rPr lang="es-ES" i="1" dirty="0"/>
              <a:t>QUA: </a:t>
            </a:r>
            <a:r>
              <a:rPr lang="es-ES" dirty="0"/>
              <a:t>aplicación a objetos </a:t>
            </a:r>
            <a:br>
              <a:rPr lang="es-ES" dirty="0"/>
            </a:br>
            <a:r>
              <a:rPr lang="es-ES" dirty="0"/>
              <a:t>en inglés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09036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823" y="365125"/>
            <a:ext cx="11037194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7d. Aplicación función </a:t>
            </a:r>
            <a:r>
              <a:rPr lang="es-ES" i="1" dirty="0"/>
              <a:t>QUA: </a:t>
            </a:r>
            <a:br>
              <a:rPr lang="es-ES" i="1" dirty="0"/>
            </a:br>
            <a:r>
              <a:rPr lang="es-ES" i="1" dirty="0"/>
              <a:t>		</a:t>
            </a:r>
            <a:r>
              <a:rPr lang="es-ES" dirty="0"/>
              <a:t>capitales de Europa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70773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017" y="365125"/>
            <a:ext cx="11345214" cy="1325563"/>
          </a:xfrm>
        </p:spPr>
        <p:txBody>
          <a:bodyPr>
            <a:normAutofit/>
          </a:bodyPr>
          <a:lstStyle/>
          <a:p>
            <a:r>
              <a:rPr lang="es-ES" sz="4000" dirty="0"/>
              <a:t>8. Creación de apuntes dinámicos. 	Funciones de cine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017" y="2005012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/>
              <a:t>En los apuntes del cuaderno digital podemos introducir programas que generan diapositivas, videos o cine.</a:t>
            </a:r>
          </a:p>
          <a:p>
            <a:endParaRPr lang="es-ES" dirty="0"/>
          </a:p>
          <a:p>
            <a:r>
              <a:rPr lang="es-ES" dirty="0"/>
              <a:t>Es importante destacar que no ocupan más espacio en disco si lo hacemos en el cuaderno. Y, apenas un poco más, si lo hacemos en un fichero de texto.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96323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1. ¿Qué es el DRH?</a:t>
            </a:r>
          </a:p>
          <a:p>
            <a:r>
              <a:rPr lang="es-ES" dirty="0"/>
              <a:t>2. Inicio del programa. El cuaderno de trabajo</a:t>
            </a:r>
          </a:p>
          <a:p>
            <a:r>
              <a:rPr lang="es-ES" dirty="0"/>
              <a:t>3. Herramientas previas a la programación</a:t>
            </a:r>
          </a:p>
          <a:p>
            <a:r>
              <a:rPr lang="es-ES" dirty="0"/>
              <a:t>4. El lenguaje de programación </a:t>
            </a:r>
            <a:r>
              <a:rPr lang="es-ES" i="1" dirty="0" err="1"/>
              <a:t>cDRH</a:t>
            </a:r>
            <a:endParaRPr lang="es-ES" i="1" dirty="0"/>
          </a:p>
          <a:p>
            <a:r>
              <a:rPr lang="es-ES" dirty="0"/>
              <a:t>5. Funciones generales: función </a:t>
            </a:r>
            <a:r>
              <a:rPr lang="es-ES" i="1" dirty="0" err="1"/>
              <a:t>frame</a:t>
            </a:r>
            <a:r>
              <a:rPr lang="es-ES" dirty="0"/>
              <a:t>, función </a:t>
            </a:r>
            <a:r>
              <a:rPr lang="es-ES" i="1" dirty="0" err="1"/>
              <a:t>axes</a:t>
            </a:r>
            <a:endParaRPr lang="es-ES" i="1" dirty="0"/>
          </a:p>
          <a:p>
            <a:r>
              <a:rPr lang="es-ES" dirty="0"/>
              <a:t>6. Funciones de texto, geométricas y multimedia</a:t>
            </a:r>
          </a:p>
          <a:p>
            <a:r>
              <a:rPr lang="es-ES" dirty="0"/>
              <a:t>7. Creación de bases de datos y exámenes. Función </a:t>
            </a:r>
            <a:r>
              <a:rPr lang="es-ES" i="1" dirty="0"/>
              <a:t>QUA</a:t>
            </a:r>
          </a:p>
          <a:p>
            <a:r>
              <a:rPr lang="es-ES" dirty="0"/>
              <a:t>8. Creación de apuntes dinámicos. Funciones de cine</a:t>
            </a:r>
          </a:p>
          <a:p>
            <a:r>
              <a:rPr lang="es-ES" dirty="0"/>
              <a:t>9. Ejemplos: Simulador de radioterapia. Movimientos Tierra y Luna</a:t>
            </a:r>
          </a:p>
          <a:p>
            <a:r>
              <a:rPr lang="es-ES" dirty="0"/>
              <a:t>10. Programa en ficheros de texto. </a:t>
            </a:r>
          </a:p>
          <a:p>
            <a:r>
              <a:rPr lang="es-ES" dirty="0"/>
              <a:t>11. Posibilidades del DRH.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07943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8a. Funciones de cine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Función </a:t>
            </a:r>
            <a:r>
              <a:rPr lang="es-ES" i="1" dirty="0"/>
              <a:t>cine</a:t>
            </a:r>
            <a:r>
              <a:rPr lang="es-ES" dirty="0"/>
              <a:t>: permite seleccionar  dimensión,  </a:t>
            </a:r>
            <a:r>
              <a:rPr lang="es-ES" dirty="0" err="1"/>
              <a:t>frames</a:t>
            </a:r>
            <a:r>
              <a:rPr lang="es-ES" dirty="0"/>
              <a:t> por segundo (normal 30 </a:t>
            </a:r>
            <a:r>
              <a:rPr lang="es-ES" dirty="0" err="1"/>
              <a:t>fps</a:t>
            </a:r>
            <a:r>
              <a:rPr lang="es-ES" dirty="0"/>
              <a:t>), tamaño de los </a:t>
            </a:r>
            <a:r>
              <a:rPr lang="es-ES" dirty="0" err="1"/>
              <a:t>frames</a:t>
            </a:r>
            <a:r>
              <a:rPr lang="es-ES" dirty="0"/>
              <a:t> (normal HD 1280 x 720), duración de la película.</a:t>
            </a:r>
          </a:p>
          <a:p>
            <a:r>
              <a:rPr lang="es-ES" dirty="0"/>
              <a:t>Función </a:t>
            </a:r>
            <a:r>
              <a:rPr lang="es-ES" i="1" dirty="0" err="1"/>
              <a:t>fixed</a:t>
            </a:r>
            <a:r>
              <a:rPr lang="es-ES" i="1" dirty="0"/>
              <a:t>,</a:t>
            </a:r>
            <a:r>
              <a:rPr lang="es-ES" dirty="0"/>
              <a:t> para generar </a:t>
            </a:r>
            <a:r>
              <a:rPr lang="es-ES" dirty="0" err="1"/>
              <a:t>frames</a:t>
            </a:r>
            <a:r>
              <a:rPr lang="es-ES" dirty="0"/>
              <a:t> con objetos que no se mueven.</a:t>
            </a:r>
          </a:p>
          <a:p>
            <a:r>
              <a:rPr lang="es-ES" dirty="0"/>
              <a:t>Función </a:t>
            </a:r>
            <a:r>
              <a:rPr lang="es-ES" i="1" dirty="0" err="1"/>
              <a:t>moving</a:t>
            </a:r>
            <a:r>
              <a:rPr lang="es-ES" dirty="0"/>
              <a:t>, para generar </a:t>
            </a:r>
            <a:r>
              <a:rPr lang="es-ES" dirty="0" err="1"/>
              <a:t>frames</a:t>
            </a:r>
            <a:r>
              <a:rPr lang="es-ES" dirty="0"/>
              <a:t> con objetos que se mueven.</a:t>
            </a:r>
          </a:p>
          <a:p>
            <a:pPr lvl="1"/>
            <a:r>
              <a:rPr lang="es-ES" dirty="0"/>
              <a:t>Se puede elegir varios tipos de movimientos: </a:t>
            </a:r>
          </a:p>
          <a:p>
            <a:pPr lvl="2"/>
            <a:r>
              <a:rPr lang="es-ES" dirty="0"/>
              <a:t>rectilíneo, circular, oscilatorio, ondulatorio, etc.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21461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9. Ejemplo: Simulador de radioterapia. 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260833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9a. Simulador de radioterapia </a:t>
            </a:r>
            <a:br>
              <a:rPr lang="es-ES" dirty="0"/>
            </a:br>
            <a:r>
              <a:rPr lang="es-ES" sz="3200" dirty="0"/>
              <a:t>(</a:t>
            </a:r>
            <a:r>
              <a:rPr lang="es-ES" sz="3200" dirty="0" err="1"/>
              <a:t>frame</a:t>
            </a:r>
            <a:r>
              <a:rPr lang="es-ES" sz="3200" dirty="0"/>
              <a:t> 719)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355352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9b. Función </a:t>
            </a:r>
            <a:r>
              <a:rPr lang="es-ES" i="1" dirty="0" err="1"/>
              <a:t>fixed</a:t>
            </a:r>
            <a:r>
              <a:rPr lang="es-ES" i="1" dirty="0"/>
              <a:t>  </a:t>
            </a:r>
            <a:r>
              <a:rPr lang="es-ES" dirty="0"/>
              <a:t>. </a:t>
            </a:r>
            <a:r>
              <a:rPr lang="es-ES" sz="2800" dirty="0"/>
              <a:t>Simulación radioterapia (</a:t>
            </a:r>
            <a:r>
              <a:rPr lang="es-ES" sz="2800" dirty="0" err="1"/>
              <a:t>frame</a:t>
            </a:r>
            <a:r>
              <a:rPr lang="es-ES" sz="2800" dirty="0"/>
              <a:t> 2578)</a:t>
            </a:r>
            <a:endParaRPr lang="es-ES" sz="2800" i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495402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9c. </a:t>
            </a:r>
            <a:r>
              <a:rPr lang="es-ES" sz="4400" dirty="0"/>
              <a:t>Simulador de radioterapia 	</a:t>
            </a:r>
            <a:r>
              <a:rPr lang="es-ES" sz="2800" dirty="0"/>
              <a:t>(</a:t>
            </a:r>
            <a:r>
              <a:rPr lang="es-ES" sz="2800" dirty="0" err="1"/>
              <a:t>frame</a:t>
            </a:r>
            <a:r>
              <a:rPr lang="es-ES" sz="2800" dirty="0"/>
              <a:t> 2890)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813591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9d. Función </a:t>
            </a:r>
            <a:r>
              <a:rPr lang="es-ES" i="1" dirty="0" err="1"/>
              <a:t>moving</a:t>
            </a:r>
            <a:r>
              <a:rPr lang="es-ES" i="1" dirty="0"/>
              <a:t> </a:t>
            </a:r>
            <a:r>
              <a:rPr lang="es-ES" sz="2800" dirty="0"/>
              <a:t>(con movimiento rectilíneo)</a:t>
            </a:r>
            <a:br>
              <a:rPr lang="es-ES" sz="2800" i="1" dirty="0"/>
            </a:br>
            <a:r>
              <a:rPr lang="es-ES" sz="2800" i="1" dirty="0"/>
              <a:t>	</a:t>
            </a:r>
            <a:r>
              <a:rPr lang="es-ES" sz="2800" dirty="0"/>
              <a:t>Simulación radioterapia (</a:t>
            </a:r>
            <a:r>
              <a:rPr lang="es-ES" sz="2800" dirty="0" err="1"/>
              <a:t>frame</a:t>
            </a:r>
            <a:r>
              <a:rPr lang="es-ES" sz="2800" dirty="0"/>
              <a:t> 3048)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87815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9d. </a:t>
            </a:r>
            <a:r>
              <a:rPr lang="es-ES" sz="4000" dirty="0"/>
              <a:t>Simulador de radioterapia</a:t>
            </a:r>
            <a:r>
              <a:rPr lang="es-ES" sz="2800" dirty="0"/>
              <a:t> 	</a:t>
            </a:r>
            <a:r>
              <a:rPr lang="es-ES" sz="2800" dirty="0" err="1"/>
              <a:t>frame</a:t>
            </a:r>
            <a:r>
              <a:rPr lang="es-ES" sz="2800" dirty="0"/>
              <a:t>(3591) </a:t>
            </a:r>
            <a:br>
              <a:rPr lang="es-ES" sz="2800" dirty="0"/>
            </a:br>
            <a:endParaRPr lang="es-ES" sz="28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658829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9e. Movimientos Tierra y Luna </a:t>
            </a:r>
            <a:r>
              <a:rPr lang="es-ES" sz="2800" dirty="0"/>
              <a:t>(</a:t>
            </a:r>
            <a:r>
              <a:rPr lang="es-ES" sz="2800" dirty="0" err="1"/>
              <a:t>frame</a:t>
            </a:r>
            <a:r>
              <a:rPr lang="es-ES" sz="2800" dirty="0"/>
              <a:t> 253)</a:t>
            </a:r>
            <a:br>
              <a:rPr lang="es-ES" sz="2800" dirty="0"/>
            </a:br>
            <a:r>
              <a:rPr lang="es-ES" sz="2800" dirty="0"/>
              <a:t>(movimiento circular, duración finita o infinita)</a:t>
            </a:r>
            <a:br>
              <a:rPr lang="es-ES" sz="2800" dirty="0"/>
            </a:br>
            <a:endParaRPr lang="es-ES" sz="28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611275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9f. Movimientos Tierra y </a:t>
            </a:r>
            <a:r>
              <a:rPr lang="es-ES"/>
              <a:t>Luna </a:t>
            </a:r>
            <a:r>
              <a:rPr lang="es-ES" sz="2800"/>
              <a:t>(</a:t>
            </a:r>
            <a:r>
              <a:rPr lang="es-ES" sz="2800" dirty="0" err="1"/>
              <a:t>frame</a:t>
            </a:r>
            <a:r>
              <a:rPr lang="es-ES" sz="2800" dirty="0"/>
              <a:t>(1056)</a:t>
            </a:r>
            <a:br>
              <a:rPr lang="es-ES" sz="2800" dirty="0"/>
            </a:br>
            <a:r>
              <a:rPr lang="es-ES" sz="2800" dirty="0"/>
              <a:t> (movimiento circular, duración finita o infinita)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099632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10. Programas en ficheros de texto.</a:t>
            </a:r>
            <a:br>
              <a:rPr lang="es-ES" dirty="0"/>
            </a:br>
            <a:r>
              <a:rPr lang="es-ES" sz="3100" dirty="0"/>
              <a:t>Útil para programas largos o en equipo. </a:t>
            </a:r>
            <a:br>
              <a:rPr lang="es-ES" sz="3100" dirty="0"/>
            </a:br>
            <a:r>
              <a:rPr lang="es-ES" sz="3100" dirty="0"/>
              <a:t>Se pueden crear con el bloc de notas</a:t>
            </a:r>
            <a:r>
              <a:rPr lang="es-ES" sz="2200" dirty="0"/>
              <a:t>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11813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¿Qué es el DRH?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DRH es un acrónimo de Diseño Rápido de </a:t>
            </a:r>
            <a:r>
              <a:rPr lang="es-ES" dirty="0" err="1"/>
              <a:t>Hiperconocimiento</a:t>
            </a:r>
            <a:r>
              <a:rPr lang="es-ES" dirty="0"/>
              <a:t>.</a:t>
            </a:r>
          </a:p>
          <a:p>
            <a:r>
              <a:rPr lang="es-ES" i="1" dirty="0" err="1"/>
              <a:t>Hiperconocimiento</a:t>
            </a:r>
            <a:r>
              <a:rPr lang="es-ES" i="1" dirty="0"/>
              <a:t> </a:t>
            </a:r>
            <a:r>
              <a:rPr lang="es-ES" dirty="0"/>
              <a:t>significa, en esencia, formar personas </a:t>
            </a:r>
            <a:r>
              <a:rPr lang="es-ES" dirty="0" err="1"/>
              <a:t>multiexpertas</a:t>
            </a:r>
            <a:r>
              <a:rPr lang="es-ES" dirty="0"/>
              <a:t> y que las materias se den de forma global.</a:t>
            </a:r>
          </a:p>
          <a:p>
            <a:r>
              <a:rPr lang="es-ES" dirty="0"/>
              <a:t>Fue creado en los años 80 y 90 y después de varios años de prueba, se está probando en el colegio Padre </a:t>
            </a:r>
            <a:r>
              <a:rPr lang="es-ES" dirty="0" err="1"/>
              <a:t>Manjón</a:t>
            </a:r>
            <a:r>
              <a:rPr lang="es-ES" dirty="0"/>
              <a:t>, </a:t>
            </a:r>
            <a:r>
              <a:rPr lang="es-ES" dirty="0" err="1"/>
              <a:t>Armunia</a:t>
            </a:r>
            <a:r>
              <a:rPr lang="es-ES" dirty="0"/>
              <a:t> (León) desde finales del curso 2016/17.</a:t>
            </a:r>
          </a:p>
          <a:p>
            <a:endParaRPr lang="es-ES" dirty="0"/>
          </a:p>
          <a:p>
            <a:r>
              <a:rPr lang="es-ES" i="1" dirty="0"/>
              <a:t>Pretende:</a:t>
            </a:r>
          </a:p>
          <a:p>
            <a:pPr lvl="1"/>
            <a:r>
              <a:rPr lang="es-ES" dirty="0"/>
              <a:t>Subir el nivel educativo actual, fomentar la creatividad y el análisis crítico.</a:t>
            </a:r>
          </a:p>
          <a:p>
            <a:pPr lvl="1"/>
            <a:r>
              <a:rPr lang="es-ES" dirty="0"/>
              <a:t>Introducir la </a:t>
            </a:r>
            <a:r>
              <a:rPr lang="es-ES" b="1" dirty="0"/>
              <a:t>programación</a:t>
            </a:r>
            <a:r>
              <a:rPr lang="es-ES" dirty="0"/>
              <a:t> como herramienta principal para dar las materias en todos los niveles: Infantil, Primaria, Secundaria y Universidad.</a:t>
            </a:r>
          </a:p>
          <a:p>
            <a:pPr lvl="1"/>
            <a:r>
              <a:rPr lang="es-ES" dirty="0"/>
              <a:t>Dar gran importancia al análisis de datos, generación y gestión de recursos y ayudar a mejorar la salud.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060877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11. Posibilidades del DRH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DRH tiene otras herramientas para aprendizajes más eficientes: 		de memorización, de visión global, etc.</a:t>
            </a:r>
          </a:p>
          <a:p>
            <a:r>
              <a:rPr lang="es-ES" i="1" dirty="0"/>
              <a:t>El lenguaje de programación </a:t>
            </a:r>
            <a:r>
              <a:rPr lang="es-ES" i="1" dirty="0" err="1"/>
              <a:t>cDRH</a:t>
            </a:r>
            <a:r>
              <a:rPr lang="es-ES" i="1" dirty="0"/>
              <a:t> dispone de funciones para:</a:t>
            </a:r>
          </a:p>
          <a:p>
            <a:pPr lvl="1"/>
            <a:r>
              <a:rPr lang="es-ES" dirty="0"/>
              <a:t>Análisis de datos</a:t>
            </a:r>
          </a:p>
          <a:p>
            <a:pPr lvl="1"/>
            <a:r>
              <a:rPr lang="es-ES" dirty="0"/>
              <a:t>Funciones matemáticas y estadísticas</a:t>
            </a:r>
          </a:p>
          <a:p>
            <a:pPr lvl="1"/>
            <a:r>
              <a:rPr lang="es-ES" dirty="0"/>
              <a:t>Fórmulas químicas</a:t>
            </a:r>
          </a:p>
          <a:p>
            <a:pPr lvl="1"/>
            <a:r>
              <a:rPr lang="es-ES" dirty="0"/>
              <a:t>Tratamiento de imágenes</a:t>
            </a:r>
          </a:p>
          <a:p>
            <a:pPr lvl="1"/>
            <a:r>
              <a:rPr lang="es-ES" dirty="0"/>
              <a:t>Tecnología del lenguaje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73486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41</a:t>
            </a:fld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176963"/>
          </a:xfrm>
        </p:spPr>
        <p:txBody>
          <a:bodyPr anchor="ctr"/>
          <a:lstStyle/>
          <a:p>
            <a:endParaRPr lang="es-ES" dirty="0"/>
          </a:p>
          <a:p>
            <a:pPr marL="0" indent="0" algn="ctr">
              <a:buNone/>
            </a:pPr>
            <a:r>
              <a:rPr lang="es-ES" sz="72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70078298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4454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2. Inicio del programa. El cuaderno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 el DRH se trabaja en forma manual y en forma digital.</a:t>
            </a:r>
          </a:p>
          <a:p>
            <a:r>
              <a:rPr lang="es-ES" dirty="0"/>
              <a:t>La forma digital se aloja en un pendrive donde está el programa ejecutable y varias carpetas con archivos.</a:t>
            </a:r>
          </a:p>
          <a:p>
            <a:r>
              <a:rPr lang="es-ES" dirty="0"/>
              <a:t>El archivo principal del alumno es el </a:t>
            </a:r>
            <a:r>
              <a:rPr lang="es-ES" b="1" dirty="0"/>
              <a:t>cuaderno de trabajo (</a:t>
            </a:r>
            <a:r>
              <a:rPr lang="es-ES" b="1" dirty="0" err="1"/>
              <a:t>dBook</a:t>
            </a:r>
            <a:r>
              <a:rPr lang="es-ES" b="1" dirty="0"/>
              <a:t>) </a:t>
            </a:r>
            <a:r>
              <a:rPr lang="es-ES" dirty="0"/>
              <a:t>que consta de partes, capítulos y páginas donde se puede almacenar los programas y apuntes que el alumno vaya haciendo.</a:t>
            </a:r>
          </a:p>
          <a:p>
            <a:r>
              <a:rPr lang="es-ES" dirty="0"/>
              <a:t>El programa permite pasar de un curso a otro fácilmente.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02665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2a. Inicio del programa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97946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2b. El cuaderno de trabajo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1" y="2052638"/>
            <a:ext cx="7462774" cy="4195762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6418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Herramientas previas a la programación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DRH dispone de varias herramientas entretenidas y eficientes para las diversas materias:</a:t>
            </a:r>
          </a:p>
          <a:p>
            <a:pPr lvl="1"/>
            <a:r>
              <a:rPr lang="es-ES" i="1" dirty="0" err="1"/>
              <a:t>Count</a:t>
            </a:r>
            <a:r>
              <a:rPr lang="es-ES" i="1" dirty="0"/>
              <a:t> </a:t>
            </a:r>
          </a:p>
          <a:p>
            <a:pPr lvl="1"/>
            <a:r>
              <a:rPr lang="es-ES" i="1" dirty="0"/>
              <a:t>Tabla de multiplicar aleatoria</a:t>
            </a:r>
          </a:p>
          <a:p>
            <a:pPr lvl="1"/>
            <a:r>
              <a:rPr lang="es-ES" i="1" dirty="0" err="1"/>
              <a:t>Tibana</a:t>
            </a:r>
            <a:r>
              <a:rPr lang="es-ES" dirty="0"/>
              <a:t>: para las matemáticas y la historia</a:t>
            </a:r>
          </a:p>
          <a:p>
            <a:pPr lvl="1"/>
            <a:r>
              <a:rPr lang="es-ES" i="1" dirty="0" err="1"/>
              <a:t>Smile</a:t>
            </a:r>
            <a:r>
              <a:rPr lang="es-ES" dirty="0"/>
              <a:t>: para el vocabulario, gramática, ciencias sociales</a:t>
            </a:r>
          </a:p>
          <a:p>
            <a:pPr lvl="1"/>
            <a:r>
              <a:rPr lang="es-ES" i="1" dirty="0" err="1"/>
              <a:t>GameXY</a:t>
            </a:r>
            <a:r>
              <a:rPr lang="es-ES" dirty="0"/>
              <a:t>: para la orientación espacial y manejo de coordenadas</a:t>
            </a:r>
          </a:p>
          <a:p>
            <a:pPr lvl="1"/>
            <a:r>
              <a:rPr lang="es-ES" i="1" dirty="0" err="1"/>
              <a:t>Criptos</a:t>
            </a:r>
            <a:r>
              <a:rPr lang="es-ES" dirty="0"/>
              <a:t>: para descifrar mensajes de todas las materias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2931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El lenguaje de programación </a:t>
            </a:r>
            <a:r>
              <a:rPr lang="es-ES" i="1" dirty="0" err="1"/>
              <a:t>cDRH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Este lenguaje se crea en 1992 ante la falta de un lenguaje sencillo para aprender en los niveles inferiores de la enseñanza.</a:t>
            </a:r>
          </a:p>
          <a:p>
            <a:r>
              <a:rPr lang="es-ES" dirty="0"/>
              <a:t>Primero se hizo para el sistema operativo MS-DOS, aunque desde el principio se trabaja en modo gráfico.</a:t>
            </a:r>
          </a:p>
          <a:p>
            <a:r>
              <a:rPr lang="es-ES" dirty="0"/>
              <a:t>En 1997 se pasa al sistema operativo Windows, pero tiene el mismo formato que el anterior a efectos prácticos.</a:t>
            </a:r>
          </a:p>
          <a:p>
            <a:r>
              <a:rPr lang="es-ES" b="1" dirty="0"/>
              <a:t>No necesita internet </a:t>
            </a:r>
          </a:p>
          <a:p>
            <a:r>
              <a:rPr lang="es-ES" i="1" dirty="0"/>
              <a:t>Tiene dos formas de programar</a:t>
            </a:r>
            <a:r>
              <a:rPr lang="es-ES" dirty="0"/>
              <a:t>: una fácil y rápida (parecida a una página web) y otra más completa parecida a lenguaje C o Java.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DRH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70C0-6458-4D82-A9AE-A95D26AF424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161917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737</TotalTime>
  <Words>1224</Words>
  <Application>Microsoft Office PowerPoint</Application>
  <PresentationFormat>Panorámica</PresentationFormat>
  <Paragraphs>194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Ion</vt:lpstr>
      <vt:lpstr>METODOLOGÍA DRH PARA LA MEJORA EDUCATIVA</vt:lpstr>
      <vt:lpstr>OBJETIVOS</vt:lpstr>
      <vt:lpstr>CONTENIDO</vt:lpstr>
      <vt:lpstr>1. ¿Qué es el DRH?</vt:lpstr>
      <vt:lpstr>2. Inicio del programa. El cuaderno de trabajo</vt:lpstr>
      <vt:lpstr>2a. Inicio del programa</vt:lpstr>
      <vt:lpstr>2b. El cuaderno de trabajo</vt:lpstr>
      <vt:lpstr>3. Herramientas previas a la programación</vt:lpstr>
      <vt:lpstr>4. El lenguaje de programación cDRH</vt:lpstr>
      <vt:lpstr>5. Funciones generales: función frame, función axes</vt:lpstr>
      <vt:lpstr>5a. Función frame, función axes en 2D</vt:lpstr>
      <vt:lpstr>5b.  Función frame, función axes, origen (0,0)</vt:lpstr>
      <vt:lpstr>5c. Función frame, función axes en 3D</vt:lpstr>
      <vt:lpstr>6. Funciones de texto, geométricas y multimedia</vt:lpstr>
      <vt:lpstr>6a. Función write</vt:lpstr>
      <vt:lpstr>6b. Función write uso para cadenas y objetos</vt:lpstr>
      <vt:lpstr>6c. Función wl. Aplicación a la lengua </vt:lpstr>
      <vt:lpstr>6d. Función wt. Aplicación a la lengua</vt:lpstr>
      <vt:lpstr>6e. Función line. Antónimos y simetría</vt:lpstr>
      <vt:lpstr>6f. Algunas funciones geométricas</vt:lpstr>
      <vt:lpstr>6g. Función img.  Se pueden poner varias imágenes de forma simultánea</vt:lpstr>
      <vt:lpstr>6h. Función multimedia video</vt:lpstr>
      <vt:lpstr>6h. Función multimedia video</vt:lpstr>
      <vt:lpstr>7. Creación de bases de datos y  exámenes. Función QUA</vt:lpstr>
      <vt:lpstr>7a. Función QUA: aplicación a los cuadrados</vt:lpstr>
      <vt:lpstr>7b. Función QUA: aplicación raíz cuadrada</vt:lpstr>
      <vt:lpstr>7c. Función QUA: aplicación a objetos  en inglés</vt:lpstr>
      <vt:lpstr>7d. Aplicación función QUA:    capitales de Europa</vt:lpstr>
      <vt:lpstr>8. Creación de apuntes dinámicos.  Funciones de cine</vt:lpstr>
      <vt:lpstr>8a. Funciones de cine</vt:lpstr>
      <vt:lpstr>9. Ejemplo: Simulador de radioterapia. </vt:lpstr>
      <vt:lpstr>9a. Simulador de radioterapia  (frame 719)</vt:lpstr>
      <vt:lpstr>9b. Función fixed  . Simulación radioterapia (frame 2578)</vt:lpstr>
      <vt:lpstr>9c. Simulador de radioterapia  (frame 2890)</vt:lpstr>
      <vt:lpstr>9d. Función moving (con movimiento rectilíneo)  Simulación radioterapia (frame 3048)</vt:lpstr>
      <vt:lpstr>9d. Simulador de radioterapia  frame(3591)  </vt:lpstr>
      <vt:lpstr>9e. Movimientos Tierra y Luna (frame 253) (movimiento circular, duración finita o infinita) </vt:lpstr>
      <vt:lpstr>9f. Movimientos Tierra y Luna (frame(1056)  (movimiento circular, duración finita o infinita)</vt:lpstr>
      <vt:lpstr>10. Programas en ficheros de texto. Útil para programas largos o en equipo.  Se pueden crear con el bloc de notas.</vt:lpstr>
      <vt:lpstr>11. Posibilidades del DRH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METODOLOGÍA DRH PARA LA MEJORA EDUCATIVA</dc:title>
  <dc:creator>Tere Bayón</dc:creator>
  <cp:lastModifiedBy>Tere Bayón</cp:lastModifiedBy>
  <cp:revision>42</cp:revision>
  <dcterms:created xsi:type="dcterms:W3CDTF">2021-05-01T10:14:25Z</dcterms:created>
  <dcterms:modified xsi:type="dcterms:W3CDTF">2021-05-03T16:20:32Z</dcterms:modified>
</cp:coreProperties>
</file>