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7" r:id="rId5"/>
    <p:sldId id="259" r:id="rId6"/>
    <p:sldId id="260" r:id="rId7"/>
    <p:sldId id="261" r:id="rId8"/>
    <p:sldId id="276" r:id="rId9"/>
    <p:sldId id="262" r:id="rId10"/>
    <p:sldId id="263" r:id="rId11"/>
    <p:sldId id="264" r:id="rId12"/>
    <p:sldId id="278" r:id="rId13"/>
    <p:sldId id="265" r:id="rId14"/>
    <p:sldId id="279" r:id="rId15"/>
    <p:sldId id="266" r:id="rId16"/>
    <p:sldId id="267" r:id="rId17"/>
    <p:sldId id="268" r:id="rId18"/>
    <p:sldId id="280" r:id="rId19"/>
    <p:sldId id="269" r:id="rId20"/>
    <p:sldId id="270" r:id="rId21"/>
    <p:sldId id="272" r:id="rId22"/>
    <p:sldId id="283" r:id="rId23"/>
    <p:sldId id="273" r:id="rId24"/>
    <p:sldId id="281" r:id="rId25"/>
    <p:sldId id="274" r:id="rId26"/>
    <p:sldId id="282" r:id="rId27"/>
    <p:sldId id="275"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7E81F5D-E85B-42A7-A6D9-E34E374B18E9}" type="datetimeFigureOut">
              <a:rPr lang="es-ES" smtClean="0"/>
              <a:pPr/>
              <a:t>01/03/2015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122A38A-8CAF-41BA-A8DE-46657DCD3F45}"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E81F5D-E85B-42A7-A6D9-E34E374B18E9}" type="datetimeFigureOut">
              <a:rPr lang="es-ES" smtClean="0"/>
              <a:pPr/>
              <a:t>01/03/2015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22A38A-8CAF-41BA-A8DE-46657DCD3F4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E81F5D-E85B-42A7-A6D9-E34E374B18E9}" type="datetimeFigureOut">
              <a:rPr lang="es-ES" smtClean="0"/>
              <a:pPr/>
              <a:t>01/03/2015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22A38A-8CAF-41BA-A8DE-46657DCD3F4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7E81F5D-E85B-42A7-A6D9-E34E374B18E9}" type="datetimeFigureOut">
              <a:rPr lang="es-ES" smtClean="0"/>
              <a:pPr/>
              <a:t>01/03/2015</a:t>
            </a:fld>
            <a:endParaRPr lang="es-ES"/>
          </a:p>
        </p:txBody>
      </p:sp>
      <p:sp>
        <p:nvSpPr>
          <p:cNvPr id="9" name="8 Marcador de número de diapositiva"/>
          <p:cNvSpPr>
            <a:spLocks noGrp="1"/>
          </p:cNvSpPr>
          <p:nvPr>
            <p:ph type="sldNum" sz="quarter" idx="15"/>
          </p:nvPr>
        </p:nvSpPr>
        <p:spPr/>
        <p:txBody>
          <a:bodyPr rtlCol="0"/>
          <a:lstStyle/>
          <a:p>
            <a:fld id="{0122A38A-8CAF-41BA-A8DE-46657DCD3F45}"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7E81F5D-E85B-42A7-A6D9-E34E374B18E9}" type="datetimeFigureOut">
              <a:rPr lang="es-ES" smtClean="0"/>
              <a:pPr/>
              <a:t>01/03/2015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122A38A-8CAF-41BA-A8DE-46657DCD3F4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7E81F5D-E85B-42A7-A6D9-E34E374B18E9}" type="datetimeFigureOut">
              <a:rPr lang="es-ES" smtClean="0"/>
              <a:pPr/>
              <a:t>01/03/2015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22A38A-8CAF-41BA-A8DE-46657DCD3F45}"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7E81F5D-E85B-42A7-A6D9-E34E374B18E9}" type="datetimeFigureOut">
              <a:rPr lang="es-ES" smtClean="0"/>
              <a:pPr/>
              <a:t>01/03/2015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122A38A-8CAF-41BA-A8DE-46657DCD3F45}"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7E81F5D-E85B-42A7-A6D9-E34E374B18E9}" type="datetimeFigureOut">
              <a:rPr lang="es-ES" smtClean="0"/>
              <a:pPr/>
              <a:t>01/03/2015</a:t>
            </a:fld>
            <a:endParaRPr lang="es-ES"/>
          </a:p>
        </p:txBody>
      </p:sp>
      <p:sp>
        <p:nvSpPr>
          <p:cNvPr id="7" name="6 Marcador de número de diapositiva"/>
          <p:cNvSpPr>
            <a:spLocks noGrp="1"/>
          </p:cNvSpPr>
          <p:nvPr>
            <p:ph type="sldNum" sz="quarter" idx="11"/>
          </p:nvPr>
        </p:nvSpPr>
        <p:spPr/>
        <p:txBody>
          <a:bodyPr rtlCol="0"/>
          <a:lstStyle/>
          <a:p>
            <a:fld id="{0122A38A-8CAF-41BA-A8DE-46657DCD3F45}"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E81F5D-E85B-42A7-A6D9-E34E374B18E9}" type="datetimeFigureOut">
              <a:rPr lang="es-ES" smtClean="0"/>
              <a:pPr/>
              <a:t>01/03/2015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122A38A-8CAF-41BA-A8DE-46657DCD3F4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7E81F5D-E85B-42A7-A6D9-E34E374B18E9}" type="datetimeFigureOut">
              <a:rPr lang="es-ES" smtClean="0"/>
              <a:pPr/>
              <a:t>01/03/2015</a:t>
            </a:fld>
            <a:endParaRPr lang="es-ES"/>
          </a:p>
        </p:txBody>
      </p:sp>
      <p:sp>
        <p:nvSpPr>
          <p:cNvPr id="22" name="21 Marcador de número de diapositiva"/>
          <p:cNvSpPr>
            <a:spLocks noGrp="1"/>
          </p:cNvSpPr>
          <p:nvPr>
            <p:ph type="sldNum" sz="quarter" idx="15"/>
          </p:nvPr>
        </p:nvSpPr>
        <p:spPr/>
        <p:txBody>
          <a:bodyPr rtlCol="0"/>
          <a:lstStyle/>
          <a:p>
            <a:fld id="{0122A38A-8CAF-41BA-A8DE-46657DCD3F45}"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7E81F5D-E85B-42A7-A6D9-E34E374B18E9}" type="datetimeFigureOut">
              <a:rPr lang="es-ES" smtClean="0"/>
              <a:pPr/>
              <a:t>01/03/2015</a:t>
            </a:fld>
            <a:endParaRPr lang="es-ES"/>
          </a:p>
        </p:txBody>
      </p:sp>
      <p:sp>
        <p:nvSpPr>
          <p:cNvPr id="18" name="17 Marcador de número de diapositiva"/>
          <p:cNvSpPr>
            <a:spLocks noGrp="1"/>
          </p:cNvSpPr>
          <p:nvPr>
            <p:ph type="sldNum" sz="quarter" idx="11"/>
          </p:nvPr>
        </p:nvSpPr>
        <p:spPr/>
        <p:txBody>
          <a:bodyPr rtlCol="0"/>
          <a:lstStyle/>
          <a:p>
            <a:fld id="{0122A38A-8CAF-41BA-A8DE-46657DCD3F45}"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E81F5D-E85B-42A7-A6D9-E34E374B18E9}" type="datetimeFigureOut">
              <a:rPr lang="es-ES" smtClean="0"/>
              <a:pPr/>
              <a:t>01/03/2015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22A38A-8CAF-41BA-A8DE-46657DCD3F4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ehistoria.com/v2/obras/20400.ht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b/bf/Sahagun_-_Monasterio_de_San_Benito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ariodelviajero.com/espana/guia-del-camino-de-santiago-el-camino-frances-i"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minomyway.com/on-the-camino-de-santiago-in-sahagun-spai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abitacoradejenri.blogspot.com.es/2010/11/hallan-el-artesonado-de-madera-original.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vc.cervantes.es/artes/camino_santiago/septima_etapa/sahagun.ht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mpacolegioamadordelosrio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s.wikipedia.org/wiki/Arquitectura_rom%C3%A1nica_en_Espa%C3%B1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xLuE7w1Zszo" TargetMode="External"/><Relationship Id="rId1" Type="http://schemas.openxmlformats.org/officeDocument/2006/relationships/slideLayout" Target="../slideLayouts/slideLayout2.xml"/><Relationship Id="rId4" Type="http://schemas.openxmlformats.org/officeDocument/2006/relationships/hyperlink" Target="http://www.caminomyway.com/wp-content/uploads/2012/04/Stone-Bridge-over-R%C3%ADo-Cea-Sahag%C3%BAn-Spain-Camino-de-Santiago.jp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vamosaeducarlos.blogspot.com.es/2013/01/la-reconquista-de-las-tierras-hispana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illadesahagun.es/albergu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s.wikipedia.org/wiki/Iglesia_de_San_Tirso_(Sahag%C3%BAn)"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onze.com/castilla-y-leon/leon/sahagun"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humanidades.wikispaces.com/Monasterio+de+Cluny"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Iglesia_de_la_Peregrina_(Sahag%C3%BAn)" TargetMode="External"/><Relationship Id="rId2" Type="http://schemas.openxmlformats.org/officeDocument/2006/relationships/hyperlink" Target="http://www.elmundo.es/elmundo/2010/11/10/castillayleon/1289388568.html" TargetMode="External"/><Relationship Id="rId1" Type="http://schemas.openxmlformats.org/officeDocument/2006/relationships/slideLayout" Target="../slideLayouts/slideLayout2.xml"/><Relationship Id="rId5" Type="http://schemas.openxmlformats.org/officeDocument/2006/relationships/hyperlink" Target="http://www.templete.org/2011/06/la-magnifica-restauracion-de-la.html"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lergonomista.com/historia/habe10.html" TargetMode="External"/><Relationship Id="rId1" Type="http://schemas.openxmlformats.org/officeDocument/2006/relationships/slideLayout" Target="../slideLayouts/slideLayout2.xml"/><Relationship Id="rId4" Type="http://schemas.openxmlformats.org/officeDocument/2006/relationships/hyperlink" Target="https://cjaronu.wordpress.com/category/viajes-iglesias-monumentos-y-museos/page/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Arquivolt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slideshare.net/annablascorovira/arte-mudjar-335925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8077200" cy="1584176"/>
          </a:xfrm>
        </p:spPr>
        <p:txBody>
          <a:bodyPr>
            <a:normAutofit/>
          </a:bodyPr>
          <a:lstStyle/>
          <a:p>
            <a:pPr algn="ctr"/>
            <a:r>
              <a:rPr lang="es-ES" dirty="0" smtClean="0"/>
              <a:t>EL ARTE MUDÉJAR </a:t>
            </a:r>
            <a:br>
              <a:rPr lang="es-ES" dirty="0" smtClean="0"/>
            </a:br>
            <a:r>
              <a:rPr lang="es-ES" dirty="0" smtClean="0"/>
              <a:t>EN </a:t>
            </a:r>
            <a:br>
              <a:rPr lang="es-ES" dirty="0" smtClean="0"/>
            </a:br>
            <a:r>
              <a:rPr lang="es-ES" dirty="0" smtClean="0"/>
              <a:t>SAHAGÚN</a:t>
            </a:r>
            <a:endParaRPr lang="es-ES" dirty="0"/>
          </a:p>
        </p:txBody>
      </p:sp>
      <p:sp>
        <p:nvSpPr>
          <p:cNvPr id="3" name="2 Subtítulo"/>
          <p:cNvSpPr>
            <a:spLocks noGrp="1"/>
          </p:cNvSpPr>
          <p:nvPr>
            <p:ph type="subTitle" idx="1"/>
          </p:nvPr>
        </p:nvSpPr>
        <p:spPr>
          <a:xfrm>
            <a:off x="395536" y="5085184"/>
            <a:ext cx="8077200" cy="1499616"/>
          </a:xfrm>
        </p:spPr>
        <p:txBody>
          <a:bodyPr>
            <a:normAutofit/>
          </a:bodyPr>
          <a:lstStyle/>
          <a:p>
            <a:r>
              <a:rPr lang="es-ES" dirty="0" smtClean="0"/>
              <a:t> </a:t>
            </a:r>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4" name="3 Rectángulo"/>
          <p:cNvSpPr/>
          <p:nvPr/>
        </p:nvSpPr>
        <p:spPr>
          <a:xfrm>
            <a:off x="5796136" y="5589240"/>
            <a:ext cx="3074640"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Pablo F. Pestaña </a:t>
            </a:r>
            <a:r>
              <a:rPr lang="es-ES" dirty="0" err="1" smtClean="0">
                <a:solidFill>
                  <a:schemeClr val="tx1"/>
                </a:solidFill>
              </a:rPr>
              <a:t>Valcarce</a:t>
            </a:r>
            <a:endParaRPr lang="es-ES" dirty="0">
              <a:solidFill>
                <a:schemeClr val="tx1"/>
              </a:solidFill>
            </a:endParaRPr>
          </a:p>
        </p:txBody>
      </p:sp>
      <p:pic>
        <p:nvPicPr>
          <p:cNvPr id="20482" name="Picture 2" descr="Iglesia de San Tirso (Sahagún, León). Vista aérea - Pulsa para comprar lámina en ALLPOSTERS"/>
          <p:cNvPicPr>
            <a:picLocks noChangeAspect="1" noChangeArrowheads="1"/>
          </p:cNvPicPr>
          <p:nvPr/>
        </p:nvPicPr>
        <p:blipFill>
          <a:blip r:embed="rId2" cstate="print"/>
          <a:srcRect/>
          <a:stretch>
            <a:fillRect/>
          </a:stretch>
        </p:blipFill>
        <p:spPr bwMode="auto">
          <a:xfrm>
            <a:off x="1331640" y="2060849"/>
            <a:ext cx="6281936" cy="3312368"/>
          </a:xfrm>
          <a:prstGeom prst="rect">
            <a:avLst/>
          </a:prstGeom>
          <a:noFill/>
        </p:spPr>
      </p:pic>
      <p:sp>
        <p:nvSpPr>
          <p:cNvPr id="6" name="5 Rectángulo"/>
          <p:cNvSpPr/>
          <p:nvPr/>
        </p:nvSpPr>
        <p:spPr>
          <a:xfrm>
            <a:off x="1331640" y="5373216"/>
            <a:ext cx="4392488" cy="230832"/>
          </a:xfrm>
          <a:prstGeom prst="rect">
            <a:avLst/>
          </a:prstGeom>
        </p:spPr>
        <p:txBody>
          <a:bodyPr wrap="square">
            <a:spAutoFit/>
          </a:bodyPr>
          <a:lstStyle/>
          <a:p>
            <a:r>
              <a:rPr lang="es-ES" sz="900" dirty="0" smtClean="0">
                <a:latin typeface="Arial" pitchFamily="34" charset="0"/>
                <a:cs typeface="Arial" pitchFamily="34" charset="0"/>
                <a:hlinkClick r:id="rId3"/>
              </a:rPr>
              <a:t>http://www.artehistoria.com/v2/obras/20400.htm</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332656"/>
            <a:ext cx="7467600" cy="4104456"/>
          </a:xfrm>
        </p:spPr>
        <p:txBody>
          <a:bodyPr>
            <a:normAutofit lnSpcReduction="10000"/>
          </a:bodyPr>
          <a:lstStyle/>
          <a:p>
            <a:pPr algn="just"/>
            <a:r>
              <a:rPr lang="es-ES" sz="3200" b="1" dirty="0" smtClean="0">
                <a:latin typeface="Baskerville Old Face" pitchFamily="18" charset="0"/>
              </a:rPr>
              <a:t>Otros noventa monasterios llegaron a depender de San Benito de Sahagún, ciudad que fue conocida como la "Cluny española".</a:t>
            </a:r>
          </a:p>
          <a:p>
            <a:pPr algn="just"/>
            <a:r>
              <a:rPr lang="es-ES" sz="3200" b="1" dirty="0" smtClean="0">
                <a:latin typeface="Baskerville Old Face" pitchFamily="18" charset="0"/>
              </a:rPr>
              <a:t>Las "Crónicas Anónimas de Sahagún" nos narran como se produjo la llegada de "burgueses" a la ciudad y el fuerte sometimiento inicial al poder de la Iglesia. </a:t>
            </a:r>
            <a:endParaRPr lang="es-ES" sz="3200" dirty="0" smtClean="0">
              <a:latin typeface="Baskerville Old Face" pitchFamily="18" charset="0"/>
            </a:endParaRPr>
          </a:p>
          <a:p>
            <a:r>
              <a:rPr lang="es-ES" dirty="0" smtClean="0"/>
              <a:t>  </a:t>
            </a:r>
            <a:endParaRPr lang="es-ES" dirty="0"/>
          </a:p>
        </p:txBody>
      </p:sp>
      <p:pic>
        <p:nvPicPr>
          <p:cNvPr id="1026" name="Picture 2" descr="http://upload.wikimedia.org/wikipedia/commons/b/bf/Sahagun_-_Monasterio_de_San_Benito2.jpg"/>
          <p:cNvPicPr>
            <a:picLocks noChangeAspect="1" noChangeArrowheads="1"/>
          </p:cNvPicPr>
          <p:nvPr/>
        </p:nvPicPr>
        <p:blipFill>
          <a:blip r:embed="rId2" cstate="print"/>
          <a:srcRect/>
          <a:stretch>
            <a:fillRect/>
          </a:stretch>
        </p:blipFill>
        <p:spPr bwMode="auto">
          <a:xfrm>
            <a:off x="611560" y="4077072"/>
            <a:ext cx="2592288" cy="2456560"/>
          </a:xfrm>
          <a:prstGeom prst="rect">
            <a:avLst/>
          </a:prstGeom>
          <a:noFill/>
        </p:spPr>
      </p:pic>
      <p:sp>
        <p:nvSpPr>
          <p:cNvPr id="5" name="4 Rectángulo"/>
          <p:cNvSpPr/>
          <p:nvPr/>
        </p:nvSpPr>
        <p:spPr>
          <a:xfrm>
            <a:off x="3419872" y="5432448"/>
            <a:ext cx="5328592" cy="646331"/>
          </a:xfrm>
          <a:prstGeom prst="rect">
            <a:avLst/>
          </a:prstGeom>
        </p:spPr>
        <p:txBody>
          <a:bodyPr wrap="square">
            <a:spAutoFit/>
          </a:bodyPr>
          <a:lstStyle/>
          <a:p>
            <a:r>
              <a:rPr lang="es-ES" sz="900" dirty="0" smtClean="0">
                <a:latin typeface="Arial" pitchFamily="34" charset="0"/>
                <a:cs typeface="Arial" pitchFamily="34" charset="0"/>
                <a:hlinkClick r:id="rId3"/>
              </a:rPr>
              <a:t>http://upload.wikimedia.org/wikipedia/commons/b/bf/Sahagun_-_Monasterio_de_San_Benito2.jpg</a:t>
            </a:r>
            <a:endParaRPr lang="es-ES" sz="900" dirty="0" smtClean="0">
              <a:latin typeface="Arial" pitchFamily="34" charset="0"/>
              <a:cs typeface="Arial" pitchFamily="34" charset="0"/>
            </a:endParaRPr>
          </a:p>
          <a:p>
            <a:endParaRPr lang="es-ES" sz="900" dirty="0" smtClean="0">
              <a:latin typeface="Arial" pitchFamily="34" charset="0"/>
              <a:cs typeface="Arial" pitchFamily="34" charset="0"/>
            </a:endParaRPr>
          </a:p>
          <a:p>
            <a:r>
              <a:rPr lang="es-ES" sz="900" dirty="0" smtClean="0">
                <a:latin typeface="Arial" pitchFamily="34" charset="0"/>
                <a:cs typeface="Arial" pitchFamily="34" charset="0"/>
              </a:rPr>
              <a:t>RUINAS DEL MONASTERIO DE SAN BENITO EN SAHAGÚN DE CAMPOS</a:t>
            </a:r>
          </a:p>
          <a:p>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332656"/>
            <a:ext cx="7467600" cy="6120680"/>
          </a:xfrm>
        </p:spPr>
        <p:txBody>
          <a:bodyPr>
            <a:noAutofit/>
          </a:bodyPr>
          <a:lstStyle/>
          <a:p>
            <a:pPr algn="just"/>
            <a:r>
              <a:rPr lang="es-ES" sz="3200" b="1" dirty="0" smtClean="0">
                <a:latin typeface="Baskerville Old Face" pitchFamily="18" charset="0"/>
              </a:rPr>
              <a:t>Al amparo del monasterio conoció Sahagún una etapa de brillantez, convirtiéndose en un importante foco cultural y centro de atención a los peregrinos jacobeos. Aquí culminaba la séptima jornada del Camino francés. Sin embargo, las tensiones entre los "burgueses" y los monjes fueron frecuentes, produciéndose diversas sublevaciones de los primeros, que no admitían de buen grado el fuerte sometimiento al poder del abad.</a:t>
            </a:r>
            <a:endParaRPr lang="es-ES" sz="3200" dirty="0">
              <a:latin typeface="Baskerville Old Fac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normAutofit/>
          </a:bodyPr>
          <a:lstStyle/>
          <a:p>
            <a:pPr algn="ctr"/>
            <a:r>
              <a:rPr lang="es-ES" sz="3200" dirty="0" smtClean="0">
                <a:latin typeface="Baskerville Old Face" pitchFamily="18" charset="0"/>
              </a:rPr>
              <a:t>EL CAMINO DE SANTIAGO FRANCÉS</a:t>
            </a:r>
            <a:endParaRPr lang="es-ES" sz="3200" dirty="0">
              <a:latin typeface="Baskerville Old Face" pitchFamily="18" charset="0"/>
            </a:endParaRPr>
          </a:p>
        </p:txBody>
      </p:sp>
      <p:sp>
        <p:nvSpPr>
          <p:cNvPr id="3" name="2 Marcador de contenido"/>
          <p:cNvSpPr>
            <a:spLocks noGrp="1"/>
          </p:cNvSpPr>
          <p:nvPr>
            <p:ph sz="quarter" idx="1"/>
          </p:nvPr>
        </p:nvSpPr>
        <p:spPr>
          <a:xfrm>
            <a:off x="457200" y="1600200"/>
            <a:ext cx="7467600" cy="45719"/>
          </a:xfrm>
        </p:spPr>
        <p:txBody>
          <a:bodyPr>
            <a:normAutofit fontScale="25000" lnSpcReduction="20000"/>
          </a:bodyPr>
          <a:lstStyle/>
          <a:p>
            <a:endParaRPr lang="es-ES" dirty="0"/>
          </a:p>
        </p:txBody>
      </p:sp>
      <p:pic>
        <p:nvPicPr>
          <p:cNvPr id="35842" name="Picture 2" descr="caminofranc.jpg"/>
          <p:cNvPicPr>
            <a:picLocks noChangeAspect="1" noChangeArrowheads="1"/>
          </p:cNvPicPr>
          <p:nvPr/>
        </p:nvPicPr>
        <p:blipFill>
          <a:blip r:embed="rId2" cstate="print"/>
          <a:srcRect/>
          <a:stretch>
            <a:fillRect/>
          </a:stretch>
        </p:blipFill>
        <p:spPr bwMode="auto">
          <a:xfrm>
            <a:off x="755576" y="1268760"/>
            <a:ext cx="6984776" cy="4320480"/>
          </a:xfrm>
          <a:prstGeom prst="rect">
            <a:avLst/>
          </a:prstGeom>
          <a:noFill/>
        </p:spPr>
      </p:pic>
      <p:sp>
        <p:nvSpPr>
          <p:cNvPr id="5" name="4 Rectángulo"/>
          <p:cNvSpPr/>
          <p:nvPr/>
        </p:nvSpPr>
        <p:spPr>
          <a:xfrm>
            <a:off x="2051720" y="5877272"/>
            <a:ext cx="4806280" cy="230832"/>
          </a:xfrm>
          <a:prstGeom prst="rect">
            <a:avLst/>
          </a:prstGeom>
        </p:spPr>
        <p:txBody>
          <a:bodyPr wrap="square">
            <a:spAutoFit/>
          </a:bodyPr>
          <a:lstStyle/>
          <a:p>
            <a:r>
              <a:rPr lang="es-ES" sz="900" dirty="0" smtClean="0">
                <a:latin typeface="Arial" pitchFamily="34" charset="0"/>
                <a:cs typeface="Arial" pitchFamily="34" charset="0"/>
                <a:hlinkClick r:id="rId3"/>
              </a:rPr>
              <a:t>http://www.diariodelviajero.com/espana/guia-del-camino-de-santiago-el-camino-frances-i</a:t>
            </a:r>
            <a:endParaRPr lang="es-ES" sz="9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213304"/>
          </a:xfrm>
        </p:spPr>
        <p:txBody>
          <a:bodyPr>
            <a:normAutofit/>
          </a:bodyPr>
          <a:lstStyle/>
          <a:p>
            <a:pPr algn="just"/>
            <a:r>
              <a:rPr lang="es-ES" sz="3200" b="1" dirty="0" smtClean="0">
                <a:latin typeface="Baskerville Old Face" pitchFamily="18" charset="0"/>
              </a:rPr>
              <a:t>De esa forma y tras diversos enfrentamientos previos, en el año 1110 los burgueses se alzaron en armas y cometieron toda clase de tropelías contra los monjes y sus propiedades, saqueando el monasterio.</a:t>
            </a:r>
          </a:p>
          <a:p>
            <a:pPr algn="just"/>
            <a:r>
              <a:rPr lang="es-ES" sz="3200" b="1" dirty="0" smtClean="0">
                <a:latin typeface="Baskerville Old Face" pitchFamily="18" charset="0"/>
              </a:rPr>
              <a:t>Como consecuencia de todo ello se quebró el anterior esplendor de Sahagún, que se encontraba ya en una etapa de clara decadencia en los tiempos finales de la Edad Media.</a:t>
            </a:r>
            <a:endParaRPr lang="es-ES" sz="3200" dirty="0">
              <a:latin typeface="Baskerville Old Fac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22114"/>
          </a:xfrm>
        </p:spPr>
        <p:txBody>
          <a:bodyPr>
            <a:normAutofit/>
          </a:bodyPr>
          <a:lstStyle/>
          <a:p>
            <a:r>
              <a:rPr lang="es-ES" sz="3200" b="1" dirty="0" smtClean="0">
                <a:latin typeface="Baskerville Old Face" pitchFamily="18" charset="0"/>
              </a:rPr>
              <a:t>Convento de las madres benedictinas</a:t>
            </a:r>
            <a:endParaRPr lang="es-ES" sz="3200" b="1" dirty="0">
              <a:latin typeface="Baskerville Old Face" pitchFamily="18" charset="0"/>
            </a:endParaRPr>
          </a:p>
        </p:txBody>
      </p:sp>
      <p:pic>
        <p:nvPicPr>
          <p:cNvPr id="36866" name="Picture 2" descr="http://www.caminomyway.com/wp-content/uploads/2012/04/Arch-of-San-Benito-Sahag%C3%BAn-Spain-Camino-de-Santiago.jpg"/>
          <p:cNvPicPr>
            <a:picLocks noGrp="1" noChangeAspect="1" noChangeArrowheads="1"/>
          </p:cNvPicPr>
          <p:nvPr>
            <p:ph sz="quarter" idx="1"/>
          </p:nvPr>
        </p:nvPicPr>
        <p:blipFill>
          <a:blip r:embed="rId2" cstate="print"/>
          <a:srcRect/>
          <a:stretch>
            <a:fillRect/>
          </a:stretch>
        </p:blipFill>
        <p:spPr bwMode="auto">
          <a:xfrm>
            <a:off x="971600" y="1268760"/>
            <a:ext cx="6984776" cy="4536504"/>
          </a:xfrm>
          <a:prstGeom prst="rect">
            <a:avLst/>
          </a:prstGeom>
          <a:noFill/>
        </p:spPr>
      </p:pic>
      <p:sp>
        <p:nvSpPr>
          <p:cNvPr id="4" name="3 Rectángulo"/>
          <p:cNvSpPr/>
          <p:nvPr/>
        </p:nvSpPr>
        <p:spPr>
          <a:xfrm>
            <a:off x="1475656" y="5949280"/>
            <a:ext cx="6192688" cy="369332"/>
          </a:xfrm>
          <a:prstGeom prst="rect">
            <a:avLst/>
          </a:prstGeom>
        </p:spPr>
        <p:txBody>
          <a:bodyPr wrap="square">
            <a:spAutoFit/>
          </a:bodyPr>
          <a:lstStyle/>
          <a:p>
            <a:r>
              <a:rPr lang="es-ES" sz="900" dirty="0" smtClean="0">
                <a:latin typeface="Arial" pitchFamily="34" charset="0"/>
                <a:cs typeface="Arial" pitchFamily="34" charset="0"/>
                <a:hlinkClick r:id="rId3"/>
              </a:rPr>
              <a:t>http://www.caminomyway.com/on-the-camino-de-santiago-in-sahagun-spain</a:t>
            </a:r>
            <a:endParaRPr lang="es-ES" sz="900" dirty="0" smtClean="0">
              <a:latin typeface="Arial" pitchFamily="34" charset="0"/>
              <a:cs typeface="Arial" pitchFamily="34" charset="0"/>
            </a:endParaRPr>
          </a:p>
          <a:p>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213304"/>
          </a:xfrm>
        </p:spPr>
        <p:txBody>
          <a:bodyPr>
            <a:normAutofit/>
          </a:bodyPr>
          <a:lstStyle/>
          <a:p>
            <a:pPr algn="just"/>
            <a:r>
              <a:rPr lang="es-ES" sz="3200" b="1" dirty="0" smtClean="0">
                <a:latin typeface="Baskerville Old Face" pitchFamily="18" charset="0"/>
              </a:rPr>
              <a:t>Son muy escasos los vestigios del monasterio que nos han llegado.</a:t>
            </a:r>
          </a:p>
          <a:p>
            <a:pPr algn="just"/>
            <a:r>
              <a:rPr lang="es-ES" sz="3200" b="1" dirty="0" smtClean="0">
                <a:latin typeface="Baskerville Old Face" pitchFamily="18" charset="0"/>
              </a:rPr>
              <a:t>Conserva Sahagún, sin embargo, otros importantes monumentos debidos a la acción de diversas comunidades que procedentes de Al-</a:t>
            </a:r>
            <a:r>
              <a:rPr lang="es-ES" sz="3200" b="1" dirty="0" err="1" smtClean="0">
                <a:latin typeface="Baskerville Old Face" pitchFamily="18" charset="0"/>
              </a:rPr>
              <a:t>Andalus</a:t>
            </a:r>
            <a:r>
              <a:rPr lang="es-ES" sz="3200" b="1" dirty="0" smtClean="0">
                <a:latin typeface="Baskerville Old Face" pitchFamily="18" charset="0"/>
              </a:rPr>
              <a:t> poblaron la ciudad. </a:t>
            </a:r>
          </a:p>
          <a:p>
            <a:pPr algn="just"/>
            <a:r>
              <a:rPr lang="es-ES" sz="3200" b="1" dirty="0" smtClean="0">
                <a:latin typeface="Baskerville Old Face" pitchFamily="18" charset="0"/>
              </a:rPr>
              <a:t>Algunas obras cumbres del románico-mudéjar se conservan en Sahagún (iglesias de San Lorenzo y San Tirso).</a:t>
            </a:r>
          </a:p>
          <a:p>
            <a:pPr algn="just"/>
            <a:r>
              <a:rPr lang="es-ES" sz="3200" b="1" dirty="0" smtClean="0">
                <a:latin typeface="Baskerville Old Face" pitchFamily="18" charset="0"/>
              </a:rPr>
              <a:t>Como ejemplo me centraré en la de San Lorenzo.</a:t>
            </a:r>
            <a:endParaRPr lang="es-ES" sz="3200" dirty="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Iglesia de san </a:t>
            </a:r>
            <a:r>
              <a:rPr lang="es-ES" b="1" dirty="0" err="1" smtClean="0"/>
              <a:t>lorenzo</a:t>
            </a:r>
            <a:r>
              <a:rPr lang="es-ES" b="1" dirty="0" smtClean="0"/>
              <a:t> de </a:t>
            </a:r>
            <a:r>
              <a:rPr lang="es-ES" b="1" dirty="0" err="1" smtClean="0"/>
              <a:t>sahagún</a:t>
            </a:r>
            <a:endParaRPr lang="es-ES" b="1" dirty="0"/>
          </a:p>
        </p:txBody>
      </p:sp>
      <p:pic>
        <p:nvPicPr>
          <p:cNvPr id="21506" name="Picture 2" descr="http://3.bp.blogspot.com/_rpYhlwQG0zc/TNupnarAxAI/AAAAAAAAAo4/CtpdBKyFX8U/s1600/03Iglesia_de_San_Lorenzo._Sahagun.JPG"/>
          <p:cNvPicPr>
            <a:picLocks noGrp="1" noChangeAspect="1" noChangeArrowheads="1"/>
          </p:cNvPicPr>
          <p:nvPr>
            <p:ph sz="quarter" idx="1"/>
          </p:nvPr>
        </p:nvPicPr>
        <p:blipFill>
          <a:blip r:embed="rId2" cstate="print"/>
          <a:srcRect/>
          <a:stretch>
            <a:fillRect/>
          </a:stretch>
        </p:blipFill>
        <p:spPr bwMode="auto">
          <a:xfrm>
            <a:off x="971600" y="1793788"/>
            <a:ext cx="6840760" cy="4083483"/>
          </a:xfrm>
          <a:prstGeom prst="rect">
            <a:avLst/>
          </a:prstGeom>
          <a:noFill/>
        </p:spPr>
      </p:pic>
      <p:sp>
        <p:nvSpPr>
          <p:cNvPr id="5" name="4 Rectángulo"/>
          <p:cNvSpPr/>
          <p:nvPr/>
        </p:nvSpPr>
        <p:spPr>
          <a:xfrm>
            <a:off x="2915816" y="5949280"/>
            <a:ext cx="5166320" cy="228800"/>
          </a:xfrm>
          <a:prstGeom prst="rect">
            <a:avLst/>
          </a:prstGeom>
        </p:spPr>
        <p:txBody>
          <a:bodyPr wrap="square">
            <a:spAutoFit/>
          </a:bodyPr>
          <a:lstStyle/>
          <a:p>
            <a:r>
              <a:rPr lang="es-ES" sz="900" dirty="0" smtClean="0">
                <a:latin typeface="Arial" pitchFamily="34" charset="0"/>
                <a:cs typeface="Arial" pitchFamily="34" charset="0"/>
                <a:hlinkClick r:id="rId3"/>
              </a:rPr>
              <a:t>http://labitacoradejenri.blogspot.com.es/2010/11/hallan-el-artesonado-de-madera-original.html</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764704"/>
            <a:ext cx="7467600" cy="5709248"/>
          </a:xfrm>
        </p:spPr>
        <p:txBody>
          <a:bodyPr/>
          <a:lstStyle/>
          <a:p>
            <a:pPr algn="just"/>
            <a:r>
              <a:rPr lang="es-ES" sz="3200" b="1" dirty="0" smtClean="0">
                <a:latin typeface="Baskerville Old Face" pitchFamily="18" charset="0"/>
              </a:rPr>
              <a:t>Se sitúa en el corazón del antiguo barrio morisco de la ciudad.</a:t>
            </a:r>
          </a:p>
          <a:p>
            <a:pPr algn="just"/>
            <a:r>
              <a:rPr lang="es-ES" sz="3200" b="1" dirty="0" smtClean="0">
                <a:latin typeface="Baskerville Old Face" pitchFamily="18" charset="0"/>
              </a:rPr>
              <a:t>Data de comienzos del siglo XIII, perteneciendo a la fase “plena” del estilo</a:t>
            </a:r>
          </a:p>
          <a:p>
            <a:pPr algn="just"/>
            <a:r>
              <a:rPr lang="es-ES" sz="3200" b="1" dirty="0" smtClean="0">
                <a:latin typeface="Baskerville Old Face" pitchFamily="18" charset="0"/>
              </a:rPr>
              <a:t>Está construida en ladrillo en su totalidad.</a:t>
            </a:r>
          </a:p>
          <a:p>
            <a:pPr algn="just"/>
            <a:r>
              <a:rPr lang="es-ES" sz="3200" b="1" dirty="0" smtClean="0">
                <a:latin typeface="Baskerville Old Face" pitchFamily="18" charset="0"/>
              </a:rPr>
              <a:t> Destacan en ella las arquerías ciegas (imitan los arcos de herradura musulmanes) que recorren los tres ábsides que forman su cabecera.</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a:bodyPr>
          <a:lstStyle/>
          <a:p>
            <a:pPr algn="ctr"/>
            <a:r>
              <a:rPr lang="es-ES" sz="2400" b="1" dirty="0" smtClean="0">
                <a:latin typeface="Baskerville Old Face" pitchFamily="18" charset="0"/>
              </a:rPr>
              <a:t>Arquerías ciegas en los ábsides de san </a:t>
            </a:r>
            <a:r>
              <a:rPr lang="es-ES" sz="2400" b="1" dirty="0" err="1" smtClean="0">
                <a:latin typeface="Baskerville Old Face" pitchFamily="18" charset="0"/>
              </a:rPr>
              <a:t>lorenzo</a:t>
            </a:r>
            <a:endParaRPr lang="es-ES" sz="2400" b="1" dirty="0">
              <a:latin typeface="Baskerville Old Face" pitchFamily="18" charset="0"/>
            </a:endParaRPr>
          </a:p>
        </p:txBody>
      </p:sp>
      <p:sp>
        <p:nvSpPr>
          <p:cNvPr id="37892" name="AutoShape 4" descr="Resultado de imagen de arquerías ciegas san lorenzo de sahagún"/>
          <p:cNvSpPr>
            <a:spLocks noGrp="1" noChangeAspect="1" noChangeArrowheads="1"/>
          </p:cNvSpPr>
          <p:nvPr>
            <p:ph sz="quarter" idx="1"/>
          </p:nvPr>
        </p:nvSpPr>
        <p:spPr bwMode="auto">
          <a:xfrm>
            <a:off x="468313" y="1511300"/>
            <a:ext cx="7467600" cy="46038"/>
          </a:xfrm>
          <a:prstGeom prst="rect">
            <a:avLst/>
          </a:prstGeom>
          <a:noFill/>
        </p:spPr>
        <p:txBody>
          <a:bodyPr vert="horz" wrap="square" lIns="91440" tIns="45720" rIns="91440" bIns="45720" numCol="1" anchor="t" anchorCtr="0" compatLnSpc="1">
            <a:prstTxWarp prst="textNoShape">
              <a:avLst/>
            </a:prstTxWarp>
            <a:normAutofit fontScale="25000" lnSpcReduction="20000"/>
          </a:bodyPr>
          <a:lstStyle/>
          <a:p>
            <a:endParaRPr lang="es-ES" dirty="0"/>
          </a:p>
        </p:txBody>
      </p:sp>
      <p:pic>
        <p:nvPicPr>
          <p:cNvPr id="37894" name="Picture 6" descr="http://cvc.cervantes.es/img/camino_santiago/galerias/sahagun/sahagun14.jpg"/>
          <p:cNvPicPr>
            <a:picLocks noChangeAspect="1" noChangeArrowheads="1"/>
          </p:cNvPicPr>
          <p:nvPr/>
        </p:nvPicPr>
        <p:blipFill>
          <a:blip r:embed="rId2" cstate="print"/>
          <a:srcRect/>
          <a:stretch>
            <a:fillRect/>
          </a:stretch>
        </p:blipFill>
        <p:spPr bwMode="auto">
          <a:xfrm>
            <a:off x="1259632" y="1340769"/>
            <a:ext cx="6448425" cy="4248472"/>
          </a:xfrm>
          <a:prstGeom prst="rect">
            <a:avLst/>
          </a:prstGeom>
          <a:noFill/>
        </p:spPr>
      </p:pic>
      <p:sp>
        <p:nvSpPr>
          <p:cNvPr id="7" name="6 Rectángulo"/>
          <p:cNvSpPr/>
          <p:nvPr/>
        </p:nvSpPr>
        <p:spPr>
          <a:xfrm>
            <a:off x="2286000" y="5691157"/>
            <a:ext cx="4572000" cy="230832"/>
          </a:xfrm>
          <a:prstGeom prst="rect">
            <a:avLst/>
          </a:prstGeom>
        </p:spPr>
        <p:txBody>
          <a:bodyPr wrap="square">
            <a:spAutoFit/>
          </a:bodyPr>
          <a:lstStyle/>
          <a:p>
            <a:r>
              <a:rPr lang="es-ES" sz="900" dirty="0" smtClean="0">
                <a:latin typeface="Arial" pitchFamily="34" charset="0"/>
                <a:cs typeface="Arial" pitchFamily="34" charset="0"/>
                <a:hlinkClick r:id="rId3"/>
              </a:rPr>
              <a:t>http://cvc.cervantes.es/artes/camino_santiago/septima_etapa/sahagun.htm</a:t>
            </a:r>
            <a:endParaRPr lang="es-ES" sz="9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213304"/>
          </a:xfrm>
        </p:spPr>
        <p:txBody>
          <a:bodyPr>
            <a:normAutofit fontScale="92500"/>
          </a:bodyPr>
          <a:lstStyle/>
          <a:p>
            <a:pPr algn="just"/>
            <a:r>
              <a:rPr lang="es-ES" sz="3200" b="1" dirty="0" smtClean="0">
                <a:latin typeface="Baskerville Old Face" pitchFamily="18" charset="0"/>
              </a:rPr>
              <a:t>Su torre, de planta cuadrangular, está formada por varios cuerpos de anchura paulatinamente decreciente, contando con arcos que la dan una especial sensación de ligereza.</a:t>
            </a:r>
          </a:p>
          <a:p>
            <a:pPr algn="just"/>
            <a:r>
              <a:rPr lang="es-ES" sz="3200" b="1" dirty="0" smtClean="0">
                <a:latin typeface="Baskerville Old Face" pitchFamily="18" charset="0"/>
              </a:rPr>
              <a:t>Presenta cuatro cuerpos. El inferior tiene arcos ciegos, los dos superiores presentan cuatro vanos con arcos doblados, y el último cinco vanos rodeados de arco sencillo.</a:t>
            </a:r>
          </a:p>
          <a:p>
            <a:pPr algn="just"/>
            <a:r>
              <a:rPr lang="es-ES" sz="3200" b="1" dirty="0" smtClean="0">
                <a:latin typeface="Baskerville Old Face" pitchFamily="18" charset="0"/>
              </a:rPr>
              <a:t>Sin duda este campanario inspiró otras construidas en León y otras provincias castellano leonesas como la de la iglesia segoviana de San Lorenzo.</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869160"/>
            <a:ext cx="4968552" cy="1800200"/>
          </a:xfrm>
        </p:spPr>
        <p:txBody>
          <a:bodyPr>
            <a:normAutofit fontScale="90000"/>
          </a:bodyPr>
          <a:lstStyle/>
          <a:p>
            <a:pPr algn="ct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
            </a:r>
            <a:br>
              <a:rPr lang="es-ES" sz="1000" dirty="0" smtClean="0">
                <a:latin typeface="Arial" pitchFamily="34" charset="0"/>
                <a:cs typeface="Arial" pitchFamily="34" charset="0"/>
                <a:hlinkClick r:id="rId2"/>
              </a:rPr>
            </a:br>
            <a:r>
              <a:rPr lang="es-ES" sz="1000" dirty="0" smtClean="0">
                <a:latin typeface="Arial" pitchFamily="34" charset="0"/>
                <a:cs typeface="Arial" pitchFamily="34" charset="0"/>
                <a:hlinkClick r:id="rId2"/>
              </a:rPr>
              <a:t>www.ampacolegioamadordelosrios.com</a:t>
            </a: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r>
              <a:rPr lang="es-ES" sz="1000" dirty="0" smtClean="0">
                <a:latin typeface="Arial" pitchFamily="34" charset="0"/>
                <a:cs typeface="Arial" pitchFamily="34" charset="0"/>
              </a:rPr>
              <a:t/>
            </a:r>
            <a:br>
              <a:rPr lang="es-ES" sz="1000" dirty="0" smtClean="0">
                <a:latin typeface="Arial" pitchFamily="34" charset="0"/>
                <a:cs typeface="Arial" pitchFamily="34" charset="0"/>
              </a:rPr>
            </a:br>
            <a:endParaRPr lang="es-ES" sz="1000" dirty="0">
              <a:latin typeface="Arial" pitchFamily="34" charset="0"/>
              <a:cs typeface="Arial" pitchFamily="34" charset="0"/>
            </a:endParaRPr>
          </a:p>
        </p:txBody>
      </p:sp>
      <p:sp>
        <p:nvSpPr>
          <p:cNvPr id="3" name="2 Marcador de contenido"/>
          <p:cNvSpPr>
            <a:spLocks noGrp="1"/>
          </p:cNvSpPr>
          <p:nvPr>
            <p:ph sz="quarter" idx="1"/>
          </p:nvPr>
        </p:nvSpPr>
        <p:spPr>
          <a:xfrm>
            <a:off x="539552" y="404664"/>
            <a:ext cx="8219256" cy="6264696"/>
          </a:xfrm>
        </p:spPr>
        <p:txBody>
          <a:bodyPr>
            <a:noAutofit/>
          </a:bodyPr>
          <a:lstStyle/>
          <a:p>
            <a:pPr algn="just"/>
            <a:r>
              <a:rPr lang="es-ES" sz="3200" dirty="0" smtClean="0">
                <a:latin typeface="Baskerville Old Face" pitchFamily="18" charset="0"/>
              </a:rPr>
              <a:t>El término “mudéjar” hace referencia a la población musulmana que vive bajo dominio cristiano tras la conquista de su territorio a cambio de un impuesto. Pero el término “arte mudéjar” no se acuñó hasta el siglo XIX, en 1859, cuando  Amador de los Ríos pronunció su discurso en la Academia de Bellas Artes de San Fernando sobre “el estilo mudéjar en Arquitectura”.</a:t>
            </a:r>
          </a:p>
          <a:p>
            <a:pPr algn="just"/>
            <a:endParaRPr lang="es-ES" sz="3200" dirty="0" smtClean="0">
              <a:latin typeface="Baskerville Old Face" pitchFamily="18" charset="0"/>
            </a:endParaRPr>
          </a:p>
          <a:p>
            <a:pPr algn="just"/>
            <a:endParaRPr lang="es-ES" sz="3200" dirty="0" smtClean="0">
              <a:latin typeface="Baskerville Old Face" pitchFamily="18" charset="0"/>
            </a:endParaRPr>
          </a:p>
          <a:p>
            <a:pPr algn="just"/>
            <a:r>
              <a:rPr lang="es-ES" sz="3200" dirty="0" smtClean="0">
                <a:latin typeface="Baskerville Old Face" pitchFamily="18" charset="0"/>
              </a:rPr>
              <a:t>            </a:t>
            </a:r>
            <a:r>
              <a:rPr lang="es-ES" sz="900" dirty="0" smtClean="0">
                <a:latin typeface="Arial" pitchFamily="34" charset="0"/>
                <a:cs typeface="Arial" pitchFamily="34" charset="0"/>
              </a:rPr>
              <a:t>AMADOR DE LOS RÍOS</a:t>
            </a:r>
            <a:endParaRPr lang="es-ES" sz="900" dirty="0">
              <a:latin typeface="Arial" pitchFamily="34" charset="0"/>
              <a:cs typeface="Arial" pitchFamily="34" charset="0"/>
            </a:endParaRPr>
          </a:p>
        </p:txBody>
      </p:sp>
      <p:pic>
        <p:nvPicPr>
          <p:cNvPr id="5" name="Picture 2" descr="http://ampacolegioamadordelosrios.com/wp-content/uploads/2014/08/CUADRO-AMADOR-CUADRADO.jpg"/>
          <p:cNvPicPr>
            <a:picLocks noChangeAspect="1" noChangeArrowheads="1"/>
          </p:cNvPicPr>
          <p:nvPr/>
        </p:nvPicPr>
        <p:blipFill>
          <a:blip r:embed="rId3" cstate="print"/>
          <a:srcRect/>
          <a:stretch>
            <a:fillRect/>
          </a:stretch>
        </p:blipFill>
        <p:spPr bwMode="auto">
          <a:xfrm>
            <a:off x="827584" y="5013176"/>
            <a:ext cx="1224136" cy="15841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a:bodyPr>
          <a:lstStyle/>
          <a:p>
            <a:pPr algn="ctr"/>
            <a:r>
              <a:rPr lang="es-ES" sz="3200" dirty="0" smtClean="0">
                <a:latin typeface="Baskerville Old Face" pitchFamily="18" charset="0"/>
              </a:rPr>
              <a:t>Torre de san </a:t>
            </a:r>
            <a:r>
              <a:rPr lang="es-ES" sz="3200" dirty="0" err="1" smtClean="0">
                <a:latin typeface="Baskerville Old Face" pitchFamily="18" charset="0"/>
              </a:rPr>
              <a:t>lorenzo</a:t>
            </a:r>
            <a:r>
              <a:rPr lang="es-ES" sz="3200" dirty="0" smtClean="0">
                <a:latin typeface="Baskerville Old Face" pitchFamily="18" charset="0"/>
              </a:rPr>
              <a:t> de </a:t>
            </a:r>
            <a:r>
              <a:rPr lang="es-ES" sz="3200" dirty="0" err="1" smtClean="0">
                <a:latin typeface="Baskerville Old Face" pitchFamily="18" charset="0"/>
              </a:rPr>
              <a:t>sahagún</a:t>
            </a:r>
            <a:endParaRPr lang="es-ES" sz="3200" dirty="0">
              <a:latin typeface="Baskerville Old Face" pitchFamily="18" charset="0"/>
            </a:endParaRPr>
          </a:p>
        </p:txBody>
      </p:sp>
      <p:pic>
        <p:nvPicPr>
          <p:cNvPr id="25602" name="Picture 2" descr="http://upload.wikimedia.org/wikipedia/commons/e/e6/Sahagun_San_Lorenzo_01_lou.JPG"/>
          <p:cNvPicPr>
            <a:picLocks noGrp="1" noChangeAspect="1" noChangeArrowheads="1"/>
          </p:cNvPicPr>
          <p:nvPr>
            <p:ph sz="quarter" idx="1"/>
          </p:nvPr>
        </p:nvPicPr>
        <p:blipFill>
          <a:blip r:embed="rId2" cstate="print"/>
          <a:srcRect/>
          <a:stretch>
            <a:fillRect/>
          </a:stretch>
        </p:blipFill>
        <p:spPr bwMode="auto">
          <a:xfrm>
            <a:off x="1475656" y="1052736"/>
            <a:ext cx="5904654" cy="4608511"/>
          </a:xfrm>
          <a:prstGeom prst="rect">
            <a:avLst/>
          </a:prstGeom>
          <a:noFill/>
        </p:spPr>
      </p:pic>
      <p:sp>
        <p:nvSpPr>
          <p:cNvPr id="5" name="4 Rectángulo"/>
          <p:cNvSpPr/>
          <p:nvPr/>
        </p:nvSpPr>
        <p:spPr>
          <a:xfrm>
            <a:off x="2286000" y="5691157"/>
            <a:ext cx="4572000" cy="369332"/>
          </a:xfrm>
          <a:prstGeom prst="rect">
            <a:avLst/>
          </a:prstGeom>
        </p:spPr>
        <p:txBody>
          <a:bodyPr wrap="square">
            <a:spAutoFit/>
          </a:bodyPr>
          <a:lstStyle/>
          <a:p>
            <a:r>
              <a:rPr lang="es-ES" dirty="0" smtClean="0">
                <a:hlinkClick r:id="rId3"/>
              </a:rPr>
              <a:t>h</a:t>
            </a:r>
            <a:r>
              <a:rPr lang="es-ES" sz="900" dirty="0" smtClean="0">
                <a:latin typeface="Arial" pitchFamily="34" charset="0"/>
                <a:cs typeface="Arial" pitchFamily="34" charset="0"/>
                <a:hlinkClick r:id="rId3"/>
              </a:rPr>
              <a:t>ttp://es.wikipedia.org/wiki/Arquitectura_rom%C3%A1nica_en_Espa%C3%B1a</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fontScale="90000"/>
          </a:bodyPr>
          <a:lstStyle/>
          <a:p>
            <a:pPr algn="ctr"/>
            <a:r>
              <a:rPr lang="es-ES" sz="3200" b="1" dirty="0" smtClean="0">
                <a:latin typeface="Baskerville Old Face" pitchFamily="18" charset="0"/>
              </a:rPr>
              <a:t>Actividades previas</a:t>
            </a:r>
            <a:endParaRPr lang="es-ES" sz="3200" b="1" dirty="0">
              <a:latin typeface="Baskerville Old Face" pitchFamily="18" charset="0"/>
            </a:endParaRPr>
          </a:p>
        </p:txBody>
      </p:sp>
      <p:sp>
        <p:nvSpPr>
          <p:cNvPr id="3" name="2 Marcador de contenido"/>
          <p:cNvSpPr>
            <a:spLocks noGrp="1"/>
          </p:cNvSpPr>
          <p:nvPr>
            <p:ph sz="quarter" idx="1"/>
          </p:nvPr>
        </p:nvSpPr>
        <p:spPr>
          <a:xfrm>
            <a:off x="457200" y="764704"/>
            <a:ext cx="7467600" cy="5709248"/>
          </a:xfrm>
        </p:spPr>
        <p:txBody>
          <a:bodyPr>
            <a:normAutofit/>
          </a:bodyPr>
          <a:lstStyle/>
          <a:p>
            <a:pPr algn="just"/>
            <a:r>
              <a:rPr lang="es-ES" dirty="0" smtClean="0">
                <a:latin typeface="Baskerville Old Face" pitchFamily="18" charset="0"/>
              </a:rPr>
              <a:t> Se organizará una visita a Sahagún junto con el departamento de actividades extraescolares y la dirección del centro, a complementar con algún lugar cercano – León por ejemplo -.</a:t>
            </a:r>
          </a:p>
          <a:p>
            <a:pPr algn="just"/>
            <a:r>
              <a:rPr lang="es-ES" dirty="0" smtClean="0">
                <a:latin typeface="Baskerville Old Face" pitchFamily="18" charset="0"/>
              </a:rPr>
              <a:t>Actividades enfocadas para alumnos de Historia del Arte de 2º de Bachillerato preferentemente.</a:t>
            </a:r>
          </a:p>
          <a:p>
            <a:pPr algn="just"/>
            <a:r>
              <a:rPr lang="es-ES" dirty="0" smtClean="0">
                <a:latin typeface="Baskerville Old Face" pitchFamily="18" charset="0"/>
              </a:rPr>
              <a:t>Visualizar el siguiente vídeo sobre Arte Mudéjar</a:t>
            </a:r>
          </a:p>
          <a:p>
            <a:pPr algn="just"/>
            <a:r>
              <a:rPr lang="es-ES" u="sng" dirty="0" smtClean="0">
                <a:latin typeface="Baskerville Old Face" pitchFamily="18" charset="0"/>
                <a:hlinkClick r:id="rId2"/>
              </a:rPr>
              <a:t>https://www.youtube.com/watch?v=xLuE7w1Zszo</a:t>
            </a:r>
            <a:endParaRPr lang="es-ES" sz="2000" i="1" dirty="0" smtClean="0">
              <a:latin typeface="Baskerville Old Face" pitchFamily="18" charset="0"/>
            </a:endParaRPr>
          </a:p>
          <a:p>
            <a:pPr algn="just"/>
            <a:endParaRPr lang="es-ES" dirty="0">
              <a:latin typeface="Baskerville Old Face" pitchFamily="18" charset="0"/>
            </a:endParaRPr>
          </a:p>
        </p:txBody>
      </p:sp>
      <p:pic>
        <p:nvPicPr>
          <p:cNvPr id="4098" name="Picture 2" descr="http://www.caminomyway.com/wp-content/uploads/2012/04/Stone-Bridge-over-R%C3%ADo-Cea-Sahag%C3%BAn-Spain-Camino-de-Santiago.jpg"/>
          <p:cNvPicPr>
            <a:picLocks noChangeAspect="1" noChangeArrowheads="1"/>
          </p:cNvPicPr>
          <p:nvPr/>
        </p:nvPicPr>
        <p:blipFill>
          <a:blip r:embed="rId3" cstate="print"/>
          <a:srcRect/>
          <a:stretch>
            <a:fillRect/>
          </a:stretch>
        </p:blipFill>
        <p:spPr bwMode="auto">
          <a:xfrm>
            <a:off x="827584" y="4149080"/>
            <a:ext cx="3744416" cy="2106234"/>
          </a:xfrm>
          <a:prstGeom prst="rect">
            <a:avLst/>
          </a:prstGeom>
          <a:noFill/>
        </p:spPr>
      </p:pic>
      <p:sp>
        <p:nvSpPr>
          <p:cNvPr id="5" name="4 Rectángulo"/>
          <p:cNvSpPr/>
          <p:nvPr/>
        </p:nvSpPr>
        <p:spPr>
          <a:xfrm>
            <a:off x="4716016" y="4149081"/>
            <a:ext cx="3960440" cy="646331"/>
          </a:xfrm>
          <a:prstGeom prst="rect">
            <a:avLst/>
          </a:prstGeom>
        </p:spPr>
        <p:txBody>
          <a:bodyPr wrap="square">
            <a:spAutoFit/>
          </a:bodyPr>
          <a:lstStyle/>
          <a:p>
            <a:r>
              <a:rPr lang="es-ES" sz="900" dirty="0" smtClean="0">
                <a:latin typeface="Arial" pitchFamily="34" charset="0"/>
                <a:cs typeface="Arial" pitchFamily="34" charset="0"/>
                <a:hlinkClick r:id="rId4"/>
              </a:rPr>
              <a:t>http://www.caminomyway.com/wp-content/uploads/2012/04/Stone-Bridge-over-R%C3%ADo-Cea-Sahag%C3%BAn-Spain-Camino-de-Santiago.jpg</a:t>
            </a:r>
            <a:endParaRPr lang="es-ES" sz="900" dirty="0" smtClean="0">
              <a:latin typeface="Arial" pitchFamily="34" charset="0"/>
              <a:cs typeface="Arial" pitchFamily="34" charset="0"/>
            </a:endParaRPr>
          </a:p>
          <a:p>
            <a:endParaRPr lang="es-ES" sz="900" dirty="0" smtClean="0">
              <a:latin typeface="Arial" pitchFamily="34" charset="0"/>
              <a:cs typeface="Arial" pitchFamily="34" charset="0"/>
            </a:endParaRPr>
          </a:p>
          <a:p>
            <a:r>
              <a:rPr lang="es-ES" sz="900" dirty="0" smtClean="0">
                <a:latin typeface="Arial" pitchFamily="34" charset="0"/>
                <a:cs typeface="Arial" pitchFamily="34" charset="0"/>
              </a:rPr>
              <a:t>PUENTE DE CANTO SOBRE EL RÍO CEA EN SAHAGÚN –S. XVIII -</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476672"/>
            <a:ext cx="7467600" cy="5997280"/>
          </a:xfrm>
        </p:spPr>
        <p:txBody>
          <a:bodyPr/>
          <a:lstStyle/>
          <a:p>
            <a:pPr algn="just"/>
            <a:r>
              <a:rPr lang="es-ES" b="1" u="sng" dirty="0" smtClean="0">
                <a:latin typeface="Baskerville Old Face" pitchFamily="18" charset="0"/>
              </a:rPr>
              <a:t>Responder a las siguientes cuestiones:</a:t>
            </a:r>
          </a:p>
          <a:p>
            <a:pPr algn="just"/>
            <a:r>
              <a:rPr lang="es-ES" sz="1800" dirty="0" smtClean="0">
                <a:latin typeface="Baskerville Old Face" pitchFamily="18" charset="0"/>
              </a:rPr>
              <a:t>Cronología del Arte Mudéjar. Focos o escuelas regionales más destacadas.</a:t>
            </a:r>
          </a:p>
          <a:p>
            <a:pPr algn="just"/>
            <a:r>
              <a:rPr lang="es-ES" sz="1800" dirty="0" smtClean="0">
                <a:latin typeface="Baskerville Old Face" pitchFamily="18" charset="0"/>
              </a:rPr>
              <a:t>Marco geográfico del Arte Mudéjar.</a:t>
            </a:r>
          </a:p>
          <a:p>
            <a:pPr algn="just"/>
            <a:r>
              <a:rPr lang="es-ES" sz="1800" dirty="0" smtClean="0">
                <a:latin typeface="Baskerville Old Face" pitchFamily="18" charset="0"/>
              </a:rPr>
              <a:t>Define: la Reconquista y su cronología.</a:t>
            </a:r>
          </a:p>
          <a:p>
            <a:pPr algn="just"/>
            <a:r>
              <a:rPr lang="es-ES" sz="1800" dirty="0" smtClean="0">
                <a:latin typeface="Baskerville Old Face" pitchFamily="18" charset="0"/>
              </a:rPr>
              <a:t>¿Quiénes eran los mudéjares? ¿y los mozárabes? ¿y los moriscos?</a:t>
            </a:r>
          </a:p>
          <a:p>
            <a:pPr algn="just"/>
            <a:r>
              <a:rPr lang="es-ES" sz="1800" dirty="0" smtClean="0">
                <a:latin typeface="Baskerville Old Face" pitchFamily="18" charset="0"/>
              </a:rPr>
              <a:t>Describe las principales características del Arte Mudéjar.</a:t>
            </a:r>
          </a:p>
          <a:p>
            <a:pPr algn="just"/>
            <a:r>
              <a:rPr lang="es-ES" sz="1800" dirty="0" smtClean="0">
                <a:latin typeface="Baskerville Old Face" pitchFamily="18" charset="0"/>
              </a:rPr>
              <a:t>Causas de la difusión del Arte Mudéjar.</a:t>
            </a:r>
          </a:p>
          <a:p>
            <a:endParaRPr lang="es-ES" dirty="0"/>
          </a:p>
        </p:txBody>
      </p:sp>
      <p:pic>
        <p:nvPicPr>
          <p:cNvPr id="43010" name="Picture 2" descr="http://3.bp.blogspot.com/-X-Rfi1cODlw/UPfhXo6w5FI/AAAAAAAABCA/a_ZxPGSX7UM/s1600/Etapas-de-la-Reconquista.jpg"/>
          <p:cNvPicPr>
            <a:picLocks noChangeAspect="1" noChangeArrowheads="1"/>
          </p:cNvPicPr>
          <p:nvPr/>
        </p:nvPicPr>
        <p:blipFill>
          <a:blip r:embed="rId2" cstate="print"/>
          <a:srcRect/>
          <a:stretch>
            <a:fillRect/>
          </a:stretch>
        </p:blipFill>
        <p:spPr bwMode="auto">
          <a:xfrm>
            <a:off x="899592" y="3140968"/>
            <a:ext cx="4320480" cy="3450845"/>
          </a:xfrm>
          <a:prstGeom prst="rect">
            <a:avLst/>
          </a:prstGeom>
          <a:noFill/>
        </p:spPr>
      </p:pic>
      <p:sp>
        <p:nvSpPr>
          <p:cNvPr id="5" name="4 Rectángulo"/>
          <p:cNvSpPr/>
          <p:nvPr/>
        </p:nvSpPr>
        <p:spPr>
          <a:xfrm>
            <a:off x="5292080" y="3068960"/>
            <a:ext cx="2880320" cy="784830"/>
          </a:xfrm>
          <a:prstGeom prst="rect">
            <a:avLst/>
          </a:prstGeom>
        </p:spPr>
        <p:txBody>
          <a:bodyPr wrap="square">
            <a:spAutoFit/>
          </a:bodyPr>
          <a:lstStyle/>
          <a:p>
            <a:r>
              <a:rPr lang="es-ES" sz="900" dirty="0" smtClean="0">
                <a:latin typeface="Arial" pitchFamily="34" charset="0"/>
                <a:cs typeface="Arial" pitchFamily="34" charset="0"/>
                <a:hlinkClick r:id="rId3"/>
              </a:rPr>
              <a:t>http://vamosaeducarlos.blogspot.com.es/2013/01/la-reconquista-de-las-tierras-hispanas.html</a:t>
            </a:r>
            <a:endParaRPr lang="es-ES" sz="900" dirty="0" smtClean="0">
              <a:latin typeface="Arial" pitchFamily="34" charset="0"/>
              <a:cs typeface="Arial" pitchFamily="34" charset="0"/>
            </a:endParaRPr>
          </a:p>
          <a:p>
            <a:endParaRPr lang="es-ES" sz="900" dirty="0" smtClean="0">
              <a:latin typeface="Arial" pitchFamily="34" charset="0"/>
              <a:cs typeface="Arial" pitchFamily="34" charset="0"/>
            </a:endParaRPr>
          </a:p>
          <a:p>
            <a:r>
              <a:rPr lang="es-ES" sz="900" dirty="0" smtClean="0">
                <a:latin typeface="Arial" pitchFamily="34" charset="0"/>
                <a:cs typeface="Arial" pitchFamily="34" charset="0"/>
              </a:rPr>
              <a:t>MAPA DE LA EVOLUCIÓN DE  LA RECONQUISTA</a:t>
            </a:r>
          </a:p>
          <a:p>
            <a:endParaRPr lang="es-ES" sz="9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18058"/>
          </a:xfrm>
        </p:spPr>
        <p:txBody>
          <a:bodyPr>
            <a:normAutofit fontScale="90000"/>
          </a:bodyPr>
          <a:lstStyle/>
          <a:p>
            <a:pPr algn="ctr"/>
            <a:r>
              <a:rPr lang="es-ES" sz="3200" b="1" dirty="0" smtClean="0">
                <a:latin typeface="Baskerville Old Face" pitchFamily="18" charset="0"/>
              </a:rPr>
              <a:t>Actividades durante la visita</a:t>
            </a:r>
            <a:endParaRPr lang="es-ES" sz="3200" b="1" dirty="0">
              <a:latin typeface="Baskerville Old Face" pitchFamily="18" charset="0"/>
            </a:endParaRPr>
          </a:p>
        </p:txBody>
      </p:sp>
      <p:sp>
        <p:nvSpPr>
          <p:cNvPr id="3" name="2 Marcador de contenido"/>
          <p:cNvSpPr>
            <a:spLocks noGrp="1"/>
          </p:cNvSpPr>
          <p:nvPr>
            <p:ph sz="quarter" idx="1"/>
          </p:nvPr>
        </p:nvSpPr>
        <p:spPr>
          <a:xfrm>
            <a:off x="457200" y="836712"/>
            <a:ext cx="7467600" cy="5637240"/>
          </a:xfrm>
        </p:spPr>
        <p:txBody>
          <a:bodyPr>
            <a:normAutofit/>
          </a:bodyPr>
          <a:lstStyle/>
          <a:p>
            <a:pPr algn="just"/>
            <a:r>
              <a:rPr lang="es-ES" sz="2800" dirty="0" smtClean="0">
                <a:latin typeface="Baskerville Old Face" pitchFamily="18" charset="0"/>
              </a:rPr>
              <a:t>Describe las características de los monumentos mudéjares visitados en Sahagún teniendo en cuenta lo visto en clase anteriormente.</a:t>
            </a:r>
          </a:p>
          <a:p>
            <a:pPr algn="just"/>
            <a:r>
              <a:rPr lang="es-ES" sz="2800" dirty="0" smtClean="0">
                <a:latin typeface="Baskerville Old Face" pitchFamily="18" charset="0"/>
              </a:rPr>
              <a:t>Qué diferencias arquitectónicas encuentras entre las iglesias de Santo Tirso y San Lorenzo.</a:t>
            </a:r>
          </a:p>
          <a:p>
            <a:pPr algn="just"/>
            <a:r>
              <a:rPr lang="es-ES" sz="2800" dirty="0" smtClean="0">
                <a:latin typeface="Baskerville Old Face" pitchFamily="18" charset="0"/>
              </a:rPr>
              <a:t>Viendo estos monumentos mudéjares qué diferencias y similitudes encuentras entre estos y el estilo románico.</a:t>
            </a:r>
          </a:p>
          <a:p>
            <a:endParaRPr lang="es-ES" dirty="0"/>
          </a:p>
        </p:txBody>
      </p:sp>
      <p:pic>
        <p:nvPicPr>
          <p:cNvPr id="3074" name="Picture 2" descr="http://www.villadesahagun.es/images/albergue.jpg"/>
          <p:cNvPicPr>
            <a:picLocks noChangeAspect="1" noChangeArrowheads="1"/>
          </p:cNvPicPr>
          <p:nvPr/>
        </p:nvPicPr>
        <p:blipFill>
          <a:blip r:embed="rId2" cstate="print"/>
          <a:srcRect/>
          <a:stretch>
            <a:fillRect/>
          </a:stretch>
        </p:blipFill>
        <p:spPr bwMode="auto">
          <a:xfrm>
            <a:off x="971599" y="4437112"/>
            <a:ext cx="2031435" cy="2010917"/>
          </a:xfrm>
          <a:prstGeom prst="rect">
            <a:avLst/>
          </a:prstGeom>
          <a:noFill/>
        </p:spPr>
      </p:pic>
      <p:sp>
        <p:nvSpPr>
          <p:cNvPr id="5" name="4 Rectángulo"/>
          <p:cNvSpPr/>
          <p:nvPr/>
        </p:nvSpPr>
        <p:spPr>
          <a:xfrm>
            <a:off x="3131840" y="4721662"/>
            <a:ext cx="3609183" cy="646331"/>
          </a:xfrm>
          <a:prstGeom prst="rect">
            <a:avLst/>
          </a:prstGeom>
        </p:spPr>
        <p:txBody>
          <a:bodyPr wrap="square">
            <a:spAutoFit/>
          </a:bodyPr>
          <a:lstStyle/>
          <a:p>
            <a:r>
              <a:rPr lang="es-ES" sz="900" dirty="0" smtClean="0">
                <a:latin typeface="Arial" pitchFamily="34" charset="0"/>
                <a:cs typeface="Arial" pitchFamily="34" charset="0"/>
                <a:hlinkClick r:id="rId3"/>
              </a:rPr>
              <a:t>http://www.villadesahagun.es/albergue</a:t>
            </a:r>
            <a:endParaRPr lang="es-ES" sz="900" dirty="0" smtClean="0">
              <a:latin typeface="Arial" pitchFamily="34" charset="0"/>
              <a:cs typeface="Arial" pitchFamily="34" charset="0"/>
            </a:endParaRPr>
          </a:p>
          <a:p>
            <a:endParaRPr lang="es-ES" sz="900" dirty="0" smtClean="0">
              <a:latin typeface="Arial" pitchFamily="34" charset="0"/>
              <a:cs typeface="Arial" pitchFamily="34" charset="0"/>
            </a:endParaRPr>
          </a:p>
          <a:p>
            <a:r>
              <a:rPr lang="es-ES" sz="900" dirty="0" smtClean="0">
                <a:latin typeface="Arial" pitchFamily="34" charset="0"/>
                <a:cs typeface="Arial" pitchFamily="34" charset="0"/>
              </a:rPr>
              <a:t>ALBERGUE MUNICIPAL DE SAHAGÚN UBICADO EN LA ANTIGUA IGLESIA MUDÉJAR DE LA TRINIDAD</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18058"/>
          </a:xfrm>
        </p:spPr>
        <p:txBody>
          <a:bodyPr>
            <a:normAutofit fontScale="90000"/>
          </a:bodyPr>
          <a:lstStyle/>
          <a:p>
            <a:pPr algn="ctr"/>
            <a:r>
              <a:rPr lang="es-ES" sz="3200" dirty="0" smtClean="0">
                <a:latin typeface="Baskerville Old Face" pitchFamily="18" charset="0"/>
              </a:rPr>
              <a:t>Santo tirso de </a:t>
            </a:r>
            <a:r>
              <a:rPr lang="es-ES" sz="3200" dirty="0" err="1" smtClean="0">
                <a:latin typeface="Baskerville Old Face" pitchFamily="18" charset="0"/>
              </a:rPr>
              <a:t>sahagún</a:t>
            </a:r>
            <a:endParaRPr lang="es-ES" sz="3200" dirty="0">
              <a:latin typeface="Baskerville Old Face" pitchFamily="18" charset="0"/>
            </a:endParaRPr>
          </a:p>
        </p:txBody>
      </p:sp>
      <p:sp>
        <p:nvSpPr>
          <p:cNvPr id="3" name="2 Marcador de contenido"/>
          <p:cNvSpPr>
            <a:spLocks noGrp="1"/>
          </p:cNvSpPr>
          <p:nvPr>
            <p:ph sz="quarter" idx="1"/>
          </p:nvPr>
        </p:nvSpPr>
        <p:spPr>
          <a:xfrm flipV="1">
            <a:off x="457200" y="1484784"/>
            <a:ext cx="7467600" cy="115415"/>
          </a:xfrm>
        </p:spPr>
        <p:txBody>
          <a:bodyPr>
            <a:normAutofit fontScale="25000" lnSpcReduction="20000"/>
          </a:bodyPr>
          <a:lstStyle/>
          <a:p>
            <a:endParaRPr lang="es-ES" dirty="0"/>
          </a:p>
        </p:txBody>
      </p:sp>
      <p:sp>
        <p:nvSpPr>
          <p:cNvPr id="28674" name="AutoShape 2" descr="http://upload.wikimedia.org/wikipedia/commons/2/22/Sahagun_-_Iglesia_de_San_Tirso_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8676" name="Picture 4" descr="http://upload.wikimedia.org/wikipedia/commons/2/22/Sahagun_-_Iglesia_de_San_Tirso_06.JPG"/>
          <p:cNvPicPr>
            <a:picLocks noChangeAspect="1" noChangeArrowheads="1"/>
          </p:cNvPicPr>
          <p:nvPr/>
        </p:nvPicPr>
        <p:blipFill>
          <a:blip r:embed="rId2" cstate="print"/>
          <a:srcRect/>
          <a:stretch>
            <a:fillRect/>
          </a:stretch>
        </p:blipFill>
        <p:spPr bwMode="auto">
          <a:xfrm>
            <a:off x="1043608" y="871602"/>
            <a:ext cx="6696744" cy="5077677"/>
          </a:xfrm>
          <a:prstGeom prst="rect">
            <a:avLst/>
          </a:prstGeom>
          <a:noFill/>
        </p:spPr>
      </p:pic>
      <p:sp>
        <p:nvSpPr>
          <p:cNvPr id="6" name="5 Rectángulo"/>
          <p:cNvSpPr/>
          <p:nvPr/>
        </p:nvSpPr>
        <p:spPr>
          <a:xfrm>
            <a:off x="2267744" y="6093296"/>
            <a:ext cx="4572000" cy="230832"/>
          </a:xfrm>
          <a:prstGeom prst="rect">
            <a:avLst/>
          </a:prstGeom>
        </p:spPr>
        <p:txBody>
          <a:bodyPr wrap="square">
            <a:spAutoFit/>
          </a:bodyPr>
          <a:lstStyle/>
          <a:p>
            <a:r>
              <a:rPr lang="es-ES" sz="900" dirty="0" smtClean="0">
                <a:latin typeface="Arial" pitchFamily="34" charset="0"/>
                <a:cs typeface="Arial" pitchFamily="34" charset="0"/>
                <a:hlinkClick r:id="rId3"/>
              </a:rPr>
              <a:t>http://es.wikipedia.org/wiki/Iglesia_de_San_Tirso_(Sahag%C3%BAn)</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539608" cy="432048"/>
          </a:xfrm>
        </p:spPr>
        <p:txBody>
          <a:bodyPr>
            <a:normAutofit fontScale="90000"/>
          </a:bodyPr>
          <a:lstStyle/>
          <a:p>
            <a:pPr algn="ctr"/>
            <a:r>
              <a:rPr lang="es-ES" sz="3200" b="1" dirty="0" smtClean="0">
                <a:latin typeface="Baskerville Old Face" pitchFamily="18" charset="0"/>
              </a:rPr>
              <a:t>Actividades posteriores</a:t>
            </a:r>
            <a:endParaRPr lang="es-ES" sz="3200" b="1" dirty="0">
              <a:latin typeface="Baskerville Old Face" pitchFamily="18" charset="0"/>
            </a:endParaRPr>
          </a:p>
        </p:txBody>
      </p:sp>
      <p:sp>
        <p:nvSpPr>
          <p:cNvPr id="3" name="2 Marcador de contenido"/>
          <p:cNvSpPr>
            <a:spLocks noGrp="1"/>
          </p:cNvSpPr>
          <p:nvPr>
            <p:ph sz="quarter" idx="1"/>
          </p:nvPr>
        </p:nvSpPr>
        <p:spPr>
          <a:xfrm>
            <a:off x="457200" y="836712"/>
            <a:ext cx="7467600" cy="5688632"/>
          </a:xfrm>
        </p:spPr>
        <p:txBody>
          <a:bodyPr>
            <a:normAutofit lnSpcReduction="10000"/>
          </a:bodyPr>
          <a:lstStyle/>
          <a:p>
            <a:pPr algn="just"/>
            <a:r>
              <a:rPr lang="es-ES" sz="2800" dirty="0" smtClean="0">
                <a:latin typeface="Baskerville Old Face" pitchFamily="18" charset="0"/>
              </a:rPr>
              <a:t>Buscar en internet imágenes de monumentos mudéjares de otras zonas de España y compararlas con las vistas en Sahagún.</a:t>
            </a:r>
          </a:p>
          <a:p>
            <a:pPr algn="just"/>
            <a:r>
              <a:rPr lang="es-ES" sz="2800" dirty="0" smtClean="0">
                <a:latin typeface="Baskerville Old Face" pitchFamily="18" charset="0"/>
              </a:rPr>
              <a:t>Comentar en clase junto con el profesor la historia de Sahagún y por qué estos monumentos aparecieron allí, incidiendo en la historia de la orden de Cluny en relación con el monasterio de San Benito.</a:t>
            </a:r>
          </a:p>
          <a:p>
            <a:pPr algn="just"/>
            <a:endParaRPr lang="es-ES" sz="2800" dirty="0" smtClean="0">
              <a:latin typeface="Baskerville Old Face" pitchFamily="18" charset="0"/>
            </a:endParaRPr>
          </a:p>
          <a:p>
            <a:pPr algn="just"/>
            <a:endParaRPr lang="es-ES" sz="2800" dirty="0" smtClean="0">
              <a:latin typeface="Baskerville Old Face" pitchFamily="18" charset="0"/>
            </a:endParaRPr>
          </a:p>
          <a:p>
            <a:pPr algn="just"/>
            <a:endParaRPr lang="es-ES" sz="2800" dirty="0" smtClean="0">
              <a:latin typeface="Baskerville Old Face" pitchFamily="18" charset="0"/>
            </a:endParaRPr>
          </a:p>
          <a:p>
            <a:pPr algn="just"/>
            <a:endParaRPr lang="es-ES" sz="2800" dirty="0" smtClean="0">
              <a:latin typeface="Baskerville Old Face" pitchFamily="18" charset="0"/>
            </a:endParaRPr>
          </a:p>
          <a:p>
            <a:pPr algn="just"/>
            <a:r>
              <a:rPr lang="es-ES" sz="1000" dirty="0" smtClean="0">
                <a:latin typeface="Baskerville Old Face" pitchFamily="18" charset="0"/>
              </a:rPr>
              <a:t>ERMITA DE LA VIRGEN DEL PUENTE</a:t>
            </a:r>
          </a:p>
        </p:txBody>
      </p:sp>
      <p:pic>
        <p:nvPicPr>
          <p:cNvPr id="2050" name="Picture 2" descr="Ermita Virgen del Puente, Sahagún"/>
          <p:cNvPicPr>
            <a:picLocks noChangeAspect="1" noChangeArrowheads="1"/>
          </p:cNvPicPr>
          <p:nvPr/>
        </p:nvPicPr>
        <p:blipFill>
          <a:blip r:embed="rId2" cstate="print"/>
          <a:srcRect/>
          <a:stretch>
            <a:fillRect/>
          </a:stretch>
        </p:blipFill>
        <p:spPr bwMode="auto">
          <a:xfrm>
            <a:off x="827584" y="4005064"/>
            <a:ext cx="2796982" cy="1870323"/>
          </a:xfrm>
          <a:prstGeom prst="rect">
            <a:avLst/>
          </a:prstGeom>
          <a:noFill/>
        </p:spPr>
      </p:pic>
      <p:sp>
        <p:nvSpPr>
          <p:cNvPr id="5" name="4 Rectángulo"/>
          <p:cNvSpPr/>
          <p:nvPr/>
        </p:nvSpPr>
        <p:spPr>
          <a:xfrm>
            <a:off x="3779912" y="4797152"/>
            <a:ext cx="4572000" cy="230832"/>
          </a:xfrm>
          <a:prstGeom prst="rect">
            <a:avLst/>
          </a:prstGeom>
        </p:spPr>
        <p:txBody>
          <a:bodyPr wrap="square">
            <a:spAutoFit/>
          </a:bodyPr>
          <a:lstStyle/>
          <a:p>
            <a:r>
              <a:rPr lang="es-ES" sz="900" dirty="0" smtClean="0">
                <a:latin typeface="Arial" pitchFamily="34" charset="0"/>
                <a:cs typeface="Arial" pitchFamily="34" charset="0"/>
                <a:hlinkClick r:id="rId3"/>
              </a:rPr>
              <a:t>http://www.gronze.com/castilla-y-leon/leon/sahagun</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lstStyle/>
          <a:p>
            <a:pPr algn="ctr"/>
            <a:r>
              <a:rPr lang="es-ES" b="1" dirty="0" smtClean="0">
                <a:latin typeface="Baskerville Old Face" pitchFamily="18" charset="0"/>
              </a:rPr>
              <a:t>Abadía de </a:t>
            </a:r>
            <a:r>
              <a:rPr lang="es-ES" b="1" dirty="0" err="1" smtClean="0">
                <a:latin typeface="Baskerville Old Face" pitchFamily="18" charset="0"/>
              </a:rPr>
              <a:t>cluny</a:t>
            </a:r>
            <a:r>
              <a:rPr lang="es-ES" b="1" dirty="0" smtClean="0">
                <a:latin typeface="Baskerville Old Face" pitchFamily="18" charset="0"/>
              </a:rPr>
              <a:t> </a:t>
            </a:r>
            <a:r>
              <a:rPr lang="es-ES" dirty="0" smtClean="0">
                <a:latin typeface="Baskerville Old Face" pitchFamily="18" charset="0"/>
              </a:rPr>
              <a:t>–</a:t>
            </a:r>
            <a:r>
              <a:rPr lang="es-ES" dirty="0" err="1" smtClean="0">
                <a:latin typeface="Baskerville Old Face" pitchFamily="18" charset="0"/>
              </a:rPr>
              <a:t>francia</a:t>
            </a:r>
            <a:r>
              <a:rPr lang="es-ES" dirty="0" smtClean="0">
                <a:latin typeface="Baskerville Old Face" pitchFamily="18" charset="0"/>
              </a:rPr>
              <a:t>-</a:t>
            </a:r>
            <a:endParaRPr lang="es-ES" dirty="0">
              <a:latin typeface="Baskerville Old Face" pitchFamily="18" charset="0"/>
            </a:endParaRPr>
          </a:p>
        </p:txBody>
      </p:sp>
      <p:sp>
        <p:nvSpPr>
          <p:cNvPr id="3" name="2 Marcador de contenido"/>
          <p:cNvSpPr>
            <a:spLocks noGrp="1"/>
          </p:cNvSpPr>
          <p:nvPr>
            <p:ph sz="quarter" idx="1"/>
          </p:nvPr>
        </p:nvSpPr>
        <p:spPr>
          <a:xfrm flipV="1">
            <a:off x="457200" y="1554481"/>
            <a:ext cx="7467600" cy="45719"/>
          </a:xfrm>
        </p:spPr>
        <p:txBody>
          <a:bodyPr>
            <a:normAutofit fontScale="25000" lnSpcReduction="20000"/>
          </a:bodyPr>
          <a:lstStyle/>
          <a:p>
            <a:endParaRPr lang="es-ES"/>
          </a:p>
        </p:txBody>
      </p:sp>
      <p:pic>
        <p:nvPicPr>
          <p:cNvPr id="39938" name="Picture 2" descr="Monasterio de Cluny III, 4 copia.jpg"/>
          <p:cNvPicPr>
            <a:picLocks noChangeAspect="1" noChangeArrowheads="1"/>
          </p:cNvPicPr>
          <p:nvPr/>
        </p:nvPicPr>
        <p:blipFill>
          <a:blip r:embed="rId2" cstate="print"/>
          <a:srcRect/>
          <a:stretch>
            <a:fillRect/>
          </a:stretch>
        </p:blipFill>
        <p:spPr bwMode="auto">
          <a:xfrm>
            <a:off x="683568" y="1268760"/>
            <a:ext cx="7272808" cy="4464496"/>
          </a:xfrm>
          <a:prstGeom prst="rect">
            <a:avLst/>
          </a:prstGeom>
          <a:noFill/>
        </p:spPr>
      </p:pic>
      <p:sp>
        <p:nvSpPr>
          <p:cNvPr id="5" name="4 Rectángulo"/>
          <p:cNvSpPr/>
          <p:nvPr/>
        </p:nvSpPr>
        <p:spPr>
          <a:xfrm>
            <a:off x="2699792" y="5805264"/>
            <a:ext cx="4572000" cy="230832"/>
          </a:xfrm>
          <a:prstGeom prst="rect">
            <a:avLst/>
          </a:prstGeom>
        </p:spPr>
        <p:txBody>
          <a:bodyPr wrap="square">
            <a:spAutoFit/>
          </a:bodyPr>
          <a:lstStyle/>
          <a:p>
            <a:r>
              <a:rPr lang="es-ES" sz="900" dirty="0" smtClean="0">
                <a:latin typeface="Arial" pitchFamily="34" charset="0"/>
                <a:cs typeface="Arial" pitchFamily="34" charset="0"/>
                <a:hlinkClick r:id="rId3"/>
              </a:rPr>
              <a:t>http://dhumanidades.wikispaces.com/Monasterio+de+Cluny</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332656"/>
            <a:ext cx="7467600" cy="6141296"/>
          </a:xfrm>
        </p:spPr>
        <p:txBody>
          <a:bodyPr>
            <a:normAutofit/>
          </a:bodyPr>
          <a:lstStyle/>
          <a:p>
            <a:pPr algn="just"/>
            <a:r>
              <a:rPr lang="es-ES" sz="2000" dirty="0" smtClean="0">
                <a:latin typeface="Baskerville Old Face" pitchFamily="18" charset="0"/>
              </a:rPr>
              <a:t>Se ha descubierto un artesonado en la iglesia de San Lorenzo en el 2010. Más información en el siguiente enlace.</a:t>
            </a:r>
          </a:p>
          <a:p>
            <a:pPr algn="just"/>
            <a:r>
              <a:rPr lang="es-ES" sz="1700" dirty="0" smtClean="0">
                <a:latin typeface="Baskerville Old Face" pitchFamily="18" charset="0"/>
                <a:hlinkClick r:id="rId2"/>
              </a:rPr>
              <a:t>http://www.elmundo.es/elmundo/2010/11/10/castillayleon/1289388568.html</a:t>
            </a:r>
            <a:endParaRPr lang="es-ES" sz="1700" dirty="0" smtClean="0">
              <a:latin typeface="Baskerville Old Face" pitchFamily="18" charset="0"/>
            </a:endParaRPr>
          </a:p>
          <a:p>
            <a:pPr algn="just"/>
            <a:r>
              <a:rPr lang="es-ES" sz="2000" dirty="0" smtClean="0"/>
              <a:t>Es destacable el santuario de La Peregrina, recientemente restaurado y abierto al público en </a:t>
            </a:r>
            <a:r>
              <a:rPr lang="es-ES" sz="2000" dirty="0" smtClean="0"/>
              <a:t>2011 como Centro </a:t>
            </a:r>
            <a:r>
              <a:rPr lang="es-ES" sz="2000" smtClean="0"/>
              <a:t>de Interpretación y Documentación </a:t>
            </a:r>
            <a:r>
              <a:rPr lang="es-ES" sz="2000" dirty="0" smtClean="0"/>
              <a:t>del Camino de Santiago. </a:t>
            </a:r>
            <a:r>
              <a:rPr lang="es-ES" sz="2000" dirty="0" smtClean="0"/>
              <a:t>Más información en el siguiente enlace.</a:t>
            </a:r>
          </a:p>
          <a:p>
            <a:pPr algn="just"/>
            <a:r>
              <a:rPr lang="es-ES" sz="1700" dirty="0" smtClean="0">
                <a:latin typeface="Baskerville Old Face" pitchFamily="18" charset="0"/>
                <a:hlinkClick r:id="rId3"/>
              </a:rPr>
              <a:t>http://es.wikipedia.org/wiki/Iglesia_de_la_Peregrina_%28Sahag%C3%BAn%29</a:t>
            </a:r>
            <a:endParaRPr lang="es-ES" sz="1700" dirty="0" smtClean="0">
              <a:latin typeface="Baskerville Old Face" pitchFamily="18" charset="0"/>
            </a:endParaRPr>
          </a:p>
          <a:p>
            <a:pPr algn="just"/>
            <a:r>
              <a:rPr lang="es-ES" sz="1800" i="1" dirty="0" smtClean="0">
                <a:latin typeface="Baskerville Old Face" pitchFamily="18" charset="0"/>
              </a:rPr>
              <a:t>Hay que animar a la gente a descubrir obras de este estilo, que suelen quedar en segundo plano frente a otras obras góticas o románicas.</a:t>
            </a:r>
          </a:p>
          <a:p>
            <a:endParaRPr lang="es-ES" dirty="0" smtClean="0"/>
          </a:p>
          <a:p>
            <a:endParaRPr lang="es-ES" dirty="0" smtClean="0"/>
          </a:p>
          <a:p>
            <a:endParaRPr lang="es-ES" dirty="0" smtClean="0"/>
          </a:p>
          <a:p>
            <a:pPr algn="r"/>
            <a:endParaRPr lang="es-ES" dirty="0" smtClean="0"/>
          </a:p>
          <a:p>
            <a:pPr algn="r"/>
            <a:r>
              <a:rPr lang="es-ES" sz="1800" dirty="0" smtClean="0">
                <a:latin typeface="Baskerville Old Face" pitchFamily="18" charset="0"/>
              </a:rPr>
              <a:t>Pablo Felipe Pestaña </a:t>
            </a:r>
            <a:r>
              <a:rPr lang="es-ES" sz="1800" dirty="0" err="1" smtClean="0">
                <a:latin typeface="Baskerville Old Face" pitchFamily="18" charset="0"/>
              </a:rPr>
              <a:t>Valcarce</a:t>
            </a:r>
            <a:endParaRPr lang="es-ES" sz="1800" dirty="0" smtClean="0">
              <a:latin typeface="Baskerville Old Face" pitchFamily="18" charset="0"/>
            </a:endParaRPr>
          </a:p>
          <a:p>
            <a:pPr algn="r"/>
            <a:r>
              <a:rPr lang="es-ES" sz="1200" dirty="0" smtClean="0">
                <a:latin typeface="Baskerville Old Face" pitchFamily="18" charset="0"/>
              </a:rPr>
              <a:t>I.E.S. RAMOS DEL MANZANO</a:t>
            </a:r>
            <a:endParaRPr lang="es-ES" sz="1200" dirty="0">
              <a:latin typeface="Baskerville Old Face" pitchFamily="18" charset="0"/>
            </a:endParaRPr>
          </a:p>
        </p:txBody>
      </p:sp>
      <p:pic>
        <p:nvPicPr>
          <p:cNvPr id="1026" name="Picture 2" descr="http://1.bp.blogspot.com/-_ZIcXRjtnT8/TfySXxP9qnI/AAAAAAAAAWk/IeviRGNTwfo/s640/la+peregrina+sahagun+restauracion+monasterio+santuario.png"/>
          <p:cNvPicPr>
            <a:picLocks noChangeAspect="1" noChangeArrowheads="1"/>
          </p:cNvPicPr>
          <p:nvPr/>
        </p:nvPicPr>
        <p:blipFill>
          <a:blip r:embed="rId4" cstate="print"/>
          <a:srcRect/>
          <a:stretch>
            <a:fillRect/>
          </a:stretch>
        </p:blipFill>
        <p:spPr bwMode="auto">
          <a:xfrm>
            <a:off x="611560" y="4149080"/>
            <a:ext cx="4283968" cy="2388295"/>
          </a:xfrm>
          <a:prstGeom prst="rect">
            <a:avLst/>
          </a:prstGeom>
          <a:noFill/>
        </p:spPr>
      </p:pic>
      <p:sp>
        <p:nvSpPr>
          <p:cNvPr id="5" name="4 Rectángulo"/>
          <p:cNvSpPr/>
          <p:nvPr/>
        </p:nvSpPr>
        <p:spPr>
          <a:xfrm>
            <a:off x="5004048" y="4653136"/>
            <a:ext cx="4572000" cy="507831"/>
          </a:xfrm>
          <a:prstGeom prst="rect">
            <a:avLst/>
          </a:prstGeom>
        </p:spPr>
        <p:txBody>
          <a:bodyPr wrap="square">
            <a:spAutoFit/>
          </a:bodyPr>
          <a:lstStyle/>
          <a:p>
            <a:r>
              <a:rPr lang="es-ES" sz="900" dirty="0" smtClean="0">
                <a:latin typeface="Arial" pitchFamily="34" charset="0"/>
                <a:cs typeface="Arial" pitchFamily="34" charset="0"/>
                <a:hlinkClick r:id="rId5"/>
              </a:rPr>
              <a:t>http://www.templete.org/2011/06/la-magnifica-restauracion-de-la.html</a:t>
            </a:r>
            <a:endParaRPr lang="es-ES" sz="900" dirty="0" smtClean="0">
              <a:latin typeface="Arial" pitchFamily="34" charset="0"/>
              <a:cs typeface="Arial" pitchFamily="34" charset="0"/>
            </a:endParaRPr>
          </a:p>
          <a:p>
            <a:endParaRPr lang="es-ES" sz="900" dirty="0" smtClean="0">
              <a:latin typeface="Arial" pitchFamily="34" charset="0"/>
              <a:cs typeface="Arial" pitchFamily="34" charset="0"/>
            </a:endParaRPr>
          </a:p>
          <a:p>
            <a:r>
              <a:rPr lang="es-ES" sz="900" dirty="0" smtClean="0">
                <a:latin typeface="Arial" pitchFamily="34" charset="0"/>
                <a:cs typeface="Arial" pitchFamily="34" charset="0"/>
              </a:rPr>
              <a:t>SANTUARIO DE LA PEREGRINA</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213304"/>
          </a:xfrm>
        </p:spPr>
        <p:txBody>
          <a:bodyPr>
            <a:noAutofit/>
          </a:bodyPr>
          <a:lstStyle/>
          <a:p>
            <a:pPr algn="just"/>
            <a:r>
              <a:rPr lang="es-ES" sz="3000" dirty="0" smtClean="0">
                <a:latin typeface="Baskerville Old Face" pitchFamily="18" charset="0"/>
              </a:rPr>
              <a:t>El mudéjar es una nueva realidad artística, ni islámico, ni cristiano, sino un producto del “maridaje” como dijo Amador de los Ríos “de lo musulmán y lo cristiano”.</a:t>
            </a:r>
          </a:p>
          <a:p>
            <a:pPr algn="just"/>
            <a:r>
              <a:rPr lang="es-ES" sz="3000" dirty="0" smtClean="0">
                <a:latin typeface="Baskerville Old Face" pitchFamily="18" charset="0"/>
              </a:rPr>
              <a:t>Se caracteriza por el empleo de materiales económicos como el ladrillo, el yeso, la cerámica y la madera con sistemas de trabajo muy versátiles. </a:t>
            </a:r>
          </a:p>
          <a:p>
            <a:pPr algn="just"/>
            <a:r>
              <a:rPr lang="es-ES" sz="3000" dirty="0" smtClean="0">
                <a:latin typeface="Baskerville Old Face" pitchFamily="18" charset="0"/>
              </a:rPr>
              <a:t>Todo ello se adapta al desarrollo de formas artísticas dominada por la importancia otorgada a los elementos decorativos, a menudo repetitivos, sin límites espaciales definidos.</a:t>
            </a:r>
            <a:endParaRPr lang="es-ES" sz="3000" dirty="0">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548680"/>
            <a:ext cx="7467600" cy="5925272"/>
          </a:xfrm>
        </p:spPr>
        <p:txBody>
          <a:bodyPr>
            <a:normAutofit/>
          </a:bodyPr>
          <a:lstStyle/>
          <a:p>
            <a:pPr algn="just"/>
            <a:r>
              <a:rPr lang="es-ES" dirty="0" smtClean="0">
                <a:latin typeface="Baskerville Old Face" pitchFamily="18" charset="0"/>
              </a:rPr>
              <a:t>Aquí tenéis un enlace en el que podéis encontrar información sobre la construcción y la historia del mudéjar.</a:t>
            </a:r>
          </a:p>
          <a:p>
            <a:pPr algn="just"/>
            <a:r>
              <a:rPr lang="es-ES" sz="2000" dirty="0" smtClean="0">
                <a:latin typeface="Baskerville Old Face" pitchFamily="18" charset="0"/>
                <a:hlinkClick r:id="rId2"/>
              </a:rPr>
              <a:t>http://www.elergonomista.com/historia/habe10.html</a:t>
            </a:r>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r>
              <a:rPr lang="es-ES" dirty="0" smtClean="0">
                <a:latin typeface="Baskerville Old Face" pitchFamily="18" charset="0"/>
              </a:rPr>
              <a:t>En la foto de arriba una muestra de la originalidad del arte mudéjar en Méjico. Fuente de Chiapas.</a:t>
            </a:r>
            <a:endParaRPr lang="es-ES" dirty="0">
              <a:latin typeface="Baskerville Old Face" pitchFamily="18" charset="0"/>
            </a:endParaRPr>
          </a:p>
        </p:txBody>
      </p:sp>
      <p:pic>
        <p:nvPicPr>
          <p:cNvPr id="34818" name="Picture 2" descr="https://cjaronu.files.wordpress.com/2010/09/eviwjxdg-1240492941-bg.jpg?w=500&amp;h=375"/>
          <p:cNvPicPr>
            <a:picLocks noChangeAspect="1" noChangeArrowheads="1"/>
          </p:cNvPicPr>
          <p:nvPr/>
        </p:nvPicPr>
        <p:blipFill>
          <a:blip r:embed="rId3" cstate="print"/>
          <a:srcRect/>
          <a:stretch>
            <a:fillRect/>
          </a:stretch>
        </p:blipFill>
        <p:spPr bwMode="auto">
          <a:xfrm>
            <a:off x="755576" y="2132856"/>
            <a:ext cx="5112568" cy="3240360"/>
          </a:xfrm>
          <a:prstGeom prst="rect">
            <a:avLst/>
          </a:prstGeom>
          <a:noFill/>
        </p:spPr>
      </p:pic>
      <p:sp>
        <p:nvSpPr>
          <p:cNvPr id="5" name="4 Rectángulo"/>
          <p:cNvSpPr/>
          <p:nvPr/>
        </p:nvSpPr>
        <p:spPr>
          <a:xfrm>
            <a:off x="6012160" y="2967335"/>
            <a:ext cx="2592288" cy="369332"/>
          </a:xfrm>
          <a:prstGeom prst="rect">
            <a:avLst/>
          </a:prstGeom>
        </p:spPr>
        <p:txBody>
          <a:bodyPr wrap="square">
            <a:spAutoFit/>
          </a:bodyPr>
          <a:lstStyle/>
          <a:p>
            <a:r>
              <a:rPr lang="es-ES" sz="900" dirty="0" smtClean="0">
                <a:latin typeface="Arial" pitchFamily="34" charset="0"/>
                <a:cs typeface="Arial" pitchFamily="34" charset="0"/>
                <a:hlinkClick r:id="rId4"/>
              </a:rPr>
              <a:t>https://cjaronu.wordpress.com/category/viajes-iglesias-monumentos-y-museos/page/3/</a:t>
            </a:r>
            <a:endParaRPr lang="es-ES" sz="9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192688"/>
          </a:xfrm>
        </p:spPr>
        <p:txBody>
          <a:bodyPr>
            <a:noAutofit/>
          </a:bodyPr>
          <a:lstStyle/>
          <a:p>
            <a:pPr algn="just"/>
            <a:r>
              <a:rPr lang="es-ES" sz="2600" dirty="0" smtClean="0">
                <a:latin typeface="Baskerville Old Face" pitchFamily="18" charset="0"/>
              </a:rPr>
              <a:t>El estilo se desarrolla a partir del siglo XII.</a:t>
            </a:r>
          </a:p>
          <a:p>
            <a:pPr algn="just"/>
            <a:r>
              <a:rPr lang="es-ES" sz="2600" dirty="0" smtClean="0">
                <a:latin typeface="Baskerville Old Face" pitchFamily="18" charset="0"/>
              </a:rPr>
              <a:t>Su propagación se debe a la calidad y bajo precio que tienen los alarifes frente a los constructores cristianos. Son maestros en la utilización del ladrillo y tardan muy poco tiempo en hacer sus construcciones.</a:t>
            </a:r>
          </a:p>
          <a:p>
            <a:pPr algn="just"/>
            <a:r>
              <a:rPr lang="es-ES" sz="2600" dirty="0" smtClean="0">
                <a:latin typeface="Baskerville Old Face" pitchFamily="18" charset="0"/>
              </a:rPr>
              <a:t>Los alarifes siguen tipologías cristianas tanto en planta como en alzado utilizando pilares, arcos de medio punto, arcos ciegos exteriores y portadas con arquivoltas, con una progresión a la que se llama </a:t>
            </a:r>
            <a:r>
              <a:rPr lang="es-ES" sz="2600" dirty="0" err="1" smtClean="0">
                <a:latin typeface="Baskerville Old Face" pitchFamily="18" charset="0"/>
              </a:rPr>
              <a:t>abocinamiento</a:t>
            </a:r>
            <a:r>
              <a:rPr lang="es-ES" sz="2600" dirty="0" smtClean="0">
                <a:latin typeface="Baskerville Old Face" pitchFamily="18" charset="0"/>
              </a:rPr>
              <a:t>.</a:t>
            </a:r>
          </a:p>
          <a:p>
            <a:pPr algn="just"/>
            <a:endParaRPr lang="es-ES" sz="2600" dirty="0" smtClean="0">
              <a:latin typeface="Baskerville Old Face" pitchFamily="18" charset="0"/>
            </a:endParaRPr>
          </a:p>
          <a:p>
            <a:pPr algn="just"/>
            <a:r>
              <a:rPr lang="es-ES" sz="2000" dirty="0" smtClean="0">
                <a:latin typeface="Baskerville Old Face" pitchFamily="18" charset="0"/>
              </a:rPr>
              <a:t>El </a:t>
            </a:r>
            <a:r>
              <a:rPr lang="es-ES" sz="2000" dirty="0" err="1" smtClean="0">
                <a:latin typeface="Baskerville Old Face" pitchFamily="18" charset="0"/>
              </a:rPr>
              <a:t>abocinamiento</a:t>
            </a:r>
            <a:r>
              <a:rPr lang="es-ES" sz="2000" dirty="0" smtClean="0">
                <a:latin typeface="Baskerville Old Face" pitchFamily="18" charset="0"/>
              </a:rPr>
              <a:t> es el ensanchamiento de una puerta o ventana hacia el lado interior de la pared en forma de trompeta o bocina.</a:t>
            </a:r>
          </a:p>
          <a:p>
            <a:pPr algn="just"/>
            <a:r>
              <a:rPr lang="es-ES" sz="2000" dirty="0" smtClean="0">
                <a:latin typeface="Baskerville Old Face" pitchFamily="18" charset="0"/>
              </a:rPr>
              <a:t>Un alarife es un arquitecto o maestro de obras.</a:t>
            </a:r>
            <a:endParaRPr lang="es-ES" sz="2000"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a:xfrm>
            <a:off x="457200" y="260648"/>
            <a:ext cx="7467600" cy="5976664"/>
          </a:xfrm>
        </p:spPr>
        <p:txBody>
          <a:bodyPr>
            <a:normAutofit/>
          </a:bodyPr>
          <a:lstStyle/>
          <a:p>
            <a:pPr algn="just"/>
            <a:r>
              <a:rPr lang="es-ES" sz="3200" dirty="0" smtClean="0">
                <a:latin typeface="Baskerville Old Face" pitchFamily="18" charset="0"/>
              </a:rPr>
              <a:t>Decoraciones geométricas: arquerías dobladas, arcos </a:t>
            </a:r>
            <a:r>
              <a:rPr lang="es-ES" sz="3200" dirty="0" err="1" smtClean="0">
                <a:latin typeface="Baskerville Old Face" pitchFamily="18" charset="0"/>
              </a:rPr>
              <a:t>polilobulados</a:t>
            </a:r>
            <a:r>
              <a:rPr lang="es-ES" sz="3200" dirty="0" smtClean="0">
                <a:latin typeface="Baskerville Old Face" pitchFamily="18" charset="0"/>
              </a:rPr>
              <a:t>, recuadros ciegos, ladrillos esquinados y otras.</a:t>
            </a:r>
          </a:p>
          <a:p>
            <a:pPr algn="just"/>
            <a:r>
              <a:rPr lang="es-ES" sz="3200" dirty="0" smtClean="0">
                <a:latin typeface="Baskerville Old Face" pitchFamily="18" charset="0"/>
              </a:rPr>
              <a:t>El ladrillo se utiliza con efecto decorativo y obliga a variar las proporciones de ábsides, muros y torres, siendo más pequeñas.</a:t>
            </a:r>
          </a:p>
          <a:p>
            <a:endParaRPr lang="es-ES" sz="3200" dirty="0" smtClean="0">
              <a:latin typeface="Baskerville Old Face" pitchFamily="18" charset="0"/>
            </a:endParaRPr>
          </a:p>
          <a:p>
            <a:endParaRPr lang="es-ES" sz="4800" dirty="0">
              <a:latin typeface="Baskerville Old Face" pitchFamily="18" charset="0"/>
            </a:endParaRPr>
          </a:p>
        </p:txBody>
      </p:sp>
      <p:pic>
        <p:nvPicPr>
          <p:cNvPr id="1026" name="Picture 2" descr="http://upload.wikimedia.org/wikipedia/commons/5/5a/Arc.eglise.Saint.Etienne.Nevers.png"/>
          <p:cNvPicPr>
            <a:picLocks noChangeAspect="1" noChangeArrowheads="1"/>
          </p:cNvPicPr>
          <p:nvPr/>
        </p:nvPicPr>
        <p:blipFill>
          <a:blip r:embed="rId2" cstate="print"/>
          <a:srcRect/>
          <a:stretch>
            <a:fillRect/>
          </a:stretch>
        </p:blipFill>
        <p:spPr bwMode="auto">
          <a:xfrm>
            <a:off x="899592" y="3573016"/>
            <a:ext cx="2016224" cy="2503260"/>
          </a:xfrm>
          <a:prstGeom prst="rect">
            <a:avLst/>
          </a:prstGeom>
          <a:noFill/>
        </p:spPr>
      </p:pic>
      <p:sp>
        <p:nvSpPr>
          <p:cNvPr id="5" name="4 Rectángulo"/>
          <p:cNvSpPr/>
          <p:nvPr/>
        </p:nvSpPr>
        <p:spPr>
          <a:xfrm>
            <a:off x="3059832" y="5733256"/>
            <a:ext cx="4896544" cy="230832"/>
          </a:xfrm>
          <a:prstGeom prst="rect">
            <a:avLst/>
          </a:prstGeom>
        </p:spPr>
        <p:txBody>
          <a:bodyPr wrap="square">
            <a:spAutoFit/>
          </a:bodyPr>
          <a:lstStyle/>
          <a:p>
            <a:r>
              <a:rPr lang="es-ES" sz="900" dirty="0" smtClean="0">
                <a:latin typeface="Arial" pitchFamily="34" charset="0"/>
                <a:cs typeface="Arial" pitchFamily="34" charset="0"/>
                <a:hlinkClick r:id="rId3"/>
              </a:rPr>
              <a:t>http://es.wikipedia.org/wiki/Arquivolta#mediaviewer/File:Arc.eglise.Saint.Etienne.Nevers.png</a:t>
            </a:r>
            <a:endParaRPr lang="es-ES"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a:xfrm>
            <a:off x="457200" y="260648"/>
            <a:ext cx="7467600" cy="6213304"/>
          </a:xfrm>
        </p:spPr>
        <p:txBody>
          <a:bodyPr>
            <a:noAutofit/>
          </a:bodyPr>
          <a:lstStyle/>
          <a:p>
            <a:pPr algn="ctr"/>
            <a:r>
              <a:rPr lang="es-ES" sz="3200" b="1" dirty="0" smtClean="0">
                <a:latin typeface="Baskerville Old Face" pitchFamily="18" charset="0"/>
              </a:rPr>
              <a:t>FOCOS DEL ARTE MUDÉJAR</a:t>
            </a:r>
          </a:p>
          <a:p>
            <a:pPr algn="just"/>
            <a:endParaRPr lang="es-ES" sz="3200" dirty="0" smtClean="0">
              <a:latin typeface="Baskerville Old Face" pitchFamily="18" charset="0"/>
            </a:endParaRPr>
          </a:p>
          <a:p>
            <a:pPr algn="just"/>
            <a:r>
              <a:rPr lang="es-ES" sz="3200" b="1" dirty="0" smtClean="0">
                <a:latin typeface="Baskerville Old Face" pitchFamily="18" charset="0"/>
              </a:rPr>
              <a:t>Foco Aragonés</a:t>
            </a:r>
          </a:p>
          <a:p>
            <a:pPr algn="just"/>
            <a:r>
              <a:rPr lang="es-ES" sz="3200" b="1" dirty="0" smtClean="0">
                <a:latin typeface="Baskerville Old Face" pitchFamily="18" charset="0"/>
              </a:rPr>
              <a:t>Foco de Toledo</a:t>
            </a:r>
          </a:p>
          <a:p>
            <a:pPr algn="just"/>
            <a:r>
              <a:rPr lang="es-ES" sz="3200" b="1" dirty="0" smtClean="0">
                <a:latin typeface="Baskerville Old Face" pitchFamily="18" charset="0"/>
              </a:rPr>
              <a:t>Andalucía</a:t>
            </a:r>
          </a:p>
          <a:p>
            <a:pPr algn="just"/>
            <a:r>
              <a:rPr lang="es-ES" sz="3200" b="1" dirty="0" smtClean="0">
                <a:latin typeface="Baskerville Old Face" pitchFamily="18" charset="0"/>
              </a:rPr>
              <a:t>Foco leonés y castellano. </a:t>
            </a:r>
            <a:r>
              <a:rPr lang="es-ES" sz="3200" dirty="0" smtClean="0">
                <a:latin typeface="Baskerville Old Face" pitchFamily="18" charset="0"/>
              </a:rPr>
              <a:t>Los más antiguos, con gran influencia del arte románico, sus edificios de ladrillo ofrecen una decoración con arcos ciegos de medio punto, juegos de recuadros con rehundimientos y frisos con dientes de sierra. Son muy numerosas las iglesias.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136904" cy="706090"/>
          </a:xfrm>
        </p:spPr>
        <p:txBody>
          <a:bodyPr>
            <a:normAutofit/>
          </a:bodyPr>
          <a:lstStyle/>
          <a:p>
            <a:pPr algn="ctr"/>
            <a:r>
              <a:rPr lang="es-ES" sz="2000" b="1" dirty="0" smtClean="0">
                <a:latin typeface="Baskerville Old Face" pitchFamily="18" charset="0"/>
              </a:rPr>
              <a:t>FOCOS DEL ARTE MUDÉJAR EN LA PENÍNSULA IBÉRICA</a:t>
            </a:r>
            <a:endParaRPr lang="es-ES" sz="2000" b="1" dirty="0">
              <a:latin typeface="Baskerville Old Face" pitchFamily="18" charset="0"/>
            </a:endParaRPr>
          </a:p>
        </p:txBody>
      </p:sp>
      <p:sp>
        <p:nvSpPr>
          <p:cNvPr id="3" name="2 Marcador de contenido"/>
          <p:cNvSpPr>
            <a:spLocks noGrp="1"/>
          </p:cNvSpPr>
          <p:nvPr>
            <p:ph sz="quarter" idx="1"/>
          </p:nvPr>
        </p:nvSpPr>
        <p:spPr>
          <a:xfrm>
            <a:off x="457200" y="1600200"/>
            <a:ext cx="7467600" cy="45719"/>
          </a:xfrm>
        </p:spPr>
        <p:txBody>
          <a:bodyPr>
            <a:normAutofit fontScale="25000" lnSpcReduction="20000"/>
          </a:bodyPr>
          <a:lstStyle/>
          <a:p>
            <a:endParaRPr lang="es-ES" dirty="0"/>
          </a:p>
        </p:txBody>
      </p:sp>
      <p:pic>
        <p:nvPicPr>
          <p:cNvPr id="33794" name="Picture 2" descr="http://image.slidesharecdn.com/artemudjar-100307142639-phpapp02/95/arte-mudjar-4-728.jpg?cb=1267993635"/>
          <p:cNvPicPr>
            <a:picLocks noChangeAspect="1" noChangeArrowheads="1"/>
          </p:cNvPicPr>
          <p:nvPr/>
        </p:nvPicPr>
        <p:blipFill>
          <a:blip r:embed="rId2" cstate="print"/>
          <a:srcRect/>
          <a:stretch>
            <a:fillRect/>
          </a:stretch>
        </p:blipFill>
        <p:spPr bwMode="auto">
          <a:xfrm>
            <a:off x="827584" y="1196752"/>
            <a:ext cx="7200800" cy="5112568"/>
          </a:xfrm>
          <a:prstGeom prst="rect">
            <a:avLst/>
          </a:prstGeom>
          <a:noFill/>
        </p:spPr>
      </p:pic>
      <p:sp>
        <p:nvSpPr>
          <p:cNvPr id="5" name="4 Rectángulo"/>
          <p:cNvSpPr/>
          <p:nvPr/>
        </p:nvSpPr>
        <p:spPr>
          <a:xfrm>
            <a:off x="4788024" y="6266928"/>
            <a:ext cx="4572000" cy="230832"/>
          </a:xfrm>
          <a:prstGeom prst="rect">
            <a:avLst/>
          </a:prstGeom>
        </p:spPr>
        <p:txBody>
          <a:bodyPr wrap="square">
            <a:spAutoFit/>
          </a:bodyPr>
          <a:lstStyle/>
          <a:p>
            <a:r>
              <a:rPr lang="es-ES" sz="900" dirty="0" smtClean="0">
                <a:latin typeface="Arial" pitchFamily="34" charset="0"/>
                <a:cs typeface="Arial" pitchFamily="34" charset="0"/>
                <a:hlinkClick r:id="rId3"/>
              </a:rPr>
              <a:t>http://es.slideshare.net/annablascorovira/arte-mudjar-3359254</a:t>
            </a:r>
            <a:endParaRPr lang="es-ES" sz="9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20080"/>
          </a:xfrm>
        </p:spPr>
        <p:txBody>
          <a:bodyPr>
            <a:normAutofit/>
          </a:bodyPr>
          <a:lstStyle/>
          <a:p>
            <a:pPr algn="ctr"/>
            <a:r>
              <a:rPr lang="es-ES" sz="3200" b="1" dirty="0" smtClean="0">
                <a:latin typeface="Baskerville Old Face" pitchFamily="18" charset="0"/>
              </a:rPr>
              <a:t>SAHAGÚN</a:t>
            </a:r>
            <a:endParaRPr lang="es-ES" sz="3200" b="1" dirty="0">
              <a:latin typeface="Baskerville Old Face" pitchFamily="18" charset="0"/>
            </a:endParaRPr>
          </a:p>
        </p:txBody>
      </p:sp>
      <p:sp>
        <p:nvSpPr>
          <p:cNvPr id="3" name="2 Marcador de contenido"/>
          <p:cNvSpPr>
            <a:spLocks noGrp="1"/>
          </p:cNvSpPr>
          <p:nvPr>
            <p:ph sz="quarter" idx="1"/>
          </p:nvPr>
        </p:nvSpPr>
        <p:spPr>
          <a:xfrm>
            <a:off x="457200" y="1196752"/>
            <a:ext cx="7467600" cy="5112568"/>
          </a:xfrm>
        </p:spPr>
        <p:txBody>
          <a:bodyPr>
            <a:normAutofit fontScale="92500" lnSpcReduction="10000"/>
          </a:bodyPr>
          <a:lstStyle/>
          <a:p>
            <a:pPr algn="just"/>
            <a:r>
              <a:rPr lang="es-ES" sz="3200" b="1" dirty="0" smtClean="0">
                <a:latin typeface="Baskerville Old Face" pitchFamily="18" charset="0"/>
              </a:rPr>
              <a:t> Sahagún pertenece ya a la "Tierra de Campos" leonesa. Su nombre debe hacer alusión a San </a:t>
            </a:r>
            <a:r>
              <a:rPr lang="es-ES" sz="3200" b="1" dirty="0" err="1" smtClean="0">
                <a:latin typeface="Baskerville Old Face" pitchFamily="18" charset="0"/>
              </a:rPr>
              <a:t>Fagunt</a:t>
            </a:r>
            <a:r>
              <a:rPr lang="es-ES" sz="3200" b="1" dirty="0" smtClean="0">
                <a:latin typeface="Baskerville Old Face" pitchFamily="18" charset="0"/>
              </a:rPr>
              <a:t>, que fue martirizado en tiempos romanos junto con San Primitivo. Para consagrar su memoria debió erigirse una ermita que fue luego destruida por los musulmanes.</a:t>
            </a:r>
          </a:p>
          <a:p>
            <a:pPr algn="just"/>
            <a:r>
              <a:rPr lang="es-ES" sz="3200" b="1" dirty="0" smtClean="0">
                <a:latin typeface="Baskerville Old Face" pitchFamily="18" charset="0"/>
              </a:rPr>
              <a:t>A finales del siglo XI (1085) el rey Alfonso VI puso en manos de los monjes de la orden de Cluny un monasterio que habría de convertirse en la más importante abadía de la España cristiana.</a:t>
            </a:r>
            <a:endParaRPr lang="es-ES" sz="3200" dirty="0" smtClean="0">
              <a:latin typeface="Baskerville Old Face" pitchFamily="18" charset="0"/>
            </a:endParaRP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742</TotalTime>
  <Words>1418</Words>
  <Application>Microsoft Office PowerPoint</Application>
  <PresentationFormat>Presentación en pantalla (4:3)</PresentationFormat>
  <Paragraphs>132</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Mirador</vt:lpstr>
      <vt:lpstr>EL ARTE MUDÉJAR  EN  SAHAGÚN</vt:lpstr>
      <vt:lpstr>             www.ampacolegioamadordelosrios.com         </vt:lpstr>
      <vt:lpstr>Diapositiva 3</vt:lpstr>
      <vt:lpstr>Diapositiva 4</vt:lpstr>
      <vt:lpstr>Diapositiva 5</vt:lpstr>
      <vt:lpstr>Diapositiva 6</vt:lpstr>
      <vt:lpstr>Diapositiva 7</vt:lpstr>
      <vt:lpstr>FOCOS DEL ARTE MUDÉJAR EN LA PENÍNSULA IBÉRICA</vt:lpstr>
      <vt:lpstr>SAHAGÚN</vt:lpstr>
      <vt:lpstr>Diapositiva 10</vt:lpstr>
      <vt:lpstr>Diapositiva 11</vt:lpstr>
      <vt:lpstr>EL CAMINO DE SANTIAGO FRANCÉS</vt:lpstr>
      <vt:lpstr>Diapositiva 13</vt:lpstr>
      <vt:lpstr>Convento de las madres benedictinas</vt:lpstr>
      <vt:lpstr>Diapositiva 15</vt:lpstr>
      <vt:lpstr>Iglesia de san lorenzo de sahagún</vt:lpstr>
      <vt:lpstr>Diapositiva 17</vt:lpstr>
      <vt:lpstr>Arquerías ciegas en los ábsides de san lorenzo</vt:lpstr>
      <vt:lpstr>Diapositiva 19</vt:lpstr>
      <vt:lpstr>Torre de san lorenzo de sahagún</vt:lpstr>
      <vt:lpstr>Actividades previas</vt:lpstr>
      <vt:lpstr>Diapositiva 22</vt:lpstr>
      <vt:lpstr>Actividades durante la visita</vt:lpstr>
      <vt:lpstr>Santo tirso de sahagún</vt:lpstr>
      <vt:lpstr>Actividades posteriores</vt:lpstr>
      <vt:lpstr>Abadía de cluny –francia-</vt:lpstr>
      <vt:lpstr>Diapositiva 27</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Virginia</dc:creator>
  <cp:lastModifiedBy>Virginia</cp:lastModifiedBy>
  <cp:revision>106</cp:revision>
  <dcterms:created xsi:type="dcterms:W3CDTF">2015-02-25T16:55:47Z</dcterms:created>
  <dcterms:modified xsi:type="dcterms:W3CDTF">2015-03-01T17:46:42Z</dcterms:modified>
</cp:coreProperties>
</file>