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8288000" cy="10287000"/>
  <p:notesSz cx="6858000" cy="9144000"/>
  <p:embeddedFontLst>
    <p:embeddedFont>
      <p:font typeface="Lazydog" panose="020B0604020202020204" charset="0"/>
      <p:regular r:id="rId29"/>
    </p:embeddedFont>
    <p:embeddedFont>
      <p:font typeface="Mulled Wine Season" panose="020B0604020202020204" charset="0"/>
      <p:regular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  <p:embeddedFont>
      <p:font typeface="Open Sans Bold" panose="020B0604020202020204" charset="0"/>
      <p:regular r:id="rId35"/>
      <p:bold r:id="rId36"/>
    </p:embeddedFont>
    <p:embeddedFont>
      <p:font typeface="Open Sans Bold Italics" panose="020B060402020202020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F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 autoAdjust="0"/>
    <p:restoredTop sz="94558" autoAdjust="0"/>
  </p:normalViewPr>
  <p:slideViewPr>
    <p:cSldViewPr>
      <p:cViewPr varScale="1">
        <p:scale>
          <a:sx n="41" d="100"/>
          <a:sy n="41" d="100"/>
        </p:scale>
        <p:origin x="30" y="6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1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1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silvia.garcia38@salamanca.escuelateresiana.com" TargetMode="External"/><Relationship Id="rId4" Type="http://schemas.openxmlformats.org/officeDocument/2006/relationships/hyperlink" Target="mailto:eva.cazalla@salamanca.escuelateresiana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157" b="-45592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14620519" y="6805024"/>
            <a:ext cx="6906658" cy="690665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5FFD7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373661" y="9258300"/>
            <a:ext cx="2519829" cy="819694"/>
          </a:xfrm>
          <a:custGeom>
            <a:avLst/>
            <a:gdLst/>
            <a:ahLst/>
            <a:cxnLst/>
            <a:rect l="l" t="t" r="r" b="b"/>
            <a:pathLst>
              <a:path w="2519829" h="819694">
                <a:moveTo>
                  <a:pt x="0" y="0"/>
                </a:moveTo>
                <a:lnTo>
                  <a:pt x="2519828" y="0"/>
                </a:lnTo>
                <a:lnTo>
                  <a:pt x="2519828" y="819694"/>
                </a:lnTo>
                <a:lnTo>
                  <a:pt x="0" y="819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28107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466300" y="1525516"/>
            <a:ext cx="15418279" cy="5369034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89"/>
              </a:lnSpc>
            </a:pPr>
            <a:r>
              <a:rPr lang="en-US" sz="18808" dirty="0" err="1">
                <a:ln w="57150">
                  <a:solidFill>
                    <a:srgbClr val="00B050"/>
                  </a:solidFill>
                </a:ln>
                <a:solidFill>
                  <a:srgbClr val="D5FFD7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Desatando</a:t>
            </a:r>
            <a:r>
              <a:rPr lang="en-US" sz="18808" dirty="0">
                <a:ln w="57150">
                  <a:solidFill>
                    <a:srgbClr val="00B050"/>
                  </a:solidFill>
                </a:ln>
                <a:solidFill>
                  <a:srgbClr val="D5FFD7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18808" dirty="0" err="1">
                <a:ln w="57150">
                  <a:solidFill>
                    <a:srgbClr val="00B050"/>
                  </a:solidFill>
                </a:ln>
                <a:solidFill>
                  <a:srgbClr val="D5FFD7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nudos</a:t>
            </a:r>
            <a:endParaRPr lang="en-US" sz="18808" dirty="0">
              <a:ln w="57150">
                <a:solidFill>
                  <a:srgbClr val="00B050"/>
                </a:solidFill>
              </a:ln>
              <a:solidFill>
                <a:srgbClr val="D5FFD7"/>
              </a:solidFill>
              <a:latin typeface="Mulled Wine Season"/>
              <a:ea typeface="Mulled Wine Season"/>
              <a:cs typeface="Mulled Wine Season"/>
              <a:sym typeface="Mulled Wine Season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5190899" y="6805024"/>
            <a:ext cx="3250259" cy="3250259"/>
          </a:xfrm>
          <a:custGeom>
            <a:avLst/>
            <a:gdLst/>
            <a:ahLst/>
            <a:cxnLst/>
            <a:rect l="l" t="t" r="r" b="b"/>
            <a:pathLst>
              <a:path w="3250259" h="3250259">
                <a:moveTo>
                  <a:pt x="0" y="0"/>
                </a:moveTo>
                <a:lnTo>
                  <a:pt x="3250259" y="0"/>
                </a:lnTo>
                <a:lnTo>
                  <a:pt x="3250259" y="3250259"/>
                </a:lnTo>
                <a:lnTo>
                  <a:pt x="0" y="32502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D064D1A-1CB4-9FA7-A1A6-962F1D5E63FB}"/>
              </a:ext>
            </a:extLst>
          </p:cNvPr>
          <p:cNvSpPr txBox="1"/>
          <p:nvPr/>
        </p:nvSpPr>
        <p:spPr>
          <a:xfrm>
            <a:off x="19877314" y="40494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7358" y="5658148"/>
            <a:ext cx="5140642" cy="5255952"/>
          </a:xfrm>
          <a:custGeom>
            <a:avLst/>
            <a:gdLst/>
            <a:ahLst/>
            <a:cxnLst/>
            <a:rect l="l" t="t" r="r" b="b"/>
            <a:pathLst>
              <a:path w="5140642" h="5255952">
                <a:moveTo>
                  <a:pt x="0" y="0"/>
                </a:moveTo>
                <a:lnTo>
                  <a:pt x="5140642" y="0"/>
                </a:lnTo>
                <a:lnTo>
                  <a:pt x="5140642" y="5255952"/>
                </a:lnTo>
                <a:lnTo>
                  <a:pt x="0" y="52559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709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686060" y="627329"/>
            <a:ext cx="8381740" cy="1719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38"/>
              </a:lnSpc>
            </a:pPr>
            <a:r>
              <a:rPr lang="en-US" sz="9956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DOCENTES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2120" y="2597150"/>
            <a:ext cx="17843760" cy="4212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6270" lvl="1" indent="-433135" algn="l">
              <a:lnSpc>
                <a:spcPts val="5617"/>
              </a:lnSpc>
              <a:buFont typeface="Arial"/>
              <a:buChar char="•"/>
            </a:pPr>
            <a:r>
              <a:rPr lang="en-US" sz="401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Ansiedad, estrés y gestión emocional </a:t>
            </a:r>
            <a:r>
              <a:rPr lang="en-US" sz="401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del docente.</a:t>
            </a:r>
          </a:p>
          <a:p>
            <a:pPr marL="866270" lvl="1" indent="-433135" algn="l">
              <a:lnSpc>
                <a:spcPts val="5617"/>
              </a:lnSpc>
              <a:spcBef>
                <a:spcPct val="0"/>
              </a:spcBef>
              <a:buFont typeface="Arial"/>
              <a:buChar char="•"/>
            </a:pPr>
            <a:r>
              <a:rPr lang="en-US" sz="401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Gestión de situaciones de </a:t>
            </a:r>
            <a:r>
              <a:rPr lang="en-US" sz="401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conflicto en el aula</a:t>
            </a:r>
            <a:r>
              <a:rPr lang="en-US" sz="401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entre alumnos o entre alumno/a y docente.</a:t>
            </a:r>
          </a:p>
          <a:p>
            <a:pPr marL="866270" lvl="1" indent="-433135" algn="l">
              <a:lnSpc>
                <a:spcPts val="5617"/>
              </a:lnSpc>
              <a:spcBef>
                <a:spcPct val="0"/>
              </a:spcBef>
              <a:buFont typeface="Arial"/>
              <a:buChar char="•"/>
            </a:pPr>
            <a:r>
              <a:rPr lang="en-US" sz="4012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Pautas para realizar un </a:t>
            </a:r>
            <a:r>
              <a:rPr lang="en-US" sz="4012" b="1" u="none" strike="noStrik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acompañamiento</a:t>
            </a:r>
            <a:r>
              <a:rPr lang="en-US" sz="4012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personal con el alumnado de manera individual.</a:t>
            </a:r>
          </a:p>
          <a:p>
            <a:pPr algn="l">
              <a:lnSpc>
                <a:spcPts val="5617"/>
              </a:lnSpc>
              <a:spcBef>
                <a:spcPct val="0"/>
              </a:spcBef>
            </a:pPr>
            <a:endParaRPr lang="en-US" sz="4012" u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22120" y="6079160"/>
            <a:ext cx="11998497" cy="350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6270" lvl="1" indent="-433135" algn="l">
              <a:lnSpc>
                <a:spcPts val="5617"/>
              </a:lnSpc>
              <a:spcBef>
                <a:spcPct val="0"/>
              </a:spcBef>
              <a:buFont typeface="Arial"/>
              <a:buChar char="•"/>
            </a:pPr>
            <a:r>
              <a:rPr lang="en-US" sz="4012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Pautas para las </a:t>
            </a:r>
            <a:r>
              <a:rPr lang="en-US" sz="4012" b="1" u="none" strike="noStrik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entrevistas con las familias </a:t>
            </a:r>
            <a:r>
              <a:rPr lang="en-US" sz="4012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que faciliten la identificación de demandas y la gestión de situaciones de conflicto que, cada vez más a menudo, suelen presentarse.</a:t>
            </a:r>
          </a:p>
          <a:p>
            <a:pPr marL="866270" lvl="1" indent="-433135" algn="l">
              <a:lnSpc>
                <a:spcPts val="5617"/>
              </a:lnSpc>
              <a:spcBef>
                <a:spcPct val="0"/>
              </a:spcBef>
              <a:buFont typeface="Arial"/>
              <a:buChar char="•"/>
            </a:pPr>
            <a:r>
              <a:rPr lang="en-US" sz="4012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Diversidad de tareas docentes y</a:t>
            </a:r>
            <a:r>
              <a:rPr lang="en-US" sz="4012" b="1" u="none" strike="noStrik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burocracia.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84140" y="0"/>
            <a:ext cx="7212562" cy="10818844"/>
          </a:xfrm>
          <a:custGeom>
            <a:avLst/>
            <a:gdLst/>
            <a:ahLst/>
            <a:cxnLst/>
            <a:rect l="l" t="t" r="r" b="b"/>
            <a:pathLst>
              <a:path w="7212562" h="10818844">
                <a:moveTo>
                  <a:pt x="0" y="0"/>
                </a:moveTo>
                <a:lnTo>
                  <a:pt x="7212562" y="0"/>
                </a:lnTo>
                <a:lnTo>
                  <a:pt x="7212562" y="10818844"/>
                </a:lnTo>
                <a:lnTo>
                  <a:pt x="0" y="1081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7292370" y="323998"/>
            <a:ext cx="6726829" cy="1700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38"/>
              </a:lnSpc>
            </a:pPr>
            <a:r>
              <a:rPr lang="en-US" sz="9956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FAMILIAS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974006" y="1938563"/>
            <a:ext cx="12612629" cy="8442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6270" lvl="1" indent="-433135" algn="l">
              <a:lnSpc>
                <a:spcPts val="5617"/>
              </a:lnSpc>
              <a:buFont typeface="Arial"/>
              <a:buChar char="•"/>
            </a:pPr>
            <a:r>
              <a:rPr lang="en-US" sz="401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Aumento de la demanda de ayuda </a:t>
            </a:r>
            <a:r>
              <a:rPr lang="en-US" sz="401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 la educación de sus hijos/as o en situaciones familiares que generan tensión o conflicto.</a:t>
            </a:r>
          </a:p>
          <a:p>
            <a:pPr marL="866270" lvl="1" indent="-433135" algn="l">
              <a:lnSpc>
                <a:spcPts val="5617"/>
              </a:lnSpc>
              <a:spcBef>
                <a:spcPct val="0"/>
              </a:spcBef>
              <a:buFont typeface="Arial"/>
              <a:buChar char="•"/>
            </a:pPr>
            <a:r>
              <a:rPr lang="en-US" sz="401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Demanda de </a:t>
            </a:r>
            <a:r>
              <a:rPr lang="en-US" sz="401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tiempos de escucha</a:t>
            </a:r>
            <a:r>
              <a:rPr lang="en-US" sz="401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sobre la gestión de la relación con sus hijos/as o, incluso, procesos personales que están viviendo en ese momento. </a:t>
            </a:r>
          </a:p>
          <a:p>
            <a:pPr marL="866270" lvl="1" indent="-433135" algn="l">
              <a:lnSpc>
                <a:spcPts val="5617"/>
              </a:lnSpc>
              <a:spcBef>
                <a:spcPct val="0"/>
              </a:spcBef>
              <a:buFont typeface="Arial"/>
              <a:buChar char="•"/>
            </a:pPr>
            <a:r>
              <a:rPr lang="en-US" sz="4012" b="1" u="none" strike="noStrik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Expresión (no siempre de manera positiva) </a:t>
            </a:r>
            <a:r>
              <a:rPr lang="en-US" sz="4012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 situaciones de frustración y ansiedad que brotan de los propios nudos emocionales con los que acuden a ver al docente. </a:t>
            </a:r>
          </a:p>
          <a:p>
            <a:pPr algn="l">
              <a:lnSpc>
                <a:spcPts val="5617"/>
              </a:lnSpc>
              <a:spcBef>
                <a:spcPct val="0"/>
              </a:spcBef>
            </a:pPr>
            <a:endParaRPr lang="en-US" sz="4012" u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72015" y="-1859011"/>
            <a:ext cx="10073747" cy="6715831"/>
          </a:xfrm>
          <a:custGeom>
            <a:avLst/>
            <a:gdLst/>
            <a:ahLst/>
            <a:cxnLst/>
            <a:rect l="l" t="t" r="r" b="b"/>
            <a:pathLst>
              <a:path w="10073747" h="6715831">
                <a:moveTo>
                  <a:pt x="0" y="0"/>
                </a:moveTo>
                <a:lnTo>
                  <a:pt x="10073747" y="0"/>
                </a:lnTo>
                <a:lnTo>
                  <a:pt x="10073747" y="6715831"/>
                </a:lnTo>
                <a:lnTo>
                  <a:pt x="0" y="67158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908251">
            <a:off x="-8159885" y="1039799"/>
            <a:ext cx="10988865" cy="6595544"/>
          </a:xfrm>
          <a:custGeom>
            <a:avLst/>
            <a:gdLst/>
            <a:ahLst/>
            <a:cxnLst/>
            <a:rect l="l" t="t" r="r" b="b"/>
            <a:pathLst>
              <a:path w="10988865" h="6595544">
                <a:moveTo>
                  <a:pt x="0" y="0"/>
                </a:moveTo>
                <a:lnTo>
                  <a:pt x="10988865" y="0"/>
                </a:lnTo>
                <a:lnTo>
                  <a:pt x="10988865" y="6595544"/>
                </a:lnTo>
                <a:lnTo>
                  <a:pt x="0" y="659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698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5400000">
            <a:off x="1357611" y="4564074"/>
            <a:ext cx="4719517" cy="7083703"/>
          </a:xfrm>
          <a:custGeom>
            <a:avLst/>
            <a:gdLst/>
            <a:ahLst/>
            <a:cxnLst/>
            <a:rect l="l" t="t" r="r" b="b"/>
            <a:pathLst>
              <a:path w="4719517" h="7083703">
                <a:moveTo>
                  <a:pt x="0" y="0"/>
                </a:moveTo>
                <a:lnTo>
                  <a:pt x="4719517" y="0"/>
                </a:lnTo>
                <a:lnTo>
                  <a:pt x="4719517" y="7083703"/>
                </a:lnTo>
                <a:lnTo>
                  <a:pt x="0" y="70837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-1894782">
            <a:off x="-2918600" y="-921307"/>
            <a:ext cx="10003046" cy="7502284"/>
          </a:xfrm>
          <a:custGeom>
            <a:avLst/>
            <a:gdLst/>
            <a:ahLst/>
            <a:cxnLst/>
            <a:rect l="l" t="t" r="r" b="b"/>
            <a:pathLst>
              <a:path w="10003046" h="7502284">
                <a:moveTo>
                  <a:pt x="0" y="0"/>
                </a:moveTo>
                <a:lnTo>
                  <a:pt x="10003046" y="0"/>
                </a:lnTo>
                <a:lnTo>
                  <a:pt x="10003046" y="7502285"/>
                </a:lnTo>
                <a:lnTo>
                  <a:pt x="0" y="75022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TextBox 6"/>
          <p:cNvSpPr txBox="1"/>
          <p:nvPr/>
        </p:nvSpPr>
        <p:spPr>
          <a:xfrm>
            <a:off x="3181317" y="923925"/>
            <a:ext cx="11135237" cy="2743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0"/>
              </a:lnSpc>
            </a:pPr>
            <a:r>
              <a:rPr lang="en-US" sz="522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COMPAÑEROS/AS DE ADMINISTRACIÓN, COMEDOR, LIMPIEZA Y MANTENIMIENTO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838152" y="4242321"/>
            <a:ext cx="12752990" cy="5829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26788" lvl="1" indent="-513394" algn="l">
              <a:lnSpc>
                <a:spcPts val="6658"/>
              </a:lnSpc>
              <a:buFont typeface="Arial"/>
              <a:buChar char="•"/>
            </a:pPr>
            <a:r>
              <a:rPr lang="en-US" sz="475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Conocer y generar vínculos afectivos</a:t>
            </a:r>
            <a:r>
              <a:rPr lang="en-US" sz="475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con estas personas.</a:t>
            </a:r>
          </a:p>
          <a:p>
            <a:pPr marL="1026788" lvl="1" indent="-513394" algn="l">
              <a:lnSpc>
                <a:spcPts val="6658"/>
              </a:lnSpc>
              <a:spcBef>
                <a:spcPct val="0"/>
              </a:spcBef>
              <a:buFont typeface="Arial"/>
              <a:buChar char="•"/>
            </a:pPr>
            <a:r>
              <a:rPr lang="en-US" sz="475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Conocer </a:t>
            </a:r>
            <a:r>
              <a:rPr lang="en-US" sz="475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 trabajo y nuestro impacto</a:t>
            </a:r>
            <a:r>
              <a:rPr lang="en-US" sz="475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en el mismo.</a:t>
            </a:r>
          </a:p>
          <a:p>
            <a:pPr marL="1026788" lvl="1" indent="-513394" algn="l">
              <a:lnSpc>
                <a:spcPts val="6658"/>
              </a:lnSpc>
              <a:spcBef>
                <a:spcPct val="0"/>
              </a:spcBef>
              <a:buFont typeface="Arial"/>
              <a:buChar char="•"/>
            </a:pPr>
            <a:r>
              <a:rPr lang="en-US" sz="4755" b="1" u="none" strike="noStrik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Poner en valor</a:t>
            </a:r>
            <a:r>
              <a:rPr lang="en-US" sz="4755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el trabajo y dignidad de todo el personal del centro.</a:t>
            </a:r>
          </a:p>
          <a:p>
            <a:pPr algn="l">
              <a:lnSpc>
                <a:spcPts val="6658"/>
              </a:lnSpc>
              <a:spcBef>
                <a:spcPct val="0"/>
              </a:spcBef>
            </a:pPr>
            <a:endParaRPr lang="en-US" sz="4755" u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90133" y="4303230"/>
            <a:ext cx="8188452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505200" y="1028700"/>
            <a:ext cx="10754767" cy="1095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943"/>
              </a:lnSpc>
              <a:spcBef>
                <a:spcPct val="0"/>
              </a:spcBef>
            </a:pPr>
            <a:r>
              <a:rPr lang="en-US" sz="6388" b="1" u="none" strike="noStrike" dirty="0">
                <a:solidFill>
                  <a:srgbClr val="3BB371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OBJETIVO PRINCIPAL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75347" y="2642881"/>
            <a:ext cx="16080390" cy="7036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24"/>
              </a:lnSpc>
            </a:pPr>
            <a:r>
              <a:rPr lang="en-US" sz="573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Favorecer un clima de convivencia escolar positivo que promueva el </a:t>
            </a:r>
            <a:r>
              <a:rPr lang="en-US" sz="573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autoconocimiento</a:t>
            </a:r>
            <a:r>
              <a:rPr lang="en-US" sz="573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ayude en la </a:t>
            </a:r>
            <a:r>
              <a:rPr lang="en-US" sz="573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gestión de </a:t>
            </a:r>
            <a:r>
              <a:rPr lang="en-US" sz="573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“</a:t>
            </a:r>
            <a:r>
              <a:rPr lang="en-US" sz="573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nudos emocionales</a:t>
            </a:r>
            <a:r>
              <a:rPr lang="en-US" sz="573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” y genere un </a:t>
            </a:r>
            <a:r>
              <a:rPr lang="en-US" sz="573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sistema de cooperación y cuidado</a:t>
            </a:r>
            <a:r>
              <a:rPr lang="en-US" sz="573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entre todos los miembros de la</a:t>
            </a:r>
            <a:r>
              <a:rPr lang="en-US" sz="573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comunidad educativa. </a:t>
            </a:r>
          </a:p>
          <a:p>
            <a:pPr algn="ctr">
              <a:lnSpc>
                <a:spcPts val="8024"/>
              </a:lnSpc>
            </a:pPr>
            <a:endParaRPr lang="en-US" sz="5731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9622343" y="4640267"/>
            <a:ext cx="10959603" cy="1095960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5FFD7">
                <a:alpha val="60784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611650" y="6485362"/>
            <a:ext cx="7676350" cy="3290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1"/>
              </a:lnSpc>
            </a:pPr>
            <a:r>
              <a:rPr lang="en-US" sz="4679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CREAMOS UNA RED QUE SOSTENGA LA VIDA DEL CENTRO ESCOLAR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63370" y="1662993"/>
            <a:ext cx="2715424" cy="1680638"/>
          </a:xfrm>
          <a:custGeom>
            <a:avLst/>
            <a:gdLst/>
            <a:ahLst/>
            <a:cxnLst/>
            <a:rect l="l" t="t" r="r" b="b"/>
            <a:pathLst>
              <a:path w="2715424" h="1680638">
                <a:moveTo>
                  <a:pt x="0" y="0"/>
                </a:moveTo>
                <a:lnTo>
                  <a:pt x="2715424" y="0"/>
                </a:lnTo>
                <a:lnTo>
                  <a:pt x="2715424" y="1680638"/>
                </a:lnTo>
                <a:lnTo>
                  <a:pt x="0" y="1680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27" t="-40339" r="-3942" b="-39278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8141889" y="3343631"/>
            <a:ext cx="804771" cy="968280"/>
          </a:xfrm>
          <a:custGeom>
            <a:avLst/>
            <a:gdLst/>
            <a:ahLst/>
            <a:cxnLst/>
            <a:rect l="l" t="t" r="r" b="b"/>
            <a:pathLst>
              <a:path w="804771" h="968280">
                <a:moveTo>
                  <a:pt x="0" y="0"/>
                </a:moveTo>
                <a:lnTo>
                  <a:pt x="804771" y="0"/>
                </a:lnTo>
                <a:lnTo>
                  <a:pt x="804771" y="968280"/>
                </a:lnTo>
                <a:lnTo>
                  <a:pt x="0" y="968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1386550" y="486463"/>
            <a:ext cx="14132353" cy="2228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43"/>
              </a:lnSpc>
              <a:spcBef>
                <a:spcPct val="0"/>
              </a:spcBef>
            </a:pPr>
            <a:r>
              <a:rPr lang="en-US" sz="6388" b="1" u="none" strike="noStrike">
                <a:solidFill>
                  <a:srgbClr val="3BB371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GESTIÓN DE SITUACIONES DE CONFLICTO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265029" y="3248381"/>
            <a:ext cx="376617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CONFLICTO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268178" y="3238856"/>
            <a:ext cx="1971675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NUDO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65029" y="5264201"/>
            <a:ext cx="334989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CULPABLE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28776" y="5076825"/>
            <a:ext cx="5807154" cy="1944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7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PERSONA IMPRESCINDIBLE PARA DESATAR EL NUDO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65029" y="7556804"/>
            <a:ext cx="305812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SANCIÓN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28776" y="7795356"/>
            <a:ext cx="6669188" cy="77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3"/>
              </a:lnSpc>
            </a:pPr>
            <a:r>
              <a:rPr lang="en-US" sz="451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ACCIÓN REPARADORA</a:t>
            </a:r>
          </a:p>
        </p:txBody>
      </p:sp>
      <p:sp>
        <p:nvSpPr>
          <p:cNvPr id="11" name="Freeform 11"/>
          <p:cNvSpPr/>
          <p:nvPr/>
        </p:nvSpPr>
        <p:spPr>
          <a:xfrm>
            <a:off x="8050341" y="5271234"/>
            <a:ext cx="804771" cy="968280"/>
          </a:xfrm>
          <a:custGeom>
            <a:avLst/>
            <a:gdLst/>
            <a:ahLst/>
            <a:cxnLst/>
            <a:rect l="l" t="t" r="r" b="b"/>
            <a:pathLst>
              <a:path w="804771" h="968280">
                <a:moveTo>
                  <a:pt x="0" y="0"/>
                </a:moveTo>
                <a:lnTo>
                  <a:pt x="804770" y="0"/>
                </a:lnTo>
                <a:lnTo>
                  <a:pt x="804770" y="968279"/>
                </a:lnTo>
                <a:lnTo>
                  <a:pt x="0" y="9682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>
            <a:off x="8050341" y="7563837"/>
            <a:ext cx="804771" cy="968280"/>
          </a:xfrm>
          <a:custGeom>
            <a:avLst/>
            <a:gdLst/>
            <a:ahLst/>
            <a:cxnLst/>
            <a:rect l="l" t="t" r="r" b="b"/>
            <a:pathLst>
              <a:path w="804771" h="968280">
                <a:moveTo>
                  <a:pt x="0" y="0"/>
                </a:moveTo>
                <a:lnTo>
                  <a:pt x="804770" y="0"/>
                </a:lnTo>
                <a:lnTo>
                  <a:pt x="804770" y="968280"/>
                </a:lnTo>
                <a:lnTo>
                  <a:pt x="0" y="968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8803463" y="929279"/>
            <a:ext cx="3625982" cy="3503605"/>
          </a:xfrm>
          <a:custGeom>
            <a:avLst/>
            <a:gdLst/>
            <a:ahLst/>
            <a:cxnLst/>
            <a:rect l="l" t="t" r="r" b="b"/>
            <a:pathLst>
              <a:path w="3625982" h="3503605">
                <a:moveTo>
                  <a:pt x="0" y="0"/>
                </a:moveTo>
                <a:lnTo>
                  <a:pt x="3625982" y="0"/>
                </a:lnTo>
                <a:lnTo>
                  <a:pt x="3625982" y="3503605"/>
                </a:lnTo>
                <a:lnTo>
                  <a:pt x="0" y="3503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6199447" y="7280952"/>
            <a:ext cx="4163753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3B4F9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INTERVENIR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895255" y="4652327"/>
            <a:ext cx="454258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3B4F9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INTERPRETAR</a:t>
            </a:r>
          </a:p>
        </p:txBody>
      </p:sp>
      <p:sp>
        <p:nvSpPr>
          <p:cNvPr id="5" name="Freeform 5"/>
          <p:cNvSpPr/>
          <p:nvPr/>
        </p:nvSpPr>
        <p:spPr>
          <a:xfrm rot="-10800000" flipH="1">
            <a:off x="3504749" y="3568602"/>
            <a:ext cx="3625982" cy="3503605"/>
          </a:xfrm>
          <a:custGeom>
            <a:avLst/>
            <a:gdLst/>
            <a:ahLst/>
            <a:cxnLst/>
            <a:rect l="l" t="t" r="r" b="b"/>
            <a:pathLst>
              <a:path w="3625982" h="3503605">
                <a:moveTo>
                  <a:pt x="3625982" y="0"/>
                </a:moveTo>
                <a:lnTo>
                  <a:pt x="0" y="0"/>
                </a:lnTo>
                <a:lnTo>
                  <a:pt x="0" y="3503605"/>
                </a:lnTo>
                <a:lnTo>
                  <a:pt x="3625982" y="3503605"/>
                </a:lnTo>
                <a:lnTo>
                  <a:pt x="362598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-10800000">
            <a:off x="8803463" y="6416244"/>
            <a:ext cx="3625982" cy="3503605"/>
          </a:xfrm>
          <a:custGeom>
            <a:avLst/>
            <a:gdLst/>
            <a:ahLst/>
            <a:cxnLst/>
            <a:rect l="l" t="t" r="r" b="b"/>
            <a:pathLst>
              <a:path w="3625982" h="3503605">
                <a:moveTo>
                  <a:pt x="0" y="0"/>
                </a:moveTo>
                <a:lnTo>
                  <a:pt x="3625982" y="0"/>
                </a:lnTo>
                <a:lnTo>
                  <a:pt x="3625982" y="3503606"/>
                </a:lnTo>
                <a:lnTo>
                  <a:pt x="0" y="35036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3441423" y="2568705"/>
            <a:ext cx="3106477" cy="1999795"/>
          </a:xfrm>
          <a:custGeom>
            <a:avLst/>
            <a:gdLst/>
            <a:ahLst/>
            <a:cxnLst/>
            <a:rect l="l" t="t" r="r" b="b"/>
            <a:pathLst>
              <a:path w="3106477" h="1999795">
                <a:moveTo>
                  <a:pt x="0" y="0"/>
                </a:moveTo>
                <a:lnTo>
                  <a:pt x="3106477" y="0"/>
                </a:lnTo>
                <a:lnTo>
                  <a:pt x="3106477" y="1999794"/>
                </a:lnTo>
                <a:lnTo>
                  <a:pt x="0" y="19997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6199447" y="1854173"/>
            <a:ext cx="393419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3B4F9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OBSERVAR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84369" y="4507060"/>
            <a:ext cx="5930480" cy="1998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71"/>
              </a:lnSpc>
            </a:pPr>
            <a:r>
              <a:rPr lang="en-US" sz="3836" b="1">
                <a:solidFill>
                  <a:srgbClr val="3B4F9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-Escuchar otras voces</a:t>
            </a:r>
          </a:p>
          <a:p>
            <a:pPr algn="l">
              <a:lnSpc>
                <a:spcPts val="5371"/>
              </a:lnSpc>
            </a:pPr>
            <a:r>
              <a:rPr lang="en-US" sz="3836" b="1">
                <a:solidFill>
                  <a:srgbClr val="3B4F9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-Identificar demandas y necesidades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3703" y="7310332"/>
            <a:ext cx="8600297" cy="2035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2"/>
              </a:lnSpc>
            </a:pPr>
            <a:r>
              <a:rPr lang="en-US" sz="3880" b="1">
                <a:solidFill>
                  <a:srgbClr val="3B4F9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-Generar cambios</a:t>
            </a:r>
          </a:p>
          <a:p>
            <a:pPr algn="l">
              <a:lnSpc>
                <a:spcPts val="5432"/>
              </a:lnSpc>
            </a:pPr>
            <a:r>
              <a:rPr lang="en-US" sz="3880" b="1">
                <a:solidFill>
                  <a:srgbClr val="3B4F9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-Movilizar</a:t>
            </a:r>
          </a:p>
          <a:p>
            <a:pPr algn="l">
              <a:lnSpc>
                <a:spcPts val="5432"/>
              </a:lnSpc>
            </a:pPr>
            <a:r>
              <a:rPr lang="en-US" sz="3880" b="1">
                <a:solidFill>
                  <a:srgbClr val="3B4F9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-Intervenir estratégicamente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3703" y="1359306"/>
            <a:ext cx="5655744" cy="1321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1"/>
              </a:lnSpc>
            </a:pPr>
            <a:r>
              <a:rPr lang="en-US" sz="3836" b="1">
                <a:solidFill>
                  <a:srgbClr val="3B4F9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Escucha activa y sin emitir juicios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90671" y="1825328"/>
            <a:ext cx="4007981" cy="520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6"/>
              </a:lnSpc>
            </a:pPr>
            <a:r>
              <a:rPr lang="en-US" sz="3069" b="1">
                <a:solidFill>
                  <a:srgbClr val="3B4F9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“EFECTO DRON”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533400" y="571500"/>
            <a:ext cx="4419111" cy="298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Solicitud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mediación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o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detección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una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situación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conflicto</a:t>
            </a:r>
            <a:endParaRPr lang="en-US" sz="33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6905B378-C57B-2E1A-273F-422E5FB62F0D}"/>
              </a:ext>
            </a:extLst>
          </p:cNvPr>
          <p:cNvSpPr/>
          <p:nvPr/>
        </p:nvSpPr>
        <p:spPr>
          <a:xfrm>
            <a:off x="3810000" y="4000500"/>
            <a:ext cx="6172200" cy="2743200"/>
          </a:xfrm>
          <a:custGeom>
            <a:avLst/>
            <a:gdLst/>
            <a:ahLst/>
            <a:cxnLst/>
            <a:rect l="l" t="t" r="r" b="b"/>
            <a:pathLst>
              <a:path w="5078036" h="2805615">
                <a:moveTo>
                  <a:pt x="0" y="0"/>
                </a:moveTo>
                <a:lnTo>
                  <a:pt x="5078036" y="0"/>
                </a:lnTo>
                <a:lnTo>
                  <a:pt x="5078036" y="2805615"/>
                </a:lnTo>
                <a:lnTo>
                  <a:pt x="0" y="2805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3352800" y="4686300"/>
            <a:ext cx="6974370" cy="1250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72"/>
              </a:lnSpc>
              <a:spcBef>
                <a:spcPct val="0"/>
              </a:spcBef>
            </a:pPr>
            <a:r>
              <a:rPr lang="en-US" sz="6000" b="1" u="none" strike="noStrike" dirty="0">
                <a:solidFill>
                  <a:srgbClr val="3BB371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MEDIACIÓN</a:t>
            </a:r>
          </a:p>
        </p:txBody>
      </p:sp>
      <p:sp>
        <p:nvSpPr>
          <p:cNvPr id="2" name="Freeform 2"/>
          <p:cNvSpPr/>
          <p:nvPr/>
        </p:nvSpPr>
        <p:spPr>
          <a:xfrm>
            <a:off x="5749403" y="1172373"/>
            <a:ext cx="1114779" cy="1136246"/>
          </a:xfrm>
          <a:custGeom>
            <a:avLst/>
            <a:gdLst/>
            <a:ahLst/>
            <a:cxnLst/>
            <a:rect l="l" t="t" r="r" b="b"/>
            <a:pathLst>
              <a:path w="1114779" h="1136246">
                <a:moveTo>
                  <a:pt x="0" y="0"/>
                </a:moveTo>
                <a:lnTo>
                  <a:pt x="1114779" y="0"/>
                </a:lnTo>
                <a:lnTo>
                  <a:pt x="1114779" y="1136246"/>
                </a:lnTo>
                <a:lnTo>
                  <a:pt x="0" y="1136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11107400" y="1172373"/>
            <a:ext cx="1114779" cy="1136246"/>
          </a:xfrm>
          <a:custGeom>
            <a:avLst/>
            <a:gdLst/>
            <a:ahLst/>
            <a:cxnLst/>
            <a:rect l="l" t="t" r="r" b="b"/>
            <a:pathLst>
              <a:path w="1114779" h="1136246">
                <a:moveTo>
                  <a:pt x="0" y="0"/>
                </a:moveTo>
                <a:lnTo>
                  <a:pt x="1114778" y="0"/>
                </a:lnTo>
                <a:lnTo>
                  <a:pt x="1114778" y="1136246"/>
                </a:lnTo>
                <a:lnTo>
                  <a:pt x="0" y="1136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5400000">
            <a:off x="14876099" y="3189242"/>
            <a:ext cx="858011" cy="874533"/>
          </a:xfrm>
          <a:custGeom>
            <a:avLst/>
            <a:gdLst/>
            <a:ahLst/>
            <a:cxnLst/>
            <a:rect l="l" t="t" r="r" b="b"/>
            <a:pathLst>
              <a:path w="858011" h="874533">
                <a:moveTo>
                  <a:pt x="0" y="0"/>
                </a:moveTo>
                <a:lnTo>
                  <a:pt x="858010" y="0"/>
                </a:lnTo>
                <a:lnTo>
                  <a:pt x="858010" y="874534"/>
                </a:lnTo>
                <a:lnTo>
                  <a:pt x="0" y="8745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5400000">
            <a:off x="14876099" y="5454725"/>
            <a:ext cx="858011" cy="874533"/>
          </a:xfrm>
          <a:custGeom>
            <a:avLst/>
            <a:gdLst/>
            <a:ahLst/>
            <a:cxnLst/>
            <a:rect l="l" t="t" r="r" b="b"/>
            <a:pathLst>
              <a:path w="858011" h="874533">
                <a:moveTo>
                  <a:pt x="0" y="0"/>
                </a:moveTo>
                <a:lnTo>
                  <a:pt x="858010" y="0"/>
                </a:lnTo>
                <a:lnTo>
                  <a:pt x="858010" y="874534"/>
                </a:lnTo>
                <a:lnTo>
                  <a:pt x="0" y="8745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-10800000">
            <a:off x="11125200" y="7200900"/>
            <a:ext cx="1114779" cy="958413"/>
          </a:xfrm>
          <a:custGeom>
            <a:avLst/>
            <a:gdLst/>
            <a:ahLst/>
            <a:cxnLst/>
            <a:rect l="l" t="t" r="r" b="b"/>
            <a:pathLst>
              <a:path w="1114779" h="1136246">
                <a:moveTo>
                  <a:pt x="0" y="0"/>
                </a:moveTo>
                <a:lnTo>
                  <a:pt x="1114778" y="0"/>
                </a:lnTo>
                <a:lnTo>
                  <a:pt x="1114778" y="1136247"/>
                </a:lnTo>
                <a:lnTo>
                  <a:pt x="0" y="11362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 rot="-10800000">
            <a:off x="4572000" y="7505700"/>
            <a:ext cx="1114779" cy="1136246"/>
          </a:xfrm>
          <a:custGeom>
            <a:avLst/>
            <a:gdLst/>
            <a:ahLst/>
            <a:cxnLst/>
            <a:rect l="l" t="t" r="r" b="b"/>
            <a:pathLst>
              <a:path w="1114779" h="1136246">
                <a:moveTo>
                  <a:pt x="0" y="0"/>
                </a:moveTo>
                <a:lnTo>
                  <a:pt x="1114779" y="0"/>
                </a:lnTo>
                <a:lnTo>
                  <a:pt x="1114779" y="1136246"/>
                </a:lnTo>
                <a:lnTo>
                  <a:pt x="0" y="1136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TextBox 10"/>
          <p:cNvSpPr txBox="1"/>
          <p:nvPr/>
        </p:nvSpPr>
        <p:spPr>
          <a:xfrm>
            <a:off x="6864182" y="1105698"/>
            <a:ext cx="3834412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9"/>
              </a:lnSpc>
              <a:spcBef>
                <a:spcPct val="0"/>
              </a:spcBef>
            </a:pPr>
            <a:r>
              <a:rPr lang="en-US" sz="3399" b="1" u="none" strike="noStrik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Selección de agentes mediadores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100584" y="1105698"/>
            <a:ext cx="3844766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9"/>
              </a:lnSpc>
              <a:spcBef>
                <a:spcPct val="0"/>
              </a:spcBef>
            </a:pPr>
            <a:r>
              <a:rPr lang="en-US" sz="3399" b="1" u="none" strike="noStrik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Entrevistas con las partes del conflicto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600079" y="4525209"/>
            <a:ext cx="514833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9"/>
              </a:lnSpc>
              <a:spcBef>
                <a:spcPct val="0"/>
              </a:spcBef>
            </a:pPr>
            <a:r>
              <a:rPr lang="en-US" sz="3399" b="1" u="none" strike="noStrik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Entrevistas individuales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822253" y="6854397"/>
            <a:ext cx="514833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9"/>
              </a:lnSpc>
              <a:spcBef>
                <a:spcPct val="0"/>
              </a:spcBef>
            </a:pPr>
            <a:r>
              <a:rPr lang="en-US" sz="3399" b="1" u="none" strike="noStrik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Entrevista conjunta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400800" y="7429500"/>
            <a:ext cx="402037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9"/>
              </a:lnSpc>
              <a:spcBef>
                <a:spcPct val="0"/>
              </a:spcBef>
            </a:pPr>
            <a:r>
              <a:rPr lang="en-US" sz="3399" b="1" u="none" strike="noStrike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Acuerdo</a:t>
            </a:r>
            <a:r>
              <a:rPr lang="en-US" sz="3399" b="1" u="none" strike="noStrike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y/o </a:t>
            </a:r>
            <a:r>
              <a:rPr lang="en-US" sz="3399" b="1" u="none" strike="noStrike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reconciliación</a:t>
            </a:r>
            <a:endParaRPr lang="en-US" sz="3399" b="1" u="none" strike="noStrike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62000" y="7734300"/>
            <a:ext cx="3695700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Seguimiento</a:t>
            </a:r>
            <a:endParaRPr lang="en-US" sz="33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5742371" y="8597362"/>
            <a:ext cx="1597473" cy="988713"/>
          </a:xfrm>
          <a:custGeom>
            <a:avLst/>
            <a:gdLst/>
            <a:ahLst/>
            <a:cxnLst/>
            <a:rect l="l" t="t" r="r" b="b"/>
            <a:pathLst>
              <a:path w="1597473" h="988713">
                <a:moveTo>
                  <a:pt x="0" y="0"/>
                </a:moveTo>
                <a:lnTo>
                  <a:pt x="1597473" y="0"/>
                </a:lnTo>
                <a:lnTo>
                  <a:pt x="1597473" y="988712"/>
                </a:lnTo>
                <a:lnTo>
                  <a:pt x="0" y="988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227" t="-40339" r="-3942" b="-39278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3091" y="2677160"/>
            <a:ext cx="17754909" cy="6581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Establecer </a:t>
            </a: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turnos de palabras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 juzgar la situación sino simplemente </a:t>
            </a: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ofrecer objetividad 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lo sucedido.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Escucha activa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Respeto y confidencialidad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Transformación del conflicto para abrir la puerta a la </a:t>
            </a: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comunicación positiva 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 el diálogo. . “ Cuando dices/haces..... me siento.....”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Facilitar la disponibilidad para el </a:t>
            </a: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encuentro 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 ambas partes.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Parafrasear (no interpretar) lo que las partes dicen para </a:t>
            </a: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ahondar en la verdad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del conflicto y en la objetividad.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Facilitar que las partes implicadas pacten posibles acciones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para cesar la situación del conflicto y mejorar la convivencia entre ellas.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209800" y="952500"/>
            <a:ext cx="13532555" cy="1310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72"/>
              </a:lnSpc>
              <a:spcBef>
                <a:spcPct val="0"/>
              </a:spcBef>
            </a:pPr>
            <a:r>
              <a:rPr lang="en-US" sz="7551" b="1" u="none" strike="noStrike" dirty="0">
                <a:solidFill>
                  <a:srgbClr val="3BB371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PAUTAS DE ACTUACIÓN</a:t>
            </a:r>
          </a:p>
        </p:txBody>
      </p:sp>
      <p:sp>
        <p:nvSpPr>
          <p:cNvPr id="4" name="Freeform 4"/>
          <p:cNvSpPr/>
          <p:nvPr/>
        </p:nvSpPr>
        <p:spPr>
          <a:xfrm>
            <a:off x="16038520" y="9007659"/>
            <a:ext cx="1597473" cy="988713"/>
          </a:xfrm>
          <a:custGeom>
            <a:avLst/>
            <a:gdLst/>
            <a:ahLst/>
            <a:cxnLst/>
            <a:rect l="l" t="t" r="r" b="b"/>
            <a:pathLst>
              <a:path w="1597473" h="988713">
                <a:moveTo>
                  <a:pt x="0" y="0"/>
                </a:moveTo>
                <a:lnTo>
                  <a:pt x="1597473" y="0"/>
                </a:lnTo>
                <a:lnTo>
                  <a:pt x="1597473" y="988713"/>
                </a:lnTo>
                <a:lnTo>
                  <a:pt x="0" y="9887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27" t="-40339" r="-3942" b="-39278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>
            <a:extLst>
              <a:ext uri="{FF2B5EF4-FFF2-40B4-BE49-F238E27FC236}">
                <a16:creationId xmlns:a16="http://schemas.microsoft.com/office/drawing/2014/main" id="{43613228-FE99-D7E2-1FE0-753786BD5102}"/>
              </a:ext>
            </a:extLst>
          </p:cNvPr>
          <p:cNvSpPr/>
          <p:nvPr/>
        </p:nvSpPr>
        <p:spPr>
          <a:xfrm>
            <a:off x="3200400" y="3924300"/>
            <a:ext cx="6477000" cy="3048000"/>
          </a:xfrm>
          <a:custGeom>
            <a:avLst/>
            <a:gdLst/>
            <a:ahLst/>
            <a:cxnLst/>
            <a:rect l="l" t="t" r="r" b="b"/>
            <a:pathLst>
              <a:path w="5078036" h="2805615">
                <a:moveTo>
                  <a:pt x="0" y="0"/>
                </a:moveTo>
                <a:lnTo>
                  <a:pt x="5078036" y="0"/>
                </a:lnTo>
                <a:lnTo>
                  <a:pt x="5078036" y="2805615"/>
                </a:lnTo>
                <a:lnTo>
                  <a:pt x="0" y="2805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" name="TextBox 2"/>
          <p:cNvSpPr txBox="1"/>
          <p:nvPr/>
        </p:nvSpPr>
        <p:spPr>
          <a:xfrm>
            <a:off x="3124200" y="4229100"/>
            <a:ext cx="6553200" cy="2256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297"/>
              </a:lnSpc>
              <a:spcBef>
                <a:spcPct val="0"/>
              </a:spcBef>
            </a:pPr>
            <a:r>
              <a:rPr lang="en-US" sz="4400" b="1" u="none" strike="noStrike" dirty="0">
                <a:solidFill>
                  <a:srgbClr val="3BB371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ENTREVISTAS</a:t>
            </a:r>
          </a:p>
          <a:p>
            <a:pPr marL="0" lvl="0" indent="0" algn="ctr">
              <a:lnSpc>
                <a:spcPts val="9297"/>
              </a:lnSpc>
              <a:spcBef>
                <a:spcPct val="0"/>
              </a:spcBef>
            </a:pPr>
            <a:r>
              <a:rPr lang="en-US" sz="4400" b="1" u="none" strike="noStrike" dirty="0">
                <a:solidFill>
                  <a:srgbClr val="3BB371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CON ALUMNADO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19931" y="1848227"/>
            <a:ext cx="198983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ACOGIDA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968939" y="1805047"/>
            <a:ext cx="1989832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ESCUCHA ACTIVA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475638" y="1758023"/>
            <a:ext cx="6783662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RECOGIDA DE DEMANDAS PARA DEVOLVER A LA PERSONA ACOMPAÑADA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035240" y="5863488"/>
            <a:ext cx="422406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ESCUCHA ACTIVA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58771" y="7329944"/>
            <a:ext cx="5221871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RECOGIDA Y PROPUESTAS DE REFLEXIÓN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7932" y="8186876"/>
            <a:ext cx="678366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CIERRE DE LA ENTREVISTA</a:t>
            </a:r>
          </a:p>
        </p:txBody>
      </p:sp>
      <p:sp>
        <p:nvSpPr>
          <p:cNvPr id="9" name="Freeform 9"/>
          <p:cNvSpPr/>
          <p:nvPr/>
        </p:nvSpPr>
        <p:spPr>
          <a:xfrm>
            <a:off x="4017471" y="1740496"/>
            <a:ext cx="1114779" cy="1136246"/>
          </a:xfrm>
          <a:custGeom>
            <a:avLst/>
            <a:gdLst/>
            <a:ahLst/>
            <a:cxnLst/>
            <a:rect l="l" t="t" r="r" b="b"/>
            <a:pathLst>
              <a:path w="1114779" h="1136246">
                <a:moveTo>
                  <a:pt x="0" y="0"/>
                </a:moveTo>
                <a:lnTo>
                  <a:pt x="1114779" y="0"/>
                </a:lnTo>
                <a:lnTo>
                  <a:pt x="1114779" y="1136246"/>
                </a:lnTo>
                <a:lnTo>
                  <a:pt x="0" y="1136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>
            <a:off x="8795460" y="1914902"/>
            <a:ext cx="1114779" cy="1136246"/>
          </a:xfrm>
          <a:custGeom>
            <a:avLst/>
            <a:gdLst/>
            <a:ahLst/>
            <a:cxnLst/>
            <a:rect l="l" t="t" r="r" b="b"/>
            <a:pathLst>
              <a:path w="1114779" h="1136246">
                <a:moveTo>
                  <a:pt x="0" y="0"/>
                </a:moveTo>
                <a:lnTo>
                  <a:pt x="1114779" y="0"/>
                </a:lnTo>
                <a:lnTo>
                  <a:pt x="1114779" y="1136246"/>
                </a:lnTo>
                <a:lnTo>
                  <a:pt x="0" y="1136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5400000">
            <a:off x="14444630" y="4156479"/>
            <a:ext cx="1114779" cy="1136246"/>
          </a:xfrm>
          <a:custGeom>
            <a:avLst/>
            <a:gdLst/>
            <a:ahLst/>
            <a:cxnLst/>
            <a:rect l="l" t="t" r="r" b="b"/>
            <a:pathLst>
              <a:path w="1114779" h="1136246">
                <a:moveTo>
                  <a:pt x="0" y="0"/>
                </a:moveTo>
                <a:lnTo>
                  <a:pt x="1114779" y="0"/>
                </a:lnTo>
                <a:lnTo>
                  <a:pt x="1114779" y="1136246"/>
                </a:lnTo>
                <a:lnTo>
                  <a:pt x="0" y="1136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8795999">
            <a:off x="13876507" y="7466408"/>
            <a:ext cx="1114779" cy="1136246"/>
          </a:xfrm>
          <a:custGeom>
            <a:avLst/>
            <a:gdLst/>
            <a:ahLst/>
            <a:cxnLst/>
            <a:rect l="l" t="t" r="r" b="b"/>
            <a:pathLst>
              <a:path w="1114779" h="1136246">
                <a:moveTo>
                  <a:pt x="0" y="0"/>
                </a:moveTo>
                <a:lnTo>
                  <a:pt x="1114779" y="0"/>
                </a:lnTo>
                <a:lnTo>
                  <a:pt x="1114779" y="1136247"/>
                </a:lnTo>
                <a:lnTo>
                  <a:pt x="0" y="11362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9301330">
            <a:off x="7151623" y="8028646"/>
            <a:ext cx="1114779" cy="1136246"/>
          </a:xfrm>
          <a:custGeom>
            <a:avLst/>
            <a:gdLst/>
            <a:ahLst/>
            <a:cxnLst/>
            <a:rect l="l" t="t" r="r" b="b"/>
            <a:pathLst>
              <a:path w="1114779" h="1136246">
                <a:moveTo>
                  <a:pt x="0" y="0"/>
                </a:moveTo>
                <a:lnTo>
                  <a:pt x="1114779" y="0"/>
                </a:lnTo>
                <a:lnTo>
                  <a:pt x="1114779" y="1136246"/>
                </a:lnTo>
                <a:lnTo>
                  <a:pt x="0" y="1136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>
            <a:off x="16073714" y="9007659"/>
            <a:ext cx="1597473" cy="988713"/>
          </a:xfrm>
          <a:custGeom>
            <a:avLst/>
            <a:gdLst/>
            <a:ahLst/>
            <a:cxnLst/>
            <a:rect l="l" t="t" r="r" b="b"/>
            <a:pathLst>
              <a:path w="1597473" h="988713">
                <a:moveTo>
                  <a:pt x="0" y="0"/>
                </a:moveTo>
                <a:lnTo>
                  <a:pt x="1597473" y="0"/>
                </a:lnTo>
                <a:lnTo>
                  <a:pt x="1597473" y="988713"/>
                </a:lnTo>
                <a:lnTo>
                  <a:pt x="0" y="988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227" t="-40339" r="-3942" b="-39278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1417" y="-1626734"/>
            <a:ext cx="17509236" cy="13131927"/>
          </a:xfrm>
          <a:custGeom>
            <a:avLst/>
            <a:gdLst/>
            <a:ahLst/>
            <a:cxnLst/>
            <a:rect l="l" t="t" r="r" b="b"/>
            <a:pathLst>
              <a:path w="17509236" h="13131927">
                <a:moveTo>
                  <a:pt x="0" y="0"/>
                </a:moveTo>
                <a:lnTo>
                  <a:pt x="17509236" y="0"/>
                </a:lnTo>
                <a:lnTo>
                  <a:pt x="17509236" y="13131927"/>
                </a:lnTo>
                <a:lnTo>
                  <a:pt x="0" y="131319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15373661" y="9258300"/>
            <a:ext cx="2519829" cy="819694"/>
          </a:xfrm>
          <a:custGeom>
            <a:avLst/>
            <a:gdLst/>
            <a:ahLst/>
            <a:cxnLst/>
            <a:rect l="l" t="t" r="r" b="b"/>
            <a:pathLst>
              <a:path w="2519829" h="819694">
                <a:moveTo>
                  <a:pt x="0" y="0"/>
                </a:moveTo>
                <a:lnTo>
                  <a:pt x="2519828" y="0"/>
                </a:lnTo>
                <a:lnTo>
                  <a:pt x="2519828" y="819694"/>
                </a:lnTo>
                <a:lnTo>
                  <a:pt x="0" y="819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28107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12344400" y="2324100"/>
            <a:ext cx="5558235" cy="1100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85"/>
              </a:lnSpc>
            </a:pPr>
            <a:r>
              <a:rPr lang="en-US" sz="6346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MEDIACIÓN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670172" y="672565"/>
            <a:ext cx="9156263" cy="114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05"/>
              </a:lnSpc>
              <a:spcBef>
                <a:spcPct val="0"/>
              </a:spcBef>
            </a:pPr>
            <a:r>
              <a:rPr lang="en-US" sz="6646" b="1" u="none" strike="noStrike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ACOMPAÑAMIENTO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4590" y="382807"/>
            <a:ext cx="5930742" cy="2319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05"/>
              </a:lnSpc>
              <a:spcBef>
                <a:spcPct val="0"/>
              </a:spcBef>
            </a:pPr>
            <a:r>
              <a:rPr lang="en-US" sz="6646" b="1" u="none" strike="noStrike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BIENESTAR </a:t>
            </a:r>
          </a:p>
          <a:p>
            <a:pPr marL="0" lvl="0" indent="0" algn="ctr">
              <a:lnSpc>
                <a:spcPts val="9305"/>
              </a:lnSpc>
              <a:spcBef>
                <a:spcPct val="0"/>
              </a:spcBef>
            </a:pPr>
            <a:r>
              <a:rPr lang="en-US" sz="6646" b="1" u="none" strike="noStrike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EMOCIONAL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253159" y="4480099"/>
            <a:ext cx="6938105" cy="3217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1"/>
              </a:lnSpc>
            </a:pPr>
            <a:r>
              <a:rPr lang="en-US" sz="6094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DINÁMICAS </a:t>
            </a:r>
          </a:p>
          <a:p>
            <a:pPr algn="ctr">
              <a:lnSpc>
                <a:spcPts val="8531"/>
              </a:lnSpc>
            </a:pPr>
            <a:r>
              <a:rPr lang="en-US" sz="6094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DE </a:t>
            </a:r>
          </a:p>
          <a:p>
            <a:pPr marL="0" lvl="0" indent="0" algn="ctr">
              <a:lnSpc>
                <a:spcPts val="8531"/>
              </a:lnSpc>
              <a:spcBef>
                <a:spcPct val="0"/>
              </a:spcBef>
            </a:pPr>
            <a:r>
              <a:rPr lang="en-US" sz="6094" b="1" u="none" strike="noStrike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CUIDADO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53200" y="3390900"/>
            <a:ext cx="2968526" cy="1145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305"/>
              </a:lnSpc>
              <a:spcBef>
                <a:spcPct val="0"/>
              </a:spcBef>
            </a:pPr>
            <a:r>
              <a:rPr lang="en-US" sz="6646" b="1" u="none" strike="noStrike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VIDA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53200" y="7124700"/>
            <a:ext cx="4562310" cy="2965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09"/>
              </a:lnSpc>
            </a:pPr>
            <a:r>
              <a:rPr lang="en-US" sz="5578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PERSONAS</a:t>
            </a:r>
          </a:p>
          <a:p>
            <a:pPr algn="ctr">
              <a:lnSpc>
                <a:spcPts val="7809"/>
              </a:lnSpc>
            </a:pPr>
            <a:r>
              <a:rPr lang="en-US" sz="5578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EN </a:t>
            </a:r>
          </a:p>
          <a:p>
            <a:pPr marL="0" lvl="0" indent="0" algn="ctr">
              <a:lnSpc>
                <a:spcPts val="7809"/>
              </a:lnSpc>
              <a:spcBef>
                <a:spcPct val="0"/>
              </a:spcBef>
            </a:pPr>
            <a:r>
              <a:rPr lang="en-US" sz="5578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RELACIÓN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6286500"/>
            <a:ext cx="3856410" cy="1145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305"/>
              </a:lnSpc>
              <a:spcBef>
                <a:spcPct val="0"/>
              </a:spcBef>
            </a:pPr>
            <a:r>
              <a:rPr lang="en-US" sz="6646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NUDOS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38800" y="4076700"/>
            <a:ext cx="5650893" cy="1730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3963"/>
              </a:lnSpc>
              <a:spcBef>
                <a:spcPct val="0"/>
              </a:spcBef>
            </a:pPr>
            <a:r>
              <a:rPr lang="en-US" sz="9973" b="1" u="none" strike="noStrike" dirty="0">
                <a:solidFill>
                  <a:srgbClr val="3BB371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CRISIS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85347" y="1229253"/>
            <a:ext cx="8682192" cy="2889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6"/>
              </a:lnSpc>
            </a:pPr>
            <a:r>
              <a:rPr lang="en-US" sz="411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-Son necesarias</a:t>
            </a:r>
          </a:p>
          <a:p>
            <a:pPr algn="l">
              <a:lnSpc>
                <a:spcPts val="5766"/>
              </a:lnSpc>
            </a:pPr>
            <a:r>
              <a:rPr lang="en-US" sz="411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-Son evolutivas</a:t>
            </a:r>
          </a:p>
          <a:p>
            <a:pPr algn="l">
              <a:lnSpc>
                <a:spcPts val="5766"/>
              </a:lnSpc>
            </a:pPr>
            <a:r>
              <a:rPr lang="en-US" sz="411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-Son motor de mejora y cambio</a:t>
            </a:r>
          </a:p>
          <a:p>
            <a:pPr algn="l">
              <a:lnSpc>
                <a:spcPts val="5766"/>
              </a:lnSpc>
            </a:pPr>
            <a:endParaRPr lang="en-US" sz="4118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819788" y="6189942"/>
            <a:ext cx="11086145" cy="4352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5"/>
              </a:lnSpc>
            </a:pPr>
            <a:r>
              <a:rPr lang="en-US" sz="411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-Estar atentos y observar la evolución. </a:t>
            </a:r>
          </a:p>
          <a:p>
            <a:pPr algn="l">
              <a:lnSpc>
                <a:spcPts val="5765"/>
              </a:lnSpc>
            </a:pPr>
            <a:r>
              <a:rPr lang="en-US" sz="411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-Actuar solo lo imprescindible. No ofrecemos soluciones.</a:t>
            </a:r>
          </a:p>
          <a:p>
            <a:pPr algn="l">
              <a:lnSpc>
                <a:spcPts val="5765"/>
              </a:lnSpc>
            </a:pPr>
            <a:r>
              <a:rPr lang="en-US" sz="411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-Acompañar efectivamente.</a:t>
            </a:r>
          </a:p>
          <a:p>
            <a:pPr algn="l">
              <a:lnSpc>
                <a:spcPts val="5765"/>
              </a:lnSpc>
            </a:pPr>
            <a:r>
              <a:rPr lang="en-US" sz="411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-Facilitamos procesos.</a:t>
            </a:r>
          </a:p>
          <a:p>
            <a:pPr algn="ctr">
              <a:lnSpc>
                <a:spcPts val="5765"/>
              </a:lnSpc>
            </a:pPr>
            <a:endParaRPr lang="en-US" sz="4118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1289693" y="862283"/>
            <a:ext cx="6224591" cy="2705830"/>
            <a:chOff x="0" y="0"/>
            <a:chExt cx="8299455" cy="3607773"/>
          </a:xfrm>
        </p:grpSpPr>
        <p:sp>
          <p:nvSpPr>
            <p:cNvPr id="6" name="TextBox 6"/>
            <p:cNvSpPr txBox="1"/>
            <p:nvPr/>
          </p:nvSpPr>
          <p:spPr>
            <a:xfrm>
              <a:off x="0" y="-180975"/>
              <a:ext cx="8299455" cy="2115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342"/>
                </a:lnSpc>
                <a:spcBef>
                  <a:spcPct val="0"/>
                </a:spcBef>
              </a:pPr>
              <a:r>
                <a:rPr lang="en-US" sz="9530">
                  <a:solidFill>
                    <a:srgbClr val="F4CA44"/>
                  </a:solidFill>
                  <a:latin typeface="Lazydog"/>
                  <a:ea typeface="Lazydog"/>
                  <a:cs typeface="Lazydog"/>
                  <a:sym typeface="Lazydog"/>
                </a:rPr>
                <a:t>no son un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416134"/>
              <a:ext cx="8299455" cy="21916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765"/>
                </a:lnSpc>
                <a:spcBef>
                  <a:spcPct val="0"/>
                </a:spcBef>
              </a:pPr>
              <a:r>
                <a:rPr lang="en-US" sz="9832">
                  <a:solidFill>
                    <a:srgbClr val="59B379"/>
                  </a:solidFill>
                  <a:latin typeface="Lazydog"/>
                  <a:ea typeface="Lazydog"/>
                  <a:cs typeface="Lazydog"/>
                  <a:sym typeface="Lazydog"/>
                </a:rPr>
                <a:t>fracaso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43073" y="6256617"/>
            <a:ext cx="7381854" cy="3234240"/>
            <a:chOff x="0" y="0"/>
            <a:chExt cx="9842472" cy="4312320"/>
          </a:xfrm>
        </p:grpSpPr>
        <p:sp>
          <p:nvSpPr>
            <p:cNvPr id="9" name="TextBox 9"/>
            <p:cNvSpPr txBox="1"/>
            <p:nvPr/>
          </p:nvSpPr>
          <p:spPr>
            <a:xfrm>
              <a:off x="0" y="-228600"/>
              <a:ext cx="9842472" cy="2590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325"/>
                </a:lnSpc>
                <a:spcBef>
                  <a:spcPct val="0"/>
                </a:spcBef>
              </a:pPr>
              <a:r>
                <a:rPr lang="en-US" sz="11660" dirty="0">
                  <a:solidFill>
                    <a:srgbClr val="F4CA44"/>
                  </a:solidFill>
                  <a:latin typeface="Lazydog"/>
                  <a:ea typeface="Lazydog"/>
                  <a:cs typeface="Lazydog"/>
                  <a:sym typeface="Lazydog"/>
                </a:rPr>
                <a:t>¿QUÉ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721829"/>
              <a:ext cx="9842472" cy="2590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325"/>
                </a:lnSpc>
                <a:spcBef>
                  <a:spcPct val="0"/>
                </a:spcBef>
              </a:pPr>
              <a:r>
                <a:rPr lang="en-US" sz="11660" dirty="0" err="1">
                  <a:solidFill>
                    <a:srgbClr val="59B379"/>
                  </a:solidFill>
                  <a:latin typeface="Lazydog"/>
                  <a:ea typeface="Lazydog"/>
                  <a:cs typeface="Lazydog"/>
                  <a:sym typeface="Lazydog"/>
                </a:rPr>
                <a:t>hacer</a:t>
              </a:r>
              <a:r>
                <a:rPr lang="en-US" sz="11660" dirty="0">
                  <a:solidFill>
                    <a:srgbClr val="59B379"/>
                  </a:solidFill>
                  <a:latin typeface="Lazydog"/>
                  <a:ea typeface="Lazydog"/>
                  <a:cs typeface="Lazydog"/>
                  <a:sym typeface="Lazydog"/>
                </a:rPr>
                <a:t>?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5253767" y="1172348"/>
            <a:ext cx="6002767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ESCUCHA ACTIVA Y EXPOSICIÓN DE INFORMACIÓN SOBRE EL ALUMNO O ALUMNA</a:t>
            </a: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70B6FB18-CB23-DDCF-F1BC-53AE48F4610E}"/>
              </a:ext>
            </a:extLst>
          </p:cNvPr>
          <p:cNvSpPr/>
          <p:nvPr/>
        </p:nvSpPr>
        <p:spPr>
          <a:xfrm>
            <a:off x="5105400" y="4076700"/>
            <a:ext cx="5181600" cy="2590800"/>
          </a:xfrm>
          <a:custGeom>
            <a:avLst/>
            <a:gdLst/>
            <a:ahLst/>
            <a:cxnLst/>
            <a:rect l="l" t="t" r="r" b="b"/>
            <a:pathLst>
              <a:path w="5078036" h="2805615">
                <a:moveTo>
                  <a:pt x="0" y="0"/>
                </a:moveTo>
                <a:lnTo>
                  <a:pt x="5078036" y="0"/>
                </a:lnTo>
                <a:lnTo>
                  <a:pt x="5078036" y="2805615"/>
                </a:lnTo>
                <a:lnTo>
                  <a:pt x="0" y="2805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TextBox 6"/>
          <p:cNvSpPr txBox="1"/>
          <p:nvPr/>
        </p:nvSpPr>
        <p:spPr>
          <a:xfrm>
            <a:off x="5029200" y="4229100"/>
            <a:ext cx="5257800" cy="2076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543"/>
              </a:lnSpc>
              <a:spcBef>
                <a:spcPct val="0"/>
              </a:spcBef>
            </a:pPr>
            <a:r>
              <a:rPr lang="en-US" sz="4000" b="1" u="none" strike="noStrike" dirty="0">
                <a:solidFill>
                  <a:srgbClr val="3BB371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ENTREVISTAS CON FAMILIAS</a:t>
            </a:r>
          </a:p>
        </p:txBody>
      </p:sp>
      <p:sp>
        <p:nvSpPr>
          <p:cNvPr id="2" name="Freeform 2"/>
          <p:cNvSpPr/>
          <p:nvPr/>
        </p:nvSpPr>
        <p:spPr>
          <a:xfrm>
            <a:off x="3621978" y="1346779"/>
            <a:ext cx="1114779" cy="1136246"/>
          </a:xfrm>
          <a:custGeom>
            <a:avLst/>
            <a:gdLst/>
            <a:ahLst/>
            <a:cxnLst/>
            <a:rect l="l" t="t" r="r" b="b"/>
            <a:pathLst>
              <a:path w="1114779" h="1136246">
                <a:moveTo>
                  <a:pt x="0" y="0"/>
                </a:moveTo>
                <a:lnTo>
                  <a:pt x="1114779" y="0"/>
                </a:lnTo>
                <a:lnTo>
                  <a:pt x="1114779" y="1136246"/>
                </a:lnTo>
                <a:lnTo>
                  <a:pt x="0" y="1136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1368556">
            <a:off x="11947537" y="1827870"/>
            <a:ext cx="1114779" cy="1136246"/>
          </a:xfrm>
          <a:custGeom>
            <a:avLst/>
            <a:gdLst/>
            <a:ahLst/>
            <a:cxnLst/>
            <a:rect l="l" t="t" r="r" b="b"/>
            <a:pathLst>
              <a:path w="1114779" h="1136246">
                <a:moveTo>
                  <a:pt x="0" y="0"/>
                </a:moveTo>
                <a:lnTo>
                  <a:pt x="1114779" y="0"/>
                </a:lnTo>
                <a:lnTo>
                  <a:pt x="1114779" y="1136246"/>
                </a:lnTo>
                <a:lnTo>
                  <a:pt x="0" y="1136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5400000">
            <a:off x="13967584" y="5510377"/>
            <a:ext cx="1114779" cy="1136246"/>
          </a:xfrm>
          <a:custGeom>
            <a:avLst/>
            <a:gdLst/>
            <a:ahLst/>
            <a:cxnLst/>
            <a:rect l="l" t="t" r="r" b="b"/>
            <a:pathLst>
              <a:path w="1114779" h="1136246">
                <a:moveTo>
                  <a:pt x="0" y="0"/>
                </a:moveTo>
                <a:lnTo>
                  <a:pt x="1114779" y="0"/>
                </a:lnTo>
                <a:lnTo>
                  <a:pt x="1114779" y="1136246"/>
                </a:lnTo>
                <a:lnTo>
                  <a:pt x="0" y="1136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8910696">
            <a:off x="9116618" y="7797037"/>
            <a:ext cx="1114779" cy="1136246"/>
          </a:xfrm>
          <a:custGeom>
            <a:avLst/>
            <a:gdLst/>
            <a:ahLst/>
            <a:cxnLst/>
            <a:rect l="l" t="t" r="r" b="b"/>
            <a:pathLst>
              <a:path w="1114779" h="1136246">
                <a:moveTo>
                  <a:pt x="0" y="0"/>
                </a:moveTo>
                <a:lnTo>
                  <a:pt x="1114779" y="0"/>
                </a:lnTo>
                <a:lnTo>
                  <a:pt x="1114779" y="1136246"/>
                </a:lnTo>
                <a:lnTo>
                  <a:pt x="0" y="1136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861286" y="1591369"/>
            <a:ext cx="198983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ACOGIDA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91714" y="3233044"/>
            <a:ext cx="600276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IDENTIFICACIÓN DE DEMANDAS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955467" y="7184695"/>
            <a:ext cx="600276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DISEÑO CONJUNTO DE PAUTAS DE ACCIÓN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88715" y="7141515"/>
            <a:ext cx="6002767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RECOGIDA Y APERTURA A UN POSIBLE ACOMPAÑAMIENTO CUANDO SEA NECESARIO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243648" y="9007659"/>
            <a:ext cx="1597473" cy="988713"/>
          </a:xfrm>
          <a:custGeom>
            <a:avLst/>
            <a:gdLst/>
            <a:ahLst/>
            <a:cxnLst/>
            <a:rect l="l" t="t" r="r" b="b"/>
            <a:pathLst>
              <a:path w="1597473" h="988713">
                <a:moveTo>
                  <a:pt x="0" y="0"/>
                </a:moveTo>
                <a:lnTo>
                  <a:pt x="1597473" y="0"/>
                </a:lnTo>
                <a:lnTo>
                  <a:pt x="1597473" y="988713"/>
                </a:lnTo>
                <a:lnTo>
                  <a:pt x="0" y="988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227" t="-40339" r="-3942" b="-39278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69401" y="586572"/>
            <a:ext cx="13194624" cy="2111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43"/>
              </a:lnSpc>
              <a:spcBef>
                <a:spcPct val="0"/>
              </a:spcBef>
            </a:pPr>
            <a:r>
              <a:rPr lang="en-US" sz="6102" b="1" u="none" strike="noStrike">
                <a:solidFill>
                  <a:srgbClr val="3BB371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PARTICIPACIÓN ACTIVA DEL ALUMNADO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25570" y="3362960"/>
            <a:ext cx="16979778" cy="6581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Formación 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 talleres vivenciales: Prácticas restaurativas, comunicación asertiva, mediación, círculos de diálogo, gestión emocional...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DINÁMICAS DE CUIDADO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ApS, Proyectos Design for Change, Trabajo cooperativo...</a:t>
            </a:r>
          </a:p>
          <a:p>
            <a:pPr marL="1468119" lvl="2" indent="-489373" algn="l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 acción proactiva e implicación personal del alumnado en el sistema de cuidado que queremos generar en el centro y en nuestra realidad.</a:t>
            </a:r>
          </a:p>
          <a:p>
            <a:pPr marL="1468119" lvl="2" indent="-489373" algn="l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Conocer y crear un vínculo afectivo con los compañeros del PAS en los que repercute de manera directa el mal uso de las instalaciones del colegio.</a:t>
            </a:r>
          </a:p>
          <a:p>
            <a:pPr marL="1468119" lvl="2" indent="-489373" algn="l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Cambiar el planteamiento de gestión de los conflictos para que sea efectivo a largo plazo. (Campañas de prevención de Acoso Escolar)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7214" y="0"/>
            <a:ext cx="5673749" cy="5643245"/>
          </a:xfrm>
          <a:custGeom>
            <a:avLst/>
            <a:gdLst/>
            <a:ahLst/>
            <a:cxnLst/>
            <a:rect l="l" t="t" r="r" b="b"/>
            <a:pathLst>
              <a:path w="5673749" h="5643245">
                <a:moveTo>
                  <a:pt x="0" y="0"/>
                </a:moveTo>
                <a:lnTo>
                  <a:pt x="5673749" y="0"/>
                </a:lnTo>
                <a:lnTo>
                  <a:pt x="5673749" y="5643245"/>
                </a:lnTo>
                <a:lnTo>
                  <a:pt x="0" y="56432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5008868" y="0"/>
            <a:ext cx="6749867" cy="5643245"/>
          </a:xfrm>
          <a:custGeom>
            <a:avLst/>
            <a:gdLst/>
            <a:ahLst/>
            <a:cxnLst/>
            <a:rect l="l" t="t" r="r" b="b"/>
            <a:pathLst>
              <a:path w="6749867" h="5643245">
                <a:moveTo>
                  <a:pt x="0" y="0"/>
                </a:moveTo>
                <a:lnTo>
                  <a:pt x="6749867" y="0"/>
                </a:lnTo>
                <a:lnTo>
                  <a:pt x="6749867" y="5643245"/>
                </a:lnTo>
                <a:lnTo>
                  <a:pt x="0" y="56432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27" b="-2089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5954349" y="5643245"/>
            <a:ext cx="7311322" cy="4643755"/>
          </a:xfrm>
          <a:custGeom>
            <a:avLst/>
            <a:gdLst/>
            <a:ahLst/>
            <a:cxnLst/>
            <a:rect l="l" t="t" r="r" b="b"/>
            <a:pathLst>
              <a:path w="7311322" h="4643755">
                <a:moveTo>
                  <a:pt x="0" y="0"/>
                </a:moveTo>
                <a:lnTo>
                  <a:pt x="7311322" y="0"/>
                </a:lnTo>
                <a:lnTo>
                  <a:pt x="7311322" y="4643755"/>
                </a:lnTo>
                <a:lnTo>
                  <a:pt x="0" y="46437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048" b="-10034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1758735" y="0"/>
            <a:ext cx="7524326" cy="5643245"/>
          </a:xfrm>
          <a:custGeom>
            <a:avLst/>
            <a:gdLst/>
            <a:ahLst/>
            <a:cxnLst/>
            <a:rect l="l" t="t" r="r" b="b"/>
            <a:pathLst>
              <a:path w="7524326" h="5643245">
                <a:moveTo>
                  <a:pt x="0" y="0"/>
                </a:moveTo>
                <a:lnTo>
                  <a:pt x="7524326" y="0"/>
                </a:lnTo>
                <a:lnTo>
                  <a:pt x="7524326" y="5643245"/>
                </a:lnTo>
                <a:lnTo>
                  <a:pt x="0" y="56432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-170015" y="5643245"/>
            <a:ext cx="6267324" cy="4700493"/>
          </a:xfrm>
          <a:custGeom>
            <a:avLst/>
            <a:gdLst/>
            <a:ahLst/>
            <a:cxnLst/>
            <a:rect l="l" t="t" r="r" b="b"/>
            <a:pathLst>
              <a:path w="6267324" h="4700493">
                <a:moveTo>
                  <a:pt x="0" y="0"/>
                </a:moveTo>
                <a:lnTo>
                  <a:pt x="6267324" y="0"/>
                </a:lnTo>
                <a:lnTo>
                  <a:pt x="6267324" y="4700493"/>
                </a:lnTo>
                <a:lnTo>
                  <a:pt x="0" y="47004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2824925" y="5643245"/>
            <a:ext cx="5783222" cy="6587776"/>
          </a:xfrm>
          <a:custGeom>
            <a:avLst/>
            <a:gdLst/>
            <a:ahLst/>
            <a:cxnLst/>
            <a:rect l="l" t="t" r="r" b="b"/>
            <a:pathLst>
              <a:path w="5783222" h="6587776">
                <a:moveTo>
                  <a:pt x="0" y="0"/>
                </a:moveTo>
                <a:lnTo>
                  <a:pt x="5783222" y="0"/>
                </a:lnTo>
                <a:lnTo>
                  <a:pt x="5783222" y="6587775"/>
                </a:lnTo>
                <a:lnTo>
                  <a:pt x="0" y="65877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7049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88247" y="6163690"/>
            <a:ext cx="5730971" cy="3156123"/>
          </a:xfrm>
          <a:custGeom>
            <a:avLst/>
            <a:gdLst/>
            <a:ahLst/>
            <a:cxnLst/>
            <a:rect l="l" t="t" r="r" b="b"/>
            <a:pathLst>
              <a:path w="5730971" h="3156123">
                <a:moveTo>
                  <a:pt x="0" y="0"/>
                </a:moveTo>
                <a:lnTo>
                  <a:pt x="5730970" y="0"/>
                </a:lnTo>
                <a:lnTo>
                  <a:pt x="5730970" y="3156123"/>
                </a:lnTo>
                <a:lnTo>
                  <a:pt x="0" y="31561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967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11587211" y="3940179"/>
            <a:ext cx="5672089" cy="3086852"/>
          </a:xfrm>
          <a:custGeom>
            <a:avLst/>
            <a:gdLst/>
            <a:ahLst/>
            <a:cxnLst/>
            <a:rect l="l" t="t" r="r" b="b"/>
            <a:pathLst>
              <a:path w="5672089" h="3086852">
                <a:moveTo>
                  <a:pt x="0" y="0"/>
                </a:moveTo>
                <a:lnTo>
                  <a:pt x="5672089" y="0"/>
                </a:lnTo>
                <a:lnTo>
                  <a:pt x="5672089" y="3086852"/>
                </a:lnTo>
                <a:lnTo>
                  <a:pt x="0" y="30868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864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2235846" y="6564450"/>
            <a:ext cx="5137737" cy="3286160"/>
          </a:xfrm>
          <a:custGeom>
            <a:avLst/>
            <a:gdLst/>
            <a:ahLst/>
            <a:cxnLst/>
            <a:rect l="l" t="t" r="r" b="b"/>
            <a:pathLst>
              <a:path w="5137737" h="3286160">
                <a:moveTo>
                  <a:pt x="0" y="0"/>
                </a:moveTo>
                <a:lnTo>
                  <a:pt x="5137737" y="0"/>
                </a:lnTo>
                <a:lnTo>
                  <a:pt x="5137737" y="3286160"/>
                </a:lnTo>
                <a:lnTo>
                  <a:pt x="0" y="32861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085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TextBox 5"/>
          <p:cNvSpPr txBox="1"/>
          <p:nvPr/>
        </p:nvSpPr>
        <p:spPr>
          <a:xfrm>
            <a:off x="584887" y="746701"/>
            <a:ext cx="8439654" cy="3193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43"/>
              </a:lnSpc>
              <a:spcBef>
                <a:spcPct val="0"/>
              </a:spcBef>
            </a:pPr>
            <a:r>
              <a:rPr lang="en-US" sz="6102" b="1" u="none" strike="noStrike" dirty="0">
                <a:solidFill>
                  <a:srgbClr val="3BB371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TALLERES CON FAMILIAS Y PROFESORADO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65594" y="1231693"/>
            <a:ext cx="8371175" cy="2394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8"/>
              </a:lnSpc>
              <a:spcBef>
                <a:spcPct val="0"/>
              </a:spcBef>
            </a:pPr>
            <a:r>
              <a:rPr lang="en-US" sz="2727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1º ESO “HACEMOS EQUIPO: Taller para generar dinámicas positivas con los adolescentes” </a:t>
            </a:r>
          </a:p>
          <a:p>
            <a:pPr algn="ctr">
              <a:lnSpc>
                <a:spcPts val="3818"/>
              </a:lnSpc>
              <a:spcBef>
                <a:spcPct val="0"/>
              </a:spcBef>
            </a:pPr>
            <a:endParaRPr lang="en-US" sz="2727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818"/>
              </a:lnSpc>
              <a:spcBef>
                <a:spcPct val="0"/>
              </a:spcBef>
            </a:pPr>
            <a:r>
              <a:rPr lang="en-US" sz="2727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3º ESO “¿HABLAMOS?: Taller sobre la comunicación con adolescentes”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0879" y="4616221"/>
            <a:ext cx="6924930" cy="141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¡CÓMO ESTÁ EL PATIO! Taller sobre comunicación, gestión emocional y mediación con adolescentes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80000"/>
            </a:blip>
            <a:srcRect/>
            <a:stretch>
              <a:fillRect t="-16666" b="-16666"/>
            </a:stretch>
          </a:blipFill>
        </p:spPr>
        <p:txBody>
          <a:bodyPr/>
          <a:lstStyle/>
          <a:p>
            <a:endParaRPr lang="es-ES" dirty="0"/>
          </a:p>
        </p:txBody>
      </p:sp>
      <p:grpSp>
        <p:nvGrpSpPr>
          <p:cNvPr id="3" name="Group 3"/>
          <p:cNvGrpSpPr/>
          <p:nvPr/>
        </p:nvGrpSpPr>
        <p:grpSpPr>
          <a:xfrm>
            <a:off x="2177409" y="2540192"/>
            <a:ext cx="5342020" cy="2196747"/>
            <a:chOff x="0" y="0"/>
            <a:chExt cx="1406952" cy="5785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06952" cy="578567"/>
            </a:xfrm>
            <a:custGeom>
              <a:avLst/>
              <a:gdLst/>
              <a:ahLst/>
              <a:cxnLst/>
              <a:rect l="l" t="t" r="r" b="b"/>
              <a:pathLst>
                <a:path w="1406952" h="578567">
                  <a:moveTo>
                    <a:pt x="0" y="0"/>
                  </a:moveTo>
                  <a:lnTo>
                    <a:pt x="1406952" y="0"/>
                  </a:lnTo>
                  <a:lnTo>
                    <a:pt x="1406952" y="578567"/>
                  </a:lnTo>
                  <a:lnTo>
                    <a:pt x="0" y="578567"/>
                  </a:lnTo>
                  <a:close/>
                </a:path>
              </a:pathLst>
            </a:custGeom>
            <a:solidFill>
              <a:srgbClr val="D5FFD7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406952" cy="616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614413" y="2403124"/>
            <a:ext cx="5679721" cy="2470884"/>
            <a:chOff x="0" y="0"/>
            <a:chExt cx="1495894" cy="6507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95894" cy="650768"/>
            </a:xfrm>
            <a:custGeom>
              <a:avLst/>
              <a:gdLst/>
              <a:ahLst/>
              <a:cxnLst/>
              <a:rect l="l" t="t" r="r" b="b"/>
              <a:pathLst>
                <a:path w="1495894" h="650768">
                  <a:moveTo>
                    <a:pt x="0" y="0"/>
                  </a:moveTo>
                  <a:lnTo>
                    <a:pt x="1495894" y="0"/>
                  </a:lnTo>
                  <a:lnTo>
                    <a:pt x="1495894" y="650768"/>
                  </a:lnTo>
                  <a:lnTo>
                    <a:pt x="0" y="650768"/>
                  </a:lnTo>
                  <a:close/>
                </a:path>
              </a:pathLst>
            </a:custGeom>
            <a:solidFill>
              <a:srgbClr val="D5FFD7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495894" cy="68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174634" y="6389395"/>
            <a:ext cx="4799731" cy="2159217"/>
            <a:chOff x="0" y="0"/>
            <a:chExt cx="1264127" cy="5686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64127" cy="568683"/>
            </a:xfrm>
            <a:custGeom>
              <a:avLst/>
              <a:gdLst/>
              <a:ahLst/>
              <a:cxnLst/>
              <a:rect l="l" t="t" r="r" b="b"/>
              <a:pathLst>
                <a:path w="1264127" h="568683">
                  <a:moveTo>
                    <a:pt x="0" y="0"/>
                  </a:moveTo>
                  <a:lnTo>
                    <a:pt x="1264127" y="0"/>
                  </a:lnTo>
                  <a:lnTo>
                    <a:pt x="1264127" y="568683"/>
                  </a:lnTo>
                  <a:lnTo>
                    <a:pt x="0" y="568683"/>
                  </a:lnTo>
                  <a:close/>
                </a:path>
              </a:pathLst>
            </a:custGeom>
            <a:solidFill>
              <a:srgbClr val="D5FFD7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264127" cy="606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761216" y="6197098"/>
            <a:ext cx="5689085" cy="2543812"/>
            <a:chOff x="0" y="0"/>
            <a:chExt cx="1498360" cy="66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98360" cy="669975"/>
            </a:xfrm>
            <a:custGeom>
              <a:avLst/>
              <a:gdLst/>
              <a:ahLst/>
              <a:cxnLst/>
              <a:rect l="l" t="t" r="r" b="b"/>
              <a:pathLst>
                <a:path w="1498360" h="669975">
                  <a:moveTo>
                    <a:pt x="0" y="0"/>
                  </a:moveTo>
                  <a:lnTo>
                    <a:pt x="1498360" y="0"/>
                  </a:lnTo>
                  <a:lnTo>
                    <a:pt x="1498360" y="669975"/>
                  </a:lnTo>
                  <a:lnTo>
                    <a:pt x="0" y="669975"/>
                  </a:lnTo>
                  <a:close/>
                </a:path>
              </a:pathLst>
            </a:custGeom>
            <a:solidFill>
              <a:srgbClr val="D5FFD7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498360" cy="708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73040" y="904875"/>
            <a:ext cx="15986260" cy="1129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78"/>
              </a:lnSpc>
              <a:spcBef>
                <a:spcPct val="0"/>
              </a:spcBef>
            </a:pPr>
            <a:r>
              <a:rPr lang="en-US" sz="6484" b="1" u="none" strike="noStrike" dirty="0">
                <a:ln w="34925">
                  <a:solidFill>
                    <a:srgbClr val="00B050"/>
                  </a:solidFill>
                </a:ln>
                <a:solidFill>
                  <a:srgbClr val="D5FFD7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EVALUACIÓN </a:t>
            </a:r>
            <a:r>
              <a:rPr lang="en-US" sz="6600" b="1" u="none" strike="noStrike" dirty="0">
                <a:ln w="34925">
                  <a:solidFill>
                    <a:srgbClr val="00B050"/>
                  </a:solidFill>
                </a:ln>
                <a:solidFill>
                  <a:srgbClr val="D5FFD7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DEL</a:t>
            </a:r>
            <a:r>
              <a:rPr lang="en-US" sz="6484" b="1" u="none" strike="noStrike" dirty="0">
                <a:ln w="34925">
                  <a:solidFill>
                    <a:srgbClr val="00B050"/>
                  </a:solidFill>
                </a:ln>
                <a:solidFill>
                  <a:srgbClr val="D5FFD7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PROGRAMA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16958" y="2606501"/>
            <a:ext cx="4841230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Formularios de Google</a:t>
            </a:r>
          </a:p>
          <a:p>
            <a:pPr marL="734059" lvl="1" indent="-367030" algn="l">
              <a:lnSpc>
                <a:spcPts val="4759"/>
              </a:lnSpc>
              <a:spcBef>
                <a:spcPct val="0"/>
              </a:spcBef>
              <a:buFont typeface="Arial"/>
              <a:buChar char="•"/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Talleres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Intervenciones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934182" y="2714958"/>
            <a:ext cx="5040184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Rúbricas creadas en las tareas de Google Classroom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085666" y="6750748"/>
            <a:ext cx="5040184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Círculos de diálogo con los agentes de ayuda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25200" y="6819900"/>
            <a:ext cx="5040184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Reflexión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personal y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autoevaluación</a:t>
            </a:r>
            <a:endParaRPr lang="en-US" sz="33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24518" y="465790"/>
            <a:ext cx="13448517" cy="1035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43"/>
              </a:lnSpc>
              <a:spcBef>
                <a:spcPct val="0"/>
              </a:spcBef>
            </a:pPr>
            <a:r>
              <a:rPr lang="en-US" sz="6102" b="1" u="none" strike="noStrike">
                <a:solidFill>
                  <a:srgbClr val="3BB371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IMPACTO DEL PROGRAMA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90448" y="1817069"/>
            <a:ext cx="17116657" cy="8981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Reducción del número de incidencias relacionadas con las instalaciones del centro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 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Reducción de partes de incidencias por conflictos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entre el alumnado.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Aumento del número de mediaciones realizadas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Mejora en la limpieza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del patio y de las instalaciones del colegio.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Mejora de las relaciones interpersonales 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entre el alumnado y entre alumnado y docentes. 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Aumento de peticiones de mediación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en conflictos por parte de los alumnos y familias ante situaciones de conflicto. 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Aumento de la petición de acompañamiento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personal por parte del alumnado y de sus familias. 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Demanda de más talleres de encuentro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por parte de las familias. 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Mayor cohesión y acompañamiento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entre compañeros docentes. </a:t>
            </a: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4759"/>
              </a:lnSpc>
              <a:spcBef>
                <a:spcPct val="0"/>
              </a:spcBef>
            </a:pPr>
            <a:endParaRPr lang="en-US" sz="33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27885">
            <a:off x="-184970" y="-336523"/>
            <a:ext cx="18657939" cy="10960047"/>
          </a:xfrm>
          <a:custGeom>
            <a:avLst/>
            <a:gdLst/>
            <a:ahLst/>
            <a:cxnLst/>
            <a:rect l="l" t="t" r="r" b="b"/>
            <a:pathLst>
              <a:path w="18657939" h="10960047">
                <a:moveTo>
                  <a:pt x="382592" y="0"/>
                </a:moveTo>
                <a:lnTo>
                  <a:pt x="18657940" y="680163"/>
                </a:lnTo>
                <a:lnTo>
                  <a:pt x="18275348" y="10960046"/>
                </a:lnTo>
                <a:lnTo>
                  <a:pt x="0" y="10279883"/>
                </a:lnTo>
                <a:lnTo>
                  <a:pt x="382592" y="0"/>
                </a:lnTo>
                <a:close/>
              </a:path>
            </a:pathLst>
          </a:custGeom>
          <a:blipFill>
            <a:blip r:embed="rId2"/>
            <a:stretch>
              <a:fillRect t="-93244" b="-33736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1658473" y="390102"/>
            <a:ext cx="7966696" cy="9506795"/>
            <a:chOff x="0" y="0"/>
            <a:chExt cx="2098224" cy="25038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98224" cy="2503847"/>
            </a:xfrm>
            <a:custGeom>
              <a:avLst/>
              <a:gdLst/>
              <a:ahLst/>
              <a:cxnLst/>
              <a:rect l="l" t="t" r="r" b="b"/>
              <a:pathLst>
                <a:path w="2098224" h="2503847">
                  <a:moveTo>
                    <a:pt x="0" y="0"/>
                  </a:moveTo>
                  <a:lnTo>
                    <a:pt x="2098224" y="0"/>
                  </a:lnTo>
                  <a:lnTo>
                    <a:pt x="2098224" y="2503847"/>
                  </a:lnTo>
                  <a:lnTo>
                    <a:pt x="0" y="2503847"/>
                  </a:lnTo>
                  <a:close/>
                </a:path>
              </a:pathLst>
            </a:custGeom>
            <a:solidFill>
              <a:srgbClr val="D5FFD7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98224" cy="2541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35043" y="518146"/>
            <a:ext cx="8189032" cy="1004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7"/>
              </a:lnSpc>
              <a:spcBef>
                <a:spcPct val="0"/>
              </a:spcBef>
            </a:pP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Todos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tenemos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nudos</a:t>
            </a:r>
            <a:endParaRPr lang="en-US" sz="3169" b="1" i="1" dirty="0">
              <a:solidFill>
                <a:srgbClr val="000000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  <a:p>
            <a:pPr algn="l">
              <a:lnSpc>
                <a:spcPts val="4437"/>
              </a:lnSpc>
              <a:spcBef>
                <a:spcPct val="0"/>
              </a:spcBef>
            </a:pP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que se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forman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en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el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corazón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. </a:t>
            </a:r>
          </a:p>
          <a:p>
            <a:pPr algn="l">
              <a:lnSpc>
                <a:spcPts val="4437"/>
              </a:lnSpc>
              <a:spcBef>
                <a:spcPct val="0"/>
              </a:spcBef>
            </a:pP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Unos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grandes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,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otros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chicos</a:t>
            </a:r>
          </a:p>
          <a:p>
            <a:pPr algn="l">
              <a:lnSpc>
                <a:spcPts val="4437"/>
              </a:lnSpc>
              <a:spcBef>
                <a:spcPct val="0"/>
              </a:spcBef>
            </a:pP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y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otros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hasta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tienen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color. </a:t>
            </a:r>
          </a:p>
          <a:p>
            <a:pPr algn="l">
              <a:lnSpc>
                <a:spcPts val="4437"/>
              </a:lnSpc>
              <a:spcBef>
                <a:spcPct val="0"/>
              </a:spcBef>
            </a:pP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Algunos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nos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aprietan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tanto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el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alma</a:t>
            </a:r>
          </a:p>
          <a:p>
            <a:pPr algn="l">
              <a:lnSpc>
                <a:spcPts val="4437"/>
              </a:lnSpc>
              <a:spcBef>
                <a:spcPct val="0"/>
              </a:spcBef>
            </a:pP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que no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nos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dejan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respirar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. </a:t>
            </a:r>
          </a:p>
          <a:p>
            <a:pPr algn="l">
              <a:lnSpc>
                <a:spcPts val="4437"/>
              </a:lnSpc>
              <a:spcBef>
                <a:spcPct val="0"/>
              </a:spcBef>
            </a:pP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Solo con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paciencia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y con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ternura</a:t>
            </a:r>
            <a:endParaRPr lang="en-US" sz="3169" b="1" i="1" dirty="0">
              <a:solidFill>
                <a:srgbClr val="000000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  <a:p>
            <a:pPr algn="l">
              <a:lnSpc>
                <a:spcPts val="4437"/>
              </a:lnSpc>
              <a:spcBef>
                <a:spcPct val="0"/>
              </a:spcBef>
            </a:pP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estos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nudos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se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han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de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desatar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. </a:t>
            </a:r>
          </a:p>
          <a:p>
            <a:pPr algn="l">
              <a:lnSpc>
                <a:spcPts val="4437"/>
              </a:lnSpc>
              <a:spcBef>
                <a:spcPct val="0"/>
              </a:spcBef>
            </a:pP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Otros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nudos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tienen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nombre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de persona</a:t>
            </a:r>
          </a:p>
          <a:p>
            <a:pPr algn="l">
              <a:lnSpc>
                <a:spcPts val="4437"/>
              </a:lnSpc>
              <a:spcBef>
                <a:spcPct val="0"/>
              </a:spcBef>
            </a:pP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y son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como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amaneceres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junto al mar. </a:t>
            </a:r>
          </a:p>
          <a:p>
            <a:pPr algn="l">
              <a:lnSpc>
                <a:spcPts val="4437"/>
              </a:lnSpc>
              <a:spcBef>
                <a:spcPct val="0"/>
              </a:spcBef>
            </a:pP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Son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nudos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que no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atan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 </a:t>
            </a:r>
          </a:p>
          <a:p>
            <a:pPr algn="l">
              <a:lnSpc>
                <a:spcPts val="4437"/>
              </a:lnSpc>
              <a:spcBef>
                <a:spcPct val="0"/>
              </a:spcBef>
            </a:pP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sino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que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nos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invitan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a volar. </a:t>
            </a:r>
          </a:p>
          <a:p>
            <a:pPr algn="l">
              <a:lnSpc>
                <a:spcPts val="4437"/>
              </a:lnSpc>
              <a:spcBef>
                <a:spcPct val="0"/>
              </a:spcBef>
            </a:pP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Todos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los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nudos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son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importantes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, </a:t>
            </a:r>
          </a:p>
          <a:p>
            <a:pPr algn="l">
              <a:lnSpc>
                <a:spcPts val="4437"/>
              </a:lnSpc>
              <a:spcBef>
                <a:spcPct val="0"/>
              </a:spcBef>
            </a:pP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ni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uno solo ha de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faltar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. </a:t>
            </a:r>
          </a:p>
          <a:p>
            <a:pPr algn="l">
              <a:lnSpc>
                <a:spcPts val="4437"/>
              </a:lnSpc>
              <a:spcBef>
                <a:spcPct val="0"/>
              </a:spcBef>
            </a:pP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Nudo a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nudo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se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teje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la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vida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. </a:t>
            </a:r>
          </a:p>
          <a:p>
            <a:pPr algn="l">
              <a:lnSpc>
                <a:spcPts val="4437"/>
              </a:lnSpc>
              <a:spcBef>
                <a:spcPct val="0"/>
              </a:spcBef>
            </a:pP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Nudo a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nudo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aprendemos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a </a:t>
            </a:r>
            <a:r>
              <a:rPr lang="en-US" sz="316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amar</a:t>
            </a: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. </a:t>
            </a:r>
          </a:p>
          <a:p>
            <a:pPr algn="l">
              <a:lnSpc>
                <a:spcPts val="4437"/>
              </a:lnSpc>
              <a:spcBef>
                <a:spcPct val="0"/>
              </a:spcBef>
            </a:pPr>
            <a:r>
              <a:rPr lang="en-US" sz="316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 </a:t>
            </a:r>
          </a:p>
          <a:p>
            <a:pPr algn="l">
              <a:lnSpc>
                <a:spcPts val="4437"/>
              </a:lnSpc>
              <a:spcBef>
                <a:spcPct val="0"/>
              </a:spcBef>
            </a:pPr>
            <a:endParaRPr lang="en-US" sz="3169" b="1" i="1" dirty="0">
              <a:solidFill>
                <a:srgbClr val="000000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6034552" y="7625521"/>
            <a:ext cx="3682617" cy="368261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5FFD7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341959" y="8062215"/>
            <a:ext cx="1834683" cy="1834683"/>
          </a:xfrm>
          <a:custGeom>
            <a:avLst/>
            <a:gdLst/>
            <a:ahLst/>
            <a:cxnLst/>
            <a:rect l="l" t="t" r="r" b="b"/>
            <a:pathLst>
              <a:path w="1834683" h="1834683">
                <a:moveTo>
                  <a:pt x="0" y="0"/>
                </a:moveTo>
                <a:lnTo>
                  <a:pt x="1834682" y="0"/>
                </a:lnTo>
                <a:lnTo>
                  <a:pt x="1834682" y="1834683"/>
                </a:lnTo>
                <a:lnTo>
                  <a:pt x="0" y="1834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1" name="Group 11"/>
          <p:cNvGrpSpPr/>
          <p:nvPr/>
        </p:nvGrpSpPr>
        <p:grpSpPr>
          <a:xfrm>
            <a:off x="8373452" y="4169618"/>
            <a:ext cx="11120117" cy="3612105"/>
            <a:chOff x="0" y="-238125"/>
            <a:chExt cx="14826823" cy="481614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238125"/>
              <a:ext cx="14826823" cy="2586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30"/>
                </a:lnSpc>
                <a:spcBef>
                  <a:spcPct val="0"/>
                </a:spcBef>
              </a:pPr>
              <a:r>
                <a:rPr lang="en-US" sz="12093" dirty="0" err="1">
                  <a:solidFill>
                    <a:srgbClr val="00B050"/>
                  </a:solidFill>
                  <a:latin typeface="Lazydog"/>
                  <a:ea typeface="Lazydog"/>
                  <a:cs typeface="Lazydog"/>
                  <a:sym typeface="Lazydog"/>
                </a:rPr>
                <a:t>desatando</a:t>
              </a:r>
              <a:endParaRPr lang="en-US" sz="12093" dirty="0">
                <a:solidFill>
                  <a:srgbClr val="00B050"/>
                </a:solidFill>
                <a:latin typeface="Lazydog"/>
                <a:ea typeface="Lazydog"/>
                <a:cs typeface="Lazydog"/>
                <a:sym typeface="Lazydog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803145"/>
              <a:ext cx="14826823" cy="2774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467"/>
                </a:lnSpc>
                <a:spcBef>
                  <a:spcPct val="0"/>
                </a:spcBef>
              </a:pPr>
              <a:r>
                <a:rPr lang="en-US" sz="12477" dirty="0" err="1">
                  <a:solidFill>
                    <a:srgbClr val="00B050"/>
                  </a:solidFill>
                  <a:latin typeface="Lazydog"/>
                  <a:ea typeface="Lazydog"/>
                  <a:cs typeface="Lazydog"/>
                  <a:sym typeface="Lazydog"/>
                </a:rPr>
                <a:t>nudos</a:t>
              </a:r>
              <a:endParaRPr lang="en-US" sz="12477" dirty="0">
                <a:solidFill>
                  <a:srgbClr val="00B050"/>
                </a:solidFill>
                <a:latin typeface="Lazydog"/>
                <a:ea typeface="Lazydog"/>
                <a:cs typeface="Lazydog"/>
                <a:sym typeface="Lazydog"/>
              </a:endParaRPr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9D1BA95-1FC9-5E4A-A5F2-FB8965F7FAC3}"/>
              </a:ext>
            </a:extLst>
          </p:cNvPr>
          <p:cNvSpPr/>
          <p:nvPr/>
        </p:nvSpPr>
        <p:spPr>
          <a:xfrm>
            <a:off x="10591800" y="495300"/>
            <a:ext cx="7467600" cy="1295400"/>
          </a:xfrm>
          <a:prstGeom prst="rect">
            <a:avLst/>
          </a:prstGeom>
          <a:solidFill>
            <a:srgbClr val="D5FF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4437"/>
              </a:lnSpc>
              <a:spcBef>
                <a:spcPct val="0"/>
              </a:spcBef>
            </a:pPr>
            <a:r>
              <a:rPr lang="en-US" sz="2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  <a:hlinkClick r:id="rId4"/>
              </a:rPr>
              <a:t>eva.cazalla@salamanca.escuelateresiana.com</a:t>
            </a:r>
            <a:endParaRPr lang="en-US" sz="2400" b="1" i="1" dirty="0">
              <a:solidFill>
                <a:srgbClr val="000000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  <a:p>
            <a:pPr algn="l">
              <a:lnSpc>
                <a:spcPts val="4437"/>
              </a:lnSpc>
              <a:spcBef>
                <a:spcPct val="0"/>
              </a:spcBef>
            </a:pPr>
            <a:r>
              <a:rPr lang="en-US" sz="2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  <a:hlinkClick r:id="rId5"/>
              </a:rPr>
              <a:t>silvia.garcia38@salamanca.escuelateresiana.com</a:t>
            </a:r>
            <a:endParaRPr lang="en-US" sz="2400" b="1" i="1" dirty="0">
              <a:solidFill>
                <a:srgbClr val="000000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083512" y="-1270561"/>
            <a:ext cx="10818637" cy="13359758"/>
          </a:xfrm>
          <a:custGeom>
            <a:avLst/>
            <a:gdLst/>
            <a:ahLst/>
            <a:cxnLst/>
            <a:rect l="l" t="t" r="r" b="b"/>
            <a:pathLst>
              <a:path w="10818637" h="13359758">
                <a:moveTo>
                  <a:pt x="0" y="0"/>
                </a:moveTo>
                <a:lnTo>
                  <a:pt x="10818637" y="0"/>
                </a:lnTo>
                <a:lnTo>
                  <a:pt x="10818637" y="13359758"/>
                </a:lnTo>
                <a:lnTo>
                  <a:pt x="0" y="133597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10006601" y="-1150510"/>
            <a:ext cx="8281399" cy="12588020"/>
            <a:chOff x="0" y="0"/>
            <a:chExt cx="4383069" cy="66624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83069" cy="6662420"/>
            </a:xfrm>
            <a:custGeom>
              <a:avLst/>
              <a:gdLst/>
              <a:ahLst/>
              <a:cxnLst/>
              <a:rect l="l" t="t" r="r" b="b"/>
              <a:pathLst>
                <a:path w="4383069" h="6662420">
                  <a:moveTo>
                    <a:pt x="4383069" y="3331210"/>
                  </a:moveTo>
                  <a:lnTo>
                    <a:pt x="4383069" y="6662420"/>
                  </a:lnTo>
                  <a:cubicBezTo>
                    <a:pt x="1961770" y="6662420"/>
                    <a:pt x="0" y="5170170"/>
                    <a:pt x="0" y="3331210"/>
                  </a:cubicBezTo>
                  <a:cubicBezTo>
                    <a:pt x="0" y="1492250"/>
                    <a:pt x="1961770" y="0"/>
                    <a:pt x="4383069" y="0"/>
                  </a:cubicBezTo>
                  <a:lnTo>
                    <a:pt x="4383069" y="3331210"/>
                  </a:lnTo>
                  <a:close/>
                </a:path>
              </a:pathLst>
            </a:custGeom>
            <a:solidFill>
              <a:srgbClr val="7ED957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081666" y="3092669"/>
            <a:ext cx="6594599" cy="3930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23"/>
              </a:lnSpc>
            </a:pPr>
            <a:r>
              <a:rPr lang="en-US" sz="11159" dirty="0">
                <a:ln w="53975">
                  <a:solidFill>
                    <a:srgbClr val="00B050"/>
                  </a:solidFill>
                </a:ln>
                <a:solidFill>
                  <a:srgbClr val="E0FECA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Nuestra </a:t>
            </a:r>
          </a:p>
          <a:p>
            <a:pPr marL="0" lvl="0" indent="0" algn="ctr">
              <a:lnSpc>
                <a:spcPts val="15623"/>
              </a:lnSpc>
              <a:spcBef>
                <a:spcPct val="0"/>
              </a:spcBef>
            </a:pPr>
            <a:r>
              <a:rPr lang="en-US" sz="11159" dirty="0" err="1">
                <a:ln w="53975">
                  <a:solidFill>
                    <a:srgbClr val="00B050"/>
                  </a:solidFill>
                </a:ln>
                <a:solidFill>
                  <a:srgbClr val="E0FECA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realidad</a:t>
            </a:r>
            <a:endParaRPr lang="en-US" sz="11159" dirty="0">
              <a:ln w="53975">
                <a:solidFill>
                  <a:srgbClr val="00B050"/>
                </a:solidFill>
              </a:ln>
              <a:solidFill>
                <a:srgbClr val="E0FECA"/>
              </a:solidFill>
              <a:latin typeface="Mulled Wine Season"/>
              <a:ea typeface="Mulled Wine Season"/>
              <a:cs typeface="Mulled Wine Season"/>
              <a:sym typeface="Mulled Wine Seaso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69808" y="3503683"/>
            <a:ext cx="10405825" cy="7804369"/>
            <a:chOff x="0" y="0"/>
            <a:chExt cx="812800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6464127">
            <a:off x="11016771" y="1834305"/>
            <a:ext cx="10405825" cy="7804369"/>
            <a:chOff x="0" y="0"/>
            <a:chExt cx="812800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069808" y="2928962"/>
            <a:ext cx="7874254" cy="6004379"/>
          </a:xfrm>
          <a:custGeom>
            <a:avLst/>
            <a:gdLst/>
            <a:ahLst/>
            <a:cxnLst/>
            <a:rect l="l" t="t" r="r" b="b"/>
            <a:pathLst>
              <a:path w="7874254" h="6004379">
                <a:moveTo>
                  <a:pt x="0" y="0"/>
                </a:moveTo>
                <a:lnTo>
                  <a:pt x="7874254" y="0"/>
                </a:lnTo>
                <a:lnTo>
                  <a:pt x="7874254" y="6004378"/>
                </a:lnTo>
                <a:lnTo>
                  <a:pt x="0" y="60043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TextBox 9"/>
          <p:cNvSpPr txBox="1"/>
          <p:nvPr/>
        </p:nvSpPr>
        <p:spPr>
          <a:xfrm>
            <a:off x="441327" y="2639901"/>
            <a:ext cx="9461345" cy="649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35"/>
              </a:lnSpc>
            </a:pPr>
            <a:r>
              <a:rPr lang="en-US" sz="409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1.-</a:t>
            </a:r>
            <a:r>
              <a:rPr lang="en-US" sz="409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PREVENCIÓN, DETECCIÓN Y MEDIACIÓN EN SITUACIONES DE CONFLICTO.</a:t>
            </a:r>
          </a:p>
          <a:p>
            <a:pPr algn="l">
              <a:lnSpc>
                <a:spcPts val="5735"/>
              </a:lnSpc>
            </a:pPr>
            <a:r>
              <a:rPr lang="en-US" sz="409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2.-</a:t>
            </a:r>
            <a:r>
              <a:rPr lang="en-US" sz="409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ACOMPAÑAMIENTO PERSONAL </a:t>
            </a:r>
            <a:r>
              <a:rPr lang="en-US" sz="409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 situaciones vitales importantes para la persona o en toma de decisiones.</a:t>
            </a:r>
          </a:p>
          <a:p>
            <a:pPr algn="l">
              <a:lnSpc>
                <a:spcPts val="5735"/>
              </a:lnSpc>
            </a:pPr>
            <a:r>
              <a:rPr lang="en-US" sz="409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3.-</a:t>
            </a:r>
            <a:r>
              <a:rPr lang="en-US" sz="409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GESTIÓN EMOCIONAL: </a:t>
            </a:r>
            <a:r>
              <a:rPr lang="en-US" sz="409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Conciencia emocional, expresión y gestión de emociones.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342900"/>
            <a:ext cx="14918010" cy="1095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43"/>
              </a:lnSpc>
              <a:spcBef>
                <a:spcPct val="0"/>
              </a:spcBef>
            </a:pPr>
            <a:r>
              <a:rPr lang="en-US" sz="6388" b="1" u="none" strike="noStrike" dirty="0">
                <a:solidFill>
                  <a:srgbClr val="3BB371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FOCOS DE ACCIÓN DETECTADOS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6870" y="5942496"/>
            <a:ext cx="3051244" cy="1758279"/>
          </a:xfrm>
          <a:custGeom>
            <a:avLst/>
            <a:gdLst/>
            <a:ahLst/>
            <a:cxnLst/>
            <a:rect l="l" t="t" r="r" b="b"/>
            <a:pathLst>
              <a:path w="3051244" h="1758279">
                <a:moveTo>
                  <a:pt x="0" y="0"/>
                </a:moveTo>
                <a:lnTo>
                  <a:pt x="3051244" y="0"/>
                </a:lnTo>
                <a:lnTo>
                  <a:pt x="3051244" y="1758279"/>
                </a:lnTo>
                <a:lnTo>
                  <a:pt x="0" y="17582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0" y="679002"/>
            <a:ext cx="17878205" cy="5442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6"/>
              </a:lnSpc>
            </a:pPr>
            <a:r>
              <a:rPr lang="en-US" sz="501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Los procesos de aprendizaje están determinados por la calidad de las relaciones en los contextos significativos en los que la persona participa: familia, colegio y sociedad. </a:t>
            </a:r>
          </a:p>
          <a:p>
            <a:pPr algn="ctr">
              <a:lnSpc>
                <a:spcPts val="7016"/>
              </a:lnSpc>
            </a:pPr>
            <a:endParaRPr lang="en-US" sz="501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7016"/>
              </a:lnSpc>
            </a:pPr>
            <a:r>
              <a:rPr lang="en-US" sz="501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RELACIONES DE CALIDAD=EDUCACIÓN DE CALIDAD</a:t>
            </a:r>
          </a:p>
          <a:p>
            <a:pPr algn="ctr">
              <a:lnSpc>
                <a:spcPts val="8276"/>
              </a:lnSpc>
            </a:pPr>
            <a:r>
              <a:rPr lang="en-US" sz="591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463551" y="5584492"/>
            <a:ext cx="12570623" cy="1576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1"/>
              </a:lnSpc>
              <a:spcBef>
                <a:spcPct val="0"/>
              </a:spcBef>
            </a:pPr>
            <a:r>
              <a:rPr lang="en-US" sz="9200">
                <a:solidFill>
                  <a:srgbClr val="F4CA44"/>
                </a:solidFill>
                <a:latin typeface="Lazydog"/>
                <a:ea typeface="Lazydog"/>
                <a:cs typeface="Lazydog"/>
                <a:sym typeface="Lazydog"/>
              </a:rPr>
              <a:t>¿CÓMO ESTABLECEMOS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48682" y="7519800"/>
            <a:ext cx="14400612" cy="1576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1"/>
              </a:lnSpc>
              <a:spcBef>
                <a:spcPct val="0"/>
              </a:spcBef>
            </a:pPr>
            <a:r>
              <a:rPr lang="en-US" sz="9200">
                <a:solidFill>
                  <a:srgbClr val="59B379"/>
                </a:solidFill>
                <a:latin typeface="Lazydog"/>
                <a:ea typeface="Lazydog"/>
                <a:cs typeface="Lazydog"/>
                <a:sym typeface="Lazydog"/>
              </a:rPr>
              <a:t>RELACIONES DE CALIDAD?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5228" y="586002"/>
            <a:ext cx="5078036" cy="2805615"/>
          </a:xfrm>
          <a:custGeom>
            <a:avLst/>
            <a:gdLst/>
            <a:ahLst/>
            <a:cxnLst/>
            <a:rect l="l" t="t" r="r" b="b"/>
            <a:pathLst>
              <a:path w="5078036" h="2805615">
                <a:moveTo>
                  <a:pt x="0" y="0"/>
                </a:moveTo>
                <a:lnTo>
                  <a:pt x="5078036" y="0"/>
                </a:lnTo>
                <a:lnTo>
                  <a:pt x="5078036" y="2805615"/>
                </a:lnTo>
                <a:lnTo>
                  <a:pt x="0" y="2805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6455947" y="952500"/>
            <a:ext cx="9929864" cy="1768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00"/>
              </a:lnSpc>
              <a:spcBef>
                <a:spcPct val="0"/>
              </a:spcBef>
            </a:pPr>
            <a:r>
              <a:rPr lang="en-US" sz="335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Toda la </a:t>
            </a:r>
            <a:r>
              <a:rPr lang="en-US" sz="335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Comunidad</a:t>
            </a:r>
            <a:r>
              <a:rPr lang="en-US" sz="335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Educativa</a:t>
            </a:r>
            <a:r>
              <a:rPr lang="en-US" sz="335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está</a:t>
            </a:r>
            <a:r>
              <a:rPr lang="en-US" sz="335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implicada</a:t>
            </a:r>
            <a:r>
              <a:rPr lang="en-US" sz="335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335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crear</a:t>
            </a:r>
            <a:r>
              <a:rPr lang="en-US" sz="335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335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</a:t>
            </a:r>
            <a:r>
              <a:rPr lang="en-US" sz="335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día a día </a:t>
            </a:r>
            <a:r>
              <a:rPr lang="en-US" sz="335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</a:t>
            </a:r>
            <a:r>
              <a:rPr lang="en-US" sz="335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clima</a:t>
            </a:r>
            <a:r>
              <a:rPr lang="en-US" sz="335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escolar </a:t>
            </a:r>
            <a:r>
              <a:rPr lang="en-US" sz="335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adecuado</a:t>
            </a:r>
            <a:r>
              <a:rPr lang="en-US" sz="335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para EDUCAR EN VALORES.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09600" y="3771900"/>
            <a:ext cx="11853640" cy="2356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00"/>
              </a:lnSpc>
              <a:spcBef>
                <a:spcPct val="0"/>
              </a:spcBef>
            </a:pPr>
            <a:r>
              <a:rPr lang="en-US" sz="3357" u="none" strike="noStrik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 </a:t>
            </a:r>
            <a:r>
              <a:rPr lang="en-US" sz="3357" u="none" strike="noStrik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verdad</a:t>
            </a:r>
            <a:r>
              <a:rPr lang="en-US" sz="3357" u="none" strike="noStrik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la </a:t>
            </a:r>
            <a:r>
              <a:rPr lang="en-US" sz="3357" u="none" strike="noStrik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alegría</a:t>
            </a:r>
            <a:r>
              <a:rPr lang="en-US" sz="3357" u="none" strike="noStrik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la </a:t>
            </a:r>
            <a:r>
              <a:rPr lang="en-US" sz="3357" u="none" strike="noStrik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cordialidad</a:t>
            </a:r>
            <a:r>
              <a:rPr lang="en-US" sz="3357" u="none" strike="noStrik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la </a:t>
            </a:r>
            <a:r>
              <a:rPr lang="en-US" sz="3357" u="none" strike="noStrik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acogida</a:t>
            </a:r>
            <a:r>
              <a:rPr lang="en-US" sz="3357" u="none" strike="noStrik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la </a:t>
            </a:r>
            <a:r>
              <a:rPr lang="en-US" sz="3357" u="none" strike="noStrik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gratitud</a:t>
            </a:r>
            <a:r>
              <a:rPr lang="en-US" sz="3357" u="none" strike="noStrik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la </a:t>
            </a:r>
            <a:r>
              <a:rPr lang="en-US" sz="3357" u="none" strike="noStrik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gratuidad</a:t>
            </a:r>
            <a:r>
              <a:rPr lang="en-US" sz="3357" u="none" strike="noStrik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la </a:t>
            </a:r>
            <a:r>
              <a:rPr lang="en-US" sz="3357" u="none" strike="noStrik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serenidad</a:t>
            </a:r>
            <a:r>
              <a:rPr lang="en-US" sz="3357" u="none" strike="noStrik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la </a:t>
            </a:r>
            <a:r>
              <a:rPr lang="en-US" sz="3357" u="none" strike="noStrik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interioridad</a:t>
            </a:r>
            <a:r>
              <a:rPr lang="en-US" sz="3357" u="none" strike="noStrik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la </a:t>
            </a:r>
            <a:r>
              <a:rPr lang="en-US" sz="3357" u="none" strike="noStrik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solidaridad</a:t>
            </a:r>
            <a:r>
              <a:rPr lang="en-US" sz="3357" u="none" strike="noStrik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357" u="none" strike="noStrik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</a:t>
            </a:r>
            <a:r>
              <a:rPr lang="en-US" sz="3357" u="none" strike="noStrik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7" u="none" strike="noStrik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respeto</a:t>
            </a:r>
            <a:r>
              <a:rPr lang="en-US" sz="3357" u="none" strike="noStrik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la </a:t>
            </a:r>
            <a:r>
              <a:rPr lang="en-US" sz="3357" u="none" strike="noStrik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confianza</a:t>
            </a:r>
            <a:r>
              <a:rPr lang="en-US" sz="3357" u="none" strike="noStrik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la </a:t>
            </a:r>
            <a:r>
              <a:rPr lang="en-US" sz="3357" u="none" strike="noStrik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libertad</a:t>
            </a:r>
            <a:r>
              <a:rPr lang="en-US" sz="3357" u="none" strike="noStrik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357" u="none" strike="noStrik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</a:t>
            </a:r>
            <a:r>
              <a:rPr lang="en-US" sz="3357" u="none" strike="noStrik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7" u="none" strike="noStrik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orden</a:t>
            </a:r>
            <a:r>
              <a:rPr lang="en-US" sz="3357" u="none" strike="noStrik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y la </a:t>
            </a:r>
            <a:r>
              <a:rPr lang="en-US" sz="3357" u="none" strike="noStrik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fortaleza</a:t>
            </a:r>
            <a:r>
              <a:rPr lang="en-US" sz="3357" u="none" strike="noStrik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son </a:t>
            </a:r>
            <a:r>
              <a:rPr lang="en-US" sz="3357" u="none" strike="noStrik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algunos</a:t>
            </a:r>
            <a:r>
              <a:rPr lang="en-US" sz="3357" u="none" strike="noStrik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3357" u="none" strike="noStrik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3357" u="none" strike="noStrik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7" u="none" strike="noStrik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rasgos</a:t>
            </a:r>
            <a:r>
              <a:rPr lang="en-US" sz="3357" u="none" strike="noStrik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7" u="none" strike="noStrik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distintivos</a:t>
            </a:r>
            <a:r>
              <a:rPr lang="en-US" sz="3357" u="none" strike="noStrik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3357" u="none" strike="noStrik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este</a:t>
            </a:r>
            <a:r>
              <a:rPr lang="en-US" sz="3357" u="none" strike="noStrik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7" u="none" strike="noStrik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clima</a:t>
            </a:r>
            <a:r>
              <a:rPr lang="en-US" sz="3357" u="none" strike="noStrik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961251" y="6582531"/>
            <a:ext cx="9929864" cy="2943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00"/>
              </a:lnSpc>
              <a:spcBef>
                <a:spcPct val="0"/>
              </a:spcBef>
            </a:pPr>
            <a:r>
              <a:rPr lang="en-US" sz="335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 favorecen cuando, a partir del propio conocimiento y la aceptación, nos aproximamos a las personas acogiendo y valorando las diferencias y creyendo en su capacidad de crecer, aprender, transformarse y transformar.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684800"/>
            <a:ext cx="4364241" cy="2288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4"/>
              </a:lnSpc>
            </a:pPr>
            <a:r>
              <a:rPr lang="en-US" sz="433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CLIMA </a:t>
            </a:r>
          </a:p>
          <a:p>
            <a:pPr algn="ctr">
              <a:lnSpc>
                <a:spcPts val="6074"/>
              </a:lnSpc>
            </a:pPr>
            <a:r>
              <a:rPr lang="en-US" sz="433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ESCOLAR</a:t>
            </a:r>
          </a:p>
          <a:p>
            <a:pPr algn="ctr">
              <a:lnSpc>
                <a:spcPts val="6074"/>
              </a:lnSpc>
            </a:pPr>
            <a:r>
              <a:rPr lang="en-US" sz="433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POSITIVO</a:t>
            </a:r>
          </a:p>
        </p:txBody>
      </p:sp>
      <p:sp>
        <p:nvSpPr>
          <p:cNvPr id="7" name="Freeform 7"/>
          <p:cNvSpPr/>
          <p:nvPr/>
        </p:nvSpPr>
        <p:spPr>
          <a:xfrm>
            <a:off x="12678868" y="3284094"/>
            <a:ext cx="5078036" cy="2805615"/>
          </a:xfrm>
          <a:custGeom>
            <a:avLst/>
            <a:gdLst/>
            <a:ahLst/>
            <a:cxnLst/>
            <a:rect l="l" t="t" r="r" b="b"/>
            <a:pathLst>
              <a:path w="5078036" h="2805615">
                <a:moveTo>
                  <a:pt x="0" y="0"/>
                </a:moveTo>
                <a:lnTo>
                  <a:pt x="5078036" y="0"/>
                </a:lnTo>
                <a:lnTo>
                  <a:pt x="5078036" y="2805615"/>
                </a:lnTo>
                <a:lnTo>
                  <a:pt x="0" y="2805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13177301" y="3917498"/>
            <a:ext cx="4081170" cy="1462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2"/>
              </a:lnSpc>
            </a:pPr>
            <a:r>
              <a:rPr lang="en-US" sz="420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VALORES </a:t>
            </a:r>
          </a:p>
          <a:p>
            <a:pPr algn="ctr">
              <a:lnSpc>
                <a:spcPts val="5882"/>
              </a:lnSpc>
            </a:pPr>
            <a:r>
              <a:rPr lang="en-US" sz="420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COMPARTIDOS</a:t>
            </a:r>
          </a:p>
        </p:txBody>
      </p:sp>
      <p:sp>
        <p:nvSpPr>
          <p:cNvPr id="9" name="Freeform 9"/>
          <p:cNvSpPr/>
          <p:nvPr/>
        </p:nvSpPr>
        <p:spPr>
          <a:xfrm>
            <a:off x="1674011" y="6720588"/>
            <a:ext cx="5078036" cy="2805615"/>
          </a:xfrm>
          <a:custGeom>
            <a:avLst/>
            <a:gdLst/>
            <a:ahLst/>
            <a:cxnLst/>
            <a:rect l="l" t="t" r="r" b="b"/>
            <a:pathLst>
              <a:path w="5078036" h="2805615">
                <a:moveTo>
                  <a:pt x="0" y="0"/>
                </a:moveTo>
                <a:lnTo>
                  <a:pt x="5078037" y="0"/>
                </a:lnTo>
                <a:lnTo>
                  <a:pt x="5078037" y="2805615"/>
                </a:lnTo>
                <a:lnTo>
                  <a:pt x="0" y="2805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TextBox 10"/>
          <p:cNvSpPr txBox="1"/>
          <p:nvPr/>
        </p:nvSpPr>
        <p:spPr>
          <a:xfrm>
            <a:off x="1990272" y="7374861"/>
            <a:ext cx="4445516" cy="135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2"/>
              </a:lnSpc>
            </a:pPr>
            <a:r>
              <a:rPr lang="en-US" sz="3887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RELACIONES</a:t>
            </a:r>
          </a:p>
          <a:p>
            <a:pPr algn="ctr">
              <a:lnSpc>
                <a:spcPts val="5442"/>
              </a:lnSpc>
            </a:pPr>
            <a:r>
              <a:rPr lang="en-US" sz="3887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HUMANIZADORAS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071522"/>
            <a:ext cx="19915517" cy="14430044"/>
          </a:xfrm>
          <a:custGeom>
            <a:avLst/>
            <a:gdLst/>
            <a:ahLst/>
            <a:cxnLst/>
            <a:rect l="l" t="t" r="r" b="b"/>
            <a:pathLst>
              <a:path w="19915517" h="14430044">
                <a:moveTo>
                  <a:pt x="0" y="0"/>
                </a:moveTo>
                <a:lnTo>
                  <a:pt x="19915517" y="0"/>
                </a:lnTo>
                <a:lnTo>
                  <a:pt x="19915517" y="14430044"/>
                </a:lnTo>
                <a:lnTo>
                  <a:pt x="0" y="14430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1" b="-461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353929" y="4256405"/>
            <a:ext cx="686879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APRENDICES DE VIDA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723900"/>
            <a:ext cx="9965016" cy="768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</a:pPr>
            <a:r>
              <a:rPr lang="en-US" sz="448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ARTESANOS DE LAS RELACIONES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19200" y="8757171"/>
            <a:ext cx="13604342" cy="1502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1"/>
              </a:lnSpc>
            </a:pPr>
            <a:r>
              <a:rPr lang="en-US" sz="429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MEDIADORES EN PROCESOS DE APRENDIZAJE Y DE CONVIVENCIA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88324" y="2291101"/>
            <a:ext cx="5917934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ACOMPAÑANTES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75586" y="4668651"/>
            <a:ext cx="10612414" cy="6639401"/>
          </a:xfrm>
          <a:custGeom>
            <a:avLst/>
            <a:gdLst/>
            <a:ahLst/>
            <a:cxnLst/>
            <a:rect l="l" t="t" r="r" b="b"/>
            <a:pathLst>
              <a:path w="10612414" h="6639401">
                <a:moveTo>
                  <a:pt x="0" y="0"/>
                </a:moveTo>
                <a:lnTo>
                  <a:pt x="10612414" y="0"/>
                </a:lnTo>
                <a:lnTo>
                  <a:pt x="10612414" y="6639401"/>
                </a:lnTo>
                <a:lnTo>
                  <a:pt x="0" y="66394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14" t="-25651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11337415" y="7071371"/>
            <a:ext cx="4328110" cy="1426559"/>
          </a:xfrm>
          <a:custGeom>
            <a:avLst/>
            <a:gdLst/>
            <a:ahLst/>
            <a:cxnLst/>
            <a:rect l="l" t="t" r="r" b="b"/>
            <a:pathLst>
              <a:path w="4328110" h="1426559">
                <a:moveTo>
                  <a:pt x="0" y="0"/>
                </a:moveTo>
                <a:lnTo>
                  <a:pt x="4328110" y="0"/>
                </a:lnTo>
                <a:lnTo>
                  <a:pt x="4328110" y="1426559"/>
                </a:lnTo>
                <a:lnTo>
                  <a:pt x="0" y="1426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937"/>
            </a:stretch>
          </a:blipFill>
        </p:spPr>
        <p:txBody>
          <a:bodyPr/>
          <a:lstStyle/>
          <a:p>
            <a:endParaRPr lang="es-ES" dirty="0"/>
          </a:p>
        </p:txBody>
      </p:sp>
      <p:sp>
        <p:nvSpPr>
          <p:cNvPr id="4" name="Freeform 4"/>
          <p:cNvSpPr/>
          <p:nvPr/>
        </p:nvSpPr>
        <p:spPr>
          <a:xfrm>
            <a:off x="13242141" y="8233434"/>
            <a:ext cx="4503322" cy="1572441"/>
          </a:xfrm>
          <a:custGeom>
            <a:avLst/>
            <a:gdLst/>
            <a:ahLst/>
            <a:cxnLst/>
            <a:rect l="l" t="t" r="r" b="b"/>
            <a:pathLst>
              <a:path w="4503322" h="1572441">
                <a:moveTo>
                  <a:pt x="0" y="0"/>
                </a:moveTo>
                <a:lnTo>
                  <a:pt x="4503322" y="0"/>
                </a:lnTo>
                <a:lnTo>
                  <a:pt x="4503322" y="1572441"/>
                </a:lnTo>
                <a:lnTo>
                  <a:pt x="0" y="1572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2083445" y="51435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TextBox 6"/>
          <p:cNvSpPr txBox="1"/>
          <p:nvPr/>
        </p:nvSpPr>
        <p:spPr>
          <a:xfrm>
            <a:off x="12114255" y="7388348"/>
            <a:ext cx="2897145" cy="729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5"/>
              </a:lnSpc>
            </a:pPr>
            <a:r>
              <a:rPr lang="en-US" sz="4204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SOMOS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170461" y="8493966"/>
            <a:ext cx="2593539" cy="946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39"/>
              </a:lnSpc>
            </a:pPr>
            <a:r>
              <a:rPr lang="en-US" sz="5528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ALIA2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95064" y="840352"/>
            <a:ext cx="14170461" cy="3332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43"/>
              </a:lnSpc>
              <a:spcBef>
                <a:spcPct val="0"/>
              </a:spcBef>
            </a:pPr>
            <a:r>
              <a:rPr lang="en-US" sz="6388" b="1" u="none" strike="noStrike">
                <a:solidFill>
                  <a:srgbClr val="3BB371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¿QUIÉNES SON LOS DESTINATARIOS DE DESATANDO NUDOS?</a:t>
            </a:r>
          </a:p>
        </p:txBody>
      </p:sp>
      <p:sp>
        <p:nvSpPr>
          <p:cNvPr id="9" name="TextBox 9"/>
          <p:cNvSpPr txBox="1"/>
          <p:nvPr/>
        </p:nvSpPr>
        <p:spPr>
          <a:xfrm rot="-1361420">
            <a:off x="2674344" y="6338470"/>
            <a:ext cx="2910955" cy="1672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5"/>
              </a:lnSpc>
            </a:pPr>
            <a:r>
              <a:rPr lang="en-US" sz="3017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PLAN PARA LA  </a:t>
            </a:r>
          </a:p>
          <a:p>
            <a:pPr algn="ctr">
              <a:lnSpc>
                <a:spcPts val="4645"/>
              </a:lnSpc>
            </a:pPr>
            <a:r>
              <a:rPr lang="en-US" sz="3317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CONVIVENCIAESCOLAR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49222"/>
            <a:ext cx="8380464" cy="5365801"/>
          </a:xfrm>
          <a:custGeom>
            <a:avLst/>
            <a:gdLst/>
            <a:ahLst/>
            <a:cxnLst/>
            <a:rect l="l" t="t" r="r" b="b"/>
            <a:pathLst>
              <a:path w="8380464" h="5365801">
                <a:moveTo>
                  <a:pt x="0" y="0"/>
                </a:moveTo>
                <a:lnTo>
                  <a:pt x="8380464" y="0"/>
                </a:lnTo>
                <a:lnTo>
                  <a:pt x="8380464" y="5365801"/>
                </a:lnTo>
                <a:lnTo>
                  <a:pt x="0" y="5365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7552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9311043" y="1737506"/>
            <a:ext cx="7576601" cy="1700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38"/>
              </a:lnSpc>
            </a:pPr>
            <a:r>
              <a:rPr lang="en-US" sz="9956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ALUMNADO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71575" y="4138832"/>
            <a:ext cx="16744851" cy="5622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6270" lvl="1" indent="-433135" algn="l">
              <a:lnSpc>
                <a:spcPts val="5617"/>
              </a:lnSpc>
              <a:spcBef>
                <a:spcPct val="0"/>
              </a:spcBef>
              <a:buFont typeface="Arial"/>
              <a:buChar char="•"/>
            </a:pPr>
            <a:r>
              <a:rPr lang="en-US" sz="4012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Prevención y mediación en</a:t>
            </a:r>
            <a:r>
              <a:rPr lang="en-US" sz="4012" b="1" u="none" strike="noStrik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situaciones de conflicto</a:t>
            </a:r>
            <a:r>
              <a:rPr lang="en-US" sz="4012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866270" lvl="1" indent="-433135" algn="l">
              <a:lnSpc>
                <a:spcPts val="5617"/>
              </a:lnSpc>
              <a:spcBef>
                <a:spcPct val="0"/>
              </a:spcBef>
              <a:buFont typeface="Arial"/>
              <a:buChar char="•"/>
            </a:pPr>
            <a:r>
              <a:rPr lang="en-US" sz="4012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Ofrecerles </a:t>
            </a:r>
            <a:r>
              <a:rPr lang="en-US" sz="4012" b="1" u="none" strike="noStrik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límites y cariño.</a:t>
            </a:r>
          </a:p>
          <a:p>
            <a:pPr marL="866270" lvl="1" indent="-433135" algn="l">
              <a:lnSpc>
                <a:spcPts val="5617"/>
              </a:lnSpc>
              <a:spcBef>
                <a:spcPct val="0"/>
              </a:spcBef>
              <a:buFont typeface="Arial"/>
              <a:buChar char="•"/>
            </a:pPr>
            <a:r>
              <a:rPr lang="en-US" sz="4012" b="1" u="none" strike="noStrik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Gestión de la ansiedad y de las emociones.</a:t>
            </a:r>
          </a:p>
          <a:p>
            <a:pPr marL="866270" lvl="1" indent="-433135" algn="l">
              <a:lnSpc>
                <a:spcPts val="5617"/>
              </a:lnSpc>
              <a:spcBef>
                <a:spcPct val="0"/>
              </a:spcBef>
              <a:buFont typeface="Arial"/>
              <a:buChar char="•"/>
            </a:pPr>
            <a:r>
              <a:rPr lang="en-US" sz="4012" b="1" u="none" strike="noStrik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Inclusión</a:t>
            </a:r>
            <a:r>
              <a:rPr lang="en-US" sz="4012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todo el alumnado.</a:t>
            </a:r>
          </a:p>
          <a:p>
            <a:pPr marL="866270" lvl="1" indent="-433135" algn="l">
              <a:lnSpc>
                <a:spcPts val="5617"/>
              </a:lnSpc>
              <a:spcBef>
                <a:spcPct val="0"/>
              </a:spcBef>
              <a:buFont typeface="Arial"/>
              <a:buChar char="•"/>
            </a:pPr>
            <a:r>
              <a:rPr lang="en-US" sz="4012" b="1" u="none" strike="noStrik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Acompañamiento</a:t>
            </a:r>
            <a:r>
              <a:rPr lang="en-US" sz="4012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situaciones de riesgo para el alumnado.</a:t>
            </a:r>
          </a:p>
          <a:p>
            <a:pPr marL="866270" lvl="1" indent="-433135" algn="l">
              <a:lnSpc>
                <a:spcPts val="5617"/>
              </a:lnSpc>
              <a:spcBef>
                <a:spcPct val="0"/>
              </a:spcBef>
              <a:buFont typeface="Arial"/>
              <a:buChar char="•"/>
            </a:pPr>
            <a:r>
              <a:rPr lang="en-US" sz="4012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Facilitar el descubrimiento de </a:t>
            </a:r>
            <a:r>
              <a:rPr lang="en-US" sz="4012" b="1" u="none" strike="noStrik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talentos </a:t>
            </a:r>
            <a:r>
              <a:rPr lang="en-US" sz="4012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personales y potenciarlos.</a:t>
            </a:r>
          </a:p>
          <a:p>
            <a:pPr marL="866270" lvl="1" indent="-433135" algn="l">
              <a:lnSpc>
                <a:spcPts val="5617"/>
              </a:lnSpc>
              <a:spcBef>
                <a:spcPct val="0"/>
              </a:spcBef>
              <a:buFont typeface="Arial"/>
              <a:buChar char="•"/>
            </a:pPr>
            <a:r>
              <a:rPr lang="en-US" sz="4012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Favorecer la </a:t>
            </a:r>
            <a:r>
              <a:rPr lang="en-US" sz="4012" b="1" u="none" strike="noStrik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motivación </a:t>
            </a:r>
            <a:r>
              <a:rPr lang="en-US" sz="4012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al aprendizaje a través de los vínculos afectivos y las emociones.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1293</Words>
  <Application>Microsoft Office PowerPoint</Application>
  <PresentationFormat>Personalizado</PresentationFormat>
  <Paragraphs>178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5" baseType="lpstr">
      <vt:lpstr>Open Sans Bold</vt:lpstr>
      <vt:lpstr>Arial</vt:lpstr>
      <vt:lpstr>Mulled Wine Season</vt:lpstr>
      <vt:lpstr>Open Sans Bold Italics</vt:lpstr>
      <vt:lpstr>Calibri</vt:lpstr>
      <vt:lpstr>Lazydog</vt:lpstr>
      <vt:lpstr>Open Sans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VALLADOLID DESATANDO NUDOS</dc:title>
  <dc:creator>Margarita Merino Vázquez</dc:creator>
  <cp:lastModifiedBy>MARGARITA MERINO VAZQUEZ</cp:lastModifiedBy>
  <cp:revision>5</cp:revision>
  <dcterms:created xsi:type="dcterms:W3CDTF">2006-08-16T00:00:00Z</dcterms:created>
  <dcterms:modified xsi:type="dcterms:W3CDTF">2025-05-02T12:43:36Z</dcterms:modified>
  <dc:identifier>DAGjkz9eG04</dc:identifier>
</cp:coreProperties>
</file>