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Quattrocento Sans" panose="020B0502050000020003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2062c23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d2062c23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2062c23f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d2062c23f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291b3c9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d291b3c9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291b3c9c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d291b3c9c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e6ae469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de6ae469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/>
          <p:nvPr/>
        </p:nvSpPr>
        <p:spPr>
          <a:xfrm>
            <a:off x="1830700" y="1472875"/>
            <a:ext cx="72180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"El Poder del Juego”</a:t>
            </a:r>
            <a:endParaRPr sz="2500" b="1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50" b="1">
                <a:solidFill>
                  <a:srgbClr val="242424"/>
                </a:solidFill>
                <a:highlight>
                  <a:srgbClr val="FFFFFF"/>
                </a:highlight>
              </a:rPr>
              <a:t>Jornada Autonómica de Experiencias de Buenas Prácticas en materia de Convivencia Escolar</a:t>
            </a:r>
            <a:endParaRPr sz="2700" b="1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Papel Transformador de los Juegos de Mesa en el Plan de Convivencia”</a:t>
            </a:r>
            <a:endParaRPr sz="25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4833300" y="3224900"/>
            <a:ext cx="4310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Antonio García Muñoz</a:t>
            </a:r>
            <a:r>
              <a:rPr lang="es" sz="1500" b="1" i="0" u="none" strike="noStrike" cap="none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Orientador</a:t>
            </a:r>
            <a:endParaRPr sz="1500" b="1" i="0" u="none" strike="noStrike" cap="none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Luis de Mena Álvarez. Director General</a:t>
            </a:r>
            <a:endParaRPr sz="1500" b="1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Colegio Santísima Trinidad. </a:t>
            </a:r>
            <a:endParaRPr sz="1500" b="1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Fundación Educativa Amor de DIOS, ZAMORA</a:t>
            </a:r>
            <a:endParaRPr sz="1500" b="1" i="0" u="none" strike="noStrike" cap="none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2" name="Google Shape;6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576" y="68272"/>
            <a:ext cx="2982081" cy="11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iapositiva 1">
            <a:hlinkClick r:id="" action="ppaction://media"/>
            <a:extLst>
              <a:ext uri="{FF2B5EF4-FFF2-40B4-BE49-F238E27FC236}">
                <a16:creationId xmlns:a16="http://schemas.microsoft.com/office/drawing/2014/main" id="{9189C69C-0C29-2C29-944A-2A137C713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5343" y="2566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184100" y="40675"/>
            <a:ext cx="86784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s" sz="2100" b="1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Diseño Universal del Aprendizaje (DUA)</a:t>
            </a: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es un enfoque educativo que busca proporcionar a </a:t>
            </a:r>
            <a:r>
              <a:rPr lang="es" sz="2100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todos los estudiantes</a:t>
            </a: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independientemente de sus habilidades, necesidades o estilos de aprendizaje, </a:t>
            </a:r>
            <a:r>
              <a:rPr lang="es" sz="2100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acceso equitativo a la educación</a:t>
            </a: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NO un </a:t>
            </a:r>
            <a:r>
              <a:rPr lang="es" sz="2100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Currículum “TALLA ÚNICA” </a:t>
            </a:r>
            <a:endParaRPr sz="2100" dirty="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 basa en </a:t>
            </a:r>
            <a:r>
              <a:rPr lang="es" sz="2100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tres principios fundamentales: </a:t>
            </a:r>
            <a:endParaRPr sz="2100" dirty="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s" sz="2100" b="1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Representación:</a:t>
            </a:r>
            <a:r>
              <a:rPr lang="es" sz="2100" b="1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21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múltiples formas de presentar la información</a:t>
            </a:r>
            <a:endParaRPr sz="2100" b="1" u="sng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s" sz="2100" b="1" u="sng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Acción </a:t>
            </a:r>
            <a:r>
              <a:rPr lang="es" sz="21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participación activa de los estudiantes</a:t>
            </a:r>
            <a:endParaRPr sz="2100" b="1" u="sng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s" sz="2100" b="1" u="sng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Expresión:</a:t>
            </a:r>
            <a:r>
              <a:rPr lang="es" sz="21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diversas maneras para que demuestren lo que han aprendido. 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s" sz="2100" b="1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JUEGO DE MESA </a:t>
            </a:r>
            <a:r>
              <a:rPr lang="es" sz="2100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 un entorno de aprendizaje inclusivo y flexible que maximiza el éxito de todos los estudiantes.</a:t>
            </a:r>
            <a:endParaRPr sz="2300" dirty="0">
              <a:solidFill>
                <a:srgbClr val="FF0000"/>
              </a:solidFill>
            </a:endParaRPr>
          </a:p>
        </p:txBody>
      </p:sp>
      <p:pic>
        <p:nvPicPr>
          <p:cNvPr id="2" name="Vocaroo 21 May 2024 12_35_49 GMT+0200 1niOjsv265Zs">
            <a:hlinkClick r:id="" action="ppaction://media"/>
            <a:extLst>
              <a:ext uri="{FF2B5EF4-FFF2-40B4-BE49-F238E27FC236}">
                <a16:creationId xmlns:a16="http://schemas.microsoft.com/office/drawing/2014/main" id="{D1825558-B534-1BC6-C4D4-DEB59DDED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4601" y="15410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/>
        </p:nvSpPr>
        <p:spPr>
          <a:xfrm>
            <a:off x="184100" y="40675"/>
            <a:ext cx="86784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ROL DEL JUEGO EN LA CONVIVENCIA ESCOLAR</a:t>
            </a:r>
            <a:endParaRPr sz="2000" b="1" dirty="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dirty="0">
                <a:solidFill>
                  <a:srgbClr val="274E1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Papel del juego en la promoción de las competencias clave, habilidades sociales y emocionales del Perfil de Salida</a:t>
            </a:r>
            <a:endParaRPr sz="1900" b="1" dirty="0">
              <a:solidFill>
                <a:srgbClr val="274E1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2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Fomentar la Colaboración y el Trabajo en Equipo</a:t>
            </a: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Fomentar/ Practicar la Empatía</a:t>
            </a: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Aprender a Manejar la Frustración y el Fracaso de Manera Constructiva</a:t>
            </a: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274E1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¿Qué aspectos fomenta el </a:t>
            </a:r>
            <a:r>
              <a:rPr lang="es" sz="20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JUEGO</a:t>
            </a:r>
            <a:r>
              <a:rPr lang="es" sz="2000" b="1" dirty="0">
                <a:solidFill>
                  <a:srgbClr val="274E1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vs </a:t>
            </a:r>
            <a:r>
              <a:rPr lang="es" sz="20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CONVIVENCIA</a:t>
            </a:r>
            <a:r>
              <a:rPr lang="es" sz="2000" b="1" dirty="0">
                <a:solidFill>
                  <a:srgbClr val="274E1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2000" b="1" dirty="0">
              <a:solidFill>
                <a:srgbClr val="274E1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Desarrollo de </a:t>
            </a:r>
            <a:r>
              <a:rPr lang="es" sz="1800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Habilidades Sociales</a:t>
            </a:r>
            <a:endParaRPr sz="1800" u="sng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Fomento del </a:t>
            </a:r>
            <a:r>
              <a:rPr lang="es" sz="1800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Respeto y la Empatía</a:t>
            </a:r>
            <a:endParaRPr sz="1800" u="sng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Promoción de la </a:t>
            </a:r>
            <a:r>
              <a:rPr lang="es" sz="1800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Colaboración y la Solidaridad</a:t>
            </a:r>
            <a:endParaRPr sz="1800" u="sng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Desarrollo de Habilidades de </a:t>
            </a:r>
            <a:r>
              <a:rPr lang="es" sz="1800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Resolución de Problemas/Conflictos</a:t>
            </a:r>
            <a:endParaRPr sz="1800" u="sng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-"/>
            </a:pP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 un </a:t>
            </a:r>
            <a:r>
              <a:rPr lang="es" sz="1800" u="sng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Ambiente Positivo y Divertido</a:t>
            </a:r>
            <a:r>
              <a:rPr lang="es" sz="18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en el aula</a:t>
            </a:r>
            <a:endParaRPr sz="18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C00000"/>
              </a:solidFill>
            </a:endParaRPr>
          </a:p>
        </p:txBody>
      </p:sp>
      <p:pic>
        <p:nvPicPr>
          <p:cNvPr id="2" name="Vocaroo 21 May 2024 12_47_53 GMT+0200 1cwpCymFiRGD">
            <a:hlinkClick r:id="" action="ppaction://media"/>
            <a:extLst>
              <a:ext uri="{FF2B5EF4-FFF2-40B4-BE49-F238E27FC236}">
                <a16:creationId xmlns:a16="http://schemas.microsoft.com/office/drawing/2014/main" id="{28CB9C82-0DFC-91CF-D9A9-D8567EB9F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0642" y="72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/>
        </p:nvSpPr>
        <p:spPr>
          <a:xfrm>
            <a:off x="184100" y="40675"/>
            <a:ext cx="86784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PODER del JUEGO</a:t>
            </a:r>
            <a:endParaRPr sz="2000" b="1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C00000"/>
                </a:solidFill>
              </a:rPr>
              <a:t>Implementación y Evaluación</a:t>
            </a:r>
            <a:endParaRPr sz="2300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D0D0D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C00000"/>
                </a:solidFill>
              </a:rPr>
              <a:t>¿Cómo se ha implementado?</a:t>
            </a:r>
            <a:endParaRPr sz="2300">
              <a:solidFill>
                <a:srgbClr val="C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>
                <a:solidFill>
                  <a:schemeClr val="dk1"/>
                </a:solidFill>
              </a:rPr>
              <a:t>2 Talleres ABJ (2h/semana): “Matemáticas Recreativas” y “Jóvenes Escritores”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>
                <a:solidFill>
                  <a:schemeClr val="dk1"/>
                </a:solidFill>
              </a:rPr>
              <a:t>Conectar la Situación de Aprendizaje, con los criterios de evaluación, las competencias específicas de las áreas y las competencias clave del perfil de salida del alumno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>
                <a:solidFill>
                  <a:srgbClr val="C00000"/>
                </a:solidFill>
              </a:rPr>
              <a:t>¿Cómo se ha evaluado?</a:t>
            </a:r>
            <a:endParaRPr sz="2300">
              <a:solidFill>
                <a:srgbClr val="C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>
                <a:solidFill>
                  <a:schemeClr val="dk1"/>
                </a:solidFill>
              </a:rPr>
              <a:t>Sesiones de Evaluación Formativa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>
                <a:solidFill>
                  <a:schemeClr val="dk1"/>
                </a:solidFill>
              </a:rPr>
              <a:t>Asociación de Instrumentos y Herramientas de Evaluación con los Criterios de Evaluación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2" name="Diapositiva 4">
            <a:hlinkClick r:id="" action="ppaction://media"/>
            <a:extLst>
              <a:ext uri="{FF2B5EF4-FFF2-40B4-BE49-F238E27FC236}">
                <a16:creationId xmlns:a16="http://schemas.microsoft.com/office/drawing/2014/main" id="{2A9F7D0A-84EA-EBFB-587E-1D4F11F00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6482" y="2566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/>
          <p:nvPr/>
        </p:nvSpPr>
        <p:spPr>
          <a:xfrm>
            <a:off x="184100" y="40675"/>
            <a:ext cx="86784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PODER del JUEGO</a:t>
            </a:r>
            <a:endParaRPr sz="2000" b="1" dirty="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rgbClr val="C00000"/>
                </a:solidFill>
              </a:rPr>
              <a:t>Consecuencias y ejemplos</a:t>
            </a:r>
            <a:endParaRPr sz="2300" dirty="0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D0D0D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rgbClr val="C00000"/>
                </a:solidFill>
              </a:rPr>
              <a:t>Consecuencias en el Plan de Convivencia</a:t>
            </a:r>
            <a:endParaRPr sz="2300" dirty="0">
              <a:solidFill>
                <a:srgbClr val="C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>
                <a:solidFill>
                  <a:schemeClr val="dk1"/>
                </a:solidFill>
              </a:rPr>
              <a:t>Mejora en el Clima en las Aulas: 83,4%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 dirty="0">
                <a:solidFill>
                  <a:schemeClr val="dk1"/>
                </a:solidFill>
              </a:rPr>
              <a:t>Valoración EXCELENTE del “Poder del Juego”: 79,5%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s" sz="1500" dirty="0">
                <a:solidFill>
                  <a:schemeClr val="dk1"/>
                </a:solidFill>
              </a:rPr>
              <a:t>Presencia, Participación y Progreso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 dirty="0">
                <a:solidFill>
                  <a:srgbClr val="C00000"/>
                </a:solidFill>
              </a:rPr>
              <a:t>Juegos de Mesa recomendados</a:t>
            </a:r>
            <a:endParaRPr sz="2300" dirty="0">
              <a:solidFill>
                <a:srgbClr val="C00000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00"/>
              <a:buChar char="-"/>
            </a:pPr>
            <a:r>
              <a:rPr lang="es" sz="1500" dirty="0">
                <a:solidFill>
                  <a:srgbClr val="0D0D0D"/>
                </a:solidFill>
              </a:rPr>
              <a:t>Taller de “Matemáticas Recreativas”: “Ubongo”, “Misión Cumplida” y “Piko-Piko”</a:t>
            </a:r>
            <a:endParaRPr sz="1500" dirty="0">
              <a:solidFill>
                <a:srgbClr val="0D0D0D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00"/>
              <a:buChar char="-"/>
            </a:pPr>
            <a:r>
              <a:rPr lang="es" sz="1500" dirty="0">
                <a:solidFill>
                  <a:srgbClr val="0D0D0D"/>
                </a:solidFill>
              </a:rPr>
              <a:t>Taller de “Jóvenes Escritores”: “Dixit”, “When I Dream” y “Los Hombres Lobo de Castronegro”</a:t>
            </a:r>
            <a:endParaRPr sz="1500" dirty="0">
              <a:solidFill>
                <a:srgbClr val="0D0D0D"/>
              </a:solidFill>
            </a:endParaRPr>
          </a:p>
        </p:txBody>
      </p:sp>
      <p:pic>
        <p:nvPicPr>
          <p:cNvPr id="2" name="Diapositva 5">
            <a:hlinkClick r:id="" action="ppaction://media"/>
            <a:extLst>
              <a:ext uri="{FF2B5EF4-FFF2-40B4-BE49-F238E27FC236}">
                <a16:creationId xmlns:a16="http://schemas.microsoft.com/office/drawing/2014/main" id="{467E1D97-565C-088A-4289-CC3D519D5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8850" y="195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408</Words>
  <Application>Microsoft Office PowerPoint</Application>
  <PresentationFormat>Presentación en pantalla (16:9)</PresentationFormat>
  <Paragraphs>55</Paragraphs>
  <Slides>5</Slides>
  <Notes>5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Roboto</vt:lpstr>
      <vt:lpstr>Quattrocento Sans</vt:lpstr>
      <vt:lpstr>Arial</vt:lpstr>
      <vt:lpstr>Calibri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Merino Vázquez</dc:creator>
  <cp:lastModifiedBy>MARGARITA MERINO VAZQUEZ</cp:lastModifiedBy>
  <cp:revision>2</cp:revision>
  <dcterms:modified xsi:type="dcterms:W3CDTF">2024-05-24T11:40:45Z</dcterms:modified>
</cp:coreProperties>
</file>