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7" r:id="rId2"/>
    <p:sldId id="291" r:id="rId3"/>
    <p:sldId id="338" r:id="rId4"/>
    <p:sldId id="339" r:id="rId5"/>
    <p:sldId id="315" r:id="rId6"/>
    <p:sldId id="336" r:id="rId7"/>
    <p:sldId id="321" r:id="rId8"/>
    <p:sldId id="322" r:id="rId9"/>
    <p:sldId id="323" r:id="rId10"/>
    <p:sldId id="309" r:id="rId11"/>
    <p:sldId id="310" r:id="rId12"/>
    <p:sldId id="311" r:id="rId13"/>
    <p:sldId id="258" r:id="rId14"/>
    <p:sldId id="256" r:id="rId15"/>
    <p:sldId id="335" r:id="rId16"/>
    <p:sldId id="324" r:id="rId17"/>
    <p:sldId id="333" r:id="rId18"/>
    <p:sldId id="334" r:id="rId19"/>
    <p:sldId id="314" r:id="rId20"/>
    <p:sldId id="330" r:id="rId21"/>
    <p:sldId id="331" r:id="rId22"/>
    <p:sldId id="337" r:id="rId23"/>
    <p:sldId id="340" r:id="rId24"/>
    <p:sldId id="341" r:id="rId25"/>
    <p:sldId id="307" r:id="rId26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edios01" initials="m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660066"/>
    <a:srgbClr val="A50021"/>
    <a:srgbClr val="990000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71" autoAdjust="0"/>
  </p:normalViewPr>
  <p:slideViewPr>
    <p:cSldViewPr>
      <p:cViewPr varScale="1">
        <p:scale>
          <a:sx n="81" d="100"/>
          <a:sy n="81" d="100"/>
        </p:scale>
        <p:origin x="144" y="3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78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38152B-CD5D-4D7A-88B4-AB327714D4F7}" type="datetimeFigureOut">
              <a:rPr lang="es-ES" smtClean="0"/>
              <a:pPr/>
              <a:t>29/05/2024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7D629E-7DEA-4B36-B413-F9D8711583B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598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29/05/2024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29/05/2024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29/05/2024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29/05/2024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29/05/2024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29/05/2024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29/05/2024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29/05/2024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29/05/2024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29/05/2024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29/05/2024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47CFC-816F-41D0-AAC0-9BF4FEBC753E}" type="datetimeFigureOut">
              <a:rPr lang="es-ES" smtClean="0"/>
              <a:pPr/>
              <a:t>29/05/2024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lh3.googleusercontent.com/XnZuWYMvPxXPJhzLm7R342HYgcWfoMc-OcIYZQfKi1U20HiFgOWmOl5nOo3zC1wj0BeAntIp6h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660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 flipV="1">
            <a:off x="-387927" y="-1680414"/>
            <a:ext cx="2079607" cy="17112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 </a:t>
            </a:r>
            <a:endParaRPr kumimoji="0" lang="es-ES" sz="2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     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7 Título"/>
          <p:cNvSpPr>
            <a:spLocks noGrp="1"/>
          </p:cNvSpPr>
          <p:nvPr>
            <p:ph type="title"/>
          </p:nvPr>
        </p:nvSpPr>
        <p:spPr>
          <a:xfrm>
            <a:off x="34961" y="188640"/>
            <a:ext cx="8409112" cy="1038436"/>
          </a:xfrm>
        </p:spPr>
        <p:txBody>
          <a:bodyPr>
            <a:noAutofit/>
          </a:bodyPr>
          <a:lstStyle/>
          <a:p>
            <a:pPr algn="l"/>
            <a:br>
              <a:rPr lang="es-ES" sz="4000" b="1" dirty="0">
                <a:latin typeface="Lucida Calligraphy" pitchFamily="66" charset="0"/>
              </a:rPr>
            </a:br>
            <a:r>
              <a:rPr lang="es-ES" sz="3200" b="1" dirty="0">
                <a:latin typeface="Lucida Calligraphy" pitchFamily="66" charset="0"/>
              </a:rPr>
              <a:t>IES</a:t>
            </a:r>
            <a:r>
              <a:rPr lang="es-ES" sz="3600" b="1" dirty="0">
                <a:latin typeface="Lucida Calligraphy" pitchFamily="66" charset="0"/>
              </a:rPr>
              <a:t> </a:t>
            </a:r>
            <a:br>
              <a:rPr lang="es-ES" sz="3600" b="1" dirty="0">
                <a:latin typeface="Lucida Calligraphy" pitchFamily="66" charset="0"/>
              </a:rPr>
            </a:br>
            <a:r>
              <a:rPr lang="es-ES" sz="3600" b="1" dirty="0">
                <a:latin typeface="Lucida Calligraphy" pitchFamily="66" charset="0"/>
              </a:rPr>
              <a:t>PINTOR LUIS SÁEZ</a:t>
            </a:r>
            <a:br>
              <a:rPr lang="es-ES" dirty="0"/>
            </a:br>
            <a:endParaRPr lang="es-ES" dirty="0"/>
          </a:p>
        </p:txBody>
      </p:sp>
      <p:sp>
        <p:nvSpPr>
          <p:cNvPr id="9" name="6 Marcador de contenido"/>
          <p:cNvSpPr txBox="1">
            <a:spLocks/>
          </p:cNvSpPr>
          <p:nvPr/>
        </p:nvSpPr>
        <p:spPr>
          <a:xfrm>
            <a:off x="2386009" y="3988760"/>
            <a:ext cx="1988783" cy="56705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s-ES" sz="3600" dirty="0"/>
              <a:t>Mayo 2024</a:t>
            </a:r>
          </a:p>
          <a:p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72746" y="6165304"/>
            <a:ext cx="8420567" cy="56705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s-ES" dirty="0">
                <a:latin typeface="Lucida Calligraphy" pitchFamily="66" charset="0"/>
              </a:rPr>
              <a:t>Jornada de buenas prácticas </a:t>
            </a:r>
          </a:p>
        </p:txBody>
      </p:sp>
      <p:pic>
        <p:nvPicPr>
          <p:cNvPr id="7" name="Caspian - Our Breath In Winte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3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58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ripple dir="lu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/>
      <p:bldP spid="9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85912" y="692696"/>
            <a:ext cx="8229600" cy="1210146"/>
          </a:xfrm>
        </p:spPr>
        <p:txBody>
          <a:bodyPr>
            <a:normAutofit/>
          </a:bodyPr>
          <a:lstStyle/>
          <a:p>
            <a:pPr algn="l"/>
            <a:r>
              <a:rPr lang="es-ES" sz="2400" b="1" dirty="0">
                <a:solidFill>
                  <a:srgbClr val="37302A">
                    <a:lumMod val="75000"/>
                    <a:lumOff val="25000"/>
                  </a:srgbClr>
                </a:solidFill>
                <a:latin typeface="Lucida Handwriting" pitchFamily="66" charset="0"/>
              </a:rPr>
              <a:t>2º.- Alumnado mediador (3º ESO)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668642" y="1557667"/>
            <a:ext cx="3168352" cy="392443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ES" sz="2200" dirty="0"/>
              <a:t>1. Cinco sesiones de formación</a:t>
            </a:r>
          </a:p>
          <a:p>
            <a:pPr marL="0" indent="0">
              <a:buNone/>
            </a:pPr>
            <a:r>
              <a:rPr lang="es-ES" sz="2200" dirty="0"/>
              <a:t>2. Difusión de la mediación en las aulas</a:t>
            </a:r>
          </a:p>
          <a:p>
            <a:pPr marL="0" indent="0">
              <a:buNone/>
            </a:pPr>
            <a:r>
              <a:rPr lang="es-ES" sz="2200" dirty="0"/>
              <a:t>3. Sesiones de tutoría a alumnado de 1º y 2º sobre temas de convivencia La amistad, el uso correcto del </a:t>
            </a:r>
            <a:r>
              <a:rPr lang="es-ES" sz="2200" dirty="0" err="1"/>
              <a:t>whatsapp</a:t>
            </a:r>
            <a:r>
              <a:rPr lang="es-ES" sz="2200" dirty="0"/>
              <a:t>, el respeto..)</a:t>
            </a:r>
          </a:p>
          <a:p>
            <a:pPr marL="0" indent="0">
              <a:buNone/>
            </a:pPr>
            <a:r>
              <a:rPr lang="es-ES" sz="2200" dirty="0"/>
              <a:t>4. Mediaciones en conflicto.</a:t>
            </a:r>
          </a:p>
          <a:p>
            <a:pPr marL="0" indent="0">
              <a:buNone/>
            </a:pPr>
            <a:r>
              <a:rPr lang="es-ES" sz="2200" dirty="0"/>
              <a:t>5. Convivencia de guardia (recreos)</a:t>
            </a:r>
          </a:p>
        </p:txBody>
      </p:sp>
      <p:pic>
        <p:nvPicPr>
          <p:cNvPr id="5" name="Imagen 4" descr="Grupo de personas posando para una foto&#10;&#10;Descripción generada automáticamente">
            <a:extLst>
              <a:ext uri="{FF2B5EF4-FFF2-40B4-BE49-F238E27FC236}">
                <a16:creationId xmlns:a16="http://schemas.microsoft.com/office/drawing/2014/main" id="{B51DD05C-8E15-AA96-D90E-4E328B97FA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1" r="11076"/>
          <a:stretch/>
        </p:blipFill>
        <p:spPr>
          <a:xfrm>
            <a:off x="323528" y="1902842"/>
            <a:ext cx="5098256" cy="354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07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ripple/>
      </p:transition>
    </mc:Choice>
    <mc:Fallback xmlns="">
      <p:transition spd="slow" advClick="0" advTm="4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3568" y="332656"/>
            <a:ext cx="7715200" cy="1210146"/>
          </a:xfrm>
        </p:spPr>
        <p:txBody>
          <a:bodyPr>
            <a:normAutofit/>
          </a:bodyPr>
          <a:lstStyle/>
          <a:p>
            <a:pPr algn="l"/>
            <a:r>
              <a:rPr lang="es-ES" sz="2400" b="1" dirty="0">
                <a:solidFill>
                  <a:srgbClr val="37302A">
                    <a:lumMod val="75000"/>
                    <a:lumOff val="25000"/>
                  </a:srgbClr>
                </a:solidFill>
                <a:latin typeface="Lucida Handwriting" pitchFamily="66" charset="0"/>
              </a:rPr>
              <a:t>3º Alumnado ciber-ayudante (4º ESO)</a:t>
            </a:r>
            <a:endParaRPr lang="es-ES" dirty="0"/>
          </a:p>
        </p:txBody>
      </p:sp>
      <p:pic>
        <p:nvPicPr>
          <p:cNvPr id="5" name="Marcador de contenido 4" descr="Grupo de personas posando para una foto&#10;&#10;Descripción generada automáticamente">
            <a:extLst>
              <a:ext uri="{FF2B5EF4-FFF2-40B4-BE49-F238E27FC236}">
                <a16:creationId xmlns:a16="http://schemas.microsoft.com/office/drawing/2014/main" id="{1FC8C8A8-4D6C-8CB7-CE3A-64E530CDCC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"/>
          <a:stretch/>
        </p:blipFill>
        <p:spPr>
          <a:xfrm>
            <a:off x="2627784" y="1412776"/>
            <a:ext cx="4815166" cy="2789540"/>
          </a:xfrm>
          <a:effectLst>
            <a:reflection blurRad="6350" stA="52000" endA="300" endPos="35000" dir="5400000" sy="-100000" algn="bl" rotWithShape="0"/>
          </a:effectLst>
        </p:spPr>
      </p:pic>
      <p:sp>
        <p:nvSpPr>
          <p:cNvPr id="6" name="2 Marcador de contenido">
            <a:extLst>
              <a:ext uri="{FF2B5EF4-FFF2-40B4-BE49-F238E27FC236}">
                <a16:creationId xmlns:a16="http://schemas.microsoft.com/office/drawing/2014/main" id="{D1638324-287F-FA5F-BA50-D289DDAF97D6}"/>
              </a:ext>
            </a:extLst>
          </p:cNvPr>
          <p:cNvSpPr txBox="1">
            <a:spLocks/>
          </p:cNvSpPr>
          <p:nvPr/>
        </p:nvSpPr>
        <p:spPr>
          <a:xfrm>
            <a:off x="918694" y="4365104"/>
            <a:ext cx="7488832" cy="23042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s-ES" sz="2200" dirty="0"/>
              <a:t>1. Cinco sesiones de formación</a:t>
            </a:r>
          </a:p>
          <a:p>
            <a:pPr marL="0" indent="0">
              <a:buFont typeface="Arial" pitchFamily="34" charset="0"/>
              <a:buNone/>
            </a:pPr>
            <a:r>
              <a:rPr lang="es-ES" sz="2200" dirty="0"/>
              <a:t>2. Sesiones de tutoría a alumnado de 1º y 2º sobre temas de convivencia y redes sociales ( Ciberacoso, suplantación de identidad, Contenidos inadecuados en redes,...)</a:t>
            </a:r>
          </a:p>
          <a:p>
            <a:pPr marL="0" indent="0">
              <a:buFont typeface="Arial" pitchFamily="34" charset="0"/>
              <a:buNone/>
            </a:pPr>
            <a:r>
              <a:rPr lang="es-ES" sz="2200" dirty="0"/>
              <a:t>4. Convivencia de guardia (recreos)</a:t>
            </a:r>
          </a:p>
        </p:txBody>
      </p:sp>
    </p:spTree>
    <p:extLst>
      <p:ext uri="{BB962C8B-B14F-4D97-AF65-F5344CB8AC3E}">
        <p14:creationId xmlns:p14="http://schemas.microsoft.com/office/powerpoint/2010/main" val="311307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ripple/>
      </p:transition>
    </mc:Choice>
    <mc:Fallback xmlns="">
      <p:transition spd="slow" advClick="0" advTm="4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55576" y="332656"/>
            <a:ext cx="7848872" cy="1080120"/>
          </a:xfrm>
        </p:spPr>
        <p:txBody>
          <a:bodyPr>
            <a:normAutofit fontScale="90000"/>
          </a:bodyPr>
          <a:lstStyle/>
          <a:p>
            <a:pPr algn="l"/>
            <a:r>
              <a:rPr lang="es-ES" sz="3100" b="1" dirty="0">
                <a:solidFill>
                  <a:srgbClr val="37302A">
                    <a:lumMod val="75000"/>
                    <a:lumOff val="25000"/>
                  </a:srgbClr>
                </a:solidFill>
                <a:latin typeface="Lucida Handwriting" pitchFamily="66" charset="0"/>
              </a:rPr>
              <a:t>4º Prácticas restaurativas</a:t>
            </a:r>
            <a:br>
              <a:rPr lang="es-ES" sz="2400" b="1" dirty="0">
                <a:solidFill>
                  <a:srgbClr val="37302A">
                    <a:lumMod val="75000"/>
                    <a:lumOff val="25000"/>
                  </a:srgbClr>
                </a:solidFill>
                <a:latin typeface="Lucida Handwriting" pitchFamily="66" charset="0"/>
              </a:rPr>
            </a:br>
            <a:endParaRPr lang="es-E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7F2AE7B-A2C9-FCB5-CD70-60D6CFCCB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743" y="1052736"/>
            <a:ext cx="3600400" cy="315035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67A16F97-3E29-2370-876A-C661CDC74F2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996952"/>
            <a:ext cx="2286000" cy="200025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2 Marcador de contenido">
            <a:extLst>
              <a:ext uri="{FF2B5EF4-FFF2-40B4-BE49-F238E27FC236}">
                <a16:creationId xmlns:a16="http://schemas.microsoft.com/office/drawing/2014/main" id="{10AC159A-C85A-8FC3-99E7-3BEACF4507A9}"/>
              </a:ext>
            </a:extLst>
          </p:cNvPr>
          <p:cNvSpPr txBox="1">
            <a:spLocks/>
          </p:cNvSpPr>
          <p:nvPr/>
        </p:nvSpPr>
        <p:spPr>
          <a:xfrm>
            <a:off x="5668642" y="1557666"/>
            <a:ext cx="3168352" cy="44636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s-ES" sz="2200" dirty="0"/>
              <a:t>1. Intervenciones individuales.</a:t>
            </a:r>
          </a:p>
          <a:p>
            <a:pPr marL="0" indent="0">
              <a:buFont typeface="Arial" pitchFamily="34" charset="0"/>
              <a:buNone/>
            </a:pPr>
            <a:r>
              <a:rPr lang="es-ES" sz="2200" dirty="0"/>
              <a:t>2. Intervenciones grupales: círculos de diálogos.</a:t>
            </a:r>
          </a:p>
          <a:p>
            <a:pPr marL="0" indent="0">
              <a:buFont typeface="Arial" pitchFamily="34" charset="0"/>
              <a:buNone/>
            </a:pPr>
            <a:r>
              <a:rPr lang="es-ES" sz="2200" dirty="0"/>
              <a:t>3. Creación de “modelos” de entrevistas restaurativas según la intervención.</a:t>
            </a:r>
          </a:p>
          <a:p>
            <a:pPr marL="0" indent="0">
              <a:buFont typeface="Arial" pitchFamily="34" charset="0"/>
              <a:buNone/>
            </a:pPr>
            <a:r>
              <a:rPr lang="es-ES" sz="2200" dirty="0"/>
              <a:t>4. Sesiones de formación con tutores sobre los “círculos de diálogo”.</a:t>
            </a:r>
          </a:p>
        </p:txBody>
      </p:sp>
    </p:spTree>
    <p:extLst>
      <p:ext uri="{BB962C8B-B14F-4D97-AF65-F5344CB8AC3E}">
        <p14:creationId xmlns:p14="http://schemas.microsoft.com/office/powerpoint/2010/main" val="311307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ripple/>
      </p:transition>
    </mc:Choice>
    <mc:Fallback xmlns="">
      <p:transition spd="slow" advClick="0" advTm="4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/>
          </p:cNvSpPr>
          <p:nvPr/>
        </p:nvSpPr>
        <p:spPr>
          <a:xfrm>
            <a:off x="539552" y="192762"/>
            <a:ext cx="7326508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2200" b="1" i="1" dirty="0">
                <a:solidFill>
                  <a:srgbClr val="A50021"/>
                </a:solidFill>
              </a:rPr>
              <a:t>4-1</a:t>
            </a:r>
          </a:p>
          <a:p>
            <a:pPr algn="l"/>
            <a:r>
              <a:rPr lang="es-ES_tradnl" sz="2200" b="1" i="1" dirty="0">
                <a:solidFill>
                  <a:srgbClr val="A50021"/>
                </a:solidFill>
              </a:rPr>
              <a:t>Ejemplo de intervención individual</a:t>
            </a:r>
            <a:endParaRPr lang="es-ES" dirty="0"/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2239793"/>
              </p:ext>
            </p:extLst>
          </p:nvPr>
        </p:nvGraphicFramePr>
        <p:xfrm>
          <a:off x="2771800" y="1272882"/>
          <a:ext cx="3744416" cy="5413756"/>
        </p:xfrm>
        <a:graphic>
          <a:graphicData uri="http://schemas.openxmlformats.org/drawingml/2006/table">
            <a:tbl>
              <a:tblPr firstRow="1" firstCol="1" bandRow="1"/>
              <a:tblGrid>
                <a:gridCol w="37444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2524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 dirty="0">
                          <a:effectLst/>
                          <a:latin typeface="Arial"/>
                          <a:ea typeface="Times New Roman"/>
                        </a:rPr>
                        <a:t>IES Pintor Luis Sáez</a:t>
                      </a:r>
                      <a:endParaRPr lang="es-ES" sz="7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 dirty="0">
                          <a:effectLst/>
                          <a:latin typeface="Arial"/>
                          <a:ea typeface="Times New Roman"/>
                        </a:rPr>
                        <a:t>CONVIVENCIA</a:t>
                      </a:r>
                      <a:endParaRPr lang="es-ES" sz="7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es-ES" sz="7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 i="1" u="sng" dirty="0">
                          <a:effectLst/>
                          <a:latin typeface="Arial"/>
                          <a:ea typeface="Calibri"/>
                        </a:rPr>
                        <a:t>INTERVENCIÓN RESTAURATIVA</a:t>
                      </a:r>
                      <a:endParaRPr lang="es-ES" sz="7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dirty="0">
                          <a:effectLst/>
                          <a:latin typeface="Arial"/>
                          <a:ea typeface="Calibri"/>
                        </a:rPr>
                        <a:t>*FECHA:</a:t>
                      </a:r>
                      <a:endParaRPr lang="es-ES" sz="7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dirty="0">
                          <a:effectLst/>
                          <a:latin typeface="Arial"/>
                          <a:ea typeface="Calibri"/>
                        </a:rPr>
                        <a:t>*ASISTENTES:</a:t>
                      </a:r>
                      <a:endParaRPr lang="es-ES" sz="7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dirty="0">
                          <a:effectLst/>
                          <a:latin typeface="Arial"/>
                          <a:ea typeface="Calibri"/>
                        </a:rPr>
                        <a:t>- Facilitadora:</a:t>
                      </a:r>
                      <a:endParaRPr lang="es-ES" sz="7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dirty="0">
                          <a:effectLst/>
                          <a:latin typeface="Arial"/>
                          <a:ea typeface="Calibri"/>
                        </a:rPr>
                        <a:t>- Alumno implicado:</a:t>
                      </a:r>
                      <a:endParaRPr lang="es-ES" sz="7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dirty="0">
                          <a:effectLst/>
                          <a:latin typeface="Arial"/>
                          <a:ea typeface="Calibri"/>
                        </a:rPr>
                        <a:t>- Otros alumnos/as:</a:t>
                      </a:r>
                      <a:endParaRPr lang="es-ES" sz="7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700" b="1" i="1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es-ES" sz="7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700" dirty="0">
                          <a:effectLst/>
                          <a:latin typeface="Arial"/>
                          <a:ea typeface="Calibri"/>
                        </a:rPr>
                        <a:t>- Hola, me gustaría que me cuentes cómo va la clase.</a:t>
                      </a:r>
                      <a:endParaRPr lang="es-ES" sz="7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700" dirty="0">
                          <a:effectLst/>
                          <a:latin typeface="Arial"/>
                          <a:ea typeface="Calibri"/>
                        </a:rPr>
                        <a:t>- ¿Me puedes contar alguna cosa positiva de venir al instituto?</a:t>
                      </a:r>
                      <a:endParaRPr lang="es-ES" sz="7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700" dirty="0">
                          <a:effectLst/>
                          <a:latin typeface="Arial"/>
                          <a:ea typeface="Calibri"/>
                        </a:rPr>
                        <a:t>- ¿Cómo te encuentras en clase?</a:t>
                      </a:r>
                      <a:endParaRPr lang="es-ES" sz="7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700" dirty="0">
                          <a:effectLst/>
                          <a:latin typeface="Arial"/>
                          <a:ea typeface="Calibri"/>
                        </a:rPr>
                        <a:t>- ¿Qué tal la relación con los compañeros?</a:t>
                      </a:r>
                      <a:endParaRPr lang="es-ES" sz="7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700" dirty="0">
                          <a:effectLst/>
                          <a:latin typeface="Arial"/>
                          <a:ea typeface="Calibri"/>
                        </a:rPr>
                        <a:t>- ¿Y con los profesores?</a:t>
                      </a:r>
                      <a:endParaRPr lang="es-ES" sz="7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700" dirty="0">
                          <a:effectLst/>
                          <a:latin typeface="Arial"/>
                          <a:ea typeface="Calibri"/>
                        </a:rPr>
                        <a:t> - ¿Cómo te sientes tú?</a:t>
                      </a:r>
                      <a:endParaRPr lang="es-ES" sz="7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700" dirty="0">
                          <a:effectLst/>
                          <a:latin typeface="Arial"/>
                          <a:ea typeface="Calibri"/>
                        </a:rPr>
                        <a:t>- ¿Cómo crees que se sienten los profesores y los compañeros con respecto a tu actitud y/o comportamiento?</a:t>
                      </a:r>
                      <a:endParaRPr lang="es-ES" sz="7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700" dirty="0">
                          <a:effectLst/>
                          <a:latin typeface="Arial"/>
                          <a:ea typeface="Calibri"/>
                        </a:rPr>
                        <a:t>- ¿Qué necesitarías para encontrarte bien en el instituto?</a:t>
                      </a:r>
                      <a:endParaRPr lang="es-ES" sz="7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700" dirty="0">
                          <a:effectLst/>
                          <a:latin typeface="Arial"/>
                          <a:ea typeface="Calibri"/>
                        </a:rPr>
                        <a:t>- ¿Qué podrías hacer tú, qué podrías aportar, para conseguir esto?</a:t>
                      </a:r>
                      <a:endParaRPr lang="es-ES" sz="7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700" dirty="0">
                          <a:effectLst/>
                          <a:latin typeface="Arial"/>
                          <a:ea typeface="Calibri"/>
                        </a:rPr>
                        <a:t>- ¿Estás dispuesto a hacerlo? ¿Tengo tu compromiso?</a:t>
                      </a:r>
                      <a:endParaRPr lang="es-ES" sz="7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700" dirty="0">
                          <a:effectLst/>
                          <a:latin typeface="Arial"/>
                          <a:ea typeface="Calibri"/>
                        </a:rPr>
                        <a:t>- Gracias. En una semana nos vemos un momento y me cuentas cómo ha ido.</a:t>
                      </a:r>
                      <a:endParaRPr lang="es-ES" sz="7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700" dirty="0">
                          <a:effectLst/>
                          <a:latin typeface="Arial"/>
                          <a:ea typeface="Calibri"/>
                        </a:rPr>
                        <a:t>- - - - - - - - - - - - - - - - - - - - - - - - - - - - - - - - - - - - - - - - - - - - - - - - - - - - - - - - - - - - - - - - - - - - - - - - - - - </a:t>
                      </a:r>
                      <a:endParaRPr lang="es-ES" sz="7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700" dirty="0">
                          <a:effectLst/>
                          <a:latin typeface="Arial"/>
                          <a:ea typeface="Calibri"/>
                        </a:rPr>
                        <a:t>- COMPROMISO:</a:t>
                      </a:r>
                      <a:endParaRPr lang="es-ES" sz="7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700" dirty="0">
                          <a:effectLst/>
                          <a:latin typeface="Arial"/>
                          <a:ea typeface="Calibri"/>
                        </a:rPr>
                        <a:t> </a:t>
                      </a:r>
                      <a:endParaRPr lang="es-ES" sz="7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700" dirty="0">
                          <a:effectLst/>
                          <a:latin typeface="Arial"/>
                          <a:ea typeface="Calibri"/>
                        </a:rPr>
                        <a:t>Fecha y firma:</a:t>
                      </a:r>
                      <a:endParaRPr lang="es-ES" sz="7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700" dirty="0">
                          <a:effectLst/>
                          <a:latin typeface="Arial"/>
                          <a:ea typeface="Calibri"/>
                        </a:rPr>
                        <a:t>Revisión:</a:t>
                      </a:r>
                      <a:endParaRPr lang="es-ES" sz="7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700" b="1" i="1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es-ES" sz="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252" marR="422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9457" name="Imagen 1" descr="Descripción: 25 aniv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449885"/>
            <a:ext cx="374650" cy="3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198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ripple dir="lu"/>
      </p:transition>
    </mc:Choice>
    <mc:Fallback xmlns="">
      <p:transition spd="slow" advClick="0" advTm="4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403648" y="404664"/>
            <a:ext cx="6480720" cy="1080120"/>
          </a:xfrm>
        </p:spPr>
        <p:txBody>
          <a:bodyPr>
            <a:noAutofit/>
          </a:bodyPr>
          <a:lstStyle/>
          <a:p>
            <a:pPr lvl="0" algn="l">
              <a:spcBef>
                <a:spcPts val="0"/>
              </a:spcBef>
            </a:pPr>
            <a:br>
              <a:rPr lang="es-ES_tradnl" sz="2100" b="1" i="1" dirty="0">
                <a:solidFill>
                  <a:srgbClr val="A50021"/>
                </a:solidFill>
                <a:ea typeface="+mn-ea"/>
                <a:cs typeface="+mn-cs"/>
              </a:rPr>
            </a:br>
            <a:br>
              <a:rPr lang="es-ES_tradnl" sz="2100" b="1" i="1" dirty="0">
                <a:solidFill>
                  <a:srgbClr val="A50021"/>
                </a:solidFill>
                <a:ea typeface="+mn-ea"/>
                <a:cs typeface="+mn-cs"/>
              </a:rPr>
            </a:br>
            <a:br>
              <a:rPr lang="es-ES_tradnl" sz="2100" b="1" i="1" dirty="0">
                <a:solidFill>
                  <a:srgbClr val="A50021"/>
                </a:solidFill>
                <a:ea typeface="+mn-ea"/>
                <a:cs typeface="+mn-cs"/>
              </a:rPr>
            </a:br>
            <a:r>
              <a:rPr lang="es-ES_tradnl" sz="2100" b="1" i="1" dirty="0">
                <a:solidFill>
                  <a:srgbClr val="A50021"/>
                </a:solidFill>
                <a:ea typeface="+mn-ea"/>
                <a:cs typeface="+mn-cs"/>
              </a:rPr>
              <a:t>4-2</a:t>
            </a:r>
            <a:br>
              <a:rPr lang="es-ES_tradnl" sz="2100" b="1" i="1" dirty="0">
                <a:solidFill>
                  <a:srgbClr val="A50021"/>
                </a:solidFill>
                <a:ea typeface="+mn-ea"/>
                <a:cs typeface="+mn-cs"/>
              </a:rPr>
            </a:br>
            <a:r>
              <a:rPr lang="es-ES_tradnl" sz="2100" b="1" i="1" dirty="0">
                <a:solidFill>
                  <a:srgbClr val="A50021"/>
                </a:solidFill>
                <a:ea typeface="+mn-ea"/>
                <a:cs typeface="+mn-cs"/>
              </a:rPr>
              <a:t>Círculo de diálogo</a:t>
            </a:r>
            <a:br>
              <a:rPr lang="es-ES" sz="1800" dirty="0">
                <a:solidFill>
                  <a:prstClr val="black"/>
                </a:solidFill>
                <a:ea typeface="+mn-ea"/>
                <a:cs typeface="+mn-cs"/>
              </a:rPr>
            </a:br>
            <a:br>
              <a:rPr lang="es-ES" sz="3600" i="1" dirty="0">
                <a:latin typeface="Brush Script MT" pitchFamily="66" charset="0"/>
                <a:cs typeface="BrowalliaUPC" pitchFamily="34" charset="-34"/>
              </a:rPr>
            </a:br>
            <a:endParaRPr lang="es-ES" sz="3600" i="1" dirty="0">
              <a:latin typeface="Brush Script MT" pitchFamily="66" charset="0"/>
              <a:cs typeface="BrowalliaUPC" pitchFamily="34" charset="-34"/>
            </a:endParaRPr>
          </a:p>
        </p:txBody>
      </p:sp>
      <p:pic>
        <p:nvPicPr>
          <p:cNvPr id="21507" name="Imagen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5" b="6496"/>
          <a:stretch>
            <a:fillRect/>
          </a:stretch>
        </p:blipFill>
        <p:spPr bwMode="auto">
          <a:xfrm>
            <a:off x="2979217" y="3501008"/>
            <a:ext cx="5603875" cy="2840037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0" t="11713" r="1909" b="17273"/>
          <a:stretch>
            <a:fillRect/>
          </a:stretch>
        </p:blipFill>
        <p:spPr bwMode="auto">
          <a:xfrm>
            <a:off x="899592" y="1628800"/>
            <a:ext cx="4881563" cy="280352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271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ripple dir="rd"/>
      </p:transition>
    </mc:Choice>
    <mc:Fallback xmlns="">
      <p:transition spd="slow" advClick="0" advTm="4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20798" y="620688"/>
            <a:ext cx="8229600" cy="1210146"/>
          </a:xfrm>
        </p:spPr>
        <p:txBody>
          <a:bodyPr>
            <a:normAutofit/>
          </a:bodyPr>
          <a:lstStyle/>
          <a:p>
            <a:pPr algn="l"/>
            <a:r>
              <a:rPr lang="es-ES" sz="2400" b="1" dirty="0">
                <a:solidFill>
                  <a:srgbClr val="37302A">
                    <a:lumMod val="75000"/>
                    <a:lumOff val="25000"/>
                  </a:srgbClr>
                </a:solidFill>
                <a:latin typeface="Lucida Handwriting" pitchFamily="66" charset="0"/>
              </a:rPr>
              <a:t>5-</a:t>
            </a:r>
            <a:r>
              <a:rPr lang="es-ES" sz="2400" dirty="0">
                <a:solidFill>
                  <a:srgbClr val="37302A">
                    <a:lumMod val="75000"/>
                    <a:lumOff val="25000"/>
                  </a:srgbClr>
                </a:solidFill>
                <a:latin typeface="Lucida Handwriting" pitchFamily="66" charset="0"/>
              </a:rPr>
              <a:t>Conmemoración de días relacionados con la convivencia</a:t>
            </a:r>
            <a:endParaRPr lang="es-E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005064"/>
            <a:ext cx="3482362" cy="259837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427" y="3233192"/>
            <a:ext cx="2979804" cy="222339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193" y="2492896"/>
            <a:ext cx="2476490" cy="185199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197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14:ripple/>
      </p:transition>
    </mc:Choice>
    <mc:Fallback xmlns="">
      <p:transition spd="slow" advClick="0" advTm="5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/>
          </p:cNvSpPr>
          <p:nvPr/>
        </p:nvSpPr>
        <p:spPr>
          <a:xfrm>
            <a:off x="899592" y="620687"/>
            <a:ext cx="7326508" cy="9363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fontAlgn="base">
              <a:spcAft>
                <a:spcPct val="0"/>
              </a:spcAft>
            </a:pPr>
            <a:r>
              <a:rPr lang="es-ES_tradnl" sz="2400" b="1" i="1" dirty="0">
                <a:solidFill>
                  <a:srgbClr val="A50021"/>
                </a:solidFill>
                <a:ea typeface="+mn-ea"/>
                <a:cs typeface="+mn-cs"/>
              </a:rPr>
              <a:t>5-1</a:t>
            </a:r>
            <a:br>
              <a:rPr lang="es-ES_tradnl" sz="2400" b="1" i="1" dirty="0">
                <a:solidFill>
                  <a:srgbClr val="A50021"/>
                </a:solidFill>
                <a:ea typeface="+mn-ea"/>
                <a:cs typeface="+mn-cs"/>
              </a:rPr>
            </a:br>
            <a:r>
              <a:rPr lang="es-ES_tradnl" sz="2400" b="1" i="1" dirty="0">
                <a:solidFill>
                  <a:srgbClr val="A50021"/>
                </a:solidFill>
                <a:ea typeface="+mn-ea"/>
                <a:cs typeface="+mn-cs"/>
              </a:rPr>
              <a:t>Conmemoración de días relacionados con la convivencia (1)</a:t>
            </a:r>
            <a:endParaRPr lang="es-ES" sz="1800" dirty="0">
              <a:solidFill>
                <a:prstClr val="black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3" name="Imagen 2" descr="Imagen que contiene tabla, cubierto, nieve, viejo&#10;&#10;Descripción generada automáticamente">
            <a:extLst>
              <a:ext uri="{FF2B5EF4-FFF2-40B4-BE49-F238E27FC236}">
                <a16:creationId xmlns:a16="http://schemas.microsoft.com/office/drawing/2014/main" id="{B8F0C1F0-4395-CEAC-CF38-C9E8DD3540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04" y="2221802"/>
            <a:ext cx="7132284" cy="4011910"/>
          </a:xfrm>
          <a:prstGeom prst="rect">
            <a:avLst/>
          </a:prstGeom>
          <a:effectLst>
            <a:outerShdw blurRad="39000" dist="25400" dir="5400000" rotWithShape="0">
              <a:schemeClr val="accent1">
                <a:shade val="33000"/>
                <a:alpha val="83000"/>
              </a:schemeClr>
            </a:outerShdw>
            <a:softEdge rad="12700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2359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ripple dir="lu"/>
      </p:transition>
    </mc:Choice>
    <mc:Fallback xmlns="">
      <p:transition spd="slow" advClick="0" advTm="4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/>
          </p:cNvSpPr>
          <p:nvPr/>
        </p:nvSpPr>
        <p:spPr>
          <a:xfrm>
            <a:off x="899592" y="620687"/>
            <a:ext cx="7326508" cy="9363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fontAlgn="base">
              <a:spcAft>
                <a:spcPct val="0"/>
              </a:spcAft>
            </a:pPr>
            <a:r>
              <a:rPr lang="es-ES_tradnl" sz="2400" b="1" i="1" dirty="0">
                <a:solidFill>
                  <a:srgbClr val="A50021"/>
                </a:solidFill>
                <a:ea typeface="+mn-ea"/>
                <a:cs typeface="+mn-cs"/>
              </a:rPr>
              <a:t>5-2</a:t>
            </a:r>
            <a:br>
              <a:rPr lang="es-ES_tradnl" sz="2400" b="1" i="1" dirty="0">
                <a:solidFill>
                  <a:srgbClr val="A50021"/>
                </a:solidFill>
                <a:ea typeface="+mn-ea"/>
                <a:cs typeface="+mn-cs"/>
              </a:rPr>
            </a:br>
            <a:r>
              <a:rPr lang="es-ES_tradnl" sz="2400" b="1" i="1" dirty="0">
                <a:solidFill>
                  <a:srgbClr val="A50021"/>
                </a:solidFill>
                <a:ea typeface="+mn-ea"/>
                <a:cs typeface="+mn-cs"/>
              </a:rPr>
              <a:t>Conmemoración de días relacionados con la convivencia (2)</a:t>
            </a:r>
            <a:endParaRPr lang="es-ES" sz="1800" dirty="0">
              <a:solidFill>
                <a:prstClr val="black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3314" name="Picture 2" descr="IMG_20171204_13165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6" r="2722"/>
          <a:stretch/>
        </p:blipFill>
        <p:spPr bwMode="auto">
          <a:xfrm>
            <a:off x="395536" y="1591567"/>
            <a:ext cx="5392027" cy="3405188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 descr="IMG_20171204_1318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046394"/>
            <a:ext cx="4618236" cy="258576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895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ripple dir="rd"/>
      </p:transition>
    </mc:Choice>
    <mc:Fallback xmlns="">
      <p:transition spd="slow" advClick="0" advTm="4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/>
          </p:cNvSpPr>
          <p:nvPr/>
        </p:nvSpPr>
        <p:spPr>
          <a:xfrm>
            <a:off x="899592" y="620687"/>
            <a:ext cx="7326508" cy="9363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fontAlgn="base">
              <a:spcAft>
                <a:spcPct val="0"/>
              </a:spcAft>
            </a:pPr>
            <a:r>
              <a:rPr lang="es-ES_tradnl" sz="2400" b="1" i="1" dirty="0">
                <a:solidFill>
                  <a:srgbClr val="A50021"/>
                </a:solidFill>
                <a:ea typeface="+mn-ea"/>
                <a:cs typeface="+mn-cs"/>
              </a:rPr>
              <a:t>5-3</a:t>
            </a:r>
            <a:br>
              <a:rPr lang="es-ES_tradnl" sz="2400" b="1" i="1" dirty="0">
                <a:solidFill>
                  <a:srgbClr val="A50021"/>
                </a:solidFill>
                <a:ea typeface="+mn-ea"/>
                <a:cs typeface="+mn-cs"/>
              </a:rPr>
            </a:br>
            <a:r>
              <a:rPr lang="es-ES_tradnl" sz="2400" b="1" i="1" dirty="0">
                <a:solidFill>
                  <a:srgbClr val="A50021"/>
                </a:solidFill>
                <a:ea typeface="+mn-ea"/>
                <a:cs typeface="+mn-cs"/>
              </a:rPr>
              <a:t>Conmemoración de días relacionados con la convivencia (3)</a:t>
            </a:r>
            <a:endParaRPr lang="es-ES" sz="1800" dirty="0">
              <a:solidFill>
                <a:prstClr val="black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3" name="Imagen 2" descr="Vista de cerca de una ventana&#10;&#10;Descripción generada automáticamente con confianza media">
            <a:extLst>
              <a:ext uri="{FF2B5EF4-FFF2-40B4-BE49-F238E27FC236}">
                <a16:creationId xmlns:a16="http://schemas.microsoft.com/office/drawing/2014/main" id="{A792D4F6-9E0A-7A06-A076-F6F760118B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4" t="17618" r="12947" b="15478"/>
          <a:stretch/>
        </p:blipFill>
        <p:spPr>
          <a:xfrm>
            <a:off x="467544" y="3717032"/>
            <a:ext cx="5544616" cy="261488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Picture 3" descr="IMG_20180129_11200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3" t="2422" r="4412"/>
          <a:stretch/>
        </p:blipFill>
        <p:spPr bwMode="auto">
          <a:xfrm>
            <a:off x="4572897" y="1583521"/>
            <a:ext cx="3475685" cy="4034382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359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ripple dir="ld"/>
      </p:transition>
    </mc:Choice>
    <mc:Fallback xmlns="">
      <p:transition spd="slow" advClick="0" advTm="4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368152"/>
          </a:xfrm>
        </p:spPr>
        <p:txBody>
          <a:bodyPr>
            <a:normAutofit/>
          </a:bodyPr>
          <a:lstStyle/>
          <a:p>
            <a:pPr algn="l"/>
            <a:r>
              <a:rPr lang="es-ES" sz="2400" b="1" dirty="0">
                <a:solidFill>
                  <a:srgbClr val="37302A">
                    <a:lumMod val="75000"/>
                    <a:lumOff val="25000"/>
                  </a:srgbClr>
                </a:solidFill>
                <a:latin typeface="Lucida Handwriting" pitchFamily="66" charset="0"/>
              </a:rPr>
              <a:t>6-</a:t>
            </a:r>
            <a:r>
              <a:rPr lang="es-ES" sz="2400" dirty="0">
                <a:solidFill>
                  <a:srgbClr val="37302A">
                    <a:lumMod val="75000"/>
                    <a:lumOff val="25000"/>
                  </a:srgbClr>
                </a:solidFill>
                <a:latin typeface="Lucida Handwriting" pitchFamily="66" charset="0"/>
              </a:rPr>
              <a:t>Actividades de participación del alumnado en la vida del  Centro</a:t>
            </a:r>
            <a:endParaRPr lang="es-ES" dirty="0"/>
          </a:p>
        </p:txBody>
      </p:sp>
      <p:pic>
        <p:nvPicPr>
          <p:cNvPr id="17412" name="Picture 4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176" y="2276872"/>
            <a:ext cx="7094822" cy="338437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Resultado de imagen de plan de convivenc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212976"/>
            <a:ext cx="3240360" cy="177165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248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ripple/>
      </p:transition>
    </mc:Choice>
    <mc:Fallback xmlns="">
      <p:transition spd="slow" advClick="0" advTm="4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6 Marcador de contenido"/>
          <p:cNvSpPr txBox="1">
            <a:spLocks noGrp="1"/>
          </p:cNvSpPr>
          <p:nvPr>
            <p:ph idx="1"/>
          </p:nvPr>
        </p:nvSpPr>
        <p:spPr>
          <a:xfrm>
            <a:off x="480525" y="4941168"/>
            <a:ext cx="8229600" cy="13681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4400" b="1" dirty="0">
                <a:solidFill>
                  <a:srgbClr val="800000"/>
                </a:solidFill>
                <a:latin typeface="Lucida Handwriting" pitchFamily="66" charset="0"/>
              </a:rPr>
              <a:t>Convivencia: </a:t>
            </a:r>
          </a:p>
          <a:p>
            <a:pPr marL="0" indent="0" algn="ctr">
              <a:buNone/>
            </a:pPr>
            <a:r>
              <a:rPr lang="es-ES" sz="4400" b="1" dirty="0">
                <a:solidFill>
                  <a:srgbClr val="800000"/>
                </a:solidFill>
                <a:latin typeface="Lucida Handwriting" pitchFamily="66" charset="0"/>
              </a:rPr>
              <a:t>entre todos mejor…</a:t>
            </a:r>
          </a:p>
          <a:p>
            <a:pPr algn="ctr"/>
            <a:endParaRPr lang="es-ES" sz="3600" dirty="0">
              <a:latin typeface="Lucida Handwriting" pitchFamily="66" charset="0"/>
            </a:endParaRPr>
          </a:p>
        </p:txBody>
      </p:sp>
      <p:sp>
        <p:nvSpPr>
          <p:cNvPr id="2" name="AutoShape 2" descr="Resultado de imagen de convivencia acuarela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7" y="476672"/>
            <a:ext cx="4325709" cy="324010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2000" endA="300" endPos="35000" dir="5400000" sy="-100000" algn="bl" rotWithShape="0"/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780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 advClick="0" advTm="4000">
        <p14:vortex dir="u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/>
          </p:cNvSpPr>
          <p:nvPr/>
        </p:nvSpPr>
        <p:spPr>
          <a:xfrm>
            <a:off x="798342" y="476672"/>
            <a:ext cx="7830564" cy="759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fontAlgn="base">
              <a:spcBef>
                <a:spcPts val="0"/>
              </a:spcBef>
              <a:spcAft>
                <a:spcPct val="0"/>
              </a:spcAft>
            </a:pPr>
            <a:br>
              <a:rPr lang="es-ES_tradnl" sz="2300" b="1" i="1" dirty="0">
                <a:solidFill>
                  <a:srgbClr val="A50021"/>
                </a:solidFill>
                <a:ea typeface="+mn-ea"/>
                <a:cs typeface="+mn-cs"/>
              </a:rPr>
            </a:br>
            <a:r>
              <a:rPr lang="es-ES_tradnl" sz="2300" b="1" i="1" dirty="0">
                <a:solidFill>
                  <a:srgbClr val="A50021"/>
                </a:solidFill>
                <a:ea typeface="+mn-ea"/>
                <a:cs typeface="+mn-cs"/>
              </a:rPr>
              <a:t>6-1- Actividades deportivas en los recreos </a:t>
            </a:r>
            <a:endParaRPr lang="es-ES" sz="1600" dirty="0">
              <a:solidFill>
                <a:prstClr val="black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5362" name="Picture 2" descr="IMG_20180123_1028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98"/>
          <a:stretch>
            <a:fillRect/>
          </a:stretch>
        </p:blipFill>
        <p:spPr bwMode="auto">
          <a:xfrm>
            <a:off x="5049336" y="1830172"/>
            <a:ext cx="3312368" cy="2909624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 descr="IMG_20180123_10255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284984"/>
            <a:ext cx="4444672" cy="247205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59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ripple dir="lu"/>
      </p:transition>
    </mc:Choice>
    <mc:Fallback xmlns="">
      <p:transition spd="slow" advClick="0" advTm="4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115616" y="692696"/>
            <a:ext cx="7272808" cy="720080"/>
          </a:xfrm>
        </p:spPr>
        <p:txBody>
          <a:bodyPr>
            <a:noAutofit/>
          </a:bodyPr>
          <a:lstStyle/>
          <a:p>
            <a:pPr lvl="0" algn="l" fontAlgn="base">
              <a:spcBef>
                <a:spcPts val="0"/>
              </a:spcBef>
              <a:spcAft>
                <a:spcPct val="0"/>
              </a:spcAft>
            </a:pPr>
            <a:br>
              <a:rPr lang="es-ES_tradnl" sz="2200" b="1" i="1" dirty="0">
                <a:solidFill>
                  <a:srgbClr val="A50021"/>
                </a:solidFill>
                <a:ea typeface="+mn-ea"/>
                <a:cs typeface="+mn-cs"/>
              </a:rPr>
            </a:br>
            <a:r>
              <a:rPr lang="es-ES_tradnl" sz="2200" b="1" i="1" dirty="0">
                <a:solidFill>
                  <a:srgbClr val="A50021"/>
                </a:solidFill>
                <a:ea typeface="+mn-ea"/>
                <a:cs typeface="+mn-cs"/>
              </a:rPr>
              <a:t>6-2- Concurso: logo para la convivencia</a:t>
            </a:r>
            <a:br>
              <a:rPr lang="es-ES" sz="16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</a:br>
            <a:endParaRPr lang="es-ES" sz="3600" i="1" dirty="0">
              <a:latin typeface="Brush Script MT" pitchFamily="66" charset="0"/>
              <a:cs typeface="BrowalliaUPC" pitchFamily="34" charset="-34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2" t="21783" r="29146" b="28925"/>
          <a:stretch>
            <a:fillRect/>
          </a:stretch>
        </p:blipFill>
        <p:spPr bwMode="auto">
          <a:xfrm>
            <a:off x="2915816" y="1628800"/>
            <a:ext cx="2917825" cy="4027488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1 Título"/>
          <p:cNvSpPr txBox="1">
            <a:spLocks/>
          </p:cNvSpPr>
          <p:nvPr/>
        </p:nvSpPr>
        <p:spPr>
          <a:xfrm>
            <a:off x="3186596" y="5746671"/>
            <a:ext cx="237626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Bef>
                <a:spcPts val="0"/>
              </a:spcBef>
              <a:spcAft>
                <a:spcPct val="0"/>
              </a:spcAft>
            </a:pPr>
            <a:br>
              <a:rPr lang="es-ES_tradnl" sz="2200" b="1" i="1" dirty="0">
                <a:solidFill>
                  <a:srgbClr val="A50021"/>
                </a:solidFill>
                <a:ea typeface="+mn-ea"/>
                <a:cs typeface="+mn-cs"/>
              </a:rPr>
            </a:br>
            <a:r>
              <a:rPr lang="es-ES_tradnl" sz="2200" b="1" i="1" dirty="0">
                <a:solidFill>
                  <a:schemeClr val="bg2">
                    <a:lumMod val="50000"/>
                  </a:schemeClr>
                </a:solidFill>
                <a:ea typeface="+mn-ea"/>
                <a:cs typeface="+mn-cs"/>
              </a:rPr>
              <a:t>Logo ganador</a:t>
            </a:r>
            <a:br>
              <a:rPr lang="es-ES" sz="1600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</a:br>
            <a:endParaRPr lang="es-ES" sz="3600" i="1" dirty="0">
              <a:solidFill>
                <a:schemeClr val="bg2">
                  <a:lumMod val="50000"/>
                </a:schemeClr>
              </a:solidFill>
              <a:latin typeface="Brush Script MT" pitchFamily="66" charset="0"/>
              <a:cs typeface="BrowalliaUPC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5179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ripple dir="rd"/>
      </p:transition>
    </mc:Choice>
    <mc:Fallback xmlns="">
      <p:transition spd="slow" advClick="0" advTm="4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115616" y="692696"/>
            <a:ext cx="7272808" cy="720080"/>
          </a:xfrm>
        </p:spPr>
        <p:txBody>
          <a:bodyPr>
            <a:noAutofit/>
          </a:bodyPr>
          <a:lstStyle/>
          <a:p>
            <a:pPr lvl="0" algn="l" fontAlgn="base">
              <a:spcBef>
                <a:spcPts val="0"/>
              </a:spcBef>
              <a:spcAft>
                <a:spcPct val="0"/>
              </a:spcAft>
            </a:pPr>
            <a:br>
              <a:rPr lang="es-ES_tradnl" sz="2200" b="1" i="1" dirty="0">
                <a:solidFill>
                  <a:srgbClr val="A50021"/>
                </a:solidFill>
                <a:ea typeface="+mn-ea"/>
                <a:cs typeface="+mn-cs"/>
              </a:rPr>
            </a:br>
            <a:r>
              <a:rPr lang="es-ES_tradnl" sz="2200" b="1" i="1" dirty="0">
                <a:solidFill>
                  <a:srgbClr val="A50021"/>
                </a:solidFill>
                <a:ea typeface="+mn-ea"/>
                <a:cs typeface="+mn-cs"/>
              </a:rPr>
              <a:t>6-3- Carrera por la Paz</a:t>
            </a:r>
            <a:br>
              <a:rPr lang="es-ES" sz="16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</a:br>
            <a:endParaRPr lang="es-ES" sz="3600" i="1" dirty="0">
              <a:latin typeface="Brush Script MT" pitchFamily="66" charset="0"/>
              <a:cs typeface="BrowalliaUPC" pitchFamily="34" charset="-34"/>
            </a:endParaRPr>
          </a:p>
        </p:txBody>
      </p:sp>
      <p:pic>
        <p:nvPicPr>
          <p:cNvPr id="4" name="Imagen 3" descr="Un grupo de personas caminando en la calle&#10;&#10;Descripción generada automáticamente">
            <a:extLst>
              <a:ext uri="{FF2B5EF4-FFF2-40B4-BE49-F238E27FC236}">
                <a16:creationId xmlns:a16="http://schemas.microsoft.com/office/drawing/2014/main" id="{FE4C1735-120A-8226-8563-F70306FEAA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772816"/>
            <a:ext cx="6876256" cy="3867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1361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ripple dir="rd"/>
      </p:transition>
    </mc:Choice>
    <mc:Fallback xmlns="">
      <p:transition spd="slow" advClick="0" advTm="4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115616" y="692696"/>
            <a:ext cx="7272808" cy="720080"/>
          </a:xfrm>
        </p:spPr>
        <p:txBody>
          <a:bodyPr>
            <a:noAutofit/>
          </a:bodyPr>
          <a:lstStyle/>
          <a:p>
            <a:pPr lvl="0" algn="l" fontAlgn="base">
              <a:spcBef>
                <a:spcPts val="0"/>
              </a:spcBef>
              <a:spcAft>
                <a:spcPct val="0"/>
              </a:spcAft>
            </a:pPr>
            <a:br>
              <a:rPr lang="es-ES_tradnl" sz="2200" b="1" i="1" dirty="0">
                <a:solidFill>
                  <a:srgbClr val="A50021"/>
                </a:solidFill>
                <a:ea typeface="+mn-ea"/>
                <a:cs typeface="+mn-cs"/>
              </a:rPr>
            </a:br>
            <a:r>
              <a:rPr lang="es-ES_tradnl" sz="2200" b="1" i="1" dirty="0">
                <a:solidFill>
                  <a:srgbClr val="A50021"/>
                </a:solidFill>
                <a:ea typeface="+mn-ea"/>
                <a:cs typeface="+mn-cs"/>
              </a:rPr>
              <a:t>6-4.- Encuentro provincial de alumnado mediador y ayudante: Centro receptor. </a:t>
            </a:r>
            <a:br>
              <a:rPr lang="es-ES" sz="16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</a:br>
            <a:endParaRPr lang="es-ES" sz="3600" i="1" dirty="0">
              <a:latin typeface="Brush Script MT" pitchFamily="66" charset="0"/>
              <a:cs typeface="BrowalliaUPC" pitchFamily="34" charset="-3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13B2F22-EA59-31C9-83A9-ED0C4CD6702F}"/>
              </a:ext>
            </a:extLst>
          </p:cNvPr>
          <p:cNvSpPr txBox="1"/>
          <p:nvPr/>
        </p:nvSpPr>
        <p:spPr>
          <a:xfrm>
            <a:off x="4752020" y="1698797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1800" b="1" i="1" dirty="0">
                <a:solidFill>
                  <a:srgbClr val="A50021"/>
                </a:solidFill>
                <a:ea typeface="+mn-ea"/>
                <a:cs typeface="+mn-cs"/>
              </a:rPr>
              <a:t>Talleres impartidos por el alumnado formado en los programas de convivencia</a:t>
            </a:r>
            <a:endParaRPr lang="es-ES" dirty="0"/>
          </a:p>
        </p:txBody>
      </p:sp>
      <p:pic>
        <p:nvPicPr>
          <p:cNvPr id="9" name="Imagen 8" descr="Un grupo de personas en un salón&#10;&#10;Descripción generada automáticamente con confianza media">
            <a:extLst>
              <a:ext uri="{FF2B5EF4-FFF2-40B4-BE49-F238E27FC236}">
                <a16:creationId xmlns:a16="http://schemas.microsoft.com/office/drawing/2014/main" id="{179B88A8-90FC-2B1E-945E-0F9320FC8F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9" t="34225" r="1962" b="35300"/>
          <a:stretch/>
        </p:blipFill>
        <p:spPr>
          <a:xfrm>
            <a:off x="719572" y="4768027"/>
            <a:ext cx="8064896" cy="208997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" name="Imagen 11" descr="Imagen que contiene interior, cuarto, refrigerador, cubierto&#10;&#10;Descripción generada automáticamente">
            <a:extLst>
              <a:ext uri="{FF2B5EF4-FFF2-40B4-BE49-F238E27FC236}">
                <a16:creationId xmlns:a16="http://schemas.microsoft.com/office/drawing/2014/main" id="{B86A6F88-A935-A22F-3C35-AA67046C3A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" t="10100" b="17451"/>
          <a:stretch/>
        </p:blipFill>
        <p:spPr>
          <a:xfrm>
            <a:off x="76713" y="1567567"/>
            <a:ext cx="4677124" cy="259228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" name="Imagen 12" descr="Un grupo de personas en un salón de clases&#10;&#10;Descripción generada automáticamente con confianza media">
            <a:extLst>
              <a:ext uri="{FF2B5EF4-FFF2-40B4-BE49-F238E27FC236}">
                <a16:creationId xmlns:a16="http://schemas.microsoft.com/office/drawing/2014/main" id="{695432A9-710E-65DD-2660-E288C1EC0C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34225" r="4326" b="5900"/>
          <a:stretch/>
        </p:blipFill>
        <p:spPr>
          <a:xfrm>
            <a:off x="4080570" y="2498657"/>
            <a:ext cx="4775398" cy="2307739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01565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14:ripple dir="rd"/>
      </p:transition>
    </mc:Choice>
    <mc:Fallback xmlns="">
      <p:transition spd="slow" advClick="0" advTm="5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CC845C7E-809F-EA1E-0BE3-7FC951BFC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95368"/>
            <a:ext cx="4572000" cy="2571750"/>
          </a:xfrm>
          <a:prstGeom prst="rect">
            <a:avLst/>
          </a:prstGeom>
          <a:effectLst>
            <a:softEdge rad="127000"/>
          </a:effectLst>
          <a:scene3d>
            <a:camera prst="perspectiveContrastingRightFacing"/>
            <a:lightRig rig="threePt" dir="t"/>
          </a:scene3d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497918" y="367718"/>
            <a:ext cx="7272808" cy="720080"/>
          </a:xfrm>
        </p:spPr>
        <p:txBody>
          <a:bodyPr>
            <a:noAutofit/>
          </a:bodyPr>
          <a:lstStyle/>
          <a:p>
            <a:pPr lvl="0" algn="l" fontAlgn="base">
              <a:spcBef>
                <a:spcPts val="0"/>
              </a:spcBef>
              <a:spcAft>
                <a:spcPct val="0"/>
              </a:spcAft>
            </a:pPr>
            <a:br>
              <a:rPr lang="es-ES_tradnl" sz="2200" b="1" i="1" dirty="0">
                <a:solidFill>
                  <a:srgbClr val="A50021"/>
                </a:solidFill>
                <a:ea typeface="+mn-ea"/>
                <a:cs typeface="+mn-cs"/>
              </a:rPr>
            </a:br>
            <a:r>
              <a:rPr lang="es-ES_tradnl" sz="2200" b="1" i="1" dirty="0">
                <a:solidFill>
                  <a:srgbClr val="A50021"/>
                </a:solidFill>
                <a:ea typeface="+mn-ea"/>
                <a:cs typeface="+mn-cs"/>
              </a:rPr>
              <a:t>6-5.-Recital poético-musical</a:t>
            </a:r>
            <a:br>
              <a:rPr lang="es-ES" sz="16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</a:br>
            <a:endParaRPr lang="es-ES" sz="3600" i="1" dirty="0">
              <a:latin typeface="Brush Script MT" pitchFamily="66" charset="0"/>
              <a:cs typeface="BrowalliaUPC" pitchFamily="34" charset="-34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15A17078-90AA-4C6B-2E4D-57F9E42BB0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0745A198-7EE4-3AF3-E120-EB5053CF75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845F2DB-8452-4247-2C9A-FBABB0A192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0676" y="1548081"/>
            <a:ext cx="4572000" cy="257175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7" name="AutoShape 6">
            <a:extLst>
              <a:ext uri="{FF2B5EF4-FFF2-40B4-BE49-F238E27FC236}">
                <a16:creationId xmlns:a16="http://schemas.microsoft.com/office/drawing/2014/main" id="{B39A3655-753E-DB3F-20AA-C26760F3CAC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24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EC20056A-708C-F3E5-A437-B607F98C80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89" t="40200" r="3538" b="9800"/>
          <a:stretch/>
        </p:blipFill>
        <p:spPr>
          <a:xfrm>
            <a:off x="2304522" y="4658261"/>
            <a:ext cx="6488778" cy="2032853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19443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14:ripple dir="rd"/>
      </p:transition>
    </mc:Choice>
    <mc:Fallback xmlns="">
      <p:transition spd="slow" advClick="0" advTm="5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7799466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838885" y="3861048"/>
            <a:ext cx="7200800" cy="2492191"/>
          </a:xfrm>
        </p:spPr>
        <p:txBody>
          <a:bodyPr>
            <a:normAutofit fontScale="90000"/>
          </a:bodyPr>
          <a:lstStyle/>
          <a:p>
            <a:br>
              <a:rPr lang="es-ES" sz="3100" dirty="0">
                <a:solidFill>
                  <a:srgbClr val="A50021"/>
                </a:solidFill>
                <a:latin typeface="Brush Script MT" pitchFamily="66" charset="0"/>
              </a:rPr>
            </a:br>
            <a:br>
              <a:rPr lang="es-ES" sz="3100" dirty="0">
                <a:solidFill>
                  <a:srgbClr val="A50021"/>
                </a:solidFill>
                <a:latin typeface="Brush Script MT" pitchFamily="66" charset="0"/>
              </a:rPr>
            </a:br>
            <a:br>
              <a:rPr lang="es-ES" sz="3100" dirty="0">
                <a:solidFill>
                  <a:srgbClr val="A50021"/>
                </a:solidFill>
                <a:latin typeface="Brush Script MT" pitchFamily="66" charset="0"/>
              </a:rPr>
            </a:br>
            <a:r>
              <a:rPr lang="es-ES" sz="3100" dirty="0">
                <a:solidFill>
                  <a:srgbClr val="A50021"/>
                </a:solidFill>
                <a:latin typeface="Brush Script MT" pitchFamily="66" charset="0"/>
              </a:rPr>
              <a:t>I.E.S. Pintor Luis Sáez- Burgos</a:t>
            </a:r>
            <a:br>
              <a:rPr lang="es-ES" sz="3100" dirty="0">
                <a:solidFill>
                  <a:srgbClr val="A50021"/>
                </a:solidFill>
                <a:latin typeface="Brush Script MT" pitchFamily="66" charset="0"/>
              </a:rPr>
            </a:br>
            <a:r>
              <a:rPr lang="es-ES" sz="4000" b="1" dirty="0">
                <a:solidFill>
                  <a:srgbClr val="A50021"/>
                </a:solidFill>
                <a:latin typeface="Brush Script MT" pitchFamily="66" charset="0"/>
              </a:rPr>
              <a:t>“Convivir: entre todos mejor”</a:t>
            </a:r>
            <a:br>
              <a:rPr lang="es-ES" sz="4000" b="1" dirty="0">
                <a:solidFill>
                  <a:srgbClr val="A50021"/>
                </a:solidFill>
                <a:latin typeface="Brush Script MT" pitchFamily="66" charset="0"/>
              </a:rPr>
            </a:br>
            <a:br>
              <a:rPr lang="es-ES" sz="3100" dirty="0">
                <a:solidFill>
                  <a:srgbClr val="A50021"/>
                </a:solidFill>
                <a:latin typeface="Brush Script MT" pitchFamily="66" charset="0"/>
              </a:rPr>
            </a:br>
            <a:r>
              <a:rPr lang="es-ES" sz="2200" dirty="0">
                <a:solidFill>
                  <a:srgbClr val="A50021"/>
                </a:solidFill>
                <a:latin typeface="Brush Script MT" pitchFamily="66" charset="0"/>
              </a:rPr>
              <a:t>Coordinadora: Mª Teresa Gutiérrez Díaz</a:t>
            </a:r>
            <a:br>
              <a:rPr lang="es-ES" sz="3100" dirty="0">
                <a:solidFill>
                  <a:srgbClr val="A50021"/>
                </a:solidFill>
                <a:latin typeface="Brush Script MT" pitchFamily="66" charset="0"/>
              </a:rPr>
            </a:br>
            <a:br>
              <a:rPr lang="es-ES" dirty="0">
                <a:solidFill>
                  <a:srgbClr val="A50021"/>
                </a:solidFill>
                <a:latin typeface="Brush Script MT" pitchFamily="66" charset="0"/>
              </a:rPr>
            </a:b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8728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3000">
        <p14:rippl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A9C533-E70A-D43B-A69F-E65C819D4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i="1" dirty="0">
                <a:solidFill>
                  <a:srgbClr val="663300"/>
                </a:solidFill>
                <a:latin typeface="Brush Script MT" pitchFamily="66" charset="0"/>
                <a:cs typeface="BrowalliaUPC" pitchFamily="34" charset="-34"/>
              </a:rPr>
              <a:t>Equipo de convivencia en el </a:t>
            </a:r>
            <a:br>
              <a:rPr lang="es-ES" i="1" dirty="0">
                <a:solidFill>
                  <a:srgbClr val="663300"/>
                </a:solidFill>
                <a:latin typeface="Brush Script MT" pitchFamily="66" charset="0"/>
                <a:cs typeface="BrowalliaUPC" pitchFamily="34" charset="-34"/>
              </a:rPr>
            </a:br>
            <a:r>
              <a:rPr lang="es-ES" i="1" dirty="0">
                <a:solidFill>
                  <a:srgbClr val="663300"/>
                </a:solidFill>
                <a:latin typeface="Brush Script MT" pitchFamily="66" charset="0"/>
                <a:cs typeface="BrowalliaUPC" pitchFamily="34" charset="-34"/>
              </a:rPr>
              <a:t>I.E.S. Pintor Luis Sáez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0CC92F0-AA0B-1C96-947E-CD70468EEA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5696" y="2348880"/>
            <a:ext cx="6480720" cy="3052936"/>
          </a:xfrm>
        </p:spPr>
        <p:txBody>
          <a:bodyPr/>
          <a:lstStyle/>
          <a:p>
            <a:r>
              <a:rPr lang="es-ES" dirty="0"/>
              <a:t>1.- Orientadora</a:t>
            </a:r>
          </a:p>
          <a:p>
            <a:r>
              <a:rPr lang="es-ES" dirty="0"/>
              <a:t>2.- Jefa de estudios adjunta</a:t>
            </a:r>
          </a:p>
          <a:p>
            <a:r>
              <a:rPr lang="es-ES" dirty="0"/>
              <a:t>3.- Coordinadora de convivencia</a:t>
            </a:r>
          </a:p>
          <a:p>
            <a:r>
              <a:rPr lang="es-ES" dirty="0"/>
              <a:t>4.- 3 profesoras de apoyo</a:t>
            </a:r>
          </a:p>
        </p:txBody>
      </p:sp>
    </p:spTree>
    <p:extLst>
      <p:ext uri="{BB962C8B-B14F-4D97-AF65-F5344CB8AC3E}">
        <p14:creationId xmlns:p14="http://schemas.microsoft.com/office/powerpoint/2010/main" val="5666550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5000">
        <p15:prstTrans prst="drape"/>
      </p:transition>
    </mc:Choice>
    <mc:Fallback xmlns="">
      <p:transition spd="slow" advTm="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A9C533-E70A-D43B-A69F-E65C819D4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i="1" dirty="0">
                <a:solidFill>
                  <a:srgbClr val="663300"/>
                </a:solidFill>
                <a:latin typeface="Brush Script MT" pitchFamily="66" charset="0"/>
                <a:cs typeface="BrowalliaUPC" pitchFamily="34" charset="-34"/>
              </a:rPr>
              <a:t>Actuaciones del Equipo de convivencia en el </a:t>
            </a:r>
            <a:br>
              <a:rPr lang="es-ES" i="1" dirty="0">
                <a:solidFill>
                  <a:srgbClr val="663300"/>
                </a:solidFill>
                <a:latin typeface="Brush Script MT" pitchFamily="66" charset="0"/>
                <a:cs typeface="BrowalliaUPC" pitchFamily="34" charset="-34"/>
              </a:rPr>
            </a:br>
            <a:r>
              <a:rPr lang="es-ES" i="1" dirty="0">
                <a:solidFill>
                  <a:srgbClr val="663300"/>
                </a:solidFill>
                <a:latin typeface="Brush Script MT" pitchFamily="66" charset="0"/>
                <a:cs typeface="BrowalliaUPC" pitchFamily="34" charset="-34"/>
              </a:rPr>
              <a:t>I.E.S. Pintor Luis Sáez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0CC92F0-AA0B-1C96-947E-CD70468EEA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3648" y="2348880"/>
            <a:ext cx="6480720" cy="3888432"/>
          </a:xfrm>
        </p:spPr>
        <p:txBody>
          <a:bodyPr>
            <a:normAutofit fontScale="62500" lnSpcReduction="20000"/>
          </a:bodyPr>
          <a:lstStyle/>
          <a:p>
            <a:r>
              <a:rPr lang="es-ES" dirty="0"/>
              <a:t>1.- Coordinar los 3 programas de convivencia: - Alumnado ayudante, - Alumnado mediador y – Ciber-ayudantes</a:t>
            </a:r>
          </a:p>
          <a:p>
            <a:r>
              <a:rPr lang="es-ES" dirty="0"/>
              <a:t>2.- Reunión semanal para coordinar intervenciones relacionadas con convivencia</a:t>
            </a:r>
          </a:p>
          <a:p>
            <a:r>
              <a:rPr lang="es-ES" dirty="0"/>
              <a:t>3.- Colaborar con el Plan de Acción Tutorial, elaborando determinadas sesiones de tutoría para el alumnado.</a:t>
            </a:r>
          </a:p>
          <a:p>
            <a:r>
              <a:rPr lang="es-ES" dirty="0"/>
              <a:t>4.- Coordinar el proyecto anual de convivencia (línea conductora) a exponer en el “Rincón de convivencia”. Este año con el título: </a:t>
            </a:r>
            <a:r>
              <a:rPr lang="es-ES" i="1" dirty="0"/>
              <a:t>“ Yo respeto la diversidad”.</a:t>
            </a:r>
          </a:p>
          <a:p>
            <a:r>
              <a:rPr lang="es-ES" dirty="0"/>
              <a:t>5.- Conmemorar días señalados relacionados con convivencia.</a:t>
            </a:r>
          </a:p>
          <a:p>
            <a:r>
              <a:rPr lang="es-ES" dirty="0"/>
              <a:t>6.- </a:t>
            </a:r>
            <a:r>
              <a:rPr lang="es-ES" dirty="0" err="1"/>
              <a:t>Whatsapp</a:t>
            </a:r>
            <a:r>
              <a:rPr lang="es-ES" dirty="0"/>
              <a:t> de convivencia.</a:t>
            </a:r>
          </a:p>
          <a:p>
            <a:r>
              <a:rPr lang="es-ES" dirty="0"/>
              <a:t>7.- Buzones de convivencia.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23303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5000">
        <p15:prstTrans prst="wind"/>
      </p:transition>
    </mc:Choice>
    <mc:Fallback xmlns="">
      <p:transition spd="slow" advTm="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652990"/>
            <a:ext cx="3651561" cy="294014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1 Título"/>
          <p:cNvSpPr txBox="1">
            <a:spLocks/>
          </p:cNvSpPr>
          <p:nvPr/>
        </p:nvSpPr>
        <p:spPr>
          <a:xfrm>
            <a:off x="1115616" y="202893"/>
            <a:ext cx="7110484" cy="1354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i="1" dirty="0">
                <a:solidFill>
                  <a:srgbClr val="663300"/>
                </a:solidFill>
                <a:latin typeface="Brush Script MT" pitchFamily="66" charset="0"/>
                <a:cs typeface="BrowalliaUPC" pitchFamily="34" charset="-34"/>
              </a:rPr>
              <a:t> Programas relacionados con convivencia en el I.E.S.</a:t>
            </a: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3A19E6AF-D7CD-EA18-01D7-87175085A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129144"/>
            <a:ext cx="8229600" cy="4525963"/>
          </a:xfrm>
        </p:spPr>
        <p:txBody>
          <a:bodyPr/>
          <a:lstStyle/>
          <a:p>
            <a:r>
              <a:rPr lang="es-ES" dirty="0"/>
              <a:t>1.- Alumnado ayudante: alumnado de 1º y 2º de ESO</a:t>
            </a:r>
          </a:p>
          <a:p>
            <a:r>
              <a:rPr lang="es-ES" dirty="0"/>
              <a:t>2.- Alumnado mediador: alumnado de 3º de ESO</a:t>
            </a:r>
          </a:p>
          <a:p>
            <a:r>
              <a:rPr lang="es-ES" dirty="0"/>
              <a:t>3.- Ciber-ayudantes: alumnado de 4º de ESO</a:t>
            </a:r>
          </a:p>
        </p:txBody>
      </p:sp>
    </p:spTree>
    <p:extLst>
      <p:ext uri="{BB962C8B-B14F-4D97-AF65-F5344CB8AC3E}">
        <p14:creationId xmlns:p14="http://schemas.microsoft.com/office/powerpoint/2010/main" val="22953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749341-5FBF-241A-6282-624306B4E4F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89" y="2564904"/>
            <a:ext cx="4481177" cy="3096344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91579" y="1844824"/>
            <a:ext cx="3708410" cy="4680520"/>
          </a:xfrm>
        </p:spPr>
        <p:txBody>
          <a:bodyPr>
            <a:normAutofit/>
          </a:bodyPr>
          <a:lstStyle/>
          <a:p>
            <a:pPr algn="l"/>
            <a:r>
              <a:rPr lang="es-ES" sz="2400" dirty="0">
                <a:latin typeface="+mn-lt"/>
              </a:rPr>
              <a:t>1.- Dos tutorías y selección.</a:t>
            </a:r>
            <a:br>
              <a:rPr lang="es-ES" sz="2400" dirty="0">
                <a:latin typeface="+mn-lt"/>
              </a:rPr>
            </a:br>
            <a:r>
              <a:rPr lang="es-ES" sz="2400" dirty="0">
                <a:latin typeface="+mn-lt"/>
              </a:rPr>
              <a:t>2.- Dos sesiones de formación.</a:t>
            </a:r>
            <a:br>
              <a:rPr lang="es-ES" sz="2400" dirty="0">
                <a:latin typeface="+mn-lt"/>
              </a:rPr>
            </a:br>
            <a:r>
              <a:rPr lang="es-ES" sz="2400" dirty="0">
                <a:latin typeface="+mn-lt"/>
              </a:rPr>
              <a:t>3.- Observatorio de la convivencia: reuniones quincenales con el Equipo de convivencia.</a:t>
            </a:r>
          </a:p>
        </p:txBody>
      </p:sp>
      <p:sp>
        <p:nvSpPr>
          <p:cNvPr id="5" name="1 Título">
            <a:extLst>
              <a:ext uri="{FF2B5EF4-FFF2-40B4-BE49-F238E27FC236}">
                <a16:creationId xmlns:a16="http://schemas.microsoft.com/office/drawing/2014/main" id="{7D1CADE6-18D2-566D-9598-FD3B7FB64673}"/>
              </a:ext>
            </a:extLst>
          </p:cNvPr>
          <p:cNvSpPr txBox="1">
            <a:spLocks/>
          </p:cNvSpPr>
          <p:nvPr/>
        </p:nvSpPr>
        <p:spPr>
          <a:xfrm>
            <a:off x="611560" y="1988840"/>
            <a:ext cx="3528392" cy="42484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ES" sz="2400" dirty="0"/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E3E2B91D-8901-EB25-4F53-96197EA4B461}"/>
              </a:ext>
            </a:extLst>
          </p:cNvPr>
          <p:cNvSpPr txBox="1">
            <a:spLocks/>
          </p:cNvSpPr>
          <p:nvPr/>
        </p:nvSpPr>
        <p:spPr>
          <a:xfrm>
            <a:off x="791579" y="706686"/>
            <a:ext cx="4888160" cy="12101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2400" b="1" dirty="0">
                <a:solidFill>
                  <a:srgbClr val="37302A">
                    <a:lumMod val="75000"/>
                    <a:lumOff val="25000"/>
                  </a:srgbClr>
                </a:solidFill>
                <a:latin typeface="Lucida Handwriting" pitchFamily="66" charset="0"/>
              </a:rPr>
              <a:t>1º: Alumnado  ayudante (1º y 2º ESO)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241736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prism isInverted="1"/>
      </p:transition>
    </mc:Choice>
    <mc:Fallback xmlns="">
      <p:transition spd="slow" advClick="0" advTm="4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/>
          </p:cNvSpPr>
          <p:nvPr/>
        </p:nvSpPr>
        <p:spPr>
          <a:xfrm>
            <a:off x="285836" y="249032"/>
            <a:ext cx="8229600" cy="1354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ES" dirty="0"/>
          </a:p>
        </p:txBody>
      </p:sp>
      <p:graphicFrame>
        <p:nvGraphicFramePr>
          <p:cNvPr id="6" name="5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1678484"/>
              </p:ext>
            </p:extLst>
          </p:nvPr>
        </p:nvGraphicFramePr>
        <p:xfrm>
          <a:off x="1068393" y="1340769"/>
          <a:ext cx="5848350" cy="5343766"/>
        </p:xfrm>
        <a:graphic>
          <a:graphicData uri="http://schemas.openxmlformats.org/drawingml/2006/table">
            <a:tbl>
              <a:tblPr firstRow="1" firstCol="1" bandRow="1"/>
              <a:tblGrid>
                <a:gridCol w="2924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24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74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100" b="1" dirty="0">
                          <a:effectLst/>
                          <a:latin typeface="Arial"/>
                          <a:ea typeface="Calibri"/>
                        </a:rPr>
                        <a:t>FECHA:</a:t>
                      </a:r>
                      <a:endParaRPr lang="es-E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100" b="1" dirty="0">
                          <a:effectLst/>
                          <a:latin typeface="Arial"/>
                          <a:ea typeface="Calibri"/>
                        </a:rPr>
                        <a:t> </a:t>
                      </a:r>
                      <a:endParaRPr lang="es-E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100" b="1">
                          <a:effectLst/>
                          <a:latin typeface="Arial"/>
                          <a:ea typeface="Calibri"/>
                        </a:rPr>
                        <a:t>PARTICIPANTES: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100" b="1">
                          <a:effectLst/>
                          <a:latin typeface="Arial"/>
                          <a:ea typeface="Calibri"/>
                        </a:rPr>
                        <a:t>OBSERVACIONES-ACUERDOS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100" b="1" dirty="0">
                          <a:effectLst/>
                          <a:latin typeface="Arial"/>
                          <a:ea typeface="Calibri"/>
                        </a:rPr>
                        <a:t>1ºA</a:t>
                      </a:r>
                      <a:endParaRPr lang="es-ES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  <a:latin typeface="Arial"/>
                          <a:ea typeface="Calibri"/>
                        </a:rPr>
                        <a:t>- </a:t>
                      </a:r>
                      <a:endParaRPr lang="es-ES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  <a:latin typeface="Arial"/>
                          <a:ea typeface="Calibri"/>
                        </a:rPr>
                        <a:t>- </a:t>
                      </a:r>
                      <a:endParaRPr lang="es-E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100" b="1" dirty="0">
                          <a:effectLst/>
                          <a:latin typeface="Arial"/>
                          <a:ea typeface="Calibri"/>
                        </a:rPr>
                        <a:t> </a:t>
                      </a:r>
                      <a:endParaRPr lang="es-ES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100" b="1" dirty="0">
                          <a:effectLst/>
                          <a:latin typeface="Arial"/>
                          <a:ea typeface="Calibri"/>
                        </a:rPr>
                        <a:t> </a:t>
                      </a:r>
                      <a:endParaRPr lang="es-ES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100" b="1" dirty="0">
                          <a:effectLst/>
                          <a:latin typeface="Arial"/>
                          <a:ea typeface="Calibri"/>
                        </a:rPr>
                        <a:t> </a:t>
                      </a:r>
                      <a:endParaRPr lang="es-ES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100" b="1" dirty="0">
                          <a:effectLst/>
                          <a:latin typeface="Arial"/>
                          <a:ea typeface="Calibri"/>
                        </a:rPr>
                        <a:t> </a:t>
                      </a:r>
                      <a:endParaRPr lang="es-E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100" b="1">
                          <a:effectLst/>
                          <a:latin typeface="Arial"/>
                          <a:ea typeface="Calibri"/>
                        </a:rPr>
                        <a:t>1ºB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  <a:latin typeface="Arial"/>
                          <a:ea typeface="Calibri"/>
                        </a:rPr>
                        <a:t>- 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  <a:latin typeface="Arial"/>
                          <a:ea typeface="Calibri"/>
                        </a:rPr>
                        <a:t>- 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100" b="1">
                          <a:effectLst/>
                          <a:latin typeface="Arial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100" b="1">
                          <a:effectLst/>
                          <a:latin typeface="Arial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100" b="1">
                          <a:effectLst/>
                          <a:latin typeface="Arial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100" b="1">
                          <a:effectLst/>
                          <a:latin typeface="Arial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100" b="1" dirty="0">
                          <a:effectLst/>
                          <a:latin typeface="Arial"/>
                          <a:ea typeface="Calibri"/>
                        </a:rPr>
                        <a:t>1ºC</a:t>
                      </a:r>
                      <a:endParaRPr lang="es-ES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100" b="1" dirty="0">
                          <a:effectLst/>
                          <a:latin typeface="Arial"/>
                          <a:ea typeface="Calibri"/>
                        </a:rPr>
                        <a:t>- </a:t>
                      </a:r>
                      <a:endParaRPr lang="es-ES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  <a:latin typeface="Arial"/>
                          <a:ea typeface="Calibri"/>
                        </a:rPr>
                        <a:t>- </a:t>
                      </a:r>
                      <a:endParaRPr lang="es-E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100" b="1">
                          <a:effectLst/>
                          <a:latin typeface="Arial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100" b="1">
                          <a:effectLst/>
                          <a:latin typeface="Arial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100" b="1">
                          <a:effectLst/>
                          <a:latin typeface="Arial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100" b="1">
                          <a:effectLst/>
                          <a:latin typeface="Arial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100" b="1">
                          <a:effectLst/>
                          <a:latin typeface="Arial"/>
                          <a:ea typeface="Calibri"/>
                        </a:rPr>
                        <a:t>1ºD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100" b="1">
                          <a:effectLst/>
                          <a:latin typeface="Arial"/>
                          <a:ea typeface="Calibri"/>
                        </a:rPr>
                        <a:t>- 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  <a:latin typeface="Arial"/>
                          <a:ea typeface="Calibri"/>
                        </a:rPr>
                        <a:t>- 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100" b="1">
                          <a:effectLst/>
                          <a:latin typeface="Arial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100" b="1">
                          <a:effectLst/>
                          <a:latin typeface="Arial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100" b="1">
                          <a:effectLst/>
                          <a:latin typeface="Arial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100" b="1">
                          <a:effectLst/>
                          <a:latin typeface="Arial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100" b="1">
                          <a:effectLst/>
                          <a:latin typeface="Arial"/>
                          <a:ea typeface="Calibri"/>
                        </a:rPr>
                        <a:t>1ºE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100" b="1">
                          <a:effectLst/>
                          <a:latin typeface="Arial"/>
                          <a:ea typeface="Calibri"/>
                        </a:rPr>
                        <a:t>- 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  <a:latin typeface="Arial"/>
                          <a:ea typeface="Calibri"/>
                        </a:rPr>
                        <a:t>- 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100" b="1" dirty="0">
                          <a:effectLst/>
                          <a:latin typeface="Arial"/>
                          <a:ea typeface="Calibri"/>
                        </a:rPr>
                        <a:t> </a:t>
                      </a:r>
                      <a:endParaRPr lang="es-ES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100" b="1" dirty="0">
                          <a:effectLst/>
                          <a:latin typeface="Arial"/>
                          <a:ea typeface="Calibri"/>
                        </a:rPr>
                        <a:t> </a:t>
                      </a:r>
                      <a:endParaRPr lang="es-ES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b="1" dirty="0">
                          <a:effectLst/>
                          <a:latin typeface="Arial"/>
                          <a:ea typeface="Calibri"/>
                        </a:rPr>
                        <a:t> </a:t>
                      </a:r>
                      <a:endParaRPr lang="es-ES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100" b="1" dirty="0">
                          <a:effectLst/>
                          <a:latin typeface="Arial"/>
                          <a:ea typeface="Calibri"/>
                        </a:rPr>
                        <a:t> </a:t>
                      </a:r>
                      <a:endParaRPr lang="es-E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100" b="1" dirty="0">
                          <a:effectLst/>
                          <a:latin typeface="Arial"/>
                          <a:ea typeface="Calibri"/>
                        </a:rPr>
                        <a:t>1ºF</a:t>
                      </a:r>
                      <a:endParaRPr lang="es-ES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100" b="1" dirty="0">
                          <a:effectLst/>
                          <a:latin typeface="Arial"/>
                          <a:ea typeface="Calibri"/>
                        </a:rPr>
                        <a:t>- </a:t>
                      </a:r>
                      <a:endParaRPr lang="es-ES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  <a:latin typeface="Arial"/>
                          <a:ea typeface="Calibri"/>
                        </a:rPr>
                        <a:t>- </a:t>
                      </a:r>
                      <a:endParaRPr lang="es-E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100" b="1" dirty="0">
                          <a:effectLst/>
                          <a:latin typeface="Arial"/>
                          <a:ea typeface="Calibri"/>
                        </a:rPr>
                        <a:t> </a:t>
                      </a:r>
                      <a:endParaRPr lang="es-ES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100" b="1" dirty="0">
                          <a:effectLst/>
                          <a:latin typeface="Arial"/>
                          <a:ea typeface="Calibri"/>
                        </a:rPr>
                        <a:t> </a:t>
                      </a:r>
                      <a:endParaRPr lang="es-ES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100" b="1" dirty="0">
                          <a:effectLst/>
                          <a:latin typeface="Arial"/>
                          <a:ea typeface="Calibri"/>
                        </a:rPr>
                        <a:t> </a:t>
                      </a:r>
                      <a:endParaRPr lang="es-ES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100" b="1" dirty="0">
                          <a:effectLst/>
                          <a:latin typeface="Arial"/>
                          <a:ea typeface="Calibri"/>
                        </a:rPr>
                        <a:t> </a:t>
                      </a:r>
                      <a:endParaRPr lang="es-E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Calibri"/>
                          <a:cs typeface="+mn-cs"/>
                        </a:rPr>
                        <a:t>ACUERDOS COMUNES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755576" y="116632"/>
            <a:ext cx="6390948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br>
              <a:rPr kumimoji="0" lang="es-E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es-ES_tradnl" sz="2400" b="1" i="1" u="none" strike="noStrike" cap="none" normalizeH="0" baseline="0" dirty="0">
                <a:ln>
                  <a:noFill/>
                </a:ln>
                <a:solidFill>
                  <a:srgbClr val="A50021"/>
                </a:solidFill>
                <a:effectLst/>
                <a:latin typeface="Arial" pitchFamily="34" charset="0"/>
                <a:ea typeface="+mj-ea"/>
                <a:cs typeface="+mj-cs"/>
              </a:rPr>
              <a:t>1</a:t>
            </a:r>
            <a:r>
              <a:rPr lang="es-ES_tradnl" sz="2400" b="1" i="1" dirty="0">
                <a:solidFill>
                  <a:srgbClr val="A50021"/>
                </a:solidFill>
                <a:ea typeface="+mj-ea"/>
                <a:cs typeface="+mj-cs"/>
              </a:rPr>
              <a:t>-1</a:t>
            </a:r>
            <a:br>
              <a:rPr lang="es-ES_tradnl" sz="2400" b="1" i="1" dirty="0">
                <a:solidFill>
                  <a:srgbClr val="A50021"/>
                </a:solidFill>
                <a:ea typeface="+mj-ea"/>
                <a:cs typeface="+mj-cs"/>
              </a:rPr>
            </a:br>
            <a:r>
              <a:rPr lang="es-ES_tradnl" sz="2400" b="1" i="1" dirty="0">
                <a:solidFill>
                  <a:srgbClr val="A50021"/>
                </a:solidFill>
                <a:ea typeface="+mj-ea"/>
                <a:cs typeface="+mj-cs"/>
              </a:rPr>
              <a:t>Observatorio de la convivencia: modelo de acta</a:t>
            </a:r>
            <a:endParaRPr kumimoji="0" 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439728"/>
            <a:ext cx="322833" cy="326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59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ripple dir="lu"/>
      </p:transition>
    </mc:Choice>
    <mc:Fallback xmlns="">
      <p:transition spd="slow" advClick="0" advTm="4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55576" y="332656"/>
            <a:ext cx="7704856" cy="1152128"/>
          </a:xfrm>
        </p:spPr>
        <p:txBody>
          <a:bodyPr>
            <a:noAutofit/>
          </a:bodyPr>
          <a:lstStyle/>
          <a:p>
            <a:pPr algn="l"/>
            <a:br>
              <a:rPr lang="es-ES_tradnl" sz="2800" b="1" i="1" dirty="0"/>
            </a:br>
            <a:r>
              <a:rPr lang="es-ES_tradnl" sz="2400" b="1" i="1" dirty="0">
                <a:solidFill>
                  <a:srgbClr val="A50021"/>
                </a:solidFill>
              </a:rPr>
              <a:t>1-2</a:t>
            </a:r>
            <a:br>
              <a:rPr lang="es-ES_tradnl" sz="2400" b="1" i="1" dirty="0">
                <a:solidFill>
                  <a:srgbClr val="A50021"/>
                </a:solidFill>
              </a:rPr>
            </a:br>
            <a:r>
              <a:rPr lang="es-ES_tradnl" sz="2400" b="1" i="1" dirty="0">
                <a:solidFill>
                  <a:srgbClr val="A50021"/>
                </a:solidFill>
              </a:rPr>
              <a:t>Observatorio de la convivencia: calendario de reuniones</a:t>
            </a:r>
            <a:br>
              <a:rPr lang="es-ES" sz="3600" i="1" dirty="0">
                <a:latin typeface="Brush Script MT" pitchFamily="66" charset="0"/>
                <a:cs typeface="BrowalliaUPC" pitchFamily="34" charset="-34"/>
              </a:rPr>
            </a:br>
            <a:endParaRPr lang="es-ES" sz="3600" i="1" dirty="0">
              <a:latin typeface="Brush Script MT" pitchFamily="66" charset="0"/>
              <a:cs typeface="BrowalliaUPC" pitchFamily="34" charset="-34"/>
            </a:endParaRPr>
          </a:p>
        </p:txBody>
      </p:sp>
      <p:graphicFrame>
        <p:nvGraphicFramePr>
          <p:cNvPr id="5" name="4 Tabla"/>
          <p:cNvGraphicFramePr>
            <a:graphicFrameLocks noGrp="1"/>
          </p:cNvGraphicFramePr>
          <p:nvPr/>
        </p:nvGraphicFramePr>
        <p:xfrm>
          <a:off x="512164" y="1569562"/>
          <a:ext cx="8119671" cy="4587240"/>
        </p:xfrm>
        <a:graphic>
          <a:graphicData uri="http://schemas.openxmlformats.org/drawingml/2006/table">
            <a:tbl>
              <a:tblPr firstRow="1" firstCol="1" bandRow="1"/>
              <a:tblGrid>
                <a:gridCol w="2598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1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44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92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68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88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1222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9649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894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8512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8461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8512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53762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185129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79744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224103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568377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185129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595984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193248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566753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</a:tblGrid>
              <a:tr h="1052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SEPTIEM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OCTUB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NOVIEM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DICIEM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ENERO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FEBRE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MARZO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ABRIL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MAYO 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JUNIO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2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1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411480" algn="l"/>
                        </a:tabLs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V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D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X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V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L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J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J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D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M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V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05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2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S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rgbClr val="BFBFBF"/>
                          </a:solidFill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L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J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S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M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V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V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L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X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rgbClr val="7030A0"/>
                          </a:solidFill>
                          <a:effectLst/>
                          <a:latin typeface="Calibri"/>
                          <a:ea typeface="Calibri"/>
                        </a:rPr>
                        <a:t>Observatorio: AA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S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2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3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D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rgbClr val="BFBFBF"/>
                          </a:solidFill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M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V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rgbClr val="00B0F0"/>
                          </a:solidFill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D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X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S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S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M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J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D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52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4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L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X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rgbClr val="7030A0"/>
                          </a:solidFill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S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L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J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D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D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X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V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L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52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5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M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J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D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M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V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L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L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J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S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M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05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6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X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V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L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X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S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M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M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rgbClr val="00B0F0"/>
                          </a:solidFill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V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D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X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rgbClr val="7030A0"/>
                          </a:solidFill>
                          <a:effectLst/>
                          <a:latin typeface="Calibri"/>
                          <a:ea typeface="Calibri"/>
                        </a:rPr>
                        <a:t>Observatorio AA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05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7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J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S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M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J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D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X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rgbClr val="7030A0"/>
                          </a:solidFill>
                          <a:effectLst/>
                          <a:latin typeface="Calibri"/>
                          <a:ea typeface="Calibri"/>
                        </a:rPr>
                        <a:t>Observatorio AA 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X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rgbClr val="7030A0"/>
                          </a:solidFill>
                          <a:effectLst/>
                          <a:latin typeface="Calibri"/>
                          <a:ea typeface="Calibri"/>
                        </a:rPr>
                        <a:t>Observatorio: AA 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S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L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J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052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8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V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D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X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rgbClr val="00B050"/>
                          </a:solidFill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V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L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J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J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D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M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V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052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9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S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L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J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S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M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V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V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L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rgbClr val="00B0F0"/>
                          </a:solidFill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X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S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05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10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D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M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V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D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X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rgbClr val="7030A0"/>
                          </a:solidFill>
                          <a:effectLst/>
                          <a:latin typeface="Calibri"/>
                          <a:ea typeface="Calibri"/>
                        </a:rPr>
                        <a:t>Observatorio: AA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S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S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M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J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D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052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11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L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X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S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L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J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D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D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X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V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L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052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12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M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J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D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M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V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L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L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J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S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M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05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13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X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V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L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X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rgbClr val="7030A0"/>
                          </a:solidFill>
                          <a:effectLst/>
                          <a:latin typeface="Calibri"/>
                          <a:ea typeface="Calibri"/>
                        </a:rPr>
                        <a:t>Observatorio: AA 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S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M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M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V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D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X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052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14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J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S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M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J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D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X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X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S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L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J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052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15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V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D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X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V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L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J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J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D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M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V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05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16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S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L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J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S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M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V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V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L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X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rgbClr val="7030A0"/>
                          </a:solidFill>
                          <a:effectLst/>
                          <a:latin typeface="Calibri"/>
                          <a:ea typeface="Calibri"/>
                        </a:rPr>
                        <a:t>Observatorio: AA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S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052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17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D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M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V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D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X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S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S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M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J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D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05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18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L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X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rgbClr val="00B0F0"/>
                          </a:solidFill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S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L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J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D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D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X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rgbClr val="7030A0"/>
                          </a:solidFill>
                          <a:effectLst/>
                          <a:latin typeface="Calibri"/>
                          <a:ea typeface="Calibri"/>
                        </a:rPr>
                        <a:t>Observatorio AA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V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L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052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19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M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rgbClr val="7030A0"/>
                          </a:solidFill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J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D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M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V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L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L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J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S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M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052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20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X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V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L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X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S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M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M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V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D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X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105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21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J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S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M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J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D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X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rgbClr val="7030A0"/>
                          </a:solidFill>
                          <a:effectLst/>
                          <a:latin typeface="Calibri"/>
                          <a:ea typeface="Calibri"/>
                        </a:rPr>
                        <a:t>Observatorio AA 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X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rgbClr val="7030A0"/>
                          </a:solidFill>
                          <a:effectLst/>
                          <a:latin typeface="Calibri"/>
                          <a:ea typeface="Calibri"/>
                        </a:rPr>
                        <a:t>Observatorio: AA 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S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L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J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052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22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V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D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X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V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L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J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J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D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M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V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052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23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S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L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J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S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M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V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V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L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X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S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105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24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D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M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V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D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X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rgbClr val="7030A0"/>
                          </a:solidFill>
                          <a:effectLst/>
                          <a:latin typeface="Calibri"/>
                          <a:ea typeface="Calibri"/>
                        </a:rPr>
                        <a:t>Observatorio: AA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S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S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M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J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D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052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25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L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X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S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L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J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D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D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X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V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L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052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26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M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J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D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M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V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L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L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J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S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M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052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27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X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V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L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X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S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M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M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V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D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X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052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28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J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S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M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J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D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X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X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S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L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J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2105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29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V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rgbClr val="00B0F0"/>
                          </a:solidFill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D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X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rgbClr val="7030A0"/>
                          </a:solidFill>
                          <a:effectLst/>
                          <a:latin typeface="Calibri"/>
                          <a:ea typeface="Calibri"/>
                        </a:rPr>
                        <a:t>Observatorio: AA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V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L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J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D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M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V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2105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30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S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L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J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rgbClr val="7030A0"/>
                          </a:solidFill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S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M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V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L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X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rgbClr val="7030A0"/>
                          </a:solidFill>
                          <a:effectLst/>
                          <a:latin typeface="Calibri"/>
                          <a:ea typeface="Calibri"/>
                        </a:rPr>
                        <a:t>Observatorio: AA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S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1052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31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M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D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X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S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J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b="1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700" dirty="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664" marR="67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179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ripple dir="rd"/>
      </p:transition>
    </mc:Choice>
    <mc:Fallback xmlns="">
      <p:transition spd="slow" advClick="0" advTm="4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71600" y="404664"/>
            <a:ext cx="6779096" cy="1008112"/>
          </a:xfrm>
        </p:spPr>
        <p:txBody>
          <a:bodyPr>
            <a:normAutofit/>
          </a:bodyPr>
          <a:lstStyle/>
          <a:p>
            <a:pPr lvl="0" algn="l" fontAlgn="base">
              <a:spcAft>
                <a:spcPct val="0"/>
              </a:spcAft>
            </a:pPr>
            <a:r>
              <a:rPr lang="es-ES_tradnl" sz="2400" b="1" i="1" dirty="0">
                <a:solidFill>
                  <a:srgbClr val="A50021"/>
                </a:solidFill>
                <a:ea typeface="+mn-ea"/>
                <a:cs typeface="+mn-cs"/>
              </a:rPr>
              <a:t>1-3</a:t>
            </a:r>
            <a:br>
              <a:rPr lang="es-ES_tradnl" sz="2400" b="1" i="1" dirty="0">
                <a:solidFill>
                  <a:srgbClr val="A50021"/>
                </a:solidFill>
                <a:ea typeface="+mn-ea"/>
                <a:cs typeface="+mn-cs"/>
              </a:rPr>
            </a:br>
            <a:r>
              <a:rPr lang="es-ES_tradnl" sz="2400" b="1" i="1" dirty="0">
                <a:solidFill>
                  <a:srgbClr val="A50021"/>
                </a:solidFill>
                <a:ea typeface="+mn-ea"/>
                <a:cs typeface="+mn-cs"/>
              </a:rPr>
              <a:t>Alumnado ayudante: valoración final</a:t>
            </a:r>
            <a:endParaRPr lang="es-ES" sz="1800" dirty="0">
              <a:solidFill>
                <a:prstClr val="black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5810010"/>
              </p:ext>
            </p:extLst>
          </p:nvPr>
        </p:nvGraphicFramePr>
        <p:xfrm>
          <a:off x="1187624" y="1628800"/>
          <a:ext cx="5363320" cy="4749045"/>
        </p:xfrm>
        <a:graphic>
          <a:graphicData uri="http://schemas.openxmlformats.org/drawingml/2006/table">
            <a:tbl>
              <a:tblPr firstRow="1" firstCol="1" bandRow="1"/>
              <a:tblGrid>
                <a:gridCol w="5363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7490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IES Pintor Luis Sáez</a:t>
                      </a:r>
                      <a:endParaRPr lang="es-ES" sz="10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Equipo de Convivencia</a:t>
                      </a:r>
                      <a:endParaRPr lang="es-ES" sz="10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NOMBRE:</a:t>
                      </a:r>
                      <a:endParaRPr lang="es-ES" sz="10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CURSO:</a:t>
                      </a:r>
                      <a:endParaRPr lang="es-ES" sz="10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s-ES" sz="10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s-ES" sz="10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ALUMNADO AYUDANTE 2023-24</a:t>
                      </a:r>
                      <a:endParaRPr lang="es-ES" sz="10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Calibri"/>
                          <a:ea typeface="Calibri"/>
                        </a:rPr>
                        <a:t>1.- Aspectos </a:t>
                      </a:r>
                      <a:r>
                        <a:rPr lang="es-ES" sz="1000" b="1" dirty="0">
                          <a:effectLst/>
                          <a:latin typeface="Calibri"/>
                          <a:ea typeface="Calibri"/>
                        </a:rPr>
                        <a:t>positivos</a:t>
                      </a:r>
                      <a:r>
                        <a:rPr lang="es-ES" sz="1000" dirty="0">
                          <a:effectLst/>
                          <a:latin typeface="Calibri"/>
                          <a:ea typeface="Calibri"/>
                        </a:rPr>
                        <a:t> de haber sido alumno/a ayudante:</a:t>
                      </a:r>
                      <a:endParaRPr lang="es-ES" sz="10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0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Calibri"/>
                          <a:ea typeface="Calibri"/>
                        </a:rPr>
                        <a:t>2.- ¿Hay algún aspecto </a:t>
                      </a:r>
                      <a:r>
                        <a:rPr lang="es-ES" sz="1000" b="1" dirty="0">
                          <a:effectLst/>
                          <a:latin typeface="Calibri"/>
                          <a:ea typeface="Calibri"/>
                        </a:rPr>
                        <a:t>negativo</a:t>
                      </a:r>
                      <a:r>
                        <a:rPr lang="es-ES" sz="1000" dirty="0">
                          <a:effectLst/>
                          <a:latin typeface="Calibri"/>
                          <a:ea typeface="Calibri"/>
                        </a:rPr>
                        <a:t> del hecho de haber sido alumno/a ayudante?</a:t>
                      </a:r>
                      <a:endParaRPr lang="es-ES" sz="10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0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Calibri"/>
                          <a:ea typeface="Calibri"/>
                        </a:rPr>
                        <a:t>3.- Señala qué ha sido lo más </a:t>
                      </a:r>
                      <a:r>
                        <a:rPr lang="es-ES" sz="1000" b="1" dirty="0">
                          <a:effectLst/>
                          <a:latin typeface="Calibri"/>
                          <a:ea typeface="Calibri"/>
                        </a:rPr>
                        <a:t>difícil</a:t>
                      </a:r>
                      <a:r>
                        <a:rPr lang="es-ES" sz="1000" dirty="0">
                          <a:effectLst/>
                          <a:latin typeface="Calibri"/>
                          <a:ea typeface="Calibri"/>
                        </a:rPr>
                        <a:t> de ser alumno/a ayudante</a:t>
                      </a:r>
                      <a:endParaRPr lang="es-ES" sz="10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0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Calibri"/>
                          <a:ea typeface="Calibri"/>
                        </a:rPr>
                        <a:t>4.- ¿Crees que </a:t>
                      </a:r>
                      <a:r>
                        <a:rPr lang="es-ES" sz="1000" b="1" dirty="0">
                          <a:effectLst/>
                          <a:latin typeface="Calibri"/>
                          <a:ea typeface="Calibri"/>
                        </a:rPr>
                        <a:t>has ayudado</a:t>
                      </a:r>
                      <a:r>
                        <a:rPr lang="es-ES" sz="1000" dirty="0">
                          <a:effectLst/>
                          <a:latin typeface="Calibri"/>
                          <a:ea typeface="Calibri"/>
                        </a:rPr>
                        <a:t> a mejorar el funcionamiento de la clase?</a:t>
                      </a:r>
                      <a:endParaRPr lang="es-ES" sz="10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0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Calibri"/>
                          <a:ea typeface="Calibri"/>
                        </a:rPr>
                        <a:t>5.- Qué cosas </a:t>
                      </a:r>
                      <a:r>
                        <a:rPr lang="es-ES" sz="1000" b="1" dirty="0">
                          <a:effectLst/>
                          <a:latin typeface="Calibri"/>
                          <a:ea typeface="Calibri"/>
                        </a:rPr>
                        <a:t>cambiarías</a:t>
                      </a:r>
                      <a:r>
                        <a:rPr lang="es-ES" sz="1000" dirty="0">
                          <a:effectLst/>
                          <a:latin typeface="Calibri"/>
                          <a:ea typeface="Calibri"/>
                        </a:rPr>
                        <a:t> de tu función a lo largo del año</a:t>
                      </a:r>
                      <a:endParaRPr lang="es-ES" sz="10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0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Calibri"/>
                          <a:ea typeface="Calibri"/>
                        </a:rPr>
                        <a:t>6.- Qué cosas </a:t>
                      </a:r>
                      <a:r>
                        <a:rPr lang="es-ES" sz="1000" b="1" dirty="0">
                          <a:effectLst/>
                          <a:latin typeface="Calibri"/>
                          <a:ea typeface="Calibri"/>
                        </a:rPr>
                        <a:t>añadirías</a:t>
                      </a:r>
                      <a:r>
                        <a:rPr lang="es-ES" sz="1000" dirty="0">
                          <a:effectLst/>
                          <a:latin typeface="Calibri"/>
                          <a:ea typeface="Calibri"/>
                        </a:rPr>
                        <a:t> desde tu papel de alumno/a ayudante</a:t>
                      </a:r>
                      <a:endParaRPr lang="es-ES" sz="10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0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Calibri"/>
                          <a:ea typeface="Calibri"/>
                        </a:rPr>
                        <a:t>7.- ¿Te has sentido </a:t>
                      </a:r>
                      <a:r>
                        <a:rPr lang="es-ES" sz="1000" b="1" dirty="0">
                          <a:effectLst/>
                          <a:latin typeface="Calibri"/>
                          <a:ea typeface="Calibri"/>
                        </a:rPr>
                        <a:t>cómodo/a</a:t>
                      </a:r>
                      <a:r>
                        <a:rPr lang="es-ES" sz="1000" dirty="0">
                          <a:effectLst/>
                          <a:latin typeface="Calibri"/>
                          <a:ea typeface="Calibri"/>
                        </a:rPr>
                        <a:t> en tu papel de alumno/a ayudante?</a:t>
                      </a:r>
                      <a:endParaRPr lang="es-ES" sz="10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0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Calibri"/>
                          <a:ea typeface="Calibri"/>
                        </a:rPr>
                        <a:t>8.- ¿</a:t>
                      </a:r>
                      <a:r>
                        <a:rPr lang="es-ES" sz="1000" b="1" dirty="0">
                          <a:effectLst/>
                          <a:latin typeface="Calibri"/>
                          <a:ea typeface="Calibri"/>
                        </a:rPr>
                        <a:t>Recomendarías</a:t>
                      </a:r>
                      <a:r>
                        <a:rPr lang="es-ES" sz="1000" dirty="0">
                          <a:effectLst/>
                          <a:latin typeface="Calibri"/>
                          <a:ea typeface="Calibri"/>
                        </a:rPr>
                        <a:t> a alguien ser alumno/a ayudante?</a:t>
                      </a:r>
                      <a:endParaRPr lang="es-ES" sz="10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0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Calibri"/>
                          <a:ea typeface="Calibri"/>
                        </a:rPr>
                        <a:t>9.- ¿Te gustaría </a:t>
                      </a:r>
                      <a:r>
                        <a:rPr lang="es-ES" sz="1000" b="1" dirty="0">
                          <a:effectLst/>
                          <a:latin typeface="Calibri"/>
                          <a:ea typeface="Calibri"/>
                        </a:rPr>
                        <a:t>seguir</a:t>
                      </a:r>
                      <a:r>
                        <a:rPr lang="es-ES" sz="1000" dirty="0">
                          <a:effectLst/>
                          <a:latin typeface="Calibri"/>
                          <a:ea typeface="Calibri"/>
                        </a:rPr>
                        <a:t> </a:t>
                      </a:r>
                      <a:r>
                        <a:rPr lang="es-ES" sz="1000" b="1" dirty="0">
                          <a:effectLst/>
                          <a:latin typeface="Calibri"/>
                          <a:ea typeface="Calibri"/>
                        </a:rPr>
                        <a:t>formándote</a:t>
                      </a:r>
                      <a:r>
                        <a:rPr lang="es-ES" sz="1000" dirty="0">
                          <a:effectLst/>
                          <a:latin typeface="Calibri"/>
                          <a:ea typeface="Calibri"/>
                        </a:rPr>
                        <a:t> como alumno/a mediador/a?</a:t>
                      </a:r>
                      <a:endParaRPr lang="es-ES" sz="10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0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Calibri"/>
                          <a:ea typeface="Calibri"/>
                        </a:rPr>
                        <a:t>10.- Algo que </a:t>
                      </a:r>
                      <a:r>
                        <a:rPr lang="es-ES" sz="1000" b="1" dirty="0">
                          <a:effectLst/>
                          <a:latin typeface="Calibri"/>
                          <a:ea typeface="Calibri"/>
                        </a:rPr>
                        <a:t>añadir</a:t>
                      </a:r>
                      <a:r>
                        <a:rPr lang="es-ES" sz="1000" dirty="0">
                          <a:effectLst/>
                          <a:latin typeface="Calibri"/>
                          <a:ea typeface="Calibri"/>
                        </a:rPr>
                        <a:t>…</a:t>
                      </a:r>
                      <a:endParaRPr lang="es-ES" sz="10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s-ES" sz="10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2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s-ES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73" marR="593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241" name="Imagen 7" descr="Descripción: Descripción: 25 ani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112241"/>
            <a:ext cx="503237" cy="50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239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ripple dir="ld"/>
      </p:transition>
    </mc:Choice>
    <mc:Fallback xmlns="">
      <p:transition spd="slow" advClick="0" advTm="4000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Ejecutivo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o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IES Pintor Luis Sáez-Jornada de Buenas Prácticas-Mayo 2024</Template>
  <TotalTime>1</TotalTime>
  <Words>1766</Words>
  <Application>Microsoft Office PowerPoint</Application>
  <PresentationFormat>Presentación en pantalla (4:3)</PresentationFormat>
  <Paragraphs>835</Paragraphs>
  <Slides>25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2" baseType="lpstr">
      <vt:lpstr>Arial</vt:lpstr>
      <vt:lpstr>Brush Script MT</vt:lpstr>
      <vt:lpstr>Calibri</vt:lpstr>
      <vt:lpstr>Lucida Calligraphy</vt:lpstr>
      <vt:lpstr>Lucida Handwriting</vt:lpstr>
      <vt:lpstr>Times New Roman</vt:lpstr>
      <vt:lpstr>Tema de Office</vt:lpstr>
      <vt:lpstr> IES  PINTOR LUIS SÁEZ </vt:lpstr>
      <vt:lpstr>Presentación de PowerPoint</vt:lpstr>
      <vt:lpstr>Equipo de convivencia en el  I.E.S. Pintor Luis Sáez</vt:lpstr>
      <vt:lpstr>Actuaciones del Equipo de convivencia en el  I.E.S. Pintor Luis Sáez</vt:lpstr>
      <vt:lpstr>Presentación de PowerPoint</vt:lpstr>
      <vt:lpstr>1.- Dos tutorías y selección. 2.- Dos sesiones de formación. 3.- Observatorio de la convivencia: reuniones quincenales con el Equipo de convivencia.</vt:lpstr>
      <vt:lpstr>Presentación de PowerPoint</vt:lpstr>
      <vt:lpstr> 1-2 Observatorio de la convivencia: calendario de reuniones </vt:lpstr>
      <vt:lpstr>1-3 Alumnado ayudante: valoración final</vt:lpstr>
      <vt:lpstr>2º.- Alumnado mediador (3º ESO)</vt:lpstr>
      <vt:lpstr>3º Alumnado ciber-ayudante (4º ESO)</vt:lpstr>
      <vt:lpstr>4º Prácticas restaurativas </vt:lpstr>
      <vt:lpstr>Presentación de PowerPoint</vt:lpstr>
      <vt:lpstr>   4-2 Círculo de diálogo  </vt:lpstr>
      <vt:lpstr>5-Conmemoración de días relacionados con la convivencia</vt:lpstr>
      <vt:lpstr>Presentación de PowerPoint</vt:lpstr>
      <vt:lpstr>Presentación de PowerPoint</vt:lpstr>
      <vt:lpstr>Presentación de PowerPoint</vt:lpstr>
      <vt:lpstr>6-Actividades de participación del alumnado en la vida del  Centro</vt:lpstr>
      <vt:lpstr>Presentación de PowerPoint</vt:lpstr>
      <vt:lpstr> 6-2- Concurso: logo para la convivencia </vt:lpstr>
      <vt:lpstr> 6-3- Carrera por la Paz </vt:lpstr>
      <vt:lpstr> 6-4.- Encuentro provincial de alumnado mediador y ayudante: Centro receptor.  </vt:lpstr>
      <vt:lpstr> 6-5.-Recital poético-musical </vt:lpstr>
      <vt:lpstr>   I.E.S. Pintor Luis Sáez- Burgos “Convivir: entre todos mejor”  Coordinadora: Mª Teresa Gutiérrez Díaz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IES  PINTOR LUIS SÁEZ</dc:title>
  <dc:creator>M. TERESA GUTIERREZ DIAZ</dc:creator>
  <cp:lastModifiedBy>MARGARITA MERINO VAZQUEZ</cp:lastModifiedBy>
  <cp:revision>2</cp:revision>
  <dcterms:created xsi:type="dcterms:W3CDTF">2024-05-28T19:15:51Z</dcterms:created>
  <dcterms:modified xsi:type="dcterms:W3CDTF">2024-05-29T10:31:12Z</dcterms:modified>
</cp:coreProperties>
</file>