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22" r:id="rId3"/>
    <p:sldId id="258" r:id="rId4"/>
    <p:sldId id="260" r:id="rId5"/>
    <p:sldId id="290" r:id="rId6"/>
    <p:sldId id="280" r:id="rId7"/>
    <p:sldId id="284" r:id="rId8"/>
    <p:sldId id="285" r:id="rId9"/>
    <p:sldId id="321" r:id="rId10"/>
    <p:sldId id="283" r:id="rId11"/>
    <p:sldId id="287" r:id="rId12"/>
    <p:sldId id="265" r:id="rId13"/>
    <p:sldId id="317" r:id="rId14"/>
    <p:sldId id="263" r:id="rId15"/>
    <p:sldId id="319" r:id="rId16"/>
    <p:sldId id="264" r:id="rId17"/>
    <p:sldId id="323" r:id="rId18"/>
    <p:sldId id="267" r:id="rId19"/>
    <p:sldId id="305" r:id="rId20"/>
    <p:sldId id="306" r:id="rId21"/>
    <p:sldId id="316" r:id="rId22"/>
    <p:sldId id="324" r:id="rId23"/>
    <p:sldId id="312" r:id="rId24"/>
    <p:sldId id="279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DD42B-9F4D-5B03-543B-1535954B9B54}" v="2" dt="2025-05-12T07:30:51.456"/>
    <p1510:client id="{A6EC96F0-B29B-F941-C5C2-89791F33D3E1}" v="25" dt="2025-05-10T14:07:34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12/05/2025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 de Convivencia | Colegio Santa María">
            <a:extLst>
              <a:ext uri="{FF2B5EF4-FFF2-40B4-BE49-F238E27FC236}">
                <a16:creationId xmlns:a16="http://schemas.microsoft.com/office/drawing/2014/main" id="{D0CAE5A9-9750-33C9-FDEA-EFB664EB19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4ED36A-BA09-0C05-9990-3CF423728366}"/>
              </a:ext>
            </a:extLst>
          </p:cNvPr>
          <p:cNvSpPr txBox="1"/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ÁMBITOS DE CONVIVENCIA</a:t>
            </a:r>
          </a:p>
        </p:txBody>
      </p:sp>
    </p:spTree>
    <p:extLst>
      <p:ext uri="{BB962C8B-B14F-4D97-AF65-F5344CB8AC3E}">
        <p14:creationId xmlns:p14="http://schemas.microsoft.com/office/powerpoint/2010/main" val="1999639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94300-8E75-364F-E504-8A20E1361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E1BF5B6-2DEB-6239-D5DD-5824A56D54A5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IDENTIFICAMOS EMOCIONES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EMOCIONÓMETRO</a:t>
            </a:r>
          </a:p>
        </p:txBody>
      </p:sp>
      <p:pic>
        <p:nvPicPr>
          <p:cNvPr id="10" name="Imagen 9" descr="Camuñas">
            <a:extLst>
              <a:ext uri="{FF2B5EF4-FFF2-40B4-BE49-F238E27FC236}">
                <a16:creationId xmlns:a16="http://schemas.microsoft.com/office/drawing/2014/main" id="{ECFAC804-3FCC-BEEE-186D-3BBE9808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17" r="1" b="3644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2" name="Imagen 1" descr="Imagen que contiene persona, interior, niño, joven&#10;&#10;El contenido generado por inteligencia artificial puede ser incorrecto.">
            <a:extLst>
              <a:ext uri="{FF2B5EF4-FFF2-40B4-BE49-F238E27FC236}">
                <a16:creationId xmlns:a16="http://schemas.microsoft.com/office/drawing/2014/main" id="{822A7DBD-D0EE-CF2C-3D7B-04558B4E10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16" r="1" b="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5411300-2555-CB7F-8C08-9B36AE5F4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56" b="36470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1" name="Imagen 10" descr="Tengo un volcán (Calita)">
            <a:extLst>
              <a:ext uri="{FF2B5EF4-FFF2-40B4-BE49-F238E27FC236}">
                <a16:creationId xmlns:a16="http://schemas.microsoft.com/office/drawing/2014/main" id="{70E30D60-5F8E-5DF1-0F13-7C4F6C1187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487" r="-2" b="40306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9" name="Imagen 8" descr="Diagrama&#10;&#10;El contenido generado por inteligencia artificial puede ser incorrecto.">
            <a:extLst>
              <a:ext uri="{FF2B5EF4-FFF2-40B4-BE49-F238E27FC236}">
                <a16:creationId xmlns:a16="http://schemas.microsoft.com/office/drawing/2014/main" id="{A44568D4-648F-2304-11B9-7F2F9E7012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207" b="3445"/>
          <a:stretch/>
        </p:blipFill>
        <p:spPr>
          <a:xfrm rot="21600000"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2" name="Imagen 11" descr="Imagen que contiene 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9EDCA4BE-63E1-EA6C-226A-27302FA446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016" r="-2" b="38756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993B9A6E-9019-64E3-AEE8-D7DE59937D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8434" r="4293" b="68386"/>
          <a:stretch/>
        </p:blipFill>
        <p:spPr>
          <a:xfrm>
            <a:off x="10616071" y="37871"/>
            <a:ext cx="1394900" cy="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0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19D2E2-7FB5-FBD7-6AA1-C0A919EDA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16E1EC-09B1-F880-43ED-E9ED8189C9A5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TRABAJO EN EQUIPO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CREATIVIDAD      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D21ADA3-648C-CE2B-E38D-96CD7C6C5E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213" r="1" b="12824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4" name="Imagen 3" descr="Texto, Carta, Pizarra&#10;&#10;El contenido generado por inteligencia artificial puede ser incorrecto.">
            <a:extLst>
              <a:ext uri="{FF2B5EF4-FFF2-40B4-BE49-F238E27FC236}">
                <a16:creationId xmlns:a16="http://schemas.microsoft.com/office/drawing/2014/main" id="{B56EB60F-8A04-6865-24FB-98C45CB7E3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359" r="-1" b="3286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8" name="Imagen 7" descr="Texto, Carta&#10;&#10;El contenido generado por inteligencia artificial puede ser incorrecto.">
            <a:extLst>
              <a:ext uri="{FF2B5EF4-FFF2-40B4-BE49-F238E27FC236}">
                <a16:creationId xmlns:a16="http://schemas.microsoft.com/office/drawing/2014/main" id="{591B5B9F-B476-C879-AC3E-3421947881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61" r="2" b="48789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2" name="Imagen 11" descr="Una pantalla de televisión encendida&#10;&#10;El contenido generado por inteligencia artificial puede ser incorrecto.">
            <a:extLst>
              <a:ext uri="{FF2B5EF4-FFF2-40B4-BE49-F238E27FC236}">
                <a16:creationId xmlns:a16="http://schemas.microsoft.com/office/drawing/2014/main" id="{C71324D5-A2F8-E3CF-F618-4153B55167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527" r="15439" b="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8DF5111-B0C1-974E-0B2E-A75D1C73B3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373" r="1" b="21985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309BBD19-E88E-D4B5-DA96-C4E14C0E00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434" r="4293" b="68386"/>
          <a:stretch/>
        </p:blipFill>
        <p:spPr>
          <a:xfrm>
            <a:off x="10400411" y="5486890"/>
            <a:ext cx="1596183" cy="10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22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D0E650-80B7-2224-4728-A1B0FCA4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F75336-7066-68B4-C533-0530F19BE661}"/>
              </a:ext>
            </a:extLst>
          </p:cNvPr>
          <p:cNvSpPr txBox="1"/>
          <p:nvPr/>
        </p:nvSpPr>
        <p:spPr>
          <a:xfrm>
            <a:off x="838200" y="365125"/>
            <a:ext cx="5393361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PROYECTO A TI</a:t>
            </a:r>
          </a:p>
        </p:txBody>
      </p:sp>
      <p:sp>
        <p:nvSpPr>
          <p:cNvPr id="3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Brújula Rosa De Los Vientos - Gráficos vectoriales gratis en Pixabay">
            <a:extLst>
              <a:ext uri="{FF2B5EF4-FFF2-40B4-BE49-F238E27FC236}">
                <a16:creationId xmlns:a16="http://schemas.microsoft.com/office/drawing/2014/main" id="{29031737-11FE-416D-5444-2B42553E4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634" y="802345"/>
            <a:ext cx="992609" cy="1025274"/>
          </a:xfrm>
          <a:prstGeom prst="rect">
            <a:avLst/>
          </a:prstGeom>
        </p:spPr>
      </p:pic>
      <p:pic>
        <p:nvPicPr>
          <p:cNvPr id="10" name="Imagen 9" descr="Dos Lineas Subrayado PNG para descargar gratis">
            <a:extLst>
              <a:ext uri="{FF2B5EF4-FFF2-40B4-BE49-F238E27FC236}">
                <a16:creationId xmlns:a16="http://schemas.microsoft.com/office/drawing/2014/main" id="{6AF93DAA-007D-8156-1AEB-D6E9828D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928" r="8932" b="971"/>
          <a:stretch/>
        </p:blipFill>
        <p:spPr>
          <a:xfrm>
            <a:off x="837430" y="1028312"/>
            <a:ext cx="3998222" cy="799046"/>
          </a:xfrm>
          <a:prstGeom prst="rect">
            <a:avLst/>
          </a:prstGeom>
        </p:spPr>
      </p:pic>
      <p:pic>
        <p:nvPicPr>
          <p:cNvPr id="4" name="Imagen 3" descr="El acompañamiento social y la Teoría Polivagal - Blog CJ">
            <a:extLst>
              <a:ext uri="{FF2B5EF4-FFF2-40B4-BE49-F238E27FC236}">
                <a16:creationId xmlns:a16="http://schemas.microsoft.com/office/drawing/2014/main" id="{0EC28517-7886-172E-CEBE-E658B9E1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571" y="2706029"/>
            <a:ext cx="4384906" cy="2152184"/>
          </a:xfrm>
          <a:prstGeom prst="rect">
            <a:avLst/>
          </a:prstGeom>
          <a:effectLst>
            <a:reflection stA="52000" endPos="35000" dir="5400000" sy="-100000" algn="bl" rotWithShape="0"/>
          </a:effectLst>
        </p:spPr>
      </p:pic>
      <p:sp>
        <p:nvSpPr>
          <p:cNvPr id="234" name="Rectángulo: esquinas redondeadas 233">
            <a:extLst>
              <a:ext uri="{FF2B5EF4-FFF2-40B4-BE49-F238E27FC236}">
                <a16:creationId xmlns:a16="http://schemas.microsoft.com/office/drawing/2014/main" id="{6E6D5545-3943-37A1-6AB3-89ED0E14B205}"/>
              </a:ext>
            </a:extLst>
          </p:cNvPr>
          <p:cNvSpPr/>
          <p:nvPr/>
        </p:nvSpPr>
        <p:spPr>
          <a:xfrm>
            <a:off x="836341" y="2007218"/>
            <a:ext cx="4212682" cy="4832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/>
              <a:t>ATENCIÓN TUTORIAL INDIVIDUALIZADA</a:t>
            </a:r>
          </a:p>
        </p:txBody>
      </p:sp>
      <p:sp>
        <p:nvSpPr>
          <p:cNvPr id="235" name="Rectángulo: esquinas redondeadas 234">
            <a:extLst>
              <a:ext uri="{FF2B5EF4-FFF2-40B4-BE49-F238E27FC236}">
                <a16:creationId xmlns:a16="http://schemas.microsoft.com/office/drawing/2014/main" id="{BACE5888-4DB6-9378-E552-34DD08700362}"/>
              </a:ext>
            </a:extLst>
          </p:cNvPr>
          <p:cNvSpPr/>
          <p:nvPr/>
        </p:nvSpPr>
        <p:spPr>
          <a:xfrm>
            <a:off x="836340" y="3642730"/>
            <a:ext cx="4212682" cy="4832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/>
              <a:t>DESTINATARIOS</a:t>
            </a:r>
          </a:p>
        </p:txBody>
      </p:sp>
      <p:sp>
        <p:nvSpPr>
          <p:cNvPr id="236" name="CuadroTexto 235">
            <a:extLst>
              <a:ext uri="{FF2B5EF4-FFF2-40B4-BE49-F238E27FC236}">
                <a16:creationId xmlns:a16="http://schemas.microsoft.com/office/drawing/2014/main" id="{5FD9FF60-1140-9898-D471-8BC1C8C99782}"/>
              </a:ext>
            </a:extLst>
          </p:cNvPr>
          <p:cNvSpPr txBox="1"/>
          <p:nvPr/>
        </p:nvSpPr>
        <p:spPr>
          <a:xfrm>
            <a:off x="613316" y="2707268"/>
            <a:ext cx="48693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/>
              <a:t>NECESIDADES SOCIALES, FAMILIARES, PERSONALES Y EMOCIONALES</a:t>
            </a:r>
          </a:p>
        </p:txBody>
      </p:sp>
      <p:sp>
        <p:nvSpPr>
          <p:cNvPr id="237" name="CuadroTexto 236">
            <a:extLst>
              <a:ext uri="{FF2B5EF4-FFF2-40B4-BE49-F238E27FC236}">
                <a16:creationId xmlns:a16="http://schemas.microsoft.com/office/drawing/2014/main" id="{47A62AA9-5D35-BD42-3A92-664DCDADCFF0}"/>
              </a:ext>
            </a:extLst>
          </p:cNvPr>
          <p:cNvSpPr txBox="1"/>
          <p:nvPr/>
        </p:nvSpPr>
        <p:spPr>
          <a:xfrm>
            <a:off x="532779" y="4423316"/>
            <a:ext cx="540214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/>
              <a:t>Desmotivación escolar y /o dificultades de aprendizaje</a:t>
            </a:r>
          </a:p>
          <a:p>
            <a:pPr marL="285750" indent="-285750">
              <a:buFont typeface="Arial"/>
              <a:buChar char="•"/>
            </a:pPr>
            <a:r>
              <a:rPr lang="es-ES"/>
              <a:t>Dificultades de integración escolar</a:t>
            </a:r>
          </a:p>
          <a:p>
            <a:pPr marL="285750" indent="-285750">
              <a:buFont typeface="Arial"/>
              <a:buChar char="•"/>
            </a:pPr>
            <a:r>
              <a:rPr lang="es-ES"/>
              <a:t>Problemas personales o académicos</a:t>
            </a:r>
          </a:p>
          <a:p>
            <a:pPr marL="285750" indent="-285750">
              <a:buFont typeface="Arial"/>
              <a:buChar char="•"/>
            </a:pPr>
            <a:r>
              <a:rPr lang="es-ES"/>
              <a:t>Riesgo de abandono escolar temprano</a:t>
            </a:r>
          </a:p>
          <a:p>
            <a:pPr marL="285750" indent="-285750">
              <a:buFont typeface="Arial"/>
              <a:buChar char="•"/>
            </a:pPr>
            <a:r>
              <a:rPr lang="es-ES"/>
              <a:t>Problemas de comportamiento</a:t>
            </a:r>
          </a:p>
        </p:txBody>
      </p:sp>
    </p:spTree>
    <p:extLst>
      <p:ext uri="{BB962C8B-B14F-4D97-AF65-F5344CB8AC3E}">
        <p14:creationId xmlns:p14="http://schemas.microsoft.com/office/powerpoint/2010/main" val="2778805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BBF7C7-DFA8-7796-CD68-78815BADB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6D6E586-E15C-91DD-5E35-644874C8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F0BA0B3-8885-FACB-B969-23A15599B6E3}"/>
              </a:ext>
            </a:extLst>
          </p:cNvPr>
          <p:cNvSpPr txBox="1"/>
          <p:nvPr/>
        </p:nvSpPr>
        <p:spPr>
          <a:xfrm>
            <a:off x="838200" y="371475"/>
            <a:ext cx="5393361" cy="7858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PROYECTO A TI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85C9BF-FBEA-CFAF-1EC5-C9230E310381}"/>
              </a:ext>
            </a:extLst>
          </p:cNvPr>
          <p:cNvSpPr txBox="1"/>
          <p:nvPr/>
        </p:nvSpPr>
        <p:spPr>
          <a:xfrm>
            <a:off x="254000" y="1840803"/>
            <a:ext cx="5266361" cy="17326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dirty="0"/>
              <a:t>EQUIPO DE ORIENTACIÓN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dirty="0"/>
              <a:t>EQUIPO DIRECTIVO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dirty="0"/>
              <a:t>COORDINADORA DE CONVIVENCIA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dirty="0"/>
              <a:t>PROFESORADO DEL CENTRO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pic>
        <p:nvPicPr>
          <p:cNvPr id="2" name="Imagen 1" descr="Acompañamiento Solidario gratuito - Inspyria">
            <a:extLst>
              <a:ext uri="{FF2B5EF4-FFF2-40B4-BE49-F238E27FC236}">
                <a16:creationId xmlns:a16="http://schemas.microsoft.com/office/drawing/2014/main" id="{8398B342-915C-6C3D-AE6C-108C7A41E1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77" r="31574" b="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5" name="!!Arc">
            <a:extLst>
              <a:ext uri="{FF2B5EF4-FFF2-40B4-BE49-F238E27FC236}">
                <a16:creationId xmlns:a16="http://schemas.microsoft.com/office/drawing/2014/main" id="{230D8BDF-6787-0EEC-B74F-E2C7C17BA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Oval">
            <a:extLst>
              <a:ext uri="{FF2B5EF4-FFF2-40B4-BE49-F238E27FC236}">
                <a16:creationId xmlns:a16="http://schemas.microsoft.com/office/drawing/2014/main" id="{9B50DAED-CDAF-0A56-4267-EAEF3880D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Brújula Rosa De Los Vientos - Gráficos vectoriales gratis en Pixabay">
            <a:extLst>
              <a:ext uri="{FF2B5EF4-FFF2-40B4-BE49-F238E27FC236}">
                <a16:creationId xmlns:a16="http://schemas.microsoft.com/office/drawing/2014/main" id="{E6259FF2-2C14-B823-0D93-BAAADCBA5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634" y="802345"/>
            <a:ext cx="992609" cy="1025274"/>
          </a:xfrm>
          <a:prstGeom prst="rect">
            <a:avLst/>
          </a:prstGeom>
        </p:spPr>
      </p:pic>
      <p:pic>
        <p:nvPicPr>
          <p:cNvPr id="10" name="Imagen 9" descr="Dos Lineas Subrayado PNG para descargar gratis">
            <a:extLst>
              <a:ext uri="{FF2B5EF4-FFF2-40B4-BE49-F238E27FC236}">
                <a16:creationId xmlns:a16="http://schemas.microsoft.com/office/drawing/2014/main" id="{FA7E5CFB-7F73-5A0A-2CE4-6805058E22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928" r="8932" b="971"/>
          <a:stretch/>
        </p:blipFill>
        <p:spPr>
          <a:xfrm>
            <a:off x="837430" y="761612"/>
            <a:ext cx="3998222" cy="799046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A246623-2064-D2D6-4A81-8DF5EE1DE691}"/>
              </a:ext>
            </a:extLst>
          </p:cNvPr>
          <p:cNvSpPr/>
          <p:nvPr/>
        </p:nvSpPr>
        <p:spPr>
          <a:xfrm>
            <a:off x="613316" y="1504176"/>
            <a:ext cx="4448097" cy="4212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FORMADO POR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678F4DB9-7D4A-749F-4707-0B03CE4A0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id="{1A53F163-BC3A-8F9A-4D82-1BC62E097E93}"/>
              </a:ext>
            </a:extLst>
          </p:cNvPr>
          <p:cNvSpPr txBox="1"/>
          <p:nvPr/>
        </p:nvSpPr>
        <p:spPr>
          <a:xfrm>
            <a:off x="254000" y="4248382"/>
            <a:ext cx="5393361" cy="2214331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sz="1900" dirty="0"/>
              <a:t>ESTABLECER UNA RELACIÓN DE CONFIANZA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dirty="0"/>
              <a:t>HACER UN SEGUIMIENTO INDIVIDUAL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dirty="0"/>
              <a:t>MANTENERSE INFORMADO DE LA SITUACIÓN ACADÉMICA, PERSONAL Y FAMILIAR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dirty="0"/>
              <a:t>CONTACTAR CON LA FAMILIA PERIÓDICAMENTE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dirty="0"/>
              <a:t>COORDINARSE CON EL EQUIPO DOCENTE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087A4FC-F8AF-BD08-FF76-E6215739BD0A}"/>
              </a:ext>
            </a:extLst>
          </p:cNvPr>
          <p:cNvSpPr/>
          <p:nvPr/>
        </p:nvSpPr>
        <p:spPr>
          <a:xfrm>
            <a:off x="365666" y="3713976"/>
            <a:ext cx="5166731" cy="4212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FUNCIONES DE LOS TUTORES DEL PROGRAMA</a:t>
            </a:r>
          </a:p>
        </p:txBody>
      </p:sp>
    </p:spTree>
    <p:extLst>
      <p:ext uri="{BB962C8B-B14F-4D97-AF65-F5344CB8AC3E}">
        <p14:creationId xmlns:p14="http://schemas.microsoft.com/office/powerpoint/2010/main" val="2552309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1F4F16-7F1D-7956-7802-8041B1172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1054DB-0E2E-E1BE-3141-C3715DB1511A}"/>
              </a:ext>
            </a:extLst>
          </p:cNvPr>
          <p:cNvSpPr txBox="1"/>
          <p:nvPr/>
        </p:nvSpPr>
        <p:spPr>
          <a:xfrm>
            <a:off x="6657715" y="467271"/>
            <a:ext cx="4195674" cy="205252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ALUMNOS MEDIADORES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12688C-FAFD-895B-7007-DB8D585C48ED}"/>
              </a:ext>
            </a:extLst>
          </p:cNvPr>
          <p:cNvSpPr txBox="1"/>
          <p:nvPr/>
        </p:nvSpPr>
        <p:spPr>
          <a:xfrm>
            <a:off x="6657715" y="2990818"/>
            <a:ext cx="4195675" cy="29138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INICIACIÓN 4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PRÁCTICAS 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TUTORIZACIÓN 6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0F14822-B1F1-4730-A131-C3416A790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50930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63F1D6B-3845-4F68-9803-39000080E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54502" cy="4167582"/>
          </a:xfrm>
          <a:custGeom>
            <a:avLst/>
            <a:gdLst>
              <a:gd name="connsiteX0" fmla="*/ 1209514 w 4154502"/>
              <a:gd name="connsiteY0" fmla="*/ 0 h 4167582"/>
              <a:gd name="connsiteX1" fmla="*/ 2782034 w 4154502"/>
              <a:gd name="connsiteY1" fmla="*/ 0 h 4167582"/>
              <a:gd name="connsiteX2" fmla="*/ 2836049 w 4154502"/>
              <a:gd name="connsiteY2" fmla="*/ 19770 h 4167582"/>
              <a:gd name="connsiteX3" fmla="*/ 4154502 w 4154502"/>
              <a:gd name="connsiteY3" fmla="*/ 2008854 h 4167582"/>
              <a:gd name="connsiteX4" fmla="*/ 1995774 w 4154502"/>
              <a:gd name="connsiteY4" fmla="*/ 4167582 h 4167582"/>
              <a:gd name="connsiteX5" fmla="*/ 6690 w 4154502"/>
              <a:gd name="connsiteY5" fmla="*/ 2849129 h 4167582"/>
              <a:gd name="connsiteX6" fmla="*/ 0 w 4154502"/>
              <a:gd name="connsiteY6" fmla="*/ 2830852 h 4167582"/>
              <a:gd name="connsiteX7" fmla="*/ 0 w 4154502"/>
              <a:gd name="connsiteY7" fmla="*/ 1186857 h 4167582"/>
              <a:gd name="connsiteX8" fmla="*/ 6690 w 4154502"/>
              <a:gd name="connsiteY8" fmla="*/ 1168580 h 4167582"/>
              <a:gd name="connsiteX9" fmla="*/ 1155500 w 4154502"/>
              <a:gd name="connsiteY9" fmla="*/ 19770 h 41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4167582">
                <a:moveTo>
                  <a:pt x="1209514" y="0"/>
                </a:moveTo>
                <a:lnTo>
                  <a:pt x="2782034" y="0"/>
                </a:lnTo>
                <a:lnTo>
                  <a:pt x="2836049" y="19770"/>
                </a:lnTo>
                <a:cubicBezTo>
                  <a:pt x="3610849" y="347482"/>
                  <a:pt x="4154502" y="1114679"/>
                  <a:pt x="4154502" y="2008854"/>
                </a:cubicBezTo>
                <a:cubicBezTo>
                  <a:pt x="4154502" y="3201087"/>
                  <a:pt x="3188007" y="4167582"/>
                  <a:pt x="1995774" y="4167582"/>
                </a:cubicBezTo>
                <a:cubicBezTo>
                  <a:pt x="1101599" y="4167582"/>
                  <a:pt x="334402" y="3623929"/>
                  <a:pt x="6690" y="2849129"/>
                </a:cubicBezTo>
                <a:lnTo>
                  <a:pt x="0" y="2830852"/>
                </a:lnTo>
                <a:lnTo>
                  <a:pt x="0" y="1186857"/>
                </a:lnTo>
                <a:lnTo>
                  <a:pt x="6690" y="1168580"/>
                </a:lnTo>
                <a:cubicBezTo>
                  <a:pt x="225165" y="652046"/>
                  <a:pt x="638966" y="238245"/>
                  <a:pt x="1155500" y="1977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La Mediación Extrajudicial: la solución a un conflicto">
            <a:extLst>
              <a:ext uri="{FF2B5EF4-FFF2-40B4-BE49-F238E27FC236}">
                <a16:creationId xmlns:a16="http://schemas.microsoft.com/office/drawing/2014/main" id="{BF5B0B92-B5A6-C9A3-D6C7-AC59D82535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26" r="24575" b="-1"/>
          <a:stretch/>
        </p:blipFill>
        <p:spPr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pic>
        <p:nvPicPr>
          <p:cNvPr id="5" name="Imagen 4" descr="Brújula Rosa De Los Vientos - Gráficos vectoriales gratis en Pixabay">
            <a:extLst>
              <a:ext uri="{FF2B5EF4-FFF2-40B4-BE49-F238E27FC236}">
                <a16:creationId xmlns:a16="http://schemas.microsoft.com/office/drawing/2014/main" id="{C7FC7264-76DE-49EA-BAF6-C6B4522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38" r="2" b="4445"/>
          <a:stretch/>
        </p:blipFill>
        <p:spPr>
          <a:xfrm>
            <a:off x="2859869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6C6FA52-B664-419A-A212-125E50579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825" y="1771652"/>
            <a:ext cx="3486643" cy="2754874"/>
            <a:chOff x="1303825" y="1771652"/>
            <a:chExt cx="3486643" cy="2754874"/>
          </a:xfrm>
        </p:grpSpPr>
        <p:sp>
          <p:nvSpPr>
            <p:cNvPr id="47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18953" y="17716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04045" y="3208746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1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825" y="4368981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379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DB5C8-4754-7BA7-FD4D-EDF99AAC1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agrama&#10;&#10;El contenido generado por inteligencia artificial puede ser incorrecto.">
            <a:extLst>
              <a:ext uri="{FF2B5EF4-FFF2-40B4-BE49-F238E27FC236}">
                <a16:creationId xmlns:a16="http://schemas.microsoft.com/office/drawing/2014/main" id="{64D59958-DC0D-8310-7F24-0C699CFC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69" r="2" b="2"/>
          <a:stretch/>
        </p:blipFill>
        <p:spPr>
          <a:xfrm>
            <a:off x="5988253" y="10"/>
            <a:ext cx="6203756" cy="6981141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CC81537-78DB-AB63-58B2-3E09CC34B2CA}"/>
              </a:ext>
            </a:extLst>
          </p:cNvPr>
          <p:cNvSpPr txBox="1"/>
          <p:nvPr/>
        </p:nvSpPr>
        <p:spPr>
          <a:xfrm>
            <a:off x="5086" y="5296271"/>
            <a:ext cx="6931319" cy="75221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ALUMNOS MEDIADORES</a:t>
            </a:r>
          </a:p>
        </p:txBody>
      </p:sp>
      <p:pic>
        <p:nvPicPr>
          <p:cNvPr id="5" name="Imagen 4" descr="Brújula Rosa De Los Vientos - Gráficos vectoriales gratis en Pixabay">
            <a:extLst>
              <a:ext uri="{FF2B5EF4-FFF2-40B4-BE49-F238E27FC236}">
                <a16:creationId xmlns:a16="http://schemas.microsoft.com/office/drawing/2014/main" id="{ABB71561-950C-F36A-53C9-C2CC5D465A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39" r="1" b="7644"/>
          <a:stretch/>
        </p:blipFill>
        <p:spPr>
          <a:xfrm>
            <a:off x="2309" y="9"/>
            <a:ext cx="4607034" cy="388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7972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E4E2B-B84F-F086-1308-5ED5C084B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2EDDAAA-7F8B-1714-072E-62A026CA0CC5}"/>
              </a:ext>
            </a:extLst>
          </p:cNvPr>
          <p:cNvSpPr txBox="1"/>
          <p:nvPr/>
        </p:nvSpPr>
        <p:spPr>
          <a:xfrm>
            <a:off x="523974" y="522238"/>
            <a:ext cx="3855373" cy="93255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CÍRCULOS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ED8AE3-C61E-0787-A168-A452FB96F89F}"/>
              </a:ext>
            </a:extLst>
          </p:cNvPr>
          <p:cNvSpPr txBox="1"/>
          <p:nvPr/>
        </p:nvSpPr>
        <p:spPr>
          <a:xfrm>
            <a:off x="877479" y="1453496"/>
            <a:ext cx="3855374" cy="132196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Práctica restaurativa que promueve el diálogo, utilizado en la resolución y la prevención de conflictos.</a:t>
            </a:r>
          </a:p>
        </p:txBody>
      </p:sp>
      <p:pic>
        <p:nvPicPr>
          <p:cNvPr id="7" name="Imagen 6" descr="Brújula Rosa De Los Vientos - Gráficos vectoriales gratis en Pixabay">
            <a:extLst>
              <a:ext uri="{FF2B5EF4-FFF2-40B4-BE49-F238E27FC236}">
                <a16:creationId xmlns:a16="http://schemas.microsoft.com/office/drawing/2014/main" id="{2F14680E-5131-74AF-B031-C02694A6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64" r="-1" b="21442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Imagen 2" descr="Círculos de diálogo para mejorar la convivencia en el centro educativo">
            <a:extLst>
              <a:ext uri="{FF2B5EF4-FFF2-40B4-BE49-F238E27FC236}">
                <a16:creationId xmlns:a16="http://schemas.microsoft.com/office/drawing/2014/main" id="{44B91FA3-8F2C-80A3-ED67-2A671277E5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909" b="14841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10" name="CuadroTexto 5">
            <a:extLst>
              <a:ext uri="{FF2B5EF4-FFF2-40B4-BE49-F238E27FC236}">
                <a16:creationId xmlns:a16="http://schemas.microsoft.com/office/drawing/2014/main" id="{A04B6B69-DEBC-948C-C032-E53C5FEDC6C1}"/>
              </a:ext>
            </a:extLst>
          </p:cNvPr>
          <p:cNvSpPr txBox="1"/>
          <p:nvPr/>
        </p:nvSpPr>
        <p:spPr>
          <a:xfrm>
            <a:off x="713239" y="5102188"/>
            <a:ext cx="3253417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Nos ponemos en círculo</a:t>
            </a:r>
          </a:p>
          <a:p>
            <a:r>
              <a:rPr lang="es-ES"/>
              <a:t>Hay un objeto</a:t>
            </a:r>
          </a:p>
          <a:p>
            <a:r>
              <a:rPr lang="es-ES"/>
              <a:t>Escucha activa</a:t>
            </a:r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CuadroTexto 3">
            <a:extLst>
              <a:ext uri="{FF2B5EF4-FFF2-40B4-BE49-F238E27FC236}">
                <a16:creationId xmlns:a16="http://schemas.microsoft.com/office/drawing/2014/main" id="{A5A62F6A-453A-BF11-56D6-5E1797899E63}"/>
              </a:ext>
            </a:extLst>
          </p:cNvPr>
          <p:cNvSpPr txBox="1"/>
          <p:nvPr/>
        </p:nvSpPr>
        <p:spPr>
          <a:xfrm>
            <a:off x="364694" y="3105893"/>
            <a:ext cx="4368646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Requiere una </a:t>
            </a:r>
            <a:r>
              <a:rPr lang="es-ES" b="1"/>
              <a:t>preparación </a:t>
            </a:r>
            <a:r>
              <a:rPr lang="es-ES"/>
              <a:t>en cuanto al </a:t>
            </a:r>
            <a:r>
              <a:rPr lang="es-ES" b="1"/>
              <a:t>objetivo </a:t>
            </a:r>
            <a:r>
              <a:rPr lang="es-ES"/>
              <a:t>que se persigue alcanzar con el círculo, las </a:t>
            </a:r>
            <a:r>
              <a:rPr lang="es-ES" b="1"/>
              <a:t>preguntas </a:t>
            </a:r>
            <a:r>
              <a:rPr lang="es-ES"/>
              <a:t>a realizar y la </a:t>
            </a:r>
            <a:r>
              <a:rPr lang="es-ES" b="1"/>
              <a:t>predisposición al diálogo</a:t>
            </a:r>
            <a:r>
              <a:rPr lang="es-ES"/>
              <a:t> por parte de los participantes.</a:t>
            </a:r>
          </a:p>
        </p:txBody>
      </p:sp>
    </p:spTree>
    <p:extLst>
      <p:ext uri="{BB962C8B-B14F-4D97-AF65-F5344CB8AC3E}">
        <p14:creationId xmlns:p14="http://schemas.microsoft.com/office/powerpoint/2010/main" val="1509987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5C23E-6E38-487C-811E-11835C7B2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37F3D9D-AD54-9886-1112-D1D2579D4226}"/>
              </a:ext>
            </a:extLst>
          </p:cNvPr>
          <p:cNvSpPr txBox="1"/>
          <p:nvPr/>
        </p:nvSpPr>
        <p:spPr>
          <a:xfrm>
            <a:off x="630936" y="4544570"/>
            <a:ext cx="3344528" cy="17038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CÍRCULOS </a:t>
            </a:r>
          </a:p>
        </p:txBody>
      </p:sp>
      <p:pic>
        <p:nvPicPr>
          <p:cNvPr id="7" name="Imagen 6" descr="Brújula Rosa De Los Vientos - Gráficos vectoriales gratis en Pixabay">
            <a:extLst>
              <a:ext uri="{FF2B5EF4-FFF2-40B4-BE49-F238E27FC236}">
                <a16:creationId xmlns:a16="http://schemas.microsoft.com/office/drawing/2014/main" id="{59880D35-1F39-4A06-733A-EB8F1B2B0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44" r="3841" b="-4"/>
          <a:stretch/>
        </p:blipFill>
        <p:spPr>
          <a:xfrm>
            <a:off x="9893726" y="4967852"/>
            <a:ext cx="1428580" cy="1519459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4" name="Imagen 3" descr="Rutinas de pensamiento (3/21) | Pearltrees">
            <a:extLst>
              <a:ext uri="{FF2B5EF4-FFF2-40B4-BE49-F238E27FC236}">
                <a16:creationId xmlns:a16="http://schemas.microsoft.com/office/drawing/2014/main" id="{579DA197-D522-3BE9-CAB6-493333EB7C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69" r="16939" b="2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6" name="Imagen 5" descr="Forma&#10;&#10;El contenido generado por IA puede ser incorrecto.">
            <a:extLst>
              <a:ext uri="{FF2B5EF4-FFF2-40B4-BE49-F238E27FC236}">
                <a16:creationId xmlns:a16="http://schemas.microsoft.com/office/drawing/2014/main" id="{77703250-66B2-9F79-BC61-8D62FB145B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552" r="-2" b="35696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37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E09DF0-088F-4F06-4ED3-D7CBFD3EDCB9}"/>
              </a:ext>
            </a:extLst>
          </p:cNvPr>
          <p:cNvSpPr txBox="1"/>
          <p:nvPr/>
        </p:nvSpPr>
        <p:spPr>
          <a:xfrm>
            <a:off x="4413582" y="4585759"/>
            <a:ext cx="5348887" cy="163518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COMO RUTINA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PREVENCIÓN DE CONFLICTOS (BITS)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RESTAURACION DE RELACIONES DAÑADAS</a:t>
            </a:r>
          </a:p>
        </p:txBody>
      </p:sp>
      <p:pic>
        <p:nvPicPr>
          <p:cNvPr id="3" name="Imagen 2" descr="Código QR&#10;&#10;El contenido generado por IA puede ser incorrecto.">
            <a:extLst>
              <a:ext uri="{FF2B5EF4-FFF2-40B4-BE49-F238E27FC236}">
                <a16:creationId xmlns:a16="http://schemas.microsoft.com/office/drawing/2014/main" id="{582EE10A-2561-9D71-262E-EBE69BF1D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35" y="242549"/>
            <a:ext cx="3368932" cy="329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26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F9C13-8618-8612-95FA-9025AEB1A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CDBCDB1-4067-159D-0511-AEC5D2FCFA2C}"/>
              </a:ext>
            </a:extLst>
          </p:cNvPr>
          <p:cNvSpPr txBox="1"/>
          <p:nvPr/>
        </p:nvSpPr>
        <p:spPr>
          <a:xfrm>
            <a:off x="612648" y="365125"/>
            <a:ext cx="5295015" cy="206380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LAS AMISTADES NO SE POSEEN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43FF6B-AD3D-D36C-0881-418CD1F4C2DE}"/>
              </a:ext>
            </a:extLst>
          </p:cNvPr>
          <p:cNvSpPr txBox="1"/>
          <p:nvPr/>
        </p:nvSpPr>
        <p:spPr>
          <a:xfrm>
            <a:off x="612648" y="2908005"/>
            <a:ext cx="5295015" cy="326895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¿Se </a:t>
            </a:r>
            <a:r>
              <a:rPr lang="en-US" sz="1700" err="1"/>
              <a:t>pueden</a:t>
            </a:r>
            <a:r>
              <a:rPr lang="en-US" sz="1700"/>
              <a:t> </a:t>
            </a:r>
            <a:r>
              <a:rPr lang="en-US" sz="1700" err="1"/>
              <a:t>poseer</a:t>
            </a:r>
            <a:r>
              <a:rPr lang="en-US" sz="1700"/>
              <a:t> las personas </a:t>
            </a:r>
            <a:r>
              <a:rPr lang="en-US" sz="1700" err="1"/>
              <a:t>como</a:t>
            </a:r>
            <a:r>
              <a:rPr lang="en-US" sz="1700"/>
              <a:t> </a:t>
            </a:r>
            <a:r>
              <a:rPr lang="en-US" sz="1700" err="1"/>
              <a:t>si</a:t>
            </a:r>
            <a:r>
              <a:rPr lang="en-US" sz="1700"/>
              <a:t> </a:t>
            </a:r>
            <a:r>
              <a:rPr lang="en-US" sz="1700" err="1"/>
              <a:t>fueran</a:t>
            </a:r>
            <a:r>
              <a:rPr lang="en-US" sz="1700"/>
              <a:t> un </a:t>
            </a:r>
            <a:r>
              <a:rPr lang="en-US" sz="1700" err="1"/>
              <a:t>juguete</a:t>
            </a:r>
            <a:r>
              <a:rPr lang="en-US" sz="170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¿</a:t>
            </a:r>
            <a:r>
              <a:rPr lang="en-US" sz="1700" err="1"/>
              <a:t>Qué</a:t>
            </a:r>
            <a:r>
              <a:rPr lang="en-US" sz="1700"/>
              <a:t> </a:t>
            </a:r>
            <a:r>
              <a:rPr lang="en-US" sz="1700" err="1"/>
              <a:t>opinas</a:t>
            </a:r>
            <a:r>
              <a:rPr lang="en-US" sz="1700"/>
              <a:t> </a:t>
            </a:r>
            <a:r>
              <a:rPr lang="en-US" sz="1700" err="1"/>
              <a:t>sobre</a:t>
            </a:r>
            <a:r>
              <a:rPr lang="en-US" sz="1700"/>
              <a:t> que </a:t>
            </a:r>
            <a:r>
              <a:rPr lang="en-US" sz="1700" err="1"/>
              <a:t>una</a:t>
            </a:r>
            <a:r>
              <a:rPr lang="en-US" sz="1700"/>
              <a:t> persona sea </a:t>
            </a:r>
            <a:r>
              <a:rPr lang="en-US" sz="1700" err="1"/>
              <a:t>propiedad</a:t>
            </a:r>
            <a:r>
              <a:rPr lang="en-US" sz="1700"/>
              <a:t> de </a:t>
            </a:r>
            <a:r>
              <a:rPr lang="en-US" sz="1700" err="1"/>
              <a:t>otra</a:t>
            </a:r>
            <a:r>
              <a:rPr lang="en-US" sz="170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¿</a:t>
            </a:r>
            <a:r>
              <a:rPr lang="en-US" sz="1700" err="1"/>
              <a:t>Cómo</a:t>
            </a:r>
            <a:r>
              <a:rPr lang="en-US" sz="1700"/>
              <a:t> </a:t>
            </a:r>
            <a:r>
              <a:rPr lang="en-US" sz="1700" err="1"/>
              <a:t>te</a:t>
            </a:r>
            <a:r>
              <a:rPr lang="en-US" sz="1700"/>
              <a:t> </a:t>
            </a:r>
            <a:r>
              <a:rPr lang="en-US" sz="1700" err="1"/>
              <a:t>sentirías</a:t>
            </a:r>
            <a:r>
              <a:rPr lang="en-US" sz="1700"/>
              <a:t> </a:t>
            </a:r>
            <a:r>
              <a:rPr lang="en-US" sz="1700" err="1"/>
              <a:t>si</a:t>
            </a:r>
            <a:r>
              <a:rPr lang="en-US" sz="1700"/>
              <a:t> </a:t>
            </a:r>
            <a:r>
              <a:rPr lang="en-US" sz="1700" err="1"/>
              <a:t>pertenecieses</a:t>
            </a:r>
            <a:r>
              <a:rPr lang="en-US" sz="1700"/>
              <a:t> a </a:t>
            </a:r>
            <a:r>
              <a:rPr lang="en-US" sz="1700" err="1"/>
              <a:t>otra</a:t>
            </a:r>
            <a:r>
              <a:rPr lang="en-US" sz="1700"/>
              <a:t> persona y no </a:t>
            </a:r>
            <a:r>
              <a:rPr lang="en-US" sz="1700" err="1"/>
              <a:t>tuvieras</a:t>
            </a:r>
            <a:r>
              <a:rPr lang="en-US" sz="1700"/>
              <a:t> </a:t>
            </a:r>
            <a:r>
              <a:rPr lang="en-US" sz="1700" err="1"/>
              <a:t>poder</a:t>
            </a:r>
            <a:r>
              <a:rPr lang="en-US" sz="1700"/>
              <a:t> de </a:t>
            </a:r>
            <a:r>
              <a:rPr lang="en-US" sz="1700" err="1"/>
              <a:t>decisión</a:t>
            </a:r>
            <a:r>
              <a:rPr lang="en-US" sz="170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Imagina que </a:t>
            </a:r>
            <a:r>
              <a:rPr lang="en-US" sz="1700" err="1"/>
              <a:t>estás</a:t>
            </a:r>
            <a:r>
              <a:rPr lang="en-US" sz="1700"/>
              <a:t> con </a:t>
            </a:r>
            <a:r>
              <a:rPr lang="en-US" sz="1700" err="1"/>
              <a:t>una</a:t>
            </a:r>
            <a:r>
              <a:rPr lang="en-US" sz="1700"/>
              <a:t> amiga/o y </a:t>
            </a:r>
            <a:r>
              <a:rPr lang="en-US" sz="1700" err="1"/>
              <a:t>te</a:t>
            </a:r>
            <a:r>
              <a:rPr lang="en-US" sz="1700"/>
              <a:t> dice lo que </a:t>
            </a:r>
            <a:r>
              <a:rPr lang="en-US" sz="1700" err="1"/>
              <a:t>tienes</a:t>
            </a:r>
            <a:r>
              <a:rPr lang="en-US" sz="1700"/>
              <a:t> que </a:t>
            </a:r>
            <a:r>
              <a:rPr lang="en-US" sz="1700" err="1"/>
              <a:t>hacer</a:t>
            </a:r>
            <a:r>
              <a:rPr lang="en-US" sz="1700"/>
              <a:t> o </a:t>
            </a:r>
            <a:r>
              <a:rPr lang="en-US" sz="1700" err="1"/>
              <a:t>jugar</a:t>
            </a:r>
            <a:r>
              <a:rPr lang="en-US" sz="1700"/>
              <a:t> ¿</a:t>
            </a:r>
            <a:r>
              <a:rPr lang="en-US" sz="1700" err="1"/>
              <a:t>crees</a:t>
            </a:r>
            <a:r>
              <a:rPr lang="en-US" sz="1700"/>
              <a:t> que </a:t>
            </a:r>
            <a:r>
              <a:rPr lang="en-US" sz="1700" err="1"/>
              <a:t>eso</a:t>
            </a:r>
            <a:r>
              <a:rPr lang="en-US" sz="1700"/>
              <a:t> es </a:t>
            </a:r>
            <a:r>
              <a:rPr lang="en-US" sz="1700" err="1"/>
              <a:t>amistad</a:t>
            </a:r>
            <a:r>
              <a:rPr lang="en-US" sz="1700"/>
              <a:t>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¿</a:t>
            </a:r>
            <a:r>
              <a:rPr lang="en-US" sz="1700" err="1"/>
              <a:t>Cómo</a:t>
            </a:r>
            <a:r>
              <a:rPr lang="en-US" sz="1700"/>
              <a:t> </a:t>
            </a:r>
            <a:r>
              <a:rPr lang="en-US" sz="1700" err="1"/>
              <a:t>crees</a:t>
            </a:r>
            <a:r>
              <a:rPr lang="en-US" sz="1700"/>
              <a:t> que </a:t>
            </a:r>
            <a:r>
              <a:rPr lang="en-US" sz="1700" err="1"/>
              <a:t>debemos</a:t>
            </a:r>
            <a:r>
              <a:rPr lang="en-US" sz="1700"/>
              <a:t> </a:t>
            </a:r>
            <a:r>
              <a:rPr lang="en-US" sz="1700" err="1"/>
              <a:t>actuar</a:t>
            </a:r>
            <a:r>
              <a:rPr lang="en-US" sz="1700"/>
              <a:t> </a:t>
            </a:r>
            <a:r>
              <a:rPr lang="en-US" sz="1700" err="1"/>
              <a:t>cuando</a:t>
            </a:r>
            <a:r>
              <a:rPr lang="en-US" sz="1700"/>
              <a:t> un amigo no </a:t>
            </a:r>
            <a:r>
              <a:rPr lang="en-US" sz="1700" err="1"/>
              <a:t>quiere</a:t>
            </a:r>
            <a:r>
              <a:rPr lang="en-US" sz="1700"/>
              <a:t> </a:t>
            </a:r>
            <a:r>
              <a:rPr lang="en-US" sz="1700" err="1"/>
              <a:t>hacer</a:t>
            </a:r>
            <a:r>
              <a:rPr lang="en-US" sz="1700"/>
              <a:t> lo </a:t>
            </a:r>
            <a:r>
              <a:rPr lang="en-US" sz="1700" err="1"/>
              <a:t>mismo</a:t>
            </a:r>
            <a:r>
              <a:rPr lang="en-US" sz="1700"/>
              <a:t> que </a:t>
            </a:r>
            <a:r>
              <a:rPr lang="en-US" sz="1700" err="1"/>
              <a:t>tú</a:t>
            </a:r>
            <a:r>
              <a:rPr lang="en-US" sz="1700"/>
              <a:t>?¿Tiene que </a:t>
            </a:r>
            <a:r>
              <a:rPr lang="en-US" sz="1700" err="1"/>
              <a:t>hacer</a:t>
            </a:r>
            <a:r>
              <a:rPr lang="en-US" sz="1700"/>
              <a:t> lo que </a:t>
            </a:r>
            <a:r>
              <a:rPr lang="en-US" sz="1700" err="1"/>
              <a:t>nosotros</a:t>
            </a:r>
            <a:r>
              <a:rPr lang="en-US" sz="1700"/>
              <a:t> </a:t>
            </a:r>
            <a:r>
              <a:rPr lang="en-US" sz="1700" err="1"/>
              <a:t>digamos</a:t>
            </a:r>
            <a:r>
              <a:rPr lang="en-US" sz="1700"/>
              <a:t>?</a:t>
            </a:r>
          </a:p>
        </p:txBody>
      </p:sp>
      <p:pic>
        <p:nvPicPr>
          <p:cNvPr id="7" name="Imagen 6" descr="Brújula Rosa De Los Vientos - Gráficos vectoriales gratis en Pixabay">
            <a:extLst>
              <a:ext uri="{FF2B5EF4-FFF2-40B4-BE49-F238E27FC236}">
                <a16:creationId xmlns:a16="http://schemas.microsoft.com/office/drawing/2014/main" id="{A4010595-18DB-D9C8-6FD3-A1B6F85E66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38" r="2" b="4445"/>
          <a:stretch/>
        </p:blipFill>
        <p:spPr>
          <a:xfrm>
            <a:off x="6396397" y="632761"/>
            <a:ext cx="2603605" cy="2343734"/>
          </a:xfrm>
          <a:prstGeom prst="rect">
            <a:avLst/>
          </a:prstGeom>
        </p:spPr>
      </p:pic>
      <p:pic>
        <p:nvPicPr>
          <p:cNvPr id="3" name="Imagen 2" descr="Un Niño Tirando De Un Juguete Con Un Amigo Y Se Siente Enojado  Ilustraciones svg, vectoriales, clip art vectorizado libre de derechos.  Image 188603939">
            <a:extLst>
              <a:ext uri="{FF2B5EF4-FFF2-40B4-BE49-F238E27FC236}">
                <a16:creationId xmlns:a16="http://schemas.microsoft.com/office/drawing/2014/main" id="{7D50567E-D80E-A659-93E2-5A904BB66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328" y="652532"/>
            <a:ext cx="2603605" cy="2304190"/>
          </a:xfrm>
          <a:prstGeom prst="rect">
            <a:avLst/>
          </a:prstGeom>
        </p:spPr>
      </p:pic>
      <p:pic>
        <p:nvPicPr>
          <p:cNvPr id="4" name="Imagen 3" descr="Actividades de comparar y contrastar | TPT">
            <a:extLst>
              <a:ext uri="{FF2B5EF4-FFF2-40B4-BE49-F238E27FC236}">
                <a16:creationId xmlns:a16="http://schemas.microsoft.com/office/drawing/2014/main" id="{E299EE9F-B954-116C-CF16-3A7656DDA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905" y="3426258"/>
            <a:ext cx="3574520" cy="27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38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8">
            <a:extLst>
              <a:ext uri="{FF2B5EF4-FFF2-40B4-BE49-F238E27FC236}">
                <a16:creationId xmlns:a16="http://schemas.microsoft.com/office/drawing/2014/main" id="{50DF6B93-F3AC-40E0-8651-89582E5E8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E8027539-FDC1-4BD7-ABD3-2C968846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53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8746EFA5-E6C7-4867-8011-E729148E8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6742953" cy="54864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FFAA1D-74AF-29E1-37A6-B9601CABBD30}"/>
              </a:ext>
            </a:extLst>
          </p:cNvPr>
          <p:cNvSpPr txBox="1"/>
          <p:nvPr/>
        </p:nvSpPr>
        <p:spPr>
          <a:xfrm>
            <a:off x="1335799" y="1158949"/>
            <a:ext cx="5461225" cy="111808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RESPETO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D149A9-39DC-5841-0BAB-4C20FF594C74}"/>
              </a:ext>
            </a:extLst>
          </p:cNvPr>
          <p:cNvSpPr txBox="1"/>
          <p:nvPr/>
        </p:nvSpPr>
        <p:spPr>
          <a:xfrm>
            <a:off x="1335799" y="2563907"/>
            <a:ext cx="5461225" cy="297619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¿Qué pensáis que pasa por la mente de las tijeras que pegan al papel?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¿Qué pasa por la mente de quienes ven y no dicen nada?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¿Cómo os sentiríais si fueseis papel?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¿Quién se ha sentido o sabe de alguien que fuese papel?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¿Qué te gustaría que hiciesen los que lo ven?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DINÁMICA LA BARRERA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¿Qué te llevas?¿qué has aprendido?</a:t>
            </a:r>
          </a:p>
        </p:txBody>
      </p:sp>
      <p:pic>
        <p:nvPicPr>
          <p:cNvPr id="6" name="Imagen 5" descr="Piedra, papel o tijera (cortometraje) - YouTube">
            <a:extLst>
              <a:ext uri="{FF2B5EF4-FFF2-40B4-BE49-F238E27FC236}">
                <a16:creationId xmlns:a16="http://schemas.microsoft.com/office/drawing/2014/main" id="{D6841386-32A0-1298-9871-1DE0A19F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11" r="21160" b="3"/>
          <a:stretch/>
        </p:blipFill>
        <p:spPr>
          <a:xfrm>
            <a:off x="8779933" y="685798"/>
            <a:ext cx="2726267" cy="2421467"/>
          </a:xfrm>
          <a:prstGeom prst="rect">
            <a:avLst/>
          </a:prstGeom>
        </p:spPr>
      </p:pic>
      <p:pic>
        <p:nvPicPr>
          <p:cNvPr id="7" name="Imagen 6" descr="RUTINAS DE PENSAMIENTO – PINTANDO LAS ESTRELLAS">
            <a:extLst>
              <a:ext uri="{FF2B5EF4-FFF2-40B4-BE49-F238E27FC236}">
                <a16:creationId xmlns:a16="http://schemas.microsoft.com/office/drawing/2014/main" id="{625F45C9-6E5D-04BE-CD60-5F4C9247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564" b="5"/>
          <a:stretch/>
        </p:blipFill>
        <p:spPr>
          <a:xfrm>
            <a:off x="8779933" y="3750732"/>
            <a:ext cx="2726267" cy="242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2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E7DD05FC-02D3-7BE7-C29B-91405143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344"/>
          <a:stretch/>
        </p:blipFill>
        <p:spPr>
          <a:xfrm>
            <a:off x="3170172" y="643467"/>
            <a:ext cx="5851655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4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5FA9FD-AB38-630C-FE71-31CB8A55A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62A566-2189-420E-0FEB-95C9D9CD1BE7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DERECHOS INFANCIA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DA6459-C1E3-F6ED-87D1-290773E05156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ANTES PENSABA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¿Qué derechos crees que tienes?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TRABAJO DE CÍRCULO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¿Piensas que todos los niños del mundo tienen esos derechos?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LEEMOS LOS DERECHOS DEL NIÑO UNO A UNO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¿Crees que se cumplen todos los derechos en el patio o en el colegio?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¿Qué puedes hacer tú para asegurar que se cumplen?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AHORA PIENSO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/>
          </a:p>
        </p:txBody>
      </p:sp>
      <p:pic>
        <p:nvPicPr>
          <p:cNvPr id="4" name="Imagen 3" descr="Imagen que contiene 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18C84EF6-39E6-DCEE-BB2F-AD7A0E4CA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92" r="1164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8989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44BB372-2185-A3FC-F50D-DE11661418AA}"/>
              </a:ext>
            </a:extLst>
          </p:cNvPr>
          <p:cNvGraphicFramePr>
            <a:graphicFrameLocks noGrp="1"/>
          </p:cNvGraphicFramePr>
          <p:nvPr/>
        </p:nvGraphicFramePr>
        <p:xfrm>
          <a:off x="225286" y="278296"/>
          <a:ext cx="3748942" cy="6294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8942">
                  <a:extLst>
                    <a:ext uri="{9D8B030D-6E8A-4147-A177-3AD203B41FA5}">
                      <a16:colId xmlns:a16="http://schemas.microsoft.com/office/drawing/2014/main" val="2133463772"/>
                    </a:ext>
                  </a:extLst>
                </a:gridCol>
              </a:tblGrid>
              <a:tr h="629419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>
                        <a:buNone/>
                      </a:pPr>
                      <a:endParaRPr lang="es-ES"/>
                    </a:p>
                  </a:txBody>
                  <a:tcPr>
                    <a:lnL w="57150">
                      <a:solidFill>
                        <a:schemeClr val="tx1"/>
                      </a:solidFill>
                    </a:lnL>
                    <a:lnR w="57150">
                      <a:solidFill>
                        <a:schemeClr val="tx1"/>
                      </a:solidFill>
                    </a:lnR>
                    <a:lnT w="57150">
                      <a:solidFill>
                        <a:schemeClr val="tx1"/>
                      </a:solidFill>
                    </a:lnT>
                    <a:lnB w="5715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172924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37D3558-8352-2486-7912-C2DD3CB081AB}"/>
              </a:ext>
            </a:extLst>
          </p:cNvPr>
          <p:cNvGraphicFramePr>
            <a:graphicFrameLocks noGrp="1"/>
          </p:cNvGraphicFramePr>
          <p:nvPr/>
        </p:nvGraphicFramePr>
        <p:xfrm>
          <a:off x="4214191" y="278295"/>
          <a:ext cx="3816592" cy="6294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592">
                  <a:extLst>
                    <a:ext uri="{9D8B030D-6E8A-4147-A177-3AD203B41FA5}">
                      <a16:colId xmlns:a16="http://schemas.microsoft.com/office/drawing/2014/main" val="2133463772"/>
                    </a:ext>
                  </a:extLst>
                </a:gridCol>
              </a:tblGrid>
              <a:tr h="629419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>
                        <a:buNone/>
                      </a:pPr>
                      <a:endParaRPr lang="es-ES"/>
                    </a:p>
                  </a:txBody>
                  <a:tcPr>
                    <a:lnL w="57150">
                      <a:solidFill>
                        <a:schemeClr val="tx1"/>
                      </a:solidFill>
                    </a:lnL>
                    <a:lnR w="57150">
                      <a:solidFill>
                        <a:schemeClr val="tx1"/>
                      </a:solidFill>
                    </a:lnR>
                    <a:lnT w="57150">
                      <a:solidFill>
                        <a:schemeClr val="tx1"/>
                      </a:solidFill>
                    </a:lnT>
                    <a:lnB w="5715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172924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0A3B06B-C7E7-0FAA-DD57-C09AF425477D}"/>
              </a:ext>
            </a:extLst>
          </p:cNvPr>
          <p:cNvGraphicFramePr>
            <a:graphicFrameLocks noGrp="1"/>
          </p:cNvGraphicFramePr>
          <p:nvPr/>
        </p:nvGraphicFramePr>
        <p:xfrm>
          <a:off x="8256104" y="278295"/>
          <a:ext cx="3737078" cy="6294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078">
                  <a:extLst>
                    <a:ext uri="{9D8B030D-6E8A-4147-A177-3AD203B41FA5}">
                      <a16:colId xmlns:a16="http://schemas.microsoft.com/office/drawing/2014/main" val="2133463772"/>
                    </a:ext>
                  </a:extLst>
                </a:gridCol>
              </a:tblGrid>
              <a:tr h="629419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b="0" i="0" u="none" strike="noStrike" noProof="0">
                        <a:latin typeface="Aptos"/>
                      </a:endParaRPr>
                    </a:p>
                    <a:p>
                      <a:pPr lvl="0">
                        <a:buNone/>
                      </a:pPr>
                      <a:endParaRPr lang="es-ES"/>
                    </a:p>
                  </a:txBody>
                  <a:tcPr>
                    <a:lnL w="57150">
                      <a:solidFill>
                        <a:schemeClr val="tx1"/>
                      </a:solidFill>
                    </a:lnL>
                    <a:lnR w="57150">
                      <a:solidFill>
                        <a:schemeClr val="tx1"/>
                      </a:solidFill>
                    </a:lnR>
                    <a:lnT w="57150">
                      <a:solidFill>
                        <a:schemeClr val="tx1"/>
                      </a:solidFill>
                    </a:lnT>
                    <a:lnB w="5715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17292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C060552-2E6A-78A5-F322-2B2A10F9ED4E}"/>
              </a:ext>
            </a:extLst>
          </p:cNvPr>
          <p:cNvSpPr txBox="1"/>
          <p:nvPr/>
        </p:nvSpPr>
        <p:spPr>
          <a:xfrm>
            <a:off x="331304" y="410817"/>
            <a:ext cx="35118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/>
              <a:t>QUÉ TENGO</a:t>
            </a:r>
          </a:p>
          <a:p>
            <a:pPr algn="ctr"/>
            <a:r>
              <a:rPr lang="es-ES"/>
              <a:t>MI REALIDAD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D00580-4D3A-CA90-A5E9-0C0D05C4895C}"/>
              </a:ext>
            </a:extLst>
          </p:cNvPr>
          <p:cNvSpPr txBox="1"/>
          <p:nvPr/>
        </p:nvSpPr>
        <p:spPr>
          <a:xfrm>
            <a:off x="4426225" y="424068"/>
            <a:ext cx="35118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/>
              <a:t>QUÉ ME COMPROMETO</a:t>
            </a:r>
          </a:p>
          <a:p>
            <a:pPr algn="ctr"/>
            <a:r>
              <a:rPr lang="es-ES"/>
              <a:t>PLAN DE TRABAJO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DAC02B-B012-8C5F-4F36-788F5C716F29}"/>
              </a:ext>
            </a:extLst>
          </p:cNvPr>
          <p:cNvSpPr txBox="1"/>
          <p:nvPr/>
        </p:nvSpPr>
        <p:spPr>
          <a:xfrm>
            <a:off x="8256102" y="424067"/>
            <a:ext cx="35118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/>
              <a:t>QUÉ QUIERO</a:t>
            </a:r>
          </a:p>
          <a:p>
            <a:pPr algn="ctr"/>
            <a:r>
              <a:rPr lang="es-ES"/>
              <a:t>QUÉ ES PARA MÍ</a:t>
            </a:r>
          </a:p>
        </p:txBody>
      </p:sp>
      <p:sp>
        <p:nvSpPr>
          <p:cNvPr id="11" name="Triángulo rectángulo 10">
            <a:extLst>
              <a:ext uri="{FF2B5EF4-FFF2-40B4-BE49-F238E27FC236}">
                <a16:creationId xmlns:a16="http://schemas.microsoft.com/office/drawing/2014/main" id="{9CEBAF3A-3028-C359-9641-5CAFDBFFA6F7}"/>
              </a:ext>
            </a:extLst>
          </p:cNvPr>
          <p:cNvSpPr/>
          <p:nvPr/>
        </p:nvSpPr>
        <p:spPr>
          <a:xfrm rot="5400000">
            <a:off x="629477" y="1020419"/>
            <a:ext cx="2902224" cy="3723859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5AC307A0-B642-749D-A36A-2D708358BDA6}"/>
              </a:ext>
            </a:extLst>
          </p:cNvPr>
          <p:cNvSpPr/>
          <p:nvPr/>
        </p:nvSpPr>
        <p:spPr>
          <a:xfrm rot="16200000">
            <a:off x="619536" y="1189384"/>
            <a:ext cx="2994990" cy="3690730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7C3EFBE-D2AB-AB2A-8126-36A682F6E7EE}"/>
              </a:ext>
            </a:extLst>
          </p:cNvPr>
          <p:cNvSpPr/>
          <p:nvPr/>
        </p:nvSpPr>
        <p:spPr>
          <a:xfrm>
            <a:off x="225286" y="4717774"/>
            <a:ext cx="3730486" cy="18553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riángulo rectángulo 17">
            <a:extLst>
              <a:ext uri="{FF2B5EF4-FFF2-40B4-BE49-F238E27FC236}">
                <a16:creationId xmlns:a16="http://schemas.microsoft.com/office/drawing/2014/main" id="{DAF01641-DDB7-CE8D-91B7-1D8C5F7D9AD7}"/>
              </a:ext>
            </a:extLst>
          </p:cNvPr>
          <p:cNvSpPr/>
          <p:nvPr/>
        </p:nvSpPr>
        <p:spPr>
          <a:xfrm rot="5400000">
            <a:off x="8554276" y="1046922"/>
            <a:ext cx="3067876" cy="3690729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Triángulo rectángulo 18">
            <a:extLst>
              <a:ext uri="{FF2B5EF4-FFF2-40B4-BE49-F238E27FC236}">
                <a16:creationId xmlns:a16="http://schemas.microsoft.com/office/drawing/2014/main" id="{F01B3076-A219-DAD6-9417-FC03C2BC1CC0}"/>
              </a:ext>
            </a:extLst>
          </p:cNvPr>
          <p:cNvSpPr/>
          <p:nvPr/>
        </p:nvSpPr>
        <p:spPr>
          <a:xfrm rot="16200000">
            <a:off x="8587405" y="1146313"/>
            <a:ext cx="3087754" cy="3723859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314A826-C6CD-52D6-AD3A-AE45697F6E04}"/>
              </a:ext>
            </a:extLst>
          </p:cNvPr>
          <p:cNvSpPr/>
          <p:nvPr/>
        </p:nvSpPr>
        <p:spPr>
          <a:xfrm>
            <a:off x="8229598" y="4678016"/>
            <a:ext cx="3730486" cy="18553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riángulo rectángulo 20">
            <a:extLst>
              <a:ext uri="{FF2B5EF4-FFF2-40B4-BE49-F238E27FC236}">
                <a16:creationId xmlns:a16="http://schemas.microsoft.com/office/drawing/2014/main" id="{5939BD38-4740-C470-68B5-A90634BB9FC0}"/>
              </a:ext>
            </a:extLst>
          </p:cNvPr>
          <p:cNvSpPr/>
          <p:nvPr/>
        </p:nvSpPr>
        <p:spPr>
          <a:xfrm rot="5400000">
            <a:off x="4502425" y="1103244"/>
            <a:ext cx="3107633" cy="3670851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riángulo rectángulo 21">
            <a:extLst>
              <a:ext uri="{FF2B5EF4-FFF2-40B4-BE49-F238E27FC236}">
                <a16:creationId xmlns:a16="http://schemas.microsoft.com/office/drawing/2014/main" id="{FB5CC21F-BB09-A1B5-227B-22529D48C788}"/>
              </a:ext>
            </a:extLst>
          </p:cNvPr>
          <p:cNvSpPr/>
          <p:nvPr/>
        </p:nvSpPr>
        <p:spPr>
          <a:xfrm rot="16200000">
            <a:off x="4568684" y="1096619"/>
            <a:ext cx="3160641" cy="3737111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BC1112F-96EE-207D-7BA8-E0DDE1FD64DE}"/>
              </a:ext>
            </a:extLst>
          </p:cNvPr>
          <p:cNvSpPr/>
          <p:nvPr/>
        </p:nvSpPr>
        <p:spPr>
          <a:xfrm>
            <a:off x="4214190" y="4678017"/>
            <a:ext cx="3730486" cy="18553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BED3FAC-06C9-6D1E-362F-99A6C66EBC46}"/>
              </a:ext>
            </a:extLst>
          </p:cNvPr>
          <p:cNvSpPr txBox="1"/>
          <p:nvPr/>
        </p:nvSpPr>
        <p:spPr>
          <a:xfrm>
            <a:off x="331304" y="1391477"/>
            <a:ext cx="14974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CASA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8B751D0-C385-676E-FFC3-4970346E88CD}"/>
              </a:ext>
            </a:extLst>
          </p:cNvPr>
          <p:cNvSpPr txBox="1"/>
          <p:nvPr/>
        </p:nvSpPr>
        <p:spPr>
          <a:xfrm>
            <a:off x="4359964" y="1345094"/>
            <a:ext cx="14974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CASA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F015CAC-6CAD-304C-3387-8E793561B277}"/>
              </a:ext>
            </a:extLst>
          </p:cNvPr>
          <p:cNvSpPr txBox="1"/>
          <p:nvPr/>
        </p:nvSpPr>
        <p:spPr>
          <a:xfrm>
            <a:off x="8348869" y="1345093"/>
            <a:ext cx="14974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CASA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234F087-866C-CE5B-8860-ADFD8012ADE0}"/>
              </a:ext>
            </a:extLst>
          </p:cNvPr>
          <p:cNvSpPr txBox="1"/>
          <p:nvPr/>
        </p:nvSpPr>
        <p:spPr>
          <a:xfrm>
            <a:off x="3047999" y="4306954"/>
            <a:ext cx="914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CLASE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DE2569F-1E73-26AE-5954-C3945ADE93BE}"/>
              </a:ext>
            </a:extLst>
          </p:cNvPr>
          <p:cNvSpPr txBox="1"/>
          <p:nvPr/>
        </p:nvSpPr>
        <p:spPr>
          <a:xfrm>
            <a:off x="7030276" y="4253944"/>
            <a:ext cx="914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CLASE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87089DB-FC38-6E35-E769-52D0566021C8}"/>
              </a:ext>
            </a:extLst>
          </p:cNvPr>
          <p:cNvSpPr txBox="1"/>
          <p:nvPr/>
        </p:nvSpPr>
        <p:spPr>
          <a:xfrm>
            <a:off x="11145075" y="4253943"/>
            <a:ext cx="914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CLASE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893A0C2-CF92-BBFC-F6D0-426523E7DA48}"/>
              </a:ext>
            </a:extLst>
          </p:cNvPr>
          <p:cNvSpPr txBox="1"/>
          <p:nvPr/>
        </p:nvSpPr>
        <p:spPr>
          <a:xfrm>
            <a:off x="278295" y="4717772"/>
            <a:ext cx="14974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PATIO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4700BBC-40B8-9EC5-D18E-8370EF39FF6A}"/>
              </a:ext>
            </a:extLst>
          </p:cNvPr>
          <p:cNvSpPr txBox="1"/>
          <p:nvPr/>
        </p:nvSpPr>
        <p:spPr>
          <a:xfrm>
            <a:off x="4267198" y="4691267"/>
            <a:ext cx="14974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PATIO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AB83C1B-4B5D-2BBB-3F44-22848042FD44}"/>
              </a:ext>
            </a:extLst>
          </p:cNvPr>
          <p:cNvSpPr txBox="1"/>
          <p:nvPr/>
        </p:nvSpPr>
        <p:spPr>
          <a:xfrm>
            <a:off x="8335616" y="4625006"/>
            <a:ext cx="14974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PATIO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F3697E0-B523-0004-A7F8-1AF11566128E}"/>
              </a:ext>
            </a:extLst>
          </p:cNvPr>
          <p:cNvSpPr txBox="1"/>
          <p:nvPr/>
        </p:nvSpPr>
        <p:spPr>
          <a:xfrm rot="19260000">
            <a:off x="192156" y="238539"/>
            <a:ext cx="8083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b="1"/>
              <a:t>PAZ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EBDFDD2-7814-2097-C0CE-3C04FCA2603F}"/>
              </a:ext>
            </a:extLst>
          </p:cNvPr>
          <p:cNvSpPr txBox="1"/>
          <p:nvPr/>
        </p:nvSpPr>
        <p:spPr>
          <a:xfrm rot="19260000">
            <a:off x="4181059" y="238538"/>
            <a:ext cx="8083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b="1"/>
              <a:t>PAZ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BE5E529-8E76-35DA-CE3B-DE118ED194C0}"/>
              </a:ext>
            </a:extLst>
          </p:cNvPr>
          <p:cNvSpPr txBox="1"/>
          <p:nvPr/>
        </p:nvSpPr>
        <p:spPr>
          <a:xfrm rot="19260000">
            <a:off x="8249477" y="238538"/>
            <a:ext cx="8083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b="1"/>
              <a:t>PAZ</a:t>
            </a:r>
          </a:p>
        </p:txBody>
      </p:sp>
      <p:pic>
        <p:nvPicPr>
          <p:cNvPr id="36" name="Imagen 35" descr="Símbolo de la Paz: Qué es, Significado y qué Representa - Enciclopedia  Significados">
            <a:extLst>
              <a:ext uri="{FF2B5EF4-FFF2-40B4-BE49-F238E27FC236}">
                <a16:creationId xmlns:a16="http://schemas.microsoft.com/office/drawing/2014/main" id="{8506E70E-1A8F-81C4-F82D-FFD94F36B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626" y="414130"/>
            <a:ext cx="762000" cy="728870"/>
          </a:xfrm>
          <a:prstGeom prst="rect">
            <a:avLst/>
          </a:prstGeom>
        </p:spPr>
      </p:pic>
      <p:pic>
        <p:nvPicPr>
          <p:cNvPr id="37" name="Imagen 36" descr="Símbolo de la Paz: Qué es, Significado y qué Representa - Enciclopedia  Significados">
            <a:extLst>
              <a:ext uri="{FF2B5EF4-FFF2-40B4-BE49-F238E27FC236}">
                <a16:creationId xmlns:a16="http://schemas.microsoft.com/office/drawing/2014/main" id="{7BAE7FB1-65F7-D43E-39FC-4DFCED965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5929" y="427382"/>
            <a:ext cx="762000" cy="728870"/>
          </a:xfrm>
          <a:prstGeom prst="rect">
            <a:avLst/>
          </a:prstGeom>
        </p:spPr>
      </p:pic>
      <p:pic>
        <p:nvPicPr>
          <p:cNvPr id="38" name="Imagen 37" descr="Símbolo de la Paz: Qué es, Significado y qué Representa - Enciclopedia  Significados">
            <a:extLst>
              <a:ext uri="{FF2B5EF4-FFF2-40B4-BE49-F238E27FC236}">
                <a16:creationId xmlns:a16="http://schemas.microsoft.com/office/drawing/2014/main" id="{9FF16F94-31D5-95B2-9D54-D15C6414F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606286"/>
            <a:ext cx="622853" cy="5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12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ombre parado en una montaña&#10;&#10;El contenido generado por inteligencia artificial puede ser incorrecto.">
            <a:extLst>
              <a:ext uri="{FF2B5EF4-FFF2-40B4-BE49-F238E27FC236}">
                <a16:creationId xmlns:a16="http://schemas.microsoft.com/office/drawing/2014/main" id="{0DECD00B-973E-1A0F-B9A6-50DED4D36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5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7" name="Imagen 6" descr="Imagen que contiene Tabla&#10;&#10;El contenido generado por inteligencia artificial puede ser incorrecto.">
            <a:extLst>
              <a:ext uri="{FF2B5EF4-FFF2-40B4-BE49-F238E27FC236}">
                <a16:creationId xmlns:a16="http://schemas.microsoft.com/office/drawing/2014/main" id="{BAE1A91E-F214-B807-3774-FA8E473D78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51" r="11817" b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D2526EE-FFBB-D81F-A7BF-70F5B1A78A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0" r="11364" b="2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BF7B205-E109-251C-EE5E-DE4A883B8969}"/>
              </a:ext>
            </a:extLst>
          </p:cNvPr>
          <p:cNvSpPr txBox="1"/>
          <p:nvPr/>
        </p:nvSpPr>
        <p:spPr>
          <a:xfrm>
            <a:off x="769696" y="4648969"/>
            <a:ext cx="418715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4000"/>
              <a:t>SOLEDAD</a:t>
            </a:r>
          </a:p>
        </p:txBody>
      </p:sp>
    </p:spTree>
    <p:extLst>
      <p:ext uri="{BB962C8B-B14F-4D97-AF65-F5344CB8AC3E}">
        <p14:creationId xmlns:p14="http://schemas.microsoft.com/office/powerpoint/2010/main" val="1365680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13C41C-0368-D903-F031-81328A7ED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E2361D-9292-7414-5835-DF198B53382E}"/>
              </a:ext>
            </a:extLst>
          </p:cNvPr>
          <p:cNvSpPr txBox="1"/>
          <p:nvPr/>
        </p:nvSpPr>
        <p:spPr>
          <a:xfrm>
            <a:off x="838201" y="365125"/>
            <a:ext cx="3816095" cy="19380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SOLEDAD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D4EAF0-ED33-8B9B-4D43-BFD519C41A07}"/>
              </a:ext>
            </a:extLst>
          </p:cNvPr>
          <p:cNvSpPr txBox="1"/>
          <p:nvPr/>
        </p:nvSpPr>
        <p:spPr>
          <a:xfrm>
            <a:off x="838201" y="2482589"/>
            <a:ext cx="3816096" cy="36943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¿Alguna vez os habéis sentido solos?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¿Se puede estar solo rodeado de gente?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¿Alguna vez has buscado estar solo?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¿Es la misma emoción la que hay entre estar solo porque quieres o estar solo porque no te eligen?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INVENTO EUREKA - un sistema para detectar la soledad no deseada (creatividad)</a:t>
            </a:r>
          </a:p>
        </p:txBody>
      </p:sp>
      <p:pic>
        <p:nvPicPr>
          <p:cNvPr id="2" name="Imagen 1" descr="Un niño se queda sin pareja de baile y su madre lo salva - Agencia de  Noticias">
            <a:extLst>
              <a:ext uri="{FF2B5EF4-FFF2-40B4-BE49-F238E27FC236}">
                <a16:creationId xmlns:a16="http://schemas.microsoft.com/office/drawing/2014/main" id="{80AF1D82-B3A1-04B7-9EE4-71E06A2F8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02" r="-1" b="4575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Imagen 3" descr="Palabra-Idea-Frase - RUTINAS DE PENSAMIENTO">
            <a:extLst>
              <a:ext uri="{FF2B5EF4-FFF2-40B4-BE49-F238E27FC236}">
                <a16:creationId xmlns:a16="http://schemas.microsoft.com/office/drawing/2014/main" id="{A918AA1A-D34B-4CF9-FE26-9262D401B8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65" b="3424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6435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F4544-6C94-43F8-2B07-018A038DD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6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Pin de Raquel Estrada en Aquí y ahora | Frases bonitas, Frases sabias, Frases  motivadoras">
            <a:extLst>
              <a:ext uri="{FF2B5EF4-FFF2-40B4-BE49-F238E27FC236}">
                <a16:creationId xmlns:a16="http://schemas.microsoft.com/office/drawing/2014/main" id="{9E1AA755-536A-7BF7-D5B1-2E8297B58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537" y="643467"/>
            <a:ext cx="56702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3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D495A-58E3-4895-840D-D1E4767BA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C6C7E8D-93EB-87F9-819C-70C3BFC32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9A522A15-8404-40AC-3271-86474E88D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886" y="983228"/>
            <a:ext cx="8301112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709FB0-6CD3-0CEA-1062-439081F05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360023"/>
            <a:ext cx="5342806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2D12E55-3703-A2BB-9E01-6EDA74E0BC03}"/>
              </a:ext>
            </a:extLst>
          </p:cNvPr>
          <p:cNvGrpSpPr/>
          <p:nvPr/>
        </p:nvGrpSpPr>
        <p:grpSpPr>
          <a:xfrm>
            <a:off x="2255273" y="1675341"/>
            <a:ext cx="2154311" cy="2420410"/>
            <a:chOff x="3658909" y="1038092"/>
            <a:chExt cx="4874181" cy="4781817"/>
          </a:xfrm>
        </p:grpSpPr>
        <p:pic>
          <p:nvPicPr>
            <p:cNvPr id="4" name="Imagen 3" descr="Cerebro - Iconos gratis de personas">
              <a:extLst>
                <a:ext uri="{FF2B5EF4-FFF2-40B4-BE49-F238E27FC236}">
                  <a16:creationId xmlns:a16="http://schemas.microsoft.com/office/drawing/2014/main" id="{B622029A-1FC7-E245-57CB-B0E5A919B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2057400"/>
              <a:ext cx="2743200" cy="2743200"/>
            </a:xfrm>
            <a:prstGeom prst="rect">
              <a:avLst/>
            </a:prstGeom>
          </p:spPr>
        </p:pic>
        <p:pic>
          <p:nvPicPr>
            <p:cNvPr id="5" name="Imagen 4" descr="Diseño PNG Y SVG De Vinilo Decorativo Líneas En Forma De Corazón Para  Camisetas">
              <a:extLst>
                <a:ext uri="{FF2B5EF4-FFF2-40B4-BE49-F238E27FC236}">
                  <a16:creationId xmlns:a16="http://schemas.microsoft.com/office/drawing/2014/main" id="{786DD1BA-CBCE-29FE-BBA4-B93FF37E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8909" y="1038092"/>
              <a:ext cx="4874181" cy="4781817"/>
            </a:xfrm>
            <a:prstGeom prst="rect">
              <a:avLst/>
            </a:prstGeom>
          </p:spPr>
        </p:pic>
      </p:grpSp>
      <p:pic>
        <p:nvPicPr>
          <p:cNvPr id="3" name="Imagen 2" descr="Brújula Rosa De Los Vientos - Gráficos vectoriales gratis en Pixabay">
            <a:extLst>
              <a:ext uri="{FF2B5EF4-FFF2-40B4-BE49-F238E27FC236}">
                <a16:creationId xmlns:a16="http://schemas.microsoft.com/office/drawing/2014/main" id="{54DB021C-D3FB-46B4-6870-265D0D31E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92" y="1505586"/>
            <a:ext cx="4852169" cy="4829078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828F422-3339-4C3E-99AE-9B4D404A6142}"/>
              </a:ext>
            </a:extLst>
          </p:cNvPr>
          <p:cNvSpPr/>
          <p:nvPr/>
        </p:nvSpPr>
        <p:spPr>
          <a:xfrm>
            <a:off x="6095998" y="3547117"/>
            <a:ext cx="2175282" cy="742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/>
              <a:t>EDUCACIÓN RESPONSABLE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F1F4C10-F0BA-A65F-EA15-466AD83DA95B}"/>
              </a:ext>
            </a:extLst>
          </p:cNvPr>
          <p:cNvSpPr/>
          <p:nvPr/>
        </p:nvSpPr>
        <p:spPr>
          <a:xfrm>
            <a:off x="8154049" y="1302562"/>
            <a:ext cx="2175282" cy="742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/>
              <a:t>PROYECTO A TI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816918F-C347-A770-6EE2-09E02409325A}"/>
              </a:ext>
            </a:extLst>
          </p:cNvPr>
          <p:cNvSpPr/>
          <p:nvPr/>
        </p:nvSpPr>
        <p:spPr>
          <a:xfrm>
            <a:off x="8154050" y="5594511"/>
            <a:ext cx="2175282" cy="742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/>
              <a:t>ALUMNOS MEDIADORES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51BB386-B872-B5C6-8EF1-535EBEE7B5F0}"/>
              </a:ext>
            </a:extLst>
          </p:cNvPr>
          <p:cNvSpPr/>
          <p:nvPr/>
        </p:nvSpPr>
        <p:spPr>
          <a:xfrm>
            <a:off x="10472615" y="3549487"/>
            <a:ext cx="1550050" cy="7554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/>
              <a:t>CÍRCULOS  </a:t>
            </a:r>
          </a:p>
        </p:txBody>
      </p:sp>
      <p:pic>
        <p:nvPicPr>
          <p:cNvPr id="2" name="Imagen 1" descr="Imagen que contiene edificio, pequeño, noche, diferente&#10;&#10;El contenido generado por inteligencia artificial puede ser incorrecto.">
            <a:extLst>
              <a:ext uri="{FF2B5EF4-FFF2-40B4-BE49-F238E27FC236}">
                <a16:creationId xmlns:a16="http://schemas.microsoft.com/office/drawing/2014/main" id="{35D147CF-5226-726F-0485-011B6C335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976" y="573049"/>
            <a:ext cx="1245220" cy="12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A31A6E9E-0B8B-21C5-34D2-5D12518C6C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74" r="72808" b="19807"/>
          <a:stretch/>
        </p:blipFill>
        <p:spPr>
          <a:xfrm>
            <a:off x="5831903" y="661916"/>
            <a:ext cx="5382249" cy="5557909"/>
          </a:xfrm>
          <a:prstGeom prst="rect">
            <a:avLst/>
          </a:prstGeom>
        </p:spPr>
      </p:pic>
      <p:pic>
        <p:nvPicPr>
          <p:cNvPr id="5" name="Imagen 4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26E60CDE-9A54-0600-8AC0-E99BE9EF5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434" r="4293" b="68386"/>
          <a:stretch/>
        </p:blipFill>
        <p:spPr>
          <a:xfrm>
            <a:off x="10532711" y="5770951"/>
            <a:ext cx="1662551" cy="10840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51D2492-6C28-2D5A-2F2A-4B1A7180B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89" y="4858021"/>
            <a:ext cx="2940169" cy="1728338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CuadroTexto 2">
            <a:extLst>
              <a:ext uri="{FF2B5EF4-FFF2-40B4-BE49-F238E27FC236}">
                <a16:creationId xmlns:a16="http://schemas.microsoft.com/office/drawing/2014/main" id="{488424E4-F968-10D8-F01C-BB59E8DF57FC}"/>
              </a:ext>
            </a:extLst>
          </p:cNvPr>
          <p:cNvSpPr txBox="1"/>
          <p:nvPr/>
        </p:nvSpPr>
        <p:spPr>
          <a:xfrm>
            <a:off x="419530" y="658265"/>
            <a:ext cx="3787405" cy="4207207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/>
              </a:rPr>
              <a:t>UN </a:t>
            </a:r>
            <a:r>
              <a:rPr lang="en-US" sz="2000" b="1" dirty="0">
                <a:latin typeface="Comic Sans MS"/>
              </a:rPr>
              <a:t>PROGRAMA EDUCATIVO</a:t>
            </a:r>
            <a:endParaRPr lang="es-ES" sz="2000" b="1">
              <a:latin typeface="Comic Sans M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/>
              </a:rPr>
              <a:t>QUE PROMUEVE </a:t>
            </a:r>
            <a:endParaRPr lang="es-ES" sz="2000" dirty="0">
              <a:latin typeface="Comic Sans M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/>
              </a:rPr>
              <a:t>EL DESARROLLO:</a:t>
            </a:r>
            <a:endParaRPr lang="es-ES" sz="2000">
              <a:latin typeface="Comic Sans M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omic Sans MS"/>
              </a:rPr>
              <a:t>EMOCIONAL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omic Sans MS"/>
              </a:rPr>
              <a:t>SOCIAL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omic Sans MS"/>
              </a:rPr>
              <a:t>CREATIVO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/>
              </a:rPr>
              <a:t>DE NIÑOS, NIÑAS Y JÓVENES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omic Sans MS"/>
              </a:rPr>
              <a:t>IMPLICANDO 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omic Sans MS"/>
              </a:rPr>
              <a:t>DOCENTES Y FAMILIAS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5316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magen que contiene Diagrama&#10;&#10;El contenido generado por inteligencia artificial puede ser incorrecto.">
            <a:extLst>
              <a:ext uri="{FF2B5EF4-FFF2-40B4-BE49-F238E27FC236}">
                <a16:creationId xmlns:a16="http://schemas.microsoft.com/office/drawing/2014/main" id="{B3B08DA5-DC53-1DF6-C985-67D71A0AD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80" b="38513"/>
          <a:stretch/>
        </p:blipFill>
        <p:spPr>
          <a:xfrm>
            <a:off x="350836" y="905474"/>
            <a:ext cx="11341453" cy="3726295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5E7320E-6DB0-B71B-92A6-148DF25EEF89}"/>
              </a:ext>
            </a:extLst>
          </p:cNvPr>
          <p:cNvSpPr txBox="1"/>
          <p:nvPr/>
        </p:nvSpPr>
        <p:spPr>
          <a:xfrm>
            <a:off x="897466" y="203200"/>
            <a:ext cx="107696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/>
              <a:t>BENEFICIOS DE LA EDUCACIÓN RESPONSABLE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68DCDE2-5229-745F-1B24-60708E651D78}"/>
              </a:ext>
            </a:extLst>
          </p:cNvPr>
          <p:cNvSpPr txBox="1"/>
          <p:nvPr/>
        </p:nvSpPr>
        <p:spPr>
          <a:xfrm>
            <a:off x="351756" y="4622251"/>
            <a:ext cx="109728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dirty="0">
                <a:solidFill>
                  <a:schemeClr val="tx2">
                    <a:lumMod val="76000"/>
                    <a:lumOff val="24000"/>
                  </a:schemeClr>
                </a:solidFill>
              </a:rPr>
              <a:t>ALUMNADO   </a:t>
            </a:r>
            <a:r>
              <a:rPr lang="es-ES" dirty="0">
                <a:solidFill>
                  <a:schemeClr val="tx2">
                    <a:lumMod val="76000"/>
                    <a:lumOff val="24000"/>
                  </a:schemeClr>
                </a:solidFill>
              </a:rPr>
              <a:t>                     </a:t>
            </a:r>
            <a:r>
              <a:rPr lang="es-ES" sz="2800" dirty="0">
                <a:solidFill>
                  <a:schemeClr val="tx2">
                    <a:lumMod val="76000"/>
                    <a:lumOff val="24000"/>
                  </a:schemeClr>
                </a:solidFill>
              </a:rPr>
              <a:t>CENTROS    </a:t>
            </a:r>
            <a:r>
              <a:rPr lang="es-ES" dirty="0">
                <a:solidFill>
                  <a:schemeClr val="tx2">
                    <a:lumMod val="76000"/>
                    <a:lumOff val="24000"/>
                  </a:schemeClr>
                </a:solidFill>
              </a:rPr>
              <a:t>                </a:t>
            </a:r>
            <a:r>
              <a:rPr lang="es-ES" sz="2800" dirty="0">
                <a:solidFill>
                  <a:schemeClr val="tx2">
                    <a:lumMod val="76000"/>
                    <a:lumOff val="24000"/>
                  </a:schemeClr>
                </a:solidFill>
              </a:rPr>
              <a:t>PROFESORADO               </a:t>
            </a:r>
            <a:r>
              <a:rPr lang="es-ES" dirty="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es-ES" sz="2800" dirty="0">
                <a:solidFill>
                  <a:schemeClr val="tx2">
                    <a:lumMod val="76000"/>
                    <a:lumOff val="24000"/>
                  </a:schemeClr>
                </a:solidFill>
              </a:rPr>
              <a:t>FAMILIAS</a:t>
            </a:r>
          </a:p>
        </p:txBody>
      </p:sp>
      <p:pic>
        <p:nvPicPr>
          <p:cNvPr id="3" name="Imagen 2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9AF4AEAA-1C2B-9103-B4D2-78096E875F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434" r="4293" b="68386"/>
          <a:stretch/>
        </p:blipFill>
        <p:spPr>
          <a:xfrm>
            <a:off x="11076145" y="6018851"/>
            <a:ext cx="1064223" cy="7146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BD0FE48-5F70-866B-B6B5-0EC3AC49E708}"/>
              </a:ext>
            </a:extLst>
          </p:cNvPr>
          <p:cNvSpPr txBox="1"/>
          <p:nvPr/>
        </p:nvSpPr>
        <p:spPr>
          <a:xfrm>
            <a:off x="163008" y="5071904"/>
            <a:ext cx="241422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400" dirty="0">
                <a:latin typeface="Comic Sans MS"/>
                <a:cs typeface="Poppins"/>
              </a:rPr>
              <a:t>FAVORECE </a:t>
            </a:r>
            <a:endParaRPr lang="es-ES" sz="1400"/>
          </a:p>
          <a:p>
            <a:pPr algn="ctr"/>
            <a:r>
              <a:rPr lang="es-ES" sz="1400" dirty="0">
                <a:latin typeface="Comic Sans MS"/>
                <a:cs typeface="Poppins"/>
              </a:rPr>
              <a:t>LA GESTIÓN EMOCIONAL, LA AUTOESTIMA, MOTIVACIÓN Y CREATIVIDAD.</a:t>
            </a:r>
            <a:endParaRPr lang="es-ES" sz="140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410E5D-AD0F-A1AC-A646-05BFE90A110C}"/>
              </a:ext>
            </a:extLst>
          </p:cNvPr>
          <p:cNvSpPr txBox="1"/>
          <p:nvPr/>
        </p:nvSpPr>
        <p:spPr>
          <a:xfrm>
            <a:off x="3043337" y="4995550"/>
            <a:ext cx="2566163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latin typeface="Comic Sans MS"/>
              </a:rPr>
              <a:t>    </a:t>
            </a:r>
            <a:r>
              <a:rPr lang="es-ES" sz="1400" dirty="0">
                <a:latin typeface="Comic Sans MS"/>
              </a:rPr>
              <a:t>MEJORA </a:t>
            </a:r>
            <a:endParaRPr lang="es-ES" sz="1400">
              <a:latin typeface="Aptos" panose="020B0004020202020204"/>
            </a:endParaRPr>
          </a:p>
          <a:p>
            <a:pPr algn="ctr"/>
            <a:r>
              <a:rPr lang="es-ES" sz="1400" dirty="0">
                <a:latin typeface="Comic Sans MS"/>
              </a:rPr>
              <a:t>DE LA CONVIVENCIA </a:t>
            </a:r>
            <a:endParaRPr lang="es-ES" sz="1400">
              <a:latin typeface="Aptos" panose="020B0004020202020204"/>
            </a:endParaRPr>
          </a:p>
          <a:p>
            <a:pPr algn="ctr"/>
            <a:r>
              <a:rPr lang="es-ES" sz="1400" dirty="0">
                <a:latin typeface="Comic Sans MS"/>
              </a:rPr>
              <a:t>Y DEL CLIMA ESCOLAR.</a:t>
            </a:r>
            <a:endParaRPr lang="es-ES" sz="1400"/>
          </a:p>
          <a:p>
            <a:pPr algn="ctr"/>
            <a:r>
              <a:rPr lang="es-ES" sz="1400" dirty="0">
                <a:latin typeface="Comic Sans MS"/>
              </a:rPr>
              <a:t>CREA VÍNCULOS ENTRE LA COMUNIDAD EDUCATIVA.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E2423E-FFC5-8260-022E-49914AB835BD}"/>
              </a:ext>
            </a:extLst>
          </p:cNvPr>
          <p:cNvSpPr txBox="1"/>
          <p:nvPr/>
        </p:nvSpPr>
        <p:spPr>
          <a:xfrm>
            <a:off x="5841482" y="5154285"/>
            <a:ext cx="290461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latin typeface="Comic Sans MS"/>
              </a:rPr>
              <a:t>     </a:t>
            </a:r>
            <a:r>
              <a:rPr lang="es-ES" sz="1400" dirty="0">
                <a:latin typeface="Comic Sans MS"/>
              </a:rPr>
              <a:t>RECONECTA </a:t>
            </a:r>
            <a:endParaRPr lang="es-ES">
              <a:latin typeface="Aptos" panose="020B0004020202020204"/>
            </a:endParaRPr>
          </a:p>
          <a:p>
            <a:pPr algn="ctr"/>
            <a:r>
              <a:rPr lang="es-ES" sz="1400" dirty="0">
                <a:latin typeface="Comic Sans MS"/>
              </a:rPr>
              <a:t>CON NUESTRA PROFESIÓN </a:t>
            </a:r>
            <a:endParaRPr lang="es-ES">
              <a:latin typeface="Aptos" panose="020B0004020202020204"/>
            </a:endParaRPr>
          </a:p>
          <a:p>
            <a:pPr algn="ctr"/>
            <a:r>
              <a:rPr lang="es-ES" sz="1400" dirty="0">
                <a:latin typeface="Comic Sans MS"/>
              </a:rPr>
              <a:t>CUIDANDO </a:t>
            </a:r>
            <a:endParaRPr lang="es-ES" dirty="0">
              <a:latin typeface="Aptos" panose="020B0004020202020204"/>
            </a:endParaRPr>
          </a:p>
          <a:p>
            <a:pPr algn="ctr"/>
            <a:r>
              <a:rPr lang="es-ES" sz="1400" dirty="0">
                <a:latin typeface="Comic Sans MS"/>
              </a:rPr>
              <a:t>EL BIENESTAR PERSONAL      </a:t>
            </a:r>
            <a:r>
              <a:rPr lang="es-ES" dirty="0">
                <a:latin typeface="Comic Sans MS"/>
              </a:rPr>
              <a:t>  </a:t>
            </a:r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CFAAA9D-3A6A-F0C9-78AD-D021F12D543E}"/>
              </a:ext>
            </a:extLst>
          </p:cNvPr>
          <p:cNvSpPr txBox="1"/>
          <p:nvPr/>
        </p:nvSpPr>
        <p:spPr>
          <a:xfrm>
            <a:off x="8784371" y="5144180"/>
            <a:ext cx="290131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400" dirty="0">
                <a:latin typeface="Comic Sans MS"/>
              </a:rPr>
              <a:t>CRECEN </a:t>
            </a:r>
            <a:endParaRPr lang="es-ES" sz="1400"/>
          </a:p>
          <a:p>
            <a:pPr algn="ctr"/>
            <a:r>
              <a:rPr lang="es-ES" sz="1400" dirty="0">
                <a:latin typeface="Comic Sans MS"/>
              </a:rPr>
              <a:t>CONDUCTAS PROSOCIALES, GENEROSIDAD,</a:t>
            </a:r>
            <a:endParaRPr lang="es-ES" sz="1400"/>
          </a:p>
          <a:p>
            <a:pPr algn="ctr"/>
            <a:r>
              <a:rPr lang="es-ES" sz="1400" dirty="0">
                <a:latin typeface="Comic Sans MS"/>
              </a:rPr>
              <a:t>EMPATÍA,</a:t>
            </a:r>
          </a:p>
          <a:p>
            <a:pPr algn="ctr"/>
            <a:r>
              <a:rPr lang="es-ES" sz="1400" dirty="0">
                <a:latin typeface="Comic Sans MS"/>
              </a:rPr>
              <a:t>COLABORACIÓN.</a:t>
            </a:r>
          </a:p>
        </p:txBody>
      </p:sp>
    </p:spTree>
    <p:extLst>
      <p:ext uri="{BB962C8B-B14F-4D97-AF65-F5344CB8AC3E}">
        <p14:creationId xmlns:p14="http://schemas.microsoft.com/office/powerpoint/2010/main" val="3656436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CEE84F-A7E6-56CC-8783-4B2067EC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ACTIVIDADES CON FAMILIAS</a:t>
            </a:r>
          </a:p>
        </p:txBody>
      </p:sp>
      <p:pic>
        <p:nvPicPr>
          <p:cNvPr id="5" name="Imagen 4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BC2D1601-7FE1-53A9-76FB-357B18592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434" r="4293" b="68386"/>
          <a:stretch/>
        </p:blipFill>
        <p:spPr>
          <a:xfrm>
            <a:off x="674664" y="321734"/>
            <a:ext cx="3083514" cy="20105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57A46A-1E6C-472E-75F7-51F69CF9B9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7" r="25668" b="3"/>
          <a:stretch/>
        </p:blipFill>
        <p:spPr>
          <a:xfrm>
            <a:off x="8021360" y="348200"/>
            <a:ext cx="3698010" cy="4119123"/>
          </a:xfrm>
          <a:prstGeom prst="rect">
            <a:avLst/>
          </a:pr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FB86E463-C3EC-A7E1-C630-E443BD0FF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7075" r="-2" b="30425"/>
          <a:stretch/>
        </p:blipFill>
        <p:spPr>
          <a:xfrm>
            <a:off x="4240930" y="321732"/>
            <a:ext cx="3716710" cy="4111323"/>
          </a:xfrm>
          <a:prstGeom prst="rect">
            <a:avLst/>
          </a:prstGeom>
        </p:spPr>
      </p:pic>
      <p:pic>
        <p:nvPicPr>
          <p:cNvPr id="7" name="Imagen 6" descr="Recursos para familias">
            <a:extLst>
              <a:ext uri="{FF2B5EF4-FFF2-40B4-BE49-F238E27FC236}">
                <a16:creationId xmlns:a16="http://schemas.microsoft.com/office/drawing/2014/main" id="{DD22D5A0-561F-C9A6-6CA9-4A3B411B8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30" y="2332785"/>
            <a:ext cx="1421028" cy="200600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792EC9D8-E368-BF84-82FC-389AFA0CA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55" y="4525715"/>
            <a:ext cx="2680734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98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2FF42-4D68-9558-BF75-12B33595F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2D8E3EB-742E-8D6D-E93E-0FF768C9005F}"/>
              </a:ext>
            </a:extLst>
          </p:cNvPr>
          <p:cNvSpPr txBox="1"/>
          <p:nvPr/>
        </p:nvSpPr>
        <p:spPr>
          <a:xfrm>
            <a:off x="838200" y="5702341"/>
            <a:ext cx="7061616" cy="80416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ACTIVIDADES DE CENTRO - ASERTIVIDAD</a:t>
            </a:r>
          </a:p>
        </p:txBody>
      </p:sp>
      <p:pic>
        <p:nvPicPr>
          <p:cNvPr id="3" name="Imagen 2" descr="Imagen que contiene interior, tabla, computadora, pequeño&#10;&#10;El contenido generado por inteligencia artificial puede ser incorrecto.">
            <a:extLst>
              <a:ext uri="{FF2B5EF4-FFF2-40B4-BE49-F238E27FC236}">
                <a16:creationId xmlns:a16="http://schemas.microsoft.com/office/drawing/2014/main" id="{434A388A-10A6-812D-C5AE-3E456BE627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5475"/>
          <a:stretch/>
        </p:blipFill>
        <p:spPr>
          <a:xfrm>
            <a:off x="-4" y="10"/>
            <a:ext cx="8328610" cy="5279933"/>
          </a:xfrm>
          <a:prstGeom prst="rect">
            <a:avLst/>
          </a:prstGeom>
        </p:spPr>
      </p:pic>
      <p:pic>
        <p:nvPicPr>
          <p:cNvPr id="5" name="Imagen 4" descr="Imagen que contiene Diagrama&#10;&#10;El contenido generado por inteligencia artificial puede ser incorrecto.">
            <a:extLst>
              <a:ext uri="{FF2B5EF4-FFF2-40B4-BE49-F238E27FC236}">
                <a16:creationId xmlns:a16="http://schemas.microsoft.com/office/drawing/2014/main" id="{3D84045B-3050-79A0-D9E7-2E2B5713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52" r="12061" b="3"/>
          <a:stretch/>
        </p:blipFill>
        <p:spPr>
          <a:xfrm>
            <a:off x="8328610" y="1"/>
            <a:ext cx="3863392" cy="2653792"/>
          </a:xfrm>
          <a:prstGeom prst="rect">
            <a:avLst/>
          </a:prstGeom>
        </p:spPr>
      </p:pic>
      <p:pic>
        <p:nvPicPr>
          <p:cNvPr id="2" name="Imagen 1" descr="Imagen que contiene interior, persona, niño, grupo&#10;&#10;El contenido generado por inteligencia artificial puede ser incorrecto.">
            <a:extLst>
              <a:ext uri="{FF2B5EF4-FFF2-40B4-BE49-F238E27FC236}">
                <a16:creationId xmlns:a16="http://schemas.microsoft.com/office/drawing/2014/main" id="{FB4F9B8A-786D-54BB-7777-A9DEBBFB1A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13" r="-5" b="7195"/>
          <a:stretch/>
        </p:blipFill>
        <p:spPr>
          <a:xfrm>
            <a:off x="8328611" y="2639971"/>
            <a:ext cx="3863392" cy="26537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A47CC56-1188-533D-88C5-F705AFAA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93370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EFA798-8C89-9948-4282-92855291A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009D10-42BE-E080-5E98-DA638B250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n 6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4F294830-666A-9C41-0C21-917606525E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434" r="4293" b="68386"/>
          <a:stretch/>
        </p:blipFill>
        <p:spPr>
          <a:xfrm>
            <a:off x="10544184" y="5702550"/>
            <a:ext cx="1481164" cy="9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8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5E6A6-A2F6-C4B9-D1B6-CCED90EDB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Imagen que contiene persona, interior, tabla, gente&#10;&#10;El contenido generado por inteligencia artificial puede ser incorrecto.">
            <a:extLst>
              <a:ext uri="{FF2B5EF4-FFF2-40B4-BE49-F238E27FC236}">
                <a16:creationId xmlns:a16="http://schemas.microsoft.com/office/drawing/2014/main" id="{FA6F16FF-85B8-6D41-F330-FE3775C13C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81" r="-4" b="6193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5" name="Imagen 4" descr="Imagen que contiene Diagrama&#10;&#10;El contenido generado por inteligencia artificial puede ser incorrecto.">
            <a:extLst>
              <a:ext uri="{FF2B5EF4-FFF2-40B4-BE49-F238E27FC236}">
                <a16:creationId xmlns:a16="http://schemas.microsoft.com/office/drawing/2014/main" id="{7DFD1630-4879-3682-8EEB-75EDB4655D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1" r="48421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2" name="Imagen 1" descr="Texto, Carta&#10;&#10;El contenido generado por inteligencia artificial puede ser incorrecto.">
            <a:extLst>
              <a:ext uri="{FF2B5EF4-FFF2-40B4-BE49-F238E27FC236}">
                <a16:creationId xmlns:a16="http://schemas.microsoft.com/office/drawing/2014/main" id="{FD74B653-1C62-B5C8-F25E-34D4974AEC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98" r="7110" b="-1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6BE5ECB-AB0D-5443-4C85-8C9D922692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258" b="28810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B629FE-F35F-7792-C000-6E28C00986A2}"/>
              </a:ext>
            </a:extLst>
          </p:cNvPr>
          <p:cNvSpPr txBox="1"/>
          <p:nvPr/>
        </p:nvSpPr>
        <p:spPr>
          <a:xfrm>
            <a:off x="6343650" y="4181474"/>
            <a:ext cx="5505814" cy="147133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ACTIVIDADES DE CENTRO - INCLUSIÓN</a:t>
            </a:r>
          </a:p>
        </p:txBody>
      </p:sp>
      <p:pic>
        <p:nvPicPr>
          <p:cNvPr id="8" name="Imagen 7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8B17403A-F615-1207-3005-50BF836328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434" r="4293" b="68386"/>
          <a:stretch/>
        </p:blipFill>
        <p:spPr>
          <a:xfrm>
            <a:off x="10400411" y="5688172"/>
            <a:ext cx="1481164" cy="9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9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firmar, verde, parado, con baldosas&#10;&#10;El contenido generado por inteligencia artificial puede ser incorrecto.">
            <a:extLst>
              <a:ext uri="{FF2B5EF4-FFF2-40B4-BE49-F238E27FC236}">
                <a16:creationId xmlns:a16="http://schemas.microsoft.com/office/drawing/2014/main" id="{D3CDCB8A-F43A-FACE-F31F-BF42F46194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8086" b="49739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BF039AF-ABD8-0CB5-0EE1-9BB622466656}"/>
              </a:ext>
            </a:extLst>
          </p:cNvPr>
          <p:cNvSpPr txBox="1"/>
          <p:nvPr/>
        </p:nvSpPr>
        <p:spPr>
          <a:xfrm>
            <a:off x="720992" y="1941362"/>
            <a:ext cx="4492454" cy="24190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FRASES MOTIVADORAS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Texto, Carta&#10;&#10;El contenido generado por inteligencia artificial puede ser incorrecto.">
            <a:extLst>
              <a:ext uri="{FF2B5EF4-FFF2-40B4-BE49-F238E27FC236}">
                <a16:creationId xmlns:a16="http://schemas.microsoft.com/office/drawing/2014/main" id="{88D70C2E-CB8D-E820-11D5-F3BDD19AD1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23" r="5180" b="4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Imagen que contiene interior, cubierto, cocina, cuarto&#10;&#10;El contenido generado por inteligencia artificial puede ser incorrecto.">
            <a:extLst>
              <a:ext uri="{FF2B5EF4-FFF2-40B4-BE49-F238E27FC236}">
                <a16:creationId xmlns:a16="http://schemas.microsoft.com/office/drawing/2014/main" id="{A0433B26-D9F6-33B6-8625-962FF519A2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97" r="103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6" name="Imagen 5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2E2F184B-D718-AC46-B395-C0ADEEF231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81" r="4182" b="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Calendario&#10;&#10;El contenido generado por inteligencia artificial puede ser incorrecto.">
            <a:extLst>
              <a:ext uri="{FF2B5EF4-FFF2-40B4-BE49-F238E27FC236}">
                <a16:creationId xmlns:a16="http://schemas.microsoft.com/office/drawing/2014/main" id="{E78C2B1A-1FD3-3F3A-1313-8EC353CBD7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989" r="5" b="17522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13CB7560-8F72-7E20-8C59-BA4F40192C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890" r="15528" b="4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2326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24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CON FAMILIAS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140</cp:revision>
  <dcterms:created xsi:type="dcterms:W3CDTF">2025-01-27T21:14:46Z</dcterms:created>
  <dcterms:modified xsi:type="dcterms:W3CDTF">2025-05-12T09:46:42Z</dcterms:modified>
</cp:coreProperties>
</file>