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82" r:id="rId2"/>
  </p:sldMasterIdLst>
  <p:notesMasterIdLst>
    <p:notesMasterId r:id="rId23"/>
  </p:notesMasterIdLst>
  <p:handoutMasterIdLst>
    <p:handoutMasterId r:id="rId24"/>
  </p:handoutMasterIdLst>
  <p:sldIdLst>
    <p:sldId id="275" r:id="rId3"/>
    <p:sldId id="278" r:id="rId4"/>
    <p:sldId id="290" r:id="rId5"/>
    <p:sldId id="280" r:id="rId6"/>
    <p:sldId id="291" r:id="rId7"/>
    <p:sldId id="292" r:id="rId8"/>
    <p:sldId id="293" r:id="rId9"/>
    <p:sldId id="284" r:id="rId10"/>
    <p:sldId id="294" r:id="rId11"/>
    <p:sldId id="296" r:id="rId12"/>
    <p:sldId id="295" r:id="rId13"/>
    <p:sldId id="298" r:id="rId14"/>
    <p:sldId id="299" r:id="rId15"/>
    <p:sldId id="309" r:id="rId16"/>
    <p:sldId id="307" r:id="rId17"/>
    <p:sldId id="308" r:id="rId18"/>
    <p:sldId id="310" r:id="rId19"/>
    <p:sldId id="311" r:id="rId20"/>
    <p:sldId id="312" r:id="rId21"/>
    <p:sldId id="313" r:id="rId22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F50"/>
    <a:srgbClr val="99CCFF"/>
    <a:srgbClr val="EAEFF7"/>
    <a:srgbClr val="B4C7E7"/>
    <a:srgbClr val="D2DEEF"/>
    <a:srgbClr val="5B9BD5"/>
    <a:srgbClr val="4A452A"/>
    <a:srgbClr val="DAE3F3"/>
    <a:srgbClr val="FBE5D6"/>
    <a:srgbClr val="1737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374" autoAdjust="0"/>
  </p:normalViewPr>
  <p:slideViewPr>
    <p:cSldViewPr>
      <p:cViewPr varScale="1">
        <p:scale>
          <a:sx n="62" d="100"/>
          <a:sy n="62" d="100"/>
        </p:scale>
        <p:origin x="1349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1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3" name="Rectangle 2"/>
          <p:cNvSpPr>
            <a:spLocks noGrp="1"/>
          </p:cNvSpPr>
          <p:nvPr>
            <p:ph type="dt" sz="quarter" idx="1"/>
          </p:nvPr>
        </p:nvSpPr>
        <p:spPr>
          <a:xfrm>
            <a:off x="3851343" y="1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 latinLnBrk="0">
              <a:defRPr lang="es-ES" sz="1200"/>
            </a:lvl1pPr>
          </a:lstStyle>
          <a:p>
            <a:fld id="{852F4B4A-E307-47E1-839B-29F1B8175CE0}" type="datetimeFigureOut">
              <a:rPr lang="es-ES" smtClean="0"/>
              <a:pPr/>
              <a:t>18/04/2016</a:t>
            </a:fld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2"/>
          </p:nvPr>
        </p:nvSpPr>
        <p:spPr>
          <a:xfrm>
            <a:off x="1" y="9431600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3"/>
          </p:nvPr>
        </p:nvSpPr>
        <p:spPr>
          <a:xfrm>
            <a:off x="3851343" y="9431600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 latinLnBrk="0">
              <a:defRPr lang="es-ES" sz="1200"/>
            </a:lvl1pPr>
          </a:lstStyle>
          <a:p>
            <a:fld id="{D282FD4B-2110-4CA1-A54C-09B9C2E10B3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9432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51343" y="1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 latinLnBrk="0">
              <a:defRPr lang="es-ES" sz="1200"/>
            </a:lvl1pPr>
          </a:lstStyle>
          <a:p>
            <a:fld id="{FD6FDD18-DE22-4C8A-AD4A-80E4D221ED62}" type="datetimeFigureOut">
              <a:pPr/>
              <a:t>18/04/2016</a:t>
            </a:fld>
            <a:endParaRPr lang="es-ES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endParaRPr lang="es-E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79927" y="4716662"/>
            <a:ext cx="5439410" cy="4468416"/>
          </a:xfrm>
          <a:prstGeom prst="rect">
            <a:avLst/>
          </a:prstGeom>
        </p:spPr>
        <p:txBody>
          <a:bodyPr vert="horz" lIns="91458" tIns="45729" rIns="91458" bIns="45729" rtlCol="0">
            <a:normAutofit/>
          </a:bodyPr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1" y="9431600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 latinLnBrk="0">
              <a:defRPr lang="es-ES" sz="1200"/>
            </a:lvl1pPr>
          </a:lstStyle>
          <a:p>
            <a:endParaRPr lang="es-E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51343" y="9431600"/>
            <a:ext cx="2946347" cy="496491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 latinLnBrk="0">
              <a:defRPr lang="es-ES" sz="1200"/>
            </a:lvl1pPr>
          </a:lstStyle>
          <a:p>
            <a:fld id="{DBA6C2E0-B7F0-4AB2-8A87-0FCC1A736427}" type="slidenum"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6630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6C2E0-B7F0-4AB2-8A87-0FCC1A736427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5050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6C2E0-B7F0-4AB2-8A87-0FCC1A736427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2126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6C2E0-B7F0-4AB2-8A87-0FCC1A736427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21263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6C2E0-B7F0-4AB2-8A87-0FCC1A736427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21263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6C2E0-B7F0-4AB2-8A87-0FCC1A736427}" type="slidenum">
              <a:rPr lang="es-ES" smtClean="0"/>
              <a:pPr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21263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6C2E0-B7F0-4AB2-8A87-0FCC1A736427}" type="slidenum">
              <a:rPr lang="es-ES" smtClean="0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6201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6C2E0-B7F0-4AB2-8A87-0FCC1A736427}" type="slidenum">
              <a:rPr lang="es-ES" smtClean="0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8941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6C2E0-B7F0-4AB2-8A87-0FCC1A736427}" type="slidenum">
              <a:rPr lang="es-ES" smtClean="0"/>
              <a:pPr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50077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6C2E0-B7F0-4AB2-8A87-0FCC1A736427}" type="slidenum">
              <a:rPr lang="es-ES" smtClean="0"/>
              <a:pPr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84675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6C2E0-B7F0-4AB2-8A87-0FCC1A736427}" type="slidenum">
              <a:rPr lang="es-ES" smtClean="0"/>
              <a:pPr/>
              <a:t>18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54379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6C2E0-B7F0-4AB2-8A87-0FCC1A736427}" type="slidenum">
              <a:rPr lang="es-ES" smtClean="0"/>
              <a:pPr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77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6C2E0-B7F0-4AB2-8A87-0FCC1A736427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34603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6C2E0-B7F0-4AB2-8A87-0FCC1A736427}" type="slidenum">
              <a:rPr lang="es-ES" smtClean="0"/>
              <a:pPr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5517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6C2E0-B7F0-4AB2-8A87-0FCC1A736427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3460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6C2E0-B7F0-4AB2-8A87-0FCC1A736427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8819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6C2E0-B7F0-4AB2-8A87-0FCC1A736427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8819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6C2E0-B7F0-4AB2-8A87-0FCC1A736427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8819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6C2E0-B7F0-4AB2-8A87-0FCC1A736427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8819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6C2E0-B7F0-4AB2-8A87-0FCC1A736427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23463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6C2E0-B7F0-4AB2-8A87-0FCC1A736427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2126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A51-C2E5-408A-8504-0C83EDDEDAF4}" type="datetimeFigureOut">
              <a:rPr lang="es-ES" smtClean="0"/>
              <a:pPr/>
              <a:t>18/04/2016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CE7-68F5-41DF-B820-82E57A42546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1585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A51-C2E5-408A-8504-0C83EDDEDAF4}" type="datetimeFigureOut">
              <a:rPr lang="es-ES" smtClean="0"/>
              <a:pPr/>
              <a:t>18/04/2016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CE7-68F5-41DF-B820-82E57A42546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9496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A51-C2E5-408A-8504-0C83EDDEDAF4}" type="datetimeFigureOut">
              <a:rPr lang="es-ES" smtClean="0"/>
              <a:pPr/>
              <a:t>18/04/2016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CE7-68F5-41DF-B820-82E57A42546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84521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tific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9"/>
          <p:cNvSpPr>
            <a:spLocks noGrp="1"/>
          </p:cNvSpPr>
          <p:nvPr>
            <p:ph type="body" sz="quarter" idx="16"/>
          </p:nvPr>
        </p:nvSpPr>
        <p:spPr>
          <a:xfrm>
            <a:off x="533400" y="3619500"/>
            <a:ext cx="7848600" cy="838200"/>
          </a:xfrm>
        </p:spPr>
        <p:txBody>
          <a:bodyPr anchor="b" anchorCtr="0">
            <a:noAutofit/>
          </a:bodyPr>
          <a:lstStyle>
            <a:lvl1pPr marL="0" indent="0" algn="l" latinLnBrk="0">
              <a:spcBef>
                <a:spcPts val="0"/>
              </a:spcBef>
              <a:buFontTx/>
              <a:buNone/>
              <a:defRPr lang="es-ES" sz="4800" kern="1200" cap="all" baseline="0">
                <a:solidFill>
                  <a:schemeClr val="tx1"/>
                </a:solidFill>
                <a:effectLst>
                  <a:outerShdw blurRad="94454" dist="50800" dir="2700000" algn="tl" rotWithShape="0">
                    <a:srgbClr val="000000">
                      <a:alpha val="36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>
              <a:buFontTx/>
              <a:buNone/>
              <a:defRPr lang="es-ES"/>
            </a:lvl2pPr>
            <a:lvl3pPr>
              <a:buFontTx/>
              <a:buNone/>
              <a:defRPr lang="es-ES"/>
            </a:lvl3pPr>
            <a:lvl4pPr>
              <a:buFontTx/>
              <a:buNone/>
              <a:defRPr lang="es-ES"/>
            </a:lvl4pPr>
            <a:lvl5pPr>
              <a:buFontTx/>
              <a:buNone/>
              <a:defRPr lang="es-ES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Shape 6"/>
          <p:cNvSpPr>
            <a:spLocks noGrp="1"/>
          </p:cNvSpPr>
          <p:nvPr>
            <p:ph type="body" sz="quarter" idx="13"/>
          </p:nvPr>
        </p:nvSpPr>
        <p:spPr>
          <a:xfrm>
            <a:off x="990600" y="4343400"/>
            <a:ext cx="7391400" cy="914400"/>
          </a:xfrm>
        </p:spPr>
        <p:txBody>
          <a:bodyPr>
            <a:noAutofit/>
          </a:bodyPr>
          <a:lstStyle>
            <a:lvl1pPr latinLnBrk="0">
              <a:buFontTx/>
              <a:buNone/>
              <a:defRPr lang="es-ES" sz="1600"/>
            </a:lvl1pPr>
            <a:lvl2pPr>
              <a:buFontTx/>
              <a:buNone/>
              <a:defRPr lang="es-ES"/>
            </a:lvl2pPr>
            <a:lvl3pPr>
              <a:buFontTx/>
              <a:buNone/>
              <a:defRPr lang="es-ES"/>
            </a:lvl3pPr>
            <a:lvl4pPr>
              <a:buFontTx/>
              <a:buNone/>
              <a:defRPr lang="es-ES"/>
            </a:lvl4pPr>
            <a:lvl5pPr>
              <a:buFontTx/>
              <a:buNone/>
              <a:defRPr lang="es-ES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Shape 7"/>
          <p:cNvSpPr>
            <a:spLocks noGrp="1"/>
          </p:cNvSpPr>
          <p:nvPr>
            <p:ph type="body" sz="quarter" idx="14"/>
          </p:nvPr>
        </p:nvSpPr>
        <p:spPr>
          <a:xfrm>
            <a:off x="990600" y="1476375"/>
            <a:ext cx="5410200" cy="352425"/>
          </a:xfrm>
        </p:spPr>
        <p:txBody>
          <a:bodyPr anchor="b" anchorCtr="0"/>
          <a:lstStyle>
            <a:lvl1pPr latinLnBrk="0">
              <a:buFontTx/>
              <a:buNone/>
              <a:defRPr lang="es-ES" sz="1600"/>
            </a:lvl1pPr>
            <a:lvl2pPr>
              <a:buFontTx/>
              <a:buNone/>
              <a:defRPr lang="es-ES"/>
            </a:lvl2pPr>
            <a:lvl3pPr>
              <a:buFontTx/>
              <a:buNone/>
              <a:defRPr lang="es-ES"/>
            </a:lvl3pPr>
            <a:lvl4pPr>
              <a:buFontTx/>
              <a:buNone/>
              <a:defRPr lang="es-ES"/>
            </a:lvl4pPr>
            <a:lvl5pPr>
              <a:buFontTx/>
              <a:buNone/>
              <a:defRPr lang="es-ES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Shape 8"/>
          <p:cNvSpPr>
            <a:spLocks noGrp="1"/>
          </p:cNvSpPr>
          <p:nvPr>
            <p:ph type="body" sz="quarter" idx="15"/>
          </p:nvPr>
        </p:nvSpPr>
        <p:spPr>
          <a:xfrm>
            <a:off x="990600" y="5819777"/>
            <a:ext cx="7391400" cy="304799"/>
          </a:xfrm>
        </p:spPr>
        <p:txBody>
          <a:bodyPr>
            <a:noAutofit/>
          </a:bodyPr>
          <a:lstStyle>
            <a:lvl1pPr latinLnBrk="0">
              <a:buFontTx/>
              <a:buNone/>
              <a:defRPr lang="es-ES" sz="1200"/>
            </a:lvl1pPr>
            <a:lvl2pPr>
              <a:buFontTx/>
              <a:buNone/>
              <a:defRPr lang="es-ES"/>
            </a:lvl2pPr>
            <a:lvl3pPr>
              <a:buFontTx/>
              <a:buNone/>
              <a:defRPr lang="es-ES"/>
            </a:lvl3pPr>
            <a:lvl4pPr>
              <a:buFontTx/>
              <a:buNone/>
              <a:defRPr lang="es-ES"/>
            </a:lvl4pPr>
            <a:lvl5pPr>
              <a:buFontTx/>
              <a:buNone/>
              <a:defRPr lang="es-ES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Rectangle 1"/>
          <p:cNvSpPr>
            <a:spLocks noGrp="1"/>
          </p:cNvSpPr>
          <p:nvPr>
            <p:ph type="title"/>
          </p:nvPr>
        </p:nvSpPr>
        <p:spPr>
          <a:xfrm>
            <a:off x="990600" y="609599"/>
            <a:ext cx="8153400" cy="989013"/>
          </a:xfrm>
        </p:spPr>
        <p:txBody>
          <a:bodyPr anchor="ctr" anchorCtr="0">
            <a:normAutofit/>
          </a:bodyPr>
          <a:lstStyle>
            <a:lvl1pPr algn="l" latinLnBrk="0">
              <a:defRPr lang="es-ES"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47750" y="5808662"/>
            <a:ext cx="5334000" cy="1588"/>
          </a:xfrm>
          <a:prstGeom prst="line">
            <a:avLst/>
          </a:prstGeom>
          <a:noFill/>
          <a:ln w="6350" cap="rnd" cmpd="sng" algn="ctr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A51-C2E5-408A-8504-0C83EDDEDAF4}" type="datetimeFigureOut">
              <a:rPr lang="es-ES" smtClean="0"/>
              <a:pPr/>
              <a:t>18/04/2016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CE7-68F5-41DF-B820-82E57A42546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8234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A51-C2E5-408A-8504-0C83EDDEDAF4}" type="datetimeFigureOut">
              <a:rPr lang="es-ES" smtClean="0"/>
              <a:pPr/>
              <a:t>18/04/2016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CE7-68F5-41DF-B820-82E57A42546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340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A51-C2E5-408A-8504-0C83EDDEDAF4}" type="datetimeFigureOut">
              <a:rPr lang="es-ES" smtClean="0"/>
              <a:pPr/>
              <a:t>18/04/2016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CE7-68F5-41DF-B820-82E57A42546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1345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A51-C2E5-408A-8504-0C83EDDEDAF4}" type="datetimeFigureOut">
              <a:rPr lang="es-ES" smtClean="0"/>
              <a:pPr/>
              <a:t>18/04/2016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CE7-68F5-41DF-B820-82E57A42546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919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A51-C2E5-408A-8504-0C83EDDEDAF4}" type="datetimeFigureOut">
              <a:rPr lang="es-ES" smtClean="0"/>
              <a:pPr/>
              <a:t>18/04/2016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CE7-68F5-41DF-B820-82E57A42546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3966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A51-C2E5-408A-8504-0C83EDDEDAF4}" type="datetimeFigureOut">
              <a:rPr lang="es-ES" smtClean="0"/>
              <a:pPr/>
              <a:t>18/04/2016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CE7-68F5-41DF-B820-82E57A42546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5431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A51-C2E5-408A-8504-0C83EDDEDAF4}" type="datetimeFigureOut">
              <a:rPr lang="es-ES" smtClean="0"/>
              <a:pPr/>
              <a:t>18/04/2016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CE7-68F5-41DF-B820-82E57A42546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982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0DA51-C2E5-408A-8504-0C83EDDEDAF4}" type="datetimeFigureOut">
              <a:rPr lang="es-ES" smtClean="0"/>
              <a:pPr/>
              <a:t>18/04/2016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8CE7-68F5-41DF-B820-82E57A42546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939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0DA51-C2E5-408A-8504-0C83EDDEDAF4}" type="datetimeFigureOut">
              <a:rPr lang="es-ES" smtClean="0"/>
              <a:pPr/>
              <a:t>18/04/2016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28CE7-68F5-41DF-B820-82E57A42546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2548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3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3990" r:id="rId8"/>
    <p:sldLayoutId id="2147483991" r:id="rId9"/>
    <p:sldLayoutId id="2147483992" r:id="rId10"/>
    <p:sldLayoutId id="2147483993" r:id="rId11"/>
    <p:sldLayoutId id="21474836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9"/>
          <p:cNvSpPr txBox="1">
            <a:spLocks/>
          </p:cNvSpPr>
          <p:nvPr/>
        </p:nvSpPr>
        <p:spPr>
          <a:xfrm>
            <a:off x="899592" y="260648"/>
            <a:ext cx="7488832" cy="7876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lang="es-E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/>
            <a:endParaRPr lang="es-ES" sz="6000" b="1" kern="0" dirty="0" smtClean="0">
              <a:solidFill>
                <a:schemeClr val="bg1"/>
              </a:solidFill>
            </a:endParaRPr>
          </a:p>
          <a:p>
            <a:pPr marL="0" lvl="1"/>
            <a:endParaRPr lang="es-ES" sz="800" b="1" kern="0" dirty="0">
              <a:solidFill>
                <a:schemeClr val="bg1"/>
              </a:solidFill>
            </a:endParaRPr>
          </a:p>
          <a:p>
            <a:pPr marL="0" lvl="1"/>
            <a:endParaRPr lang="es-ES" sz="400" b="1" kern="0" dirty="0" smtClean="0">
              <a:solidFill>
                <a:schemeClr val="bg1"/>
              </a:solidFill>
            </a:endParaRPr>
          </a:p>
          <a:p>
            <a:pPr marL="0" lvl="1"/>
            <a:endParaRPr lang="es-ES" sz="400" b="1" kern="0" dirty="0" smtClean="0">
              <a:solidFill>
                <a:schemeClr val="bg1"/>
              </a:solidFill>
            </a:endParaRPr>
          </a:p>
          <a:p>
            <a:pPr marL="0" lvl="1"/>
            <a:endParaRPr lang="es-ES" sz="400" b="1" kern="0" dirty="0">
              <a:solidFill>
                <a:schemeClr val="bg1"/>
              </a:solidFill>
            </a:endParaRPr>
          </a:p>
          <a:p>
            <a:pPr marL="0" lvl="1"/>
            <a:endParaRPr lang="es-ES" sz="400" b="1" kern="0" dirty="0" smtClean="0">
              <a:solidFill>
                <a:schemeClr val="bg1"/>
              </a:solidFill>
            </a:endParaRPr>
          </a:p>
          <a:p>
            <a:pPr marL="0" lvl="1"/>
            <a:r>
              <a:rPr lang="es-ES" sz="6000" b="1" kern="0" dirty="0" smtClean="0">
                <a:solidFill>
                  <a:schemeClr val="bg1"/>
                </a:solidFill>
              </a:rPr>
              <a:t>OBSERVATORIO</a:t>
            </a:r>
          </a:p>
          <a:p>
            <a:pPr marL="0" lvl="1"/>
            <a:endParaRPr lang="es-ES" sz="6000" b="1" kern="0" dirty="0">
              <a:solidFill>
                <a:schemeClr val="bg1"/>
              </a:solidFill>
            </a:endParaRPr>
          </a:p>
          <a:p>
            <a:pPr marL="0" lvl="1"/>
            <a:endParaRPr lang="es-ES" sz="2000" kern="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lvl="1" algn="r"/>
            <a:endParaRPr lang="es-ES" sz="2000" kern="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lvl="1" algn="r"/>
            <a:endParaRPr lang="es-ES" sz="1000" kern="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4" name="Conector recto 3"/>
          <p:cNvCxnSpPr/>
          <p:nvPr/>
        </p:nvCxnSpPr>
        <p:spPr>
          <a:xfrm>
            <a:off x="539552" y="548680"/>
            <a:ext cx="0" cy="4680520"/>
          </a:xfrm>
          <a:prstGeom prst="line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Título 9"/>
          <p:cNvSpPr txBox="1">
            <a:spLocks/>
          </p:cNvSpPr>
          <p:nvPr/>
        </p:nvSpPr>
        <p:spPr>
          <a:xfrm>
            <a:off x="899591" y="5983516"/>
            <a:ext cx="2808312" cy="397812"/>
          </a:xfrm>
          <a:prstGeom prst="rect">
            <a:avLst/>
          </a:prstGeom>
          <a:noFill/>
          <a:ln>
            <a:noFill/>
          </a:ln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lang="es-E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/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Consejería de Educación</a:t>
            </a:r>
            <a:endParaRPr lang="es-ES_tradnl" sz="2000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971600" y="764704"/>
            <a:ext cx="72728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kern="0" dirty="0">
                <a:solidFill>
                  <a:schemeClr val="tx2">
                    <a:lumMod val="75000"/>
                  </a:schemeClr>
                </a:solidFill>
              </a:rPr>
              <a:t>DE LA COMUNIDAD DE CASTILLA Y </a:t>
            </a:r>
            <a: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</a:rPr>
              <a:t>LEÓN. </a:t>
            </a:r>
            <a:r>
              <a:rPr lang="es-ES" sz="1600" kern="0" dirty="0" smtClean="0">
                <a:solidFill>
                  <a:schemeClr val="tx2">
                    <a:lumMod val="75000"/>
                  </a:schemeClr>
                </a:solidFill>
              </a:rPr>
              <a:t>SECCIÓN DE CONVIVENCIA ESCOLAR</a:t>
            </a:r>
            <a:endParaRPr lang="es-ES_tradnl" sz="1600" dirty="0"/>
          </a:p>
        </p:txBody>
      </p:sp>
      <p:sp>
        <p:nvSpPr>
          <p:cNvPr id="22" name="Rectángulo 21"/>
          <p:cNvSpPr/>
          <p:nvPr/>
        </p:nvSpPr>
        <p:spPr>
          <a:xfrm>
            <a:off x="6300192" y="1052736"/>
            <a:ext cx="21139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r"/>
            <a:r>
              <a:rPr lang="es-ES" sz="1600" kern="0" dirty="0" smtClean="0">
                <a:solidFill>
                  <a:schemeClr val="tx2">
                    <a:lumMod val="75000"/>
                  </a:schemeClr>
                </a:solidFill>
              </a:rPr>
              <a:t>15 </a:t>
            </a:r>
            <a:r>
              <a:rPr lang="es-ES" sz="1600" kern="0" dirty="0">
                <a:solidFill>
                  <a:schemeClr val="tx2">
                    <a:lumMod val="75000"/>
                  </a:schemeClr>
                </a:solidFill>
              </a:rPr>
              <a:t>de abril de 2016</a:t>
            </a:r>
          </a:p>
        </p:txBody>
      </p:sp>
      <p:sp>
        <p:nvSpPr>
          <p:cNvPr id="23" name="Rectángulo 22"/>
          <p:cNvSpPr/>
          <p:nvPr/>
        </p:nvSpPr>
        <p:spPr>
          <a:xfrm>
            <a:off x="899591" y="1844824"/>
            <a:ext cx="7547311" cy="255005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Título 9"/>
          <p:cNvSpPr txBox="1">
            <a:spLocks/>
          </p:cNvSpPr>
          <p:nvPr/>
        </p:nvSpPr>
        <p:spPr>
          <a:xfrm>
            <a:off x="955585" y="1830702"/>
            <a:ext cx="7488832" cy="257829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/>
            <a:r>
              <a:rPr lang="es-ES" sz="24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LA CONVIVENCIA EN LOS CENTROS DE CASTILLA Y LEÓN</a:t>
            </a:r>
            <a:br>
              <a:rPr lang="es-ES" sz="24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4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4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INFORME </a:t>
            </a:r>
            <a:r>
              <a:rPr lang="es-ES" sz="1600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DEL CURSO ESCOLAR 2014-2015</a:t>
            </a:r>
            <a: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1600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PERIODO SEPTIEMBRE 2015-ENERO 2016. </a:t>
            </a:r>
            <a: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SITUACIÓN ACTUAL</a:t>
            </a:r>
            <a:b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PROPUESTAS </a:t>
            </a:r>
            <a:r>
              <a:rPr lang="es-ES" sz="1600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2016. MARCO DE ACTUACIÓN </a:t>
            </a:r>
            <a:r>
              <a:rPr lang="es-ES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endParaRPr lang="es-ES_tradnl" kern="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12" name="3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97152"/>
            <a:ext cx="877936" cy="864096"/>
          </a:xfrm>
          <a:prstGeom prst="rect">
            <a:avLst/>
          </a:prstGeom>
        </p:spPr>
      </p:pic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4551075"/>
              </p:ext>
            </p:extLst>
          </p:nvPr>
        </p:nvGraphicFramePr>
        <p:xfrm>
          <a:off x="6199188" y="5051003"/>
          <a:ext cx="2117725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CorelDRAW" r:id="rId5" imgW="2734200" imgH="1710000" progId="CorelDRAW.Graphic.12">
                  <p:embed/>
                </p:oleObj>
              </mc:Choice>
              <mc:Fallback>
                <p:oleObj name="CorelDRAW" r:id="rId5" imgW="2734200" imgH="1710000" progId="CorelDRAW.Graphic.12">
                  <p:embed/>
                  <p:pic>
                    <p:nvPicPr>
                      <p:cNvPr id="0" name="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9188" y="5051003"/>
                        <a:ext cx="2117725" cy="1330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669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ítulo 9"/>
          <p:cNvSpPr txBox="1">
            <a:spLocks/>
          </p:cNvSpPr>
          <p:nvPr/>
        </p:nvSpPr>
        <p:spPr>
          <a:xfrm>
            <a:off x="179512" y="44624"/>
            <a:ext cx="8856984" cy="86026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lang="es-E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ct val="110000"/>
              </a:lnSpc>
            </a:pPr>
            <a:r>
              <a:rPr lang="es-ES" sz="1200" b="1" dirty="0">
                <a:solidFill>
                  <a:schemeClr val="tx2">
                    <a:lumMod val="75000"/>
                  </a:schemeClr>
                </a:solidFill>
              </a:rPr>
              <a:t>LA CONVIVENCIA EN LOS CENTROS DE CASTILLA Y LEÓN</a:t>
            </a:r>
            <a:br>
              <a:rPr lang="es-ES" sz="1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b="1" kern="0" dirty="0" smtClean="0">
                <a:solidFill>
                  <a:schemeClr val="tx2">
                    <a:lumMod val="75000"/>
                  </a:schemeClr>
                </a:solidFill>
              </a:rPr>
              <a:t>PERIODO </a:t>
            </a:r>
            <a:r>
              <a:rPr lang="es-ES" b="1" kern="0" dirty="0">
                <a:solidFill>
                  <a:schemeClr val="tx2">
                    <a:lumMod val="75000"/>
                  </a:schemeClr>
                </a:solidFill>
              </a:rPr>
              <a:t>SEPTIEMBRE 2015-ENERO 2016. SITUACIÓN ACTUAL</a:t>
            </a:r>
            <a:endParaRPr lang="es-ES_tradnl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7308304" y="576392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14</a:t>
            </a:r>
            <a:endParaRPr lang="es-ES" b="1" dirty="0">
              <a:solidFill>
                <a:schemeClr val="bg1"/>
              </a:solidFill>
            </a:endParaRPr>
          </a:p>
        </p:txBody>
      </p:sp>
      <p:cxnSp>
        <p:nvCxnSpPr>
          <p:cNvPr id="42" name="Conector recto 17"/>
          <p:cNvCxnSpPr/>
          <p:nvPr/>
        </p:nvCxnSpPr>
        <p:spPr>
          <a:xfrm>
            <a:off x="539552" y="548680"/>
            <a:ext cx="0" cy="4680520"/>
          </a:xfrm>
          <a:prstGeom prst="line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43" name="Grupo 19"/>
          <p:cNvGrpSpPr/>
          <p:nvPr/>
        </p:nvGrpSpPr>
        <p:grpSpPr>
          <a:xfrm>
            <a:off x="287464" y="193698"/>
            <a:ext cx="540120" cy="540000"/>
            <a:chOff x="179512" y="116632"/>
            <a:chExt cx="540120" cy="540000"/>
          </a:xfrm>
        </p:grpSpPr>
        <p:sp>
          <p:nvSpPr>
            <p:cNvPr id="44" name="8 Conector"/>
            <p:cNvSpPr/>
            <p:nvPr/>
          </p:nvSpPr>
          <p:spPr>
            <a:xfrm>
              <a:off x="179512" y="116632"/>
              <a:ext cx="540000" cy="540000"/>
            </a:xfrm>
            <a:prstGeom prst="flowChartConnector">
              <a:avLst/>
            </a:prstGeom>
            <a:solidFill>
              <a:schemeClr val="accent5">
                <a:lumMod val="20000"/>
                <a:lumOff val="80000"/>
                <a:alpha val="81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4A452A"/>
                </a:solidFill>
              </a:endParaRPr>
            </a:p>
          </p:txBody>
        </p:sp>
        <p:sp>
          <p:nvSpPr>
            <p:cNvPr id="45" name="11 CuadroTexto"/>
            <p:cNvSpPr txBox="1"/>
            <p:nvPr/>
          </p:nvSpPr>
          <p:spPr>
            <a:xfrm>
              <a:off x="179512" y="186577"/>
              <a:ext cx="5401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rgbClr val="4A452A"/>
                  </a:solidFill>
                </a:rPr>
                <a:t>7</a:t>
              </a:r>
              <a:endParaRPr lang="es-ES" sz="2000" b="1" dirty="0">
                <a:solidFill>
                  <a:srgbClr val="4A452A"/>
                </a:solidFill>
              </a:endParaRPr>
            </a:p>
          </p:txBody>
        </p:sp>
      </p:grpSp>
      <p:pic>
        <p:nvPicPr>
          <p:cNvPr id="46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97152"/>
            <a:ext cx="877936" cy="864096"/>
          </a:xfrm>
          <a:prstGeom prst="rect">
            <a:avLst/>
          </a:prstGeom>
        </p:spPr>
      </p:pic>
      <p:sp>
        <p:nvSpPr>
          <p:cNvPr id="47" name="Rectángulo 12"/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8" name="Título 9"/>
          <p:cNvSpPr txBox="1">
            <a:spLocks/>
          </p:cNvSpPr>
          <p:nvPr/>
        </p:nvSpPr>
        <p:spPr>
          <a:xfrm>
            <a:off x="1475656" y="1556872"/>
            <a:ext cx="7389464" cy="432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lang="es-E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indent="-285750" algn="just" defTabSz="4445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" sz="1700" dirty="0" smtClean="0">
                <a:latin typeface="+mn-lt"/>
              </a:rPr>
              <a:t>Los </a:t>
            </a:r>
            <a:r>
              <a:rPr lang="es-ES" sz="1700" dirty="0">
                <a:latin typeface="+mn-lt"/>
              </a:rPr>
              <a:t>centros </a:t>
            </a:r>
            <a:r>
              <a:rPr lang="es-ES" sz="1700" dirty="0" smtClean="0">
                <a:latin typeface="+mn-lt"/>
              </a:rPr>
              <a:t>incrementan un 10 % las actividades para mejorar la convivencia</a:t>
            </a:r>
            <a:r>
              <a:rPr lang="es-ES" sz="1700" dirty="0">
                <a:latin typeface="+mn-lt"/>
              </a:rPr>
              <a:t>. </a:t>
            </a:r>
            <a:r>
              <a:rPr lang="es-ES" sz="1700" dirty="0" smtClean="0">
                <a:latin typeface="+mn-lt"/>
              </a:rPr>
              <a:t> </a:t>
            </a:r>
            <a:endParaRPr lang="es-ES_tradnl" sz="1700" dirty="0">
              <a:latin typeface="+mn-lt"/>
            </a:endParaRPr>
          </a:p>
        </p:txBody>
      </p:sp>
      <p:sp>
        <p:nvSpPr>
          <p:cNvPr id="20" name="Título 9"/>
          <p:cNvSpPr txBox="1">
            <a:spLocks/>
          </p:cNvSpPr>
          <p:nvPr/>
        </p:nvSpPr>
        <p:spPr>
          <a:xfrm>
            <a:off x="1403648" y="3177192"/>
            <a:ext cx="7533480" cy="1980000"/>
          </a:xfrm>
          <a:prstGeom prst="rect">
            <a:avLst/>
          </a:prstGeom>
          <a:noFill/>
          <a:ln>
            <a:noFill/>
          </a:ln>
        </p:spPr>
        <p:txBody>
          <a:bodyPr vert="horz" rtlCol="0" anchor="ctr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lang="es-E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defTabSz="444500">
              <a:lnSpc>
                <a:spcPct val="150000"/>
              </a:lnSpc>
            </a:pPr>
            <a:r>
              <a:rPr lang="es-ES" sz="1700" dirty="0" smtClean="0">
                <a:latin typeface="+mn-lt"/>
              </a:rPr>
              <a:t>Se mantienen estables los datos sobre la situación en conjunto:</a:t>
            </a:r>
          </a:p>
          <a:p>
            <a:pPr algn="just" defTabSz="444500">
              <a:lnSpc>
                <a:spcPct val="150000"/>
              </a:lnSpc>
            </a:pPr>
            <a:endParaRPr lang="es-ES" sz="500" dirty="0" smtClean="0">
              <a:latin typeface="+mn-lt"/>
            </a:endParaRPr>
          </a:p>
          <a:p>
            <a:pPr marL="285750" indent="-285750" algn="just" defTabSz="444500">
              <a:buFont typeface="Wingdings" panose="05000000000000000000" pitchFamily="2" charset="2"/>
              <a:buChar char="v"/>
            </a:pPr>
            <a:r>
              <a:rPr lang="es-ES" sz="1700" dirty="0" smtClean="0">
                <a:latin typeface="+mn-lt"/>
              </a:rPr>
              <a:t>En el número de casos de acoso e intimidación detectados y posibles y se incrementan los confirmados (el 10 % de los detectados).</a:t>
            </a:r>
          </a:p>
          <a:p>
            <a:pPr algn="just" defTabSz="444500"/>
            <a:endParaRPr lang="es-ES" sz="1000" dirty="0">
              <a:latin typeface="+mn-lt"/>
            </a:endParaRPr>
          </a:p>
          <a:p>
            <a:pPr marL="285750" indent="-285750" algn="just" defTabSz="444500">
              <a:buFont typeface="Wingdings" panose="05000000000000000000" pitchFamily="2" charset="2"/>
              <a:buChar char="v"/>
            </a:pPr>
            <a:r>
              <a:rPr lang="es-ES" sz="1700" dirty="0" smtClean="0">
                <a:latin typeface="+mn-lt"/>
              </a:rPr>
              <a:t>En </a:t>
            </a:r>
            <a:r>
              <a:rPr lang="es-ES_tradnl" sz="1700" dirty="0" smtClean="0">
                <a:latin typeface="+mn-lt"/>
              </a:rPr>
              <a:t>el número de expedientes incoados al alumnado.</a:t>
            </a:r>
          </a:p>
          <a:p>
            <a:pPr algn="just" defTabSz="444500"/>
            <a:endParaRPr lang="es-ES_tradnl" sz="1000" dirty="0" smtClean="0">
              <a:latin typeface="+mn-lt"/>
            </a:endParaRPr>
          </a:p>
          <a:p>
            <a:pPr marL="285750" indent="-285750" algn="just" defTabSz="444500">
              <a:buFont typeface="Wingdings" panose="05000000000000000000" pitchFamily="2" charset="2"/>
              <a:buChar char="v"/>
            </a:pPr>
            <a:r>
              <a:rPr lang="es-ES_tradnl" sz="1700" dirty="0" smtClean="0">
                <a:latin typeface="+mn-lt"/>
              </a:rPr>
              <a:t>En el número de actuaciones innovadoras para la resolución de conflictos (20 %)</a:t>
            </a:r>
          </a:p>
          <a:p>
            <a:pPr algn="just" defTabSz="444500"/>
            <a:endParaRPr lang="es-ES_tradnl" sz="1000" dirty="0" smtClean="0">
              <a:latin typeface="+mn-lt"/>
            </a:endParaRPr>
          </a:p>
          <a:p>
            <a:pPr marL="285750" indent="-285750" algn="just" defTabSz="444500">
              <a:buFont typeface="Wingdings" panose="05000000000000000000" pitchFamily="2" charset="2"/>
              <a:buChar char="v"/>
            </a:pPr>
            <a:r>
              <a:rPr lang="es-ES" sz="1700" dirty="0" smtClean="0">
                <a:latin typeface="+mn-lt"/>
              </a:rPr>
              <a:t>En el </a:t>
            </a:r>
            <a:r>
              <a:rPr lang="es-ES" sz="1700" dirty="0">
                <a:latin typeface="+mn-lt"/>
              </a:rPr>
              <a:t>porcentaje de alumnos con incidencias en </a:t>
            </a:r>
            <a:r>
              <a:rPr lang="es-ES" sz="1700" dirty="0" smtClean="0">
                <a:latin typeface="+mn-lt"/>
              </a:rPr>
              <a:t>ESO (1 de cada 2 alumnos con incidencias se escolariza en 1º y 2º de E.S.O.)</a:t>
            </a:r>
            <a:endParaRPr lang="es-ES_tradnl" sz="1700" dirty="0">
              <a:latin typeface="+mn-lt"/>
            </a:endParaRPr>
          </a:p>
        </p:txBody>
      </p:sp>
      <p:sp>
        <p:nvSpPr>
          <p:cNvPr id="23" name="Proceso alternativo 18"/>
          <p:cNvSpPr/>
          <p:nvPr/>
        </p:nvSpPr>
        <p:spPr>
          <a:xfrm>
            <a:off x="1475656" y="1232836"/>
            <a:ext cx="7461472" cy="280376"/>
          </a:xfrm>
          <a:prstGeom prst="flowChartAlternateProcess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_tradnl" b="1" dirty="0" smtClean="0">
                <a:solidFill>
                  <a:srgbClr val="4A452A"/>
                </a:solidFill>
              </a:rPr>
              <a:t>LAS ACTIVIDADES DE CONVIVENCIA DE LOS CENTROS</a:t>
            </a:r>
            <a:endParaRPr lang="es-ES_tradnl" b="1" dirty="0">
              <a:solidFill>
                <a:srgbClr val="4A452A"/>
              </a:solidFill>
            </a:endParaRPr>
          </a:p>
        </p:txBody>
      </p:sp>
      <p:sp>
        <p:nvSpPr>
          <p:cNvPr id="24" name="Proceso alternativo 18"/>
          <p:cNvSpPr/>
          <p:nvPr/>
        </p:nvSpPr>
        <p:spPr>
          <a:xfrm>
            <a:off x="1475656" y="2492896"/>
            <a:ext cx="7461472" cy="280376"/>
          </a:xfrm>
          <a:prstGeom prst="flowChartAlternateProcess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_tradnl" b="1" dirty="0" smtClean="0">
                <a:solidFill>
                  <a:srgbClr val="4A452A"/>
                </a:solidFill>
              </a:rPr>
              <a:t>LAS INCIDENCIAS EN LA CONVIVENCIA</a:t>
            </a:r>
            <a:endParaRPr lang="es-ES_tradnl" b="1" dirty="0">
              <a:solidFill>
                <a:srgbClr val="4A45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95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9"/>
          <p:cNvSpPr>
            <a:spLocks noGrp="1"/>
          </p:cNvSpPr>
          <p:nvPr>
            <p:ph type="title"/>
          </p:nvPr>
        </p:nvSpPr>
        <p:spPr>
          <a:xfrm>
            <a:off x="287464" y="904892"/>
            <a:ext cx="8856984" cy="5814727"/>
          </a:xfrm>
          <a:solidFill>
            <a:schemeClr val="bg1">
              <a:alpha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lvl="1" algn="r"/>
            <a:r>
              <a:rPr lang="es-ES" sz="27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7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7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7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8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s-E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16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16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endParaRPr lang="es-ES_tradnl" sz="20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6" name="Título 9"/>
          <p:cNvSpPr txBox="1">
            <a:spLocks/>
          </p:cNvSpPr>
          <p:nvPr/>
        </p:nvSpPr>
        <p:spPr>
          <a:xfrm>
            <a:off x="179512" y="44624"/>
            <a:ext cx="8856984" cy="86026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lang="es-E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ct val="110000"/>
              </a:lnSpc>
            </a:pPr>
            <a:r>
              <a:rPr lang="es-ES" sz="1200" b="1" dirty="0">
                <a:solidFill>
                  <a:schemeClr val="tx2">
                    <a:lumMod val="75000"/>
                  </a:schemeClr>
                </a:solidFill>
              </a:rPr>
              <a:t>LA CONVIVENCIA EN LOS CENTROS DE CASTILLA Y LEÓN</a:t>
            </a:r>
            <a:br>
              <a:rPr lang="es-ES" sz="1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b="1" kern="0" dirty="0" smtClean="0">
                <a:solidFill>
                  <a:schemeClr val="tx2">
                    <a:lumMod val="75000"/>
                  </a:schemeClr>
                </a:solidFill>
              </a:rPr>
              <a:t>AVANCE </a:t>
            </a:r>
            <a:r>
              <a:rPr lang="es-ES" b="1" kern="0" dirty="0">
                <a:solidFill>
                  <a:schemeClr val="tx2">
                    <a:lumMod val="75000"/>
                  </a:schemeClr>
                </a:solidFill>
              </a:rPr>
              <a:t>DEL PERIODO SEPTIEMBRE 2015-ENERO 2016. SITUACIÓN ACTUAL</a:t>
            </a:r>
            <a:endParaRPr lang="es-ES_tradnl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21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415905"/>
              </p:ext>
            </p:extLst>
          </p:nvPr>
        </p:nvGraphicFramePr>
        <p:xfrm>
          <a:off x="1403648" y="980728"/>
          <a:ext cx="7416824" cy="457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16824"/>
              </a:tblGrid>
              <a:tr h="36004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600" b="1" kern="1200" dirty="0" smtClean="0">
                          <a:solidFill>
                            <a:srgbClr val="17375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PRINCIPALES</a:t>
                      </a:r>
                      <a:r>
                        <a:rPr lang="es-ES" sz="1600" b="1" kern="1200" baseline="0" dirty="0" smtClean="0">
                          <a:solidFill>
                            <a:srgbClr val="17375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DATOS SOBRE LA SITUACIÓN DE LA CONVIVENCIA</a:t>
                      </a:r>
                      <a:endParaRPr lang="es-ES" sz="1400" b="1" kern="1200" baseline="0" dirty="0" smtClean="0">
                        <a:solidFill>
                          <a:srgbClr val="17375E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400" b="0" kern="1200" baseline="0" dirty="0" smtClean="0">
                          <a:solidFill>
                            <a:srgbClr val="17375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Curso 2015-2016 </a:t>
                      </a:r>
                      <a:r>
                        <a:rPr lang="es-ES" sz="1400" b="0" i="1" kern="1200" baseline="0" dirty="0" smtClean="0">
                          <a:solidFill>
                            <a:srgbClr val="17375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(enero 2016)</a:t>
                      </a:r>
                      <a:endParaRPr lang="es-ES" sz="1400" b="0" i="1" dirty="0">
                        <a:solidFill>
                          <a:srgbClr val="17375E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sp>
        <p:nvSpPr>
          <p:cNvPr id="35" name="34 CuadroTexto"/>
          <p:cNvSpPr txBox="1"/>
          <p:nvPr/>
        </p:nvSpPr>
        <p:spPr>
          <a:xfrm>
            <a:off x="7308304" y="515151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14</a:t>
            </a:r>
            <a:endParaRPr lang="es-ES" b="1" dirty="0">
              <a:solidFill>
                <a:schemeClr val="bg1"/>
              </a:solidFill>
            </a:endParaRPr>
          </a:p>
        </p:txBody>
      </p:sp>
      <p:graphicFrame>
        <p:nvGraphicFramePr>
          <p:cNvPr id="4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625534"/>
              </p:ext>
            </p:extLst>
          </p:nvPr>
        </p:nvGraphicFramePr>
        <p:xfrm>
          <a:off x="1403649" y="1511407"/>
          <a:ext cx="7416823" cy="3882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6463"/>
                <a:gridCol w="1296144"/>
                <a:gridCol w="1944216"/>
              </a:tblGrid>
              <a:tr h="3835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ES_tradn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2014-2015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2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Enero 2015</a:t>
                      </a:r>
                      <a:endParaRPr lang="es-ES_tradnl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2015-2016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Enero 2016</a:t>
                      </a:r>
                      <a:endParaRPr lang="es-ES_tradnl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Alumnos con incidencias</a:t>
                      </a:r>
                      <a:endParaRPr lang="es-ES_tradnl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5074</a:t>
                      </a:r>
                      <a:endParaRPr lang="es-ES_tradnl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4789</a:t>
                      </a:r>
                      <a:endParaRPr lang="es-ES_tradnl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648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Nº total de incidencias</a:t>
                      </a:r>
                      <a:endParaRPr lang="es-ES_tradnl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11667</a:t>
                      </a:r>
                      <a:endParaRPr lang="es-ES_tradnl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11132</a:t>
                      </a:r>
                      <a:endParaRPr lang="es-ES_tradnl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0" i="1" dirty="0" smtClean="0">
                          <a:effectLst/>
                          <a:latin typeface="+mn-lt"/>
                          <a:ea typeface="+mn-ea"/>
                        </a:rPr>
                        <a:t>Casos</a:t>
                      </a:r>
                      <a:r>
                        <a:rPr lang="es-ES" sz="1400" b="0" i="1" baseline="0" dirty="0" smtClean="0">
                          <a:effectLst/>
                          <a:latin typeface="+mn-lt"/>
                          <a:ea typeface="+mn-ea"/>
                        </a:rPr>
                        <a:t> de posible acoso e intimidación detectados</a:t>
                      </a:r>
                      <a:endParaRPr lang="es-ES_tradnl" sz="1400" b="0" i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137</a:t>
                      </a:r>
                      <a:endParaRPr lang="es-ES_tradnl" sz="1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0" i="1" dirty="0" smtClean="0">
                          <a:effectLst/>
                          <a:latin typeface="+mn-lt"/>
                        </a:rPr>
                        <a:t>144</a:t>
                      </a:r>
                      <a:endParaRPr lang="es-ES_tradnl" sz="1400" b="0" i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0" i="1" dirty="0" smtClean="0">
                          <a:effectLst/>
                          <a:latin typeface="+mn-lt"/>
                        </a:rPr>
                        <a:t>Casos de acoso e intimidación confirmados  (bullying)</a:t>
                      </a:r>
                      <a:endParaRPr lang="es-ES_tradnl" sz="1400" b="0" i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</a:t>
                      </a:r>
                      <a:endParaRPr lang="es-ES_tradnl" sz="1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0" i="1" dirty="0" smtClean="0">
                          <a:effectLst/>
                          <a:latin typeface="+mn-lt"/>
                        </a:rPr>
                        <a:t>14</a:t>
                      </a:r>
                      <a:endParaRPr lang="es-ES_tradnl" sz="1400" b="0" i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b="0" i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Conflictos</a:t>
                      </a:r>
                      <a:r>
                        <a:rPr lang="es-ES_tradnl" sz="1400" b="0" i="1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entre iguales</a:t>
                      </a:r>
                      <a:endParaRPr lang="es-ES_tradnl" sz="1400" b="0" i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2009</a:t>
                      </a:r>
                      <a:endParaRPr lang="es-ES_tradnl" sz="14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b="0" i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1966</a:t>
                      </a:r>
                      <a:endParaRPr lang="es-ES_tradnl" sz="1400" b="0" i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b="1" i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TOTAL CONFLICTOS ENTRE IGUALES</a:t>
                      </a:r>
                      <a:endParaRPr lang="es-ES_tradnl" sz="1400" b="1" i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b="1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2154</a:t>
                      </a:r>
                      <a:endParaRPr lang="es-ES_tradnl" sz="1400" b="1" i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b="1" i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2224</a:t>
                      </a:r>
                      <a:endParaRPr lang="es-ES_tradnl" sz="1400" b="1" i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Nº</a:t>
                      </a:r>
                      <a:r>
                        <a:rPr lang="es-ES_tradnl" sz="1600" b="1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de expedientes</a:t>
                      </a:r>
                      <a:endParaRPr lang="es-ES_tradnl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231</a:t>
                      </a:r>
                      <a:endParaRPr lang="es-ES_tradnl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247</a:t>
                      </a:r>
                      <a:endParaRPr lang="es-ES_tradnl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Actuaciones de corrección</a:t>
                      </a:r>
                      <a:endParaRPr lang="es-ES_tradnl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6813</a:t>
                      </a:r>
                      <a:endParaRPr lang="es-ES_tradnl" sz="16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6178</a:t>
                      </a:r>
                      <a:endParaRPr lang="es-ES_tradnl" sz="16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cxnSp>
        <p:nvCxnSpPr>
          <p:cNvPr id="42" name="Conector recto 17"/>
          <p:cNvCxnSpPr/>
          <p:nvPr/>
        </p:nvCxnSpPr>
        <p:spPr>
          <a:xfrm>
            <a:off x="539552" y="548680"/>
            <a:ext cx="0" cy="4680520"/>
          </a:xfrm>
          <a:prstGeom prst="line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43" name="Grupo 19"/>
          <p:cNvGrpSpPr/>
          <p:nvPr/>
        </p:nvGrpSpPr>
        <p:grpSpPr>
          <a:xfrm>
            <a:off x="287464" y="193698"/>
            <a:ext cx="540120" cy="540000"/>
            <a:chOff x="179512" y="116632"/>
            <a:chExt cx="540120" cy="540000"/>
          </a:xfrm>
        </p:grpSpPr>
        <p:sp>
          <p:nvSpPr>
            <p:cNvPr id="44" name="8 Conector"/>
            <p:cNvSpPr/>
            <p:nvPr/>
          </p:nvSpPr>
          <p:spPr>
            <a:xfrm>
              <a:off x="179512" y="116632"/>
              <a:ext cx="540000" cy="540000"/>
            </a:xfrm>
            <a:prstGeom prst="flowChartConnector">
              <a:avLst/>
            </a:prstGeom>
            <a:solidFill>
              <a:schemeClr val="accent5">
                <a:lumMod val="20000"/>
                <a:lumOff val="80000"/>
                <a:alpha val="81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4A452A"/>
                </a:solidFill>
              </a:endParaRPr>
            </a:p>
          </p:txBody>
        </p:sp>
        <p:sp>
          <p:nvSpPr>
            <p:cNvPr id="45" name="11 CuadroTexto"/>
            <p:cNvSpPr txBox="1"/>
            <p:nvPr/>
          </p:nvSpPr>
          <p:spPr>
            <a:xfrm>
              <a:off x="179512" y="186577"/>
              <a:ext cx="5401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rgbClr val="4A452A"/>
                  </a:solidFill>
                </a:rPr>
                <a:t>8</a:t>
              </a:r>
              <a:endParaRPr lang="es-ES" sz="2000" b="1" dirty="0">
                <a:solidFill>
                  <a:srgbClr val="4A452A"/>
                </a:solidFill>
              </a:endParaRPr>
            </a:p>
          </p:txBody>
        </p:sp>
      </p:grpSp>
      <p:pic>
        <p:nvPicPr>
          <p:cNvPr id="46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97152"/>
            <a:ext cx="877936" cy="864096"/>
          </a:xfrm>
          <a:prstGeom prst="rect">
            <a:avLst/>
          </a:prstGeom>
        </p:spPr>
      </p:pic>
      <p:sp>
        <p:nvSpPr>
          <p:cNvPr id="47" name="Rectángulo 12"/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9389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9"/>
          <p:cNvSpPr>
            <a:spLocks noGrp="1"/>
          </p:cNvSpPr>
          <p:nvPr>
            <p:ph type="title"/>
          </p:nvPr>
        </p:nvSpPr>
        <p:spPr>
          <a:xfrm>
            <a:off x="179512" y="922709"/>
            <a:ext cx="8856984" cy="5386611"/>
          </a:xfrm>
          <a:solidFill>
            <a:schemeClr val="bg1">
              <a:alpha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lvl="1" algn="r"/>
            <a:r>
              <a:rPr lang="es-ES" sz="27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7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7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7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8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s-E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16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1600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endParaRPr lang="es-ES_tradnl" sz="20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5" name="Conector recto 17"/>
          <p:cNvCxnSpPr/>
          <p:nvPr/>
        </p:nvCxnSpPr>
        <p:spPr>
          <a:xfrm>
            <a:off x="539552" y="548680"/>
            <a:ext cx="0" cy="4680520"/>
          </a:xfrm>
          <a:prstGeom prst="line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Rectángulo 12"/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2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97152"/>
            <a:ext cx="877936" cy="864096"/>
          </a:xfrm>
          <a:prstGeom prst="rect">
            <a:avLst/>
          </a:prstGeom>
        </p:spPr>
      </p:pic>
      <p:sp>
        <p:nvSpPr>
          <p:cNvPr id="23" name="Título 9"/>
          <p:cNvSpPr txBox="1">
            <a:spLocks/>
          </p:cNvSpPr>
          <p:nvPr/>
        </p:nvSpPr>
        <p:spPr>
          <a:xfrm>
            <a:off x="955585" y="1830702"/>
            <a:ext cx="7488832" cy="257829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/>
            <a:r>
              <a:rPr lang="es-ES" sz="24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LA CONVIVENCIA EN LOS CENTROS DE CASTILLA Y LEÓN</a:t>
            </a:r>
            <a:br>
              <a:rPr lang="es-ES" sz="24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4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4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</a:rPr>
              <a:t>PROPUESTAS </a:t>
            </a:r>
            <a:r>
              <a:rPr lang="es-ES" sz="1600" kern="0" dirty="0" smtClean="0">
                <a:solidFill>
                  <a:schemeClr val="tx2">
                    <a:lumMod val="75000"/>
                  </a:schemeClr>
                </a:solidFill>
              </a:rPr>
              <a:t>2016. MARCO DE ACTUACIÓN </a:t>
            </a:r>
            <a:br>
              <a:rPr lang="es-ES" sz="1600" kern="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endParaRPr lang="es-ES_tradnl" kern="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0" y="-27384"/>
            <a:ext cx="9144000" cy="621650"/>
            <a:chOff x="0" y="-27384"/>
            <a:chExt cx="9144000" cy="621650"/>
          </a:xfrm>
        </p:grpSpPr>
        <p:sp>
          <p:nvSpPr>
            <p:cNvPr id="25" name="Título 9"/>
            <p:cNvSpPr txBox="1">
              <a:spLocks/>
            </p:cNvSpPr>
            <p:nvPr/>
          </p:nvSpPr>
          <p:spPr>
            <a:xfrm>
              <a:off x="0" y="-27384"/>
              <a:ext cx="9144000" cy="3960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vert="horz" rtlCol="0" anchor="ctr">
              <a:noAutofit/>
            </a:bodyPr>
            <a:lstStyle>
              <a:lvl1pPr algn="ctr" rtl="0" eaLnBrk="1" latinLnBrk="0" hangingPunct="1">
                <a:spcBef>
                  <a:spcPct val="0"/>
                </a:spcBef>
                <a:buNone/>
                <a:defRPr lang="es-ES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lvl="1"/>
              <a:endParaRPr lang="es-ES" sz="6000" b="1" kern="0" dirty="0" smtClean="0">
                <a:solidFill>
                  <a:schemeClr val="bg1"/>
                </a:solidFill>
              </a:endParaRPr>
            </a:p>
            <a:p>
              <a:pPr marL="0" lvl="1"/>
              <a:r>
                <a:rPr lang="es-ES" sz="3600" b="1" kern="0" dirty="0" smtClean="0">
                  <a:solidFill>
                    <a:schemeClr val="bg1"/>
                  </a:solidFill>
                </a:rPr>
                <a:t>OBSERVATORIO</a:t>
              </a:r>
              <a:endParaRPr lang="es-ES" sz="3600" b="1" kern="0" dirty="0">
                <a:solidFill>
                  <a:schemeClr val="bg1"/>
                </a:solidFill>
              </a:endParaRPr>
            </a:p>
            <a:p>
              <a:pPr marL="0" lvl="1"/>
              <a:endParaRPr lang="es-ES" sz="2000" kern="0" dirty="0" smtClean="0">
                <a:solidFill>
                  <a:schemeClr val="tx2">
                    <a:lumMod val="75000"/>
                  </a:schemeClr>
                </a:solidFill>
              </a:endParaRPr>
            </a:p>
            <a:p>
              <a:pPr marL="0" lvl="1" algn="r"/>
              <a:endParaRPr lang="es-ES" sz="2000" kern="0" dirty="0" smtClean="0">
                <a:solidFill>
                  <a:schemeClr val="tx2">
                    <a:lumMod val="75000"/>
                  </a:schemeClr>
                </a:solidFill>
              </a:endParaRPr>
            </a:p>
            <a:p>
              <a:pPr marL="0" lvl="1" algn="r"/>
              <a:endParaRPr lang="es-ES" sz="1000" kern="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26" name="Rectángulo 20"/>
            <p:cNvSpPr/>
            <p:nvPr/>
          </p:nvSpPr>
          <p:spPr>
            <a:xfrm>
              <a:off x="35496" y="332656"/>
              <a:ext cx="7272808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100" kern="0" dirty="0">
                  <a:solidFill>
                    <a:schemeClr val="tx2">
                      <a:lumMod val="75000"/>
                    </a:schemeClr>
                  </a:solidFill>
                </a:rPr>
                <a:t>DE LA COMUNIDAD DE CASTILLA Y </a:t>
              </a:r>
              <a:r>
                <a:rPr lang="es-ES" sz="1100" kern="0" dirty="0" smtClean="0">
                  <a:solidFill>
                    <a:schemeClr val="tx2">
                      <a:lumMod val="75000"/>
                    </a:schemeClr>
                  </a:solidFill>
                </a:rPr>
                <a:t>LEÓN. </a:t>
              </a:r>
              <a:r>
                <a:rPr lang="es-ES" sz="1100" b="1" kern="0" dirty="0" smtClean="0">
                  <a:solidFill>
                    <a:schemeClr val="tx2">
                      <a:lumMod val="75000"/>
                    </a:schemeClr>
                  </a:solidFill>
                </a:rPr>
                <a:t>SECCIÓN DE CONVIVENCIA ESCOLAR</a:t>
              </a:r>
              <a:endParaRPr lang="es-ES_tradnl" sz="1100" b="1" dirty="0"/>
            </a:p>
          </p:txBody>
        </p:sp>
      </p:grpSp>
      <p:sp>
        <p:nvSpPr>
          <p:cNvPr id="13" name="Cinta perforada 12"/>
          <p:cNvSpPr/>
          <p:nvPr/>
        </p:nvSpPr>
        <p:spPr>
          <a:xfrm rot="19683883">
            <a:off x="5508104" y="4680989"/>
            <a:ext cx="3159846" cy="1160003"/>
          </a:xfrm>
          <a:prstGeom prst="flowChartPunchedTap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6" name="Proceso alternativo 15"/>
          <p:cNvSpPr/>
          <p:nvPr/>
        </p:nvSpPr>
        <p:spPr>
          <a:xfrm rot="19595609">
            <a:off x="5644198" y="4936697"/>
            <a:ext cx="3023148" cy="527792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 smtClean="0">
                <a:solidFill>
                  <a:schemeClr val="bg1"/>
                </a:solidFill>
              </a:rPr>
              <a:t>PRINCIPALES PROPUESTAS </a:t>
            </a:r>
            <a:endParaRPr lang="es-ES_tradn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97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ector recto 17"/>
          <p:cNvCxnSpPr/>
          <p:nvPr/>
        </p:nvCxnSpPr>
        <p:spPr>
          <a:xfrm>
            <a:off x="539552" y="548680"/>
            <a:ext cx="0" cy="4680520"/>
          </a:xfrm>
          <a:prstGeom prst="line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Rectángulo 12"/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2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013176"/>
            <a:ext cx="877936" cy="864096"/>
          </a:xfrm>
          <a:prstGeom prst="rect">
            <a:avLst/>
          </a:prstGeom>
        </p:spPr>
      </p:pic>
      <p:sp>
        <p:nvSpPr>
          <p:cNvPr id="23" name="Título 9"/>
          <p:cNvSpPr txBox="1">
            <a:spLocks/>
          </p:cNvSpPr>
          <p:nvPr/>
        </p:nvSpPr>
        <p:spPr>
          <a:xfrm>
            <a:off x="2195736" y="1227758"/>
            <a:ext cx="6768752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/>
            <a:r>
              <a:rPr lang="es-ES" sz="2400" b="1" kern="0" dirty="0" smtClean="0">
                <a:solidFill>
                  <a:schemeClr val="bg1"/>
                </a:solidFill>
              </a:rPr>
              <a:t>PLAN ANTIACOSO </a:t>
            </a:r>
            <a:r>
              <a:rPr lang="es-ES" sz="2400" kern="0" dirty="0" smtClean="0">
                <a:solidFill>
                  <a:schemeClr val="bg1"/>
                </a:solidFill>
              </a:rPr>
              <a:t>Y POR EL BUEN TRATO</a:t>
            </a:r>
            <a:endParaRPr lang="es-ES_tradnl" sz="2400" kern="0" dirty="0">
              <a:solidFill>
                <a:schemeClr val="bg1"/>
              </a:solidFill>
            </a:endParaRPr>
          </a:p>
        </p:txBody>
      </p:sp>
      <p:sp>
        <p:nvSpPr>
          <p:cNvPr id="10" name="Título 9"/>
          <p:cNvSpPr txBox="1">
            <a:spLocks/>
          </p:cNvSpPr>
          <p:nvPr/>
        </p:nvSpPr>
        <p:spPr>
          <a:xfrm>
            <a:off x="179512" y="44624"/>
            <a:ext cx="8856984" cy="86026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lang="es-E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ct val="110000"/>
              </a:lnSpc>
            </a:pPr>
            <a:r>
              <a:rPr lang="es-ES" sz="1200" b="1" dirty="0">
                <a:solidFill>
                  <a:schemeClr val="tx2">
                    <a:lumMod val="75000"/>
                  </a:schemeClr>
                </a:solidFill>
              </a:rPr>
              <a:t>LA CONVIVENCIA EN LOS CENTROS DE CASTILLA Y LEÓN</a:t>
            </a:r>
            <a:br>
              <a:rPr lang="es-ES" sz="1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b="1" kern="0" dirty="0" smtClean="0">
                <a:solidFill>
                  <a:schemeClr val="tx2">
                    <a:lumMod val="75000"/>
                  </a:schemeClr>
                </a:solidFill>
              </a:rPr>
              <a:t>PROPUESTAS </a:t>
            </a:r>
            <a:r>
              <a:rPr lang="es-ES" b="1" kern="0" dirty="0">
                <a:solidFill>
                  <a:schemeClr val="tx2">
                    <a:lumMod val="75000"/>
                  </a:schemeClr>
                </a:solidFill>
              </a:rPr>
              <a:t>2016. MARCO DE ACTUACIÓN</a:t>
            </a:r>
            <a:endParaRPr lang="es-ES_tradnl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6" name="Título 9"/>
          <p:cNvSpPr txBox="1">
            <a:spLocks/>
          </p:cNvSpPr>
          <p:nvPr/>
        </p:nvSpPr>
        <p:spPr>
          <a:xfrm>
            <a:off x="1115616" y="1227758"/>
            <a:ext cx="864096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/>
            <a:r>
              <a:rPr lang="es-ES" sz="2400" b="1" kern="0" dirty="0" smtClean="0">
                <a:solidFill>
                  <a:schemeClr val="bg1"/>
                </a:solidFill>
              </a:rPr>
              <a:t>1ª</a:t>
            </a:r>
            <a:endParaRPr lang="es-ES_tradnl" sz="2400" kern="0" dirty="0">
              <a:solidFill>
                <a:schemeClr val="bg1"/>
              </a:solidFill>
            </a:endParaRPr>
          </a:p>
        </p:txBody>
      </p:sp>
      <p:sp>
        <p:nvSpPr>
          <p:cNvPr id="32" name="Título 9"/>
          <p:cNvSpPr txBox="1">
            <a:spLocks/>
          </p:cNvSpPr>
          <p:nvPr/>
        </p:nvSpPr>
        <p:spPr>
          <a:xfrm>
            <a:off x="2195736" y="2019846"/>
            <a:ext cx="6768752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/>
            <a:r>
              <a:rPr lang="es-ES" sz="2400" b="1" kern="0" dirty="0" smtClean="0">
                <a:solidFill>
                  <a:schemeClr val="bg1"/>
                </a:solidFill>
              </a:rPr>
              <a:t>REFUERZO DE LA FIGURA </a:t>
            </a:r>
            <a:r>
              <a:rPr lang="es-ES" sz="2400" kern="0" dirty="0" smtClean="0">
                <a:solidFill>
                  <a:schemeClr val="bg1"/>
                </a:solidFill>
              </a:rPr>
              <a:t>DEL PROFESOR</a:t>
            </a:r>
            <a:endParaRPr lang="es-ES_tradnl" sz="2400" kern="0" dirty="0">
              <a:solidFill>
                <a:schemeClr val="bg1"/>
              </a:solidFill>
            </a:endParaRPr>
          </a:p>
        </p:txBody>
      </p:sp>
      <p:sp>
        <p:nvSpPr>
          <p:cNvPr id="33" name="Título 9"/>
          <p:cNvSpPr txBox="1">
            <a:spLocks/>
          </p:cNvSpPr>
          <p:nvPr/>
        </p:nvSpPr>
        <p:spPr>
          <a:xfrm>
            <a:off x="1115616" y="2019846"/>
            <a:ext cx="864096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/>
            <a:r>
              <a:rPr lang="es-ES" sz="2400" b="1" kern="0" dirty="0">
                <a:solidFill>
                  <a:schemeClr val="bg1"/>
                </a:solidFill>
              </a:rPr>
              <a:t>2</a:t>
            </a:r>
            <a:r>
              <a:rPr lang="es-ES" sz="2400" b="1" kern="0" dirty="0" smtClean="0">
                <a:solidFill>
                  <a:schemeClr val="bg1"/>
                </a:solidFill>
              </a:rPr>
              <a:t>ª</a:t>
            </a:r>
            <a:endParaRPr lang="es-ES_tradnl" sz="2400" kern="0" dirty="0">
              <a:solidFill>
                <a:schemeClr val="bg1"/>
              </a:solidFill>
            </a:endParaRPr>
          </a:p>
        </p:txBody>
      </p:sp>
      <p:sp>
        <p:nvSpPr>
          <p:cNvPr id="34" name="Título 9"/>
          <p:cNvSpPr txBox="1">
            <a:spLocks/>
          </p:cNvSpPr>
          <p:nvPr/>
        </p:nvSpPr>
        <p:spPr>
          <a:xfrm>
            <a:off x="2195736" y="2852936"/>
            <a:ext cx="6768752" cy="6344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/>
            <a:r>
              <a:rPr lang="es-ES" sz="2400" b="1" kern="0" dirty="0" smtClean="0">
                <a:solidFill>
                  <a:schemeClr val="bg1"/>
                </a:solidFill>
              </a:rPr>
              <a:t>FORMACIÓN </a:t>
            </a:r>
            <a:r>
              <a:rPr lang="es-ES" sz="2400" kern="0" dirty="0" smtClean="0">
                <a:solidFill>
                  <a:schemeClr val="bg1"/>
                </a:solidFill>
              </a:rPr>
              <a:t>A TODA LA COMUNIDAD EDUCATIVA</a:t>
            </a:r>
            <a:endParaRPr lang="es-ES_tradnl" sz="2400" kern="0" dirty="0">
              <a:solidFill>
                <a:schemeClr val="bg1"/>
              </a:solidFill>
            </a:endParaRPr>
          </a:p>
        </p:txBody>
      </p:sp>
      <p:sp>
        <p:nvSpPr>
          <p:cNvPr id="35" name="Título 9"/>
          <p:cNvSpPr txBox="1">
            <a:spLocks/>
          </p:cNvSpPr>
          <p:nvPr/>
        </p:nvSpPr>
        <p:spPr>
          <a:xfrm>
            <a:off x="1115616" y="2852936"/>
            <a:ext cx="864096" cy="6344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/>
            <a:r>
              <a:rPr lang="es-ES" sz="2400" b="1" kern="0" dirty="0" smtClean="0">
                <a:solidFill>
                  <a:schemeClr val="bg1"/>
                </a:solidFill>
              </a:rPr>
              <a:t>3ª</a:t>
            </a:r>
            <a:endParaRPr lang="es-ES_tradnl" sz="2400" kern="0" dirty="0">
              <a:solidFill>
                <a:schemeClr val="bg1"/>
              </a:solidFill>
            </a:endParaRPr>
          </a:p>
        </p:txBody>
      </p:sp>
      <p:sp>
        <p:nvSpPr>
          <p:cNvPr id="36" name="Título 9"/>
          <p:cNvSpPr txBox="1">
            <a:spLocks/>
          </p:cNvSpPr>
          <p:nvPr/>
        </p:nvSpPr>
        <p:spPr>
          <a:xfrm>
            <a:off x="2195736" y="5373216"/>
            <a:ext cx="6768752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/>
            <a:r>
              <a:rPr lang="es-ES" sz="2400" b="1" kern="0" dirty="0" smtClean="0">
                <a:solidFill>
                  <a:schemeClr val="bg1"/>
                </a:solidFill>
              </a:rPr>
              <a:t>IMPULSO A LA COORDINACIÓN </a:t>
            </a:r>
            <a:r>
              <a:rPr lang="es-ES" sz="2400" kern="0" dirty="0" smtClean="0">
                <a:solidFill>
                  <a:schemeClr val="bg1"/>
                </a:solidFill>
              </a:rPr>
              <a:t>DE ACTUACIONES</a:t>
            </a:r>
            <a:endParaRPr lang="es-ES_tradnl" sz="2400" kern="0" dirty="0">
              <a:solidFill>
                <a:schemeClr val="bg1"/>
              </a:solidFill>
            </a:endParaRPr>
          </a:p>
        </p:txBody>
      </p:sp>
      <p:sp>
        <p:nvSpPr>
          <p:cNvPr id="37" name="Título 9"/>
          <p:cNvSpPr txBox="1">
            <a:spLocks/>
          </p:cNvSpPr>
          <p:nvPr/>
        </p:nvSpPr>
        <p:spPr>
          <a:xfrm>
            <a:off x="1115616" y="3748038"/>
            <a:ext cx="864096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/>
            <a:r>
              <a:rPr lang="es-ES" sz="2400" b="1" kern="0" dirty="0">
                <a:solidFill>
                  <a:schemeClr val="bg1"/>
                </a:solidFill>
              </a:rPr>
              <a:t>4</a:t>
            </a:r>
            <a:r>
              <a:rPr lang="es-ES" sz="2400" b="1" kern="0" dirty="0" smtClean="0">
                <a:solidFill>
                  <a:schemeClr val="bg1"/>
                </a:solidFill>
              </a:rPr>
              <a:t>ª</a:t>
            </a:r>
            <a:endParaRPr lang="es-ES_tradnl" sz="2400" kern="0" dirty="0">
              <a:solidFill>
                <a:schemeClr val="bg1"/>
              </a:solidFill>
            </a:endParaRPr>
          </a:p>
        </p:txBody>
      </p:sp>
      <p:sp>
        <p:nvSpPr>
          <p:cNvPr id="38" name="Título 9"/>
          <p:cNvSpPr txBox="1">
            <a:spLocks/>
          </p:cNvSpPr>
          <p:nvPr/>
        </p:nvSpPr>
        <p:spPr>
          <a:xfrm>
            <a:off x="2195736" y="4540126"/>
            <a:ext cx="6768752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/>
            <a:r>
              <a:rPr lang="es-ES" sz="2400" b="1" kern="0" dirty="0" smtClean="0">
                <a:solidFill>
                  <a:schemeClr val="bg1"/>
                </a:solidFill>
              </a:rPr>
              <a:t>ACTUALIZACIÓN Y DISEÑO </a:t>
            </a:r>
            <a:r>
              <a:rPr lang="es-ES" sz="2400" kern="0" dirty="0" smtClean="0">
                <a:solidFill>
                  <a:schemeClr val="bg1"/>
                </a:solidFill>
              </a:rPr>
              <a:t>DOCUMENTAL</a:t>
            </a:r>
            <a:endParaRPr lang="es-ES_tradnl" sz="2400" kern="0" dirty="0">
              <a:solidFill>
                <a:schemeClr val="bg1"/>
              </a:solidFill>
            </a:endParaRPr>
          </a:p>
        </p:txBody>
      </p:sp>
      <p:sp>
        <p:nvSpPr>
          <p:cNvPr id="39" name="Título 9"/>
          <p:cNvSpPr txBox="1">
            <a:spLocks/>
          </p:cNvSpPr>
          <p:nvPr/>
        </p:nvSpPr>
        <p:spPr>
          <a:xfrm>
            <a:off x="1115616" y="4540126"/>
            <a:ext cx="864096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/>
            <a:r>
              <a:rPr lang="es-ES" sz="2400" b="1" kern="0" dirty="0">
                <a:solidFill>
                  <a:schemeClr val="bg1"/>
                </a:solidFill>
              </a:rPr>
              <a:t>5</a:t>
            </a:r>
            <a:r>
              <a:rPr lang="es-ES" sz="2400" b="1" kern="0" dirty="0" smtClean="0">
                <a:solidFill>
                  <a:schemeClr val="bg1"/>
                </a:solidFill>
              </a:rPr>
              <a:t>ª</a:t>
            </a:r>
            <a:endParaRPr lang="es-ES_tradnl" sz="2400" kern="0" dirty="0">
              <a:solidFill>
                <a:schemeClr val="bg1"/>
              </a:solidFill>
            </a:endParaRPr>
          </a:p>
        </p:txBody>
      </p:sp>
      <p:sp>
        <p:nvSpPr>
          <p:cNvPr id="42" name="Título 9"/>
          <p:cNvSpPr txBox="1">
            <a:spLocks/>
          </p:cNvSpPr>
          <p:nvPr/>
        </p:nvSpPr>
        <p:spPr>
          <a:xfrm>
            <a:off x="2195736" y="3748038"/>
            <a:ext cx="6768752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/>
            <a:r>
              <a:rPr lang="es-ES_tradnl" sz="2400" kern="0" dirty="0" smtClean="0">
                <a:solidFill>
                  <a:schemeClr val="bg1"/>
                </a:solidFill>
              </a:rPr>
              <a:t> </a:t>
            </a:r>
            <a:r>
              <a:rPr lang="es-ES_tradnl" sz="2400" b="1" kern="0" dirty="0" smtClean="0">
                <a:solidFill>
                  <a:schemeClr val="bg1"/>
                </a:solidFill>
              </a:rPr>
              <a:t>RED DE BUENAS PRÁCTICAS </a:t>
            </a:r>
            <a:r>
              <a:rPr lang="es-ES_tradnl" sz="2400" kern="0" dirty="0" smtClean="0">
                <a:solidFill>
                  <a:schemeClr val="bg1"/>
                </a:solidFill>
              </a:rPr>
              <a:t>DE CONVIVENCIA</a:t>
            </a:r>
            <a:endParaRPr lang="es-ES_tradnl" sz="2400" kern="0" dirty="0">
              <a:solidFill>
                <a:schemeClr val="bg1"/>
              </a:solidFill>
            </a:endParaRPr>
          </a:p>
        </p:txBody>
      </p:sp>
      <p:sp>
        <p:nvSpPr>
          <p:cNvPr id="43" name="Título 9"/>
          <p:cNvSpPr txBox="1">
            <a:spLocks/>
          </p:cNvSpPr>
          <p:nvPr/>
        </p:nvSpPr>
        <p:spPr>
          <a:xfrm>
            <a:off x="1115616" y="5373216"/>
            <a:ext cx="864096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/>
            <a:r>
              <a:rPr lang="es-ES" sz="2400" b="1" kern="0" dirty="0" smtClean="0">
                <a:solidFill>
                  <a:schemeClr val="bg1"/>
                </a:solidFill>
              </a:rPr>
              <a:t>6ª</a:t>
            </a:r>
            <a:endParaRPr lang="es-ES_tradnl" sz="2400" kern="0" dirty="0">
              <a:solidFill>
                <a:schemeClr val="bg1"/>
              </a:solidFill>
            </a:endParaRPr>
          </a:p>
        </p:txBody>
      </p:sp>
      <p:grpSp>
        <p:nvGrpSpPr>
          <p:cNvPr id="24" name="Grupo 19"/>
          <p:cNvGrpSpPr/>
          <p:nvPr/>
        </p:nvGrpSpPr>
        <p:grpSpPr>
          <a:xfrm>
            <a:off x="287464" y="193698"/>
            <a:ext cx="540120" cy="540000"/>
            <a:chOff x="179512" y="116632"/>
            <a:chExt cx="540120" cy="540000"/>
          </a:xfrm>
        </p:grpSpPr>
        <p:sp>
          <p:nvSpPr>
            <p:cNvPr id="25" name="8 Conector"/>
            <p:cNvSpPr/>
            <p:nvPr/>
          </p:nvSpPr>
          <p:spPr>
            <a:xfrm>
              <a:off x="179512" y="116632"/>
              <a:ext cx="540000" cy="540000"/>
            </a:xfrm>
            <a:prstGeom prst="flowChartConnector">
              <a:avLst/>
            </a:prstGeom>
            <a:solidFill>
              <a:schemeClr val="accent5">
                <a:lumMod val="20000"/>
                <a:lumOff val="80000"/>
                <a:alpha val="81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4A452A"/>
                </a:solidFill>
              </a:endParaRPr>
            </a:p>
          </p:txBody>
        </p:sp>
        <p:sp>
          <p:nvSpPr>
            <p:cNvPr id="27" name="11 CuadroTexto"/>
            <p:cNvSpPr txBox="1"/>
            <p:nvPr/>
          </p:nvSpPr>
          <p:spPr>
            <a:xfrm>
              <a:off x="179512" y="186577"/>
              <a:ext cx="5401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rgbClr val="4A452A"/>
                  </a:solidFill>
                </a:rPr>
                <a:t>9</a:t>
              </a:r>
              <a:endParaRPr lang="es-ES" sz="2000" b="1" dirty="0">
                <a:solidFill>
                  <a:srgbClr val="4A452A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685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ector recto 17"/>
          <p:cNvCxnSpPr/>
          <p:nvPr/>
        </p:nvCxnSpPr>
        <p:spPr>
          <a:xfrm>
            <a:off x="539552" y="548680"/>
            <a:ext cx="0" cy="4680520"/>
          </a:xfrm>
          <a:prstGeom prst="line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Rectángulo 12"/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2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869160"/>
            <a:ext cx="877936" cy="864096"/>
          </a:xfrm>
          <a:prstGeom prst="rect">
            <a:avLst/>
          </a:prstGeom>
        </p:spPr>
      </p:pic>
      <p:sp>
        <p:nvSpPr>
          <p:cNvPr id="23" name="Título 9"/>
          <p:cNvSpPr txBox="1">
            <a:spLocks/>
          </p:cNvSpPr>
          <p:nvPr/>
        </p:nvSpPr>
        <p:spPr>
          <a:xfrm>
            <a:off x="2195736" y="1227758"/>
            <a:ext cx="6768752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/>
            <a:r>
              <a:rPr lang="es-ES" sz="2800" b="1" kern="0" dirty="0" smtClean="0">
                <a:solidFill>
                  <a:schemeClr val="bg1"/>
                </a:solidFill>
              </a:rPr>
              <a:t>PLAN ANTIACOSO </a:t>
            </a:r>
            <a:r>
              <a:rPr lang="es-ES" sz="2800" kern="0" dirty="0" smtClean="0">
                <a:solidFill>
                  <a:schemeClr val="bg1"/>
                </a:solidFill>
              </a:rPr>
              <a:t>Y POR EL BUEN TRATO</a:t>
            </a:r>
            <a:endParaRPr lang="es-ES_tradnl" sz="2800" kern="0" dirty="0">
              <a:solidFill>
                <a:schemeClr val="bg1"/>
              </a:solidFill>
            </a:endParaRPr>
          </a:p>
        </p:txBody>
      </p:sp>
      <p:sp>
        <p:nvSpPr>
          <p:cNvPr id="10" name="Título 9"/>
          <p:cNvSpPr txBox="1">
            <a:spLocks/>
          </p:cNvSpPr>
          <p:nvPr/>
        </p:nvSpPr>
        <p:spPr>
          <a:xfrm>
            <a:off x="179512" y="44624"/>
            <a:ext cx="8856984" cy="86026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lang="es-E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ct val="110000"/>
              </a:lnSpc>
            </a:pPr>
            <a:r>
              <a:rPr lang="es-ES" sz="1200" b="1" dirty="0">
                <a:solidFill>
                  <a:schemeClr val="tx2">
                    <a:lumMod val="75000"/>
                  </a:schemeClr>
                </a:solidFill>
              </a:rPr>
              <a:t>LA CONVIVENCIA EN LOS CENTROS DE CASTILLA Y LEÓN</a:t>
            </a:r>
            <a:br>
              <a:rPr lang="es-ES" sz="1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b="1" kern="0" dirty="0" smtClean="0">
                <a:solidFill>
                  <a:schemeClr val="tx2">
                    <a:lumMod val="75000"/>
                  </a:schemeClr>
                </a:solidFill>
              </a:rPr>
              <a:t>PROPUESTAS </a:t>
            </a:r>
            <a:r>
              <a:rPr lang="es-ES" b="1" kern="0" dirty="0">
                <a:solidFill>
                  <a:schemeClr val="tx2">
                    <a:lumMod val="75000"/>
                  </a:schemeClr>
                </a:solidFill>
              </a:rPr>
              <a:t>2016. MARCO DE ACTUACIÓN</a:t>
            </a:r>
            <a:endParaRPr lang="es-ES_tradnl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ítulo 9"/>
          <p:cNvSpPr txBox="1">
            <a:spLocks/>
          </p:cNvSpPr>
          <p:nvPr/>
        </p:nvSpPr>
        <p:spPr>
          <a:xfrm>
            <a:off x="2195736" y="1893218"/>
            <a:ext cx="6768872" cy="1076498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200" b="1" kern="0" dirty="0" smtClean="0">
                <a:solidFill>
                  <a:schemeClr val="tx2">
                    <a:lumMod val="75000"/>
                  </a:schemeClr>
                </a:solidFill>
              </a:rPr>
              <a:t>Refuerzo de la detección de casos 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de posible acoso mediante la extensión de la aplicación informática </a:t>
            </a:r>
            <a:r>
              <a:rPr lang="es-ES" sz="1900" kern="0" dirty="0" smtClean="0">
                <a:solidFill>
                  <a:schemeClr val="tx2">
                    <a:lumMod val="75000"/>
                  </a:schemeClr>
                </a:solidFill>
              </a:rPr>
              <a:t>“MyBullying” </a:t>
            </a:r>
            <a:r>
              <a:rPr lang="es-ES" sz="2000" i="1" kern="0" dirty="0" smtClean="0">
                <a:solidFill>
                  <a:schemeClr val="tx2">
                    <a:lumMod val="75000"/>
                  </a:schemeClr>
                </a:solidFill>
              </a:rPr>
              <a:t>(Programa Sociescuela )</a:t>
            </a:r>
            <a:endParaRPr lang="es-ES_tradnl" sz="2000" i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ítulo 9"/>
          <p:cNvSpPr txBox="1">
            <a:spLocks/>
          </p:cNvSpPr>
          <p:nvPr/>
        </p:nvSpPr>
        <p:spPr>
          <a:xfrm>
            <a:off x="2195735" y="4108078"/>
            <a:ext cx="6768753" cy="905098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200" b="1" kern="0" dirty="0" smtClean="0">
                <a:solidFill>
                  <a:schemeClr val="tx2">
                    <a:lumMod val="75000"/>
                  </a:schemeClr>
                </a:solidFill>
              </a:rPr>
              <a:t>Actualización del protocolo de intervención 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en casos de posible acoso e intimidación (bullying)</a:t>
            </a:r>
            <a:endParaRPr lang="es-ES_tradnl" sz="2000" i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Título 9"/>
          <p:cNvSpPr txBox="1">
            <a:spLocks/>
          </p:cNvSpPr>
          <p:nvPr/>
        </p:nvSpPr>
        <p:spPr>
          <a:xfrm>
            <a:off x="2195735" y="5116190"/>
            <a:ext cx="6768754" cy="905098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200" b="1" kern="0" dirty="0" smtClean="0">
                <a:solidFill>
                  <a:schemeClr val="tx2">
                    <a:lumMod val="75000"/>
                  </a:schemeClr>
                </a:solidFill>
              </a:rPr>
              <a:t>Programa PAR 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contra el acoso y la intimidación (</a:t>
            </a:r>
            <a:r>
              <a:rPr lang="es-ES" sz="2000" b="1" kern="0" dirty="0" smtClean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arar el acoso, </a:t>
            </a:r>
            <a:r>
              <a:rPr lang="es-ES" sz="2000" b="1" kern="0" dirty="0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poyar a la víctima y </a:t>
            </a:r>
            <a:r>
              <a:rPr lang="es-ES" sz="2000" b="1" kern="0" dirty="0" smtClean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eeducar al agresor) </a:t>
            </a:r>
            <a:endParaRPr lang="es-ES_tradnl" sz="2000" i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6" name="Título 9"/>
          <p:cNvSpPr txBox="1">
            <a:spLocks/>
          </p:cNvSpPr>
          <p:nvPr/>
        </p:nvSpPr>
        <p:spPr>
          <a:xfrm>
            <a:off x="1115616" y="1227758"/>
            <a:ext cx="864096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/>
            <a:r>
              <a:rPr lang="es-ES" sz="2800" b="1" kern="0" dirty="0" smtClean="0">
                <a:solidFill>
                  <a:schemeClr val="bg1"/>
                </a:solidFill>
              </a:rPr>
              <a:t>1ª</a:t>
            </a:r>
            <a:endParaRPr lang="es-ES_tradnl" sz="2800" kern="0" dirty="0">
              <a:solidFill>
                <a:schemeClr val="bg1"/>
              </a:solidFill>
            </a:endParaRPr>
          </a:p>
        </p:txBody>
      </p:sp>
      <p:sp>
        <p:nvSpPr>
          <p:cNvPr id="27" name="Título 9"/>
          <p:cNvSpPr txBox="1">
            <a:spLocks/>
          </p:cNvSpPr>
          <p:nvPr/>
        </p:nvSpPr>
        <p:spPr>
          <a:xfrm>
            <a:off x="1115496" y="1903214"/>
            <a:ext cx="864216" cy="1076498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s-ES_tradnl" sz="4000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8" name="Título 9"/>
          <p:cNvSpPr txBox="1">
            <a:spLocks/>
          </p:cNvSpPr>
          <p:nvPr/>
        </p:nvSpPr>
        <p:spPr>
          <a:xfrm>
            <a:off x="1115616" y="4117868"/>
            <a:ext cx="864216" cy="926314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endParaRPr lang="es-ES_tradnl" sz="4000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Título 9"/>
          <p:cNvSpPr txBox="1">
            <a:spLocks/>
          </p:cNvSpPr>
          <p:nvPr/>
        </p:nvSpPr>
        <p:spPr>
          <a:xfrm>
            <a:off x="1115616" y="5116190"/>
            <a:ext cx="864216" cy="905098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endParaRPr lang="es-ES_tradnl" sz="4000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0" name="Título 9"/>
          <p:cNvSpPr txBox="1">
            <a:spLocks/>
          </p:cNvSpPr>
          <p:nvPr/>
        </p:nvSpPr>
        <p:spPr>
          <a:xfrm>
            <a:off x="2195735" y="3068960"/>
            <a:ext cx="6768754" cy="949722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200" b="1" kern="0" dirty="0" smtClean="0">
                <a:solidFill>
                  <a:schemeClr val="tx2">
                    <a:lumMod val="75000"/>
                  </a:schemeClr>
                </a:solidFill>
              </a:rPr>
              <a:t>Coordinación con los recursos ya existentes 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para la denuncia de las situaciones de acoso </a:t>
            </a:r>
            <a:endParaRPr lang="es-ES_tradnl" sz="2000" i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1" name="Título 9"/>
          <p:cNvSpPr txBox="1">
            <a:spLocks/>
          </p:cNvSpPr>
          <p:nvPr/>
        </p:nvSpPr>
        <p:spPr>
          <a:xfrm>
            <a:off x="1115616" y="3068960"/>
            <a:ext cx="864216" cy="949722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>
                <a:solidFill>
                  <a:schemeClr val="tx2">
                    <a:lumMod val="75000"/>
                  </a:schemeClr>
                </a:solidFill>
              </a:rPr>
              <a:t>2</a:t>
            </a:r>
          </a:p>
        </p:txBody>
      </p:sp>
      <p:grpSp>
        <p:nvGrpSpPr>
          <p:cNvPr id="19" name="Grupo 19"/>
          <p:cNvGrpSpPr/>
          <p:nvPr/>
        </p:nvGrpSpPr>
        <p:grpSpPr>
          <a:xfrm>
            <a:off x="287464" y="193698"/>
            <a:ext cx="540120" cy="540000"/>
            <a:chOff x="179512" y="116632"/>
            <a:chExt cx="540120" cy="540000"/>
          </a:xfrm>
        </p:grpSpPr>
        <p:sp>
          <p:nvSpPr>
            <p:cNvPr id="24" name="8 Conector"/>
            <p:cNvSpPr/>
            <p:nvPr/>
          </p:nvSpPr>
          <p:spPr>
            <a:xfrm>
              <a:off x="179512" y="116632"/>
              <a:ext cx="540000" cy="540000"/>
            </a:xfrm>
            <a:prstGeom prst="flowChartConnector">
              <a:avLst/>
            </a:prstGeom>
            <a:solidFill>
              <a:schemeClr val="accent5">
                <a:lumMod val="20000"/>
                <a:lumOff val="80000"/>
                <a:alpha val="81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4A452A"/>
                </a:solidFill>
              </a:endParaRPr>
            </a:p>
          </p:txBody>
        </p:sp>
        <p:sp>
          <p:nvSpPr>
            <p:cNvPr id="25" name="11 CuadroTexto"/>
            <p:cNvSpPr txBox="1"/>
            <p:nvPr/>
          </p:nvSpPr>
          <p:spPr>
            <a:xfrm>
              <a:off x="179512" y="186577"/>
              <a:ext cx="5401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rgbClr val="4A452A"/>
                  </a:solidFill>
                </a:rPr>
                <a:t>10</a:t>
              </a:r>
              <a:endParaRPr lang="es-ES" sz="2000" b="1" dirty="0">
                <a:solidFill>
                  <a:srgbClr val="4A452A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004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ector recto 17"/>
          <p:cNvCxnSpPr/>
          <p:nvPr/>
        </p:nvCxnSpPr>
        <p:spPr>
          <a:xfrm>
            <a:off x="539552" y="548680"/>
            <a:ext cx="0" cy="4680520"/>
          </a:xfrm>
          <a:prstGeom prst="line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Rectángulo 12"/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2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941168"/>
            <a:ext cx="877936" cy="864096"/>
          </a:xfrm>
          <a:prstGeom prst="rect">
            <a:avLst/>
          </a:prstGeom>
        </p:spPr>
      </p:pic>
      <p:sp>
        <p:nvSpPr>
          <p:cNvPr id="23" name="Título 9"/>
          <p:cNvSpPr txBox="1">
            <a:spLocks/>
          </p:cNvSpPr>
          <p:nvPr/>
        </p:nvSpPr>
        <p:spPr>
          <a:xfrm>
            <a:off x="2195736" y="1227758"/>
            <a:ext cx="6768752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/>
            <a:r>
              <a:rPr lang="es-ES" sz="2800" b="1" kern="0" dirty="0" smtClean="0">
                <a:solidFill>
                  <a:schemeClr val="bg1"/>
                </a:solidFill>
              </a:rPr>
              <a:t>REFUERZO DE LA FIGURA </a:t>
            </a:r>
            <a:r>
              <a:rPr lang="es-ES" sz="2800" kern="0" dirty="0" smtClean="0">
                <a:solidFill>
                  <a:schemeClr val="bg1"/>
                </a:solidFill>
              </a:rPr>
              <a:t>DEL PROFESOR</a:t>
            </a:r>
            <a:endParaRPr lang="es-ES_tradnl" sz="2800" kern="0" dirty="0">
              <a:solidFill>
                <a:schemeClr val="bg1"/>
              </a:solidFill>
            </a:endParaRPr>
          </a:p>
        </p:txBody>
      </p:sp>
      <p:sp>
        <p:nvSpPr>
          <p:cNvPr id="10" name="Título 9"/>
          <p:cNvSpPr txBox="1">
            <a:spLocks/>
          </p:cNvSpPr>
          <p:nvPr/>
        </p:nvSpPr>
        <p:spPr>
          <a:xfrm>
            <a:off x="179512" y="44624"/>
            <a:ext cx="8856984" cy="86026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lang="es-E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ct val="110000"/>
              </a:lnSpc>
            </a:pPr>
            <a:r>
              <a:rPr lang="es-ES" sz="1200" b="1" dirty="0">
                <a:solidFill>
                  <a:schemeClr val="tx2">
                    <a:lumMod val="75000"/>
                  </a:schemeClr>
                </a:solidFill>
              </a:rPr>
              <a:t>LA CONVIVENCIA EN LOS CENTROS DE CASTILLA Y LEÓN</a:t>
            </a:r>
            <a:br>
              <a:rPr lang="es-ES" sz="1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b="1" kern="0" dirty="0" smtClean="0">
                <a:solidFill>
                  <a:schemeClr val="tx2">
                    <a:lumMod val="75000"/>
                  </a:schemeClr>
                </a:solidFill>
              </a:rPr>
              <a:t>PROPUESTAS </a:t>
            </a:r>
            <a:r>
              <a:rPr lang="es-ES" b="1" kern="0" dirty="0">
                <a:solidFill>
                  <a:schemeClr val="tx2">
                    <a:lumMod val="75000"/>
                  </a:schemeClr>
                </a:solidFill>
              </a:rPr>
              <a:t>2016. MARCO DE ACTUACIÓN</a:t>
            </a:r>
            <a:endParaRPr lang="es-ES_tradnl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ítulo 9"/>
          <p:cNvSpPr txBox="1">
            <a:spLocks/>
          </p:cNvSpPr>
          <p:nvPr/>
        </p:nvSpPr>
        <p:spPr>
          <a:xfrm>
            <a:off x="2195736" y="2338884"/>
            <a:ext cx="6768872" cy="874092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200" b="1" kern="0" dirty="0" smtClean="0">
                <a:solidFill>
                  <a:schemeClr val="tx2">
                    <a:lumMod val="75000"/>
                  </a:schemeClr>
                </a:solidFill>
              </a:rPr>
              <a:t>Protocolo específico de actuación 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en situaciones de posible agresión al profesorado</a:t>
            </a:r>
            <a:endParaRPr lang="es-ES_tradnl" sz="2000" i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ítulo 9"/>
          <p:cNvSpPr txBox="1">
            <a:spLocks/>
          </p:cNvSpPr>
          <p:nvPr/>
        </p:nvSpPr>
        <p:spPr>
          <a:xfrm>
            <a:off x="2195735" y="3429000"/>
            <a:ext cx="6768753" cy="111112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200" b="1" kern="0" dirty="0" smtClean="0">
                <a:solidFill>
                  <a:schemeClr val="tx2">
                    <a:lumMod val="75000"/>
                  </a:schemeClr>
                </a:solidFill>
              </a:rPr>
              <a:t>Actuaciones de apoyo al profesorado 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informando y sensibilizando de la importancia y relevancia de su actuación para la buena convivencia</a:t>
            </a:r>
            <a:endParaRPr lang="es-ES_tradnl" sz="2000" i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Título 9"/>
          <p:cNvSpPr txBox="1">
            <a:spLocks/>
          </p:cNvSpPr>
          <p:nvPr/>
        </p:nvSpPr>
        <p:spPr>
          <a:xfrm>
            <a:off x="2195735" y="4756150"/>
            <a:ext cx="6768754" cy="1049114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200" b="1" kern="0" dirty="0" smtClean="0">
                <a:solidFill>
                  <a:schemeClr val="tx2">
                    <a:lumMod val="75000"/>
                  </a:schemeClr>
                </a:solidFill>
              </a:rPr>
              <a:t>Refuerzo de la figura del coordinador de convivencia 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mediante la actualización de competencias y funciones e impulso a su formación</a:t>
            </a:r>
            <a:endParaRPr lang="es-ES_tradnl" sz="2000" i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6" name="Título 9"/>
          <p:cNvSpPr txBox="1">
            <a:spLocks/>
          </p:cNvSpPr>
          <p:nvPr/>
        </p:nvSpPr>
        <p:spPr>
          <a:xfrm>
            <a:off x="1115616" y="1227758"/>
            <a:ext cx="864096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/>
            <a:r>
              <a:rPr lang="es-ES" sz="2800" b="1" kern="0" dirty="0">
                <a:solidFill>
                  <a:schemeClr val="bg1"/>
                </a:solidFill>
              </a:rPr>
              <a:t>2</a:t>
            </a:r>
            <a:r>
              <a:rPr lang="es-ES" sz="2800" b="1" kern="0" dirty="0" smtClean="0">
                <a:solidFill>
                  <a:schemeClr val="bg1"/>
                </a:solidFill>
              </a:rPr>
              <a:t>ª</a:t>
            </a:r>
            <a:endParaRPr lang="es-ES_tradnl" sz="2800" kern="0" dirty="0">
              <a:solidFill>
                <a:schemeClr val="bg1"/>
              </a:solidFill>
            </a:endParaRPr>
          </a:p>
        </p:txBody>
      </p:sp>
      <p:sp>
        <p:nvSpPr>
          <p:cNvPr id="14" name="Título 9"/>
          <p:cNvSpPr txBox="1">
            <a:spLocks/>
          </p:cNvSpPr>
          <p:nvPr/>
        </p:nvSpPr>
        <p:spPr>
          <a:xfrm>
            <a:off x="1115496" y="2348880"/>
            <a:ext cx="864216" cy="86409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s-ES_tradnl" sz="4000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Título 9"/>
          <p:cNvSpPr txBox="1">
            <a:spLocks/>
          </p:cNvSpPr>
          <p:nvPr/>
        </p:nvSpPr>
        <p:spPr>
          <a:xfrm>
            <a:off x="1115616" y="3429000"/>
            <a:ext cx="864216" cy="111112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>
                <a:solidFill>
                  <a:schemeClr val="tx2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24" name="Título 9"/>
          <p:cNvSpPr txBox="1">
            <a:spLocks/>
          </p:cNvSpPr>
          <p:nvPr/>
        </p:nvSpPr>
        <p:spPr>
          <a:xfrm>
            <a:off x="1115616" y="4756150"/>
            <a:ext cx="864216" cy="1049114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>
                <a:solidFill>
                  <a:schemeClr val="tx2">
                    <a:lumMod val="75000"/>
                  </a:schemeClr>
                </a:solidFill>
              </a:rPr>
              <a:t>3</a:t>
            </a:r>
          </a:p>
        </p:txBody>
      </p:sp>
      <p:grpSp>
        <p:nvGrpSpPr>
          <p:cNvPr id="25" name="Grupo 19"/>
          <p:cNvGrpSpPr/>
          <p:nvPr/>
        </p:nvGrpSpPr>
        <p:grpSpPr>
          <a:xfrm>
            <a:off x="287464" y="193698"/>
            <a:ext cx="540120" cy="540000"/>
            <a:chOff x="179512" y="116632"/>
            <a:chExt cx="540120" cy="540000"/>
          </a:xfrm>
        </p:grpSpPr>
        <p:sp>
          <p:nvSpPr>
            <p:cNvPr id="27" name="8 Conector"/>
            <p:cNvSpPr/>
            <p:nvPr/>
          </p:nvSpPr>
          <p:spPr>
            <a:xfrm>
              <a:off x="179512" y="116632"/>
              <a:ext cx="540000" cy="540000"/>
            </a:xfrm>
            <a:prstGeom prst="flowChartConnector">
              <a:avLst/>
            </a:prstGeom>
            <a:solidFill>
              <a:schemeClr val="accent5">
                <a:lumMod val="20000"/>
                <a:lumOff val="80000"/>
                <a:alpha val="81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4A452A"/>
                </a:solidFill>
              </a:endParaRPr>
            </a:p>
          </p:txBody>
        </p:sp>
        <p:sp>
          <p:nvSpPr>
            <p:cNvPr id="28" name="11 CuadroTexto"/>
            <p:cNvSpPr txBox="1"/>
            <p:nvPr/>
          </p:nvSpPr>
          <p:spPr>
            <a:xfrm>
              <a:off x="179512" y="186577"/>
              <a:ext cx="5401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rgbClr val="4A452A"/>
                  </a:solidFill>
                </a:rPr>
                <a:t>11</a:t>
              </a:r>
              <a:endParaRPr lang="es-ES" sz="2000" b="1" dirty="0">
                <a:solidFill>
                  <a:srgbClr val="4A452A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003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ector recto 17"/>
          <p:cNvCxnSpPr/>
          <p:nvPr/>
        </p:nvCxnSpPr>
        <p:spPr>
          <a:xfrm>
            <a:off x="539552" y="548680"/>
            <a:ext cx="0" cy="4680520"/>
          </a:xfrm>
          <a:prstGeom prst="line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Rectángulo 12"/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2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941168"/>
            <a:ext cx="877936" cy="864096"/>
          </a:xfrm>
          <a:prstGeom prst="rect">
            <a:avLst/>
          </a:prstGeom>
        </p:spPr>
      </p:pic>
      <p:sp>
        <p:nvSpPr>
          <p:cNvPr id="10" name="Título 9"/>
          <p:cNvSpPr txBox="1">
            <a:spLocks/>
          </p:cNvSpPr>
          <p:nvPr/>
        </p:nvSpPr>
        <p:spPr>
          <a:xfrm>
            <a:off x="179512" y="44624"/>
            <a:ext cx="8856984" cy="86026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lang="es-E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ct val="110000"/>
              </a:lnSpc>
            </a:pPr>
            <a:r>
              <a:rPr lang="es-ES" sz="1200" b="1" dirty="0">
                <a:solidFill>
                  <a:schemeClr val="tx2">
                    <a:lumMod val="75000"/>
                  </a:schemeClr>
                </a:solidFill>
              </a:rPr>
              <a:t>LA CONVIVENCIA EN LOS CENTROS DE CASTILLA Y LEÓN</a:t>
            </a:r>
            <a:br>
              <a:rPr lang="es-ES" sz="1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b="1" kern="0" dirty="0" smtClean="0">
                <a:solidFill>
                  <a:schemeClr val="tx2">
                    <a:lumMod val="75000"/>
                  </a:schemeClr>
                </a:solidFill>
              </a:rPr>
              <a:t>PROPUESTAS </a:t>
            </a:r>
            <a:r>
              <a:rPr lang="es-ES" b="1" kern="0" dirty="0">
                <a:solidFill>
                  <a:schemeClr val="tx2">
                    <a:lumMod val="75000"/>
                  </a:schemeClr>
                </a:solidFill>
              </a:rPr>
              <a:t>2016. MARCO DE ACTUACIÓN</a:t>
            </a:r>
            <a:endParaRPr lang="es-ES_tradnl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ítulo 9"/>
          <p:cNvSpPr txBox="1">
            <a:spLocks/>
          </p:cNvSpPr>
          <p:nvPr/>
        </p:nvSpPr>
        <p:spPr>
          <a:xfrm>
            <a:off x="2195736" y="1988840"/>
            <a:ext cx="6768872" cy="874092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200" b="1" kern="0" dirty="0" smtClean="0">
                <a:solidFill>
                  <a:schemeClr val="tx2">
                    <a:lumMod val="75000"/>
                  </a:schemeClr>
                </a:solidFill>
              </a:rPr>
              <a:t>Dirigida al alumnado, 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en </a:t>
            </a:r>
            <a:r>
              <a:rPr lang="es-ES" sz="2000" kern="0" dirty="0">
                <a:solidFill>
                  <a:schemeClr val="tx2">
                    <a:lumMod val="75000"/>
                  </a:schemeClr>
                </a:solidFill>
              </a:rPr>
              <a:t>ayuda y mediación entre iguales </a:t>
            </a:r>
            <a:endParaRPr lang="es-ES_tradnl" sz="2000" i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ítulo 9"/>
          <p:cNvSpPr txBox="1">
            <a:spLocks/>
          </p:cNvSpPr>
          <p:nvPr/>
        </p:nvSpPr>
        <p:spPr>
          <a:xfrm>
            <a:off x="2195735" y="3078956"/>
            <a:ext cx="6768753" cy="86409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200" b="1" kern="0" dirty="0" smtClean="0">
                <a:solidFill>
                  <a:schemeClr val="tx2">
                    <a:lumMod val="75000"/>
                  </a:schemeClr>
                </a:solidFill>
              </a:rPr>
              <a:t>Dirigida al profesorado, 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en recursos para mejorar la convivencia</a:t>
            </a:r>
            <a:endParaRPr lang="es-ES_tradnl" sz="2000" i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Título 9"/>
          <p:cNvSpPr txBox="1">
            <a:spLocks/>
          </p:cNvSpPr>
          <p:nvPr/>
        </p:nvSpPr>
        <p:spPr>
          <a:xfrm>
            <a:off x="2195735" y="4118074"/>
            <a:ext cx="6768754" cy="1049114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200" b="1" kern="0" dirty="0" smtClean="0">
                <a:solidFill>
                  <a:schemeClr val="tx2">
                    <a:lumMod val="75000"/>
                  </a:schemeClr>
                </a:solidFill>
              </a:rPr>
              <a:t>Dirigida a las familias, 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en estrategias para apoyar y reforzar las actuaciones de mejora de la convivencia</a:t>
            </a:r>
            <a:endParaRPr lang="es-ES_tradnl" sz="2000" i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Título 9"/>
          <p:cNvSpPr txBox="1">
            <a:spLocks/>
          </p:cNvSpPr>
          <p:nvPr/>
        </p:nvSpPr>
        <p:spPr>
          <a:xfrm>
            <a:off x="1115496" y="1998836"/>
            <a:ext cx="864216" cy="86409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s-ES_tradnl" sz="4000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Título 9"/>
          <p:cNvSpPr txBox="1">
            <a:spLocks/>
          </p:cNvSpPr>
          <p:nvPr/>
        </p:nvSpPr>
        <p:spPr>
          <a:xfrm>
            <a:off x="1115616" y="4118074"/>
            <a:ext cx="864216" cy="1049114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>
                <a:solidFill>
                  <a:schemeClr val="tx2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5" name="Título 9"/>
          <p:cNvSpPr txBox="1">
            <a:spLocks/>
          </p:cNvSpPr>
          <p:nvPr/>
        </p:nvSpPr>
        <p:spPr>
          <a:xfrm>
            <a:off x="1115616" y="3078956"/>
            <a:ext cx="864216" cy="86409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endParaRPr lang="es-ES_tradnl" sz="4000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7" name="Título 9"/>
          <p:cNvSpPr txBox="1">
            <a:spLocks/>
          </p:cNvSpPr>
          <p:nvPr/>
        </p:nvSpPr>
        <p:spPr>
          <a:xfrm>
            <a:off x="2195736" y="1227758"/>
            <a:ext cx="6768752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/>
            <a:r>
              <a:rPr lang="es-ES" sz="3200" b="1" kern="0" dirty="0">
                <a:solidFill>
                  <a:schemeClr val="bg1"/>
                </a:solidFill>
              </a:rPr>
              <a:t>FORMACIÓN </a:t>
            </a:r>
            <a:r>
              <a:rPr lang="es-ES" sz="2800" kern="0" dirty="0">
                <a:solidFill>
                  <a:schemeClr val="bg1"/>
                </a:solidFill>
              </a:rPr>
              <a:t>A TODA LA COMUNIDAD EDUCATIVA</a:t>
            </a:r>
            <a:endParaRPr lang="es-ES_tradnl" sz="2800" kern="0" dirty="0">
              <a:solidFill>
                <a:schemeClr val="bg1"/>
              </a:solidFill>
            </a:endParaRPr>
          </a:p>
        </p:txBody>
      </p:sp>
      <p:sp>
        <p:nvSpPr>
          <p:cNvPr id="28" name="Título 9"/>
          <p:cNvSpPr txBox="1">
            <a:spLocks/>
          </p:cNvSpPr>
          <p:nvPr/>
        </p:nvSpPr>
        <p:spPr>
          <a:xfrm>
            <a:off x="1115616" y="1227758"/>
            <a:ext cx="864096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/>
            <a:r>
              <a:rPr lang="es-ES" sz="2800" b="1" kern="0" dirty="0" smtClean="0">
                <a:solidFill>
                  <a:schemeClr val="bg1"/>
                </a:solidFill>
              </a:rPr>
              <a:t>3ª</a:t>
            </a:r>
            <a:endParaRPr lang="es-ES_tradnl" sz="2800" kern="0" dirty="0">
              <a:solidFill>
                <a:schemeClr val="bg1"/>
              </a:solidFill>
            </a:endParaRPr>
          </a:p>
        </p:txBody>
      </p:sp>
      <p:sp>
        <p:nvSpPr>
          <p:cNvPr id="29" name="Título 9"/>
          <p:cNvSpPr txBox="1">
            <a:spLocks/>
          </p:cNvSpPr>
          <p:nvPr/>
        </p:nvSpPr>
        <p:spPr>
          <a:xfrm>
            <a:off x="2195735" y="5373216"/>
            <a:ext cx="6768754" cy="1049114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200" b="1" kern="0" dirty="0" smtClean="0">
                <a:solidFill>
                  <a:schemeClr val="tx2">
                    <a:lumMod val="75000"/>
                  </a:schemeClr>
                </a:solidFill>
              </a:rPr>
              <a:t>Dirigida a toda la comunidad educativa, 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contra la violencia en general y específicamente contra la violencia de género</a:t>
            </a:r>
            <a:endParaRPr lang="es-ES_tradnl" sz="2000" i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0" name="Título 9"/>
          <p:cNvSpPr txBox="1">
            <a:spLocks/>
          </p:cNvSpPr>
          <p:nvPr/>
        </p:nvSpPr>
        <p:spPr>
          <a:xfrm>
            <a:off x="1115616" y="5373216"/>
            <a:ext cx="864216" cy="1049114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endParaRPr lang="es-ES_tradnl" sz="4000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9" name="Grupo 19"/>
          <p:cNvGrpSpPr/>
          <p:nvPr/>
        </p:nvGrpSpPr>
        <p:grpSpPr>
          <a:xfrm>
            <a:off x="287464" y="193698"/>
            <a:ext cx="540120" cy="540000"/>
            <a:chOff x="179512" y="116632"/>
            <a:chExt cx="540120" cy="540000"/>
          </a:xfrm>
        </p:grpSpPr>
        <p:sp>
          <p:nvSpPr>
            <p:cNvPr id="23" name="8 Conector"/>
            <p:cNvSpPr/>
            <p:nvPr/>
          </p:nvSpPr>
          <p:spPr>
            <a:xfrm>
              <a:off x="179512" y="116632"/>
              <a:ext cx="540000" cy="540000"/>
            </a:xfrm>
            <a:prstGeom prst="flowChartConnector">
              <a:avLst/>
            </a:prstGeom>
            <a:solidFill>
              <a:schemeClr val="accent5">
                <a:lumMod val="20000"/>
                <a:lumOff val="80000"/>
                <a:alpha val="81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4A452A"/>
                </a:solidFill>
              </a:endParaRPr>
            </a:p>
          </p:txBody>
        </p:sp>
        <p:sp>
          <p:nvSpPr>
            <p:cNvPr id="26" name="11 CuadroTexto"/>
            <p:cNvSpPr txBox="1"/>
            <p:nvPr/>
          </p:nvSpPr>
          <p:spPr>
            <a:xfrm>
              <a:off x="179512" y="186577"/>
              <a:ext cx="5401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rgbClr val="4A452A"/>
                  </a:solidFill>
                </a:rPr>
                <a:t>12</a:t>
              </a:r>
              <a:endParaRPr lang="es-ES" sz="2000" b="1" dirty="0">
                <a:solidFill>
                  <a:srgbClr val="4A452A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140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ector recto 17"/>
          <p:cNvCxnSpPr/>
          <p:nvPr/>
        </p:nvCxnSpPr>
        <p:spPr>
          <a:xfrm>
            <a:off x="539552" y="548680"/>
            <a:ext cx="0" cy="4680520"/>
          </a:xfrm>
          <a:prstGeom prst="line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Rectángulo 12"/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2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941168"/>
            <a:ext cx="877936" cy="864096"/>
          </a:xfrm>
          <a:prstGeom prst="rect">
            <a:avLst/>
          </a:prstGeom>
        </p:spPr>
      </p:pic>
      <p:sp>
        <p:nvSpPr>
          <p:cNvPr id="10" name="Título 9"/>
          <p:cNvSpPr txBox="1">
            <a:spLocks/>
          </p:cNvSpPr>
          <p:nvPr/>
        </p:nvSpPr>
        <p:spPr>
          <a:xfrm>
            <a:off x="179512" y="44624"/>
            <a:ext cx="8856984" cy="86026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lang="es-E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ct val="110000"/>
              </a:lnSpc>
            </a:pPr>
            <a:r>
              <a:rPr lang="es-ES" sz="1200" b="1" dirty="0">
                <a:solidFill>
                  <a:schemeClr val="tx2">
                    <a:lumMod val="75000"/>
                  </a:schemeClr>
                </a:solidFill>
              </a:rPr>
              <a:t>LA CONVIVENCIA EN LOS CENTROS DE CASTILLA Y LEÓN</a:t>
            </a:r>
            <a:br>
              <a:rPr lang="es-ES" sz="1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b="1" kern="0" dirty="0" smtClean="0">
                <a:solidFill>
                  <a:schemeClr val="tx2">
                    <a:lumMod val="75000"/>
                  </a:schemeClr>
                </a:solidFill>
              </a:rPr>
              <a:t>PROPUESTAS </a:t>
            </a:r>
            <a:r>
              <a:rPr lang="es-ES" b="1" kern="0" dirty="0">
                <a:solidFill>
                  <a:schemeClr val="tx2">
                    <a:lumMod val="75000"/>
                  </a:schemeClr>
                </a:solidFill>
              </a:rPr>
              <a:t>2016. MARCO DE ACTUACIÓN</a:t>
            </a:r>
            <a:endParaRPr lang="es-ES_tradnl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ítulo 9"/>
          <p:cNvSpPr txBox="1">
            <a:spLocks/>
          </p:cNvSpPr>
          <p:nvPr/>
        </p:nvSpPr>
        <p:spPr>
          <a:xfrm>
            <a:off x="2195736" y="1988840"/>
            <a:ext cx="6768872" cy="874092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200" b="1" kern="0" dirty="0" smtClean="0">
                <a:solidFill>
                  <a:schemeClr val="tx2">
                    <a:lumMod val="75000"/>
                  </a:schemeClr>
                </a:solidFill>
              </a:rPr>
              <a:t>Impulso a las convocatorias de reconocimiento 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de buenas prácticas de convivencia de centros y alumnado</a:t>
            </a:r>
            <a:endParaRPr lang="es-ES_tradnl" sz="2000" i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ítulo 9"/>
          <p:cNvSpPr txBox="1">
            <a:spLocks/>
          </p:cNvSpPr>
          <p:nvPr/>
        </p:nvSpPr>
        <p:spPr>
          <a:xfrm>
            <a:off x="2195735" y="3078956"/>
            <a:ext cx="6768753" cy="86409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200" b="1" kern="0" dirty="0" smtClean="0">
                <a:solidFill>
                  <a:schemeClr val="tx2">
                    <a:lumMod val="75000"/>
                  </a:schemeClr>
                </a:solidFill>
              </a:rPr>
              <a:t>Creación de la red de centros con buenas prácticas de convivencia, 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como punto de intercambio y colaboración</a:t>
            </a:r>
            <a:endParaRPr lang="es-ES_tradnl" sz="2000" i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Título 9"/>
          <p:cNvSpPr txBox="1">
            <a:spLocks/>
          </p:cNvSpPr>
          <p:nvPr/>
        </p:nvSpPr>
        <p:spPr>
          <a:xfrm>
            <a:off x="1115496" y="1998836"/>
            <a:ext cx="864216" cy="86409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s-ES_tradnl" sz="4000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" name="Título 9"/>
          <p:cNvSpPr txBox="1">
            <a:spLocks/>
          </p:cNvSpPr>
          <p:nvPr/>
        </p:nvSpPr>
        <p:spPr>
          <a:xfrm>
            <a:off x="1115616" y="3078956"/>
            <a:ext cx="864216" cy="86409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endParaRPr lang="es-ES_tradnl" sz="4000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7" name="Título 9"/>
          <p:cNvSpPr txBox="1">
            <a:spLocks/>
          </p:cNvSpPr>
          <p:nvPr/>
        </p:nvSpPr>
        <p:spPr>
          <a:xfrm>
            <a:off x="2195736" y="1227758"/>
            <a:ext cx="6768752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/>
            <a:r>
              <a:rPr lang="es-ES_tradnl" sz="2800" b="1" kern="0" dirty="0" smtClean="0">
                <a:solidFill>
                  <a:schemeClr val="bg1"/>
                </a:solidFill>
              </a:rPr>
              <a:t>BUENAS </a:t>
            </a:r>
            <a:r>
              <a:rPr lang="es-ES_tradnl" sz="2800" b="1" kern="0" dirty="0">
                <a:solidFill>
                  <a:schemeClr val="bg1"/>
                </a:solidFill>
              </a:rPr>
              <a:t>PRÁCTICAS </a:t>
            </a:r>
            <a:r>
              <a:rPr lang="es-ES_tradnl" sz="2800" kern="0" dirty="0">
                <a:solidFill>
                  <a:schemeClr val="bg1"/>
                </a:solidFill>
              </a:rPr>
              <a:t>DE CONVIVENCIA </a:t>
            </a:r>
          </a:p>
        </p:txBody>
      </p:sp>
      <p:sp>
        <p:nvSpPr>
          <p:cNvPr id="28" name="Título 9"/>
          <p:cNvSpPr txBox="1">
            <a:spLocks/>
          </p:cNvSpPr>
          <p:nvPr/>
        </p:nvSpPr>
        <p:spPr>
          <a:xfrm>
            <a:off x="1115616" y="1227758"/>
            <a:ext cx="864096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/>
            <a:r>
              <a:rPr lang="es-ES" sz="2800" b="1" kern="0" dirty="0">
                <a:solidFill>
                  <a:schemeClr val="bg1"/>
                </a:solidFill>
              </a:rPr>
              <a:t>4</a:t>
            </a:r>
            <a:r>
              <a:rPr lang="es-ES" sz="2800" b="1" kern="0" dirty="0" smtClean="0">
                <a:solidFill>
                  <a:schemeClr val="bg1"/>
                </a:solidFill>
              </a:rPr>
              <a:t>ª</a:t>
            </a:r>
            <a:endParaRPr lang="es-ES_tradnl" sz="2800" kern="0" dirty="0">
              <a:solidFill>
                <a:schemeClr val="bg1"/>
              </a:solidFill>
            </a:endParaRPr>
          </a:p>
        </p:txBody>
      </p:sp>
      <p:sp>
        <p:nvSpPr>
          <p:cNvPr id="18" name="Título 9"/>
          <p:cNvSpPr txBox="1">
            <a:spLocks/>
          </p:cNvSpPr>
          <p:nvPr/>
        </p:nvSpPr>
        <p:spPr>
          <a:xfrm>
            <a:off x="2195856" y="4149080"/>
            <a:ext cx="6768872" cy="874092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200" b="1" kern="0" dirty="0" smtClean="0">
                <a:solidFill>
                  <a:schemeClr val="tx2">
                    <a:lumMod val="75000"/>
                  </a:schemeClr>
                </a:solidFill>
              </a:rPr>
              <a:t>Realización de encuentros 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de buenas prácticas de convivencia de centros y alumnado</a:t>
            </a:r>
            <a:endParaRPr lang="es-ES_tradnl" sz="2000" i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Título 9"/>
          <p:cNvSpPr txBox="1">
            <a:spLocks/>
          </p:cNvSpPr>
          <p:nvPr/>
        </p:nvSpPr>
        <p:spPr>
          <a:xfrm>
            <a:off x="2195855" y="5239196"/>
            <a:ext cx="6768753" cy="86409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200" b="1" kern="0" dirty="0" smtClean="0">
                <a:solidFill>
                  <a:schemeClr val="tx2">
                    <a:lumMod val="75000"/>
                  </a:schemeClr>
                </a:solidFill>
              </a:rPr>
              <a:t>Realización de estudios internos y externos 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sobre la situación y actuaciones de convivencia en los centros </a:t>
            </a:r>
            <a:endParaRPr lang="es-ES_tradnl" sz="2000" i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" name="Título 9"/>
          <p:cNvSpPr txBox="1">
            <a:spLocks/>
          </p:cNvSpPr>
          <p:nvPr/>
        </p:nvSpPr>
        <p:spPr>
          <a:xfrm>
            <a:off x="1115616" y="4159076"/>
            <a:ext cx="864216" cy="86409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endParaRPr lang="es-ES_tradnl" sz="4000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Título 9"/>
          <p:cNvSpPr txBox="1">
            <a:spLocks/>
          </p:cNvSpPr>
          <p:nvPr/>
        </p:nvSpPr>
        <p:spPr>
          <a:xfrm>
            <a:off x="1115736" y="5239196"/>
            <a:ext cx="864216" cy="86409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>
                <a:solidFill>
                  <a:schemeClr val="tx2">
                    <a:lumMod val="75000"/>
                  </a:schemeClr>
                </a:solidFill>
              </a:rPr>
              <a:t>4</a:t>
            </a:r>
          </a:p>
        </p:txBody>
      </p:sp>
      <p:grpSp>
        <p:nvGrpSpPr>
          <p:cNvPr id="26" name="Grupo 19"/>
          <p:cNvGrpSpPr/>
          <p:nvPr/>
        </p:nvGrpSpPr>
        <p:grpSpPr>
          <a:xfrm>
            <a:off x="287464" y="193698"/>
            <a:ext cx="540120" cy="540000"/>
            <a:chOff x="179512" y="116632"/>
            <a:chExt cx="540120" cy="540000"/>
          </a:xfrm>
        </p:grpSpPr>
        <p:sp>
          <p:nvSpPr>
            <p:cNvPr id="29" name="8 Conector"/>
            <p:cNvSpPr/>
            <p:nvPr/>
          </p:nvSpPr>
          <p:spPr>
            <a:xfrm>
              <a:off x="179512" y="116632"/>
              <a:ext cx="540000" cy="540000"/>
            </a:xfrm>
            <a:prstGeom prst="flowChartConnector">
              <a:avLst/>
            </a:prstGeom>
            <a:solidFill>
              <a:schemeClr val="accent5">
                <a:lumMod val="20000"/>
                <a:lumOff val="80000"/>
                <a:alpha val="81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4A452A"/>
                </a:solidFill>
              </a:endParaRPr>
            </a:p>
          </p:txBody>
        </p:sp>
        <p:sp>
          <p:nvSpPr>
            <p:cNvPr id="30" name="11 CuadroTexto"/>
            <p:cNvSpPr txBox="1"/>
            <p:nvPr/>
          </p:nvSpPr>
          <p:spPr>
            <a:xfrm>
              <a:off x="179512" y="186577"/>
              <a:ext cx="5401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rgbClr val="4A452A"/>
                  </a:solidFill>
                </a:rPr>
                <a:t>13</a:t>
              </a:r>
              <a:endParaRPr lang="es-ES" sz="2000" b="1" dirty="0">
                <a:solidFill>
                  <a:srgbClr val="4A452A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54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ector recto 17"/>
          <p:cNvCxnSpPr/>
          <p:nvPr/>
        </p:nvCxnSpPr>
        <p:spPr>
          <a:xfrm>
            <a:off x="539552" y="548680"/>
            <a:ext cx="0" cy="4680520"/>
          </a:xfrm>
          <a:prstGeom prst="line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Rectángulo 12"/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2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25144"/>
            <a:ext cx="877936" cy="864096"/>
          </a:xfrm>
          <a:prstGeom prst="rect">
            <a:avLst/>
          </a:prstGeom>
        </p:spPr>
      </p:pic>
      <p:sp>
        <p:nvSpPr>
          <p:cNvPr id="10" name="Título 9"/>
          <p:cNvSpPr txBox="1">
            <a:spLocks/>
          </p:cNvSpPr>
          <p:nvPr/>
        </p:nvSpPr>
        <p:spPr>
          <a:xfrm>
            <a:off x="179512" y="44624"/>
            <a:ext cx="8856984" cy="86026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lang="es-E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ct val="110000"/>
              </a:lnSpc>
            </a:pPr>
            <a:r>
              <a:rPr lang="es-ES" sz="1200" b="1" dirty="0">
                <a:solidFill>
                  <a:schemeClr val="tx2">
                    <a:lumMod val="75000"/>
                  </a:schemeClr>
                </a:solidFill>
              </a:rPr>
              <a:t>LA CONVIVENCIA EN LOS CENTROS DE CASTILLA Y LEÓN</a:t>
            </a:r>
            <a:br>
              <a:rPr lang="es-ES" sz="1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b="1" kern="0" dirty="0" smtClean="0">
                <a:solidFill>
                  <a:schemeClr val="tx2">
                    <a:lumMod val="75000"/>
                  </a:schemeClr>
                </a:solidFill>
              </a:rPr>
              <a:t>PROPUESTAS </a:t>
            </a:r>
            <a:r>
              <a:rPr lang="es-ES" b="1" kern="0" dirty="0">
                <a:solidFill>
                  <a:schemeClr val="tx2">
                    <a:lumMod val="75000"/>
                  </a:schemeClr>
                </a:solidFill>
              </a:rPr>
              <a:t>2016. MARCO DE ACTUACIÓN</a:t>
            </a:r>
            <a:endParaRPr lang="es-ES_tradnl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ítulo 9"/>
          <p:cNvSpPr txBox="1">
            <a:spLocks/>
          </p:cNvSpPr>
          <p:nvPr/>
        </p:nvSpPr>
        <p:spPr>
          <a:xfrm>
            <a:off x="2195736" y="1978844"/>
            <a:ext cx="6768872" cy="874092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200" b="1" kern="0" dirty="0" smtClean="0">
                <a:solidFill>
                  <a:schemeClr val="tx2">
                    <a:lumMod val="75000"/>
                  </a:schemeClr>
                </a:solidFill>
              </a:rPr>
              <a:t>Actualización de la web de convivencia 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dentro del Portal de Educación</a:t>
            </a:r>
            <a:endParaRPr lang="es-ES_tradnl" sz="2000" i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ítulo 9"/>
          <p:cNvSpPr txBox="1">
            <a:spLocks/>
          </p:cNvSpPr>
          <p:nvPr/>
        </p:nvSpPr>
        <p:spPr>
          <a:xfrm>
            <a:off x="2195735" y="3068960"/>
            <a:ext cx="6768753" cy="86409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200" b="1" kern="0" dirty="0" smtClean="0">
                <a:solidFill>
                  <a:schemeClr val="tx2">
                    <a:lumMod val="75000"/>
                  </a:schemeClr>
                </a:solidFill>
              </a:rPr>
              <a:t>Actualización y nuevo diseño de documentos de apoyo 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sobre aspectos claves para la gestión de la convivencia</a:t>
            </a:r>
            <a:endParaRPr lang="es-ES_tradnl" sz="2000" i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Título 9"/>
          <p:cNvSpPr txBox="1">
            <a:spLocks/>
          </p:cNvSpPr>
          <p:nvPr/>
        </p:nvSpPr>
        <p:spPr>
          <a:xfrm>
            <a:off x="1115496" y="1988840"/>
            <a:ext cx="864216" cy="86409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s-ES_tradnl" sz="4000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" name="Título 9"/>
          <p:cNvSpPr txBox="1">
            <a:spLocks/>
          </p:cNvSpPr>
          <p:nvPr/>
        </p:nvSpPr>
        <p:spPr>
          <a:xfrm>
            <a:off x="1115616" y="3068960"/>
            <a:ext cx="864216" cy="86409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endParaRPr lang="es-ES_tradnl" sz="4000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7" name="Título 9"/>
          <p:cNvSpPr txBox="1">
            <a:spLocks/>
          </p:cNvSpPr>
          <p:nvPr/>
        </p:nvSpPr>
        <p:spPr>
          <a:xfrm>
            <a:off x="2195736" y="1227758"/>
            <a:ext cx="6768752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/>
            <a:r>
              <a:rPr lang="es-ES_tradnl" sz="2800" b="1" kern="0" dirty="0" smtClean="0">
                <a:solidFill>
                  <a:schemeClr val="bg1"/>
                </a:solidFill>
              </a:rPr>
              <a:t>ACTUALIZACIÓN Y DISEÑO </a:t>
            </a:r>
            <a:r>
              <a:rPr lang="es-ES_tradnl" sz="2800" kern="0" dirty="0" smtClean="0">
                <a:solidFill>
                  <a:schemeClr val="bg1"/>
                </a:solidFill>
              </a:rPr>
              <a:t>DOCUMENTAL</a:t>
            </a:r>
            <a:endParaRPr lang="es-ES_tradnl" sz="2800" kern="0" dirty="0">
              <a:solidFill>
                <a:schemeClr val="bg1"/>
              </a:solidFill>
            </a:endParaRPr>
          </a:p>
        </p:txBody>
      </p:sp>
      <p:sp>
        <p:nvSpPr>
          <p:cNvPr id="28" name="Título 9"/>
          <p:cNvSpPr txBox="1">
            <a:spLocks/>
          </p:cNvSpPr>
          <p:nvPr/>
        </p:nvSpPr>
        <p:spPr>
          <a:xfrm>
            <a:off x="1115616" y="1227758"/>
            <a:ext cx="864096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/>
            <a:r>
              <a:rPr lang="es-ES" sz="2800" b="1" kern="0" dirty="0" smtClean="0">
                <a:solidFill>
                  <a:schemeClr val="bg1"/>
                </a:solidFill>
              </a:rPr>
              <a:t>5ª</a:t>
            </a:r>
            <a:endParaRPr lang="es-ES_tradnl" sz="2800" kern="0" dirty="0">
              <a:solidFill>
                <a:schemeClr val="bg1"/>
              </a:solidFill>
            </a:endParaRPr>
          </a:p>
        </p:txBody>
      </p:sp>
      <p:sp>
        <p:nvSpPr>
          <p:cNvPr id="18" name="Título 9"/>
          <p:cNvSpPr txBox="1">
            <a:spLocks/>
          </p:cNvSpPr>
          <p:nvPr/>
        </p:nvSpPr>
        <p:spPr>
          <a:xfrm>
            <a:off x="2195856" y="4139084"/>
            <a:ext cx="6768872" cy="874092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200" b="1" kern="0" dirty="0" smtClean="0">
                <a:solidFill>
                  <a:schemeClr val="tx2">
                    <a:lumMod val="75000"/>
                  </a:schemeClr>
                </a:solidFill>
              </a:rPr>
              <a:t>Actualización de la aplicación informática 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para la gestión de la convivencia escolar (CONV). Plan de formación. </a:t>
            </a:r>
            <a:endParaRPr lang="es-ES_tradnl" sz="2000" i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" name="Título 9"/>
          <p:cNvSpPr txBox="1">
            <a:spLocks/>
          </p:cNvSpPr>
          <p:nvPr/>
        </p:nvSpPr>
        <p:spPr>
          <a:xfrm>
            <a:off x="1115616" y="4149080"/>
            <a:ext cx="864216" cy="86409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>
                <a:solidFill>
                  <a:schemeClr val="tx2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9" name="Título 9"/>
          <p:cNvSpPr txBox="1">
            <a:spLocks/>
          </p:cNvSpPr>
          <p:nvPr/>
        </p:nvSpPr>
        <p:spPr>
          <a:xfrm>
            <a:off x="2195856" y="5219204"/>
            <a:ext cx="6768872" cy="874092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200" b="1" kern="0" dirty="0" smtClean="0">
                <a:solidFill>
                  <a:schemeClr val="tx2">
                    <a:lumMod val="75000"/>
                  </a:schemeClr>
                </a:solidFill>
              </a:rPr>
              <a:t>Creación de un repositorio de recursos de convivencia </a:t>
            </a:r>
            <a:r>
              <a:rPr lang="es-ES" sz="2000" kern="0" dirty="0" smtClean="0">
                <a:solidFill>
                  <a:schemeClr val="tx2">
                    <a:lumMod val="75000"/>
                  </a:schemeClr>
                </a:solidFill>
              </a:rPr>
              <a:t>con diferentes niveles de acceso </a:t>
            </a:r>
            <a:endParaRPr lang="es-ES_tradnl" sz="2000" i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Título 9"/>
          <p:cNvSpPr txBox="1">
            <a:spLocks/>
          </p:cNvSpPr>
          <p:nvPr/>
        </p:nvSpPr>
        <p:spPr>
          <a:xfrm>
            <a:off x="1115616" y="5229200"/>
            <a:ext cx="864216" cy="86409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>
                <a:solidFill>
                  <a:schemeClr val="tx2">
                    <a:lumMod val="75000"/>
                  </a:schemeClr>
                </a:solidFill>
              </a:rPr>
              <a:t>4</a:t>
            </a:r>
          </a:p>
        </p:txBody>
      </p:sp>
      <p:grpSp>
        <p:nvGrpSpPr>
          <p:cNvPr id="26" name="Grupo 19"/>
          <p:cNvGrpSpPr/>
          <p:nvPr/>
        </p:nvGrpSpPr>
        <p:grpSpPr>
          <a:xfrm>
            <a:off x="287464" y="193698"/>
            <a:ext cx="540120" cy="540000"/>
            <a:chOff x="179512" y="116632"/>
            <a:chExt cx="540120" cy="540000"/>
          </a:xfrm>
        </p:grpSpPr>
        <p:sp>
          <p:nvSpPr>
            <p:cNvPr id="29" name="8 Conector"/>
            <p:cNvSpPr/>
            <p:nvPr/>
          </p:nvSpPr>
          <p:spPr>
            <a:xfrm>
              <a:off x="179512" y="116632"/>
              <a:ext cx="540000" cy="540000"/>
            </a:xfrm>
            <a:prstGeom prst="flowChartConnector">
              <a:avLst/>
            </a:prstGeom>
            <a:solidFill>
              <a:schemeClr val="accent5">
                <a:lumMod val="20000"/>
                <a:lumOff val="80000"/>
                <a:alpha val="81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4A452A"/>
                </a:solidFill>
              </a:endParaRPr>
            </a:p>
          </p:txBody>
        </p:sp>
        <p:sp>
          <p:nvSpPr>
            <p:cNvPr id="30" name="11 CuadroTexto"/>
            <p:cNvSpPr txBox="1"/>
            <p:nvPr/>
          </p:nvSpPr>
          <p:spPr>
            <a:xfrm>
              <a:off x="179512" y="186577"/>
              <a:ext cx="5401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rgbClr val="4A452A"/>
                  </a:solidFill>
                </a:rPr>
                <a:t>14</a:t>
              </a:r>
              <a:endParaRPr lang="es-ES" sz="2000" b="1" dirty="0">
                <a:solidFill>
                  <a:srgbClr val="4A452A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8177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ector recto 17"/>
          <p:cNvCxnSpPr/>
          <p:nvPr/>
        </p:nvCxnSpPr>
        <p:spPr>
          <a:xfrm>
            <a:off x="539552" y="548680"/>
            <a:ext cx="0" cy="4680520"/>
          </a:xfrm>
          <a:prstGeom prst="line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Rectángulo 12"/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2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25144"/>
            <a:ext cx="877936" cy="864096"/>
          </a:xfrm>
          <a:prstGeom prst="rect">
            <a:avLst/>
          </a:prstGeom>
        </p:spPr>
      </p:pic>
      <p:sp>
        <p:nvSpPr>
          <p:cNvPr id="10" name="Título 9"/>
          <p:cNvSpPr txBox="1">
            <a:spLocks/>
          </p:cNvSpPr>
          <p:nvPr/>
        </p:nvSpPr>
        <p:spPr>
          <a:xfrm>
            <a:off x="179512" y="44624"/>
            <a:ext cx="8856984" cy="86026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lang="es-E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ct val="110000"/>
              </a:lnSpc>
            </a:pPr>
            <a:r>
              <a:rPr lang="es-ES" sz="1200" b="1" dirty="0">
                <a:solidFill>
                  <a:schemeClr val="tx2">
                    <a:lumMod val="75000"/>
                  </a:schemeClr>
                </a:solidFill>
              </a:rPr>
              <a:t>LA CONVIVENCIA EN LOS CENTROS DE CASTILLA Y LEÓN</a:t>
            </a:r>
            <a:br>
              <a:rPr lang="es-ES" sz="1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b="1" kern="0" dirty="0" smtClean="0">
                <a:solidFill>
                  <a:schemeClr val="tx2">
                    <a:lumMod val="75000"/>
                  </a:schemeClr>
                </a:solidFill>
              </a:rPr>
              <a:t>PROPUESTAS </a:t>
            </a:r>
            <a:r>
              <a:rPr lang="es-ES" b="1" kern="0" dirty="0">
                <a:solidFill>
                  <a:schemeClr val="tx2">
                    <a:lumMod val="75000"/>
                  </a:schemeClr>
                </a:solidFill>
              </a:rPr>
              <a:t>2016. MARCO DE ACTUACIÓN</a:t>
            </a:r>
            <a:endParaRPr lang="es-ES_tradnl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ítulo 9"/>
          <p:cNvSpPr txBox="1">
            <a:spLocks/>
          </p:cNvSpPr>
          <p:nvPr/>
        </p:nvSpPr>
        <p:spPr>
          <a:xfrm>
            <a:off x="2195736" y="1844824"/>
            <a:ext cx="6768872" cy="874092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000" b="1" kern="0" dirty="0" smtClean="0">
                <a:solidFill>
                  <a:schemeClr val="tx2">
                    <a:lumMod val="75000"/>
                  </a:schemeClr>
                </a:solidFill>
              </a:rPr>
              <a:t>Desarrollo de las competencias de la Sección de convivencia escolar </a:t>
            </a:r>
            <a:r>
              <a:rPr lang="es-ES" kern="0" dirty="0" smtClean="0">
                <a:solidFill>
                  <a:schemeClr val="tx2">
                    <a:lumMod val="75000"/>
                  </a:schemeClr>
                </a:solidFill>
              </a:rPr>
              <a:t>del Observatorio de la Comunidad de Castilla y León</a:t>
            </a:r>
            <a:endParaRPr lang="es-ES_tradnl" i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ítulo 9"/>
          <p:cNvSpPr txBox="1">
            <a:spLocks/>
          </p:cNvSpPr>
          <p:nvPr/>
        </p:nvSpPr>
        <p:spPr>
          <a:xfrm>
            <a:off x="2195735" y="2780928"/>
            <a:ext cx="6768753" cy="86409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000" b="1" kern="0" dirty="0" smtClean="0">
                <a:solidFill>
                  <a:srgbClr val="333F50"/>
                </a:solidFill>
              </a:rPr>
              <a:t>Refuerzo de la coordinación de actuaciones </a:t>
            </a:r>
            <a:r>
              <a:rPr lang="es-ES" kern="0" dirty="0" smtClean="0">
                <a:solidFill>
                  <a:srgbClr val="333F50"/>
                </a:solidFill>
              </a:rPr>
              <a:t>con las Comisiones provinciales de convivencia</a:t>
            </a:r>
            <a:endParaRPr lang="es-ES_tradnl" i="1" kern="0" dirty="0">
              <a:solidFill>
                <a:srgbClr val="333F50"/>
              </a:solidFill>
            </a:endParaRPr>
          </a:p>
        </p:txBody>
      </p:sp>
      <p:sp>
        <p:nvSpPr>
          <p:cNvPr id="14" name="Título 9"/>
          <p:cNvSpPr txBox="1">
            <a:spLocks/>
          </p:cNvSpPr>
          <p:nvPr/>
        </p:nvSpPr>
        <p:spPr>
          <a:xfrm>
            <a:off x="1115496" y="1854820"/>
            <a:ext cx="864216" cy="86409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s-ES_tradnl" sz="4000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" name="Título 9"/>
          <p:cNvSpPr txBox="1">
            <a:spLocks/>
          </p:cNvSpPr>
          <p:nvPr/>
        </p:nvSpPr>
        <p:spPr>
          <a:xfrm>
            <a:off x="1115616" y="2780928"/>
            <a:ext cx="864216" cy="86409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endParaRPr lang="es-ES_tradnl" sz="4000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7" name="Título 9"/>
          <p:cNvSpPr txBox="1">
            <a:spLocks/>
          </p:cNvSpPr>
          <p:nvPr/>
        </p:nvSpPr>
        <p:spPr>
          <a:xfrm>
            <a:off x="2195736" y="1227758"/>
            <a:ext cx="6768752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/>
            <a:r>
              <a:rPr lang="es-ES_tradnl" sz="2500" b="1" kern="0" dirty="0" smtClean="0">
                <a:solidFill>
                  <a:schemeClr val="bg1"/>
                </a:solidFill>
              </a:rPr>
              <a:t>IMPULSO A LA COORDINACIÓN </a:t>
            </a:r>
            <a:r>
              <a:rPr lang="es-ES_tradnl" sz="2500" kern="0" dirty="0" smtClean="0">
                <a:solidFill>
                  <a:schemeClr val="bg1"/>
                </a:solidFill>
              </a:rPr>
              <a:t>DE ACTUACIONES</a:t>
            </a:r>
            <a:endParaRPr lang="es-ES_tradnl" sz="2500" kern="0" dirty="0">
              <a:solidFill>
                <a:schemeClr val="bg1"/>
              </a:solidFill>
            </a:endParaRPr>
          </a:p>
        </p:txBody>
      </p:sp>
      <p:sp>
        <p:nvSpPr>
          <p:cNvPr id="28" name="Título 9"/>
          <p:cNvSpPr txBox="1">
            <a:spLocks/>
          </p:cNvSpPr>
          <p:nvPr/>
        </p:nvSpPr>
        <p:spPr>
          <a:xfrm>
            <a:off x="1115616" y="1227758"/>
            <a:ext cx="864096" cy="54505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/>
            <a:r>
              <a:rPr lang="es-ES" sz="2800" b="1" kern="0" dirty="0">
                <a:solidFill>
                  <a:schemeClr val="bg1"/>
                </a:solidFill>
              </a:rPr>
              <a:t>6</a:t>
            </a:r>
            <a:r>
              <a:rPr lang="es-ES" sz="2800" b="1" kern="0" dirty="0" smtClean="0">
                <a:solidFill>
                  <a:schemeClr val="bg1"/>
                </a:solidFill>
              </a:rPr>
              <a:t>ª</a:t>
            </a:r>
            <a:endParaRPr lang="es-ES_tradnl" sz="2800" kern="0" dirty="0">
              <a:solidFill>
                <a:schemeClr val="bg1"/>
              </a:solidFill>
            </a:endParaRPr>
          </a:p>
        </p:txBody>
      </p:sp>
      <p:sp>
        <p:nvSpPr>
          <p:cNvPr id="18" name="Título 9"/>
          <p:cNvSpPr txBox="1">
            <a:spLocks/>
          </p:cNvSpPr>
          <p:nvPr/>
        </p:nvSpPr>
        <p:spPr>
          <a:xfrm>
            <a:off x="2195856" y="3717032"/>
            <a:ext cx="6768872" cy="1004284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1900" b="1" kern="0" dirty="0" smtClean="0">
                <a:solidFill>
                  <a:srgbClr val="333F50"/>
                </a:solidFill>
              </a:rPr>
              <a:t>Coordinación con las actuaciones que se llevan a cabo desde otros ámbitos y administraciones </a:t>
            </a:r>
            <a:r>
              <a:rPr lang="es-ES_tradnl" kern="0" dirty="0" smtClean="0">
                <a:solidFill>
                  <a:srgbClr val="333F50"/>
                </a:solidFill>
              </a:rPr>
              <a:t>e inciden directamente en la mejora de la convivencia escolar </a:t>
            </a:r>
            <a:endParaRPr lang="es-ES_tradnl" dirty="0">
              <a:solidFill>
                <a:srgbClr val="333F50"/>
              </a:solidFill>
            </a:endParaRPr>
          </a:p>
        </p:txBody>
      </p:sp>
      <p:sp>
        <p:nvSpPr>
          <p:cNvPr id="23" name="Título 9"/>
          <p:cNvSpPr txBox="1">
            <a:spLocks/>
          </p:cNvSpPr>
          <p:nvPr/>
        </p:nvSpPr>
        <p:spPr>
          <a:xfrm>
            <a:off x="1115616" y="3727028"/>
            <a:ext cx="864216" cy="994288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>
                <a:solidFill>
                  <a:schemeClr val="tx2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19" name="Título 9"/>
          <p:cNvSpPr txBox="1">
            <a:spLocks/>
          </p:cNvSpPr>
          <p:nvPr/>
        </p:nvSpPr>
        <p:spPr>
          <a:xfrm>
            <a:off x="2195735" y="4787156"/>
            <a:ext cx="6768753" cy="86409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2000" b="1" kern="0" dirty="0" smtClean="0">
                <a:solidFill>
                  <a:srgbClr val="333F50"/>
                </a:solidFill>
              </a:rPr>
              <a:t>Coordinación y apoyo con las actuaciones del </a:t>
            </a:r>
            <a:r>
              <a:rPr lang="es-ES" kern="0" dirty="0" smtClean="0">
                <a:solidFill>
                  <a:srgbClr val="333F50"/>
                </a:solidFill>
              </a:rPr>
              <a:t>Plan Estratégico de Convivencia Escolar del </a:t>
            </a:r>
            <a:r>
              <a:rPr lang="es-ES" kern="0" dirty="0" err="1" smtClean="0">
                <a:solidFill>
                  <a:srgbClr val="333F50"/>
                </a:solidFill>
              </a:rPr>
              <a:t>MECyD</a:t>
            </a:r>
            <a:endParaRPr lang="es-ES_tradnl" i="1" kern="0" dirty="0">
              <a:solidFill>
                <a:srgbClr val="333F50"/>
              </a:solidFill>
            </a:endParaRPr>
          </a:p>
        </p:txBody>
      </p:sp>
      <p:sp>
        <p:nvSpPr>
          <p:cNvPr id="24" name="Título 9"/>
          <p:cNvSpPr txBox="1">
            <a:spLocks/>
          </p:cNvSpPr>
          <p:nvPr/>
        </p:nvSpPr>
        <p:spPr>
          <a:xfrm>
            <a:off x="1115616" y="4787156"/>
            <a:ext cx="864216" cy="86409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endParaRPr lang="es-ES_tradnl" sz="4000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6" name="Título 9"/>
          <p:cNvSpPr txBox="1">
            <a:spLocks/>
          </p:cNvSpPr>
          <p:nvPr/>
        </p:nvSpPr>
        <p:spPr>
          <a:xfrm>
            <a:off x="2195856" y="5723260"/>
            <a:ext cx="6768872" cy="874092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ts val="2880"/>
              </a:lnSpc>
            </a:pPr>
            <a:r>
              <a:rPr lang="es-ES" sz="1900" b="1" kern="0" dirty="0" smtClean="0">
                <a:solidFill>
                  <a:srgbClr val="333F50"/>
                </a:solidFill>
              </a:rPr>
              <a:t>Coordinación con actuaciones </a:t>
            </a:r>
            <a:r>
              <a:rPr lang="es-ES" kern="0" dirty="0" smtClean="0">
                <a:solidFill>
                  <a:srgbClr val="333F50"/>
                </a:solidFill>
              </a:rPr>
              <a:t>del  </a:t>
            </a:r>
            <a:r>
              <a:rPr lang="es-ES_tradnl" dirty="0" smtClean="0">
                <a:solidFill>
                  <a:srgbClr val="333F50"/>
                </a:solidFill>
              </a:rPr>
              <a:t>Plan </a:t>
            </a:r>
            <a:r>
              <a:rPr lang="es-ES_tradnl" dirty="0">
                <a:solidFill>
                  <a:srgbClr val="333F50"/>
                </a:solidFill>
              </a:rPr>
              <a:t>Director para la Convivencia y Mejora de la Seguridad en los Centros Educativos y sus </a:t>
            </a:r>
            <a:r>
              <a:rPr lang="es-ES_tradnl" dirty="0" smtClean="0">
                <a:solidFill>
                  <a:srgbClr val="333F50"/>
                </a:solidFill>
              </a:rPr>
              <a:t>Entornos</a:t>
            </a:r>
            <a:endParaRPr lang="es-ES_tradnl" dirty="0">
              <a:solidFill>
                <a:srgbClr val="333F50"/>
              </a:solidFill>
            </a:endParaRPr>
          </a:p>
        </p:txBody>
      </p:sp>
      <p:sp>
        <p:nvSpPr>
          <p:cNvPr id="29" name="Título 9"/>
          <p:cNvSpPr txBox="1">
            <a:spLocks/>
          </p:cNvSpPr>
          <p:nvPr/>
        </p:nvSpPr>
        <p:spPr>
          <a:xfrm>
            <a:off x="1115616" y="5733256"/>
            <a:ext cx="864216" cy="864096"/>
          </a:xfrm>
          <a:prstGeom prst="rect">
            <a:avLst/>
          </a:prstGeom>
          <a:solidFill>
            <a:srgbClr val="99CCFF">
              <a:alpha val="40000"/>
            </a:srgbClr>
          </a:solidFill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>
              <a:lnSpc>
                <a:spcPts val="2880"/>
              </a:lnSpc>
            </a:pPr>
            <a:r>
              <a:rPr lang="es-ES_tradnl" sz="4000" b="1" kern="0" dirty="0">
                <a:solidFill>
                  <a:schemeClr val="tx2">
                    <a:lumMod val="75000"/>
                  </a:schemeClr>
                </a:solidFill>
              </a:rPr>
              <a:t>5</a:t>
            </a:r>
          </a:p>
        </p:txBody>
      </p:sp>
      <p:grpSp>
        <p:nvGrpSpPr>
          <p:cNvPr id="30" name="Grupo 19"/>
          <p:cNvGrpSpPr/>
          <p:nvPr/>
        </p:nvGrpSpPr>
        <p:grpSpPr>
          <a:xfrm>
            <a:off x="287464" y="193698"/>
            <a:ext cx="540120" cy="540000"/>
            <a:chOff x="179512" y="116632"/>
            <a:chExt cx="540120" cy="540000"/>
          </a:xfrm>
        </p:grpSpPr>
        <p:sp>
          <p:nvSpPr>
            <p:cNvPr id="31" name="8 Conector"/>
            <p:cNvSpPr/>
            <p:nvPr/>
          </p:nvSpPr>
          <p:spPr>
            <a:xfrm>
              <a:off x="179512" y="116632"/>
              <a:ext cx="540000" cy="540000"/>
            </a:xfrm>
            <a:prstGeom prst="flowChartConnector">
              <a:avLst/>
            </a:prstGeom>
            <a:solidFill>
              <a:schemeClr val="accent5">
                <a:lumMod val="20000"/>
                <a:lumOff val="80000"/>
                <a:alpha val="81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4A452A"/>
                </a:solidFill>
              </a:endParaRPr>
            </a:p>
          </p:txBody>
        </p:sp>
        <p:sp>
          <p:nvSpPr>
            <p:cNvPr id="32" name="11 CuadroTexto"/>
            <p:cNvSpPr txBox="1"/>
            <p:nvPr/>
          </p:nvSpPr>
          <p:spPr>
            <a:xfrm>
              <a:off x="179512" y="186577"/>
              <a:ext cx="5401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rgbClr val="4A452A"/>
                  </a:solidFill>
                </a:rPr>
                <a:t>15</a:t>
              </a:r>
              <a:endParaRPr lang="es-ES" sz="2000" b="1" dirty="0">
                <a:solidFill>
                  <a:srgbClr val="4A452A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318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9"/>
          <p:cNvSpPr>
            <a:spLocks noGrp="1"/>
          </p:cNvSpPr>
          <p:nvPr>
            <p:ph type="title"/>
          </p:nvPr>
        </p:nvSpPr>
        <p:spPr>
          <a:xfrm>
            <a:off x="179512" y="922709"/>
            <a:ext cx="8856984" cy="5386611"/>
          </a:xfrm>
          <a:solidFill>
            <a:schemeClr val="bg1">
              <a:alpha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lvl="1" algn="r"/>
            <a:r>
              <a:rPr lang="es-ES" sz="27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7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7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7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8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s-E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16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1600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endParaRPr lang="es-ES_tradnl" sz="20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18" name="Conector recto 17"/>
          <p:cNvCxnSpPr/>
          <p:nvPr/>
        </p:nvCxnSpPr>
        <p:spPr>
          <a:xfrm>
            <a:off x="539552" y="548680"/>
            <a:ext cx="0" cy="4680520"/>
          </a:xfrm>
          <a:prstGeom prst="line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8" name="Rectángulo 12"/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3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97152"/>
            <a:ext cx="877936" cy="864096"/>
          </a:xfrm>
          <a:prstGeom prst="rect">
            <a:avLst/>
          </a:prstGeom>
        </p:spPr>
      </p:pic>
      <p:grpSp>
        <p:nvGrpSpPr>
          <p:cNvPr id="2" name="1 Grupo"/>
          <p:cNvGrpSpPr/>
          <p:nvPr/>
        </p:nvGrpSpPr>
        <p:grpSpPr>
          <a:xfrm>
            <a:off x="0" y="-27384"/>
            <a:ext cx="9144000" cy="621650"/>
            <a:chOff x="0" y="-27384"/>
            <a:chExt cx="9144000" cy="621650"/>
          </a:xfrm>
        </p:grpSpPr>
        <p:sp>
          <p:nvSpPr>
            <p:cNvPr id="10" name="Título 9"/>
            <p:cNvSpPr txBox="1">
              <a:spLocks/>
            </p:cNvSpPr>
            <p:nvPr/>
          </p:nvSpPr>
          <p:spPr>
            <a:xfrm>
              <a:off x="0" y="-27384"/>
              <a:ext cx="9144000" cy="3960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vert="horz" rtlCol="0" anchor="ctr">
              <a:noAutofit/>
            </a:bodyPr>
            <a:lstStyle>
              <a:lvl1pPr algn="ctr" rtl="0" eaLnBrk="1" latinLnBrk="0" hangingPunct="1">
                <a:spcBef>
                  <a:spcPct val="0"/>
                </a:spcBef>
                <a:buNone/>
                <a:defRPr lang="es-ES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lvl="1"/>
              <a:endParaRPr lang="es-ES" sz="6000" b="1" kern="0" dirty="0" smtClean="0">
                <a:solidFill>
                  <a:schemeClr val="bg1"/>
                </a:solidFill>
              </a:endParaRPr>
            </a:p>
            <a:p>
              <a:pPr marL="0" lvl="1"/>
              <a:r>
                <a:rPr lang="es-ES" sz="3600" b="1" kern="0" dirty="0" smtClean="0">
                  <a:solidFill>
                    <a:schemeClr val="bg1"/>
                  </a:solidFill>
                </a:rPr>
                <a:t>OBSERVATORIO</a:t>
              </a:r>
              <a:endParaRPr lang="es-ES" sz="3600" b="1" kern="0" dirty="0">
                <a:solidFill>
                  <a:schemeClr val="bg1"/>
                </a:solidFill>
              </a:endParaRPr>
            </a:p>
            <a:p>
              <a:pPr marL="0" lvl="1"/>
              <a:endParaRPr lang="es-ES" sz="2000" kern="0" dirty="0" smtClean="0">
                <a:solidFill>
                  <a:schemeClr val="tx2">
                    <a:lumMod val="75000"/>
                  </a:schemeClr>
                </a:solidFill>
              </a:endParaRPr>
            </a:p>
            <a:p>
              <a:pPr marL="0" lvl="1" algn="r"/>
              <a:endParaRPr lang="es-ES" sz="2000" kern="0" dirty="0" smtClean="0">
                <a:solidFill>
                  <a:schemeClr val="tx2">
                    <a:lumMod val="75000"/>
                  </a:schemeClr>
                </a:solidFill>
              </a:endParaRPr>
            </a:p>
            <a:p>
              <a:pPr marL="0" lvl="1" algn="r"/>
              <a:endParaRPr lang="es-ES" sz="1000" kern="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1" name="Rectángulo 20"/>
            <p:cNvSpPr/>
            <p:nvPr/>
          </p:nvSpPr>
          <p:spPr>
            <a:xfrm>
              <a:off x="35496" y="332656"/>
              <a:ext cx="7272808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100" kern="0" dirty="0">
                  <a:solidFill>
                    <a:schemeClr val="tx2">
                      <a:lumMod val="75000"/>
                    </a:schemeClr>
                  </a:solidFill>
                </a:rPr>
                <a:t>DE LA COMUNIDAD DE CASTILLA Y </a:t>
              </a:r>
              <a:r>
                <a:rPr lang="es-ES" sz="1100" kern="0" dirty="0" smtClean="0">
                  <a:solidFill>
                    <a:schemeClr val="tx2">
                      <a:lumMod val="75000"/>
                    </a:schemeClr>
                  </a:solidFill>
                </a:rPr>
                <a:t>LEÓN. </a:t>
              </a:r>
              <a:r>
                <a:rPr lang="es-ES" sz="1100" b="1" kern="0" dirty="0" smtClean="0">
                  <a:solidFill>
                    <a:schemeClr val="tx2">
                      <a:lumMod val="75000"/>
                    </a:schemeClr>
                  </a:solidFill>
                </a:rPr>
                <a:t>SECCIÓN DE CONVIVENCIA ESCOLAR</a:t>
              </a:r>
              <a:endParaRPr lang="es-ES_tradnl" sz="1100" b="1" dirty="0"/>
            </a:p>
          </p:txBody>
        </p:sp>
      </p:grpSp>
      <p:sp>
        <p:nvSpPr>
          <p:cNvPr id="22" name="Título 9"/>
          <p:cNvSpPr txBox="1">
            <a:spLocks/>
          </p:cNvSpPr>
          <p:nvPr/>
        </p:nvSpPr>
        <p:spPr>
          <a:xfrm>
            <a:off x="955585" y="1830702"/>
            <a:ext cx="7488832" cy="257829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/>
            <a:r>
              <a:rPr lang="es-ES" sz="24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LA CONVIVENCIA EN LOS CENTROS DE CASTILLA Y LEÓN</a:t>
            </a:r>
            <a:br>
              <a:rPr lang="es-ES" sz="24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4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4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INFORME </a:t>
            </a:r>
            <a:r>
              <a:rPr lang="es-ES" sz="1600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DEL CURSO ESCOLAR 2014-2015</a:t>
            </a:r>
            <a: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endParaRPr lang="es-ES_tradnl" kern="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24" name="Cinta perforada 23"/>
          <p:cNvSpPr/>
          <p:nvPr/>
        </p:nvSpPr>
        <p:spPr>
          <a:xfrm rot="19683883">
            <a:off x="5508104" y="4494837"/>
            <a:ext cx="3159846" cy="1160003"/>
          </a:xfrm>
          <a:prstGeom prst="flowChartPunchedTap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Proceso alternativo 24"/>
          <p:cNvSpPr/>
          <p:nvPr/>
        </p:nvSpPr>
        <p:spPr>
          <a:xfrm rot="19595609">
            <a:off x="5623739" y="4780205"/>
            <a:ext cx="2974123" cy="527792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 smtClean="0">
                <a:solidFill>
                  <a:schemeClr val="bg1"/>
                </a:solidFill>
              </a:rPr>
              <a:t>PRINCIPALES ASPECTOS </a:t>
            </a:r>
            <a:endParaRPr lang="es-ES_tradn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46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ector recto 23"/>
          <p:cNvCxnSpPr/>
          <p:nvPr/>
        </p:nvCxnSpPr>
        <p:spPr>
          <a:xfrm>
            <a:off x="539552" y="548680"/>
            <a:ext cx="0" cy="4680520"/>
          </a:xfrm>
          <a:prstGeom prst="line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34" name="3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97152"/>
            <a:ext cx="877936" cy="864096"/>
          </a:xfrm>
          <a:prstGeom prst="rect">
            <a:avLst/>
          </a:prstGeom>
        </p:spPr>
      </p:pic>
      <p:graphicFrame>
        <p:nvGraphicFramePr>
          <p:cNvPr id="35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780686"/>
              </p:ext>
            </p:extLst>
          </p:nvPr>
        </p:nvGraphicFramePr>
        <p:xfrm>
          <a:off x="3851920" y="5225140"/>
          <a:ext cx="1512665" cy="950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CorelDRAW" r:id="rId5" imgW="2734200" imgH="1710000" progId="CorelDRAW.Graphic.12">
                  <p:embed/>
                </p:oleObj>
              </mc:Choice>
              <mc:Fallback>
                <p:oleObj name="CorelDRAW" r:id="rId5" imgW="2734200" imgH="1710000" progId="CorelDRAW.Graphic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5225140"/>
                        <a:ext cx="1512665" cy="9502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" name="23 Grupo"/>
          <p:cNvGrpSpPr/>
          <p:nvPr/>
        </p:nvGrpSpPr>
        <p:grpSpPr>
          <a:xfrm>
            <a:off x="0" y="-27384"/>
            <a:ext cx="9144000" cy="621650"/>
            <a:chOff x="0" y="-27384"/>
            <a:chExt cx="9144000" cy="621650"/>
          </a:xfrm>
        </p:grpSpPr>
        <p:sp>
          <p:nvSpPr>
            <p:cNvPr id="37" name="Título 9"/>
            <p:cNvSpPr txBox="1">
              <a:spLocks/>
            </p:cNvSpPr>
            <p:nvPr/>
          </p:nvSpPr>
          <p:spPr>
            <a:xfrm>
              <a:off x="0" y="-27384"/>
              <a:ext cx="9144000" cy="3960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vert="horz" rtlCol="0" anchor="ctr">
              <a:noAutofit/>
            </a:bodyPr>
            <a:lstStyle>
              <a:lvl1pPr algn="ctr" rtl="0" eaLnBrk="1" latinLnBrk="0" hangingPunct="1">
                <a:spcBef>
                  <a:spcPct val="0"/>
                </a:spcBef>
                <a:buNone/>
                <a:defRPr lang="es-ES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lvl="1"/>
              <a:endParaRPr lang="es-ES" sz="6000" b="1" kern="0" dirty="0" smtClean="0">
                <a:solidFill>
                  <a:schemeClr val="bg1"/>
                </a:solidFill>
              </a:endParaRPr>
            </a:p>
            <a:p>
              <a:pPr marL="0" lvl="1"/>
              <a:r>
                <a:rPr lang="es-ES" sz="3600" b="1" kern="0" dirty="0" smtClean="0">
                  <a:solidFill>
                    <a:schemeClr val="bg1"/>
                  </a:solidFill>
                </a:rPr>
                <a:t>OBSERVATORIO</a:t>
              </a:r>
              <a:endParaRPr lang="es-ES" sz="3600" b="1" kern="0" dirty="0">
                <a:solidFill>
                  <a:schemeClr val="bg1"/>
                </a:solidFill>
              </a:endParaRPr>
            </a:p>
            <a:p>
              <a:pPr marL="0" lvl="1"/>
              <a:endParaRPr lang="es-ES" sz="2000" kern="0" dirty="0" smtClean="0">
                <a:solidFill>
                  <a:schemeClr val="tx2">
                    <a:lumMod val="75000"/>
                  </a:schemeClr>
                </a:solidFill>
              </a:endParaRPr>
            </a:p>
            <a:p>
              <a:pPr marL="0" lvl="1" algn="r"/>
              <a:endParaRPr lang="es-ES" sz="2000" kern="0" dirty="0" smtClean="0">
                <a:solidFill>
                  <a:schemeClr val="tx2">
                    <a:lumMod val="75000"/>
                  </a:schemeClr>
                </a:solidFill>
              </a:endParaRPr>
            </a:p>
            <a:p>
              <a:pPr marL="0" lvl="1" algn="r"/>
              <a:endParaRPr lang="es-ES" sz="1000" kern="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8" name="Rectángulo 20"/>
            <p:cNvSpPr/>
            <p:nvPr/>
          </p:nvSpPr>
          <p:spPr>
            <a:xfrm>
              <a:off x="35496" y="332656"/>
              <a:ext cx="7272808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100" kern="0" dirty="0">
                  <a:solidFill>
                    <a:schemeClr val="tx2">
                      <a:lumMod val="75000"/>
                    </a:schemeClr>
                  </a:solidFill>
                </a:rPr>
                <a:t>DE LA COMUNIDAD DE CASTILLA Y </a:t>
              </a:r>
              <a:r>
                <a:rPr lang="es-ES" sz="1100" kern="0" dirty="0" smtClean="0">
                  <a:solidFill>
                    <a:schemeClr val="tx2">
                      <a:lumMod val="75000"/>
                    </a:schemeClr>
                  </a:solidFill>
                </a:rPr>
                <a:t>LEÓN. </a:t>
              </a:r>
              <a:r>
                <a:rPr lang="es-ES" sz="1100" b="1" kern="0" dirty="0" smtClean="0">
                  <a:solidFill>
                    <a:schemeClr val="tx2">
                      <a:lumMod val="75000"/>
                    </a:schemeClr>
                  </a:solidFill>
                </a:rPr>
                <a:t>SECCIÓN DE CONVIVENCIA ESCOLAR</a:t>
              </a:r>
              <a:endParaRPr lang="es-ES_tradnl" sz="1100" b="1" dirty="0"/>
            </a:p>
          </p:txBody>
        </p:sp>
      </p:grpSp>
      <p:grpSp>
        <p:nvGrpSpPr>
          <p:cNvPr id="39" name="Grupo 19"/>
          <p:cNvGrpSpPr/>
          <p:nvPr/>
        </p:nvGrpSpPr>
        <p:grpSpPr>
          <a:xfrm>
            <a:off x="3219863" y="1592752"/>
            <a:ext cx="2880319" cy="3060384"/>
            <a:chOff x="179512" y="116632"/>
            <a:chExt cx="540120" cy="540000"/>
          </a:xfrm>
        </p:grpSpPr>
        <p:sp>
          <p:nvSpPr>
            <p:cNvPr id="40" name="8 Conector"/>
            <p:cNvSpPr/>
            <p:nvPr/>
          </p:nvSpPr>
          <p:spPr>
            <a:xfrm>
              <a:off x="179512" y="116632"/>
              <a:ext cx="540000" cy="540000"/>
            </a:xfrm>
            <a:prstGeom prst="flowChartConnector">
              <a:avLst/>
            </a:prstGeom>
            <a:solidFill>
              <a:schemeClr val="accent5">
                <a:lumMod val="20000"/>
                <a:lumOff val="80000"/>
                <a:alpha val="81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4A452A"/>
                </a:solidFill>
              </a:endParaRPr>
            </a:p>
          </p:txBody>
        </p:sp>
        <p:sp>
          <p:nvSpPr>
            <p:cNvPr id="41" name="11 CuadroTexto"/>
            <p:cNvSpPr txBox="1"/>
            <p:nvPr/>
          </p:nvSpPr>
          <p:spPr>
            <a:xfrm>
              <a:off x="179512" y="186577"/>
              <a:ext cx="540120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s-ES" sz="5400" b="1" dirty="0">
                <a:solidFill>
                  <a:srgbClr val="4A452A"/>
                </a:solidFill>
              </a:endParaRPr>
            </a:p>
          </p:txBody>
        </p:sp>
      </p:grpSp>
      <p:sp>
        <p:nvSpPr>
          <p:cNvPr id="42" name="Título 9"/>
          <p:cNvSpPr txBox="1">
            <a:spLocks/>
          </p:cNvSpPr>
          <p:nvPr/>
        </p:nvSpPr>
        <p:spPr>
          <a:xfrm>
            <a:off x="1835696" y="2780928"/>
            <a:ext cx="5632639" cy="64807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/>
            <a:r>
              <a:rPr lang="es-ES" sz="2400" b="1" kern="0" dirty="0" smtClean="0">
                <a:solidFill>
                  <a:schemeClr val="tx2">
                    <a:lumMod val="75000"/>
                  </a:schemeClr>
                </a:solidFill>
              </a:rPr>
              <a:t>Muchas g</a:t>
            </a:r>
            <a:r>
              <a:rPr lang="es-ES" sz="24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racias</a:t>
            </a:r>
            <a:endParaRPr lang="es-ES_tradnl" kern="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3" name="Título 9"/>
          <p:cNvSpPr txBox="1">
            <a:spLocks/>
          </p:cNvSpPr>
          <p:nvPr/>
        </p:nvSpPr>
        <p:spPr>
          <a:xfrm>
            <a:off x="6953404" y="368616"/>
            <a:ext cx="2005943" cy="239873"/>
          </a:xfrm>
          <a:prstGeom prst="rect">
            <a:avLst/>
          </a:prstGeom>
          <a:noFill/>
          <a:ln>
            <a:noFill/>
          </a:ln>
        </p:spPr>
        <p:txBody>
          <a:bodyPr vert="horz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r"/>
            <a:r>
              <a:rPr lang="es-ES" sz="1400" b="1" kern="0" dirty="0" smtClean="0">
                <a:solidFill>
                  <a:schemeClr val="tx2">
                    <a:lumMod val="75000"/>
                  </a:schemeClr>
                </a:solidFill>
              </a:rPr>
              <a:t>Consejería de Educación</a:t>
            </a:r>
            <a:endParaRPr lang="es-ES_tradnl" sz="1400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6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9"/>
          <p:cNvSpPr>
            <a:spLocks noGrp="1"/>
          </p:cNvSpPr>
          <p:nvPr>
            <p:ph type="title"/>
          </p:nvPr>
        </p:nvSpPr>
        <p:spPr>
          <a:xfrm>
            <a:off x="179512" y="922709"/>
            <a:ext cx="8856984" cy="5386611"/>
          </a:xfrm>
          <a:solidFill>
            <a:schemeClr val="bg1">
              <a:alpha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lvl="1" algn="r"/>
            <a:r>
              <a:rPr lang="es-ES" sz="27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7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7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7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8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s-E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16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1600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endParaRPr lang="es-ES_tradnl" sz="20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Título 9"/>
          <p:cNvSpPr txBox="1">
            <a:spLocks/>
          </p:cNvSpPr>
          <p:nvPr/>
        </p:nvSpPr>
        <p:spPr>
          <a:xfrm>
            <a:off x="179512" y="188640"/>
            <a:ext cx="8856984" cy="576064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vert="horz" rtlCol="0" anchor="ctr">
            <a:normAutofit lnSpcReduction="10000"/>
          </a:bodyPr>
          <a:lstStyle>
            <a:lvl1pPr algn="ctr" rtl="0" eaLnBrk="1" latinLnBrk="0" hangingPunct="1">
              <a:spcBef>
                <a:spcPct val="0"/>
              </a:spcBef>
              <a:buNone/>
              <a:defRPr lang="es-E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ct val="110000"/>
              </a:lnSpc>
            </a:pPr>
            <a:r>
              <a:rPr lang="es-ES" sz="1200" b="1" dirty="0">
                <a:solidFill>
                  <a:schemeClr val="tx2">
                    <a:lumMod val="75000"/>
                  </a:schemeClr>
                </a:solidFill>
              </a:rPr>
              <a:t>LA CONVIVENCIA EN LOS CENTROS DE CASTILLA Y </a:t>
            </a:r>
            <a:r>
              <a:rPr lang="es-ES" sz="1200" b="1" dirty="0" smtClean="0">
                <a:solidFill>
                  <a:schemeClr val="tx2">
                    <a:lumMod val="75000"/>
                  </a:schemeClr>
                </a:solidFill>
              </a:rPr>
              <a:t>LEÓN. INFORME DEL CURSO ESCOLAR 2014-2015</a:t>
            </a: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s-ES" sz="11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ACTUACIONES Y MEDIDAS PARA LA MEJORA DE LA CONVIVENCIA</a:t>
            </a:r>
            <a:endParaRPr lang="es-ES_tradnl" b="1" kern="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76323"/>
              </p:ext>
            </p:extLst>
          </p:nvPr>
        </p:nvGraphicFramePr>
        <p:xfrm>
          <a:off x="1043608" y="1700808"/>
          <a:ext cx="7848872" cy="6096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572442"/>
                <a:gridCol w="1602077"/>
                <a:gridCol w="1532421"/>
                <a:gridCol w="1141932"/>
              </a:tblGrid>
              <a:tr h="72008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endParaRPr lang="es-ES_tradnl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PROFESORADO</a:t>
                      </a:r>
                      <a:endParaRPr lang="es-ES_tradnl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ALUMNADO</a:t>
                      </a:r>
                      <a:endParaRPr lang="es-ES_tradnl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ES_tradnl" sz="12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4000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s-ES" sz="14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Solicitudes de asistencia</a:t>
                      </a:r>
                      <a:endParaRPr lang="es-ES_tradnl" sz="14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es-ES_tradnl" sz="14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es-ES_tradnl" sz="14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s-ES" sz="14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83</a:t>
                      </a:r>
                      <a:endParaRPr lang="es-ES_tradnl" sz="14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4000"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s-ES_tradnl" sz="14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Actuaciones</a:t>
                      </a:r>
                      <a:r>
                        <a:rPr lang="es-ES_tradnl" sz="1400" b="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judiciales</a:t>
                      </a:r>
                      <a:endParaRPr lang="es-ES_tradnl" sz="14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37</a:t>
                      </a:r>
                      <a:endParaRPr lang="es-ES_tradnl" sz="14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</a:t>
                      </a:r>
                      <a:endParaRPr lang="es-ES_tradnl" sz="14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s-ES_tradnl" sz="14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47</a:t>
                      </a:r>
                      <a:endParaRPr lang="es-ES_tradnl" sz="14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9" name="Proceso alternativo 18"/>
          <p:cNvSpPr/>
          <p:nvPr/>
        </p:nvSpPr>
        <p:spPr>
          <a:xfrm>
            <a:off x="2411760" y="908720"/>
            <a:ext cx="6525368" cy="280376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_tradnl" sz="2000" b="1" dirty="0" smtClean="0">
                <a:solidFill>
                  <a:srgbClr val="4A452A"/>
                </a:solidFill>
              </a:rPr>
              <a:t>APOYO A LOS CENTROS Y  COMUNIDAD EDUCATIVA</a:t>
            </a:r>
            <a:endParaRPr lang="es-ES_tradnl" sz="2000" b="1" dirty="0">
              <a:solidFill>
                <a:srgbClr val="4A452A"/>
              </a:solidFill>
            </a:endParaRPr>
          </a:p>
        </p:txBody>
      </p:sp>
      <p:sp>
        <p:nvSpPr>
          <p:cNvPr id="22" name="Proceso alternativo 21"/>
          <p:cNvSpPr/>
          <p:nvPr/>
        </p:nvSpPr>
        <p:spPr>
          <a:xfrm>
            <a:off x="1043608" y="1268760"/>
            <a:ext cx="7893520" cy="342675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_tradnl" sz="1600" dirty="0" smtClean="0">
                <a:solidFill>
                  <a:schemeClr val="accent5">
                    <a:lumMod val="50000"/>
                  </a:schemeClr>
                </a:solidFill>
              </a:rPr>
              <a:t>El </a:t>
            </a:r>
            <a:r>
              <a:rPr lang="es-ES_tradnl" sz="1600" b="1" cap="all" dirty="0" smtClean="0">
                <a:solidFill>
                  <a:schemeClr val="accent5">
                    <a:lumMod val="50000"/>
                  </a:schemeClr>
                </a:solidFill>
              </a:rPr>
              <a:t>programa de asistencia jurídica </a:t>
            </a:r>
            <a:r>
              <a:rPr lang="es-ES_tradnl" sz="1600" dirty="0" smtClean="0">
                <a:solidFill>
                  <a:schemeClr val="accent5">
                    <a:lumMod val="50000"/>
                  </a:schemeClr>
                </a:solidFill>
              </a:rPr>
              <a:t>atendió 83 solicitudes de asistencia</a:t>
            </a:r>
            <a:endParaRPr lang="es-ES_tradnl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3" name="Proceso alternativo 22"/>
          <p:cNvSpPr/>
          <p:nvPr/>
        </p:nvSpPr>
        <p:spPr>
          <a:xfrm>
            <a:off x="1043608" y="2564904"/>
            <a:ext cx="7893520" cy="296472"/>
          </a:xfrm>
          <a:prstGeom prst="flowChartAlternateProcess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_tradnl" sz="1600" dirty="0" smtClean="0">
                <a:solidFill>
                  <a:schemeClr val="accent5">
                    <a:lumMod val="50000"/>
                  </a:schemeClr>
                </a:solidFill>
              </a:rPr>
              <a:t>El </a:t>
            </a:r>
            <a:r>
              <a:rPr lang="es-ES_tradnl" sz="1600" b="1" dirty="0" smtClean="0">
                <a:solidFill>
                  <a:schemeClr val="accent5">
                    <a:lumMod val="50000"/>
                  </a:schemeClr>
                </a:solidFill>
              </a:rPr>
              <a:t>PROGRAMA SOCIESCUELA </a:t>
            </a:r>
            <a:r>
              <a:rPr lang="es-ES_tradnl" sz="1600" dirty="0" smtClean="0">
                <a:solidFill>
                  <a:schemeClr val="accent5">
                    <a:lumMod val="50000"/>
                  </a:schemeClr>
                </a:solidFill>
              </a:rPr>
              <a:t>ha sido aplicado por 100 centros durante el curso</a:t>
            </a:r>
            <a:endParaRPr lang="es-ES_tradnl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4" name="Tabl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252895"/>
              </p:ext>
            </p:extLst>
          </p:nvPr>
        </p:nvGraphicFramePr>
        <p:xfrm>
          <a:off x="1043608" y="2924944"/>
          <a:ext cx="7869560" cy="2133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056784"/>
                <a:gridCol w="812776"/>
              </a:tblGrid>
              <a:tr h="180000">
                <a:tc>
                  <a:txBody>
                    <a:bodyPr/>
                    <a:lstStyle/>
                    <a:p>
                      <a:pPr marR="28575" algn="r">
                        <a:spcAft>
                          <a:spcPts val="0"/>
                        </a:spcAft>
                      </a:pPr>
                      <a:r>
                        <a:rPr lang="es-ES" sz="1400" b="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</a:rPr>
                        <a:t>Centros que han utilizado en alguna ocasión el programa desde el curso 2008-2009</a:t>
                      </a:r>
                      <a:endParaRPr lang="es-ES_tradnl" sz="14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8575" algn="ctr">
                        <a:spcAft>
                          <a:spcPts val="0"/>
                        </a:spcAft>
                      </a:pPr>
                      <a:r>
                        <a:rPr lang="es-ES_tradnl" sz="14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462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8" name="Conector recto 17"/>
          <p:cNvCxnSpPr/>
          <p:nvPr/>
        </p:nvCxnSpPr>
        <p:spPr>
          <a:xfrm>
            <a:off x="539552" y="548680"/>
            <a:ext cx="0" cy="4680520"/>
          </a:xfrm>
          <a:prstGeom prst="line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20" name="Grupo 19"/>
          <p:cNvGrpSpPr/>
          <p:nvPr/>
        </p:nvGrpSpPr>
        <p:grpSpPr>
          <a:xfrm>
            <a:off x="287464" y="193698"/>
            <a:ext cx="540120" cy="540000"/>
            <a:chOff x="179512" y="116632"/>
            <a:chExt cx="540120" cy="540000"/>
          </a:xfrm>
        </p:grpSpPr>
        <p:sp>
          <p:nvSpPr>
            <p:cNvPr id="21" name="8 Conector"/>
            <p:cNvSpPr/>
            <p:nvPr/>
          </p:nvSpPr>
          <p:spPr>
            <a:xfrm>
              <a:off x="179512" y="116632"/>
              <a:ext cx="540000" cy="540000"/>
            </a:xfrm>
            <a:prstGeom prst="flowChartConnector">
              <a:avLst/>
            </a:prstGeom>
            <a:solidFill>
              <a:schemeClr val="accent5">
                <a:lumMod val="20000"/>
                <a:lumOff val="80000"/>
                <a:alpha val="81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4A452A"/>
                </a:solidFill>
              </a:endParaRPr>
            </a:p>
          </p:txBody>
        </p:sp>
        <p:sp>
          <p:nvSpPr>
            <p:cNvPr id="27" name="11 CuadroTexto"/>
            <p:cNvSpPr txBox="1"/>
            <p:nvPr/>
          </p:nvSpPr>
          <p:spPr>
            <a:xfrm>
              <a:off x="179512" y="186577"/>
              <a:ext cx="5401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rgbClr val="4A452A"/>
                  </a:solidFill>
                </a:rPr>
                <a:t>1</a:t>
              </a:r>
              <a:endParaRPr lang="es-ES" sz="2000" b="1" dirty="0">
                <a:solidFill>
                  <a:srgbClr val="4A452A"/>
                </a:solidFill>
              </a:endParaRPr>
            </a:p>
          </p:txBody>
        </p:sp>
      </p:grpSp>
      <p:sp>
        <p:nvSpPr>
          <p:cNvPr id="28" name="Rectángulo 12"/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graphicFrame>
        <p:nvGraphicFramePr>
          <p:cNvPr id="29" name="Tabla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496761"/>
              </p:ext>
            </p:extLst>
          </p:nvPr>
        </p:nvGraphicFramePr>
        <p:xfrm>
          <a:off x="1043608" y="4522832"/>
          <a:ext cx="7876232" cy="2133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96144"/>
                <a:gridCol w="1800200"/>
                <a:gridCol w="2376264"/>
                <a:gridCol w="2403624"/>
              </a:tblGrid>
              <a:tr h="180000">
                <a:tc>
                  <a:txBody>
                    <a:bodyPr/>
                    <a:lstStyle/>
                    <a:p>
                      <a:pPr marL="0" marR="28575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</a:rPr>
                        <a:t>C.</a:t>
                      </a:r>
                      <a:r>
                        <a:rPr lang="es-ES" sz="1400" b="0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</a:rPr>
                        <a:t> 2014-2015</a:t>
                      </a:r>
                      <a:endParaRPr lang="es-ES_tradnl" sz="1400" b="0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4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101 alumnos (2 c.)</a:t>
                      </a:r>
                      <a:endParaRPr lang="es-ES_tradnl" sz="14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4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TOTAL</a:t>
                      </a:r>
                      <a:r>
                        <a:rPr lang="es-ES_tradnl" sz="1400" b="1" baseline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(desde 2006-2007)</a:t>
                      </a:r>
                      <a:endParaRPr lang="es-ES_tradnl" sz="1400" b="1" dirty="0" smtClean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tabLst/>
                      </a:pPr>
                      <a:r>
                        <a:rPr lang="es-ES_tradnl" sz="14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1179 alumnos (20 cursos)</a:t>
                      </a:r>
                      <a:endParaRPr lang="es-ES_tradnl" sz="14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0" name="Proceso alternativo 25"/>
          <p:cNvSpPr/>
          <p:nvPr/>
        </p:nvSpPr>
        <p:spPr>
          <a:xfrm>
            <a:off x="2439120" y="3442712"/>
            <a:ext cx="6525368" cy="280376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_tradnl" sz="2000" b="1" dirty="0" smtClean="0">
                <a:solidFill>
                  <a:srgbClr val="4A452A"/>
                </a:solidFill>
              </a:rPr>
              <a:t>FORMACIÓN DEL ALUMNADO</a:t>
            </a:r>
            <a:endParaRPr lang="es-ES_tradnl" sz="2000" b="1" dirty="0">
              <a:solidFill>
                <a:srgbClr val="4A452A"/>
              </a:solidFill>
            </a:endParaRPr>
          </a:p>
        </p:txBody>
      </p:sp>
      <p:sp>
        <p:nvSpPr>
          <p:cNvPr id="31" name="Proceso alternativo 15"/>
          <p:cNvSpPr/>
          <p:nvPr/>
        </p:nvSpPr>
        <p:spPr>
          <a:xfrm>
            <a:off x="1115616" y="3802752"/>
            <a:ext cx="7821512" cy="586675"/>
          </a:xfrm>
          <a:prstGeom prst="flowChartAlternateProcess">
            <a:avLst/>
          </a:prstGeom>
          <a:solidFill>
            <a:srgbClr val="DAE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_tradnl" sz="1600" dirty="0" smtClean="0">
                <a:solidFill>
                  <a:schemeClr val="accent5">
                    <a:lumMod val="50000"/>
                  </a:schemeClr>
                </a:solidFill>
              </a:rPr>
              <a:t>Se han formado 101 alumnos en dos nuevos </a:t>
            </a:r>
            <a:r>
              <a:rPr lang="es-ES_tradnl" sz="1600" b="1" dirty="0" smtClean="0">
                <a:solidFill>
                  <a:schemeClr val="accent5">
                    <a:lumMod val="50000"/>
                  </a:schemeClr>
                </a:solidFill>
              </a:rPr>
              <a:t>CURSOS DE FORMACIÓN EN AYUDA Y MEDIACIÓN ENTRE IGUALES</a:t>
            </a:r>
            <a:endParaRPr lang="es-ES_tradnl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3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97152"/>
            <a:ext cx="877936" cy="864096"/>
          </a:xfrm>
          <a:prstGeom prst="rect">
            <a:avLst/>
          </a:prstGeom>
        </p:spPr>
      </p:pic>
      <p:sp>
        <p:nvSpPr>
          <p:cNvPr id="35" name="Proceso alternativo 18"/>
          <p:cNvSpPr/>
          <p:nvPr/>
        </p:nvSpPr>
        <p:spPr>
          <a:xfrm>
            <a:off x="2411760" y="5092840"/>
            <a:ext cx="6525368" cy="280376"/>
          </a:xfrm>
          <a:prstGeom prst="flowChartAlternateProcess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_tradnl" sz="2000" b="1" dirty="0" smtClean="0">
                <a:solidFill>
                  <a:srgbClr val="4A452A"/>
                </a:solidFill>
              </a:rPr>
              <a:t>ACTIVIDADES PARA LA MEJORA DE LA CONVIVENCIA</a:t>
            </a:r>
            <a:endParaRPr lang="es-ES_tradnl" sz="2000" b="1" dirty="0">
              <a:solidFill>
                <a:srgbClr val="4A452A"/>
              </a:solidFill>
            </a:endParaRPr>
          </a:p>
        </p:txBody>
      </p:sp>
      <p:sp>
        <p:nvSpPr>
          <p:cNvPr id="38" name="Proceso alternativo 15"/>
          <p:cNvSpPr/>
          <p:nvPr/>
        </p:nvSpPr>
        <p:spPr>
          <a:xfrm>
            <a:off x="1115616" y="5445224"/>
            <a:ext cx="7821512" cy="586675"/>
          </a:xfrm>
          <a:prstGeom prst="flowChartAlternateProcess">
            <a:avLst/>
          </a:prstGeom>
          <a:solidFill>
            <a:srgbClr val="DAE3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_tradnl" sz="1600" dirty="0" smtClean="0">
                <a:solidFill>
                  <a:schemeClr val="accent5">
                    <a:lumMod val="50000"/>
                  </a:schemeClr>
                </a:solidFill>
              </a:rPr>
              <a:t>Los centros docentes han realizado </a:t>
            </a:r>
            <a:r>
              <a:rPr lang="es-ES_tradnl" b="1" dirty="0" smtClean="0">
                <a:solidFill>
                  <a:schemeClr val="accent5">
                    <a:lumMod val="50000"/>
                  </a:schemeClr>
                </a:solidFill>
              </a:rPr>
              <a:t>7987 actividades </a:t>
            </a:r>
            <a:r>
              <a:rPr lang="es-ES_tradnl" sz="1600" dirty="0" smtClean="0">
                <a:solidFill>
                  <a:schemeClr val="accent5">
                    <a:lumMod val="50000"/>
                  </a:schemeClr>
                </a:solidFill>
              </a:rPr>
              <a:t>dirigidas a la mejora de la convivencia</a:t>
            </a:r>
            <a:endParaRPr lang="es-ES_tradnl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63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9"/>
          <p:cNvSpPr>
            <a:spLocks noGrp="1"/>
          </p:cNvSpPr>
          <p:nvPr>
            <p:ph type="title"/>
          </p:nvPr>
        </p:nvSpPr>
        <p:spPr>
          <a:xfrm>
            <a:off x="179512" y="914944"/>
            <a:ext cx="8856984" cy="5674643"/>
          </a:xfrm>
          <a:solidFill>
            <a:schemeClr val="bg1">
              <a:alpha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lvl="1" algn="r"/>
            <a:r>
              <a:rPr lang="es-ES" sz="27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7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7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7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8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s-E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16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1600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endParaRPr lang="es-ES_tradnl" sz="20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Título 9"/>
          <p:cNvSpPr txBox="1">
            <a:spLocks/>
          </p:cNvSpPr>
          <p:nvPr/>
        </p:nvSpPr>
        <p:spPr>
          <a:xfrm>
            <a:off x="179512" y="188640"/>
            <a:ext cx="8856984" cy="576064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vert="horz" rtlCol="0" anchor="ctr">
            <a:normAutofit lnSpcReduction="10000"/>
          </a:bodyPr>
          <a:lstStyle>
            <a:lvl1pPr algn="ctr" rtl="0" eaLnBrk="1" latinLnBrk="0" hangingPunct="1">
              <a:spcBef>
                <a:spcPct val="0"/>
              </a:spcBef>
              <a:buNone/>
              <a:defRPr lang="es-E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ct val="110000"/>
              </a:lnSpc>
            </a:pPr>
            <a:r>
              <a:rPr lang="es-ES" sz="1200" b="1" dirty="0">
                <a:solidFill>
                  <a:schemeClr val="tx2">
                    <a:lumMod val="75000"/>
                  </a:schemeClr>
                </a:solidFill>
              </a:rPr>
              <a:t>LA CONVIVENCIA EN LOS CENTROS DE CASTILLA Y LEÓN</a:t>
            </a: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s-ES" sz="11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LOS CONFLICTOS: PRINCIPALES DATOS Y ACTUACIONES. CURSO 2014-2015</a:t>
            </a:r>
            <a:endParaRPr lang="es-ES_tradnl" b="1" kern="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9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940802"/>
              </p:ext>
            </p:extLst>
          </p:nvPr>
        </p:nvGraphicFramePr>
        <p:xfrm>
          <a:off x="2411760" y="1268760"/>
          <a:ext cx="6525368" cy="71999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904453"/>
                <a:gridCol w="1620915"/>
              </a:tblGrid>
              <a:tr h="281739">
                <a:tc>
                  <a:txBody>
                    <a:bodyPr/>
                    <a:lstStyle/>
                    <a:p>
                      <a:pPr marR="21590" algn="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Centros </a:t>
                      </a:r>
                      <a:r>
                        <a:rPr lang="es-E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que reseñan incidencias de </a:t>
                      </a:r>
                      <a:r>
                        <a:rPr lang="es-E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convivencia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</a:rPr>
                        <a:t>675 </a:t>
                      </a:r>
                      <a:r>
                        <a:rPr lang="es-ES" sz="16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</a:rPr>
                        <a:t>(61,53</a:t>
                      </a:r>
                      <a:r>
                        <a:rPr lang="es-ES" sz="16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</a:rPr>
                        <a:t> %)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  <a:tr h="219130">
                <a:tc>
                  <a:txBody>
                    <a:bodyPr/>
                    <a:lstStyle/>
                    <a:p>
                      <a:pPr marR="21590" algn="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Centros </a:t>
                      </a:r>
                      <a:r>
                        <a:rPr lang="es-ES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con 50 o más alumnos con incidencias</a:t>
                      </a:r>
                      <a:endParaRPr lang="es-ES" sz="14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</a:rPr>
                        <a:t>30 (2,73 %)</a:t>
                      </a:r>
                      <a:endParaRPr lang="es-ES" sz="14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  <a:tr h="219130">
                <a:tc>
                  <a:txBody>
                    <a:bodyPr/>
                    <a:lstStyle/>
                    <a:p>
                      <a:pPr marR="21590" algn="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Centros </a:t>
                      </a:r>
                      <a:r>
                        <a:rPr lang="es-ES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con </a:t>
                      </a:r>
                      <a:r>
                        <a:rPr lang="es-ES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menos </a:t>
                      </a:r>
                      <a:r>
                        <a:rPr lang="es-ES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de 5 alumnos con incidencias</a:t>
                      </a:r>
                      <a:endParaRPr lang="es-ES" sz="14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</a:rPr>
                        <a:t>702 (64 %)</a:t>
                      </a:r>
                      <a:endParaRPr lang="es-ES" sz="14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Proceso alternativo 18"/>
          <p:cNvSpPr/>
          <p:nvPr/>
        </p:nvSpPr>
        <p:spPr>
          <a:xfrm>
            <a:off x="2411760" y="908720"/>
            <a:ext cx="6525368" cy="280376"/>
          </a:xfrm>
          <a:prstGeom prst="flowChartAlternateProcess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_tradnl" b="1" dirty="0" smtClean="0">
                <a:solidFill>
                  <a:srgbClr val="4A452A"/>
                </a:solidFill>
              </a:rPr>
              <a:t>LAS INCIDENCIAS </a:t>
            </a:r>
            <a:r>
              <a:rPr lang="es-ES_tradnl" dirty="0" smtClean="0">
                <a:solidFill>
                  <a:srgbClr val="4A452A"/>
                </a:solidFill>
              </a:rPr>
              <a:t>EN LOS CENTROS</a:t>
            </a:r>
            <a:endParaRPr lang="es-ES_tradnl" dirty="0">
              <a:solidFill>
                <a:srgbClr val="4A452A"/>
              </a:solidFill>
            </a:endParaRPr>
          </a:p>
        </p:txBody>
      </p:sp>
      <p:cxnSp>
        <p:nvCxnSpPr>
          <p:cNvPr id="15" name="Conector recto 17"/>
          <p:cNvCxnSpPr/>
          <p:nvPr/>
        </p:nvCxnSpPr>
        <p:spPr>
          <a:xfrm>
            <a:off x="539552" y="548680"/>
            <a:ext cx="0" cy="4680520"/>
          </a:xfrm>
          <a:prstGeom prst="line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16" name="Grupo 19"/>
          <p:cNvGrpSpPr/>
          <p:nvPr/>
        </p:nvGrpSpPr>
        <p:grpSpPr>
          <a:xfrm>
            <a:off x="287464" y="193698"/>
            <a:ext cx="540120" cy="540000"/>
            <a:chOff x="179512" y="116632"/>
            <a:chExt cx="540120" cy="540000"/>
          </a:xfrm>
        </p:grpSpPr>
        <p:sp>
          <p:nvSpPr>
            <p:cNvPr id="17" name="8 Conector"/>
            <p:cNvSpPr/>
            <p:nvPr/>
          </p:nvSpPr>
          <p:spPr>
            <a:xfrm>
              <a:off x="179512" y="116632"/>
              <a:ext cx="540000" cy="540000"/>
            </a:xfrm>
            <a:prstGeom prst="flowChartConnector">
              <a:avLst/>
            </a:prstGeom>
            <a:solidFill>
              <a:schemeClr val="accent5">
                <a:lumMod val="20000"/>
                <a:lumOff val="80000"/>
                <a:alpha val="81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4A452A"/>
                </a:solidFill>
              </a:endParaRPr>
            </a:p>
          </p:txBody>
        </p:sp>
        <p:sp>
          <p:nvSpPr>
            <p:cNvPr id="18" name="11 CuadroTexto"/>
            <p:cNvSpPr txBox="1"/>
            <p:nvPr/>
          </p:nvSpPr>
          <p:spPr>
            <a:xfrm>
              <a:off x="179512" y="186577"/>
              <a:ext cx="5401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>
                  <a:solidFill>
                    <a:srgbClr val="4A452A"/>
                  </a:solidFill>
                </a:rPr>
                <a:t>2</a:t>
              </a:r>
            </a:p>
          </p:txBody>
        </p:sp>
      </p:grpSp>
      <p:sp>
        <p:nvSpPr>
          <p:cNvPr id="21" name="Rectángulo 12"/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3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97152"/>
            <a:ext cx="877936" cy="864096"/>
          </a:xfrm>
          <a:prstGeom prst="rect">
            <a:avLst/>
          </a:prstGeom>
        </p:spPr>
      </p:pic>
      <p:sp>
        <p:nvSpPr>
          <p:cNvPr id="24" name="Proceso alternativo 13"/>
          <p:cNvSpPr/>
          <p:nvPr/>
        </p:nvSpPr>
        <p:spPr>
          <a:xfrm>
            <a:off x="2411760" y="2132856"/>
            <a:ext cx="6525368" cy="280376"/>
          </a:xfrm>
          <a:prstGeom prst="flowChartAlternateProcess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_tradnl" b="1" dirty="0" smtClean="0">
                <a:solidFill>
                  <a:srgbClr val="4A452A"/>
                </a:solidFill>
              </a:rPr>
              <a:t>EL ALUMNADO </a:t>
            </a:r>
            <a:r>
              <a:rPr lang="es-ES_tradnl" dirty="0" smtClean="0">
                <a:solidFill>
                  <a:srgbClr val="4A452A"/>
                </a:solidFill>
              </a:rPr>
              <a:t>CON INCIDENCIAS</a:t>
            </a:r>
            <a:endParaRPr lang="es-ES_tradnl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25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869688"/>
              </p:ext>
            </p:extLst>
          </p:nvPr>
        </p:nvGraphicFramePr>
        <p:xfrm>
          <a:off x="2411760" y="2485240"/>
          <a:ext cx="6525368" cy="2438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926164"/>
                <a:gridCol w="1599204"/>
              </a:tblGrid>
              <a:tr h="216000">
                <a:tc>
                  <a:txBody>
                    <a:bodyPr/>
                    <a:lstStyle/>
                    <a:p>
                      <a:pPr marR="21590" algn="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</a:rPr>
                        <a:t>Alumnado</a:t>
                      </a:r>
                      <a:r>
                        <a:rPr lang="es-ES" sz="1600" b="1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</a:rPr>
                        <a:t> implicado en incidencias</a:t>
                      </a:r>
                      <a:endParaRPr lang="es-ES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F9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</a:rPr>
                        <a:t>7.943 </a:t>
                      </a:r>
                      <a:r>
                        <a:rPr lang="es-ES" sz="16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</a:rPr>
                        <a:t>(2,27 %)</a:t>
                      </a:r>
                      <a:endParaRPr lang="es-ES" sz="16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9F9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" name="Proceso alternativo 13"/>
          <p:cNvSpPr/>
          <p:nvPr/>
        </p:nvSpPr>
        <p:spPr>
          <a:xfrm>
            <a:off x="2411760" y="2924944"/>
            <a:ext cx="6525368" cy="280376"/>
          </a:xfrm>
          <a:prstGeom prst="flowChartAlternateProcess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_tradnl" b="1" dirty="0" smtClean="0">
                <a:solidFill>
                  <a:srgbClr val="4A452A"/>
                </a:solidFill>
              </a:rPr>
              <a:t>TIPOLOGÍA </a:t>
            </a:r>
            <a:r>
              <a:rPr lang="es-ES_tradnl" dirty="0" smtClean="0">
                <a:solidFill>
                  <a:srgbClr val="4A452A"/>
                </a:solidFill>
              </a:rPr>
              <a:t>DE LAS INCIDENCIAS</a:t>
            </a:r>
            <a:endParaRPr lang="es-ES_tradnl" dirty="0">
              <a:solidFill>
                <a:srgbClr val="4A452A"/>
              </a:solidFill>
            </a:endParaRPr>
          </a:p>
        </p:txBody>
      </p:sp>
      <p:graphicFrame>
        <p:nvGraphicFramePr>
          <p:cNvPr id="29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892383"/>
              </p:ext>
            </p:extLst>
          </p:nvPr>
        </p:nvGraphicFramePr>
        <p:xfrm>
          <a:off x="2411760" y="3291872"/>
          <a:ext cx="6525368" cy="112337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926164"/>
                <a:gridCol w="1599204"/>
              </a:tblGrid>
              <a:tr h="241159">
                <a:tc>
                  <a:txBody>
                    <a:bodyPr/>
                    <a:lstStyle/>
                    <a:p>
                      <a:pPr marR="5080" algn="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es-E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Total de incidencias de </a:t>
                      </a:r>
                      <a:r>
                        <a:rPr lang="es-E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</a:rPr>
                        <a:t>convivencia</a:t>
                      </a:r>
                      <a:endParaRPr lang="es-ES_tradnl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23.443</a:t>
                      </a:r>
                      <a:endParaRPr lang="es-ES_tradnl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  <a:tr h="211014">
                <a:tc>
                  <a:txBody>
                    <a:bodyPr/>
                    <a:lstStyle/>
                    <a:p>
                      <a:pPr marR="21590"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es-ES" sz="1400" b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s-ES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Incidencias en</a:t>
                      </a:r>
                      <a:r>
                        <a:rPr lang="es-ES" sz="14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la tareas académicas (disrupción escolar)</a:t>
                      </a:r>
                      <a:endParaRPr lang="es-ES" sz="1400" b="0" baseline="3000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</a:rPr>
                        <a:t>17.609 (75,11 %)</a:t>
                      </a:r>
                      <a:endParaRPr lang="es-ES" sz="14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  <a:tr h="211014">
                <a:tc>
                  <a:txBody>
                    <a:bodyPr/>
                    <a:lstStyle/>
                    <a:p>
                      <a:pPr marR="21590"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es-ES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Incidencias en la relación directa alumnado-profesorado</a:t>
                      </a:r>
                      <a:endParaRPr lang="es-ES" sz="14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617 (2,63</a:t>
                      </a:r>
                      <a:r>
                        <a:rPr lang="es-ES_tradnl" sz="14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%)</a:t>
                      </a:r>
                      <a:endParaRPr lang="es-ES_tradnl" sz="14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  <a:tr h="226407">
                <a:tc>
                  <a:txBody>
                    <a:bodyPr/>
                    <a:lstStyle/>
                    <a:p>
                      <a:pPr marL="0" marR="4572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es-ES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Incidencias en la relación directa entre el alumnado</a:t>
                      </a:r>
                      <a:endParaRPr lang="es-ES" sz="14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3.668 (15,65 %)</a:t>
                      </a:r>
                      <a:endParaRPr lang="es-ES_tradnl" sz="14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  <a:tr h="226407">
                <a:tc>
                  <a:txBody>
                    <a:bodyPr/>
                    <a:lstStyle/>
                    <a:p>
                      <a:pPr marL="0" marR="4572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es-ES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</a:rPr>
                        <a:t>Otras incidencias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ES_tradnl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1.549</a:t>
                      </a:r>
                      <a:r>
                        <a:rPr lang="es-ES_tradnl" sz="14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(</a:t>
                      </a:r>
                      <a:r>
                        <a:rPr lang="es-ES_tradnl" sz="14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6,61 %)</a:t>
                      </a:r>
                      <a:endParaRPr lang="es-ES_tradnl" sz="1400" b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55176"/>
              </p:ext>
            </p:extLst>
          </p:nvPr>
        </p:nvGraphicFramePr>
        <p:xfrm>
          <a:off x="2411760" y="4941169"/>
          <a:ext cx="6525367" cy="92870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939848"/>
                <a:gridCol w="1585519"/>
              </a:tblGrid>
              <a:tr h="20819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es-ES" sz="16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Expedientes abiertos al </a:t>
                      </a:r>
                      <a:r>
                        <a:rPr lang="es-ES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alumnado</a:t>
                      </a:r>
                      <a:endParaRPr lang="es-ES_tradnl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_tradnl" sz="16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583 (0,17 %)</a:t>
                      </a:r>
                      <a:endParaRPr lang="es-ES_tradnl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  <a:tr h="198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es-ES" sz="140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Centros con que no han abierto ningún expediente</a:t>
                      </a:r>
                      <a:endParaRPr lang="es-ES_tradnl" sz="1400" b="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_tradnl" sz="1400" b="0" i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</a:rPr>
                        <a:t>902 (82,24 %)</a:t>
                      </a:r>
                      <a:endParaRPr lang="es-ES_tradnl" sz="1400" b="0" i="0" dirty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  <a:tr h="1988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57200" algn="l"/>
                        </a:tabLst>
                      </a:pPr>
                      <a:r>
                        <a:rPr lang="es-ES" sz="1400" b="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Centros con más de 10 expedientes abiertos al alumnado</a:t>
                      </a:r>
                      <a:endParaRPr lang="es-ES_tradnl" sz="1400" b="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_tradnl" sz="1400" b="0" i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 (0,64 %)</a:t>
                      </a:r>
                      <a:endParaRPr lang="es-ES_tradnl" sz="1400" b="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  <a:tr h="258147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457200" algn="l"/>
                          <a:tab pos="3917315" algn="l"/>
                        </a:tabLst>
                      </a:pPr>
                      <a:r>
                        <a:rPr lang="es-ES" sz="1400" b="0" i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Procesos acuerdo y de mediación</a:t>
                      </a:r>
                      <a:endParaRPr lang="es-ES_tradnl" sz="1400" b="0" i="0" dirty="0" smtClean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ES_tradnl" sz="1400" b="0" i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19,17 %</a:t>
                      </a:r>
                      <a:endParaRPr lang="es-ES_tradnl" sz="1400" b="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9" name="Proceso alternativo 13"/>
          <p:cNvSpPr/>
          <p:nvPr/>
        </p:nvSpPr>
        <p:spPr>
          <a:xfrm>
            <a:off x="2411760" y="4588784"/>
            <a:ext cx="6525368" cy="280376"/>
          </a:xfrm>
          <a:prstGeom prst="flowChartAlternateProcess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_tradnl" b="1" dirty="0" smtClean="0">
                <a:solidFill>
                  <a:srgbClr val="4A452A"/>
                </a:solidFill>
              </a:rPr>
              <a:t>TIPOLOGÍA </a:t>
            </a:r>
            <a:r>
              <a:rPr lang="es-ES_tradnl" dirty="0" smtClean="0">
                <a:solidFill>
                  <a:srgbClr val="4A452A"/>
                </a:solidFill>
              </a:rPr>
              <a:t>DE LAS MEDIDAS DE CORRECCIÓN</a:t>
            </a:r>
            <a:endParaRPr lang="es-ES_tradnl" dirty="0">
              <a:solidFill>
                <a:srgbClr val="4A45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02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9"/>
          <p:cNvSpPr>
            <a:spLocks noGrp="1"/>
          </p:cNvSpPr>
          <p:nvPr>
            <p:ph type="title"/>
          </p:nvPr>
        </p:nvSpPr>
        <p:spPr>
          <a:xfrm>
            <a:off x="188262" y="899919"/>
            <a:ext cx="8856984" cy="5674643"/>
          </a:xfrm>
          <a:solidFill>
            <a:schemeClr val="bg1">
              <a:alpha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lvl="1" algn="r"/>
            <a:r>
              <a:rPr lang="es-ES" sz="27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7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7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7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8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s-E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16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1600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endParaRPr lang="es-ES_tradnl" sz="20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Título 9"/>
          <p:cNvSpPr txBox="1">
            <a:spLocks/>
          </p:cNvSpPr>
          <p:nvPr/>
        </p:nvSpPr>
        <p:spPr>
          <a:xfrm>
            <a:off x="179512" y="188640"/>
            <a:ext cx="8856984" cy="576064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vert="horz" rtlCol="0" anchor="ctr">
            <a:normAutofit lnSpcReduction="10000"/>
          </a:bodyPr>
          <a:lstStyle>
            <a:lvl1pPr algn="ctr" rtl="0" eaLnBrk="1" latinLnBrk="0" hangingPunct="1">
              <a:spcBef>
                <a:spcPct val="0"/>
              </a:spcBef>
              <a:buNone/>
              <a:defRPr lang="es-E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ct val="110000"/>
              </a:lnSpc>
            </a:pPr>
            <a:r>
              <a:rPr lang="es-ES" sz="1200" b="1" dirty="0">
                <a:solidFill>
                  <a:schemeClr val="tx2">
                    <a:lumMod val="75000"/>
                  </a:schemeClr>
                </a:solidFill>
              </a:rPr>
              <a:t>LA CONVIVENCIA EN LOS CENTROS DE CASTILLA Y LEÓN</a:t>
            </a: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s-ES" sz="11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LOS CONFLICTOS: PRINCIPALES DATOS Y ACTUACIONES. CURSO 2014-2015</a:t>
            </a:r>
            <a:endParaRPr lang="es-ES_tradnl" b="1" kern="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4" name="Proceso alternativo 18"/>
          <p:cNvSpPr/>
          <p:nvPr/>
        </p:nvSpPr>
        <p:spPr>
          <a:xfrm>
            <a:off x="2411760" y="908720"/>
            <a:ext cx="6525368" cy="280376"/>
          </a:xfrm>
          <a:prstGeom prst="flowChartAlternateProcess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_tradnl" b="1" dirty="0" smtClean="0">
                <a:solidFill>
                  <a:srgbClr val="4A452A"/>
                </a:solidFill>
              </a:rPr>
              <a:t>EL ACOSO Y LA INTIMIDACIÓN ENTRE IGUALES (“BULLYING”)</a:t>
            </a:r>
            <a:endParaRPr lang="es-ES_tradnl" dirty="0">
              <a:solidFill>
                <a:srgbClr val="4A452A"/>
              </a:solidFill>
            </a:endParaRPr>
          </a:p>
        </p:txBody>
      </p:sp>
      <p:cxnSp>
        <p:nvCxnSpPr>
          <p:cNvPr id="15" name="Conector recto 17"/>
          <p:cNvCxnSpPr/>
          <p:nvPr/>
        </p:nvCxnSpPr>
        <p:spPr>
          <a:xfrm>
            <a:off x="539552" y="548680"/>
            <a:ext cx="0" cy="4680520"/>
          </a:xfrm>
          <a:prstGeom prst="line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16" name="Grupo 19"/>
          <p:cNvGrpSpPr/>
          <p:nvPr/>
        </p:nvGrpSpPr>
        <p:grpSpPr>
          <a:xfrm>
            <a:off x="287464" y="193698"/>
            <a:ext cx="540120" cy="540000"/>
            <a:chOff x="179512" y="116632"/>
            <a:chExt cx="540120" cy="540000"/>
          </a:xfrm>
        </p:grpSpPr>
        <p:sp>
          <p:nvSpPr>
            <p:cNvPr id="17" name="8 Conector"/>
            <p:cNvSpPr/>
            <p:nvPr/>
          </p:nvSpPr>
          <p:spPr>
            <a:xfrm>
              <a:off x="179512" y="116632"/>
              <a:ext cx="540000" cy="540000"/>
            </a:xfrm>
            <a:prstGeom prst="flowChartConnector">
              <a:avLst/>
            </a:prstGeom>
            <a:solidFill>
              <a:schemeClr val="accent5">
                <a:lumMod val="20000"/>
                <a:lumOff val="80000"/>
                <a:alpha val="81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4A452A"/>
                </a:solidFill>
              </a:endParaRPr>
            </a:p>
          </p:txBody>
        </p:sp>
        <p:sp>
          <p:nvSpPr>
            <p:cNvPr id="18" name="11 CuadroTexto"/>
            <p:cNvSpPr txBox="1"/>
            <p:nvPr/>
          </p:nvSpPr>
          <p:spPr>
            <a:xfrm>
              <a:off x="179512" y="186577"/>
              <a:ext cx="5401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>
                  <a:solidFill>
                    <a:srgbClr val="4A452A"/>
                  </a:solidFill>
                </a:rPr>
                <a:t>3</a:t>
              </a:r>
            </a:p>
          </p:txBody>
        </p:sp>
      </p:grpSp>
      <p:sp>
        <p:nvSpPr>
          <p:cNvPr id="21" name="Rectángulo 12"/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3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97152"/>
            <a:ext cx="877936" cy="864096"/>
          </a:xfrm>
          <a:prstGeom prst="rect">
            <a:avLst/>
          </a:prstGeom>
        </p:spPr>
      </p:pic>
      <p:graphicFrame>
        <p:nvGraphicFramePr>
          <p:cNvPr id="20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924257"/>
              </p:ext>
            </p:extLst>
          </p:nvPr>
        </p:nvGraphicFramePr>
        <p:xfrm>
          <a:off x="755576" y="2420888"/>
          <a:ext cx="8143877" cy="194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7785"/>
                <a:gridCol w="482662"/>
                <a:gridCol w="482662"/>
                <a:gridCol w="482662"/>
                <a:gridCol w="482662"/>
                <a:gridCol w="482662"/>
                <a:gridCol w="482662"/>
                <a:gridCol w="482715"/>
                <a:gridCol w="482715"/>
                <a:gridCol w="1034275"/>
                <a:gridCol w="800415"/>
              </a:tblGrid>
              <a:tr h="7036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  <a:endParaRPr lang="es-ES_tradnl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2006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2007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2007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2008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2008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2009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2009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2010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2011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2012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2013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2013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2014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2014-2015</a:t>
                      </a:r>
                      <a:endParaRPr lang="es-ES_tradnl" sz="16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MEDIA  PERIODO</a:t>
                      </a:r>
                      <a:endParaRPr lang="es-ES_tradnl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9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 smtClean="0">
                          <a:effectLst/>
                          <a:latin typeface="+mn-lt"/>
                          <a:ea typeface="+mn-ea"/>
                        </a:rPr>
                        <a:t>Casos</a:t>
                      </a:r>
                      <a:r>
                        <a:rPr lang="es-ES" sz="1400" b="1" baseline="0" dirty="0" smtClean="0">
                          <a:effectLst/>
                          <a:latin typeface="+mn-lt"/>
                          <a:ea typeface="+mn-ea"/>
                        </a:rPr>
                        <a:t> de posible acoso e intimidación detectados</a:t>
                      </a:r>
                      <a:endParaRPr lang="es-ES_tradn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+mn-lt"/>
                        </a:rPr>
                        <a:t>227</a:t>
                      </a:r>
                      <a:endParaRPr lang="es-ES_tradnl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+mn-lt"/>
                        </a:rPr>
                        <a:t>189</a:t>
                      </a:r>
                      <a:endParaRPr lang="es-ES_tradnl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+mn-lt"/>
                        </a:rPr>
                        <a:t>169</a:t>
                      </a:r>
                      <a:endParaRPr lang="es-ES_tradnl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+mn-lt"/>
                        </a:rPr>
                        <a:t>176</a:t>
                      </a:r>
                      <a:endParaRPr lang="es-ES_tradnl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+mn-lt"/>
                        </a:rPr>
                        <a:t>174</a:t>
                      </a:r>
                      <a:endParaRPr lang="es-ES_tradnl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+mn-lt"/>
                        </a:rPr>
                        <a:t>166</a:t>
                      </a:r>
                      <a:endParaRPr lang="es-ES_tradnl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+mn-lt"/>
                        </a:rPr>
                        <a:t>203</a:t>
                      </a:r>
                      <a:endParaRPr lang="es-ES_tradnl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+mn-lt"/>
                        </a:rPr>
                        <a:t>178</a:t>
                      </a:r>
                      <a:endParaRPr lang="es-ES_tradnl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227</a:t>
                      </a:r>
                      <a:endParaRPr lang="es-ES_tradn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0" dirty="0" smtClean="0">
                          <a:effectLst/>
                          <a:latin typeface="+mn-lt"/>
                        </a:rPr>
                        <a:t>190</a:t>
                      </a:r>
                      <a:endParaRPr lang="es-ES_tradnl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4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1" dirty="0" smtClean="0">
                          <a:effectLst/>
                        </a:rPr>
                        <a:t>Casos de acoso e intimidación confirmados (bullying)</a:t>
                      </a:r>
                      <a:endParaRPr lang="es-ES_tradnl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+mn-lt"/>
                        </a:rPr>
                        <a:t>99</a:t>
                      </a:r>
                      <a:endParaRPr lang="es-ES_tradnl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+mn-lt"/>
                        </a:rPr>
                        <a:t>68</a:t>
                      </a:r>
                      <a:endParaRPr lang="es-ES_tradnl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+mn-lt"/>
                        </a:rPr>
                        <a:t>33</a:t>
                      </a:r>
                      <a:endParaRPr lang="es-ES_tradnl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+mn-lt"/>
                        </a:rPr>
                        <a:t>17</a:t>
                      </a:r>
                      <a:endParaRPr lang="es-ES_tradnl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+mn-lt"/>
                        </a:rPr>
                        <a:t>39</a:t>
                      </a:r>
                      <a:endParaRPr lang="es-ES_tradnl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+mn-lt"/>
                        </a:rPr>
                        <a:t>8</a:t>
                      </a:r>
                      <a:endParaRPr lang="es-ES_tradnl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+mn-lt"/>
                        </a:rPr>
                        <a:t>24</a:t>
                      </a:r>
                      <a:endParaRPr lang="es-ES_tradnl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0" dirty="0">
                          <a:effectLst/>
                          <a:latin typeface="+mn-lt"/>
                        </a:rPr>
                        <a:t>20</a:t>
                      </a:r>
                      <a:endParaRPr lang="es-ES_tradnl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31</a:t>
                      </a:r>
                      <a:endParaRPr lang="es-ES_tradnl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b="0" dirty="0" smtClean="0">
                          <a:effectLst/>
                          <a:latin typeface="+mn-lt"/>
                        </a:rPr>
                        <a:t>38</a:t>
                      </a:r>
                      <a:endParaRPr lang="es-ES_tradnl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2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390974"/>
              </p:ext>
            </p:extLst>
          </p:nvPr>
        </p:nvGraphicFramePr>
        <p:xfrm>
          <a:off x="755576" y="1916832"/>
          <a:ext cx="8163555" cy="360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63555"/>
              </a:tblGrid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s-ES" sz="1800" b="1" kern="1200" dirty="0" smtClean="0">
                          <a:solidFill>
                            <a:srgbClr val="17375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CASOS DE ACOSO E INTIMIDACIÓN DURANTE</a:t>
                      </a:r>
                      <a:r>
                        <a:rPr lang="es-ES" sz="1800" b="1" kern="1200" baseline="0" dirty="0" smtClean="0">
                          <a:solidFill>
                            <a:srgbClr val="17375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EL PERIODO 2006-2007 AL 2014-2015</a:t>
                      </a:r>
                      <a:endParaRPr lang="es-ES" sz="1800" dirty="0">
                        <a:solidFill>
                          <a:srgbClr val="17375E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Cinta perforada 12"/>
          <p:cNvSpPr/>
          <p:nvPr/>
        </p:nvSpPr>
        <p:spPr>
          <a:xfrm rot="19683883">
            <a:off x="5592955" y="4825005"/>
            <a:ext cx="3159846" cy="1160003"/>
          </a:xfrm>
          <a:prstGeom prst="flowChartPunchedTap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9" name="Proceso alternativo 18"/>
          <p:cNvSpPr/>
          <p:nvPr/>
        </p:nvSpPr>
        <p:spPr>
          <a:xfrm rot="19595609">
            <a:off x="5708590" y="5110373"/>
            <a:ext cx="2974123" cy="527792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 smtClean="0">
                <a:solidFill>
                  <a:schemeClr val="bg1"/>
                </a:solidFill>
              </a:rPr>
              <a:t>DATOS CLAVES</a:t>
            </a:r>
            <a:endParaRPr lang="es-ES_tradn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81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9"/>
          <p:cNvSpPr>
            <a:spLocks noGrp="1"/>
          </p:cNvSpPr>
          <p:nvPr>
            <p:ph type="title"/>
          </p:nvPr>
        </p:nvSpPr>
        <p:spPr>
          <a:xfrm>
            <a:off x="188262" y="899919"/>
            <a:ext cx="8856984" cy="5674643"/>
          </a:xfrm>
          <a:solidFill>
            <a:schemeClr val="bg1">
              <a:alpha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lvl="1" algn="r"/>
            <a:r>
              <a:rPr lang="es-ES" sz="27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7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7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7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8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s-E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16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1600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endParaRPr lang="es-ES_tradnl" sz="20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Título 9"/>
          <p:cNvSpPr txBox="1">
            <a:spLocks/>
          </p:cNvSpPr>
          <p:nvPr/>
        </p:nvSpPr>
        <p:spPr>
          <a:xfrm>
            <a:off x="179512" y="188640"/>
            <a:ext cx="8856984" cy="576064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vert="horz" rtlCol="0" anchor="ctr">
            <a:normAutofit lnSpcReduction="10000"/>
          </a:bodyPr>
          <a:lstStyle>
            <a:lvl1pPr algn="ctr" rtl="0" eaLnBrk="1" latinLnBrk="0" hangingPunct="1">
              <a:spcBef>
                <a:spcPct val="0"/>
              </a:spcBef>
              <a:buNone/>
              <a:defRPr lang="es-E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ct val="110000"/>
              </a:lnSpc>
            </a:pPr>
            <a:r>
              <a:rPr lang="es-ES" sz="1200" b="1" dirty="0">
                <a:solidFill>
                  <a:schemeClr val="tx2">
                    <a:lumMod val="75000"/>
                  </a:schemeClr>
                </a:solidFill>
              </a:rPr>
              <a:t>LA CONVIVENCIA EN LOS CENTROS DE CASTILLA Y LEÓN</a:t>
            </a: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s-ES" sz="11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LOS CONFLICTOS: PRINCIPALES DATOS Y ACTUACIONES. CURSO 2014-2015</a:t>
            </a:r>
            <a:endParaRPr lang="es-ES_tradnl" b="1" kern="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4" name="Proceso alternativo 18"/>
          <p:cNvSpPr/>
          <p:nvPr/>
        </p:nvSpPr>
        <p:spPr>
          <a:xfrm>
            <a:off x="2411760" y="908720"/>
            <a:ext cx="6525368" cy="280376"/>
          </a:xfrm>
          <a:prstGeom prst="flowChartAlternateProcess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_tradnl" b="1" dirty="0" smtClean="0">
                <a:solidFill>
                  <a:srgbClr val="4A452A"/>
                </a:solidFill>
              </a:rPr>
              <a:t>EL ACOSO Y LA INTIMIDACIÓN ENTRE IGUALES (“BULLYING”)</a:t>
            </a:r>
            <a:endParaRPr lang="es-ES_tradnl" dirty="0">
              <a:solidFill>
                <a:srgbClr val="4A452A"/>
              </a:solidFill>
            </a:endParaRPr>
          </a:p>
        </p:txBody>
      </p:sp>
      <p:cxnSp>
        <p:nvCxnSpPr>
          <p:cNvPr id="15" name="Conector recto 17"/>
          <p:cNvCxnSpPr/>
          <p:nvPr/>
        </p:nvCxnSpPr>
        <p:spPr>
          <a:xfrm>
            <a:off x="539552" y="548680"/>
            <a:ext cx="0" cy="4680520"/>
          </a:xfrm>
          <a:prstGeom prst="line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16" name="Grupo 19"/>
          <p:cNvGrpSpPr/>
          <p:nvPr/>
        </p:nvGrpSpPr>
        <p:grpSpPr>
          <a:xfrm>
            <a:off x="287464" y="193698"/>
            <a:ext cx="540120" cy="540000"/>
            <a:chOff x="179512" y="116632"/>
            <a:chExt cx="540120" cy="540000"/>
          </a:xfrm>
        </p:grpSpPr>
        <p:sp>
          <p:nvSpPr>
            <p:cNvPr id="17" name="8 Conector"/>
            <p:cNvSpPr/>
            <p:nvPr/>
          </p:nvSpPr>
          <p:spPr>
            <a:xfrm>
              <a:off x="179512" y="116632"/>
              <a:ext cx="540000" cy="540000"/>
            </a:xfrm>
            <a:prstGeom prst="flowChartConnector">
              <a:avLst/>
            </a:prstGeom>
            <a:solidFill>
              <a:schemeClr val="accent5">
                <a:lumMod val="20000"/>
                <a:lumOff val="80000"/>
                <a:alpha val="81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4A452A"/>
                </a:solidFill>
              </a:endParaRPr>
            </a:p>
          </p:txBody>
        </p:sp>
        <p:sp>
          <p:nvSpPr>
            <p:cNvPr id="18" name="11 CuadroTexto"/>
            <p:cNvSpPr txBox="1"/>
            <p:nvPr/>
          </p:nvSpPr>
          <p:spPr>
            <a:xfrm>
              <a:off x="179512" y="186577"/>
              <a:ext cx="5401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>
                  <a:solidFill>
                    <a:srgbClr val="4A452A"/>
                  </a:solidFill>
                </a:rPr>
                <a:t>4</a:t>
              </a:r>
            </a:p>
          </p:txBody>
        </p:sp>
      </p:grpSp>
      <p:sp>
        <p:nvSpPr>
          <p:cNvPr id="21" name="Rectángulo 12"/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3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97152"/>
            <a:ext cx="877936" cy="864096"/>
          </a:xfrm>
          <a:prstGeom prst="rect">
            <a:avLst/>
          </a:prstGeom>
        </p:spPr>
      </p:pic>
      <p:graphicFrame>
        <p:nvGraphicFramePr>
          <p:cNvPr id="13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705740"/>
              </p:ext>
            </p:extLst>
          </p:nvPr>
        </p:nvGraphicFramePr>
        <p:xfrm>
          <a:off x="1554922" y="1633340"/>
          <a:ext cx="7344820" cy="44599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2"/>
                <a:gridCol w="734482"/>
                <a:gridCol w="734482"/>
                <a:gridCol w="734482"/>
                <a:gridCol w="734482"/>
                <a:gridCol w="734482"/>
                <a:gridCol w="734482"/>
                <a:gridCol w="734482"/>
                <a:gridCol w="734482"/>
                <a:gridCol w="734482"/>
              </a:tblGrid>
              <a:tr h="3494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r>
                        <a:rPr lang="es-ES" sz="900" dirty="0" smtClean="0">
                          <a:effectLst/>
                        </a:rPr>
                        <a:t>ALUM/CUR</a:t>
                      </a:r>
                      <a:endParaRPr lang="es-ES_tradnl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06/07</a:t>
                      </a:r>
                      <a:endParaRPr lang="es-ES_tradnl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07/08</a:t>
                      </a:r>
                      <a:endParaRPr lang="es-ES_tradnl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08/09</a:t>
                      </a:r>
                      <a:endParaRPr lang="es-ES_tradnl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09/10</a:t>
                      </a:r>
                      <a:endParaRPr lang="es-ES_tradnl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10/11</a:t>
                      </a:r>
                      <a:endParaRPr lang="es-ES_tradnl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11/12</a:t>
                      </a:r>
                      <a:endParaRPr lang="es-ES_tradnl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12/13</a:t>
                      </a:r>
                      <a:endParaRPr lang="es-ES_tradnl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13/14</a:t>
                      </a:r>
                      <a:endParaRPr lang="es-ES_tradnl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2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14/15</a:t>
                      </a:r>
                      <a:endParaRPr lang="es-ES_tradnl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230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4" gridSpan="9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4" h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4" h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4" h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4" h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4" h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4" h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4" h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4" h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220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210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200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190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180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170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160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150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140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130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120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110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100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90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80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70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60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50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40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30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20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10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endParaRPr lang="es-ES_tradnl" sz="10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lang="es-ES_tradnl" sz="1400" b="1" dirty="0" smtClean="0"/>
                        <a:t>227</a:t>
                      </a:r>
                      <a:endParaRPr lang="es-ES_tradnl" sz="1400" b="1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lang="es-ES_tradnl" sz="1400" b="1" dirty="0" smtClean="0"/>
                        <a:t>189</a:t>
                      </a:r>
                      <a:endParaRPr lang="es-ES_tradnl" sz="1400" b="1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lang="es-ES_tradnl" sz="1400" b="1" dirty="0" smtClean="0"/>
                        <a:t>169</a:t>
                      </a:r>
                      <a:endParaRPr lang="es-ES_tradnl" sz="1400" b="1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lang="es-ES_tradnl" sz="1400" b="1" dirty="0" smtClean="0"/>
                        <a:t>176</a:t>
                      </a:r>
                      <a:endParaRPr lang="es-ES_tradnl" sz="1400" b="1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lang="es-ES_tradnl" sz="1400" b="1" dirty="0" smtClean="0"/>
                        <a:t>174</a:t>
                      </a:r>
                      <a:endParaRPr lang="es-ES_tradnl" sz="1400" b="1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lang="es-ES_tradnl" sz="1400" b="1" dirty="0" smtClean="0"/>
                        <a:t>166</a:t>
                      </a:r>
                      <a:endParaRPr lang="es-ES_tradnl" sz="1400" b="1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lang="es-ES_tradnl" sz="1400" b="1" dirty="0" smtClean="0"/>
                        <a:t>203</a:t>
                      </a:r>
                      <a:endParaRPr lang="es-ES_tradnl" sz="1400" b="1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lang="es-ES_tradnl" sz="1400" b="1" dirty="0" smtClean="0"/>
                        <a:t>178</a:t>
                      </a:r>
                      <a:endParaRPr lang="es-ES_tradnl" sz="1400" b="1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lang="es-ES_tradnl" sz="1400" b="1" dirty="0" smtClean="0"/>
                        <a:t>227</a:t>
                      </a:r>
                      <a:endParaRPr lang="es-ES_tradnl" sz="1400" b="1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9" name="18 Conector recto"/>
          <p:cNvCxnSpPr/>
          <p:nvPr/>
        </p:nvCxnSpPr>
        <p:spPr>
          <a:xfrm>
            <a:off x="2627784" y="2065388"/>
            <a:ext cx="720080" cy="648072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3347864" y="2713460"/>
            <a:ext cx="792088" cy="288032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flipV="1">
            <a:off x="4139952" y="2929484"/>
            <a:ext cx="720080" cy="72008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4860032" y="2929484"/>
            <a:ext cx="720080" cy="36004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5580112" y="2965488"/>
            <a:ext cx="792088" cy="180020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flipV="1">
            <a:off x="6372200" y="2497436"/>
            <a:ext cx="720080" cy="648072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7092280" y="2497436"/>
            <a:ext cx="720080" cy="432048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7812360" y="2065388"/>
            <a:ext cx="792088" cy="864096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Conector"/>
          <p:cNvSpPr/>
          <p:nvPr/>
        </p:nvSpPr>
        <p:spPr>
          <a:xfrm>
            <a:off x="2555776" y="1993380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onector"/>
          <p:cNvSpPr/>
          <p:nvPr/>
        </p:nvSpPr>
        <p:spPr>
          <a:xfrm>
            <a:off x="3292128" y="2641452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Conector"/>
          <p:cNvSpPr/>
          <p:nvPr/>
        </p:nvSpPr>
        <p:spPr>
          <a:xfrm>
            <a:off x="4067944" y="2911482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Conector"/>
          <p:cNvSpPr/>
          <p:nvPr/>
        </p:nvSpPr>
        <p:spPr>
          <a:xfrm>
            <a:off x="4799032" y="2845942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Conector"/>
          <p:cNvSpPr/>
          <p:nvPr/>
        </p:nvSpPr>
        <p:spPr>
          <a:xfrm>
            <a:off x="5508104" y="2893480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Conector"/>
          <p:cNvSpPr/>
          <p:nvPr/>
        </p:nvSpPr>
        <p:spPr>
          <a:xfrm>
            <a:off x="6300192" y="3073500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Conector"/>
          <p:cNvSpPr/>
          <p:nvPr/>
        </p:nvSpPr>
        <p:spPr>
          <a:xfrm>
            <a:off x="7020272" y="2389424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onector"/>
          <p:cNvSpPr/>
          <p:nvPr/>
        </p:nvSpPr>
        <p:spPr>
          <a:xfrm>
            <a:off x="7740352" y="2815240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Conector"/>
          <p:cNvSpPr/>
          <p:nvPr/>
        </p:nvSpPr>
        <p:spPr>
          <a:xfrm>
            <a:off x="8531324" y="2028330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40" name="39 Conector recto de flecha"/>
          <p:cNvCxnSpPr/>
          <p:nvPr/>
        </p:nvCxnSpPr>
        <p:spPr>
          <a:xfrm flipH="1">
            <a:off x="1331640" y="2641452"/>
            <a:ext cx="7488832" cy="0"/>
          </a:xfrm>
          <a:prstGeom prst="straightConnector1">
            <a:avLst/>
          </a:prstGeom>
          <a:ln w="38100">
            <a:solidFill>
              <a:srgbClr val="99CCFF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CuadroTexto"/>
          <p:cNvSpPr txBox="1"/>
          <p:nvPr/>
        </p:nvSpPr>
        <p:spPr>
          <a:xfrm>
            <a:off x="683568" y="2526036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 smtClean="0"/>
              <a:t>Media 190</a:t>
            </a:r>
            <a:endParaRPr lang="es-ES" sz="900" dirty="0"/>
          </a:p>
        </p:txBody>
      </p:sp>
      <p:sp>
        <p:nvSpPr>
          <p:cNvPr id="42" name="2 Subtítulo"/>
          <p:cNvSpPr txBox="1">
            <a:spLocks/>
          </p:cNvSpPr>
          <p:nvPr/>
        </p:nvSpPr>
        <p:spPr>
          <a:xfrm>
            <a:off x="3292128" y="5089724"/>
            <a:ext cx="5527922" cy="275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</a:rPr>
              <a:t>Posibles casos </a:t>
            </a:r>
            <a:r>
              <a:rPr lang="es-ES" sz="1100" dirty="0" smtClean="0">
                <a:solidFill>
                  <a:schemeClr val="accent1">
                    <a:lumMod val="75000"/>
                  </a:schemeClr>
                </a:solidFill>
              </a:rPr>
              <a:t>de acoso e intimidación entre iguales</a:t>
            </a:r>
          </a:p>
          <a:p>
            <a:pPr algn="r"/>
            <a:r>
              <a:rPr lang="es-ES" sz="1100" dirty="0" smtClean="0">
                <a:solidFill>
                  <a:schemeClr val="accent1">
                    <a:lumMod val="75000"/>
                  </a:schemeClr>
                </a:solidFill>
              </a:rPr>
              <a:t>Periodo 2006-2007 al 2014-2015</a:t>
            </a:r>
            <a:endParaRPr lang="es-ES" sz="11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86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9"/>
          <p:cNvSpPr>
            <a:spLocks noGrp="1"/>
          </p:cNvSpPr>
          <p:nvPr>
            <p:ph type="title"/>
          </p:nvPr>
        </p:nvSpPr>
        <p:spPr>
          <a:xfrm>
            <a:off x="188262" y="899919"/>
            <a:ext cx="8856984" cy="5674643"/>
          </a:xfrm>
          <a:solidFill>
            <a:schemeClr val="bg1">
              <a:alpha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lvl="1" algn="r"/>
            <a:r>
              <a:rPr lang="es-ES" sz="27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7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7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7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8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s-E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16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1600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endParaRPr lang="es-ES_tradnl" sz="20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" name="Título 9"/>
          <p:cNvSpPr txBox="1">
            <a:spLocks/>
          </p:cNvSpPr>
          <p:nvPr/>
        </p:nvSpPr>
        <p:spPr>
          <a:xfrm>
            <a:off x="179512" y="188640"/>
            <a:ext cx="8856984" cy="576064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vert="horz" rtlCol="0" anchor="ctr">
            <a:normAutofit lnSpcReduction="10000"/>
          </a:bodyPr>
          <a:lstStyle>
            <a:lvl1pPr algn="ctr" rtl="0" eaLnBrk="1" latinLnBrk="0" hangingPunct="1">
              <a:spcBef>
                <a:spcPct val="0"/>
              </a:spcBef>
              <a:buNone/>
              <a:defRPr lang="es-E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ct val="110000"/>
              </a:lnSpc>
            </a:pPr>
            <a:r>
              <a:rPr lang="es-ES" sz="1200" b="1" dirty="0">
                <a:solidFill>
                  <a:schemeClr val="tx2">
                    <a:lumMod val="75000"/>
                  </a:schemeClr>
                </a:solidFill>
              </a:rPr>
              <a:t>LA CONVIVENCIA EN LOS CENTROS DE CASTILLA Y LEÓN</a:t>
            </a:r>
            <a:r>
              <a:rPr lang="es-ES" sz="1100" b="1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s-ES" sz="11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LOS CONFLICTOS: PRINCIPALES DATOS Y ACTUACIONES. CURSO 2014-2015</a:t>
            </a:r>
            <a:endParaRPr lang="es-ES_tradnl" b="1" kern="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4" name="Proceso alternativo 18"/>
          <p:cNvSpPr/>
          <p:nvPr/>
        </p:nvSpPr>
        <p:spPr>
          <a:xfrm>
            <a:off x="2411760" y="908720"/>
            <a:ext cx="6525368" cy="280376"/>
          </a:xfrm>
          <a:prstGeom prst="flowChartAlternateProcess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_tradnl" b="1" dirty="0" smtClean="0">
                <a:solidFill>
                  <a:srgbClr val="4A452A"/>
                </a:solidFill>
              </a:rPr>
              <a:t>EL ACOSO Y LA INTIMIDACIÓN ENTRE IGUALES (“BULLYING”)</a:t>
            </a:r>
            <a:endParaRPr lang="es-ES_tradnl" dirty="0">
              <a:solidFill>
                <a:srgbClr val="4A452A"/>
              </a:solidFill>
            </a:endParaRPr>
          </a:p>
        </p:txBody>
      </p:sp>
      <p:cxnSp>
        <p:nvCxnSpPr>
          <p:cNvPr id="15" name="Conector recto 17"/>
          <p:cNvCxnSpPr/>
          <p:nvPr/>
        </p:nvCxnSpPr>
        <p:spPr>
          <a:xfrm>
            <a:off x="539552" y="548680"/>
            <a:ext cx="0" cy="4680520"/>
          </a:xfrm>
          <a:prstGeom prst="line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16" name="Grupo 19"/>
          <p:cNvGrpSpPr/>
          <p:nvPr/>
        </p:nvGrpSpPr>
        <p:grpSpPr>
          <a:xfrm>
            <a:off x="287464" y="193698"/>
            <a:ext cx="540120" cy="540000"/>
            <a:chOff x="179512" y="116632"/>
            <a:chExt cx="540120" cy="540000"/>
          </a:xfrm>
        </p:grpSpPr>
        <p:sp>
          <p:nvSpPr>
            <p:cNvPr id="17" name="8 Conector"/>
            <p:cNvSpPr/>
            <p:nvPr/>
          </p:nvSpPr>
          <p:spPr>
            <a:xfrm>
              <a:off x="179512" y="116632"/>
              <a:ext cx="540000" cy="540000"/>
            </a:xfrm>
            <a:prstGeom prst="flowChartConnector">
              <a:avLst/>
            </a:prstGeom>
            <a:solidFill>
              <a:schemeClr val="accent5">
                <a:lumMod val="20000"/>
                <a:lumOff val="80000"/>
                <a:alpha val="81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4A452A"/>
                </a:solidFill>
              </a:endParaRPr>
            </a:p>
          </p:txBody>
        </p:sp>
        <p:sp>
          <p:nvSpPr>
            <p:cNvPr id="18" name="11 CuadroTexto"/>
            <p:cNvSpPr txBox="1"/>
            <p:nvPr/>
          </p:nvSpPr>
          <p:spPr>
            <a:xfrm>
              <a:off x="179512" y="186577"/>
              <a:ext cx="5401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>
                  <a:solidFill>
                    <a:srgbClr val="4A452A"/>
                  </a:solidFill>
                </a:rPr>
                <a:t>5</a:t>
              </a:r>
            </a:p>
          </p:txBody>
        </p:sp>
      </p:grpSp>
      <p:sp>
        <p:nvSpPr>
          <p:cNvPr id="21" name="Rectángulo 12"/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3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97152"/>
            <a:ext cx="877936" cy="864096"/>
          </a:xfrm>
          <a:prstGeom prst="rect">
            <a:avLst/>
          </a:prstGeom>
        </p:spPr>
      </p:pic>
      <p:graphicFrame>
        <p:nvGraphicFramePr>
          <p:cNvPr id="43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64470"/>
              </p:ext>
            </p:extLst>
          </p:nvPr>
        </p:nvGraphicFramePr>
        <p:xfrm>
          <a:off x="1554922" y="1700808"/>
          <a:ext cx="7344820" cy="382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2"/>
                <a:gridCol w="734482"/>
                <a:gridCol w="734482"/>
                <a:gridCol w="734482"/>
                <a:gridCol w="734482"/>
                <a:gridCol w="734482"/>
                <a:gridCol w="734482"/>
                <a:gridCol w="734482"/>
                <a:gridCol w="734482"/>
                <a:gridCol w="734482"/>
              </a:tblGrid>
              <a:tr h="3494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r>
                        <a:rPr lang="es-ES" sz="900" dirty="0" smtClean="0">
                          <a:effectLst/>
                        </a:rPr>
                        <a:t>ALUM/CUR</a:t>
                      </a:r>
                      <a:endParaRPr lang="es-ES_tradnl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06/07</a:t>
                      </a:r>
                      <a:endParaRPr lang="es-ES_tradnl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07/08</a:t>
                      </a:r>
                      <a:endParaRPr lang="es-ES_tradnl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08/09</a:t>
                      </a:r>
                      <a:endParaRPr lang="es-ES_tradnl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09/10</a:t>
                      </a:r>
                      <a:endParaRPr lang="es-ES_tradnl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10/11</a:t>
                      </a:r>
                      <a:endParaRPr lang="es-ES_tradnl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11/12</a:t>
                      </a:r>
                      <a:endParaRPr lang="es-ES_tradnl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12/13</a:t>
                      </a:r>
                      <a:endParaRPr lang="es-ES_tradnl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</a:rPr>
                        <a:t>13/14</a:t>
                      </a:r>
                      <a:endParaRPr lang="es-ES_tradnl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2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14/15</a:t>
                      </a:r>
                      <a:endParaRPr lang="es-ES_tradnl" sz="1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95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0" gridSpan="9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0" h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0" h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0" h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0" h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0" h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0" h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0" h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0" h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90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85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80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75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70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65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/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60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55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50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45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40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35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30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25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20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15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10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59459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5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49212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r>
                        <a:rPr lang="es-ES_tradnl" sz="800" dirty="0" smtClean="0"/>
                        <a:t>0</a:t>
                      </a:r>
                      <a:endParaRPr lang="es-ES_tradnl" sz="8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endParaRPr lang="es-ES_tradnl" sz="1400" b="1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algn="r">
                        <a:lnSpc>
                          <a:spcPts val="500"/>
                        </a:lnSpc>
                      </a:pPr>
                      <a:endParaRPr lang="es-ES_tradnl" sz="1000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lang="es-ES_tradnl" sz="1400" b="1" dirty="0" smtClean="0"/>
                        <a:t>99</a:t>
                      </a:r>
                      <a:endParaRPr lang="es-ES_tradnl" sz="1400" b="1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lang="es-ES_tradnl" sz="1400" b="1" dirty="0" smtClean="0"/>
                        <a:t>68</a:t>
                      </a:r>
                      <a:endParaRPr lang="es-ES_tradnl" sz="1400" b="1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lang="es-ES_tradnl" sz="1400" b="1" dirty="0" smtClean="0"/>
                        <a:t>33</a:t>
                      </a:r>
                      <a:endParaRPr lang="es-ES_tradnl" sz="1400" b="1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lang="es-ES_tradnl" sz="1400" b="1" dirty="0" smtClean="0"/>
                        <a:t>17</a:t>
                      </a:r>
                      <a:endParaRPr lang="es-ES_tradnl" sz="1400" b="1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lang="es-ES_tradnl" sz="1400" b="1" dirty="0" smtClean="0"/>
                        <a:t>39</a:t>
                      </a:r>
                      <a:endParaRPr lang="es-ES_tradnl" sz="1400" b="1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lang="es-ES_tradnl" sz="1400" b="1" dirty="0" smtClean="0"/>
                        <a:t>8</a:t>
                      </a:r>
                      <a:endParaRPr lang="es-ES_tradnl" sz="1400" b="1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lang="es-ES_tradnl" sz="1400" b="1" dirty="0" smtClean="0"/>
                        <a:t>24</a:t>
                      </a:r>
                      <a:endParaRPr lang="es-ES_tradnl" sz="1400" b="1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lang="es-ES_tradnl" sz="1400" b="1" dirty="0" smtClean="0"/>
                        <a:t>20</a:t>
                      </a:r>
                      <a:endParaRPr lang="es-ES_tradnl" sz="1400" b="1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00"/>
                        </a:lnSpc>
                      </a:pPr>
                      <a:r>
                        <a:rPr lang="es-ES_tradnl" sz="1400" b="1" dirty="0" smtClean="0"/>
                        <a:t>31</a:t>
                      </a:r>
                      <a:endParaRPr lang="es-ES_tradnl" sz="1400" b="1" dirty="0"/>
                    </a:p>
                  </a:txBody>
                  <a:tcPr anchor="b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4" name="43 Conector recto"/>
          <p:cNvCxnSpPr>
            <a:endCxn id="53" idx="1"/>
          </p:cNvCxnSpPr>
          <p:nvPr/>
        </p:nvCxnSpPr>
        <p:spPr>
          <a:xfrm>
            <a:off x="2627784" y="2132856"/>
            <a:ext cx="685435" cy="723169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>
            <a:endCxn id="54" idx="1"/>
          </p:cNvCxnSpPr>
          <p:nvPr/>
        </p:nvCxnSpPr>
        <p:spPr>
          <a:xfrm>
            <a:off x="3364136" y="2924944"/>
            <a:ext cx="711951" cy="1101211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>
            <a:stCxn id="54" idx="1"/>
          </p:cNvCxnSpPr>
          <p:nvPr/>
        </p:nvCxnSpPr>
        <p:spPr>
          <a:xfrm>
            <a:off x="4076087" y="4026155"/>
            <a:ext cx="735893" cy="554973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>
            <a:stCxn id="55" idx="3"/>
          </p:cNvCxnSpPr>
          <p:nvPr/>
        </p:nvCxnSpPr>
        <p:spPr>
          <a:xfrm flipV="1">
            <a:off x="4809115" y="3789040"/>
            <a:ext cx="698989" cy="843005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>
            <a:stCxn id="56" idx="5"/>
          </p:cNvCxnSpPr>
          <p:nvPr/>
        </p:nvCxnSpPr>
        <p:spPr>
          <a:xfrm>
            <a:off x="5559021" y="3911965"/>
            <a:ext cx="741171" cy="1016627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>
            <a:endCxn id="58" idx="3"/>
          </p:cNvCxnSpPr>
          <p:nvPr/>
        </p:nvCxnSpPr>
        <p:spPr>
          <a:xfrm flipV="1">
            <a:off x="6300192" y="4420278"/>
            <a:ext cx="700243" cy="508314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"/>
          <p:cNvCxnSpPr>
            <a:endCxn id="59" idx="6"/>
          </p:cNvCxnSpPr>
          <p:nvPr/>
        </p:nvCxnSpPr>
        <p:spPr>
          <a:xfrm>
            <a:off x="7099522" y="4393326"/>
            <a:ext cx="746820" cy="76265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Conector recto"/>
          <p:cNvCxnSpPr>
            <a:stCxn id="59" idx="6"/>
            <a:endCxn id="60" idx="2"/>
          </p:cNvCxnSpPr>
          <p:nvPr/>
        </p:nvCxnSpPr>
        <p:spPr>
          <a:xfrm flipV="1">
            <a:off x="7846342" y="4149080"/>
            <a:ext cx="608756" cy="320511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Conector"/>
          <p:cNvSpPr/>
          <p:nvPr/>
        </p:nvSpPr>
        <p:spPr>
          <a:xfrm>
            <a:off x="2555776" y="2037656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Conector"/>
          <p:cNvSpPr/>
          <p:nvPr/>
        </p:nvSpPr>
        <p:spPr>
          <a:xfrm>
            <a:off x="3292128" y="2834934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Conector"/>
          <p:cNvSpPr/>
          <p:nvPr/>
        </p:nvSpPr>
        <p:spPr>
          <a:xfrm>
            <a:off x="4054996" y="4005064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Conector"/>
          <p:cNvSpPr/>
          <p:nvPr/>
        </p:nvSpPr>
        <p:spPr>
          <a:xfrm>
            <a:off x="4788024" y="4509120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Conector"/>
          <p:cNvSpPr/>
          <p:nvPr/>
        </p:nvSpPr>
        <p:spPr>
          <a:xfrm>
            <a:off x="5436096" y="3789040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Conector"/>
          <p:cNvSpPr/>
          <p:nvPr/>
        </p:nvSpPr>
        <p:spPr>
          <a:xfrm>
            <a:off x="6228184" y="4856584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Conector"/>
          <p:cNvSpPr/>
          <p:nvPr/>
        </p:nvSpPr>
        <p:spPr>
          <a:xfrm>
            <a:off x="6979344" y="429735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58 Conector"/>
          <p:cNvSpPr/>
          <p:nvPr/>
        </p:nvSpPr>
        <p:spPr>
          <a:xfrm>
            <a:off x="7702326" y="4397583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Conector"/>
          <p:cNvSpPr/>
          <p:nvPr/>
        </p:nvSpPr>
        <p:spPr>
          <a:xfrm>
            <a:off x="8455098" y="4077072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CuadroTexto"/>
          <p:cNvSpPr txBox="1"/>
          <p:nvPr/>
        </p:nvSpPr>
        <p:spPr>
          <a:xfrm>
            <a:off x="719572" y="3846240"/>
            <a:ext cx="75608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 smtClean="0"/>
              <a:t>Media 38</a:t>
            </a:r>
            <a:endParaRPr lang="es-ES" sz="900" dirty="0"/>
          </a:p>
        </p:txBody>
      </p:sp>
      <p:sp>
        <p:nvSpPr>
          <p:cNvPr id="63" name="2 Subtítulo"/>
          <p:cNvSpPr txBox="1">
            <a:spLocks/>
          </p:cNvSpPr>
          <p:nvPr/>
        </p:nvSpPr>
        <p:spPr>
          <a:xfrm>
            <a:off x="3292128" y="2217440"/>
            <a:ext cx="5527922" cy="275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s-ES" sz="1400" b="1" dirty="0" smtClean="0">
                <a:solidFill>
                  <a:schemeClr val="accent1">
                    <a:lumMod val="75000"/>
                  </a:schemeClr>
                </a:solidFill>
              </a:rPr>
              <a:t>Casos confirmados </a:t>
            </a:r>
            <a:r>
              <a:rPr lang="es-ES" sz="1100" dirty="0" smtClean="0">
                <a:solidFill>
                  <a:schemeClr val="accent1">
                    <a:lumMod val="75000"/>
                  </a:schemeClr>
                </a:solidFill>
              </a:rPr>
              <a:t>de acoso e intimidación entre iguales</a:t>
            </a:r>
            <a:endParaRPr lang="es-ES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es-ES" sz="1100" dirty="0" smtClean="0">
                <a:solidFill>
                  <a:schemeClr val="accent1">
                    <a:lumMod val="75000"/>
                  </a:schemeClr>
                </a:solidFill>
              </a:rPr>
              <a:t>Periodo 2006-2007 al 2014-2015</a:t>
            </a:r>
            <a:endParaRPr lang="es-ES" sz="11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4" name="63 Conector recto de flecha"/>
          <p:cNvCxnSpPr/>
          <p:nvPr/>
        </p:nvCxnSpPr>
        <p:spPr>
          <a:xfrm flipH="1">
            <a:off x="1331640" y="3933056"/>
            <a:ext cx="7488832" cy="0"/>
          </a:xfrm>
          <a:prstGeom prst="straightConnector1">
            <a:avLst/>
          </a:prstGeom>
          <a:ln w="38100">
            <a:solidFill>
              <a:srgbClr val="99CCFF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61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9"/>
          <p:cNvSpPr>
            <a:spLocks noGrp="1"/>
          </p:cNvSpPr>
          <p:nvPr>
            <p:ph type="title"/>
          </p:nvPr>
        </p:nvSpPr>
        <p:spPr>
          <a:xfrm>
            <a:off x="179512" y="922709"/>
            <a:ext cx="8856984" cy="5386611"/>
          </a:xfrm>
          <a:solidFill>
            <a:schemeClr val="bg1">
              <a:alpha val="40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lvl="1" algn="r"/>
            <a:r>
              <a:rPr lang="es-ES" sz="27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7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7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7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800" b="1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s-ES" sz="2800" b="1" dirty="0" smtClean="0">
                <a:solidFill>
                  <a:schemeClr val="tx1"/>
                </a:solidFill>
                <a:latin typeface="+mn-lt"/>
              </a:rPr>
            </a:br>
            <a:r>
              <a:rPr lang="es-ES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8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es-E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16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1600" dirty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0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endParaRPr lang="es-ES_tradnl" sz="20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cxnSp>
        <p:nvCxnSpPr>
          <p:cNvPr id="21" name="Conector recto 17"/>
          <p:cNvCxnSpPr/>
          <p:nvPr/>
        </p:nvCxnSpPr>
        <p:spPr>
          <a:xfrm>
            <a:off x="539552" y="548680"/>
            <a:ext cx="0" cy="4680520"/>
          </a:xfrm>
          <a:prstGeom prst="line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5" name="Rectángulo 12"/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6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97152"/>
            <a:ext cx="877936" cy="864096"/>
          </a:xfrm>
          <a:prstGeom prst="rect">
            <a:avLst/>
          </a:prstGeom>
        </p:spPr>
      </p:pic>
      <p:grpSp>
        <p:nvGrpSpPr>
          <p:cNvPr id="10" name="9 Grupo"/>
          <p:cNvGrpSpPr/>
          <p:nvPr/>
        </p:nvGrpSpPr>
        <p:grpSpPr>
          <a:xfrm>
            <a:off x="0" y="-27384"/>
            <a:ext cx="9144000" cy="621650"/>
            <a:chOff x="0" y="-27384"/>
            <a:chExt cx="9144000" cy="621650"/>
          </a:xfrm>
        </p:grpSpPr>
        <p:sp>
          <p:nvSpPr>
            <p:cNvPr id="11" name="Título 9"/>
            <p:cNvSpPr txBox="1">
              <a:spLocks/>
            </p:cNvSpPr>
            <p:nvPr/>
          </p:nvSpPr>
          <p:spPr>
            <a:xfrm>
              <a:off x="0" y="-27384"/>
              <a:ext cx="9144000" cy="3960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txBody>
            <a:bodyPr vert="horz" rtlCol="0" anchor="ctr">
              <a:noAutofit/>
            </a:bodyPr>
            <a:lstStyle>
              <a:lvl1pPr algn="ctr" rtl="0" eaLnBrk="1" latinLnBrk="0" hangingPunct="1">
                <a:spcBef>
                  <a:spcPct val="0"/>
                </a:spcBef>
                <a:buNone/>
                <a:defRPr lang="es-ES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lvl="1"/>
              <a:endParaRPr lang="es-ES" sz="6000" b="1" kern="0" dirty="0" smtClean="0">
                <a:solidFill>
                  <a:schemeClr val="bg1"/>
                </a:solidFill>
              </a:endParaRPr>
            </a:p>
            <a:p>
              <a:pPr marL="0" lvl="1"/>
              <a:r>
                <a:rPr lang="es-ES" sz="3600" b="1" kern="0" dirty="0" smtClean="0">
                  <a:solidFill>
                    <a:schemeClr val="bg1"/>
                  </a:solidFill>
                </a:rPr>
                <a:t>OBSERVATORIO</a:t>
              </a:r>
              <a:endParaRPr lang="es-ES" sz="3600" b="1" kern="0" dirty="0">
                <a:solidFill>
                  <a:schemeClr val="bg1"/>
                </a:solidFill>
              </a:endParaRPr>
            </a:p>
            <a:p>
              <a:pPr marL="0" lvl="1"/>
              <a:endParaRPr lang="es-ES" sz="2000" kern="0" dirty="0" smtClean="0">
                <a:solidFill>
                  <a:schemeClr val="tx2">
                    <a:lumMod val="75000"/>
                  </a:schemeClr>
                </a:solidFill>
              </a:endParaRPr>
            </a:p>
            <a:p>
              <a:pPr marL="0" lvl="1" algn="r"/>
              <a:endParaRPr lang="es-ES" sz="2000" kern="0" dirty="0" smtClean="0">
                <a:solidFill>
                  <a:schemeClr val="tx2">
                    <a:lumMod val="75000"/>
                  </a:schemeClr>
                </a:solidFill>
              </a:endParaRPr>
            </a:p>
            <a:p>
              <a:pPr marL="0" lvl="1" algn="r"/>
              <a:endParaRPr lang="es-ES" sz="1000" kern="0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2" name="Rectángulo 20"/>
            <p:cNvSpPr/>
            <p:nvPr/>
          </p:nvSpPr>
          <p:spPr>
            <a:xfrm>
              <a:off x="35496" y="332656"/>
              <a:ext cx="7272808" cy="2616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1100" kern="0" dirty="0">
                  <a:solidFill>
                    <a:schemeClr val="tx2">
                      <a:lumMod val="75000"/>
                    </a:schemeClr>
                  </a:solidFill>
                </a:rPr>
                <a:t>DE LA COMUNIDAD DE CASTILLA Y </a:t>
              </a:r>
              <a:r>
                <a:rPr lang="es-ES" sz="1100" kern="0" dirty="0" smtClean="0">
                  <a:solidFill>
                    <a:schemeClr val="tx2">
                      <a:lumMod val="75000"/>
                    </a:schemeClr>
                  </a:solidFill>
                </a:rPr>
                <a:t>LEÓN. </a:t>
              </a:r>
              <a:r>
                <a:rPr lang="es-ES" sz="1100" b="1" kern="0" dirty="0" smtClean="0">
                  <a:solidFill>
                    <a:schemeClr val="tx2">
                      <a:lumMod val="75000"/>
                    </a:schemeClr>
                  </a:solidFill>
                </a:rPr>
                <a:t>SECCIÓN DE CONVIVENCIA ESCOLAR</a:t>
              </a:r>
              <a:endParaRPr lang="es-ES_tradnl" sz="1100" b="1" dirty="0"/>
            </a:p>
          </p:txBody>
        </p:sp>
      </p:grpSp>
      <p:sp>
        <p:nvSpPr>
          <p:cNvPr id="15" name="Título 9"/>
          <p:cNvSpPr txBox="1">
            <a:spLocks/>
          </p:cNvSpPr>
          <p:nvPr/>
        </p:nvSpPr>
        <p:spPr>
          <a:xfrm>
            <a:off x="955585" y="1830702"/>
            <a:ext cx="7488832" cy="257829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/>
            <a:r>
              <a:rPr lang="es-ES" sz="24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LA CONVIVENCIA EN LOS CENTROS DE CASTILLA Y LEÓN</a:t>
            </a:r>
            <a:br>
              <a:rPr lang="es-ES" sz="24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sz="24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24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es-ES" kern="0" dirty="0">
                <a:solidFill>
                  <a:schemeClr val="tx2">
                    <a:lumMod val="75000"/>
                  </a:schemeClr>
                </a:solidFill>
              </a:rPr>
              <a:t>PERIODO SEPTIEMBRE 2015-ENERO 2016. </a:t>
            </a:r>
            <a:r>
              <a:rPr lang="es-ES" b="1" kern="0" dirty="0">
                <a:solidFill>
                  <a:schemeClr val="tx2">
                    <a:lumMod val="75000"/>
                  </a:schemeClr>
                </a:solidFill>
              </a:rPr>
              <a:t>SITUACIÓN ACTUAL</a:t>
            </a:r>
            <a: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/>
            </a:r>
            <a:br>
              <a:rPr lang="es-ES" sz="1600" b="1" kern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endParaRPr lang="es-ES_tradnl" kern="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6" name="Cinta perforada 15"/>
          <p:cNvSpPr/>
          <p:nvPr/>
        </p:nvSpPr>
        <p:spPr>
          <a:xfrm rot="19683883">
            <a:off x="5508104" y="4680989"/>
            <a:ext cx="3159846" cy="1160003"/>
          </a:xfrm>
          <a:prstGeom prst="flowChartPunchedTap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7" name="Proceso alternativo 16"/>
          <p:cNvSpPr/>
          <p:nvPr/>
        </p:nvSpPr>
        <p:spPr>
          <a:xfrm rot="19595609">
            <a:off x="5623739" y="4966357"/>
            <a:ext cx="2974123" cy="527792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b="1" dirty="0" smtClean="0">
                <a:solidFill>
                  <a:schemeClr val="bg1"/>
                </a:solidFill>
              </a:rPr>
              <a:t>ALGUNOS DATOS</a:t>
            </a:r>
            <a:endParaRPr lang="es-ES_tradnl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00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ítulo 9"/>
          <p:cNvSpPr txBox="1">
            <a:spLocks/>
          </p:cNvSpPr>
          <p:nvPr/>
        </p:nvSpPr>
        <p:spPr>
          <a:xfrm>
            <a:off x="179512" y="44624"/>
            <a:ext cx="8856984" cy="860268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txBody>
          <a:bodyPr vert="horz" rtlCol="0" anchor="ctr">
            <a:normAutofit/>
          </a:bodyPr>
          <a:lstStyle>
            <a:lvl1pPr algn="ctr" rtl="0" eaLnBrk="1" latinLnBrk="0" hangingPunct="1">
              <a:spcBef>
                <a:spcPct val="0"/>
              </a:spcBef>
              <a:buNone/>
              <a:defRPr lang="es-E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r">
              <a:lnSpc>
                <a:spcPct val="110000"/>
              </a:lnSpc>
            </a:pPr>
            <a:r>
              <a:rPr lang="es-ES" sz="1200" b="1" dirty="0">
                <a:solidFill>
                  <a:schemeClr val="tx2">
                    <a:lumMod val="75000"/>
                  </a:schemeClr>
                </a:solidFill>
              </a:rPr>
              <a:t>LA CONVIVENCIA EN LOS CENTROS DE CASTILLA Y LEÓN</a:t>
            </a:r>
            <a:br>
              <a:rPr lang="es-ES" sz="12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s-ES" b="1" kern="0" dirty="0" smtClean="0">
                <a:solidFill>
                  <a:schemeClr val="tx2">
                    <a:lumMod val="75000"/>
                  </a:schemeClr>
                </a:solidFill>
              </a:rPr>
              <a:t>PERIODO </a:t>
            </a:r>
            <a:r>
              <a:rPr lang="es-ES" b="1" kern="0" dirty="0">
                <a:solidFill>
                  <a:schemeClr val="tx2">
                    <a:lumMod val="75000"/>
                  </a:schemeClr>
                </a:solidFill>
              </a:rPr>
              <a:t>SEPTIEMBRE 2015-ENERO 2016. SITUACIÓN ACTUAL</a:t>
            </a:r>
            <a:endParaRPr lang="es-ES_tradnl" b="1" kern="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7308304" y="5763929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14</a:t>
            </a:r>
            <a:endParaRPr lang="es-ES" b="1" dirty="0">
              <a:solidFill>
                <a:schemeClr val="bg1"/>
              </a:solidFill>
            </a:endParaRPr>
          </a:p>
        </p:txBody>
      </p:sp>
      <p:cxnSp>
        <p:nvCxnSpPr>
          <p:cNvPr id="42" name="Conector recto 17"/>
          <p:cNvCxnSpPr/>
          <p:nvPr/>
        </p:nvCxnSpPr>
        <p:spPr>
          <a:xfrm>
            <a:off x="539552" y="548680"/>
            <a:ext cx="0" cy="4680520"/>
          </a:xfrm>
          <a:prstGeom prst="line">
            <a:avLst/>
          </a:prstGeom>
          <a:ln w="5715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43" name="Grupo 19"/>
          <p:cNvGrpSpPr/>
          <p:nvPr/>
        </p:nvGrpSpPr>
        <p:grpSpPr>
          <a:xfrm>
            <a:off x="287464" y="193698"/>
            <a:ext cx="540120" cy="540000"/>
            <a:chOff x="179512" y="116632"/>
            <a:chExt cx="540120" cy="540000"/>
          </a:xfrm>
        </p:grpSpPr>
        <p:sp>
          <p:nvSpPr>
            <p:cNvPr id="44" name="8 Conector"/>
            <p:cNvSpPr/>
            <p:nvPr/>
          </p:nvSpPr>
          <p:spPr>
            <a:xfrm>
              <a:off x="179512" y="116632"/>
              <a:ext cx="540000" cy="540000"/>
            </a:xfrm>
            <a:prstGeom prst="flowChartConnector">
              <a:avLst/>
            </a:prstGeom>
            <a:solidFill>
              <a:schemeClr val="accent5">
                <a:lumMod val="20000"/>
                <a:lumOff val="80000"/>
                <a:alpha val="81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 contourW="12700">
              <a:bevelT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4A452A"/>
                </a:solidFill>
              </a:endParaRPr>
            </a:p>
          </p:txBody>
        </p:sp>
        <p:sp>
          <p:nvSpPr>
            <p:cNvPr id="45" name="11 CuadroTexto"/>
            <p:cNvSpPr txBox="1"/>
            <p:nvPr/>
          </p:nvSpPr>
          <p:spPr>
            <a:xfrm>
              <a:off x="179512" y="186577"/>
              <a:ext cx="54012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rgbClr val="4A452A"/>
                  </a:solidFill>
                </a:rPr>
                <a:t>6</a:t>
              </a:r>
              <a:endParaRPr lang="es-ES" sz="2000" b="1" dirty="0">
                <a:solidFill>
                  <a:srgbClr val="4A452A"/>
                </a:solidFill>
              </a:endParaRPr>
            </a:p>
          </p:txBody>
        </p:sp>
      </p:grpSp>
      <p:pic>
        <p:nvPicPr>
          <p:cNvPr id="46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797152"/>
            <a:ext cx="877936" cy="864096"/>
          </a:xfrm>
          <a:prstGeom prst="rect">
            <a:avLst/>
          </a:prstGeom>
        </p:spPr>
      </p:pic>
      <p:sp>
        <p:nvSpPr>
          <p:cNvPr id="47" name="Rectángulo 12"/>
          <p:cNvSpPr/>
          <p:nvPr/>
        </p:nvSpPr>
        <p:spPr>
          <a:xfrm>
            <a:off x="0" y="5661248"/>
            <a:ext cx="9144000" cy="11967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Proceso alternativo 18"/>
          <p:cNvSpPr/>
          <p:nvPr/>
        </p:nvSpPr>
        <p:spPr>
          <a:xfrm>
            <a:off x="1475656" y="1232836"/>
            <a:ext cx="7461472" cy="539980"/>
          </a:xfrm>
          <a:prstGeom prst="flowChartAlternateProcess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ES_tradnl" b="1" dirty="0" smtClean="0">
                <a:solidFill>
                  <a:srgbClr val="4A452A"/>
                </a:solidFill>
              </a:rPr>
              <a:t>SITUACIÓN DE LA CONVIVENCIA. DATOS GLOBALES.</a:t>
            </a:r>
          </a:p>
          <a:p>
            <a:pPr algn="r"/>
            <a:r>
              <a:rPr lang="es-ES_tradnl" b="1" dirty="0" smtClean="0">
                <a:solidFill>
                  <a:srgbClr val="4A452A"/>
                </a:solidFill>
              </a:rPr>
              <a:t>Enero 2016</a:t>
            </a:r>
            <a:endParaRPr lang="es-ES_tradnl" b="1" dirty="0">
              <a:solidFill>
                <a:srgbClr val="4A452A"/>
              </a:solidFill>
            </a:endParaRPr>
          </a:p>
        </p:txBody>
      </p:sp>
      <p:graphicFrame>
        <p:nvGraphicFramePr>
          <p:cNvPr id="28" name="Tab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311265"/>
              </p:ext>
            </p:extLst>
          </p:nvPr>
        </p:nvGraphicFramePr>
        <p:xfrm>
          <a:off x="1187626" y="2420888"/>
          <a:ext cx="7704854" cy="3024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32246"/>
                <a:gridCol w="2736304"/>
                <a:gridCol w="2736304"/>
              </a:tblGrid>
              <a:tr h="1094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</a:rPr>
                        <a:t> </a:t>
                      </a:r>
                      <a:endParaRPr lang="es-ES_tradnl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800" b="1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Nº DE CENTROS</a:t>
                      </a:r>
                      <a:endParaRPr lang="es-ES_tradnl" sz="1800" b="1" baseline="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800" b="1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EN TOTAL</a:t>
                      </a:r>
                      <a:endParaRPr lang="es-ES_tradnl" sz="18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% CENTROS</a:t>
                      </a:r>
                      <a:endParaRPr lang="es-ES_tradnl" sz="18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65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cap="all" baseline="0" dirty="0" smtClean="0">
                          <a:effectLst/>
                          <a:latin typeface="+mn-lt"/>
                          <a:ea typeface="+mn-ea"/>
                        </a:rPr>
                        <a:t>Centros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cap="all" baseline="0" dirty="0" smtClean="0">
                          <a:effectLst/>
                          <a:latin typeface="+mn-lt"/>
                          <a:ea typeface="+mn-ea"/>
                        </a:rPr>
                        <a:t>con incidencias</a:t>
                      </a:r>
                      <a:endParaRPr lang="es-ES_tradnl" sz="2000" b="1" cap="all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585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ES_tradnl" sz="2000" b="1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16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CURSO ANTERIOR: 596 </a:t>
                      </a:r>
                      <a:endParaRPr lang="es-ES_tradnl" sz="16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 smtClean="0">
                          <a:effectLst/>
                          <a:latin typeface="+mn-lt"/>
                        </a:rPr>
                        <a:t>53,33 %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s-ES" sz="2000" b="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600" b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CURSO ANTERIOR: 54,33 %</a:t>
                      </a:r>
                      <a:endParaRPr lang="es-ES_tradnl" sz="16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30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cap="all" dirty="0" smtClean="0">
                          <a:effectLst/>
                        </a:rPr>
                        <a:t>Centros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cap="all" dirty="0" smtClean="0">
                          <a:effectLst/>
                        </a:rPr>
                        <a:t>sin </a:t>
                      </a:r>
                      <a:r>
                        <a:rPr lang="es-ES" sz="2000" b="1" cap="all" baseline="0" dirty="0" smtClean="0">
                          <a:effectLst/>
                        </a:rPr>
                        <a:t>incidencias</a:t>
                      </a:r>
                      <a:endParaRPr lang="es-ES_tradnl" sz="2000" b="1" cap="all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000" b="1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512</a:t>
                      </a:r>
                      <a:endParaRPr lang="es-ES_tradnl" sz="2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2000" b="1" dirty="0" smtClean="0">
                          <a:effectLst/>
                          <a:latin typeface="+mn-lt"/>
                        </a:rPr>
                        <a:t>46,67</a:t>
                      </a:r>
                      <a:r>
                        <a:rPr lang="es-ES" sz="2000" b="1" baseline="0" dirty="0" smtClean="0">
                          <a:effectLst/>
                          <a:latin typeface="+mn-lt"/>
                        </a:rPr>
                        <a:t> %</a:t>
                      </a:r>
                      <a:endParaRPr lang="es-ES_tradnl" sz="20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7440" marR="67440" marT="0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875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EEAEC52-5BFD-4F82-8FCC-B3CF477AEF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1481</Words>
  <Application>Microsoft Office PowerPoint</Application>
  <PresentationFormat>Presentación en pantalla (4:3)</PresentationFormat>
  <Paragraphs>420</Paragraphs>
  <Slides>20</Slides>
  <Notes>20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Tema de Office</vt:lpstr>
      <vt:lpstr>CorelDRAW</vt:lpstr>
      <vt:lpstr>Presentación de PowerPoint</vt:lpstr>
      <vt:lpstr>            </vt:lpstr>
      <vt:lpstr>            </vt:lpstr>
      <vt:lpstr>            </vt:lpstr>
      <vt:lpstr>            </vt:lpstr>
      <vt:lpstr>            </vt:lpstr>
      <vt:lpstr>            </vt:lpstr>
      <vt:lpstr>            </vt:lpstr>
      <vt:lpstr>Presentación de PowerPoint</vt:lpstr>
      <vt:lpstr>Presentación de PowerPoint</vt:lpstr>
      <vt:lpstr>            </vt:lpstr>
      <vt:lpstr>        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2015-02-06T10:30:27Z</dcterms:created>
  <dcterms:modified xsi:type="dcterms:W3CDTF">2016-04-18T09:00:06Z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TC101641899990</vt:lpwstr>
  </property>
</Properties>
</file>