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43" r:id="rId2"/>
    <p:sldId id="496" r:id="rId3"/>
    <p:sldId id="488" r:id="rId4"/>
    <p:sldId id="486" r:id="rId5"/>
    <p:sldId id="526" r:id="rId6"/>
    <p:sldId id="492" r:id="rId7"/>
    <p:sldId id="498" r:id="rId8"/>
    <p:sldId id="523" r:id="rId9"/>
    <p:sldId id="527" r:id="rId10"/>
    <p:sldId id="493" r:id="rId11"/>
    <p:sldId id="500" r:id="rId12"/>
    <p:sldId id="491" r:id="rId13"/>
    <p:sldId id="494" r:id="rId14"/>
    <p:sldId id="489" r:id="rId15"/>
    <p:sldId id="501" r:id="rId16"/>
    <p:sldId id="503" r:id="rId17"/>
    <p:sldId id="522" r:id="rId18"/>
    <p:sldId id="497" r:id="rId19"/>
    <p:sldId id="509" r:id="rId20"/>
    <p:sldId id="504" r:id="rId21"/>
    <p:sldId id="499" r:id="rId22"/>
    <p:sldId id="510" r:id="rId23"/>
    <p:sldId id="506" r:id="rId24"/>
    <p:sldId id="511" r:id="rId25"/>
    <p:sldId id="513" r:id="rId26"/>
    <p:sldId id="507" r:id="rId27"/>
    <p:sldId id="518" r:id="rId28"/>
    <p:sldId id="512" r:id="rId29"/>
    <p:sldId id="521" r:id="rId30"/>
    <p:sldId id="519" r:id="rId31"/>
    <p:sldId id="514" r:id="rId32"/>
    <p:sldId id="529" r:id="rId33"/>
    <p:sldId id="495" r:id="rId34"/>
    <p:sldId id="490" r:id="rId35"/>
    <p:sldId id="517" r:id="rId36"/>
    <p:sldId id="516" r:id="rId37"/>
    <p:sldId id="524" r:id="rId38"/>
    <p:sldId id="525" r:id="rId39"/>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476"/>
    <a:srgbClr val="68523C"/>
    <a:srgbClr val="4B4337"/>
    <a:srgbClr val="E0D5CA"/>
    <a:srgbClr val="FCFBF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1" autoAdjust="0"/>
    <p:restoredTop sz="94630" autoAdjust="0"/>
  </p:normalViewPr>
  <p:slideViewPr>
    <p:cSldViewPr snapToGrid="0">
      <p:cViewPr varScale="1">
        <p:scale>
          <a:sx n="102" d="100"/>
          <a:sy n="102" d="100"/>
        </p:scale>
        <p:origin x="912" y="10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65C200-F362-45D5-852E-587875C31859}" type="datetimeFigureOut">
              <a:rPr lang="es-ES" smtClean="0"/>
              <a:t>11/02/2025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50C126-528F-466A-A089-A10A4ED3B043}" type="slidenum">
              <a:rPr lang="es-ES" smtClean="0"/>
              <a:t>‹Nº›</a:t>
            </a:fld>
            <a:endParaRPr lang="es-ES"/>
          </a:p>
        </p:txBody>
      </p:sp>
    </p:spTree>
    <p:extLst>
      <p:ext uri="{BB962C8B-B14F-4D97-AF65-F5344CB8AC3E}">
        <p14:creationId xmlns:p14="http://schemas.microsoft.com/office/powerpoint/2010/main" val="252971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450C126-528F-466A-A089-A10A4ED3B043}" type="slidenum">
              <a:rPr lang="es-ES" smtClean="0"/>
              <a:t>4</a:t>
            </a:fld>
            <a:endParaRPr lang="es-ES"/>
          </a:p>
        </p:txBody>
      </p:sp>
    </p:spTree>
    <p:extLst>
      <p:ext uri="{BB962C8B-B14F-4D97-AF65-F5344CB8AC3E}">
        <p14:creationId xmlns:p14="http://schemas.microsoft.com/office/powerpoint/2010/main" val="137967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3E46-FE22-AAEC-CFDC-76FB6809E0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D894BF2-8B70-8457-FF09-AE07DEF6FBD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9D0A3E-F2AA-B87F-6CC6-AD14E5D5A280}"/>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7FE4E14-3A70-B92F-40A7-A2ADA4C514A4}"/>
              </a:ext>
            </a:extLst>
          </p:cNvPr>
          <p:cNvSpPr>
            <a:spLocks noGrp="1"/>
          </p:cNvSpPr>
          <p:nvPr>
            <p:ph type="sldNum" sz="quarter" idx="5"/>
          </p:nvPr>
        </p:nvSpPr>
        <p:spPr/>
        <p:txBody>
          <a:bodyPr/>
          <a:lstStyle/>
          <a:p>
            <a:fld id="{A450C126-528F-466A-A089-A10A4ED3B043}" type="slidenum">
              <a:rPr lang="es-ES" smtClean="0"/>
              <a:t>5</a:t>
            </a:fld>
            <a:endParaRPr lang="es-ES"/>
          </a:p>
        </p:txBody>
      </p:sp>
    </p:spTree>
    <p:extLst>
      <p:ext uri="{BB962C8B-B14F-4D97-AF65-F5344CB8AC3E}">
        <p14:creationId xmlns:p14="http://schemas.microsoft.com/office/powerpoint/2010/main" val="207995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4A967C6-949D-4991-B524-2A17EDEF5C61}" type="datetimeFigureOut">
              <a:rPr lang="es-ES" smtClean="0"/>
              <a:t>11/02/2025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30433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88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4A967C6-949D-4991-B524-2A17EDEF5C61}" type="datetimeFigureOut">
              <a:rPr lang="es-ES" smtClean="0"/>
              <a:t>11/02/2025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75256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44A967C6-949D-4991-B524-2A17EDEF5C61}" type="datetimeFigureOut">
              <a:rPr lang="es-ES" smtClean="0"/>
              <a:t>11/02/2025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39EC3B-2265-47FA-9AE1-962F5E8ED027}" type="slidenum">
              <a:rPr lang="es-ES" smtClean="0"/>
              <a:t>‹Nº›</a:t>
            </a:fld>
            <a:endParaRPr lang="es-ES"/>
          </a:p>
        </p:txBody>
      </p:sp>
    </p:spTree>
    <p:extLst>
      <p:ext uri="{BB962C8B-B14F-4D97-AF65-F5344CB8AC3E}">
        <p14:creationId xmlns:p14="http://schemas.microsoft.com/office/powerpoint/2010/main" val="31347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55570" y="1441939"/>
            <a:ext cx="12690001" cy="5826369"/>
          </a:xfrm>
          <a:prstGeom prst="rect">
            <a:avLst/>
          </a:prstGeom>
        </p:spPr>
      </p:pic>
      <p:sp>
        <p:nvSpPr>
          <p:cNvPr id="2" name="Marcador de fecha 1"/>
          <p:cNvSpPr>
            <a:spLocks noGrp="1"/>
          </p:cNvSpPr>
          <p:nvPr>
            <p:ph type="dt" sz="half" idx="10"/>
          </p:nvPr>
        </p:nvSpPr>
        <p:spPr/>
        <p:txBody>
          <a:bodyPr/>
          <a:lstStyle/>
          <a:p>
            <a:fld id="{44A967C6-949D-4991-B524-2A17EDEF5C61}" type="datetimeFigureOut">
              <a:rPr lang="es-ES" smtClean="0"/>
              <a:t>11/02/2025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39EC3B-2265-47FA-9AE1-962F5E8ED027}" type="slidenum">
              <a:rPr lang="es-ES" smtClean="0"/>
              <a:t>‹Nº›</a:t>
            </a:fld>
            <a:endParaRPr lang="es-ES"/>
          </a:p>
        </p:txBody>
      </p:sp>
      <p:pic>
        <p:nvPicPr>
          <p:cNvPr id="5" name="Imagen 4"/>
          <p:cNvPicPr>
            <a:picLocks noChangeAspect="1"/>
          </p:cNvPicPr>
          <p:nvPr userDrawn="1"/>
        </p:nvPicPr>
        <p:blipFill>
          <a:blip r:embed="rId3"/>
          <a:stretch>
            <a:fillRect/>
          </a:stretch>
        </p:blipFill>
        <p:spPr>
          <a:xfrm>
            <a:off x="6828693" y="486505"/>
            <a:ext cx="4835737" cy="599409"/>
          </a:xfrm>
          <a:prstGeom prst="rect">
            <a:avLst/>
          </a:prstGeom>
        </p:spPr>
      </p:pic>
      <p:pic>
        <p:nvPicPr>
          <p:cNvPr id="9" name="Imagen 8"/>
          <p:cNvPicPr>
            <a:picLocks noChangeAspect="1"/>
          </p:cNvPicPr>
          <p:nvPr userDrawn="1"/>
        </p:nvPicPr>
        <p:blipFill>
          <a:blip r:embed="rId4"/>
          <a:stretch>
            <a:fillRect/>
          </a:stretch>
        </p:blipFill>
        <p:spPr>
          <a:xfrm>
            <a:off x="380498" y="346904"/>
            <a:ext cx="1091250" cy="1001250"/>
          </a:xfrm>
          <a:prstGeom prst="rect">
            <a:avLst/>
          </a:prstGeom>
        </p:spPr>
      </p:pic>
    </p:spTree>
    <p:extLst>
      <p:ext uri="{BB962C8B-B14F-4D97-AF65-F5344CB8AC3E}">
        <p14:creationId xmlns:p14="http://schemas.microsoft.com/office/powerpoint/2010/main" val="79630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967C6-949D-4991-B524-2A17EDEF5C61}" type="datetimeFigureOut">
              <a:rPr lang="es-ES" smtClean="0"/>
              <a:t>11/02/2025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9EC3B-2265-47FA-9AE1-962F5E8ED027}" type="slidenum">
              <a:rPr lang="es-ES" smtClean="0"/>
              <a:t>‹Nº›</a:t>
            </a:fld>
            <a:endParaRPr lang="es-ES"/>
          </a:p>
        </p:txBody>
      </p:sp>
    </p:spTree>
    <p:extLst>
      <p:ext uri="{BB962C8B-B14F-4D97-AF65-F5344CB8AC3E}">
        <p14:creationId xmlns:p14="http://schemas.microsoft.com/office/powerpoint/2010/main" val="50418330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Gandhi San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jcyl.es/profesorado/es/modificacion-decreto-51-derechos-deberes-preguntas-frecuent" TargetMode="External"/><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hyperlink" Target="https://www.educa.jcyl.es/convivenciaescolar/es/normativa/aspectos-decreto-51-2007_derechos-deberes/manuales-apoyo-decreto-51-200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ociescuela.es/" TargetMode="External"/><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4493538"/>
          </a:xfrm>
          <a:prstGeom prst="rect">
            <a:avLst/>
          </a:prstGeom>
        </p:spPr>
        <p:txBody>
          <a:bodyPr wrap="square">
            <a:spAutoFit/>
          </a:bodyPr>
          <a:lstStyle/>
          <a:p>
            <a:pPr lvl="0" algn="ctr">
              <a:lnSpc>
                <a:spcPct val="150000"/>
              </a:lnSpc>
            </a:pPr>
            <a:r>
              <a:rPr lang="es-ES" sz="2800" b="1" dirty="0">
                <a:solidFill>
                  <a:schemeClr val="accent5">
                    <a:lumMod val="75000"/>
                  </a:schemeClr>
                </a:solidFill>
              </a:rPr>
              <a:t>APLICACIÓN INFORMÁTICA </a:t>
            </a:r>
          </a:p>
          <a:p>
            <a:pPr lvl="0" algn="ctr">
              <a:lnSpc>
                <a:spcPct val="150000"/>
              </a:lnSpc>
            </a:pPr>
            <a:r>
              <a:rPr lang="es-ES" sz="2800" b="1" dirty="0">
                <a:solidFill>
                  <a:schemeClr val="accent5">
                    <a:lumMod val="75000"/>
                  </a:schemeClr>
                </a:solidFill>
              </a:rPr>
              <a:t>PARA LA GESTIÓN DE LA CONVIVENCIA ESCOLAR</a:t>
            </a:r>
          </a:p>
          <a:p>
            <a:pPr lvl="0" algn="ctr">
              <a:lnSpc>
                <a:spcPct val="150000"/>
              </a:lnSpc>
            </a:pPr>
            <a:endParaRPr lang="es-ES" sz="2400" b="1" dirty="0">
              <a:solidFill>
                <a:schemeClr val="accent5">
                  <a:lumMod val="75000"/>
                </a:schemeClr>
              </a:solidFill>
            </a:endParaRPr>
          </a:p>
          <a:p>
            <a:pPr lvl="0" algn="ctr">
              <a:lnSpc>
                <a:spcPct val="150000"/>
              </a:lnSpc>
            </a:pPr>
            <a:r>
              <a:rPr lang="es-ES" sz="4800" b="1" dirty="0">
                <a:solidFill>
                  <a:schemeClr val="accent5">
                    <a:lumMod val="75000"/>
                  </a:schemeClr>
                </a:solidFill>
              </a:rPr>
              <a:t>APLICACIÓN CONV</a:t>
            </a: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Tree>
    <p:extLst>
      <p:ext uri="{BB962C8B-B14F-4D97-AF65-F5344CB8AC3E}">
        <p14:creationId xmlns:p14="http://schemas.microsoft.com/office/powerpoint/2010/main" val="2147591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23823" y="3076069"/>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700878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6" name="Imagen 5">
            <a:extLst>
              <a:ext uri="{FF2B5EF4-FFF2-40B4-BE49-F238E27FC236}">
                <a16:creationId xmlns:a16="http://schemas.microsoft.com/office/drawing/2014/main" id="{95F39C17-077E-E9A3-6DD0-BD878E7AF5D3}"/>
              </a:ext>
            </a:extLst>
          </p:cNvPr>
          <p:cNvPicPr>
            <a:picLocks noChangeAspect="1"/>
          </p:cNvPicPr>
          <p:nvPr/>
        </p:nvPicPr>
        <p:blipFill rotWithShape="1">
          <a:blip r:embed="rId3"/>
          <a:srcRect l="11389" t="6089" r="11761" b="31604"/>
          <a:stretch/>
        </p:blipFill>
        <p:spPr>
          <a:xfrm>
            <a:off x="714309" y="575734"/>
            <a:ext cx="10941042" cy="5689600"/>
          </a:xfrm>
          <a:prstGeom prst="rect">
            <a:avLst/>
          </a:prstGeom>
        </p:spPr>
      </p:pic>
      <p:sp>
        <p:nvSpPr>
          <p:cNvPr id="5" name="Rectángulo 4">
            <a:extLst>
              <a:ext uri="{FF2B5EF4-FFF2-40B4-BE49-F238E27FC236}">
                <a16:creationId xmlns:a16="http://schemas.microsoft.com/office/drawing/2014/main" id="{05E02428-B826-0D11-898D-EBB45D82539F}"/>
              </a:ext>
            </a:extLst>
          </p:cNvPr>
          <p:cNvSpPr/>
          <p:nvPr/>
        </p:nvSpPr>
        <p:spPr>
          <a:xfrm>
            <a:off x="869274" y="1591734"/>
            <a:ext cx="2946370" cy="32737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solidFill>
                  <a:schemeClr val="tx1"/>
                </a:solidFill>
              </a:rPr>
              <a:t>Plan de convivencia</a:t>
            </a:r>
          </a:p>
        </p:txBody>
      </p:sp>
      <p:cxnSp>
        <p:nvCxnSpPr>
          <p:cNvPr id="9" name="Conector recto de flecha 8">
            <a:extLst>
              <a:ext uri="{FF2B5EF4-FFF2-40B4-BE49-F238E27FC236}">
                <a16:creationId xmlns:a16="http://schemas.microsoft.com/office/drawing/2014/main" id="{9454E466-50DF-C84F-94FB-3F284A8FF78D}"/>
              </a:ext>
            </a:extLst>
          </p:cNvPr>
          <p:cNvCxnSpPr>
            <a:cxnSpLocks/>
          </p:cNvCxnSpPr>
          <p:nvPr/>
        </p:nvCxnSpPr>
        <p:spPr>
          <a:xfrm flipV="1">
            <a:off x="475517" y="1896336"/>
            <a:ext cx="1866942" cy="129266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6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2578"/>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241778" y="926012"/>
            <a:ext cx="10001926" cy="4693593"/>
          </a:xfrm>
          <a:prstGeom prst="rect">
            <a:avLst/>
          </a:prstGeom>
          <a:noFill/>
        </p:spPr>
        <p:txBody>
          <a:bodyPr wrap="square">
            <a:spAutoFit/>
          </a:bodyPr>
          <a:lstStyle/>
          <a:p>
            <a:pPr lvl="0" algn="just">
              <a:spcBef>
                <a:spcPts val="600"/>
              </a:spcBef>
            </a:pPr>
            <a:r>
              <a:rPr lang="es-ES" sz="2000"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Para </a:t>
            </a:r>
            <a:r>
              <a:rPr lang="es-ES" sz="2000" b="1"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modificar la fecha del plan de convivencia</a:t>
            </a:r>
            <a:r>
              <a:rPr lang="es-ES" sz="2000" kern="100" dirty="0">
                <a:solidFill>
                  <a:srgbClr val="002060"/>
                </a:solidFill>
                <a:effectLst/>
                <a:latin typeface="Bahnschrift" panose="020B0502040204020203" pitchFamily="34" charset="0"/>
                <a:ea typeface="Calibri" panose="020F0502020204030204" pitchFamily="34" charset="0"/>
                <a:cs typeface="Calibri" panose="020F0502020204030204" pitchFamily="34" charset="0"/>
              </a:rPr>
              <a:t>, es necesario seguir los siguientes pasos:  </a:t>
            </a:r>
          </a:p>
          <a:p>
            <a:pPr lvl="0" algn="just">
              <a:spcBef>
                <a:spcPts val="600"/>
              </a:spcBef>
            </a:pPr>
            <a:endParaRPr lang="es-ES" kern="100" dirty="0">
              <a:solidFill>
                <a:srgbClr val="002060"/>
              </a:solidFill>
              <a:effectLst/>
              <a:latin typeface="Bahnschrift" panose="020B0502040204020203" pitchFamily="34" charset="0"/>
              <a:ea typeface="Calibri" panose="020F0502020204030204" pitchFamily="34" charset="0"/>
              <a:cs typeface="Times New Roman" panose="02020603050405020304" pitchFamily="18" charset="0"/>
            </a:endParaRP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Seleccionar la opción "Plan de convivencia", en la parte superior izquierda:</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Continuar con la opción "Datos del Plan de convivencia del centro".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 "Fecha última revisión".</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"Ver todas".</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Seleccionar en el icono del calendario la fecha a considerar. </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Hacer "</a:t>
            </a:r>
            <a:r>
              <a:rPr lang="es-ES" kern="100" dirty="0" err="1">
                <a:solidFill>
                  <a:srgbClr val="002060"/>
                </a:solidFill>
                <a:latin typeface="Bahnschrift" panose="020B0502040204020203" pitchFamily="34" charset="0"/>
                <a:cs typeface="Calibri" panose="020F0502020204030204" pitchFamily="34" charset="0"/>
              </a:rPr>
              <a:t>click</a:t>
            </a:r>
            <a:r>
              <a:rPr lang="es-ES" kern="100" dirty="0">
                <a:solidFill>
                  <a:srgbClr val="002060"/>
                </a:solidFill>
                <a:latin typeface="Bahnschrift" panose="020B0502040204020203" pitchFamily="34" charset="0"/>
                <a:cs typeface="Calibri" panose="020F0502020204030204" pitchFamily="34" charset="0"/>
              </a:rPr>
              <a:t>" en la flecha roja de la izquierda "enviar al listado de fechas de revisión". </a:t>
            </a:r>
          </a:p>
        </p:txBody>
      </p:sp>
    </p:spTree>
    <p:extLst>
      <p:ext uri="{BB962C8B-B14F-4D97-AF65-F5344CB8AC3E}">
        <p14:creationId xmlns:p14="http://schemas.microsoft.com/office/powerpoint/2010/main" val="2992680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822223" y="3814423"/>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341898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713529" y="178842"/>
            <a:ext cx="9877748" cy="6500315"/>
          </a:xfrm>
          <a:prstGeom prst="rect">
            <a:avLst/>
          </a:prstGeom>
        </p:spPr>
      </p:pic>
    </p:spTree>
    <p:extLst>
      <p:ext uri="{BB962C8B-B14F-4D97-AF65-F5344CB8AC3E}">
        <p14:creationId xmlns:p14="http://schemas.microsoft.com/office/powerpoint/2010/main" val="136327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3" name="Conector recto de flecha 2">
            <a:extLst>
              <a:ext uri="{FF2B5EF4-FFF2-40B4-BE49-F238E27FC236}">
                <a16:creationId xmlns:a16="http://schemas.microsoft.com/office/drawing/2014/main" id="{41D6678B-C5A8-78F0-2F8B-89348B42722A}"/>
              </a:ext>
            </a:extLst>
          </p:cNvPr>
          <p:cNvCxnSpPr>
            <a:cxnSpLocks/>
          </p:cNvCxnSpPr>
          <p:nvPr/>
        </p:nvCxnSpPr>
        <p:spPr>
          <a:xfrm>
            <a:off x="609600" y="661205"/>
            <a:ext cx="4064000" cy="87408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150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6" name="Conector recto de flecha 5">
            <a:extLst>
              <a:ext uri="{FF2B5EF4-FFF2-40B4-BE49-F238E27FC236}">
                <a16:creationId xmlns:a16="http://schemas.microsoft.com/office/drawing/2014/main" id="{557FF6BC-1B92-1B19-FF0B-8A9AE31E0E3B}"/>
              </a:ext>
            </a:extLst>
          </p:cNvPr>
          <p:cNvCxnSpPr/>
          <p:nvPr/>
        </p:nvCxnSpPr>
        <p:spPr>
          <a:xfrm flipH="1">
            <a:off x="4572000" y="372533"/>
            <a:ext cx="2867378" cy="5983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03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624666" y="17326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 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Contador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515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624666" y="17155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 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Contador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5B2AA58F-3755-6AB6-9C58-A4EA85AA69F0}"/>
              </a:ext>
            </a:extLst>
          </p:cNvPr>
          <p:cNvSpPr/>
          <p:nvPr/>
        </p:nvSpPr>
        <p:spPr>
          <a:xfrm>
            <a:off x="2481774" y="1732345"/>
            <a:ext cx="57855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49032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A4896616-6206-5EE8-28DA-DDFF4F009371}"/>
              </a:ext>
            </a:extLst>
          </p:cNvPr>
          <p:cNvPicPr>
            <a:picLocks noChangeAspect="1"/>
          </p:cNvPicPr>
          <p:nvPr/>
        </p:nvPicPr>
        <p:blipFill rotWithShape="1">
          <a:blip r:embed="rId3"/>
          <a:srcRect l="13426" t="16998" r="26019" b="12158"/>
          <a:stretch/>
        </p:blipFill>
        <p:spPr>
          <a:xfrm>
            <a:off x="1169979" y="178842"/>
            <a:ext cx="9877748" cy="6500315"/>
          </a:xfrm>
          <a:prstGeom prst="rect">
            <a:avLst/>
          </a:prstGeom>
        </p:spPr>
      </p:pic>
      <p:cxnSp>
        <p:nvCxnSpPr>
          <p:cNvPr id="6" name="Conector recto de flecha 5">
            <a:extLst>
              <a:ext uri="{FF2B5EF4-FFF2-40B4-BE49-F238E27FC236}">
                <a16:creationId xmlns:a16="http://schemas.microsoft.com/office/drawing/2014/main" id="{557FF6BC-1B92-1B19-FF0B-8A9AE31E0E3B}"/>
              </a:ext>
            </a:extLst>
          </p:cNvPr>
          <p:cNvCxnSpPr/>
          <p:nvPr/>
        </p:nvCxnSpPr>
        <p:spPr>
          <a:xfrm flipH="1">
            <a:off x="4572000" y="372533"/>
            <a:ext cx="2867378" cy="5983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69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815645" y="1433690"/>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Tree>
    <p:extLst>
      <p:ext uri="{BB962C8B-B14F-4D97-AF65-F5344CB8AC3E}">
        <p14:creationId xmlns:p14="http://schemas.microsoft.com/office/powerpoint/2010/main" val="1218101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 name="Imagen 2">
            <a:extLst>
              <a:ext uri="{FF2B5EF4-FFF2-40B4-BE49-F238E27FC236}">
                <a16:creationId xmlns:a16="http://schemas.microsoft.com/office/drawing/2014/main" id="{0319578F-8A72-C086-1167-491CBF4F64A9}"/>
              </a:ext>
            </a:extLst>
          </p:cNvPr>
          <p:cNvPicPr>
            <a:picLocks noChangeAspect="1"/>
          </p:cNvPicPr>
          <p:nvPr/>
        </p:nvPicPr>
        <p:blipFill rotWithShape="1">
          <a:blip r:embed="rId3"/>
          <a:srcRect l="-1232" t="1" r="16664" b="12060"/>
          <a:stretch/>
        </p:blipFill>
        <p:spPr>
          <a:xfrm>
            <a:off x="12854" y="0"/>
            <a:ext cx="11637280" cy="6806894"/>
          </a:xfrm>
          <a:prstGeom prst="rect">
            <a:avLst/>
          </a:prstGeom>
        </p:spPr>
      </p:pic>
    </p:spTree>
    <p:extLst>
      <p:ext uri="{BB962C8B-B14F-4D97-AF65-F5344CB8AC3E}">
        <p14:creationId xmlns:p14="http://schemas.microsoft.com/office/powerpoint/2010/main" val="43343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 name="Imagen 2">
            <a:extLst>
              <a:ext uri="{FF2B5EF4-FFF2-40B4-BE49-F238E27FC236}">
                <a16:creationId xmlns:a16="http://schemas.microsoft.com/office/drawing/2014/main" id="{898E2BB7-A842-3D00-D78A-C8F853AAE99B}"/>
              </a:ext>
            </a:extLst>
          </p:cNvPr>
          <p:cNvPicPr>
            <a:picLocks noChangeAspect="1"/>
          </p:cNvPicPr>
          <p:nvPr/>
        </p:nvPicPr>
        <p:blipFill rotWithShape="1">
          <a:blip r:embed="rId3"/>
          <a:srcRect l="13426" t="21728" r="24722" b="8806"/>
          <a:stretch/>
        </p:blipFill>
        <p:spPr>
          <a:xfrm>
            <a:off x="869274" y="292024"/>
            <a:ext cx="10205125" cy="6446950"/>
          </a:xfrm>
          <a:prstGeom prst="rect">
            <a:avLst/>
          </a:prstGeom>
        </p:spPr>
      </p:pic>
      <p:cxnSp>
        <p:nvCxnSpPr>
          <p:cNvPr id="6" name="Conector recto de flecha 5">
            <a:extLst>
              <a:ext uri="{FF2B5EF4-FFF2-40B4-BE49-F238E27FC236}">
                <a16:creationId xmlns:a16="http://schemas.microsoft.com/office/drawing/2014/main" id="{B388CC87-DB04-485C-7205-8F90E98244F0}"/>
              </a:ext>
            </a:extLst>
          </p:cNvPr>
          <p:cNvCxnSpPr>
            <a:cxnSpLocks/>
          </p:cNvCxnSpPr>
          <p:nvPr/>
        </p:nvCxnSpPr>
        <p:spPr>
          <a:xfrm flipH="1">
            <a:off x="4470400" y="292024"/>
            <a:ext cx="1027289" cy="117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8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E30D67E2-B782-7DA7-0BF4-7EC16DF5D34A}"/>
              </a:ext>
            </a:extLst>
          </p:cNvPr>
          <p:cNvSpPr txBox="1"/>
          <p:nvPr/>
        </p:nvSpPr>
        <p:spPr>
          <a:xfrm>
            <a:off x="1693333" y="1247337"/>
            <a:ext cx="9177866" cy="3724096"/>
          </a:xfrm>
          <a:prstGeom prst="rect">
            <a:avLst/>
          </a:prstGeom>
          <a:noFill/>
        </p:spPr>
        <p:txBody>
          <a:bodyPr wrap="square">
            <a:spAutoFit/>
          </a:bodyPr>
          <a:lstStyle/>
          <a:p>
            <a:pPr marL="342900" lvl="0" indent="-342900" algn="just">
              <a:buFont typeface="Wingdings" panose="05000000000000000000" pitchFamily="2" charset="2"/>
              <a:buChar char=""/>
            </a:pPr>
            <a:r>
              <a:rPr lang="es-ES" sz="2000" kern="100" dirty="0">
                <a:solidFill>
                  <a:srgbClr val="002060"/>
                </a:solidFill>
                <a:latin typeface="Bahnschrift" panose="020B0502040204020203" pitchFamily="34" charset="0"/>
                <a:cs typeface="Calibri" panose="020F0502020204030204" pitchFamily="34" charset="0"/>
              </a:rPr>
              <a:t>Respecto a los contadores 1, 2 y 3, alumnado con incidencias:</a:t>
            </a:r>
          </a:p>
          <a:p>
            <a:pPr lvl="0" algn="just"/>
            <a:endParaRPr lang="es-ES" sz="2000" kern="100" dirty="0">
              <a:solidFill>
                <a:srgbClr val="002060"/>
              </a:solidFill>
              <a:latin typeface="Bahnschrift" panose="020B0502040204020203" pitchFamily="34" charset="0"/>
              <a:cs typeface="Calibri" panose="020F0502020204030204" pitchFamily="34" charset="0"/>
            </a:endParaRP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contador 1 incluirá el total de los alumnos con incidencias. </a:t>
            </a:r>
            <a:r>
              <a:rPr lang="es-ES" kern="100" dirty="0">
                <a:solidFill>
                  <a:srgbClr val="002060"/>
                </a:solidFill>
                <a:highlight>
                  <a:srgbClr val="FFFF00"/>
                </a:highlight>
                <a:latin typeface="Bahnschrift" panose="020B0502040204020203" pitchFamily="34" charset="0"/>
                <a:cs typeface="Calibri" panose="020F0502020204030204" pitchFamily="34" charset="0"/>
              </a:rPr>
              <a:t>Un alumno solo estará una vez, aunque genere varias incidencias a lo largo del curso</a:t>
            </a:r>
            <a:r>
              <a:rPr lang="es-ES" kern="100" dirty="0">
                <a:solidFill>
                  <a:srgbClr val="002060"/>
                </a:solidFill>
                <a:latin typeface="Bahnschrift" panose="020B0502040204020203" pitchFamily="34" charset="0"/>
                <a:cs typeface="Calibri" panose="020F0502020204030204" pitchFamily="34" charset="0"/>
              </a:rPr>
              <a:t>.</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alumno en el contador 2 ha de estar reflejado en el contador 1.</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El alumno en el contador 3 ha de estar reflejado en el contador 2 y en el contador 1.</a:t>
            </a:r>
          </a:p>
          <a:p>
            <a:pPr marL="742950" lvl="1" indent="-285750" algn="just">
              <a:spcBef>
                <a:spcPts val="1200"/>
              </a:spcBef>
              <a:spcAft>
                <a:spcPts val="1200"/>
              </a:spcAft>
              <a:buFont typeface="Courier New" panose="02070309020205020404" pitchFamily="49" charset="0"/>
              <a:buChar char="o"/>
            </a:pPr>
            <a:r>
              <a:rPr lang="es-ES" kern="100" dirty="0">
                <a:solidFill>
                  <a:srgbClr val="002060"/>
                </a:solidFill>
                <a:highlight>
                  <a:srgbClr val="FFFF00"/>
                </a:highlight>
                <a:latin typeface="Bahnschrift" panose="020B0502040204020203" pitchFamily="34" charset="0"/>
                <a:cs typeface="Calibri" panose="020F0502020204030204" pitchFamily="34" charset="0"/>
              </a:rPr>
              <a:t>Los bloques “comportamientos” y “actuaciones de corrección”, han de guardar cierta coherencia con el apartado alumnado</a:t>
            </a:r>
            <a:r>
              <a:rPr lang="es-ES" kern="100" dirty="0">
                <a:solidFill>
                  <a:srgbClr val="002060"/>
                </a:solidFill>
                <a:latin typeface="Bahnschrift" panose="020B0502040204020203" pitchFamily="34" charset="0"/>
                <a:cs typeface="Calibri" panose="020F0502020204030204" pitchFamily="34" charset="0"/>
              </a:rPr>
              <a:t>.</a:t>
            </a:r>
          </a:p>
        </p:txBody>
      </p:sp>
    </p:spTree>
    <p:extLst>
      <p:ext uri="{BB962C8B-B14F-4D97-AF65-F5344CB8AC3E}">
        <p14:creationId xmlns:p14="http://schemas.microsoft.com/office/powerpoint/2010/main" val="1454217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161822" y="1490007"/>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Contador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173111" y="2207923"/>
            <a:ext cx="3922889" cy="578297"/>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84558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9ADBE1E3-927C-235D-6F6C-3ADF9D1D2F47}"/>
              </a:ext>
            </a:extLst>
          </p:cNvPr>
          <p:cNvPicPr>
            <a:picLocks noChangeAspect="1"/>
          </p:cNvPicPr>
          <p:nvPr/>
        </p:nvPicPr>
        <p:blipFill rotWithShape="1">
          <a:blip r:embed="rId3"/>
          <a:srcRect l="12844" t="16198" r="16587" b="5667"/>
          <a:stretch/>
        </p:blipFill>
        <p:spPr>
          <a:xfrm>
            <a:off x="0" y="-101768"/>
            <a:ext cx="12192000" cy="7439474"/>
          </a:xfrm>
          <a:prstGeom prst="rect">
            <a:avLst/>
          </a:prstGeom>
        </p:spPr>
      </p:pic>
      <p:cxnSp>
        <p:nvCxnSpPr>
          <p:cNvPr id="9" name="Conector recto de flecha 8">
            <a:extLst>
              <a:ext uri="{FF2B5EF4-FFF2-40B4-BE49-F238E27FC236}">
                <a16:creationId xmlns:a16="http://schemas.microsoft.com/office/drawing/2014/main" id="{A6DFF06B-E456-2F4D-EFA3-A406E9EF58E9}"/>
              </a:ext>
            </a:extLst>
          </p:cNvPr>
          <p:cNvCxnSpPr>
            <a:cxnSpLocks/>
          </p:cNvCxnSpPr>
          <p:nvPr/>
        </p:nvCxnSpPr>
        <p:spPr>
          <a:xfrm flipH="1">
            <a:off x="6897512" y="230354"/>
            <a:ext cx="1027289" cy="11755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59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322DF56-BC0B-80B6-7924-11A9FEDEFD1C}"/>
              </a:ext>
            </a:extLst>
          </p:cNvPr>
          <p:cNvSpPr txBox="1"/>
          <p:nvPr/>
        </p:nvSpPr>
        <p:spPr>
          <a:xfrm>
            <a:off x="1851378" y="1722312"/>
            <a:ext cx="8365066" cy="2421304"/>
          </a:xfrm>
          <a:prstGeom prst="rect">
            <a:avLst/>
          </a:prstGeom>
          <a:noFill/>
        </p:spPr>
        <p:txBody>
          <a:bodyPr wrap="square">
            <a:spAutoFit/>
          </a:bodyPr>
          <a:lstStyle/>
          <a:p>
            <a:r>
              <a:rPr lang="es-ES" sz="2000" b="1" dirty="0"/>
              <a:t>Contador 8</a:t>
            </a:r>
            <a:r>
              <a:rPr lang="es-ES" dirty="0"/>
              <a:t>	 </a:t>
            </a:r>
          </a:p>
          <a:p>
            <a:pPr>
              <a:lnSpc>
                <a:spcPct val="150000"/>
              </a:lnSpc>
            </a:pPr>
            <a:r>
              <a:rPr lang="es-ES" dirty="0"/>
              <a:t> 	 	</a:t>
            </a:r>
            <a:r>
              <a:rPr lang="es-ES" kern="100" dirty="0">
                <a:solidFill>
                  <a:srgbClr val="002060"/>
                </a:solidFill>
                <a:latin typeface="Bahnschrift" panose="020B0502040204020203" pitchFamily="34" charset="0"/>
                <a:cs typeface="Calibri" panose="020F0502020204030204" pitchFamily="34" charset="0"/>
              </a:rPr>
              <a:t>Número de incidencias relacionadas con la suplantación de identidad, falsificación de firmas, falsedad de documentos oficiales, fraude en la entrega de trabajos o en la realización de pruebas de evaluación.</a:t>
            </a:r>
          </a:p>
          <a:p>
            <a:pPr>
              <a:lnSpc>
                <a:spcPct val="150000"/>
              </a:lnSpc>
            </a:pPr>
            <a:endParaRPr lang="es-ES" kern="100" dirty="0">
              <a:solidFill>
                <a:srgbClr val="002060"/>
              </a:solidFill>
              <a:latin typeface="Bahnschrift" panose="020B0502040204020203" pitchFamily="34" charset="0"/>
              <a:cs typeface="Calibri" panose="020F0502020204030204" pitchFamily="34" charset="0"/>
            </a:endParaRPr>
          </a:p>
          <a:p>
            <a:pPr>
              <a:lnSpc>
                <a:spcPct val="150000"/>
              </a:lnSpc>
            </a:pPr>
            <a:r>
              <a:rPr lang="es-ES" kern="100" dirty="0">
                <a:solidFill>
                  <a:srgbClr val="002060"/>
                </a:solidFill>
                <a:latin typeface="Bahnschrift" panose="020B0502040204020203" pitchFamily="34" charset="0"/>
                <a:cs typeface="Calibri" panose="020F0502020204030204" pitchFamily="34" charset="0"/>
              </a:rPr>
              <a:t>Señalar alumno/a y curso correspondiente.</a:t>
            </a:r>
          </a:p>
        </p:txBody>
      </p:sp>
    </p:spTree>
    <p:extLst>
      <p:ext uri="{BB962C8B-B14F-4D97-AF65-F5344CB8AC3E}">
        <p14:creationId xmlns:p14="http://schemas.microsoft.com/office/powerpoint/2010/main" val="3908189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Contador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263422" y="3237605"/>
            <a:ext cx="57855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791378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25553"/>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723275"/>
          </a:xfrm>
          <a:prstGeom prst="rect">
            <a:avLst/>
          </a:prstGeom>
          <a:noFill/>
        </p:spPr>
        <p:txBody>
          <a:bodyPr wrap="square">
            <a:spAutoFit/>
          </a:bodyPr>
          <a:lstStyle/>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3BE9BD10-DA88-BB9A-1FA0-C44D7E971B12}"/>
              </a:ext>
            </a:extLst>
          </p:cNvPr>
          <p:cNvPicPr>
            <a:picLocks noChangeAspect="1"/>
          </p:cNvPicPr>
          <p:nvPr/>
        </p:nvPicPr>
        <p:blipFill rotWithShape="1">
          <a:blip r:embed="rId3"/>
          <a:srcRect l="1172" t="12501" r="25844" b="11166"/>
          <a:stretch/>
        </p:blipFill>
        <p:spPr>
          <a:xfrm>
            <a:off x="0" y="25552"/>
            <a:ext cx="11613646" cy="6832447"/>
          </a:xfrm>
          <a:prstGeom prst="rect">
            <a:avLst/>
          </a:prstGeom>
        </p:spPr>
      </p:pic>
    </p:spTree>
    <p:extLst>
      <p:ext uri="{BB962C8B-B14F-4D97-AF65-F5344CB8AC3E}">
        <p14:creationId xmlns:p14="http://schemas.microsoft.com/office/powerpoint/2010/main" val="3710929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51106"/>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179687" y="797510"/>
            <a:ext cx="10030149" cy="5262979"/>
          </a:xfrm>
          <a:prstGeom prst="rect">
            <a:avLst/>
          </a:prstGeom>
          <a:noFill/>
        </p:spPr>
        <p:txBody>
          <a:bodyPr wrap="square">
            <a:spAutoFit/>
          </a:bodyPr>
          <a:lstStyle/>
          <a:p>
            <a:pPr lvl="1" algn="just">
              <a:spcBef>
                <a:spcPts val="1200"/>
              </a:spcBef>
              <a:spcAft>
                <a:spcPts val="1200"/>
              </a:spcAft>
            </a:pPr>
            <a:r>
              <a:rPr lang="es-ES" kern="100" dirty="0">
                <a:solidFill>
                  <a:srgbClr val="002060"/>
                </a:solidFill>
                <a:latin typeface="Bahnschrift" panose="020B0502040204020203" pitchFamily="34" charset="0"/>
                <a:cs typeface="Calibri" panose="020F0502020204030204" pitchFamily="34" charset="0"/>
              </a:rPr>
              <a:t>Respecto a los </a:t>
            </a:r>
            <a:r>
              <a:rPr lang="es-ES" b="1" kern="100" dirty="0">
                <a:solidFill>
                  <a:srgbClr val="002060"/>
                </a:solidFill>
                <a:latin typeface="Bahnschrift" panose="020B0502040204020203" pitchFamily="34" charset="0"/>
                <a:cs typeface="Calibri" panose="020F0502020204030204" pitchFamily="34" charset="0"/>
              </a:rPr>
              <a:t>contadores 9, 10 y 11, acoso escolar:</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Cada vez que se abre un protocolo según lo establecido en la Orden EDU/1071/ 2017, de 1 de diciembre, se debe dejar constancia en el contador 9. </a:t>
            </a:r>
            <a:r>
              <a:rPr lang="es-ES" kern="100" dirty="0">
                <a:solidFill>
                  <a:srgbClr val="002060"/>
                </a:solidFill>
                <a:highlight>
                  <a:srgbClr val="FFFF00"/>
                </a:highlight>
                <a:latin typeface="Bahnschrift" panose="020B0502040204020203" pitchFamily="34" charset="0"/>
                <a:cs typeface="Calibri" panose="020F0502020204030204" pitchFamily="34" charset="0"/>
              </a:rPr>
              <a:t>Se mantendrá lo reflejado, aunque no se confirme el acoso.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 anotará el </a:t>
            </a:r>
            <a:r>
              <a:rPr lang="es-ES" kern="100" dirty="0">
                <a:solidFill>
                  <a:srgbClr val="002060"/>
                </a:solidFill>
                <a:highlight>
                  <a:srgbClr val="FFFF00"/>
                </a:highlight>
                <a:latin typeface="Bahnschrift" panose="020B0502040204020203" pitchFamily="34" charset="0"/>
                <a:cs typeface="Calibri" panose="020F0502020204030204" pitchFamily="34" charset="0"/>
              </a:rPr>
              <a:t>alumno/a víctima, o supuesta víctima, y curso correspondiente</a:t>
            </a:r>
            <a:r>
              <a:rPr lang="es-ES" kern="100" dirty="0">
                <a:solidFill>
                  <a:srgbClr val="002060"/>
                </a:solidFill>
                <a:latin typeface="Bahnschrift" panose="020B0502040204020203" pitchFamily="34" charset="0"/>
                <a:cs typeface="Calibri" panose="020F0502020204030204" pitchFamily="34" charset="0"/>
              </a:rPr>
              <a:t>.</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Si se confirma el acoso, se anotará en el siguiente contador, el 10.</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Se señalará también el 11 si el acoso se produce en forma de ciberacoso o incluye ciberacoso. </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Por tanto, el contador 10, incluirá el total de alumnado que ha recibido acoso, sea acoso o ciberacoso.</a:t>
            </a:r>
          </a:p>
          <a:p>
            <a:pPr marL="1200150" lvl="2" indent="-285750" algn="just">
              <a:spcBef>
                <a:spcPts val="1200"/>
              </a:spcBef>
              <a:spcAft>
                <a:spcPts val="1200"/>
              </a:spcAft>
              <a:buFont typeface="Courier New" panose="02070309020205020404" pitchFamily="49" charset="0"/>
              <a:buChar char="o"/>
            </a:pPr>
            <a:r>
              <a:rPr lang="es-ES" kern="100" dirty="0">
                <a:solidFill>
                  <a:srgbClr val="002060"/>
                </a:solidFill>
                <a:latin typeface="Bahnschrift" panose="020B0502040204020203" pitchFamily="34" charset="0"/>
                <a:cs typeface="Calibri" panose="020F0502020204030204" pitchFamily="34" charset="0"/>
              </a:rPr>
              <a:t>En </a:t>
            </a:r>
            <a:r>
              <a:rPr lang="es-ES" kern="100" dirty="0">
                <a:solidFill>
                  <a:srgbClr val="002060"/>
                </a:solidFill>
                <a:highlight>
                  <a:srgbClr val="FFFF00"/>
                </a:highlight>
                <a:latin typeface="Bahnschrift" panose="020B0502040204020203" pitchFamily="34" charset="0"/>
                <a:cs typeface="Calibri" panose="020F0502020204030204" pitchFamily="34" charset="0"/>
              </a:rPr>
              <a:t>ningún caso se constatará caso de acoso confirmado, contador 10, u 11, si no se ha señalado el contador 9.</a:t>
            </a:r>
          </a:p>
        </p:txBody>
      </p:sp>
    </p:spTree>
    <p:extLst>
      <p:ext uri="{BB962C8B-B14F-4D97-AF65-F5344CB8AC3E}">
        <p14:creationId xmlns:p14="http://schemas.microsoft.com/office/powerpoint/2010/main" val="2348434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2263422" y="2016778"/>
            <a:ext cx="8207022" cy="3247043"/>
          </a:xfrm>
          <a:prstGeom prst="rect">
            <a:avLst/>
          </a:prstGeom>
          <a:noFill/>
        </p:spPr>
        <p:txBody>
          <a:bodyPr wrap="square">
            <a:spAutoFit/>
          </a:bodyPr>
          <a:lstStyle/>
          <a:p>
            <a:pPr marL="342900" indent="-342900" algn="just">
              <a:lnSpc>
                <a:spcPct val="150000"/>
              </a:lnSpc>
              <a:spcBef>
                <a:spcPts val="600"/>
              </a:spcBef>
              <a:buFont typeface="Wingdings" panose="05000000000000000000" pitchFamily="2" charset="2"/>
              <a:buChar char="§"/>
            </a:pP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ALUMNADO: contadores 1,2 y 3</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Contador 8</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ACOSO ESCOLAR: contadores 9, 10 y 11 </a:t>
            </a:r>
          </a:p>
          <a:p>
            <a:pPr marL="342900" indent="-342900" algn="just">
              <a:lnSpc>
                <a:spcPct val="150000"/>
              </a:lnSpc>
              <a:spcBef>
                <a:spcPts val="600"/>
              </a:spcBef>
              <a:buFont typeface="Wingdings" panose="05000000000000000000" pitchFamily="2" charset="2"/>
              <a:buChar char="§"/>
            </a:pP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CAUSAS DE LOS COMPORTAMIENTOS: c</a:t>
            </a:r>
            <a:r>
              <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ontadores 21, 22 y 23</a:t>
            </a:r>
            <a:r>
              <a:rPr lang="es-ES"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s-E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endParaRPr lang="es-E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98CBF84-12D6-2A01-7782-F343CAF27015}"/>
              </a:ext>
            </a:extLst>
          </p:cNvPr>
          <p:cNvSpPr/>
          <p:nvPr/>
        </p:nvSpPr>
        <p:spPr>
          <a:xfrm>
            <a:off x="2263422" y="3931957"/>
            <a:ext cx="8122356" cy="636111"/>
          </a:xfrm>
          <a:prstGeom prst="rect">
            <a:avLst/>
          </a:prstGeom>
          <a:noFill/>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122245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878667" y="1591733"/>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59522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9" name="Imagen 8">
            <a:extLst>
              <a:ext uri="{FF2B5EF4-FFF2-40B4-BE49-F238E27FC236}">
                <a16:creationId xmlns:a16="http://schemas.microsoft.com/office/drawing/2014/main" id="{231B1473-42C5-0DC6-D3D3-7D93157A6D01}"/>
              </a:ext>
            </a:extLst>
          </p:cNvPr>
          <p:cNvPicPr>
            <a:picLocks noChangeAspect="1"/>
          </p:cNvPicPr>
          <p:nvPr/>
        </p:nvPicPr>
        <p:blipFill rotWithShape="1">
          <a:blip r:embed="rId3"/>
          <a:srcRect l="1173" t="15309" r="24183" b="6730"/>
          <a:stretch/>
        </p:blipFill>
        <p:spPr>
          <a:xfrm>
            <a:off x="142892" y="51106"/>
            <a:ext cx="11906216" cy="6755788"/>
          </a:xfrm>
          <a:prstGeom prst="rect">
            <a:avLst/>
          </a:prstGeom>
        </p:spPr>
      </p:pic>
    </p:spTree>
    <p:extLst>
      <p:ext uri="{BB962C8B-B14F-4D97-AF65-F5344CB8AC3E}">
        <p14:creationId xmlns:p14="http://schemas.microsoft.com/office/powerpoint/2010/main" val="2905249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3" name="CuadroTexto 2">
            <a:extLst>
              <a:ext uri="{FF2B5EF4-FFF2-40B4-BE49-F238E27FC236}">
                <a16:creationId xmlns:a16="http://schemas.microsoft.com/office/drawing/2014/main" id="{E420E774-D441-ACC1-CB90-1777A07720BA}"/>
              </a:ext>
            </a:extLst>
          </p:cNvPr>
          <p:cNvSpPr txBox="1"/>
          <p:nvPr/>
        </p:nvSpPr>
        <p:spPr>
          <a:xfrm>
            <a:off x="1292577" y="989870"/>
            <a:ext cx="10030149" cy="4878259"/>
          </a:xfrm>
          <a:prstGeom prst="rect">
            <a:avLst/>
          </a:prstGeom>
          <a:noFill/>
        </p:spPr>
        <p:txBody>
          <a:bodyPr wrap="square">
            <a:spAutoFit/>
          </a:bodyPr>
          <a:lstStyle/>
          <a:p>
            <a:pPr lvl="1" algn="just">
              <a:spcBef>
                <a:spcPts val="1200"/>
              </a:spcBef>
              <a:spcAft>
                <a:spcPts val="1200"/>
              </a:spcAft>
            </a:pPr>
            <a:r>
              <a:rPr lang="es-ES" b="1" kern="100" dirty="0">
                <a:solidFill>
                  <a:srgbClr val="002060"/>
                </a:solidFill>
                <a:latin typeface="Bahnschrift" panose="020B0502040204020203" pitchFamily="34" charset="0"/>
                <a:cs typeface="Calibri" panose="020F0502020204030204" pitchFamily="34" charset="0"/>
              </a:rPr>
              <a:t>CAUSAS DE LOS COMPORTAMIENTOS.</a:t>
            </a:r>
            <a:r>
              <a:rPr lang="es-ES" kern="100" dirty="0">
                <a:solidFill>
                  <a:srgbClr val="002060"/>
                </a:solidFill>
                <a:latin typeface="Bahnschrift" panose="020B0502040204020203" pitchFamily="34" charset="0"/>
                <a:cs typeface="Calibri" panose="020F0502020204030204" pitchFamily="34" charset="0"/>
              </a:rPr>
              <a:t>	</a:t>
            </a:r>
          </a:p>
          <a:p>
            <a:pPr lvl="1" algn="just">
              <a:spcBef>
                <a:spcPts val="1200"/>
              </a:spcBef>
              <a:spcAft>
                <a:spcPts val="1200"/>
              </a:spcAft>
            </a:pPr>
            <a:r>
              <a:rPr lang="es-ES" sz="2000" kern="100" dirty="0">
                <a:solidFill>
                  <a:srgbClr val="002060"/>
                </a:solidFill>
                <a:latin typeface="Bahnschrift" panose="020B0502040204020203" pitchFamily="34" charset="0"/>
                <a:cs typeface="Calibri" panose="020F0502020204030204" pitchFamily="34" charset="0"/>
              </a:rPr>
              <a:t>Los comportamientos reflejados en los contadores número 4 al 11, pueden tener como causa una de las siguientes a las que </a:t>
            </a:r>
            <a:r>
              <a:rPr lang="es-ES" sz="2000" kern="100" dirty="0">
                <a:solidFill>
                  <a:srgbClr val="002060"/>
                </a:solidFill>
                <a:highlight>
                  <a:srgbClr val="FFFF00"/>
                </a:highlight>
                <a:latin typeface="Bahnschrift" panose="020B0502040204020203" pitchFamily="34" charset="0"/>
                <a:cs typeface="Calibri" panose="020F0502020204030204" pitchFamily="34" charset="0"/>
              </a:rPr>
              <a:t>se han de vincular solo si es el caso</a:t>
            </a:r>
            <a:r>
              <a:rPr lang="es-ES" sz="2000" kern="100" dirty="0">
                <a:solidFill>
                  <a:srgbClr val="002060"/>
                </a:solidFill>
                <a:latin typeface="Bahnschrift" panose="020B0502040204020203" pitchFamily="34" charset="0"/>
                <a:cs typeface="Calibri" panose="020F0502020204030204" pitchFamily="34" charset="0"/>
              </a:rPr>
              <a:t>.	</a:t>
            </a:r>
            <a:r>
              <a:rPr lang="es-ES" kern="100" dirty="0">
                <a:solidFill>
                  <a:srgbClr val="002060"/>
                </a:solidFill>
                <a:latin typeface="Bahnschrift" panose="020B0502040204020203" pitchFamily="34" charset="0"/>
                <a:cs typeface="Calibri" panose="020F0502020204030204" pitchFamily="34" charset="0"/>
              </a:rPr>
              <a:t> </a:t>
            </a: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21</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aspectos físicos, relacionales, comunicativos o madurativos.	 </a:t>
            </a:r>
            <a:endParaRPr lang="es-ES" sz="800" kern="100" dirty="0">
              <a:solidFill>
                <a:srgbClr val="002060"/>
              </a:solidFill>
              <a:latin typeface="Bahnschrift" panose="020B0502040204020203" pitchFamily="34" charset="0"/>
              <a:cs typeface="Calibri" panose="020F0502020204030204" pitchFamily="34" charset="0"/>
            </a:endParaRPr>
          </a:p>
          <a:p>
            <a:pPr lvl="3" algn="just">
              <a:spcBef>
                <a:spcPts val="600"/>
              </a:spcBef>
              <a:spcAft>
                <a:spcPts val="600"/>
              </a:spcAft>
            </a:pPr>
            <a:endParaRPr lang="es-ES" sz="100" kern="100" dirty="0">
              <a:solidFill>
                <a:srgbClr val="002060"/>
              </a:solidFill>
              <a:latin typeface="Bahnschrift" panose="020B0502040204020203" pitchFamily="34" charset="0"/>
              <a:cs typeface="Calibri" panose="020F0502020204030204" pitchFamily="34" charset="0"/>
            </a:endParaRP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22</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el origen o la cultura.</a:t>
            </a:r>
          </a:p>
          <a:p>
            <a:pPr lvl="3" algn="just">
              <a:spcBef>
                <a:spcPts val="600"/>
              </a:spcBef>
              <a:spcAft>
                <a:spcPts val="600"/>
              </a:spcAft>
            </a:pPr>
            <a:endParaRPr lang="es-ES" sz="100" kern="100" dirty="0">
              <a:solidFill>
                <a:srgbClr val="002060"/>
              </a:solidFill>
              <a:latin typeface="Bahnschrift" panose="020B0502040204020203" pitchFamily="34" charset="0"/>
              <a:cs typeface="Calibri" panose="020F0502020204030204" pitchFamily="34" charset="0"/>
            </a:endParaRPr>
          </a:p>
          <a:p>
            <a:pPr marL="1657350" lvl="3" indent="-285750" algn="just">
              <a:spcBef>
                <a:spcPts val="600"/>
              </a:spcBef>
              <a:spcAft>
                <a:spcPts val="600"/>
              </a:spcAft>
              <a:buFont typeface="Courier New" panose="02070309020205020404" pitchFamily="49" charset="0"/>
              <a:buChar char="o"/>
            </a:pPr>
            <a:r>
              <a:rPr lang="es-ES" b="1" kern="100" dirty="0">
                <a:solidFill>
                  <a:srgbClr val="002060"/>
                </a:solidFill>
                <a:latin typeface="Bahnschrift" panose="020B0502040204020203" pitchFamily="34" charset="0"/>
                <a:cs typeface="Calibri" panose="020F0502020204030204" pitchFamily="34" charset="0"/>
              </a:rPr>
              <a:t>Contador 23</a:t>
            </a:r>
            <a:r>
              <a:rPr lang="es-ES" kern="100" dirty="0">
                <a:solidFill>
                  <a:srgbClr val="002060"/>
                </a:solidFill>
                <a:latin typeface="Bahnschrift" panose="020B0502040204020203" pitchFamily="34" charset="0"/>
                <a:cs typeface="Calibri" panose="020F0502020204030204" pitchFamily="34" charset="0"/>
              </a:rPr>
              <a:t>	</a:t>
            </a:r>
          </a:p>
          <a:p>
            <a:pPr lvl="3" algn="just">
              <a:spcBef>
                <a:spcPts val="600"/>
              </a:spcBef>
              <a:spcAft>
                <a:spcPts val="600"/>
              </a:spcAft>
            </a:pPr>
            <a:r>
              <a:rPr lang="es-ES" kern="100" dirty="0">
                <a:solidFill>
                  <a:srgbClr val="002060"/>
                </a:solidFill>
                <a:latin typeface="Bahnschrift" panose="020B0502040204020203" pitchFamily="34" charset="0"/>
                <a:cs typeface="Calibri" panose="020F0502020204030204" pitchFamily="34" charset="0"/>
              </a:rPr>
              <a:t>Incidencias y/o acoso relacionado con el género, el sexo o con la identidad sexual.</a:t>
            </a:r>
          </a:p>
        </p:txBody>
      </p:sp>
    </p:spTree>
    <p:extLst>
      <p:ext uri="{BB962C8B-B14F-4D97-AF65-F5344CB8AC3E}">
        <p14:creationId xmlns:p14="http://schemas.microsoft.com/office/powerpoint/2010/main" val="3972658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0881A-7B3B-5E85-39C9-82EE535FAEB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A9EAD942-5179-035D-A8B0-9C6E39A12796}"/>
              </a:ext>
            </a:extLst>
          </p:cNvPr>
          <p:cNvPicPr>
            <a:picLocks noChangeAspect="1"/>
          </p:cNvPicPr>
          <p:nvPr/>
        </p:nvPicPr>
        <p:blipFill>
          <a:blip r:embed="rId2">
            <a:lum bright="70000" contrast="-70000"/>
            <a:alphaModFix amt="85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59F01C41-70D3-9F45-0FA1-90A80834C056}"/>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5" name="CuadroTexto 4">
            <a:extLst>
              <a:ext uri="{FF2B5EF4-FFF2-40B4-BE49-F238E27FC236}">
                <a16:creationId xmlns:a16="http://schemas.microsoft.com/office/drawing/2014/main" id="{ADA8525E-932B-8C50-0C4C-D6F5775A3D83}"/>
              </a:ext>
            </a:extLst>
          </p:cNvPr>
          <p:cNvSpPr txBox="1"/>
          <p:nvPr/>
        </p:nvSpPr>
        <p:spPr>
          <a:xfrm>
            <a:off x="506083" y="875185"/>
            <a:ext cx="11179834" cy="5355312"/>
          </a:xfrm>
          <a:prstGeom prst="rect">
            <a:avLst/>
          </a:prstGeom>
          <a:noFill/>
        </p:spPr>
        <p:txBody>
          <a:bodyPr wrap="square">
            <a:spAutoFit/>
          </a:bodyPr>
          <a:lstStyle/>
          <a:p>
            <a:r>
              <a:rPr lang="es-ES" b="1" dirty="0">
                <a:solidFill>
                  <a:schemeClr val="tx2">
                    <a:lumMod val="75000"/>
                  </a:schemeClr>
                </a:solidFill>
              </a:rPr>
              <a:t>Ley Orgánica 2/2006, de 3 de mayo, de Educación. </a:t>
            </a:r>
          </a:p>
          <a:p>
            <a:r>
              <a:rPr lang="es-ES" b="1" dirty="0">
                <a:solidFill>
                  <a:schemeClr val="tx2">
                    <a:lumMod val="75000"/>
                  </a:schemeClr>
                </a:solidFill>
              </a:rPr>
              <a:t>Artículo 124</a:t>
            </a:r>
            <a:r>
              <a:rPr lang="es-ES" dirty="0">
                <a:solidFill>
                  <a:schemeClr val="tx2">
                    <a:lumMod val="75000"/>
                  </a:schemeClr>
                </a:solidFill>
              </a:rPr>
              <a:t>. </a:t>
            </a:r>
            <a:r>
              <a:rPr lang="es-ES" b="1" dirty="0">
                <a:solidFill>
                  <a:schemeClr val="tx2">
                    <a:lumMod val="75000"/>
                  </a:schemeClr>
                </a:solidFill>
              </a:rPr>
              <a:t>Normas de organización, funcionamiento y convivencia</a:t>
            </a:r>
            <a:r>
              <a:rPr lang="es-ES" dirty="0">
                <a:solidFill>
                  <a:schemeClr val="tx2">
                    <a:lumMod val="75000"/>
                  </a:schemeClr>
                </a:solidFill>
              </a:rPr>
              <a:t>. </a:t>
            </a:r>
          </a:p>
          <a:p>
            <a:r>
              <a:rPr lang="es-ES" dirty="0">
                <a:solidFill>
                  <a:schemeClr val="tx2">
                    <a:lumMod val="75000"/>
                  </a:schemeClr>
                </a:solidFill>
              </a:rPr>
              <a:t>2. (…) Aquellas conductas que atenten contra la dignidad personal de otros miembros de la comunidad educativa, que tengan como origen o consecuencia una discriminación o acoso basado en el género, orientación o identidad sexual, o un origen racial, étnico, religioso, de creencias o de discapacidad, o que se realicen contra el alumnado más vulnerable por sus características personales, sociales o educativas tendrán la calificación de falta muy grave y llevarán asociada como medida correctora la expulsión, temporal o definitiva, del centro. (…)</a:t>
            </a:r>
          </a:p>
          <a:p>
            <a:endParaRPr lang="es-ES" dirty="0">
              <a:solidFill>
                <a:schemeClr val="tx2">
                  <a:lumMod val="75000"/>
                </a:schemeClr>
              </a:solidFill>
            </a:endParaRPr>
          </a:p>
          <a:p>
            <a:endParaRPr lang="es-ES" dirty="0">
              <a:solidFill>
                <a:schemeClr val="tx2">
                  <a:lumMod val="75000"/>
                </a:schemeClr>
              </a:solidFill>
            </a:endParaRPr>
          </a:p>
          <a:p>
            <a:endParaRPr lang="es-ES" dirty="0">
              <a:solidFill>
                <a:schemeClr val="tx2">
                  <a:lumMod val="75000"/>
                </a:schemeClr>
              </a:solidFill>
            </a:endParaRPr>
          </a:p>
          <a:p>
            <a:r>
              <a:rPr lang="es-ES" b="1" dirty="0">
                <a:solidFill>
                  <a:schemeClr val="tx2">
                    <a:lumMod val="75000"/>
                  </a:schemeClr>
                </a:solidFill>
              </a:rPr>
              <a:t>Decreto 51/2007, de 17 de mayo</a:t>
            </a:r>
            <a:r>
              <a:rPr lang="es-ES" dirty="0">
                <a:solidFill>
                  <a:schemeClr val="tx2">
                    <a:lumMod val="75000"/>
                  </a:schemeClr>
                </a:solidFill>
              </a:rPr>
              <a:t>, por el que se regulan los derechos y deberes de los alumnos y la participación y los compromisos de las familias en el proceso educativo, y se establecen las normas de convivencia y disciplina en los centros educativos de Castilla y León. </a:t>
            </a:r>
          </a:p>
          <a:p>
            <a:r>
              <a:rPr lang="es-ES" b="1" dirty="0">
                <a:solidFill>
                  <a:schemeClr val="tx2">
                    <a:lumMod val="75000"/>
                  </a:schemeClr>
                </a:solidFill>
              </a:rPr>
              <a:t>Artículo 48. Conductas gravemente perjudiciales para la convivencia en el centro.</a:t>
            </a:r>
          </a:p>
          <a:p>
            <a:r>
              <a:rPr lang="es-ES" dirty="0">
                <a:solidFill>
                  <a:schemeClr val="tx2">
                    <a:lumMod val="75000"/>
                  </a:schemeClr>
                </a:solidFill>
              </a:rPr>
              <a:t>Se considerarán conductas </a:t>
            </a:r>
            <a:r>
              <a:rPr lang="es-ES" b="1" dirty="0">
                <a:solidFill>
                  <a:schemeClr val="tx2">
                    <a:lumMod val="75000"/>
                  </a:schemeClr>
                </a:solidFill>
              </a:rPr>
              <a:t>gravemente perjudiciales para la convivencia en el centro </a:t>
            </a:r>
            <a:r>
              <a:rPr lang="es-ES" dirty="0">
                <a:solidFill>
                  <a:schemeClr val="tx2">
                    <a:lumMod val="75000"/>
                  </a:schemeClr>
                </a:solidFill>
              </a:rPr>
              <a:t>y, por ello, calificadas como faltas, las siguientes:</a:t>
            </a:r>
          </a:p>
          <a:p>
            <a:r>
              <a:rPr lang="es-ES" dirty="0">
                <a:solidFill>
                  <a:schemeClr val="tx2">
                    <a:lumMod val="75000"/>
                  </a:schemeClr>
                </a:solidFill>
              </a:rPr>
              <a:t>b) Las vejaciones o humillaciones a cualquier miembro de la comunidad educativa, particularmente aquéllas que tengan una implicación de género, sexual, racial o xenófoba, o se realicen contra el alumnado más vulnerable por sus características personales, sociales o educativas.</a:t>
            </a:r>
          </a:p>
        </p:txBody>
      </p:sp>
    </p:spTree>
    <p:extLst>
      <p:ext uri="{BB962C8B-B14F-4D97-AF65-F5344CB8AC3E}">
        <p14:creationId xmlns:p14="http://schemas.microsoft.com/office/powerpoint/2010/main" val="17135397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23823" y="4549422"/>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24062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9F763A0E-9886-7123-9400-F757F13A35E3}"/>
              </a:ext>
            </a:extLst>
          </p:cNvPr>
          <p:cNvPicPr>
            <a:picLocks noChangeAspect="1"/>
          </p:cNvPicPr>
          <p:nvPr/>
        </p:nvPicPr>
        <p:blipFill rotWithShape="1">
          <a:blip r:embed="rId3"/>
          <a:srcRect l="12288" t="6808" r="11915" b="31064"/>
          <a:stretch/>
        </p:blipFill>
        <p:spPr>
          <a:xfrm>
            <a:off x="1136319" y="1086561"/>
            <a:ext cx="9919361" cy="4937049"/>
          </a:xfrm>
          <a:prstGeom prst="rect">
            <a:avLst/>
          </a:prstGeom>
        </p:spPr>
      </p:pic>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 la derecha 3">
            <a:extLst>
              <a:ext uri="{FF2B5EF4-FFF2-40B4-BE49-F238E27FC236}">
                <a16:creationId xmlns:a16="http://schemas.microsoft.com/office/drawing/2014/main" id="{F083B2C6-ECA6-3B07-D1D1-7F25E3860973}"/>
              </a:ext>
            </a:extLst>
          </p:cNvPr>
          <p:cNvSpPr/>
          <p:nvPr/>
        </p:nvSpPr>
        <p:spPr>
          <a:xfrm rot="3468433">
            <a:off x="5812072" y="1264061"/>
            <a:ext cx="1369895" cy="27152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5" name="Flecha: a la derecha 4">
            <a:extLst>
              <a:ext uri="{FF2B5EF4-FFF2-40B4-BE49-F238E27FC236}">
                <a16:creationId xmlns:a16="http://schemas.microsoft.com/office/drawing/2014/main" id="{B4D975F0-7E3E-E0BA-2246-9F739A84CEC6}"/>
              </a:ext>
            </a:extLst>
          </p:cNvPr>
          <p:cNvSpPr/>
          <p:nvPr/>
        </p:nvSpPr>
        <p:spPr>
          <a:xfrm rot="3468433">
            <a:off x="7851498" y="1264061"/>
            <a:ext cx="1369895" cy="271528"/>
          </a:xfrm>
          <a:prstGeom prst="rightArrow">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82047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31A21A12-AC64-7A57-3B36-1326E6701BFA}"/>
              </a:ext>
            </a:extLst>
          </p:cNvPr>
          <p:cNvPicPr>
            <a:picLocks noChangeAspect="1"/>
          </p:cNvPicPr>
          <p:nvPr/>
        </p:nvPicPr>
        <p:blipFill rotWithShape="1">
          <a:blip r:embed="rId3"/>
          <a:srcRect l="12407" t="6914" r="11574" b="33992"/>
          <a:stretch/>
        </p:blipFill>
        <p:spPr>
          <a:xfrm>
            <a:off x="142893" y="511277"/>
            <a:ext cx="11906216" cy="5206250"/>
          </a:xfrm>
          <a:prstGeom prst="rect">
            <a:avLst/>
          </a:prstGeom>
        </p:spPr>
      </p:pic>
      <p:sp>
        <p:nvSpPr>
          <p:cNvPr id="4" name="Flecha: a la derecha 3">
            <a:extLst>
              <a:ext uri="{FF2B5EF4-FFF2-40B4-BE49-F238E27FC236}">
                <a16:creationId xmlns:a16="http://schemas.microsoft.com/office/drawing/2014/main" id="{F083B2C6-ECA6-3B07-D1D1-7F25E3860973}"/>
              </a:ext>
            </a:extLst>
          </p:cNvPr>
          <p:cNvSpPr/>
          <p:nvPr/>
        </p:nvSpPr>
        <p:spPr>
          <a:xfrm rot="3468433">
            <a:off x="1398118" y="2981530"/>
            <a:ext cx="1369895" cy="271528"/>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13910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4DA312EB-6064-AD16-9205-0DDE32117B92}"/>
              </a:ext>
            </a:extLst>
          </p:cNvPr>
          <p:cNvPicPr>
            <a:picLocks noChangeAspect="1"/>
          </p:cNvPicPr>
          <p:nvPr/>
        </p:nvPicPr>
        <p:blipFill rotWithShape="1">
          <a:blip r:embed="rId3"/>
          <a:srcRect l="21145" t="54650" r="34804" b="23372"/>
          <a:stretch/>
        </p:blipFill>
        <p:spPr>
          <a:xfrm>
            <a:off x="326020" y="3529061"/>
            <a:ext cx="11539959" cy="3238706"/>
          </a:xfrm>
          <a:prstGeom prst="rect">
            <a:avLst/>
          </a:prstGeom>
        </p:spPr>
      </p:pic>
      <p:sp>
        <p:nvSpPr>
          <p:cNvPr id="5" name="Flecha: a la derecha 4">
            <a:extLst>
              <a:ext uri="{FF2B5EF4-FFF2-40B4-BE49-F238E27FC236}">
                <a16:creationId xmlns:a16="http://schemas.microsoft.com/office/drawing/2014/main" id="{B4D975F0-7E3E-E0BA-2246-9F739A84CEC6}"/>
              </a:ext>
            </a:extLst>
          </p:cNvPr>
          <p:cNvSpPr/>
          <p:nvPr/>
        </p:nvSpPr>
        <p:spPr>
          <a:xfrm rot="20404800">
            <a:off x="3853179" y="5068350"/>
            <a:ext cx="2735864" cy="369438"/>
          </a:xfrm>
          <a:prstGeom prst="rightArrow">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pic>
        <p:nvPicPr>
          <p:cNvPr id="9" name="Imagen 8">
            <a:extLst>
              <a:ext uri="{FF2B5EF4-FFF2-40B4-BE49-F238E27FC236}">
                <a16:creationId xmlns:a16="http://schemas.microsoft.com/office/drawing/2014/main" id="{5BDA617F-27E0-D890-69CD-5F5965025F40}"/>
              </a:ext>
            </a:extLst>
          </p:cNvPr>
          <p:cNvPicPr>
            <a:picLocks noChangeAspect="1"/>
          </p:cNvPicPr>
          <p:nvPr/>
        </p:nvPicPr>
        <p:blipFill rotWithShape="1">
          <a:blip r:embed="rId4"/>
          <a:srcRect l="19444" t="54374" r="34167" b="23457"/>
          <a:stretch/>
        </p:blipFill>
        <p:spPr>
          <a:xfrm>
            <a:off x="225808" y="268854"/>
            <a:ext cx="11938919" cy="3209409"/>
          </a:xfrm>
          <a:prstGeom prst="rect">
            <a:avLst/>
          </a:prstGeom>
        </p:spPr>
      </p:pic>
      <p:pic>
        <p:nvPicPr>
          <p:cNvPr id="11" name="Imagen 10">
            <a:extLst>
              <a:ext uri="{FF2B5EF4-FFF2-40B4-BE49-F238E27FC236}">
                <a16:creationId xmlns:a16="http://schemas.microsoft.com/office/drawing/2014/main" id="{C71D05DD-2B5F-B984-FC1C-338971228241}"/>
              </a:ext>
            </a:extLst>
          </p:cNvPr>
          <p:cNvPicPr>
            <a:picLocks noChangeAspect="1"/>
          </p:cNvPicPr>
          <p:nvPr/>
        </p:nvPicPr>
        <p:blipFill>
          <a:blip r:embed="rId5"/>
          <a:stretch>
            <a:fillRect/>
          </a:stretch>
        </p:blipFill>
        <p:spPr>
          <a:xfrm>
            <a:off x="142892" y="1441006"/>
            <a:ext cx="1822541" cy="972936"/>
          </a:xfrm>
          <a:prstGeom prst="rect">
            <a:avLst/>
          </a:prstGeom>
        </p:spPr>
      </p:pic>
      <p:sp>
        <p:nvSpPr>
          <p:cNvPr id="12" name="Rectángulo 11">
            <a:extLst>
              <a:ext uri="{FF2B5EF4-FFF2-40B4-BE49-F238E27FC236}">
                <a16:creationId xmlns:a16="http://schemas.microsoft.com/office/drawing/2014/main" id="{B7D7BE52-F750-DD80-79B4-D4B2B693F53B}"/>
              </a:ext>
            </a:extLst>
          </p:cNvPr>
          <p:cNvSpPr/>
          <p:nvPr/>
        </p:nvSpPr>
        <p:spPr>
          <a:xfrm>
            <a:off x="4255910" y="2551288"/>
            <a:ext cx="7793198" cy="3957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Rectángulo 12">
            <a:extLst>
              <a:ext uri="{FF2B5EF4-FFF2-40B4-BE49-F238E27FC236}">
                <a16:creationId xmlns:a16="http://schemas.microsoft.com/office/drawing/2014/main" id="{6D9E12B3-F184-315A-9E9E-8622EA3DFA86}"/>
              </a:ext>
            </a:extLst>
          </p:cNvPr>
          <p:cNvSpPr/>
          <p:nvPr/>
        </p:nvSpPr>
        <p:spPr>
          <a:xfrm>
            <a:off x="4696178" y="5994400"/>
            <a:ext cx="2099733" cy="203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Rectángulo 14">
            <a:extLst>
              <a:ext uri="{FF2B5EF4-FFF2-40B4-BE49-F238E27FC236}">
                <a16:creationId xmlns:a16="http://schemas.microsoft.com/office/drawing/2014/main" id="{05B9D6DD-5681-BE6F-A63B-E754E5F136D3}"/>
              </a:ext>
            </a:extLst>
          </p:cNvPr>
          <p:cNvSpPr/>
          <p:nvPr/>
        </p:nvSpPr>
        <p:spPr>
          <a:xfrm>
            <a:off x="4617156" y="5892800"/>
            <a:ext cx="2178755"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5FD307C5-3BEE-3B3B-CF1A-DA447FE33492}"/>
              </a:ext>
            </a:extLst>
          </p:cNvPr>
          <p:cNvSpPr/>
          <p:nvPr/>
        </p:nvSpPr>
        <p:spPr>
          <a:xfrm>
            <a:off x="4075289" y="5943600"/>
            <a:ext cx="417689" cy="304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7C41391-7A77-603B-1B47-CBAE47BF8A13}"/>
              </a:ext>
            </a:extLst>
          </p:cNvPr>
          <p:cNvSpPr/>
          <p:nvPr/>
        </p:nvSpPr>
        <p:spPr>
          <a:xfrm>
            <a:off x="11087047" y="5813778"/>
            <a:ext cx="709842" cy="434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9439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26B2D6C-3ECF-2BA1-7EF9-00BEF56FC39A}"/>
              </a:ext>
            </a:extLst>
          </p:cNvPr>
          <p:cNvSpPr txBox="1"/>
          <p:nvPr/>
        </p:nvSpPr>
        <p:spPr>
          <a:xfrm>
            <a:off x="869274" y="866274"/>
            <a:ext cx="10453452" cy="5858912"/>
          </a:xfrm>
          <a:prstGeom prst="rect">
            <a:avLst/>
          </a:prstGeom>
          <a:noFill/>
        </p:spPr>
        <p:txBody>
          <a:bodyPr wrap="square">
            <a:spAutoFit/>
          </a:bodyPr>
          <a:lstStyle/>
          <a:p>
            <a:r>
              <a:rPr lang="es-ES" sz="2400" dirty="0">
                <a:effectLst/>
                <a:latin typeface="Calibri" panose="020F0502020204030204" pitchFamily="34" charset="0"/>
                <a:ea typeface="Calibri" panose="020F0502020204030204" pitchFamily="34" charset="0"/>
              </a:rPr>
              <a:t>	OTRA INFORMACIÓN DE INTERÉS</a:t>
            </a:r>
          </a:p>
          <a:p>
            <a:endParaRPr lang="es-ES" sz="800" dirty="0">
              <a:latin typeface="Calibri" panose="020F0502020204030204" pitchFamily="34" charset="0"/>
              <a:ea typeface="Calibri" panose="020F0502020204030204" pitchFamily="34" charset="0"/>
            </a:endParaRPr>
          </a:p>
          <a:p>
            <a:endParaRPr lang="es-ES" dirty="0">
              <a:effectLst/>
              <a:latin typeface="Calibri" panose="020F0502020204030204" pitchFamily="34" charset="0"/>
              <a:ea typeface="Calibri" panose="020F0502020204030204" pitchFamily="34" charset="0"/>
            </a:endParaRPr>
          </a:p>
          <a:p>
            <a:r>
              <a:rPr lang="es-ES" dirty="0">
                <a:effectLst/>
                <a:latin typeface="Calibri" panose="020F0502020204030204" pitchFamily="34" charset="0"/>
                <a:ea typeface="Calibri" panose="020F0502020204030204" pitchFamily="34" charset="0"/>
              </a:rPr>
              <a:t> 	</a:t>
            </a:r>
            <a:r>
              <a:rPr lang="es-ES"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Sobre la tramitación de expedientes disciplinarios: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https://www.educa.jcyl.es/profesorado/es/modificacion-decreto-51-derechos-deberes-preguntas-frecuent</a:t>
            </a:r>
            <a:r>
              <a:rPr lang="es-E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kern="100" dirty="0">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ES"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Manuales de apoyo al decreto 51/2007: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es-ES"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https://www.educa.jcyl.es/convivenciaescolar/es/normativa/aspectos-decreto-51-2007_derechos-deberes/manuales-apoyo-decreto-51-2007</a:t>
            </a:r>
            <a:r>
              <a:rPr lang="es-ES"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500"/>
              </a:lnSpc>
            </a:pPr>
            <a:r>
              <a:rPr lang="es-ES" dirty="0">
                <a:solidFill>
                  <a:srgbClr val="000000"/>
                </a:solidFill>
                <a:effectLst/>
                <a:latin typeface="Arial" panose="020B0604020202020204" pitchFamily="34" charset="0"/>
                <a:ea typeface="Calibri" panose="020F0502020204030204" pitchFamily="34" charset="0"/>
              </a:rPr>
              <a:t> </a:t>
            </a:r>
            <a:endParaRPr lang="es-ES" dirty="0">
              <a:latin typeface="Calibri" panose="020F0502020204030204" pitchFamily="34" charset="0"/>
              <a:ea typeface="Calibri" panose="020F0502020204030204" pitchFamily="34" charset="0"/>
            </a:endParaRPr>
          </a:p>
          <a:p>
            <a:pPr algn="just">
              <a:lnSpc>
                <a:spcPts val="1500"/>
              </a:lnSpc>
            </a:pPr>
            <a:r>
              <a:rPr lang="es-ES" b="1" dirty="0">
                <a:solidFill>
                  <a:srgbClr val="000000"/>
                </a:solidFill>
                <a:effectLst/>
                <a:latin typeface="Calibri" panose="020F0502020204030204" pitchFamily="34" charset="0"/>
                <a:ea typeface="Calibri" panose="020F0502020204030204" pitchFamily="34" charset="0"/>
              </a:rPr>
              <a:t>	</a:t>
            </a:r>
          </a:p>
          <a:p>
            <a:pPr algn="just">
              <a:lnSpc>
                <a:spcPts val="1500"/>
              </a:lnSpc>
            </a:pPr>
            <a:r>
              <a:rPr lang="es-ES" b="1" dirty="0">
                <a:solidFill>
                  <a:srgbClr val="000000"/>
                </a:solidFill>
                <a:latin typeface="Calibri" panose="020F0502020204030204" pitchFamily="34" charset="0"/>
                <a:ea typeface="Calibri" panose="020F0502020204030204" pitchFamily="34" charset="0"/>
              </a:rPr>
              <a:t>	</a:t>
            </a:r>
            <a:r>
              <a:rPr lang="es-ES" b="1" dirty="0">
                <a:solidFill>
                  <a:srgbClr val="000000"/>
                </a:solidFill>
                <a:effectLst/>
                <a:latin typeface="Arial" panose="020B0604020202020204" pitchFamily="34" charset="0"/>
                <a:ea typeface="Calibri" panose="020F0502020204030204" pitchFamily="34" charset="0"/>
              </a:rPr>
              <a:t>Protocolos:</a:t>
            </a:r>
          </a:p>
          <a:p>
            <a:pPr algn="just">
              <a:lnSpc>
                <a:spcPts val="1500"/>
              </a:lnSpc>
            </a:pPr>
            <a:endParaRPr lang="es-ES" dirty="0">
              <a:effectLst/>
              <a:latin typeface="Calibri" panose="020F0502020204030204" pitchFamily="34" charset="0"/>
              <a:ea typeface="Calibri" panose="020F0502020204030204" pitchFamily="34" charset="0"/>
            </a:endParaRPr>
          </a:p>
          <a:p>
            <a:pPr marL="450215" algn="just">
              <a:lnSpc>
                <a:spcPts val="1500"/>
              </a:lnSpc>
              <a:spcBef>
                <a:spcPts val="300"/>
              </a:spcBef>
              <a:spcAft>
                <a:spcPts val="720"/>
              </a:spcAft>
            </a:pPr>
            <a:r>
              <a:rPr lang="es-ES" sz="1600" dirty="0">
                <a:solidFill>
                  <a:srgbClr val="000000"/>
                </a:solidFill>
                <a:effectLst/>
                <a:latin typeface="Arial" panose="020B0604020202020204" pitchFamily="34" charset="0"/>
                <a:ea typeface="Calibri" panose="020F0502020204030204" pitchFamily="34" charset="0"/>
              </a:rPr>
              <a:t>ORDEN EDU/1070/2017, de 1 de diciembre, por la que se establece el </a:t>
            </a:r>
            <a:r>
              <a:rPr lang="es-ES" sz="1600" i="1" dirty="0">
                <a:solidFill>
                  <a:srgbClr val="000000"/>
                </a:solidFill>
                <a:effectLst/>
                <a:latin typeface="Arial" panose="020B0604020202020204" pitchFamily="34" charset="0"/>
                <a:ea typeface="Calibri" panose="020F0502020204030204" pitchFamily="34" charset="0"/>
              </a:rPr>
              <a:t>«Protocolo de actuación en agresiones al personal docente y no docente de los centros sostenidos con fondos públicos que imparten enseñanzas no universitarias de la Comunidad de Castilla y León».</a:t>
            </a:r>
          </a:p>
          <a:p>
            <a:pPr marL="450215" algn="just">
              <a:lnSpc>
                <a:spcPts val="1500"/>
              </a:lnSpc>
              <a:spcBef>
                <a:spcPts val="300"/>
              </a:spcBef>
              <a:spcAft>
                <a:spcPts val="720"/>
              </a:spcAft>
            </a:pPr>
            <a:endParaRPr lang="es-ES" sz="1600" dirty="0">
              <a:effectLst/>
              <a:latin typeface="Calibri" panose="020F0502020204030204" pitchFamily="34" charset="0"/>
              <a:ea typeface="Calibri" panose="020F0502020204030204" pitchFamily="34" charset="0"/>
            </a:endParaRPr>
          </a:p>
          <a:p>
            <a:pPr marL="450215" algn="just">
              <a:lnSpc>
                <a:spcPts val="1500"/>
              </a:lnSpc>
              <a:spcBef>
                <a:spcPts val="300"/>
              </a:spcBef>
              <a:spcAft>
                <a:spcPts val="720"/>
              </a:spcAft>
            </a:pPr>
            <a:r>
              <a:rPr lang="es-ES" sz="1600" dirty="0">
                <a:solidFill>
                  <a:srgbClr val="000000"/>
                </a:solidFill>
                <a:effectLst/>
                <a:latin typeface="Arial" panose="020B0604020202020204" pitchFamily="34" charset="0"/>
                <a:ea typeface="Calibri" panose="020F0502020204030204" pitchFamily="34" charset="0"/>
              </a:rPr>
              <a:t>ORDEN EDU/1071/2017, de 1 de diciembre, por la que se establece el </a:t>
            </a:r>
            <a:r>
              <a:rPr lang="es-ES" sz="1600" i="1" dirty="0">
                <a:solidFill>
                  <a:srgbClr val="000000"/>
                </a:solidFill>
                <a:effectLst/>
                <a:latin typeface="Arial" panose="020B0604020202020204" pitchFamily="34" charset="0"/>
                <a:ea typeface="Calibri" panose="020F0502020204030204" pitchFamily="34" charset="0"/>
              </a:rPr>
              <a:t>«Protocolo específico de actuación en supuestos de posible acoso en centros docentes, sostenidos con fondos públicos que impartan enseñanzas no universitarias de la Comunidad de Castilla y León». </a:t>
            </a:r>
          </a:p>
          <a:p>
            <a:pPr marL="450215" algn="just">
              <a:lnSpc>
                <a:spcPts val="1500"/>
              </a:lnSpc>
              <a:spcBef>
                <a:spcPts val="300"/>
              </a:spcBef>
              <a:spcAft>
                <a:spcPts val="720"/>
              </a:spcAft>
            </a:pPr>
            <a:endParaRPr lang="es-ES" sz="1600" i="1" dirty="0">
              <a:solidFill>
                <a:srgbClr val="000000"/>
              </a:solidFill>
              <a:latin typeface="Arial" panose="020B0604020202020204" pitchFamily="34" charset="0"/>
              <a:ea typeface="Calibri" panose="020F0502020204030204" pitchFamily="34" charset="0"/>
            </a:endParaRPr>
          </a:p>
          <a:p>
            <a:pPr marL="450215" algn="just">
              <a:lnSpc>
                <a:spcPts val="1500"/>
              </a:lnSpc>
              <a:spcBef>
                <a:spcPts val="300"/>
              </a:spcBef>
              <a:spcAft>
                <a:spcPts val="720"/>
              </a:spcAft>
            </a:pPr>
            <a:endParaRPr lang="es-ES" sz="16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0997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Elipse 1">
            <a:extLst>
              <a:ext uri="{FF2B5EF4-FFF2-40B4-BE49-F238E27FC236}">
                <a16:creationId xmlns:a16="http://schemas.microsoft.com/office/drawing/2014/main" id="{CB82D37B-D56A-17CC-8A4E-AB69D4126405}"/>
              </a:ext>
            </a:extLst>
          </p:cNvPr>
          <p:cNvSpPr/>
          <p:nvPr/>
        </p:nvSpPr>
        <p:spPr>
          <a:xfrm>
            <a:off x="6380168" y="2675468"/>
            <a:ext cx="867299" cy="2715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1772DBF7-AF90-C7DE-0EBA-A96753A689C1}"/>
              </a:ext>
            </a:extLst>
          </p:cNvPr>
          <p:cNvSpPr/>
          <p:nvPr/>
        </p:nvSpPr>
        <p:spPr>
          <a:xfrm>
            <a:off x="3014133" y="3117294"/>
            <a:ext cx="564445"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15AD1681-2ABC-7802-C273-63754555A5BA}"/>
              </a:ext>
            </a:extLst>
          </p:cNvPr>
          <p:cNvSpPr/>
          <p:nvPr/>
        </p:nvSpPr>
        <p:spPr>
          <a:xfrm>
            <a:off x="4628444" y="3117294"/>
            <a:ext cx="1185334" cy="145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6A4D4574-F305-5ED2-555E-51DBEEFA3BC4}"/>
              </a:ext>
            </a:extLst>
          </p:cNvPr>
          <p:cNvSpPr/>
          <p:nvPr/>
        </p:nvSpPr>
        <p:spPr>
          <a:xfrm>
            <a:off x="6468533" y="2050161"/>
            <a:ext cx="1061156" cy="2715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26B2D6C-3ECF-2BA1-7EF9-00BEF56FC39A}"/>
              </a:ext>
            </a:extLst>
          </p:cNvPr>
          <p:cNvSpPr txBox="1"/>
          <p:nvPr/>
        </p:nvSpPr>
        <p:spPr>
          <a:xfrm>
            <a:off x="587052" y="481263"/>
            <a:ext cx="10453452" cy="6928435"/>
          </a:xfrm>
          <a:prstGeom prst="rect">
            <a:avLst/>
          </a:prstGeom>
          <a:noFill/>
        </p:spPr>
        <p:txBody>
          <a:bodyPr wrap="square">
            <a:spAutoFit/>
          </a:bodyPr>
          <a:lstStyle/>
          <a:p>
            <a:r>
              <a:rPr lang="es-ES" sz="2400" dirty="0">
                <a:effectLst/>
                <a:latin typeface="Calibri" panose="020F0502020204030204" pitchFamily="34" charset="0"/>
                <a:ea typeface="Calibri" panose="020F0502020204030204" pitchFamily="34" charset="0"/>
              </a:rPr>
              <a:t>	</a:t>
            </a:r>
            <a:endParaRPr lang="es-ES" sz="800" dirty="0">
              <a:latin typeface="Calibri" panose="020F0502020204030204" pitchFamily="34" charset="0"/>
              <a:ea typeface="Calibri" panose="020F0502020204030204" pitchFamily="34" charset="0"/>
            </a:endParaRPr>
          </a:p>
          <a:p>
            <a:r>
              <a:rPr lang="es-ES" sz="2000" b="1" kern="100" dirty="0">
                <a:solidFill>
                  <a:srgbClr val="000000"/>
                </a:solidFill>
                <a:latin typeface="Arial" panose="020B0604020202020204" pitchFamily="34" charset="0"/>
                <a:cs typeface="Times New Roman" panose="02020603050405020304" pitchFamily="18" charset="0"/>
              </a:rPr>
              <a:t>	</a:t>
            </a:r>
            <a:r>
              <a:rPr lang="es-ES" sz="2000" b="1" u="sng" kern="100" dirty="0">
                <a:solidFill>
                  <a:srgbClr val="000000"/>
                </a:solidFill>
                <a:latin typeface="Arial" panose="020B0604020202020204" pitchFamily="34" charset="0"/>
                <a:cs typeface="Times New Roman" panose="02020603050405020304" pitchFamily="18" charset="0"/>
              </a:rPr>
              <a:t>Programa Sociescuela</a:t>
            </a:r>
          </a:p>
          <a:p>
            <a:r>
              <a:rPr lang="es-ES" dirty="0">
                <a:effectLst/>
                <a:latin typeface="Calibri" panose="020F0502020204030204" pitchFamily="34" charset="0"/>
                <a:ea typeface="Calibri" panose="020F0502020204030204" pitchFamily="34" charset="0"/>
              </a:rPr>
              <a:t> 	</a:t>
            </a:r>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Es gratuito y no requiere ningún tipo de instalación, funciona en formato web pudiendo utilizarlo todo tipo de centros desde su cuenta educa oficial.</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Se recomienda su uso como herramienta preventiva del acoso escolar y para conocer la estructura relacionar de los grupos, así como los liderazgos positivos que nos permiten detectar posible alumnado que asuma funciones de mediador escolar.</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Es obligatorio su implementación en el caso de la apertura del protocolo de acoso según lo recogido en la  </a:t>
            </a:r>
            <a:r>
              <a:rPr lang="es-ES" i="0" dirty="0">
                <a:solidFill>
                  <a:schemeClr val="accent5">
                    <a:lumMod val="50000"/>
                  </a:schemeClr>
                </a:solidFill>
                <a:effectLst/>
                <a:latin typeface="Arial" panose="020B0604020202020204" pitchFamily="34" charset="0"/>
              </a:rPr>
              <a:t>ORDEN EDU/1071/2017, de 1 de diciembre, por la que se establece el "Protocolo específico de actuación en supuestos de posible acoso en centros docentes, sostenidos con fondos públicos que impartan enseñanzas no universitarias de la Comunidad de Castilla y León".</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r>
              <a:rPr lang="es-ES" kern="100" dirty="0">
                <a:latin typeface="Arial" panose="020B0604020202020204" pitchFamily="34" charset="0"/>
                <a:ea typeface="Calibri" panose="020F0502020204030204" pitchFamily="34" charset="0"/>
                <a:cs typeface="Times New Roman" panose="02020603050405020304" pitchFamily="18" charset="0"/>
              </a:rPr>
              <a:t>Los centros docentes de Castilla y León pueden acceder permanentemente al programa en el siguiente enlace:</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hlinkClick r:id="rId3"/>
            </a:endParaRPr>
          </a:p>
          <a:p>
            <a:pPr marL="457200" algn="just"/>
            <a:r>
              <a:rPr lang="es-ES" sz="2000" b="1" kern="100" dirty="0">
                <a:latin typeface="Arial" panose="020B0604020202020204" pitchFamily="34" charset="0"/>
                <a:ea typeface="Calibri" panose="020F0502020204030204" pitchFamily="34" charset="0"/>
                <a:cs typeface="Times New Roman" panose="02020603050405020304" pitchFamily="18" charset="0"/>
                <a:hlinkClick r:id="rId3"/>
              </a:rPr>
              <a:t>https://sociescuela.es/</a:t>
            </a:r>
            <a:r>
              <a:rPr lang="es-ES" sz="2000" b="1" kern="100" dirty="0">
                <a:latin typeface="Arial" panose="020B0604020202020204" pitchFamily="34" charset="0"/>
                <a:ea typeface="Calibri" panose="020F0502020204030204" pitchFamily="34" charset="0"/>
                <a:cs typeface="Times New Roman" panose="02020603050405020304" pitchFamily="18" charset="0"/>
              </a:rPr>
              <a:t> </a:t>
            </a: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7200" algn="just"/>
            <a:endParaRPr lang="es-ES" kern="100" dirty="0">
              <a:latin typeface="Arial" panose="020B0604020202020204" pitchFamily="34" charset="0"/>
              <a:ea typeface="Calibri" panose="020F0502020204030204" pitchFamily="34" charset="0"/>
              <a:cs typeface="Times New Roman" panose="02020603050405020304" pitchFamily="18" charset="0"/>
            </a:endParaRPr>
          </a:p>
          <a:p>
            <a:pPr marL="450215" algn="just">
              <a:lnSpc>
                <a:spcPts val="1500"/>
              </a:lnSpc>
              <a:spcBef>
                <a:spcPts val="300"/>
              </a:spcBef>
              <a:spcAft>
                <a:spcPts val="720"/>
              </a:spcAft>
            </a:pPr>
            <a:endParaRPr lang="es-ES" sz="1600" i="1" dirty="0">
              <a:solidFill>
                <a:srgbClr val="000000"/>
              </a:solidFill>
              <a:latin typeface="Arial" panose="020B0604020202020204" pitchFamily="34" charset="0"/>
              <a:ea typeface="Calibri" panose="020F0502020204030204" pitchFamily="34" charset="0"/>
            </a:endParaRPr>
          </a:p>
          <a:p>
            <a:pPr marL="450215" algn="just">
              <a:lnSpc>
                <a:spcPts val="1500"/>
              </a:lnSpc>
              <a:spcBef>
                <a:spcPts val="300"/>
              </a:spcBef>
              <a:spcAft>
                <a:spcPts val="720"/>
              </a:spcAft>
            </a:pPr>
            <a:endParaRPr lang="es-ES" sz="16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16728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785104"/>
          </a:xfrm>
          <a:prstGeom prst="rect">
            <a:avLst/>
          </a:prstGeom>
        </p:spPr>
        <p:txBody>
          <a:bodyPr wrap="square">
            <a:spAutoFit/>
          </a:bodyPr>
          <a:lstStyle/>
          <a:p>
            <a:pPr lvl="0"/>
            <a:endParaRPr lang="es-ES" sz="2400" b="1" dirty="0">
              <a:solidFill>
                <a:schemeClr val="accent5">
                  <a:lumMod val="75000"/>
                </a:schemeClr>
              </a:solidFill>
            </a:endParaRPr>
          </a:p>
          <a:p>
            <a:pPr lvl="0"/>
            <a:r>
              <a:rPr lang="es-ES" sz="2400" b="1" dirty="0"/>
              <a:t> </a:t>
            </a:r>
          </a:p>
          <a:p>
            <a:pPr lvl="0"/>
            <a:endParaRPr lang="es-ES" sz="2400" b="1" dirty="0">
              <a:solidFill>
                <a:schemeClr val="accent2">
                  <a:lumMod val="75000"/>
                </a:schemeClr>
              </a:solidFill>
              <a:latin typeface="Centaur" panose="02030504050205020304" pitchFamily="18" charset="0"/>
            </a:endParaRPr>
          </a:p>
          <a:p>
            <a:pPr lvl="0"/>
            <a:endParaRPr lang="es-ES" sz="2400" b="1" dirty="0">
              <a:solidFill>
                <a:schemeClr val="accent2">
                  <a:lumMod val="75000"/>
                </a:schemeClr>
              </a:solidFill>
              <a:latin typeface="Centaur" panose="02030504050205020304" pitchFamily="18" charset="0"/>
            </a:endParaRPr>
          </a:p>
          <a:p>
            <a:pPr lvl="0"/>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9B666E1A-1622-3E97-7CF8-796465560FD5}"/>
              </a:ext>
            </a:extLst>
          </p:cNvPr>
          <p:cNvPicPr>
            <a:picLocks noChangeAspect="1"/>
          </p:cNvPicPr>
          <p:nvPr/>
        </p:nvPicPr>
        <p:blipFill rotWithShape="1">
          <a:blip r:embed="rId4"/>
          <a:srcRect l="1" t="2837" r="105" b="6099"/>
          <a:stretch/>
        </p:blipFill>
        <p:spPr>
          <a:xfrm>
            <a:off x="1606003" y="766287"/>
            <a:ext cx="9447378" cy="4844376"/>
          </a:xfrm>
          <a:prstGeom prst="rect">
            <a:avLst/>
          </a:prstGeom>
        </p:spPr>
      </p:pic>
      <p:sp>
        <p:nvSpPr>
          <p:cNvPr id="4" name="CuadroTexto 3">
            <a:extLst>
              <a:ext uri="{FF2B5EF4-FFF2-40B4-BE49-F238E27FC236}">
                <a16:creationId xmlns:a16="http://schemas.microsoft.com/office/drawing/2014/main" id="{90FCAE81-82BD-31DC-5D0B-554B03DB3E5A}"/>
              </a:ext>
            </a:extLst>
          </p:cNvPr>
          <p:cNvSpPr txBox="1"/>
          <p:nvPr/>
        </p:nvSpPr>
        <p:spPr>
          <a:xfrm>
            <a:off x="3330222" y="3794781"/>
            <a:ext cx="6468533" cy="1508105"/>
          </a:xfrm>
          <a:prstGeom prst="rect">
            <a:avLst/>
          </a:prstGeom>
          <a:noFill/>
        </p:spPr>
        <p:txBody>
          <a:bodyPr wrap="square" rtlCol="0">
            <a:spAutoFit/>
          </a:bodyPr>
          <a:lstStyle/>
          <a:p>
            <a:pPr algn="ctr"/>
            <a:r>
              <a:rPr lang="es-ES" sz="2800" dirty="0"/>
              <a:t> </a:t>
            </a:r>
            <a:r>
              <a:rPr lang="es-ES" sz="2800" b="1" dirty="0">
                <a:solidFill>
                  <a:srgbClr val="7030A0"/>
                </a:solidFill>
              </a:rPr>
              <a:t>Credenciales del Director/a</a:t>
            </a:r>
          </a:p>
          <a:p>
            <a:pPr algn="ctr"/>
            <a:endParaRPr lang="es-ES" sz="800" b="1" dirty="0">
              <a:solidFill>
                <a:srgbClr val="7030A0"/>
              </a:solidFill>
            </a:endParaRPr>
          </a:p>
          <a:p>
            <a:pPr algn="ctr"/>
            <a:r>
              <a:rPr lang="es-ES" sz="2800" b="1" dirty="0">
                <a:solidFill>
                  <a:srgbClr val="7030A0"/>
                </a:solidFill>
              </a:rPr>
              <a:t> </a:t>
            </a:r>
            <a:r>
              <a:rPr lang="es-ES" b="1" dirty="0" err="1">
                <a:solidFill>
                  <a:srgbClr val="7030A0"/>
                </a:solidFill>
              </a:rPr>
              <a:t>Stilus</a:t>
            </a:r>
            <a:r>
              <a:rPr lang="es-ES" b="1" dirty="0">
                <a:solidFill>
                  <a:srgbClr val="7030A0"/>
                </a:solidFill>
              </a:rPr>
              <a:t> &gt; Aplicaciones de gestión &gt; Alumnos &gt; Convivencia</a:t>
            </a:r>
          </a:p>
          <a:p>
            <a:endParaRPr lang="es-ES" sz="2800" dirty="0"/>
          </a:p>
        </p:txBody>
      </p:sp>
    </p:spTree>
    <p:extLst>
      <p:ext uri="{BB962C8B-B14F-4D97-AF65-F5344CB8AC3E}">
        <p14:creationId xmlns:p14="http://schemas.microsoft.com/office/powerpoint/2010/main" val="3037797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CF691-39C5-C87F-A6BB-0293A2313B0D}"/>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B128DD35-1789-6B7C-3AC4-3972D463282E}"/>
              </a:ext>
            </a:extLst>
          </p:cNvPr>
          <p:cNvPicPr>
            <a:picLocks noChangeAspect="1"/>
          </p:cNvPicPr>
          <p:nvPr/>
        </p:nvPicPr>
        <p:blipFill>
          <a:blip r:embed="rId3">
            <a:lum bright="70000" contrast="-70000"/>
          </a:blip>
          <a:stretch>
            <a:fillRect/>
          </a:stretch>
        </p:blipFill>
        <p:spPr>
          <a:xfrm flipH="1" flipV="1">
            <a:off x="12853" y="0"/>
            <a:ext cx="12192000" cy="6806894"/>
          </a:xfrm>
          <a:prstGeom prst="rect">
            <a:avLst/>
          </a:prstGeom>
        </p:spPr>
      </p:pic>
      <p:sp>
        <p:nvSpPr>
          <p:cNvPr id="10" name="6 Rectángulo">
            <a:extLst>
              <a:ext uri="{FF2B5EF4-FFF2-40B4-BE49-F238E27FC236}">
                <a16:creationId xmlns:a16="http://schemas.microsoft.com/office/drawing/2014/main" id="{C0B3B2E1-6565-C460-7ACA-02D6B9F68D1B}"/>
              </a:ext>
            </a:extLst>
          </p:cNvPr>
          <p:cNvSpPr/>
          <p:nvPr/>
        </p:nvSpPr>
        <p:spPr>
          <a:xfrm>
            <a:off x="869274" y="1247337"/>
            <a:ext cx="11179834" cy="1785104"/>
          </a:xfrm>
          <a:prstGeom prst="rect">
            <a:avLst/>
          </a:prstGeom>
        </p:spPr>
        <p:txBody>
          <a:bodyPr wrap="square">
            <a:spAutoFit/>
          </a:bodyPr>
          <a:lstStyle/>
          <a:p>
            <a:pPr lvl="0"/>
            <a:endParaRPr lang="es-ES" sz="2400" b="1" dirty="0">
              <a:solidFill>
                <a:schemeClr val="accent5">
                  <a:lumMod val="75000"/>
                </a:schemeClr>
              </a:solidFill>
            </a:endParaRPr>
          </a:p>
          <a:p>
            <a:pPr lvl="0"/>
            <a:r>
              <a:rPr lang="es-ES" sz="2400" b="1" dirty="0"/>
              <a:t> </a:t>
            </a:r>
          </a:p>
          <a:p>
            <a:pPr lvl="0"/>
            <a:endParaRPr lang="es-ES" sz="2400" b="1" dirty="0">
              <a:solidFill>
                <a:schemeClr val="accent2">
                  <a:lumMod val="75000"/>
                </a:schemeClr>
              </a:solidFill>
              <a:latin typeface="Centaur" panose="02030504050205020304" pitchFamily="18" charset="0"/>
            </a:endParaRPr>
          </a:p>
          <a:p>
            <a:pPr lvl="0"/>
            <a:endParaRPr lang="es-ES" sz="2400" b="1" dirty="0">
              <a:solidFill>
                <a:schemeClr val="accent2">
                  <a:lumMod val="75000"/>
                </a:schemeClr>
              </a:solidFill>
              <a:latin typeface="Centaur" panose="02030504050205020304" pitchFamily="18" charset="0"/>
            </a:endParaRPr>
          </a:p>
          <a:p>
            <a:pPr lvl="0"/>
            <a:endParaRPr lang="es-ES" sz="1400" b="1" dirty="0">
              <a:solidFill>
                <a:schemeClr val="accent2">
                  <a:lumMod val="75000"/>
                </a:schemeClr>
              </a:solidFill>
              <a:latin typeface="Centaur" panose="02030504050205020304" pitchFamily="18" charset="0"/>
            </a:endParaRPr>
          </a:p>
        </p:txBody>
      </p:sp>
      <p:pic>
        <p:nvPicPr>
          <p:cNvPr id="3" name="Imagen 2">
            <a:extLst>
              <a:ext uri="{FF2B5EF4-FFF2-40B4-BE49-F238E27FC236}">
                <a16:creationId xmlns:a16="http://schemas.microsoft.com/office/drawing/2014/main" id="{69AE54DD-B90A-4E68-8C99-3BDF1A2B4628}"/>
              </a:ext>
            </a:extLst>
          </p:cNvPr>
          <p:cNvPicPr>
            <a:picLocks noChangeAspect="1"/>
          </p:cNvPicPr>
          <p:nvPr/>
        </p:nvPicPr>
        <p:blipFill rotWithShape="1">
          <a:blip r:embed="rId4"/>
          <a:srcRect l="1" t="2837" r="105" b="6099"/>
          <a:stretch/>
        </p:blipFill>
        <p:spPr>
          <a:xfrm>
            <a:off x="447345" y="397659"/>
            <a:ext cx="11297309" cy="5792974"/>
          </a:xfrm>
          <a:prstGeom prst="rect">
            <a:avLst/>
          </a:prstGeom>
        </p:spPr>
      </p:pic>
      <p:sp>
        <p:nvSpPr>
          <p:cNvPr id="4" name="CuadroTexto 3">
            <a:extLst>
              <a:ext uri="{FF2B5EF4-FFF2-40B4-BE49-F238E27FC236}">
                <a16:creationId xmlns:a16="http://schemas.microsoft.com/office/drawing/2014/main" id="{24720A71-0E48-3EAA-C2B3-2B45EDC3DB59}"/>
              </a:ext>
            </a:extLst>
          </p:cNvPr>
          <p:cNvSpPr txBox="1"/>
          <p:nvPr/>
        </p:nvSpPr>
        <p:spPr>
          <a:xfrm>
            <a:off x="745957" y="3565450"/>
            <a:ext cx="10700084" cy="2893100"/>
          </a:xfrm>
          <a:prstGeom prst="rect">
            <a:avLst/>
          </a:prstGeom>
          <a:noFill/>
        </p:spPr>
        <p:txBody>
          <a:bodyPr wrap="square" rtlCol="0">
            <a:spAutoFit/>
          </a:bodyPr>
          <a:lstStyle/>
          <a:p>
            <a:r>
              <a:rPr lang="es-ES" sz="2800" dirty="0"/>
              <a:t> </a:t>
            </a:r>
            <a:r>
              <a:rPr lang="es-ES" sz="2800" b="1" dirty="0">
                <a:solidFill>
                  <a:srgbClr val="7030A0"/>
                </a:solidFill>
              </a:rPr>
              <a:t>El director/a puede autorizar a otras personas a acceder a CONV con sus propias credenciales:</a:t>
            </a:r>
          </a:p>
          <a:p>
            <a:pPr algn="just"/>
            <a:endParaRPr lang="es-ES" sz="2000" b="1" dirty="0">
              <a:solidFill>
                <a:srgbClr val="7030A0"/>
              </a:solidFill>
            </a:endParaRPr>
          </a:p>
          <a:p>
            <a:pPr algn="ctr"/>
            <a:r>
              <a:rPr lang="es-ES" sz="2400" b="1" dirty="0" err="1"/>
              <a:t>Stilus</a:t>
            </a:r>
            <a:r>
              <a:rPr lang="es-ES" sz="2400" b="1" dirty="0"/>
              <a:t> &gt;  Configuración              &gt; Gestión de accesos </a:t>
            </a:r>
            <a:r>
              <a:rPr lang="es-ES" sz="2200" b="1" dirty="0"/>
              <a:t>&gt; </a:t>
            </a:r>
          </a:p>
          <a:p>
            <a:pPr algn="ctr"/>
            <a:endParaRPr lang="es-ES" sz="200" b="1" dirty="0"/>
          </a:p>
          <a:p>
            <a:pPr algn="ctr"/>
            <a:endParaRPr lang="es-ES" sz="200" b="1" dirty="0"/>
          </a:p>
          <a:p>
            <a:pPr algn="ctr"/>
            <a:endParaRPr lang="es-ES" sz="200" b="1" dirty="0"/>
          </a:p>
          <a:p>
            <a:pPr algn="ctr"/>
            <a:endParaRPr lang="es-ES" sz="200" b="1" dirty="0"/>
          </a:p>
          <a:p>
            <a:pPr algn="ctr"/>
            <a:endParaRPr lang="es-ES" sz="200" b="1" dirty="0"/>
          </a:p>
          <a:p>
            <a:pPr algn="just"/>
            <a:r>
              <a:rPr lang="es-ES" sz="2200" b="1" dirty="0"/>
              <a:t>Se despliegan 2 columnas, columna de la derecha &gt; Convivencia escolar en la línea 13 &gt; se despliegan los usuarios y mediante los signos  +/- se otorgan o eliminan accesos.</a:t>
            </a:r>
          </a:p>
          <a:p>
            <a:endParaRPr lang="es-ES" sz="2800" dirty="0"/>
          </a:p>
        </p:txBody>
      </p:sp>
      <p:pic>
        <p:nvPicPr>
          <p:cNvPr id="2" name="Imagen 1">
            <a:extLst>
              <a:ext uri="{FF2B5EF4-FFF2-40B4-BE49-F238E27FC236}">
                <a16:creationId xmlns:a16="http://schemas.microsoft.com/office/drawing/2014/main" id="{6DBAFB80-A1D2-73EB-19E7-55DBE17A5B9F}"/>
              </a:ext>
            </a:extLst>
          </p:cNvPr>
          <p:cNvPicPr>
            <a:picLocks noChangeAspect="1"/>
          </p:cNvPicPr>
          <p:nvPr/>
        </p:nvPicPr>
        <p:blipFill>
          <a:blip r:embed="rId5"/>
          <a:stretch>
            <a:fillRect/>
          </a:stretch>
        </p:blipFill>
        <p:spPr>
          <a:xfrm>
            <a:off x="5821430" y="4660994"/>
            <a:ext cx="538319" cy="517346"/>
          </a:xfrm>
          <a:prstGeom prst="rect">
            <a:avLst/>
          </a:prstGeom>
        </p:spPr>
      </p:pic>
    </p:spTree>
    <p:extLst>
      <p:ext uri="{BB962C8B-B14F-4D97-AF65-F5344CB8AC3E}">
        <p14:creationId xmlns:p14="http://schemas.microsoft.com/office/powerpoint/2010/main" val="1779035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2" name="CuadroTexto 1">
            <a:extLst>
              <a:ext uri="{FF2B5EF4-FFF2-40B4-BE49-F238E27FC236}">
                <a16:creationId xmlns:a16="http://schemas.microsoft.com/office/drawing/2014/main" id="{05BF5E11-8698-DB87-1E8D-8703B3819F54}"/>
              </a:ext>
            </a:extLst>
          </p:cNvPr>
          <p:cNvSpPr txBox="1"/>
          <p:nvPr/>
        </p:nvSpPr>
        <p:spPr>
          <a:xfrm>
            <a:off x="3623734" y="1456267"/>
            <a:ext cx="7100711" cy="4339650"/>
          </a:xfrm>
          <a:prstGeom prst="rect">
            <a:avLst/>
          </a:prstGeom>
          <a:noFill/>
        </p:spPr>
        <p:txBody>
          <a:bodyPr wrap="square" rtlCol="0">
            <a:spAutoFit/>
          </a:bodyPr>
          <a:lstStyle/>
          <a:p>
            <a:pPr marL="342900" indent="-342900">
              <a:lnSpc>
                <a:spcPct val="150000"/>
              </a:lnSpc>
              <a:buAutoNum type="arabicPeriod"/>
            </a:pPr>
            <a:r>
              <a:rPr lang="es-ES" sz="3200" dirty="0">
                <a:solidFill>
                  <a:srgbClr val="0070C0"/>
                </a:solidFill>
              </a:rPr>
              <a:t>Acceso a la aplicación</a:t>
            </a:r>
          </a:p>
          <a:p>
            <a:pPr marL="342900" indent="-342900">
              <a:lnSpc>
                <a:spcPct val="150000"/>
              </a:lnSpc>
              <a:buAutoNum type="arabicPeriod"/>
            </a:pPr>
            <a:r>
              <a:rPr lang="es-ES" sz="3200" dirty="0">
                <a:solidFill>
                  <a:srgbClr val="0070C0"/>
                </a:solidFill>
              </a:rPr>
              <a:t>Periodos de validación</a:t>
            </a:r>
          </a:p>
          <a:p>
            <a:pPr marL="342900" indent="-342900">
              <a:lnSpc>
                <a:spcPct val="150000"/>
              </a:lnSpc>
              <a:buAutoNum type="arabicPeriod"/>
            </a:pPr>
            <a:r>
              <a:rPr lang="es-ES" sz="3200" dirty="0">
                <a:solidFill>
                  <a:srgbClr val="0070C0"/>
                </a:solidFill>
              </a:rPr>
              <a:t>El plan de convivencia</a:t>
            </a:r>
          </a:p>
          <a:p>
            <a:pPr marL="342900" indent="-342900">
              <a:lnSpc>
                <a:spcPct val="150000"/>
              </a:lnSpc>
              <a:buAutoNum type="arabicPeriod"/>
            </a:pPr>
            <a:r>
              <a:rPr lang="es-ES" sz="3200" dirty="0">
                <a:solidFill>
                  <a:srgbClr val="0070C0"/>
                </a:solidFill>
              </a:rPr>
              <a:t>Cuadro de contadores</a:t>
            </a:r>
          </a:p>
          <a:p>
            <a:pPr marL="342900" indent="-342900">
              <a:lnSpc>
                <a:spcPct val="150000"/>
              </a:lnSpc>
              <a:buAutoNum type="arabicPeriod"/>
            </a:pPr>
            <a:r>
              <a:rPr lang="es-ES" sz="3200" dirty="0">
                <a:solidFill>
                  <a:srgbClr val="0070C0"/>
                </a:solidFill>
              </a:rPr>
              <a:t>Reuniones y Actividades</a:t>
            </a:r>
          </a:p>
          <a:p>
            <a:pPr marL="342900" indent="-342900">
              <a:buAutoNum type="arabicPeriod"/>
            </a:pPr>
            <a:endParaRPr lang="es-ES" dirty="0"/>
          </a:p>
          <a:p>
            <a:pPr marL="342900" indent="-342900">
              <a:buAutoNum type="arabicPeriod"/>
            </a:pPr>
            <a:endParaRPr lang="es-ES" dirty="0"/>
          </a:p>
        </p:txBody>
      </p:sp>
      <p:sp>
        <p:nvSpPr>
          <p:cNvPr id="3" name="Rectángulo 2">
            <a:extLst>
              <a:ext uri="{FF2B5EF4-FFF2-40B4-BE49-F238E27FC236}">
                <a16:creationId xmlns:a16="http://schemas.microsoft.com/office/drawing/2014/main" id="{08A1C76B-9B0A-E390-829B-5911891A8B50}"/>
              </a:ext>
            </a:extLst>
          </p:cNvPr>
          <p:cNvSpPr/>
          <p:nvPr/>
        </p:nvSpPr>
        <p:spPr>
          <a:xfrm>
            <a:off x="2932182" y="2340394"/>
            <a:ext cx="6129866" cy="654756"/>
          </a:xfrm>
          <a:prstGeom prst="rect">
            <a:avLst/>
          </a:prstGeom>
          <a:noFill/>
          <a:ln w="190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378246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12853"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6" name="Imagen 5">
            <a:extLst>
              <a:ext uri="{FF2B5EF4-FFF2-40B4-BE49-F238E27FC236}">
                <a16:creationId xmlns:a16="http://schemas.microsoft.com/office/drawing/2014/main" id="{95F39C17-077E-E9A3-6DD0-BD878E7AF5D3}"/>
              </a:ext>
            </a:extLst>
          </p:cNvPr>
          <p:cNvPicPr>
            <a:picLocks noChangeAspect="1"/>
          </p:cNvPicPr>
          <p:nvPr/>
        </p:nvPicPr>
        <p:blipFill rotWithShape="1">
          <a:blip r:embed="rId3"/>
          <a:srcRect l="11389" t="6089" r="11761" b="31604"/>
          <a:stretch/>
        </p:blipFill>
        <p:spPr>
          <a:xfrm>
            <a:off x="714309" y="575734"/>
            <a:ext cx="10941042" cy="5689600"/>
          </a:xfrm>
          <a:prstGeom prst="rect">
            <a:avLst/>
          </a:prstGeom>
        </p:spPr>
      </p:pic>
      <p:sp>
        <p:nvSpPr>
          <p:cNvPr id="2" name="Rectángulo 1">
            <a:extLst>
              <a:ext uri="{FF2B5EF4-FFF2-40B4-BE49-F238E27FC236}">
                <a16:creationId xmlns:a16="http://schemas.microsoft.com/office/drawing/2014/main" id="{E07BC895-BEBD-44B1-43F3-497FF3B8F1D6}"/>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8710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3F541931-EA8D-EB6D-9026-E77116474C2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E07BC895-BEBD-44B1-43F3-497FF3B8F1D6}"/>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DEE65-4828-03C0-D0A9-C73289B82A39}"/>
              </a:ext>
            </a:extLst>
          </p:cNvPr>
          <p:cNvSpPr txBox="1"/>
          <p:nvPr/>
        </p:nvSpPr>
        <p:spPr>
          <a:xfrm>
            <a:off x="993260" y="1381495"/>
            <a:ext cx="9584237" cy="4154984"/>
          </a:xfrm>
          <a:prstGeom prst="rect">
            <a:avLst/>
          </a:prstGeom>
          <a:noFill/>
        </p:spPr>
        <p:txBody>
          <a:bodyPr wrap="square" rtlCol="0">
            <a:spAutoFit/>
          </a:bodyPr>
          <a:lstStyle/>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PERIODOS DE VALIDACIÓN</a:t>
            </a: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Primer periodo de validación: del 10 al 31 de enero de 2025.</a:t>
            </a:r>
            <a:endParaRPr lang="es-ES" u="none" strike="noStrike" kern="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spcBef>
                <a:spcPts val="1200"/>
              </a:spcBef>
              <a:spcAft>
                <a:spcPts val="1200"/>
              </a:spcAft>
              <a:buFont typeface="Times New Roman" panose="02020603050405020304" pitchFamily="18" charset="0"/>
              <a:buChar char="-"/>
            </a:pPr>
            <a:r>
              <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Segundo periodo de validación: del 2 al 27 de junio </a:t>
            </a:r>
            <a:r>
              <a:rPr lang="es-ES" u="none" strike="noStrike"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de 2025.</a:t>
            </a:r>
            <a:endParaRPr lang="es-ES" u="none" strike="noStrike"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Validar los datos incorporados en el apartado DATOS CUANTITATIVOS, inclusive en el caso de que en todos los contadores figure 0. </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ACEPTAR” y “VALIDAR</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VALIDACIÓN CORRECTA </a:t>
            </a:r>
          </a:p>
          <a:p>
            <a:pPr marL="1200150" lvl="2" indent="-285750" algn="just">
              <a:spcBef>
                <a:spcPts val="1200"/>
              </a:spcBef>
              <a:spcAft>
                <a:spcPts val="1200"/>
              </a:spcAft>
              <a:buFont typeface="Wingdings" panose="05000000000000000000" pitchFamily="2" charset="2"/>
              <a:buChar char="ü"/>
            </a:pPr>
            <a:r>
              <a:rPr lang="es-ES" b="1" dirty="0">
                <a:solidFill>
                  <a:srgbClr val="7030A0"/>
                </a:solidFill>
              </a:rPr>
              <a:t>Los periodos de validación son sumativos</a:t>
            </a:r>
          </a:p>
        </p:txBody>
      </p:sp>
    </p:spTree>
    <p:extLst>
      <p:ext uri="{BB962C8B-B14F-4D97-AF65-F5344CB8AC3E}">
        <p14:creationId xmlns:p14="http://schemas.microsoft.com/office/powerpoint/2010/main" val="1764567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64081-3D99-458A-36A3-A249D115892F}"/>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65581EF-A3F3-5A9D-4259-B0001B890556}"/>
              </a:ext>
            </a:extLst>
          </p:cNvPr>
          <p:cNvPicPr>
            <a:picLocks noChangeAspect="1"/>
          </p:cNvPicPr>
          <p:nvPr/>
        </p:nvPicPr>
        <p:blipFill>
          <a:blip r:embed="rId2">
            <a:lum bright="70000" contrast="-70000"/>
          </a:blip>
          <a:stretch>
            <a:fillRect/>
          </a:stretch>
        </p:blipFill>
        <p:spPr>
          <a:xfrm flipH="1" flipV="1">
            <a:off x="0" y="0"/>
            <a:ext cx="12192000" cy="6806894"/>
          </a:xfrm>
          <a:prstGeom prst="rect">
            <a:avLst/>
          </a:prstGeom>
        </p:spPr>
      </p:pic>
      <p:sp>
        <p:nvSpPr>
          <p:cNvPr id="10" name="6 Rectángulo">
            <a:extLst>
              <a:ext uri="{FF2B5EF4-FFF2-40B4-BE49-F238E27FC236}">
                <a16:creationId xmlns:a16="http://schemas.microsoft.com/office/drawing/2014/main" id="{81B44F11-A47B-6721-14E8-9FF5944B07C1}"/>
              </a:ext>
            </a:extLst>
          </p:cNvPr>
          <p:cNvSpPr/>
          <p:nvPr/>
        </p:nvSpPr>
        <p:spPr>
          <a:xfrm>
            <a:off x="869274" y="1247337"/>
            <a:ext cx="11179834" cy="1538883"/>
          </a:xfrm>
          <a:prstGeom prst="rect">
            <a:avLst/>
          </a:prstGeom>
        </p:spPr>
        <p:txBody>
          <a:bodyPr wrap="square">
            <a:spAutoFit/>
          </a:bodyPr>
          <a:lstStyle/>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4000" b="1" dirty="0">
              <a:solidFill>
                <a:schemeClr val="accent2">
                  <a:lumMod val="75000"/>
                </a:schemeClr>
              </a:solidFill>
              <a:latin typeface="Centaur" panose="02030504050205020304" pitchFamily="18" charset="0"/>
            </a:endParaRPr>
          </a:p>
          <a:p>
            <a:pPr algn="ctr">
              <a:lnSpc>
                <a:spcPct val="100000"/>
              </a:lnSpc>
            </a:pPr>
            <a:endParaRPr lang="es-ES" sz="1400" b="1" dirty="0">
              <a:solidFill>
                <a:schemeClr val="accent2">
                  <a:lumMod val="75000"/>
                </a:schemeClr>
              </a:solidFill>
              <a:latin typeface="Centaur" panose="02030504050205020304" pitchFamily="18" charset="0"/>
            </a:endParaRPr>
          </a:p>
        </p:txBody>
      </p:sp>
      <p:sp>
        <p:nvSpPr>
          <p:cNvPr id="4" name="Rectángulo 3">
            <a:extLst>
              <a:ext uri="{FF2B5EF4-FFF2-40B4-BE49-F238E27FC236}">
                <a16:creationId xmlns:a16="http://schemas.microsoft.com/office/drawing/2014/main" id="{744118CC-9E0C-F4C4-1681-4A6FE70CBF86}"/>
              </a:ext>
            </a:extLst>
          </p:cNvPr>
          <p:cNvSpPr/>
          <p:nvPr/>
        </p:nvSpPr>
        <p:spPr>
          <a:xfrm>
            <a:off x="6457244" y="2786220"/>
            <a:ext cx="869245" cy="1493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49A68E9C-0063-4F09-6D1F-64314EC864A3}"/>
              </a:ext>
            </a:extLst>
          </p:cNvPr>
          <p:cNvSpPr/>
          <p:nvPr/>
        </p:nvSpPr>
        <p:spPr>
          <a:xfrm>
            <a:off x="6536267" y="2438400"/>
            <a:ext cx="1072444" cy="158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7CB55AF-B56F-805A-2A13-E7BBB5F424B1}"/>
              </a:ext>
            </a:extLst>
          </p:cNvPr>
          <p:cNvSpPr txBox="1"/>
          <p:nvPr/>
        </p:nvSpPr>
        <p:spPr>
          <a:xfrm>
            <a:off x="993260" y="1381495"/>
            <a:ext cx="9584237" cy="369332"/>
          </a:xfrm>
          <a:prstGeom prst="rect">
            <a:avLst/>
          </a:prstGeom>
          <a:noFill/>
        </p:spPr>
        <p:txBody>
          <a:bodyPr wrap="square" rtlCol="0">
            <a:spAutoFit/>
          </a:bodyPr>
          <a:lstStyle/>
          <a:p>
            <a:pPr lvl="2" algn="just">
              <a:spcBef>
                <a:spcPts val="1200"/>
              </a:spcBef>
              <a:spcAft>
                <a:spcPts val="1200"/>
              </a:spcAft>
            </a:pPr>
            <a:endParaRPr lang="es-ES" b="1" dirty="0">
              <a:solidFill>
                <a:srgbClr val="7030A0"/>
              </a:solidFill>
            </a:endParaRPr>
          </a:p>
        </p:txBody>
      </p:sp>
      <p:pic>
        <p:nvPicPr>
          <p:cNvPr id="5" name="Imagen 4">
            <a:extLst>
              <a:ext uri="{FF2B5EF4-FFF2-40B4-BE49-F238E27FC236}">
                <a16:creationId xmlns:a16="http://schemas.microsoft.com/office/drawing/2014/main" id="{444332AE-3E42-50AD-97C4-3FF4A3101F79}"/>
              </a:ext>
            </a:extLst>
          </p:cNvPr>
          <p:cNvPicPr>
            <a:picLocks noChangeAspect="1"/>
          </p:cNvPicPr>
          <p:nvPr/>
        </p:nvPicPr>
        <p:blipFill>
          <a:blip r:embed="rId3"/>
          <a:stretch>
            <a:fillRect/>
          </a:stretch>
        </p:blipFill>
        <p:spPr>
          <a:xfrm>
            <a:off x="659875" y="578671"/>
            <a:ext cx="11095349" cy="5817635"/>
          </a:xfrm>
          <a:prstGeom prst="rect">
            <a:avLst/>
          </a:prstGeom>
        </p:spPr>
      </p:pic>
    </p:spTree>
    <p:extLst>
      <p:ext uri="{BB962C8B-B14F-4D97-AF65-F5344CB8AC3E}">
        <p14:creationId xmlns:p14="http://schemas.microsoft.com/office/powerpoint/2010/main" val="1942192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20788</TotalTime>
  <Words>1462</Words>
  <Application>Microsoft Office PowerPoint</Application>
  <PresentationFormat>Panorámica</PresentationFormat>
  <Paragraphs>192</Paragraphs>
  <Slides>38</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Bahnschrift</vt:lpstr>
      <vt:lpstr>Calibri</vt:lpstr>
      <vt:lpstr>Centaur</vt:lpstr>
      <vt:lpstr>Courier New</vt:lpstr>
      <vt:lpstr>Gandhi Sans</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JCYL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 Martin Fernandez</dc:creator>
  <cp:lastModifiedBy>MARGARITA MERINO VAZQUEZ</cp:lastModifiedBy>
  <cp:revision>180</cp:revision>
  <cp:lastPrinted>2024-10-01T11:48:07Z</cp:lastPrinted>
  <dcterms:created xsi:type="dcterms:W3CDTF">2018-08-21T10:42:52Z</dcterms:created>
  <dcterms:modified xsi:type="dcterms:W3CDTF">2025-02-11T09:25:07Z</dcterms:modified>
</cp:coreProperties>
</file>