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9" r:id="rId1"/>
  </p:sldMasterIdLst>
  <p:notesMasterIdLst>
    <p:notesMasterId r:id="rId11"/>
  </p:notesMasterIdLst>
  <p:sldIdLst>
    <p:sldId id="256" r:id="rId2"/>
    <p:sldId id="265" r:id="rId3"/>
    <p:sldId id="257" r:id="rId4"/>
    <p:sldId id="258" r:id="rId5"/>
    <p:sldId id="266" r:id="rId6"/>
    <p:sldId id="261" r:id="rId7"/>
    <p:sldId id="262" r:id="rId8"/>
    <p:sldId id="264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005C68"/>
    <a:srgbClr val="FFCC99"/>
    <a:srgbClr val="000066"/>
    <a:srgbClr val="D4842C"/>
    <a:srgbClr val="F7E60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761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067ECFD-CB50-4361-846A-61F2FC26E3FD}" type="datetimeFigureOut">
              <a:rPr lang="es-ES_tradnl"/>
              <a:pPr>
                <a:defRPr/>
              </a:pPr>
              <a:t>02/12/2018</a:t>
            </a:fld>
            <a:endParaRPr lang="es-ES_tradn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CE9C1FB-6F37-4901-B9EE-B03F8951939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203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altLang="es-ES_tradnl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FB4CFB8-8354-45F7-AD28-FA79F49EA7FA}" type="slidenum">
              <a:rPr lang="es-ES_tradnl" altLang="es-ES_tradnl" smtClean="0"/>
              <a:pPr eaLnBrk="1" hangingPunct="1"/>
              <a:t>3</a:t>
            </a:fld>
            <a:endParaRPr lang="es-ES_tradnl" alt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altLang="es-ES_tradnl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E99D8C4-B689-4CA3-A7BF-9121E14E0DB2}" type="slidenum">
              <a:rPr lang="es-ES_tradnl" altLang="es-ES_tradnl" smtClean="0"/>
              <a:pPr eaLnBrk="1" hangingPunct="1"/>
              <a:t>6</a:t>
            </a:fld>
            <a:endParaRPr lang="es-ES_tradnl" alt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7" name="18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FD5F53A-2A82-4A8A-8183-07A95B4C48B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722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81BBB-87D5-4DEF-94B1-E1FC5A68244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9558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1C1C5-74F3-49DD-B1C0-7CDC06AD2CB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830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5BD13-5CB3-431B-BDD4-7398C71EB83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954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25E778-AFA3-49B6-B557-CF5E8ADDC21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4608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576417-7E53-44E2-A36D-96513A119EA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3041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28A629-BA6E-4CAF-8CB2-58FE4F379C3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0207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ACF0D1-ECE1-4994-AD50-F3DF7C738B2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64201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25370-26FC-494A-A76F-A4774F49B08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527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E6596-B9B6-45D0-8129-4C87622CA47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1647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1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17821FC-20A8-40F4-9E56-3E85E837D39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6241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27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_tradnl" smtClean="0"/>
              <a:t>Haga clic para modificar el estilo de texto del patrón</a:t>
            </a:r>
          </a:p>
          <a:p>
            <a:pPr lvl="1"/>
            <a:r>
              <a:rPr lang="es-ES" altLang="es-ES_tradnl" smtClean="0"/>
              <a:t>Segundo nivel</a:t>
            </a:r>
          </a:p>
          <a:p>
            <a:pPr lvl="2"/>
            <a:r>
              <a:rPr lang="es-ES" altLang="es-ES_tradnl" smtClean="0"/>
              <a:t>Tercer nivel</a:t>
            </a:r>
          </a:p>
          <a:p>
            <a:pPr lvl="3"/>
            <a:r>
              <a:rPr lang="es-ES" altLang="es-ES_tradnl" smtClean="0"/>
              <a:t>Cuarto nivel</a:t>
            </a:r>
          </a:p>
          <a:p>
            <a:pPr lvl="4"/>
            <a:r>
              <a:rPr lang="es-ES" altLang="es-ES_tradnl" smtClean="0"/>
              <a:t>Quinto nivel</a:t>
            </a:r>
            <a:endParaRPr lang="en-US" altLang="es-ES_tradnl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dirty="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dirty="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918C6271-F000-4FB0-82A6-BA606A2C024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16" r:id="rId2"/>
    <p:sldLayoutId id="2147484121" r:id="rId3"/>
    <p:sldLayoutId id="2147484122" r:id="rId4"/>
    <p:sldLayoutId id="2147484123" r:id="rId5"/>
    <p:sldLayoutId id="2147484124" r:id="rId6"/>
    <p:sldLayoutId id="2147484117" r:id="rId7"/>
    <p:sldLayoutId id="2147484125" r:id="rId8"/>
    <p:sldLayoutId id="2147484126" r:id="rId9"/>
    <p:sldLayoutId id="2147484118" r:id="rId10"/>
    <p:sldLayoutId id="21474841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siluetas%20igualdad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772242"/>
            <a:ext cx="3813745" cy="250449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96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Tunga" pitchFamily="34" charset="0"/>
              </a:rPr>
              <a:t> </a:t>
            </a:r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Tunga" pitchFamily="34" charset="0"/>
              </a:rPr>
              <a:t>POR LA</a:t>
            </a:r>
            <a:br>
              <a:rPr lang="es-ES" sz="4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Tunga" pitchFamily="34" charset="0"/>
              </a:rPr>
            </a:br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Tunga" pitchFamily="34" charset="0"/>
              </a:rPr>
              <a:t> IGUALDAD</a:t>
            </a:r>
            <a:br>
              <a:rPr lang="es-ES" sz="4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Tunga" pitchFamily="34" charset="0"/>
              </a:rPr>
            </a:br>
            <a:r>
              <a:rPr lang="es-ES" sz="4000" dirty="0" smtClean="0">
                <a:solidFill>
                  <a:schemeClr val="bg1">
                    <a:lumMod val="95000"/>
                  </a:schemeClr>
                </a:solidFill>
                <a:latin typeface="Arial Rounded MT Bold" pitchFamily="34" charset="0"/>
                <a:cs typeface="Tunga" pitchFamily="34" charset="0"/>
              </a:rPr>
              <a:t>Y LA </a:t>
            </a:r>
            <a:br>
              <a:rPr lang="es-ES" sz="4000" dirty="0" smtClean="0">
                <a:solidFill>
                  <a:schemeClr val="bg1">
                    <a:lumMod val="95000"/>
                  </a:schemeClr>
                </a:solidFill>
                <a:latin typeface="Arial Rounded MT Bold" pitchFamily="34" charset="0"/>
                <a:cs typeface="Tunga" pitchFamily="34" charset="0"/>
              </a:rPr>
            </a:br>
            <a:r>
              <a:rPr lang="es-ES" sz="4000" dirty="0" smtClean="0">
                <a:solidFill>
                  <a:schemeClr val="bg1">
                    <a:lumMod val="95000"/>
                  </a:schemeClr>
                </a:solidFill>
                <a:latin typeface="Arial Rounded MT Bold" pitchFamily="34" charset="0"/>
                <a:cs typeface="Tunga" pitchFamily="34" charset="0"/>
              </a:rPr>
              <a:t>CONVIVENCIA</a:t>
            </a:r>
          </a:p>
        </p:txBody>
      </p:sp>
      <p:pic>
        <p:nvPicPr>
          <p:cNvPr id="9220" name="Picture 5" descr="C:\Users\Ana\Dropbox\Igualdad\3 La Constitución\EQUIDA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29" y="764704"/>
            <a:ext cx="2457080" cy="237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 rot="20624432">
            <a:off x="3214395" y="733223"/>
            <a:ext cx="565338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anose="020F0704030504030204" pitchFamily="34" charset="0"/>
                <a:cs typeface="Segoe UI Semibold" panose="020B0702040204020203" pitchFamily="34" charset="0"/>
              </a:rPr>
              <a:t>UNA</a:t>
            </a:r>
          </a:p>
          <a:p>
            <a:pPr algn="ctr"/>
            <a:endParaRPr lang="es-ES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Rounded MT Bold" panose="020F0704030504030204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anose="020F0704030504030204" pitchFamily="34" charset="0"/>
                <a:cs typeface="Segoe UI Semibold" panose="020B0702040204020203" pitchFamily="34" charset="0"/>
              </a:rPr>
              <a:t>CONSTITUCIÓN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Rounded MT Bold" panose="020F0704030504030204" pitchFamily="34" charset="0"/>
              <a:cs typeface="Segoe UI Semibold" panose="020B0702040204020203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4" y="3976028"/>
            <a:ext cx="5391792" cy="252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 txBox="1">
            <a:spLocks noChangeArrowheads="1"/>
          </p:cNvSpPr>
          <p:nvPr/>
        </p:nvSpPr>
        <p:spPr bwMode="auto">
          <a:xfrm>
            <a:off x="539750" y="439738"/>
            <a:ext cx="65039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ctr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  <a:defRPr/>
            </a:pPr>
            <a:r>
              <a:rPr lang="es-ES" sz="44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CUANDO PAPÁ Y MAMÁ VAN A VOTAR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35488" y="2565400"/>
            <a:ext cx="42862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ctr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  <a:defRPr/>
            </a:pP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ELIGEN A </a:t>
            </a:r>
          </a:p>
          <a:p>
            <a:pPr lvl="1" algn="ctr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  <a:defRPr/>
            </a:pP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LAS MUJERES </a:t>
            </a:r>
          </a:p>
          <a:p>
            <a:pPr lvl="1" algn="ctr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  <a:defRPr/>
            </a:pP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Y HOMBRES  </a:t>
            </a:r>
          </a:p>
          <a:p>
            <a:pPr lvl="1" algn="ctr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  <a:defRPr/>
            </a:pPr>
            <a:r>
              <a:rPr lang="es-ES" sz="36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QUE NOS REPRESENTAN</a:t>
            </a:r>
          </a:p>
        </p:txBody>
      </p:sp>
      <p:pic>
        <p:nvPicPr>
          <p:cNvPr id="10244" name="Picture 8" descr="C:\Users\Ana\Dropbox\Igualdad\3 La Constitución\votaciones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738" y="260350"/>
            <a:ext cx="1746250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9" descr="C:\Users\Ana\Dropbox\Igualdad\3 La Constitución\votacio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70138"/>
            <a:ext cx="477520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:\Users\Ana\Dropbox\Igualdad\3 La Constitución\Congreso_de_Diputado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0" y="923925"/>
            <a:ext cx="55689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79613" y="5100638"/>
            <a:ext cx="6764337" cy="1455737"/>
          </a:xfrm>
          <a:prstGeom prst="rect">
            <a:avLst/>
          </a:prstGeom>
        </p:spPr>
        <p:txBody>
          <a:bodyPr anchor="b"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LA CONSTITUCIÓN ES LA PRINCIPAL DE TODAS </a:t>
            </a:r>
            <a:endParaRPr lang="es-ES" sz="4000" dirty="0" smtClean="0">
              <a:solidFill>
                <a:schemeClr val="accent1">
                  <a:lumMod val="50000"/>
                </a:schemeClr>
              </a:solidFill>
              <a:latin typeface="Mistral" pitchFamily="66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819410">
            <a:off x="153028" y="714414"/>
            <a:ext cx="6477338" cy="1143000"/>
          </a:xfrm>
        </p:spPr>
        <p:txBody>
          <a:bodyPr>
            <a:normAutofit fontScale="90000"/>
          </a:bodyPr>
          <a:lstStyle/>
          <a:p>
            <a:pPr lvl="1" eaLnBrk="1" fontAlgn="auto" hangingPunct="1">
              <a:spcAft>
                <a:spcPts val="0"/>
              </a:spcAft>
              <a:defRPr/>
            </a:pPr>
            <a:r>
              <a:rPr lang="es-ES" sz="4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EN LAS CORTES  ELABORAN LAS LEYES </a:t>
            </a:r>
            <a:br>
              <a:rPr lang="es-ES" sz="4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</a:br>
            <a:endParaRPr lang="es-ES_tradnl" sz="1800" b="0" dirty="0">
              <a:solidFill>
                <a:sysClr val="windowText" lastClr="000000"/>
              </a:solidFill>
            </a:endParaRPr>
          </a:p>
        </p:txBody>
      </p:sp>
      <p:pic>
        <p:nvPicPr>
          <p:cNvPr id="11269" name="Picture 8" descr="C:\Users\Ana\Dropbox\Igualdad\3 La Constitución\constitucion-espanola 19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846">
            <a:off x="422275" y="3232150"/>
            <a:ext cx="21463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http://senderosdeasfalto.files.wordpress.com/2011/07/congres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27150"/>
            <a:ext cx="7559675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476375" y="5100638"/>
            <a:ext cx="7054850" cy="1195387"/>
          </a:xfrm>
          <a:prstGeom prst="rect">
            <a:avLst/>
          </a:prstGeom>
        </p:spPr>
        <p:txBody>
          <a:bodyPr anchor="b"/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endParaRPr lang="es-ES" sz="4000" dirty="0" smtClean="0">
              <a:solidFill>
                <a:schemeClr val="accent1">
                  <a:lumMod val="50000"/>
                </a:schemeClr>
              </a:solidFill>
              <a:latin typeface="Mistral" pitchFamily="66" charset="0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971859" y="548680"/>
            <a:ext cx="7559923" cy="11110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66"/>
            </a:solidFill>
          </a:ln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defRPr/>
            </a:pPr>
            <a:r>
              <a:rPr lang="es-ES" sz="3200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</a:rPr>
              <a:t>PARA HACER LEYES MÁS JUSTAS E IGUALITARIAS</a:t>
            </a:r>
            <a:endParaRPr lang="es-ES_tradn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37995" y="4972370"/>
            <a:ext cx="7122464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000" b="1" spc="200" dirty="0">
                <a:ln w="28575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chemeClr val="accent3">
                        <a:satMod val="20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atMod val="20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atMod val="20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aquí trabajaron </a:t>
            </a:r>
            <a:r>
              <a:rPr lang="es-ES" sz="4000" b="1" spc="200" dirty="0" smtClean="0">
                <a:ln w="28575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chemeClr val="accent3">
                        <a:satMod val="20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atMod val="20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atMod val="20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y trabajan</a:t>
            </a:r>
            <a:endParaRPr lang="es-ES" sz="4000" b="1" spc="200" dirty="0">
              <a:ln w="28575">
                <a:solidFill>
                  <a:schemeClr val="bg1"/>
                </a:solidFill>
              </a:ln>
              <a:gradFill flip="none" rotWithShape="1">
                <a:gsLst>
                  <a:gs pos="0">
                    <a:schemeClr val="accent3">
                      <a:satMod val="200000"/>
                      <a:shade val="30000"/>
                      <a:satMod val="115000"/>
                    </a:schemeClr>
                  </a:gs>
                  <a:gs pos="50000">
                    <a:schemeClr val="accent3">
                      <a:satMod val="200000"/>
                      <a:shade val="67500"/>
                      <a:satMod val="115000"/>
                    </a:schemeClr>
                  </a:gs>
                  <a:gs pos="100000">
                    <a:schemeClr val="accent3">
                      <a:satMod val="20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n-lt"/>
              <a:cs typeface="+mn-cs"/>
            </a:endParaRPr>
          </a:p>
          <a:p>
            <a:pPr algn="ctr">
              <a:defRPr/>
            </a:pPr>
            <a:r>
              <a:rPr lang="es-ES" sz="4000" b="1" spc="200" dirty="0">
                <a:ln w="28575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chemeClr val="accent3">
                        <a:satMod val="200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atMod val="200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atMod val="20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mujeres y hombres…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 rot="20709381" flipH="1">
            <a:off x="2367266" y="1526789"/>
            <a:ext cx="2296251" cy="1265662"/>
          </a:xfrm>
          <a:prstGeom prst="rightArrow">
            <a:avLst>
              <a:gd name="adj1" fmla="val 50000"/>
              <a:gd name="adj2" fmla="val 5217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 2" pitchFamily="18" charset="2"/>
              <a:buNone/>
              <a:defRPr/>
            </a:pPr>
            <a:r>
              <a:rPr lang="es-ES_tradnl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C6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COMO </a:t>
            </a:r>
            <a:r>
              <a:rPr lang="es-ES_tradnl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C6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ELLAS</a:t>
            </a:r>
            <a:endParaRPr lang="es-ES_tradnl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5C68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3315" name="Picture 4" descr="C:\Users\Ana\Dropbox\Igualdad\3 La Constitución\ClaraCampoam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70528"/>
            <a:ext cx="1487886" cy="192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443" y="394387"/>
            <a:ext cx="1584548" cy="192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derecha"/>
          <p:cNvSpPr/>
          <p:nvPr/>
        </p:nvSpPr>
        <p:spPr>
          <a:xfrm rot="1195471">
            <a:off x="3491174" y="2994227"/>
            <a:ext cx="2321294" cy="1160354"/>
          </a:xfrm>
          <a:prstGeom prst="rightArrow">
            <a:avLst>
              <a:gd name="adj1" fmla="val 52075"/>
              <a:gd name="adj2" fmla="val 5217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 2" pitchFamily="18" charset="2"/>
              <a:buNone/>
              <a:defRPr/>
            </a:pPr>
            <a:r>
              <a:rPr lang="es-ES_tradnl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C6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COMO </a:t>
            </a:r>
            <a:r>
              <a:rPr lang="es-ES_tradnl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5C6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itchFamily="34" charset="0"/>
              </a:rPr>
              <a:t>ELLOS</a:t>
            </a:r>
            <a:endParaRPr lang="es-ES_tradnl" sz="2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5C68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71895" y="2258072"/>
            <a:ext cx="1800192" cy="21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002" y="4375124"/>
            <a:ext cx="1859528" cy="22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708920"/>
            <a:ext cx="1575091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05064"/>
            <a:ext cx="2039888" cy="20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43462" y="695690"/>
            <a:ext cx="1609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Clara Campoamor</a:t>
            </a:r>
            <a:endParaRPr lang="es-ES_tradnl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999148" y="3153497"/>
            <a:ext cx="1516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Silvia Heredia</a:t>
            </a:r>
            <a:endParaRPr lang="es-ES_tradnl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57889" y="5094426"/>
            <a:ext cx="1385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María José Jiménez</a:t>
            </a:r>
            <a:endParaRPr lang="es-ES_tradnl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551727" y="5025008"/>
            <a:ext cx="1512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Mohammed </a:t>
            </a:r>
            <a:r>
              <a:rPr lang="es-ES_tradnl" dirty="0" err="1" smtClean="0"/>
              <a:t>Chaib</a:t>
            </a:r>
            <a:endParaRPr lang="es-ES_tradnl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004603" y="748561"/>
            <a:ext cx="936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Adolfo Suárez</a:t>
            </a:r>
            <a:endParaRPr lang="es-ES_tradnl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448985" y="2488129"/>
            <a:ext cx="1793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Juan de Dios Ramírez Heredia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6888" y="627062"/>
            <a:ext cx="4147567" cy="546623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4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CLARA CAMPOAMOR</a:t>
            </a:r>
            <a:br>
              <a:rPr lang="es-ES" sz="44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s-ES" sz="4400" b="0" dirty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/>
            </a:r>
            <a:br>
              <a:rPr lang="es-ES" sz="4400" b="0" dirty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s-ES" sz="44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  </a:t>
            </a:r>
            <a:r>
              <a:rPr lang="es-ES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CONSIGUIÓ  EL VOTO  FEMENIO EN ESPAÑA EN 1931</a:t>
            </a:r>
          </a:p>
        </p:txBody>
      </p:sp>
      <p:pic>
        <p:nvPicPr>
          <p:cNvPr id="15363" name="Picture 5" descr="http://www.lahuelladigital.com/wp-content/uploads/2011/03/Clara-Campoam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789363"/>
            <a:ext cx="4421187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7" descr="http://www.elpais.com/recorte/20101105elpepirtv_2/LCO340/Ies/Rodaje_Clara_Campoamor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455" y="627063"/>
            <a:ext cx="4305508" cy="287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:\Users\Ana\Dropbox\Igualdad\3 La Constitución\Adolfo Sua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8137">
            <a:off x="368592" y="687868"/>
            <a:ext cx="4169719" cy="510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38179" y="442378"/>
            <a:ext cx="4472693" cy="608203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49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ADOLFO SUÁREZ </a:t>
            </a:r>
            <a:br>
              <a:rPr lang="es-ES" sz="49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s-ES" sz="4900" b="0" dirty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/>
            </a:r>
            <a:br>
              <a:rPr lang="es-ES" sz="4900" b="0" dirty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s-ES" sz="40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IMPULSÓ </a:t>
            </a:r>
            <a:r>
              <a:rPr lang="es-ES" sz="40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UNA </a:t>
            </a:r>
            <a:r>
              <a:rPr lang="es-ES" sz="40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CONSTITUCIÓN POR CONSENSO QUE AHORA CUMPLE 40 AÑOS. </a:t>
            </a:r>
            <a:br>
              <a:rPr lang="es-ES" sz="40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s-ES" sz="40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EN ELLA SE RECOGE</a:t>
            </a:r>
            <a:r>
              <a:rPr lang="es-ES" sz="36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Rounded MT Bold" pitchFamily="34" charset="0"/>
              </a:rPr>
              <a:t>…</a:t>
            </a:r>
            <a:endParaRPr lang="es-ES" sz="4000" b="0" dirty="0" smtClean="0">
              <a:solidFill>
                <a:schemeClr val="accent1">
                  <a:lumMod val="50000"/>
                </a:schemeClr>
              </a:solidFill>
              <a:effectLst/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http://www.window.state.tx.us/comptrol/fnotes/fn0801/images/med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989138"/>
            <a:ext cx="51943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4" descr="C:\Users\Ana\Dropbox\Igualdad\3 La Constitución\Sin títul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795338"/>
            <a:ext cx="8343900" cy="551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557338"/>
            <a:ext cx="5570538" cy="485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60575"/>
            <a:ext cx="7921625" cy="422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81770" y="404664"/>
            <a:ext cx="8229600" cy="1944216"/>
          </a:xfrm>
          <a:solidFill>
            <a:srgbClr val="FFFFCC">
              <a:alpha val="45882"/>
            </a:srgb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_tradnl" sz="2800" dirty="0" smtClean="0"/>
              <a:t>GRACIAS A SU TRABAJO HOY PODEMOS CRECER CON LOS MISMOS DERECHOS Y CONTAR CON LAS MISMAS OPORTUNIDADES LAS NIÑAS Y LOS NIÑOS, SEA  CUAL SEA NUESTRO ORIGEN.</a:t>
            </a:r>
            <a:endParaRPr lang="es-ES_tradnl" sz="2800" dirty="0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3066">
            <a:off x="4673600" y="4271963"/>
            <a:ext cx="38735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chan por la igualdad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Luchan por la igualdad</Template>
  <TotalTime>125</TotalTime>
  <Words>104</Words>
  <Application>Microsoft Office PowerPoint</Application>
  <PresentationFormat>Presentación en pantalla (4:3)</PresentationFormat>
  <Paragraphs>27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Luchan por la igualdad</vt:lpstr>
      <vt:lpstr> POR LA  IGUALDAD Y LA  CONVIVENCIA</vt:lpstr>
      <vt:lpstr>Presentación de PowerPoint</vt:lpstr>
      <vt:lpstr>EN LAS CORTES  ELABORAN LAS LEYES  </vt:lpstr>
      <vt:lpstr>Presentación de PowerPoint</vt:lpstr>
      <vt:lpstr>Presentación de PowerPoint</vt:lpstr>
      <vt:lpstr>CLARA CAMPOAMOR    CONSIGUIÓ  EL VOTO  FEMENIO EN ESPAÑA EN 1931</vt:lpstr>
      <vt:lpstr>ADOLFO SUÁREZ   IMPULSÓ UNA CONSTITUCIÓN POR CONSENSO QUE AHORA CUMPLE 40 AÑOS.  EN ELLA SE RECOGE…</vt:lpstr>
      <vt:lpstr>Presentación de PowerPoint</vt:lpstr>
      <vt:lpstr>GRACIAS A SU TRABAJO HOY PODEMOS CRECER CON LOS MISMOS DERECHOS Y CONTAR CON LAS MISMAS OPORTUNIDADES LAS NIÑAS Y LOS NIÑOS, SEA  CUAL SEA NUESTRO ORIGEN.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LA  IGUALDAD Y LA  CONVIVENCIA</dc:title>
  <dc:creator>Ana</dc:creator>
  <cp:lastModifiedBy>Ana</cp:lastModifiedBy>
  <cp:revision>12</cp:revision>
  <dcterms:created xsi:type="dcterms:W3CDTF">2018-11-06T18:45:04Z</dcterms:created>
  <dcterms:modified xsi:type="dcterms:W3CDTF">2018-12-02T23:23:59Z</dcterms:modified>
</cp:coreProperties>
</file>