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E7D8-E007-44FB-8E6E-F7EAE9C6507A}" type="datetimeFigureOut">
              <a:rPr lang="es-ES" smtClean="0"/>
              <a:pPr/>
              <a:t>05/05/2022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FD1-702E-4B47-BDA0-99C961B65B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196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E7D8-E007-44FB-8E6E-F7EAE9C6507A}" type="datetimeFigureOut">
              <a:rPr lang="es-ES" smtClean="0"/>
              <a:pPr/>
              <a:t>05/05/2022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FD1-702E-4B47-BDA0-99C961B65B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198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E7D8-E007-44FB-8E6E-F7EAE9C6507A}" type="datetimeFigureOut">
              <a:rPr lang="es-ES" smtClean="0"/>
              <a:pPr/>
              <a:t>05/05/2022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FD1-702E-4B47-BDA0-99C961B65B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3365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E7D8-E007-44FB-8E6E-F7EAE9C6507A}" type="datetimeFigureOut">
              <a:rPr lang="es-ES" smtClean="0"/>
              <a:pPr/>
              <a:t>05/05/2022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FD1-702E-4B47-BDA0-99C961B65B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9753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E7D8-E007-44FB-8E6E-F7EAE9C6507A}" type="datetimeFigureOut">
              <a:rPr lang="es-ES" smtClean="0"/>
              <a:pPr/>
              <a:t>05/05/2022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FD1-702E-4B47-BDA0-99C961B65B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5105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E7D8-E007-44FB-8E6E-F7EAE9C6507A}" type="datetimeFigureOut">
              <a:rPr lang="es-ES" smtClean="0"/>
              <a:pPr/>
              <a:t>05/05/2022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FD1-702E-4B47-BDA0-99C961B65B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2407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E7D8-E007-44FB-8E6E-F7EAE9C6507A}" type="datetimeFigureOut">
              <a:rPr lang="es-ES" smtClean="0"/>
              <a:pPr/>
              <a:t>05/05/2022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FD1-702E-4B47-BDA0-99C961B65B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4124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E7D8-E007-44FB-8E6E-F7EAE9C6507A}" type="datetimeFigureOut">
              <a:rPr lang="es-ES" smtClean="0"/>
              <a:pPr/>
              <a:t>05/05/2022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FD1-702E-4B47-BDA0-99C961B65B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7907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E7D8-E007-44FB-8E6E-F7EAE9C6507A}" type="datetimeFigureOut">
              <a:rPr lang="es-ES" smtClean="0"/>
              <a:pPr/>
              <a:t>05/05/2022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FD1-702E-4B47-BDA0-99C961B65B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9191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E7D8-E007-44FB-8E6E-F7EAE9C6507A}" type="datetimeFigureOut">
              <a:rPr lang="es-ES" smtClean="0"/>
              <a:pPr/>
              <a:t>05/05/2022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FD1-702E-4B47-BDA0-99C961B65B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7691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E7D8-E007-44FB-8E6E-F7EAE9C6507A}" type="datetimeFigureOut">
              <a:rPr lang="es-ES" smtClean="0"/>
              <a:pPr/>
              <a:t>05/05/2022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EFD1-702E-4B47-BDA0-99C961B65B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2398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4E7D8-E007-44FB-8E6E-F7EAE9C6507A}" type="datetimeFigureOut">
              <a:rPr lang="es-ES" smtClean="0"/>
              <a:pPr/>
              <a:t>05/05/2022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EFD1-702E-4B47-BDA0-99C961B65B6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8169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77" y="883194"/>
            <a:ext cx="11459423" cy="2472591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Bahnschrift SemiBold" panose="020B0502040204020203" pitchFamily="34" charset="0"/>
              </a:rPr>
              <a:t>DOCUMENTACIÓN Grupo de Trabajo: </a:t>
            </a:r>
            <a:r>
              <a:rPr lang="es-ES" sz="3600" dirty="0">
                <a:latin typeface="Bahnschrift SemiBold" panose="020B0502040204020203" pitchFamily="34" charset="0"/>
              </a:rPr>
              <a:t>“FOMENTO DE LA LECTURA Y DINAMIZACIÓN DE LA BIBLIOTECA”</a:t>
            </a:r>
          </a:p>
        </p:txBody>
      </p:sp>
    </p:spTree>
    <p:extLst>
      <p:ext uri="{BB962C8B-B14F-4D97-AF65-F5344CB8AC3E}">
        <p14:creationId xmlns:p14="http://schemas.microsoft.com/office/powerpoint/2010/main" xmlns="" val="348409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latin typeface="Bahnschrift SemiBold" pitchFamily="34" charset="0"/>
              </a:rPr>
              <a:t>El grupo de trabajo </a:t>
            </a:r>
            <a:r>
              <a:rPr lang="es-ES" b="1" dirty="0" smtClean="0">
                <a:latin typeface="Bahnschrift SemiBold" pitchFamily="34" charset="0"/>
              </a:rPr>
              <a:t>prosigue con sus tareas para lograr los fines propuestos</a:t>
            </a:r>
            <a:r>
              <a:rPr lang="es-ES" b="1" dirty="0" smtClean="0">
                <a:latin typeface="Bahnschrift SemiBold" pitchFamily="34" charset="0"/>
              </a:rPr>
              <a:t> </a:t>
            </a:r>
            <a:endParaRPr lang="es-ES" b="1" dirty="0">
              <a:latin typeface="Bahnschrift SemiBold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>
                <a:latin typeface="Bahnschrift SemiBold" pitchFamily="34" charset="0"/>
              </a:rPr>
              <a:t>Este </a:t>
            </a:r>
            <a:r>
              <a:rPr lang="es-ES" dirty="0" smtClean="0">
                <a:latin typeface="Bahnschrift SemiBold" pitchFamily="34" charset="0"/>
              </a:rPr>
              <a:t>curso </a:t>
            </a:r>
            <a:r>
              <a:rPr lang="es-ES" dirty="0" smtClean="0">
                <a:latin typeface="Bahnschrift SemiBold" pitchFamily="34" charset="0"/>
              </a:rPr>
              <a:t>2021-2022 nos </a:t>
            </a:r>
            <a:r>
              <a:rPr lang="es-ES" dirty="0" smtClean="0">
                <a:latin typeface="Bahnschrift SemiBold" pitchFamily="34" charset="0"/>
              </a:rPr>
              <a:t>enfrentamos al reto que supone continuar con las labores de dinamización de la biblioteca teniendo en cuenta que la misma se ha visto, debido a las consecuencias de la pandemia, obligada a ser reutilizada como </a:t>
            </a:r>
            <a:r>
              <a:rPr lang="es-ES" dirty="0" smtClean="0">
                <a:latin typeface="Bahnschrift SemiBold" pitchFamily="34" charset="0"/>
              </a:rPr>
              <a:t>aula.</a:t>
            </a:r>
            <a:endParaRPr lang="es-ES" dirty="0">
              <a:latin typeface="Bahnschrift SemiBold" pitchFamily="34" charset="0"/>
            </a:endParaRPr>
          </a:p>
        </p:txBody>
      </p:sp>
      <p:pic>
        <p:nvPicPr>
          <p:cNvPr id="10" name="9 Imagen" descr="IMG_20220505_0926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983" y="186265"/>
            <a:ext cx="4654550" cy="620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45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>
              <a:latin typeface="Bahnschrift SemiBold" pitchFamily="34" charset="0"/>
            </a:endParaRPr>
          </a:p>
          <a:p>
            <a:r>
              <a:rPr lang="es-ES" dirty="0" smtClean="0">
                <a:latin typeface="Bahnschrift SemiBold" pitchFamily="34" charset="0"/>
              </a:rPr>
              <a:t>Vista de la biblioteca con sus ejemplares</a:t>
            </a:r>
          </a:p>
          <a:p>
            <a:r>
              <a:rPr lang="es-ES" dirty="0" smtClean="0">
                <a:latin typeface="Bahnschrift SemiBold" pitchFamily="34" charset="0"/>
              </a:rPr>
              <a:t> catalogados, </a:t>
            </a:r>
            <a:r>
              <a:rPr lang="es-ES" dirty="0" err="1" smtClean="0">
                <a:latin typeface="Bahnschrift SemiBold" pitchFamily="34" charset="0"/>
              </a:rPr>
              <a:t>tejuelados</a:t>
            </a:r>
            <a:r>
              <a:rPr lang="es-ES" dirty="0" smtClean="0">
                <a:latin typeface="Bahnschrift SemiBold" pitchFamily="34" charset="0"/>
              </a:rPr>
              <a:t> y distribuidos </a:t>
            </a:r>
          </a:p>
          <a:p>
            <a:r>
              <a:rPr lang="es-ES" dirty="0" smtClean="0">
                <a:latin typeface="Bahnschrift SemiBold" pitchFamily="34" charset="0"/>
              </a:rPr>
              <a:t>por familias en las distintas vitrinas</a:t>
            </a:r>
            <a:endParaRPr lang="es-ES" dirty="0"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78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000" dirty="0" smtClean="0">
                <a:latin typeface="Bahnschrift SemiBold" pitchFamily="34" charset="0"/>
              </a:rPr>
              <a:t>Nótese la reutilización  de la biblioteca en aula y la problemática que ello supone a la hora de lograr los objetivos del grupo de trabajo de biblioteca por la ocupación de la misma</a:t>
            </a:r>
            <a:endParaRPr lang="es-ES" sz="2000" dirty="0"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77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>
                <a:latin typeface="Bahnschrift SemiBold" pitchFamily="34" charset="0"/>
              </a:rPr>
              <a:t>Tejuelado</a:t>
            </a:r>
            <a:r>
              <a:rPr lang="es-ES" sz="3200" dirty="0" smtClean="0">
                <a:latin typeface="Bahnschrift SemiBold" pitchFamily="34" charset="0"/>
              </a:rPr>
              <a:t> y organización de volúmenes en la biblioteca</a:t>
            </a:r>
            <a:endParaRPr lang="es-ES" sz="3200" dirty="0">
              <a:latin typeface="Bahnschrift SemiBold" pitchFamily="34" charset="0"/>
            </a:endParaRPr>
          </a:p>
        </p:txBody>
      </p:sp>
      <p:pic>
        <p:nvPicPr>
          <p:cNvPr id="6" name="5 Marcador de contenido" descr="IMG_20220505_08294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8" name="7 Marcador de contenido" descr="IMG_20220505_08293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ahnschrift SemiBold" pitchFamily="34" charset="0"/>
              </a:rPr>
              <a:t>Proceso informático de catalogación</a:t>
            </a:r>
            <a:endParaRPr lang="es-ES" dirty="0">
              <a:latin typeface="Bahnschrift SemiBold" pitchFamily="34" charset="0"/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>
                <a:latin typeface="Bahnschrift SemiBold" pitchFamily="34" charset="0"/>
              </a:rPr>
              <a:t>Empleo del programa ABIES por parte </a:t>
            </a:r>
          </a:p>
          <a:p>
            <a:r>
              <a:rPr lang="es-ES" dirty="0" smtClean="0">
                <a:latin typeface="Bahnschrift SemiBold" pitchFamily="34" charset="0"/>
              </a:rPr>
              <a:t>de todos los miembros del grupo de </a:t>
            </a:r>
          </a:p>
          <a:p>
            <a:r>
              <a:rPr lang="es-ES" dirty="0" smtClean="0">
                <a:latin typeface="Bahnschrift SemiBold" pitchFamily="34" charset="0"/>
              </a:rPr>
              <a:t>trabajo para llevar a cabo el proceso de </a:t>
            </a:r>
          </a:p>
          <a:p>
            <a:r>
              <a:rPr lang="es-ES" dirty="0" smtClean="0">
                <a:latin typeface="Bahnschrift SemiBold" pitchFamily="34" charset="0"/>
              </a:rPr>
              <a:t>catalogación de los volúmenes de la </a:t>
            </a:r>
          </a:p>
          <a:p>
            <a:r>
              <a:rPr lang="es-ES" dirty="0" smtClean="0">
                <a:latin typeface="Bahnschrift SemiBold" pitchFamily="34" charset="0"/>
              </a:rPr>
              <a:t>biblioteca</a:t>
            </a:r>
            <a:endParaRPr lang="es-ES" dirty="0"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55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ahnschrift SemiBold" pitchFamily="34" charset="0"/>
              </a:rPr>
              <a:t>Grupo de trabajo</a:t>
            </a:r>
            <a:endParaRPr lang="es-ES" dirty="0">
              <a:latin typeface="Bahnschrift SemiBold" pitchFamily="34" charset="0"/>
            </a:endParaRPr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>
                <a:latin typeface="Bahnschrift SemiBold" pitchFamily="34" charset="0"/>
              </a:rPr>
              <a:t>El grupo de trabajo llevando a cabo </a:t>
            </a:r>
          </a:p>
          <a:p>
            <a:r>
              <a:rPr lang="es-ES" dirty="0" smtClean="0">
                <a:latin typeface="Bahnschrift SemiBold" pitchFamily="34" charset="0"/>
              </a:rPr>
              <a:t>tareas de </a:t>
            </a:r>
            <a:r>
              <a:rPr lang="es-ES" dirty="0" err="1" smtClean="0">
                <a:latin typeface="Bahnschrift SemiBold" pitchFamily="34" charset="0"/>
              </a:rPr>
              <a:t>tejuelado</a:t>
            </a:r>
            <a:r>
              <a:rPr lang="es-ES" dirty="0" smtClean="0">
                <a:latin typeface="Bahnschrift SemiBold" pitchFamily="34" charset="0"/>
              </a:rPr>
              <a:t> y organización de los</a:t>
            </a:r>
          </a:p>
          <a:p>
            <a:r>
              <a:rPr lang="es-ES" dirty="0" smtClean="0">
                <a:latin typeface="Bahnschrift SemiBold" pitchFamily="34" charset="0"/>
              </a:rPr>
              <a:t> volúmenes. Este curso se han invertido</a:t>
            </a:r>
          </a:p>
          <a:p>
            <a:r>
              <a:rPr lang="es-ES" dirty="0" smtClean="0">
                <a:latin typeface="Bahnschrift SemiBold" pitchFamily="34" charset="0"/>
              </a:rPr>
              <a:t> 20 horas en estas tareas.</a:t>
            </a:r>
            <a:endParaRPr lang="es-ES" dirty="0"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78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ahnschrift SemiBold" pitchFamily="34" charset="0"/>
              </a:rPr>
              <a:t>Dificultades del grupo de trabajo</a:t>
            </a:r>
            <a:endParaRPr lang="es-ES" dirty="0">
              <a:latin typeface="Bahnschrift SemiBold" pitchFamily="34" charset="0"/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>
              <a:latin typeface="Bahnschrift SemiBold" pitchFamily="34" charset="0"/>
            </a:endParaRPr>
          </a:p>
          <a:p>
            <a:r>
              <a:rPr lang="es-ES" dirty="0" smtClean="0">
                <a:latin typeface="Bahnschrift SemiBold" pitchFamily="34" charset="0"/>
              </a:rPr>
              <a:t>El hecho de que la biblioteca haya sido reutilizada como aula a raíz de la pandemia, ha supuesto para el grupo de trabajo una limitación a la hora de llevar a cabo sus tareas, condicionada a emplear la biblioteca cuando está desocupada como aula.</a:t>
            </a:r>
          </a:p>
          <a:p>
            <a:r>
              <a:rPr lang="es-ES" dirty="0" smtClean="0">
                <a:latin typeface="Bahnschrift SemiBold" pitchFamily="34" charset="0"/>
              </a:rPr>
              <a:t>Confiamos en que el un futuro no muy lejano, se pueda recuperar el espacio de la biblioteca para sus fines primigenios y se consigan llevar a cabo los objetivos originales de préstamo.</a:t>
            </a:r>
            <a:endParaRPr lang="es-ES" dirty="0"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5968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282</Words>
  <Application>Microsoft Office PowerPoint</Application>
  <PresentationFormat>Personalizado</PresentationFormat>
  <Paragraphs>33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El grupo de trabajo prosigue con sus tareas para lograr los fines propuestos </vt:lpstr>
      <vt:lpstr>Diapositiva 3</vt:lpstr>
      <vt:lpstr>Diapositiva 4</vt:lpstr>
      <vt:lpstr>Tejuelado y organización de volúmenes en la biblioteca</vt:lpstr>
      <vt:lpstr>Proceso informático de catalogación</vt:lpstr>
      <vt:lpstr>Grupo de trabajo</vt:lpstr>
      <vt:lpstr>Dificultades del grupo de trabajo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</cp:lastModifiedBy>
  <cp:revision>6</cp:revision>
  <dcterms:created xsi:type="dcterms:W3CDTF">2022-05-04T19:04:24Z</dcterms:created>
  <dcterms:modified xsi:type="dcterms:W3CDTF">2022-05-05T08:16:47Z</dcterms:modified>
</cp:coreProperties>
</file>