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6458DE-BC57-4846-B374-4348D1547BF7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6E822A-F8E9-4EB1-895D-310216DA21C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921648"/>
          </a:xfrm>
        </p:spPr>
        <p:txBody>
          <a:bodyPr>
            <a:noAutofit/>
          </a:bodyPr>
          <a:lstStyle/>
          <a:p>
            <a:r>
              <a:rPr lang="es-ES" sz="6000" dirty="0" smtClean="0"/>
              <a:t>De La </a:t>
            </a:r>
            <a:r>
              <a:rPr lang="es-ES" sz="6000" dirty="0"/>
              <a:t>c</a:t>
            </a:r>
            <a:r>
              <a:rPr lang="es-ES" sz="6000" dirty="0" smtClean="0"/>
              <a:t>orona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4400" dirty="0" smtClean="0"/>
              <a:t>Título II de la Constitución</a:t>
            </a:r>
          </a:p>
          <a:p>
            <a:r>
              <a:rPr lang="es-ES" sz="3200" dirty="0" smtClean="0"/>
              <a:t>(artículos 56 al 65)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02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Rey o Reina tiene que  acreditar  a embajadores y  diplomáticos,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también los extranjeros en nuestro país.</a:t>
            </a:r>
          </a:p>
          <a:p>
            <a:r>
              <a:rPr lang="es-ES" dirty="0" smtClean="0"/>
              <a:t>El  Rey o  Reina  tienen  que  manifestar  la  intención  del  Estado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Español para la participación en Tratados Internacionales.</a:t>
            </a:r>
          </a:p>
          <a:p>
            <a:r>
              <a:rPr lang="es-ES" dirty="0" smtClean="0"/>
              <a:t>El  Rey  o  Reina  es  quien  declara  la  guerra o hace la paz  previa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autorización de las cortes generales.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6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Los actos del rey o de la Reina son refrendados por el Presidente del Gobierno o por los Ministros competentes.</a:t>
            </a:r>
          </a:p>
          <a:p>
            <a:pPr algn="just"/>
            <a:r>
              <a:rPr lang="es-ES" dirty="0" smtClean="0"/>
              <a:t>La propuesta y el nombramiento del Presidente del Gobierno, así como la disolución prevista en el artículo 99 sobre la disolución de las cámaras y convocar nuevas elecciones si ningún candidato después de las elecciones tuviese mayoría para formar gobierno después de dos meses de las elecciones, serán refrendadas por el Presidente/a del Congreso de los Diputados.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8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564904"/>
            <a:ext cx="6512768" cy="2921497"/>
          </a:xfrm>
        </p:spPr>
        <p:txBody>
          <a:bodyPr/>
          <a:lstStyle/>
          <a:p>
            <a:r>
              <a:rPr lang="es-ES" dirty="0" smtClean="0"/>
              <a:t>El Rey o la Reina reciben de los Presupuestos Generales del Estado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una cantidad que les servirá para mantener a su familia y su casa.</a:t>
            </a:r>
          </a:p>
          <a:p>
            <a:r>
              <a:rPr lang="es-ES" dirty="0" smtClean="0"/>
              <a:t>Esta  cantidad  la  puede   manejar  libremente   y   destinar   según 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considere oportuno.</a:t>
            </a:r>
          </a:p>
          <a:p>
            <a:r>
              <a:rPr lang="es-ES" dirty="0" smtClean="0"/>
              <a:t>Al Rey o Reina les corresponde el nombramiento o relevación de los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miembros civiles y militares de su casa.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4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864096"/>
          </a:xfrm>
        </p:spPr>
        <p:txBody>
          <a:bodyPr>
            <a:noAutofit/>
          </a:bodyPr>
          <a:lstStyle/>
          <a:p>
            <a:r>
              <a:rPr lang="es-ES" sz="4000" dirty="0" smtClean="0"/>
              <a:t>El escudo real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1689"/>
            <a:ext cx="1649352" cy="25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es-ES" dirty="0" smtClean="0"/>
              <a:t>Este </a:t>
            </a:r>
            <a:r>
              <a:rPr lang="es-ES" i="1" dirty="0" err="1" smtClean="0"/>
              <a:t>power</a:t>
            </a:r>
            <a:r>
              <a:rPr lang="es-ES" i="1" dirty="0" smtClean="0"/>
              <a:t> </a:t>
            </a:r>
            <a:r>
              <a:rPr lang="es-ES" i="1" dirty="0" err="1" smtClean="0"/>
              <a:t>point</a:t>
            </a:r>
            <a:r>
              <a:rPr lang="es-ES" dirty="0" smtClean="0"/>
              <a:t> ha sido realizado </a:t>
            </a:r>
            <a:r>
              <a:rPr lang="es-ES" dirty="0"/>
              <a:t>por el Asesor de Sociales del CFIE de </a:t>
            </a:r>
            <a:r>
              <a:rPr lang="es-ES" dirty="0" smtClean="0"/>
              <a:t>Ponferrada (noviembre, 2017) dentro de la idea de proponer actividades que podemos llevar a cabo en las clases con los chicos y chicas de Ed. Secundaria. </a:t>
            </a:r>
          </a:p>
          <a:p>
            <a:pPr indent="0" algn="just">
              <a:buNone/>
            </a:pPr>
            <a:r>
              <a:rPr lang="es-ES" dirty="0" smtClean="0"/>
              <a:t>Es un ejemplo de cómo trabajar el articulado de la Constitución y presentar un producto que muestre ese trabajo.</a:t>
            </a:r>
          </a:p>
          <a:p>
            <a:pPr indent="0" algn="just">
              <a:buNone/>
            </a:pPr>
            <a:r>
              <a:rPr lang="es-ES" dirty="0" smtClean="0"/>
              <a:t>Se puede presentar individualmente o por grupos de chicos y chicas, dependerá del tiempo dedicado a la conmemoración de la Carta Magna.</a:t>
            </a:r>
          </a:p>
          <a:p>
            <a:pPr indent="0" algn="just">
              <a:buNone/>
            </a:pPr>
            <a:r>
              <a:rPr lang="es-ES" dirty="0" smtClean="0"/>
              <a:t>A esta presentación con esta herramienta se le puede añadir una presentación oral al resto de la clase que complemente la misma.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92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2780928"/>
            <a:ext cx="1944216" cy="1368151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es-ES" sz="7200" dirty="0" smtClean="0"/>
              <a:t>Fin.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427377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Artículo 56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1" y="2420888"/>
            <a:ext cx="4392488" cy="2808312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 smtClean="0"/>
              <a:t>El Rey será el Jefe del Estado</a:t>
            </a:r>
          </a:p>
          <a:p>
            <a:r>
              <a:rPr lang="es-ES" sz="3200" dirty="0" smtClean="0"/>
              <a:t>Tendrá por título “Rey de España”</a:t>
            </a:r>
          </a:p>
          <a:p>
            <a:r>
              <a:rPr lang="es-ES" sz="3200" dirty="0" smtClean="0"/>
              <a:t>El actual Rey es Felipe VI</a:t>
            </a:r>
          </a:p>
          <a:p>
            <a:r>
              <a:rPr lang="es-ES" sz="3200" dirty="0" smtClean="0"/>
              <a:t>Su proclamación como Rey fue el 19 de </a:t>
            </a:r>
          </a:p>
          <a:p>
            <a:pPr indent="0">
              <a:buNone/>
            </a:pPr>
            <a:r>
              <a:rPr lang="es-ES" sz="3200" dirty="0"/>
              <a:t> </a:t>
            </a:r>
            <a:r>
              <a:rPr lang="es-ES" sz="3200" dirty="0" smtClean="0"/>
              <a:t>   junio de 2014, después de que su padre,    </a:t>
            </a:r>
          </a:p>
          <a:p>
            <a:pPr indent="0">
              <a:buNone/>
            </a:pPr>
            <a:r>
              <a:rPr lang="es-ES" sz="3200" dirty="0" smtClean="0"/>
              <a:t>    el Rey Juan Carlos I abdicase.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6084168" y="2636912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01" y="2564904"/>
            <a:ext cx="216151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57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438400"/>
            <a:ext cx="6624736" cy="30480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La Corona es hereditaria.</a:t>
            </a:r>
          </a:p>
          <a:p>
            <a:pPr algn="just"/>
            <a:r>
              <a:rPr lang="es-ES" dirty="0" smtClean="0"/>
              <a:t>Se nombra Rey a Don Juan Carlos de Borbón el día 22 de noviembre de 1975.</a:t>
            </a:r>
          </a:p>
          <a:p>
            <a:pPr algn="just"/>
            <a:r>
              <a:rPr lang="es-ES" dirty="0" smtClean="0"/>
              <a:t>El heredero/a tendrá dignidad de “Príncipe o Princesa de Asturias”.</a:t>
            </a:r>
          </a:p>
          <a:p>
            <a:pPr algn="just"/>
            <a:r>
              <a:rPr lang="es-ES" dirty="0" smtClean="0"/>
              <a:t>Hay preferencia al varón por delante de la mujer.</a:t>
            </a:r>
          </a:p>
          <a:p>
            <a:pPr algn="just"/>
            <a:r>
              <a:rPr lang="es-ES" dirty="0" smtClean="0"/>
              <a:t>Si el Rey abdica  o renuncia,  la  resolución  se  realizará  por  medio  de  una  Ley </a:t>
            </a:r>
          </a:p>
          <a:p>
            <a:pPr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orgánica de sucesión.</a:t>
            </a:r>
          </a:p>
          <a:p>
            <a:pPr marL="285750" indent="-285750" algn="just"/>
            <a:r>
              <a:rPr lang="es-ES" dirty="0" smtClean="0"/>
              <a:t>Ley Orgánica 3/2014 de 18 de junio, sobre la abdicación del Rey D. Juan Carlos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5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58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20662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sz="2800" dirty="0" smtClean="0"/>
              <a:t>El Rey o la Reina consortes no tendrán más funciones constitucionales que la Regencia mientras que el heredero o la heredera sean menores de edad.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3995936" y="4077072"/>
            <a:ext cx="7200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pbs.twimg.com/profile_images/1370873596/rey-junca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6" y="3943889"/>
            <a:ext cx="1263936" cy="14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ntentmapas.didactalia.net/imagenes/Usuarios/ImagenesCKEditor/16f633a6-6f90-4405-97e0-22871ec09003/75c0b870-f809-42f1-9c3b-9aa5b72e7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3889"/>
            <a:ext cx="1108183" cy="14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agazinespain.com/wp-content/uploads/princesa-leonor-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40" y="3943889"/>
            <a:ext cx="993902" cy="14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59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Si  el  Rey  o  la  Reina  son  menores  de  edad,  el  Rey  o  la Reina </a:t>
            </a:r>
          </a:p>
          <a:p>
            <a:pPr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consortes ejercerán la Regencia durante su minoría de edad.</a:t>
            </a:r>
          </a:p>
          <a:p>
            <a:pPr algn="just"/>
            <a:r>
              <a:rPr lang="es-ES" dirty="0" smtClean="0"/>
              <a:t>Si el Rey o la Reina fuesen inhabilitados y apreciado este hecho por </a:t>
            </a:r>
          </a:p>
          <a:p>
            <a:pPr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las  Cortes, el  Regente será el  Príncipe o  Princesa herederos  o su      </a:t>
            </a:r>
          </a:p>
          <a:p>
            <a:pPr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Regente, si éstos fuesen menores de edad.</a:t>
            </a:r>
          </a:p>
          <a:p>
            <a:pPr algn="just"/>
            <a:r>
              <a:rPr lang="es-ES" dirty="0" smtClean="0"/>
              <a:t>En ausencia de Regente, las Cortes lo nombrarán.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636913"/>
            <a:ext cx="6400800" cy="23042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tutor o tutora del Rey o de la Reina será quien haya dejado en el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testamento el Rey o Reina difuntos.</a:t>
            </a:r>
          </a:p>
          <a:p>
            <a:r>
              <a:rPr lang="es-ES" dirty="0" smtClean="0"/>
              <a:t>Si no hubiese Tutor o Tutora, las Cortes deben nombrarlo/a.</a:t>
            </a:r>
          </a:p>
          <a:p>
            <a:r>
              <a:rPr lang="es-ES" dirty="0" smtClean="0"/>
              <a:t>Sólo se puede acumular la Regencia y la Tutoría en el padre, madre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o ascendiente directo del Rey.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8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438400"/>
            <a:ext cx="6512768" cy="304800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El   Rey   será    proclamado   por    las   Cortes   Generales   en    sesión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extraordinaria.</a:t>
            </a:r>
          </a:p>
          <a:p>
            <a:r>
              <a:rPr lang="es-ES" dirty="0" smtClean="0"/>
              <a:t>Realizará el juramento de “cumplir y hacer cumplir la Constitución”.</a:t>
            </a:r>
          </a:p>
          <a:p>
            <a:r>
              <a:rPr lang="es-ES" dirty="0" smtClean="0"/>
              <a:t>El Príncipe  o  Princesa  herederos  también  la  jurarán, así  como  el/la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Regente al ejercer sus funciones. </a:t>
            </a:r>
          </a:p>
          <a:p>
            <a:r>
              <a:rPr lang="es-ES" dirty="0" smtClean="0"/>
              <a:t>En  este  último  caso, el/la  Regente jurarán también  fidelidad  al Rey o 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Reina.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9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2100" b="1" u="sng" dirty="0" smtClean="0"/>
              <a:t>Funciones del Rey o de la Reina</a:t>
            </a:r>
            <a:r>
              <a:rPr lang="es-ES" sz="2100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Sancionar y promulgar las leyes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Convocar y disolver las Cortes Generales y convocar elecciones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Convocar referéndums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Proponer al Presidente del gobierno y nombrarlo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Nombrar y separar a los miembros del Gobierno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Expedir los Decretos acordados en Consejo de Ministros y conceder honores y distinciones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14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62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Ser informado de los asuntos del Estado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Presidir  las  reuniones  del  Consejo  de  Ministros  a  petición del presidente del Gobierno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Es el mando supremo de las Fuerzas Armadas: Capitán General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Ejercer el derecho de gracia, aunque no podrá autorizar indultos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Tiene el alto patronazgo de Reales Academias y otras instituciones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196</TotalTime>
  <Words>809</Words>
  <Application>Microsoft Office PowerPoint</Application>
  <PresentationFormat>Presentación en pantalla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Alta costura</vt:lpstr>
      <vt:lpstr>De La corona</vt:lpstr>
      <vt:lpstr>Artículo 56</vt:lpstr>
      <vt:lpstr>Artículo 57</vt:lpstr>
      <vt:lpstr>Artículo 58</vt:lpstr>
      <vt:lpstr>Artículo 59</vt:lpstr>
      <vt:lpstr>Artículo 60</vt:lpstr>
      <vt:lpstr>Artículo 61</vt:lpstr>
      <vt:lpstr>Artículo 62</vt:lpstr>
      <vt:lpstr>Artículo 62</vt:lpstr>
      <vt:lpstr>Artículo 63</vt:lpstr>
      <vt:lpstr>Artículo 64</vt:lpstr>
      <vt:lpstr>Artículo 65</vt:lpstr>
      <vt:lpstr>El escudo real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corona</dc:title>
  <dc:creator>IDIOMAS</dc:creator>
  <cp:lastModifiedBy>IDIOMAS</cp:lastModifiedBy>
  <cp:revision>13</cp:revision>
  <dcterms:created xsi:type="dcterms:W3CDTF">2017-11-27T09:47:57Z</dcterms:created>
  <dcterms:modified xsi:type="dcterms:W3CDTF">2017-11-28T08:39:12Z</dcterms:modified>
</cp:coreProperties>
</file>