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47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412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068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56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267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980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0559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9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0755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209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898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B2235B9-1AA3-4678-99A9-892546202E30}" type="datetimeFigureOut">
              <a:rPr lang="es-ES" smtClean="0"/>
              <a:t>09/11/2021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4935619-D71A-47D3-BC6E-FAA123394561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56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9AFB2-32A6-4CC2-B8BA-BD2607B4E9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81000"/>
            <a:ext cx="10058400" cy="3133725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Bahnschrift Light" panose="020B0502040204020203" pitchFamily="34" charset="0"/>
              </a:rPr>
              <a:t>EL ENTORNO PRÓXIMO COMO ESPACIO DE APRENDIZAJE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B18C247-E364-42C3-BF0C-509E4124B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969970"/>
            <a:ext cx="11410950" cy="1143000"/>
          </a:xfrm>
        </p:spPr>
        <p:txBody>
          <a:bodyPr>
            <a:normAutofit fontScale="70000" lnSpcReduction="20000"/>
          </a:bodyPr>
          <a:lstStyle/>
          <a:p>
            <a:endParaRPr lang="es-ES" dirty="0"/>
          </a:p>
          <a:p>
            <a:pPr algn="ctr"/>
            <a:r>
              <a:rPr lang="es-ES" sz="3100" dirty="0"/>
              <a:t>PLAN DE FORMACIÓN DE CENTRO – C.E.I.P. REYES CATÓLICOS (DUEÑAS)</a:t>
            </a:r>
          </a:p>
          <a:p>
            <a:pPr algn="ctr"/>
            <a:r>
              <a:rPr lang="es-ES" sz="3100" dirty="0"/>
              <a:t>CURSO 2021/2022</a:t>
            </a:r>
          </a:p>
        </p:txBody>
      </p:sp>
      <p:pic>
        <p:nvPicPr>
          <p:cNvPr id="1028" name="Picture 4" descr="Gables Montessori School LA NATURALEZA EN EL MÉTODO MONTESSORI | Gables  Montessori School">
            <a:extLst>
              <a:ext uri="{FF2B5EF4-FFF2-40B4-BE49-F238E27FC236}">
                <a16:creationId xmlns:a16="http://schemas.microsoft.com/office/drawing/2014/main" id="{5745AA73-835C-4E0D-86F5-4CF1ED326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3514725"/>
            <a:ext cx="2265045" cy="15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ómo educar en la naturaleza a los más pequeños">
            <a:extLst>
              <a:ext uri="{FF2B5EF4-FFF2-40B4-BE49-F238E27FC236}">
                <a16:creationId xmlns:a16="http://schemas.microsoft.com/office/drawing/2014/main" id="{68ED6B9A-CCA9-45C3-B7F9-64C6B7FD5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527" y="3514725"/>
            <a:ext cx="2533650" cy="15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s niños necesitan naturaleza | El Correo del Sol">
            <a:extLst>
              <a:ext uri="{FF2B5EF4-FFF2-40B4-BE49-F238E27FC236}">
                <a16:creationId xmlns:a16="http://schemas.microsoft.com/office/drawing/2014/main" id="{9BBD4DDC-36DC-47C9-8159-8D9199DC5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379" y="3524870"/>
            <a:ext cx="2285188" cy="15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neficios de la naturaleza en los niños">
            <a:extLst>
              <a:ext uri="{FF2B5EF4-FFF2-40B4-BE49-F238E27FC236}">
                <a16:creationId xmlns:a16="http://schemas.microsoft.com/office/drawing/2014/main" id="{71AEE7DF-7F5D-4E8E-90A5-80065725F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69" y="3514725"/>
            <a:ext cx="2703513" cy="152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B5EC1-520E-424E-815E-E03F025E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80558"/>
          </a:xfrm>
        </p:spPr>
        <p:txBody>
          <a:bodyPr/>
          <a:lstStyle/>
          <a:p>
            <a:r>
              <a:rPr lang="es-ES" b="1" dirty="0">
                <a:latin typeface="Bahnschrift Light" panose="020B0502040204020203" pitchFamily="34" charset="0"/>
              </a:rPr>
              <a:t>PALABRAS CLAVE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BB68842-CD46-43C9-B832-263553A5604C}"/>
              </a:ext>
            </a:extLst>
          </p:cNvPr>
          <p:cNvSpPr/>
          <p:nvPr/>
        </p:nvSpPr>
        <p:spPr>
          <a:xfrm rot="21207299">
            <a:off x="596968" y="2110364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AIRE LIBRE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A009AF0-FD0B-42E8-BE27-C3FFAEECC57F}"/>
              </a:ext>
            </a:extLst>
          </p:cNvPr>
          <p:cNvSpPr/>
          <p:nvPr/>
        </p:nvSpPr>
        <p:spPr>
          <a:xfrm rot="473814">
            <a:off x="599939" y="3583735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MOVIMIENTO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358C64A-2350-485F-BE79-C120B3E0AF7F}"/>
              </a:ext>
            </a:extLst>
          </p:cNvPr>
          <p:cNvSpPr/>
          <p:nvPr/>
        </p:nvSpPr>
        <p:spPr>
          <a:xfrm rot="21366339">
            <a:off x="536832" y="4994783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SENTIDOS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9FED32D-0C93-4714-BA55-2583E52602B3}"/>
              </a:ext>
            </a:extLst>
          </p:cNvPr>
          <p:cNvSpPr/>
          <p:nvPr/>
        </p:nvSpPr>
        <p:spPr>
          <a:xfrm rot="21305989">
            <a:off x="6184178" y="3732037"/>
            <a:ext cx="4433226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APRENDIZAJE ACTIVO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F2BD58C-F05F-4727-AEA2-95181FFDE294}"/>
              </a:ext>
            </a:extLst>
          </p:cNvPr>
          <p:cNvSpPr/>
          <p:nvPr/>
        </p:nvSpPr>
        <p:spPr>
          <a:xfrm rot="21246739">
            <a:off x="8985755" y="2240405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NATURALEZA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39691FD-46B9-42C6-8FFA-0F2BDA040DFB}"/>
              </a:ext>
            </a:extLst>
          </p:cNvPr>
          <p:cNvSpPr/>
          <p:nvPr/>
        </p:nvSpPr>
        <p:spPr>
          <a:xfrm rot="366221">
            <a:off x="5282945" y="2022342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INTERACCIÓN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D260527-6C91-4CAE-A7B3-6433480A44E1}"/>
              </a:ext>
            </a:extLst>
          </p:cNvPr>
          <p:cNvSpPr/>
          <p:nvPr/>
        </p:nvSpPr>
        <p:spPr>
          <a:xfrm rot="306148">
            <a:off x="3980423" y="5202808"/>
            <a:ext cx="4663668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APRENDIZAJE VIVENCIAL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F38EB55-79BF-42D4-9DC3-8192CC6925A3}"/>
              </a:ext>
            </a:extLst>
          </p:cNvPr>
          <p:cNvSpPr/>
          <p:nvPr/>
        </p:nvSpPr>
        <p:spPr>
          <a:xfrm rot="804436">
            <a:off x="9184113" y="4912908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CONTENIDOS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EAB4728-4A18-44F3-986E-1CCC37AB19F1}"/>
              </a:ext>
            </a:extLst>
          </p:cNvPr>
          <p:cNvSpPr/>
          <p:nvPr/>
        </p:nvSpPr>
        <p:spPr>
          <a:xfrm rot="21366339">
            <a:off x="7769616" y="525043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CURIOSIDAD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721484C-E302-4987-8333-62406D2CC4F3}"/>
              </a:ext>
            </a:extLst>
          </p:cNvPr>
          <p:cNvSpPr/>
          <p:nvPr/>
        </p:nvSpPr>
        <p:spPr>
          <a:xfrm rot="21207299">
            <a:off x="3782193" y="3062402"/>
            <a:ext cx="2760955" cy="6036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latin typeface="Bahnschrift Light" panose="020B0502040204020203" pitchFamily="34" charset="0"/>
              </a:rPr>
              <a:t>DIVERSIÓN</a:t>
            </a:r>
          </a:p>
        </p:txBody>
      </p:sp>
    </p:spTree>
    <p:extLst>
      <p:ext uri="{BB962C8B-B14F-4D97-AF65-F5344CB8AC3E}">
        <p14:creationId xmlns:p14="http://schemas.microsoft.com/office/powerpoint/2010/main" val="3216508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7B408F-F53B-4BE8-9C0E-70BD35CB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10428"/>
            <a:ext cx="10058400" cy="751622"/>
          </a:xfrm>
        </p:spPr>
        <p:txBody>
          <a:bodyPr>
            <a:normAutofit fontScale="90000"/>
          </a:bodyPr>
          <a:lstStyle/>
          <a:p>
            <a:r>
              <a:rPr lang="es-ES" sz="3100" b="1" dirty="0"/>
              <a:t>Aprender en contacto con la naturaleza. Heike Freire, pedagoga</a:t>
            </a:r>
            <a:br>
              <a:rPr lang="es-ES" dirty="0"/>
            </a:br>
            <a:r>
              <a:rPr lang="es-ES" sz="2400" dirty="0">
                <a:solidFill>
                  <a:srgbClr val="0070C0"/>
                </a:solidFill>
              </a:rPr>
              <a:t>https://www.youtube.com/watch?v=dw-S7SCC6nk&amp;ab_channel=AprendemosJuntos</a:t>
            </a:r>
          </a:p>
        </p:txBody>
      </p:sp>
      <p:pic>
        <p:nvPicPr>
          <p:cNvPr id="5" name="Aprender en contacto con la naturaleza. Heike Freire, pedagoga">
            <a:hlinkClick r:id="" action="ppaction://media"/>
            <a:extLst>
              <a:ext uri="{FF2B5EF4-FFF2-40B4-BE49-F238E27FC236}">
                <a16:creationId xmlns:a16="http://schemas.microsoft.com/office/drawing/2014/main" id="{0181FE76-98C1-40F5-ABD7-92945B75E1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814" y="1413420"/>
            <a:ext cx="7708372" cy="43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7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B5EC1-520E-424E-815E-E03F025E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80558"/>
          </a:xfrm>
        </p:spPr>
        <p:txBody>
          <a:bodyPr/>
          <a:lstStyle/>
          <a:p>
            <a:r>
              <a:rPr lang="es-ES" b="1" dirty="0">
                <a:latin typeface="Bahnschrift Light" panose="020B0502040204020203" pitchFamily="34" charset="0"/>
              </a:rPr>
              <a:t>NUESTRO PLAN DE FORMACIÓN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E773F465-E516-446E-ADA3-48466A748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0663578"/>
              </p:ext>
            </p:extLst>
          </p:nvPr>
        </p:nvGraphicFramePr>
        <p:xfrm>
          <a:off x="1096963" y="1846263"/>
          <a:ext cx="10058397" cy="3837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4105">
                  <a:extLst>
                    <a:ext uri="{9D8B030D-6E8A-4147-A177-3AD203B41FA5}">
                      <a16:colId xmlns:a16="http://schemas.microsoft.com/office/drawing/2014/main" val="1473070651"/>
                    </a:ext>
                  </a:extLst>
                </a:gridCol>
                <a:gridCol w="3045041">
                  <a:extLst>
                    <a:ext uri="{9D8B030D-6E8A-4147-A177-3AD203B41FA5}">
                      <a16:colId xmlns:a16="http://schemas.microsoft.com/office/drawing/2014/main" val="2317385339"/>
                    </a:ext>
                  </a:extLst>
                </a:gridCol>
                <a:gridCol w="4559251">
                  <a:extLst>
                    <a:ext uri="{9D8B030D-6E8A-4147-A177-3AD203B41FA5}">
                      <a16:colId xmlns:a16="http://schemas.microsoft.com/office/drawing/2014/main" val="2472938938"/>
                    </a:ext>
                  </a:extLst>
                </a:gridCol>
              </a:tblGrid>
              <a:tr h="843151">
                <a:tc gridSpan="3">
                  <a:txBody>
                    <a:bodyPr/>
                    <a:lstStyle/>
                    <a:p>
                      <a:pPr algn="ctr"/>
                      <a:r>
                        <a:rPr lang="es-ES" sz="3200" dirty="0">
                          <a:latin typeface="Bahnschrift Light" panose="020B0502040204020203" pitchFamily="34" charset="0"/>
                        </a:rPr>
                        <a:t>20 HORAS</a:t>
                      </a:r>
                    </a:p>
                    <a:p>
                      <a:pPr algn="ctr"/>
                      <a:r>
                        <a:rPr lang="es-ES" sz="3200" dirty="0">
                          <a:latin typeface="Bahnschrift Light" panose="020B0502040204020203" pitchFamily="34" charset="0"/>
                        </a:rPr>
                        <a:t>EN TOTAL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685154"/>
                  </a:ext>
                </a:extLst>
              </a:tr>
              <a:tr h="843151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Bahnschrift Light" panose="020B0502040204020203" pitchFamily="34" charset="0"/>
                        </a:rPr>
                        <a:t>15 HORAS</a:t>
                      </a:r>
                    </a:p>
                    <a:p>
                      <a:pPr algn="ctr"/>
                      <a:r>
                        <a:rPr lang="es-ES" sz="2400" b="1" dirty="0">
                          <a:latin typeface="Bahnschrift Light" panose="020B0502040204020203" pitchFamily="34" charset="0"/>
                        </a:rPr>
                        <a:t>PRESENCIALES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Bahnschrift Light" panose="020B0502040204020203" pitchFamily="34" charset="0"/>
                        </a:rPr>
                        <a:t>5 HORAS:</a:t>
                      </a:r>
                    </a:p>
                    <a:p>
                      <a:pPr algn="ctr"/>
                      <a:r>
                        <a:rPr lang="es-ES" sz="2400" b="1" dirty="0">
                          <a:latin typeface="Bahnschrift Light" panose="020B0502040204020203" pitchFamily="34" charset="0"/>
                        </a:rPr>
                        <a:t>MÓDULO DE APLICACIÓN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6838907"/>
                  </a:ext>
                </a:extLst>
              </a:tr>
              <a:tr h="1927202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 Light" panose="020B0502040204020203" pitchFamily="34" charset="0"/>
                      </a:endParaRPr>
                    </a:p>
                    <a:p>
                      <a:pPr algn="ctr"/>
                      <a:r>
                        <a:rPr lang="es-ES" dirty="0">
                          <a:latin typeface="Bahnschrift Light" panose="020B0502040204020203" pitchFamily="34" charset="0"/>
                        </a:rPr>
                        <a:t>7-8 HORAS DE PONENCIAS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 Light" panose="020B0502040204020203" pitchFamily="34" charset="0"/>
                      </a:endParaRPr>
                    </a:p>
                    <a:p>
                      <a:pPr algn="ctr"/>
                      <a:r>
                        <a:rPr lang="es-ES" dirty="0">
                          <a:latin typeface="Bahnschrift Light" panose="020B0502040204020203" pitchFamily="34" charset="0"/>
                        </a:rPr>
                        <a:t>7-8 HORAS</a:t>
                      </a:r>
                    </a:p>
                    <a:p>
                      <a:pPr algn="ctr"/>
                      <a:r>
                        <a:rPr lang="es-ES" dirty="0">
                          <a:latin typeface="Bahnschrift Light" panose="020B0502040204020203" pitchFamily="34" charset="0"/>
                        </a:rPr>
                        <a:t>REFLEXIÓN CONJUNTA, PROGRAMACIÓN, PREPARACIÓN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Bahnschrift Light" panose="020B0502040204020203" pitchFamily="34" charset="0"/>
                      </a:endParaRPr>
                    </a:p>
                    <a:p>
                      <a:pPr algn="ctr"/>
                      <a:r>
                        <a:rPr lang="es-ES" dirty="0">
                          <a:latin typeface="Bahnschrift Light" panose="020B0502040204020203" pitchFamily="34" charset="0"/>
                        </a:rPr>
                        <a:t>DOSSIER DE ACTIVIDADES REALIZADAS</a:t>
                      </a:r>
                    </a:p>
                    <a:p>
                      <a:pPr algn="ctr"/>
                      <a:r>
                        <a:rPr lang="es-ES" dirty="0">
                          <a:latin typeface="Bahnschrift Light" panose="020B0502040204020203" pitchFamily="34" charset="0"/>
                        </a:rPr>
                        <a:t>NUESTRA “PROGRAMACIÓN A CIELO ABIERTO”</a:t>
                      </a:r>
                    </a:p>
                    <a:p>
                      <a:pPr algn="ctr"/>
                      <a:r>
                        <a:rPr lang="es-ES" dirty="0">
                          <a:latin typeface="Bahnschrift Light" panose="020B0502040204020203" pitchFamily="34" charset="0"/>
                        </a:rPr>
                        <a:t>DOSSIER DE CAMBIOS PRODUCIDOS</a:t>
                      </a:r>
                    </a:p>
                    <a:p>
                      <a:pPr algn="ctr"/>
                      <a:r>
                        <a:rPr lang="es-ES" dirty="0">
                          <a:latin typeface="Bahnschrift Light" panose="020B0502040204020203" pitchFamily="34" charset="0"/>
                        </a:rPr>
                        <a:t>¿OTRO?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4899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62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F31AC-8AF2-4D6A-ADC8-57273CD6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6000" b="1" dirty="0">
                <a:latin typeface="Bahnschrift Light" panose="020B0502040204020203" pitchFamily="34" charset="0"/>
              </a:rPr>
              <a:t>PONENCIAS: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28F1730-987B-45F8-832F-02D7765C48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262891"/>
              </p:ext>
            </p:extLst>
          </p:nvPr>
        </p:nvGraphicFramePr>
        <p:xfrm>
          <a:off x="1097280" y="2280921"/>
          <a:ext cx="10058400" cy="283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1313">
                  <a:extLst>
                    <a:ext uri="{9D8B030D-6E8A-4147-A177-3AD203B41FA5}">
                      <a16:colId xmlns:a16="http://schemas.microsoft.com/office/drawing/2014/main" val="2003045267"/>
                    </a:ext>
                  </a:extLst>
                </a:gridCol>
                <a:gridCol w="2757087">
                  <a:extLst>
                    <a:ext uri="{9D8B030D-6E8A-4147-A177-3AD203B41FA5}">
                      <a16:colId xmlns:a16="http://schemas.microsoft.com/office/drawing/2014/main" val="16720523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PONENTE(S)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FECHAS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95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>
                          <a:latin typeface="Bahnschrift Light" panose="020B0502040204020203" pitchFamily="34" charset="0"/>
                        </a:rPr>
                        <a:t>IVÁN LEÓN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latin typeface="Bahnschrift Light" panose="020B0502040204020203" pitchFamily="34" charset="0"/>
                        </a:rPr>
                        <a:t>Director de “La Casa. Escuela Activa” de Palencia.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Bahnschrift Light" panose="020B0502040204020203" pitchFamily="34" charset="0"/>
                        </a:rPr>
                        <a:t>17 DE NOVIEMBRE</a:t>
                      </a:r>
                    </a:p>
                    <a:p>
                      <a:r>
                        <a:rPr lang="es-ES" b="1" dirty="0">
                          <a:latin typeface="Bahnschrift Light" panose="020B0502040204020203" pitchFamily="34" charset="0"/>
                        </a:rPr>
                        <a:t>19 DE ENERO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418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Bahnschrift Light" panose="020B0502040204020203" pitchFamily="34" charset="0"/>
                        </a:rPr>
                        <a:t>MARÍA JOSÉ PRIETO DEL FRAILE</a:t>
                      </a:r>
                    </a:p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Maestra en el CEIP CRA “Campos de Castilla” – </a:t>
                      </a:r>
                      <a:r>
                        <a:rPr lang="es-ES" i="1" dirty="0">
                          <a:latin typeface="Bahnschrift Light" panose="020B0502040204020203" pitchFamily="34" charset="0"/>
                        </a:rPr>
                        <a:t>“El cole del Canal”.</a:t>
                      </a:r>
                    </a:p>
                    <a:p>
                      <a:r>
                        <a:rPr lang="es-ES" b="1" dirty="0">
                          <a:latin typeface="Bahnschrift Light" panose="020B0502040204020203" pitchFamily="34" charset="0"/>
                        </a:rPr>
                        <a:t>LUCIO MARÍNEZ ÁLVAREZ</a:t>
                      </a:r>
                    </a:p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Profesor de la Uva – Campus de “La </a:t>
                      </a:r>
                      <a:r>
                        <a:rPr lang="es-ES" dirty="0" err="1">
                          <a:latin typeface="Bahnschrift Light" panose="020B0502040204020203" pitchFamily="34" charset="0"/>
                        </a:rPr>
                        <a:t>Yutera</a:t>
                      </a:r>
                      <a:r>
                        <a:rPr lang="es-ES" dirty="0">
                          <a:latin typeface="Bahnschrift Light" panose="020B0502040204020203" pitchFamily="34" charset="0"/>
                        </a:rPr>
                        <a:t>”, Palencia.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Aún por determinar</a:t>
                      </a:r>
                    </a:p>
                    <a:p>
                      <a:endParaRPr lang="es-ES" dirty="0">
                        <a:latin typeface="Bahnschrift Light" panose="020B0502040204020203" pitchFamily="34" charset="0"/>
                      </a:endParaRPr>
                    </a:p>
                    <a:p>
                      <a:r>
                        <a:rPr lang="es-ES" b="1" dirty="0">
                          <a:latin typeface="Bahnschrift Light" panose="020B0502040204020203" pitchFamily="34" charset="0"/>
                        </a:rPr>
                        <a:t>FEBRERO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851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b="1" dirty="0">
                          <a:latin typeface="Bahnschrift Light" panose="020B0502040204020203" pitchFamily="34" charset="0"/>
                        </a:rPr>
                        <a:t>JUAN CAMPAGNE AGUILERA</a:t>
                      </a:r>
                    </a:p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Maestro en el colegio “Marista Castilla” de Palencia – </a:t>
                      </a:r>
                      <a:r>
                        <a:rPr lang="es-ES" i="1" dirty="0">
                          <a:latin typeface="Bahnschrift Light" panose="020B0502040204020203" pitchFamily="34" charset="0"/>
                        </a:rPr>
                        <a:t>“</a:t>
                      </a:r>
                      <a:r>
                        <a:rPr lang="es-ES" i="1" dirty="0" err="1">
                          <a:latin typeface="Bahnschrift Light" panose="020B0502040204020203" pitchFamily="34" charset="0"/>
                        </a:rPr>
                        <a:t>Naturclase</a:t>
                      </a:r>
                      <a:r>
                        <a:rPr lang="es-ES" i="1" dirty="0">
                          <a:latin typeface="Bahnschrift Light" panose="020B0502040204020203" pitchFamily="34" charset="0"/>
                        </a:rPr>
                        <a:t>”.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Aún por determinar</a:t>
                      </a:r>
                    </a:p>
                    <a:p>
                      <a:r>
                        <a:rPr lang="es-ES" b="1" dirty="0">
                          <a:latin typeface="Bahnschrift Light" panose="020B0502040204020203" pitchFamily="34" charset="0"/>
                        </a:rPr>
                        <a:t>FEBRERO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522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47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428F1730-987B-45F8-832F-02D7765C48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646054"/>
              </p:ext>
            </p:extLst>
          </p:nvPr>
        </p:nvGraphicFramePr>
        <p:xfrm>
          <a:off x="701336" y="186431"/>
          <a:ext cx="10454343" cy="5965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7367">
                  <a:extLst>
                    <a:ext uri="{9D8B030D-6E8A-4147-A177-3AD203B41FA5}">
                      <a16:colId xmlns:a16="http://schemas.microsoft.com/office/drawing/2014/main" val="3383934260"/>
                    </a:ext>
                  </a:extLst>
                </a:gridCol>
                <a:gridCol w="8617856">
                  <a:extLst>
                    <a:ext uri="{9D8B030D-6E8A-4147-A177-3AD203B41FA5}">
                      <a16:colId xmlns:a16="http://schemas.microsoft.com/office/drawing/2014/main" val="2003045267"/>
                    </a:ext>
                  </a:extLst>
                </a:gridCol>
                <a:gridCol w="1399120">
                  <a:extLst>
                    <a:ext uri="{9D8B030D-6E8A-4147-A177-3AD203B41FA5}">
                      <a16:colId xmlns:a16="http://schemas.microsoft.com/office/drawing/2014/main" val="1672052396"/>
                    </a:ext>
                  </a:extLst>
                </a:gridCol>
              </a:tblGrid>
              <a:tr h="438685">
                <a:tc>
                  <a:txBody>
                    <a:bodyPr/>
                    <a:lstStyle/>
                    <a:p>
                      <a:endParaRPr lang="es-ES" dirty="0">
                        <a:latin typeface="Bahnschrift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PLANNING GENERAL (APROXIMADO)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latin typeface="Bahnschrift Light" panose="020B0502040204020203" pitchFamily="34" charset="0"/>
                        </a:rPr>
                        <a:t>FECHAS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95031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PRESENTACIÓN / INTRODUCCIÓN / IDEA GENERAL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11/11/21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418880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PONENCIA 1 – IVÁN LEÓN ( 2 H.)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17/11/21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851006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SESIÓN DE TRABAJO CONJUNTO – REFLEXIÓN/NUEVOS APRENDIZAJES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11/01/22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522983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PONENCIA 2 – IVÁN LEÓN (2 H.)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19/01/22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086261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REFLEXIÓN/NUEVOS APRENDIZAJES – ANÁLISIS D.A.F.O.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08/02/22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305527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PONENCIA 3 – </a:t>
                      </a:r>
                      <a:r>
                        <a:rPr lang="es-ES" b="1" dirty="0" err="1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Mª</a:t>
                      </a:r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 JOSÉ PRIETO DEL FRAILE Y LUCIO MARTÍNEZ ÁLVAREZ (2 H.)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16/02/22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759435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1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PONENCIA 4 - JUAN CAMPAGNE AGUILERA (1 H.)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rgbClr val="002060"/>
                          </a:solidFill>
                          <a:latin typeface="Bahnschrift Light" panose="020B0502040204020203" pitchFamily="34" charset="0"/>
                        </a:rPr>
                        <a:t>24/02/22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109779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C00000"/>
                          </a:solidFill>
                          <a:latin typeface="Bahnschrift Light" panose="020B0502040204020203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>
                          <a:solidFill>
                            <a:srgbClr val="C00000"/>
                          </a:solidFill>
                          <a:latin typeface="Bahnschrift Light" panose="020B0502040204020203" pitchFamily="34" charset="0"/>
                        </a:rPr>
                        <a:t>SESIÓN PRÁCTICA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C00000"/>
                          </a:solidFill>
                          <a:latin typeface="Bahnschrift Light" panose="020B0502040204020203" pitchFamily="34" charset="0"/>
                        </a:rPr>
                        <a:t>08/03/22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870490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C00000"/>
                          </a:solidFill>
                          <a:latin typeface="Bahnschrift Light" panose="020B0502040204020203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>
                          <a:solidFill>
                            <a:srgbClr val="C00000"/>
                          </a:solidFill>
                          <a:latin typeface="Bahnschrift Light" panose="020B0502040204020203" pitchFamily="34" charset="0"/>
                        </a:rPr>
                        <a:t>ANÁLISIS DEL ENTORNO PRÓXIMO Y SUS POSIBILIDADES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C00000"/>
                          </a:solidFill>
                          <a:latin typeface="Bahnschrift Light" panose="020B0502040204020203" pitchFamily="34" charset="0"/>
                        </a:rPr>
                        <a:t>15/03/22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404712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hnschrift Light" panose="020B0502040204020203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hnschrift Light" panose="020B0502040204020203" pitchFamily="34" charset="0"/>
                        </a:rPr>
                        <a:t>PROGRAMACIÓN DE ACTIVIDADES POR CICLOS/INTERNIVELES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hnschrift Light" panose="020B0502040204020203" pitchFamily="34" charset="0"/>
                        </a:rPr>
                        <a:t>19/04/22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062585"/>
                  </a:ext>
                </a:extLst>
              </a:tr>
              <a:tr h="438685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hnschrift Light" panose="020B0502040204020203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hnschrift Light" panose="020B0502040204020203" pitchFamily="34" charset="0"/>
                        </a:rPr>
                        <a:t>PROGRAMACIÓN DE ACTIVIDADES POR CICLOS/INTERNIVELES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Bahnschrift Light" panose="020B0502040204020203" pitchFamily="34" charset="0"/>
                        </a:rPr>
                        <a:t>26/04/22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638620"/>
                  </a:ext>
                </a:extLst>
              </a:tr>
              <a:tr h="701573"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7030A0"/>
                          </a:solidFill>
                          <a:latin typeface="Bahnschrift Light" panose="020B0502040204020203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b="1" dirty="0">
                          <a:solidFill>
                            <a:srgbClr val="7030A0"/>
                          </a:solidFill>
                          <a:latin typeface="Bahnschrift Light" panose="020B0502040204020203" pitchFamily="34" charset="0"/>
                        </a:rPr>
                        <a:t>SESIÓN DE CIERRE: </a:t>
                      </a:r>
                      <a:r>
                        <a:rPr lang="es-ES" b="0" dirty="0">
                          <a:solidFill>
                            <a:srgbClr val="7030A0"/>
                          </a:solidFill>
                          <a:latin typeface="Bahnschrift Light" panose="020B0502040204020203" pitchFamily="34" charset="0"/>
                        </a:rPr>
                        <a:t>Puesta en común de experiencias, valoración final y enfoque/organización del trabajo para el módulo de aplicación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7030A0"/>
                          </a:solidFill>
                          <a:latin typeface="Bahnschrift Light" panose="020B0502040204020203" pitchFamily="34" charset="0"/>
                        </a:rPr>
                        <a:t>24/05/22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403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624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5B5EC1-520E-424E-815E-E03F025E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80558"/>
          </a:xfrm>
        </p:spPr>
        <p:txBody>
          <a:bodyPr/>
          <a:lstStyle/>
          <a:p>
            <a:r>
              <a:rPr lang="es-ES" b="1" dirty="0">
                <a:latin typeface="Bahnschrift Light" panose="020B0502040204020203" pitchFamily="34" charset="0"/>
              </a:rPr>
              <a:t>CUESTIONARIO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EF82D41-0DEF-4268-90FF-B823D88FA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>
                <a:latin typeface="Bahnschrift Light" panose="020B0502040204020203" pitchFamily="34" charset="0"/>
              </a:rPr>
              <a:t>-Tiene como finalidad recoger información para establecer el punto de partida y orientar la formación lo máximo posible hacia los intereses generales del grupo.</a:t>
            </a:r>
          </a:p>
          <a:p>
            <a:endParaRPr lang="es-ES" dirty="0">
              <a:latin typeface="Bahnschrift Light" panose="020B0502040204020203" pitchFamily="34" charset="0"/>
            </a:endParaRPr>
          </a:p>
          <a:p>
            <a:r>
              <a:rPr lang="es-ES" dirty="0">
                <a:latin typeface="Bahnschrift Light" panose="020B0502040204020203" pitchFamily="34" charset="0"/>
              </a:rPr>
              <a:t>-Da la posibilidad de poner el nombre o de hacerlo de forma anónima.</a:t>
            </a:r>
          </a:p>
          <a:p>
            <a:endParaRPr lang="es-ES" dirty="0">
              <a:latin typeface="Bahnschrift Light" panose="020B0502040204020203" pitchFamily="34" charset="0"/>
            </a:endParaRPr>
          </a:p>
          <a:p>
            <a:r>
              <a:rPr lang="es-ES" dirty="0">
                <a:latin typeface="Bahnschrift Light" panose="020B0502040204020203" pitchFamily="34" charset="0"/>
              </a:rPr>
              <a:t>-Se agradece su realización tranquila (es corto) y contestar con la mayor honestidad y sinceridad posible.</a:t>
            </a:r>
          </a:p>
          <a:p>
            <a:endParaRPr lang="es-ES" dirty="0">
              <a:latin typeface="Bahnschrift Light" panose="020B0502040204020203" pitchFamily="34" charset="0"/>
            </a:endParaRPr>
          </a:p>
          <a:p>
            <a:endParaRPr lang="es-ES" b="1" dirty="0">
              <a:latin typeface="Bahnschrift Light" panose="020B0502040204020203" pitchFamily="34" charset="0"/>
            </a:endParaRPr>
          </a:p>
          <a:p>
            <a:pPr algn="ctr"/>
            <a:r>
              <a:rPr lang="es-ES" b="1" dirty="0">
                <a:latin typeface="Bahnschrift Light" panose="020B0502040204020203" pitchFamily="34" charset="0"/>
              </a:rPr>
              <a:t>ENLACE:</a:t>
            </a:r>
          </a:p>
          <a:p>
            <a:pPr algn="ctr"/>
            <a:r>
              <a:rPr lang="es-ES" b="1" dirty="0">
                <a:solidFill>
                  <a:srgbClr val="0070C0"/>
                </a:solidFill>
                <a:latin typeface="Bahnschrift Light" panose="020B0502040204020203" pitchFamily="34" charset="0"/>
              </a:rPr>
              <a:t>https://forms.gle/7GeCuwZvBCUYnbQr5</a:t>
            </a:r>
          </a:p>
        </p:txBody>
      </p:sp>
    </p:spTree>
    <p:extLst>
      <p:ext uri="{BB962C8B-B14F-4D97-AF65-F5344CB8AC3E}">
        <p14:creationId xmlns:p14="http://schemas.microsoft.com/office/powerpoint/2010/main" val="1964150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F31AC-8AF2-4D6A-ADC8-57273CD67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94522"/>
          </a:xfrm>
        </p:spPr>
        <p:txBody>
          <a:bodyPr>
            <a:normAutofit/>
          </a:bodyPr>
          <a:lstStyle/>
          <a:p>
            <a:r>
              <a:rPr lang="es-ES" sz="6000" b="1">
                <a:latin typeface="Bahnschrift Light" panose="020B0502040204020203" pitchFamily="34" charset="0"/>
              </a:rPr>
              <a:t>BIBLIOGRAFÍA:</a:t>
            </a:r>
            <a:endParaRPr lang="es-ES" sz="6000" b="1" dirty="0">
              <a:latin typeface="Bahnschrift Light" panose="020B0502040204020203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78C9DA-7E6B-4815-9BA8-479526B52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" y="1867660"/>
            <a:ext cx="1691756" cy="2475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09F666F-3691-464D-A56A-FF9C50251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74" y="1868007"/>
            <a:ext cx="2475391" cy="2475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66AA45C-764E-4A64-9241-563665595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71" y="1867656"/>
            <a:ext cx="1591646" cy="2475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AABB260-32FC-49A3-9941-1CC6CFC93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82" y="1867655"/>
            <a:ext cx="1591646" cy="24757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869F9C3-7807-4025-8676-AB5434D85C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565" y="1867655"/>
            <a:ext cx="1515048" cy="24632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3B84F66-2392-404D-BDCD-80E8ED476D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550" y="1867655"/>
            <a:ext cx="1594408" cy="255159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06BDF72-DCA4-4EB7-8E31-A636312C6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74" y="3760390"/>
            <a:ext cx="1595824" cy="2364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C75249C-E08F-45C1-8E0D-02F9F9014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67" y="3760390"/>
            <a:ext cx="1595824" cy="23641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E01D3490-7FE5-45A7-B24E-5C53415DBD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23" y="3760390"/>
            <a:ext cx="1595824" cy="23641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BBE1240-51EF-4DD4-BBD0-38BBAA2B9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850" y="3772750"/>
            <a:ext cx="1595824" cy="23641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SENDERISMO: DEL COLE A LA MONTAÑA | ROBERTO LOBO | Casa del Libro">
            <a:extLst>
              <a:ext uri="{FF2B5EF4-FFF2-40B4-BE49-F238E27FC236}">
                <a16:creationId xmlns:a16="http://schemas.microsoft.com/office/drawing/2014/main" id="{9E4A34FD-A8A4-4AE3-893A-9EC925AB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522" y="3772751"/>
            <a:ext cx="1573831" cy="236418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62314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846CE26883C364DA201C9134117E1E3" ma:contentTypeVersion="9" ma:contentTypeDescription="Crear nuevo documento." ma:contentTypeScope="" ma:versionID="fc655d0011b065338764ff0ab0753aa0">
  <xsd:schema xmlns:xsd="http://www.w3.org/2001/XMLSchema" xmlns:xs="http://www.w3.org/2001/XMLSchema" xmlns:p="http://schemas.microsoft.com/office/2006/metadata/properties" xmlns:ns2="81faf366-65a0-417d-b33a-a1f39bb4d2fe" xmlns:ns3="c7169baa-3b0c-41bd-a93d-3ea022334a9d" targetNamespace="http://schemas.microsoft.com/office/2006/metadata/properties" ma:root="true" ma:fieldsID="ffbd8bf4b5a917c7b04b21fa7d706507" ns2:_="" ns3:_="">
    <xsd:import namespace="81faf366-65a0-417d-b33a-a1f39bb4d2fe"/>
    <xsd:import namespace="c7169baa-3b0c-41bd-a93d-3ea022334a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faf366-65a0-417d-b33a-a1f39bb4d2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2f81fab6-5715-43b2-96f5-83aa16423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69baa-3b0c-41bd-a93d-3ea022334a9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2e10999c-108b-4a9d-85df-9f8fe220c2c5}" ma:internalName="TaxCatchAll" ma:showField="CatchAllData" ma:web="c7169baa-3b0c-41bd-a93d-3ea022334a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faf366-65a0-417d-b33a-a1f39bb4d2fe">
      <Terms xmlns="http://schemas.microsoft.com/office/infopath/2007/PartnerControls"/>
    </lcf76f155ced4ddcb4097134ff3c332f>
    <TaxCatchAll xmlns="c7169baa-3b0c-41bd-a93d-3ea022334a9d" xsi:nil="true"/>
  </documentManagement>
</p:properties>
</file>

<file path=customXml/itemProps1.xml><?xml version="1.0" encoding="utf-8"?>
<ds:datastoreItem xmlns:ds="http://schemas.openxmlformats.org/officeDocument/2006/customXml" ds:itemID="{293118CA-C294-4A82-89A8-61772F903EED}"/>
</file>

<file path=customXml/itemProps2.xml><?xml version="1.0" encoding="utf-8"?>
<ds:datastoreItem xmlns:ds="http://schemas.openxmlformats.org/officeDocument/2006/customXml" ds:itemID="{CC2E14D3-D9D1-47E6-8D53-83EAD0C1FE44}"/>
</file>

<file path=customXml/itemProps3.xml><?xml version="1.0" encoding="utf-8"?>
<ds:datastoreItem xmlns:ds="http://schemas.openxmlformats.org/officeDocument/2006/customXml" ds:itemID="{3906F901-D0AD-40D4-9E2B-5214B4FBEC72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136</TotalTime>
  <Words>413</Words>
  <Application>Microsoft Office PowerPoint</Application>
  <PresentationFormat>Panorámica</PresentationFormat>
  <Paragraphs>100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Bahnschrift Light</vt:lpstr>
      <vt:lpstr>Calibri</vt:lpstr>
      <vt:lpstr>Calibri Light</vt:lpstr>
      <vt:lpstr>Retrospección</vt:lpstr>
      <vt:lpstr>EL ENTORNO PRÓXIMO COMO ESPACIO DE APRENDIZAJE</vt:lpstr>
      <vt:lpstr>PALABRAS CLAVE</vt:lpstr>
      <vt:lpstr>Aprender en contacto con la naturaleza. Heike Freire, pedagoga https://www.youtube.com/watch?v=dw-S7SCC6nk&amp;ab_channel=AprendemosJuntos</vt:lpstr>
      <vt:lpstr>NUESTRO PLAN DE FORMACIÓN</vt:lpstr>
      <vt:lpstr>PONENCIAS:</vt:lpstr>
      <vt:lpstr>Presentación de PowerPoint</vt:lpstr>
      <vt:lpstr>CUESTIONARIO</vt:lpstr>
      <vt:lpstr>BIBLIOGRAFÍA: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ENTORNO PRÓXIMO COMO ESPACIO DE APRENDIZAJE</dc:title>
  <dc:creator>DANIEL MEDIAVILLA ZURITA</dc:creator>
  <cp:lastModifiedBy>DANIEL MEDIAVILLA ZURITA</cp:lastModifiedBy>
  <cp:revision>11</cp:revision>
  <dcterms:created xsi:type="dcterms:W3CDTF">2021-11-09T19:56:45Z</dcterms:created>
  <dcterms:modified xsi:type="dcterms:W3CDTF">2021-11-09T23:18:53Z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0x010100F846CE26883C364DA201C9134117E1E3</vt:lpwstr>
  </property>
  <property fmtid="{D5CDD505-2E9C-101B-9397-08002B2CF9AE}" pid="3" name="MediaServiceImageTags">
    <vt:lpwstr/>
  </property>
</Properties>
</file>