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5563-DBD7-4CEF-B041-4B6EE2B14B63}" type="datetimeFigureOut">
              <a:rPr lang="es-ES" smtClean="0"/>
              <a:t>14/6/22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3028-8287-4C86-A0F6-228EF62562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2732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5563-DBD7-4CEF-B041-4B6EE2B14B63}" type="datetimeFigureOut">
              <a:rPr lang="es-ES" smtClean="0"/>
              <a:t>14/6/22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3028-8287-4C86-A0F6-228EF62562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476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5563-DBD7-4CEF-B041-4B6EE2B14B63}" type="datetimeFigureOut">
              <a:rPr lang="es-ES" smtClean="0"/>
              <a:t>14/6/22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3028-8287-4C86-A0F6-228EF62562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5051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5563-DBD7-4CEF-B041-4B6EE2B14B63}" type="datetimeFigureOut">
              <a:rPr lang="es-ES" smtClean="0"/>
              <a:t>14/6/22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3028-8287-4C86-A0F6-228EF6256259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7168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5563-DBD7-4CEF-B041-4B6EE2B14B63}" type="datetimeFigureOut">
              <a:rPr lang="es-ES" smtClean="0"/>
              <a:t>14/6/22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3028-8287-4C86-A0F6-228EF62562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1683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5563-DBD7-4CEF-B041-4B6EE2B14B63}" type="datetimeFigureOut">
              <a:rPr lang="es-ES" smtClean="0"/>
              <a:t>14/6/22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3028-8287-4C86-A0F6-228EF62562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6405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5563-DBD7-4CEF-B041-4B6EE2B14B63}" type="datetimeFigureOut">
              <a:rPr lang="es-ES" smtClean="0"/>
              <a:t>14/6/22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3028-8287-4C86-A0F6-228EF62562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8930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5563-DBD7-4CEF-B041-4B6EE2B14B63}" type="datetimeFigureOut">
              <a:rPr lang="es-ES" smtClean="0"/>
              <a:t>14/6/22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3028-8287-4C86-A0F6-228EF62562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5518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5563-DBD7-4CEF-B041-4B6EE2B14B63}" type="datetimeFigureOut">
              <a:rPr lang="es-ES" smtClean="0"/>
              <a:t>14/6/22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3028-8287-4C86-A0F6-228EF62562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21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5563-DBD7-4CEF-B041-4B6EE2B14B63}" type="datetimeFigureOut">
              <a:rPr lang="es-ES" smtClean="0"/>
              <a:t>14/6/22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3028-8287-4C86-A0F6-228EF62562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601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5563-DBD7-4CEF-B041-4B6EE2B14B63}" type="datetimeFigureOut">
              <a:rPr lang="es-ES" smtClean="0"/>
              <a:t>14/6/22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3028-8287-4C86-A0F6-228EF62562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327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5563-DBD7-4CEF-B041-4B6EE2B14B63}" type="datetimeFigureOut">
              <a:rPr lang="es-ES" smtClean="0"/>
              <a:t>14/6/22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3028-8287-4C86-A0F6-228EF62562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15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5563-DBD7-4CEF-B041-4B6EE2B14B63}" type="datetimeFigureOut">
              <a:rPr lang="es-ES" smtClean="0"/>
              <a:t>14/6/22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3028-8287-4C86-A0F6-228EF62562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436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5563-DBD7-4CEF-B041-4B6EE2B14B63}" type="datetimeFigureOut">
              <a:rPr lang="es-ES" smtClean="0"/>
              <a:t>14/6/22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3028-8287-4C86-A0F6-228EF62562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316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5563-DBD7-4CEF-B041-4B6EE2B14B63}" type="datetimeFigureOut">
              <a:rPr lang="es-ES" smtClean="0"/>
              <a:t>14/6/22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3028-8287-4C86-A0F6-228EF62562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5310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5563-DBD7-4CEF-B041-4B6EE2B14B63}" type="datetimeFigureOut">
              <a:rPr lang="es-ES" smtClean="0"/>
              <a:t>14/6/22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3028-8287-4C86-A0F6-228EF62562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038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5563-DBD7-4CEF-B041-4B6EE2B14B63}" type="datetimeFigureOut">
              <a:rPr lang="es-ES" smtClean="0"/>
              <a:t>14/6/22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3028-8287-4C86-A0F6-228EF62562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314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9BE5563-DBD7-4CEF-B041-4B6EE2B14B63}" type="datetimeFigureOut">
              <a:rPr lang="es-ES" smtClean="0"/>
              <a:t>14/6/22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73028-8287-4C86-A0F6-228EF62562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571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D13DA8-738C-4756-9062-68508C805B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DE TROYA A ÍTACA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5CD22C-52D5-4A2C-812E-1B24800998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GRUPO DE TRABAJO III. HERRAMIENTAS PARA ACOMPAÑAR LA NUEVA SITUACIÓN EN </a:t>
            </a:r>
            <a:r>
              <a:rPr lang="es-ES"/>
              <a:t>LA ERE.</a:t>
            </a:r>
            <a:r>
              <a:rPr lang="es-ES" dirty="0"/>
              <a:t> </a:t>
            </a:r>
            <a:r>
              <a:rPr lang="es-ES"/>
              <a:t>CFIE </a:t>
            </a:r>
            <a:r>
              <a:rPr lang="es-ES" dirty="0"/>
              <a:t>PALENCIA</a:t>
            </a:r>
          </a:p>
          <a:p>
            <a:r>
              <a:rPr lang="es-ES" dirty="0"/>
              <a:t>FRANCISCO BOUDÓN HERRERO</a:t>
            </a:r>
          </a:p>
        </p:txBody>
      </p:sp>
      <p:pic>
        <p:nvPicPr>
          <p:cNvPr id="5" name="Imagen 4" descr="Imagen de la pantalla de un celular con texto e imagen&#10;&#10;Descripción generada automáticamente con confianza baja">
            <a:extLst>
              <a:ext uri="{FF2B5EF4-FFF2-40B4-BE49-F238E27FC236}">
                <a16:creationId xmlns:a16="http://schemas.microsoft.com/office/drawing/2014/main" id="{B7A5C2D9-DA08-CA84-62B8-AFE46F273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40" y="5207000"/>
            <a:ext cx="9271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53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140B46-F05B-4D77-AFBA-C232E5D66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solidFill>
                  <a:srgbClr val="00B0F0"/>
                </a:solidFill>
              </a:rPr>
              <a:t>2.3- LAS PREGUNTAS , PRINCIPAL HERRAMIENTA DE ESTRATEGIA SOCRÁTICA(página 46)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8153FB-9357-40B6-A3F9-38788BA65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855" y="2506662"/>
            <a:ext cx="10515600" cy="4351338"/>
          </a:xfrm>
        </p:spPr>
        <p:txBody>
          <a:bodyPr/>
          <a:lstStyle/>
          <a:p>
            <a:r>
              <a:rPr lang="es-ES" dirty="0"/>
              <a:t>ALBERT EINSTEIN (teoría de la hora y los 55 minutos)</a:t>
            </a:r>
          </a:p>
          <a:p>
            <a:r>
              <a:rPr lang="es-ES" dirty="0"/>
              <a:t>ISAAC RABÍ (colegio/ madre/formulaste una buena pregunta hoy)</a:t>
            </a:r>
          </a:p>
          <a:p>
            <a:r>
              <a:rPr lang="es-ES" dirty="0"/>
              <a:t>PLATÓN (10 preguntas poderosas, 2 categorías de preguntas-sustantivas (3)/circunstanciales (7) 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6692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46C7B-04E1-4A3F-9E5F-EB94CDF56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0B050"/>
                </a:solidFill>
              </a:rPr>
              <a:t>LAS PREGUNTAS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CB8CD5-12D6-4BDA-991F-F832F1BB7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324" y="2141537"/>
            <a:ext cx="10515600" cy="4351338"/>
          </a:xfrm>
        </p:spPr>
        <p:txBody>
          <a:bodyPr/>
          <a:lstStyle/>
          <a:p>
            <a:r>
              <a:rPr lang="es-ES" dirty="0"/>
              <a:t>ES LA HERRAMIENTA ESENCIAL EN EL COACHING</a:t>
            </a:r>
          </a:p>
          <a:p>
            <a:r>
              <a:rPr lang="es-ES" dirty="0"/>
              <a:t>SABER HACERLAS ES UN ARTE</a:t>
            </a:r>
          </a:p>
          <a:p>
            <a:r>
              <a:rPr lang="es-ES" dirty="0"/>
              <a:t>UNA MALA FORMULACION/RESULTADOS POCO EFICACES</a:t>
            </a:r>
          </a:p>
          <a:p>
            <a:r>
              <a:rPr lang="es-ES" dirty="0"/>
              <a:t>NOS PERMITEN PROFUNDIZAR EN LOS SENTIMIENTOS Y NECESIDAD</a:t>
            </a:r>
          </a:p>
          <a:p>
            <a:r>
              <a:rPr lang="es-ES" dirty="0"/>
              <a:t>EL OBJETIVO ES QUE SE SIENTA LIBRE PARA EXPRESARSE</a:t>
            </a:r>
          </a:p>
        </p:txBody>
      </p:sp>
    </p:spTree>
    <p:extLst>
      <p:ext uri="{BB962C8B-B14F-4D97-AF65-F5344CB8AC3E}">
        <p14:creationId xmlns:p14="http://schemas.microsoft.com/office/powerpoint/2010/main" val="1198083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D4395-9C1F-40AD-B388-8BCEEF35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0B050"/>
                </a:solidFill>
              </a:rPr>
              <a:t>O´CONNOR </a:t>
            </a:r>
            <a:r>
              <a:rPr lang="es-ES" dirty="0"/>
              <a:t>( las preguntas en coaching tienen las siguientes características)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A12A4-004F-4779-97AF-B5359BE3C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es-ES" dirty="0"/>
              <a:t>1-COMIENZAN CON “QUE” O “PARA QUE”</a:t>
            </a:r>
          </a:p>
          <a:p>
            <a:r>
              <a:rPr lang="es-ES" dirty="0"/>
              <a:t>2-CONDUCEN A LA ACCION</a:t>
            </a:r>
          </a:p>
          <a:p>
            <a:r>
              <a:rPr lang="es-ES" dirty="0"/>
              <a:t>3-ORIENTADAS A LOS OBJETIVOS MÁS QUE A LOS PROBLEMAS</a:t>
            </a:r>
          </a:p>
          <a:p>
            <a:r>
              <a:rPr lang="es-ES" dirty="0"/>
              <a:t>4-SE CENTRAN EN EL PRESENTE Y EN EL FUTURO</a:t>
            </a:r>
          </a:p>
          <a:p>
            <a:pPr lvl="2"/>
            <a:endParaRPr lang="es-ES" dirty="0"/>
          </a:p>
          <a:p>
            <a:pPr lvl="2"/>
            <a:r>
              <a:rPr lang="es-ES" dirty="0"/>
              <a:t>UNA PREGUNTA EXTRAORSINARIA ES MEJOR QUE UNA RESPUESTA CORRECTA</a:t>
            </a:r>
          </a:p>
          <a:p>
            <a:pPr lvl="2"/>
            <a:r>
              <a:rPr lang="es-ES" dirty="0"/>
              <a:t>FÁBULA DE LA ZORRA Y LAS UVAS</a:t>
            </a:r>
          </a:p>
        </p:txBody>
      </p:sp>
    </p:spTree>
    <p:extLst>
      <p:ext uri="{BB962C8B-B14F-4D97-AF65-F5344CB8AC3E}">
        <p14:creationId xmlns:p14="http://schemas.microsoft.com/office/powerpoint/2010/main" val="854329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9C0BDE-B26D-4F7C-947E-D8E470208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22" y="0"/>
            <a:ext cx="9404723" cy="1400530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FF0000"/>
                </a:solidFill>
              </a:rPr>
              <a:t>3-CAJA DE HERRAMIENTAS PARA FIJAR LOS OBJETIVOS “CABALLOS DE MADERA”(página 51)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1D89FE-D3AA-42C9-A88E-81263BFFA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1-METODOLOGIA GROW/CRECER (John </a:t>
            </a:r>
            <a:r>
              <a:rPr lang="es-ES" dirty="0" err="1"/>
              <a:t>Whitmore</a:t>
            </a:r>
            <a:r>
              <a:rPr lang="es-ES" dirty="0"/>
              <a:t>)</a:t>
            </a:r>
          </a:p>
          <a:p>
            <a:r>
              <a:rPr lang="es-ES" dirty="0"/>
              <a:t>2-OBJETIVO LA LUNA ( preguntas a través de algo visual)</a:t>
            </a:r>
          </a:p>
          <a:p>
            <a:r>
              <a:rPr lang="es-ES" dirty="0"/>
              <a:t>3-EL GLOBO AEROSTÁTICO ( lona/quemador/cesta/bolsas tierra)</a:t>
            </a:r>
          </a:p>
          <a:p>
            <a:r>
              <a:rPr lang="es-ES" dirty="0"/>
              <a:t>4-LA GOMA ELÁSTICA (pros y contras)</a:t>
            </a:r>
          </a:p>
          <a:p>
            <a:r>
              <a:rPr lang="es-ES" dirty="0"/>
              <a:t>5-CAMPO DE FUERZAS ( apoyar cambio o frenar el cambio)</a:t>
            </a:r>
          </a:p>
          <a:p>
            <a:r>
              <a:rPr lang="es-ES" dirty="0"/>
              <a:t>6-TU VIDA EN UNA SERVILLETA (dibujar el futuro)</a:t>
            </a:r>
          </a:p>
          <a:p>
            <a:r>
              <a:rPr lang="es-ES" dirty="0"/>
              <a:t>7-CUADRANTE QUIERO-TENGO ( pensar sobre los objetivos)</a:t>
            </a:r>
          </a:p>
          <a:p>
            <a:r>
              <a:rPr lang="es-ES" dirty="0"/>
              <a:t>8-CUADRO DE METAS</a:t>
            </a:r>
          </a:p>
          <a:p>
            <a:r>
              <a:rPr lang="es-ES" dirty="0"/>
              <a:t>9-LA LÁMPARA DE LOS DESEOS</a:t>
            </a:r>
          </a:p>
          <a:p>
            <a:r>
              <a:rPr lang="es-ES" dirty="0"/>
              <a:t>10-MÉTODO PASOS</a:t>
            </a:r>
          </a:p>
          <a:p>
            <a:r>
              <a:rPr lang="es-ES" dirty="0"/>
              <a:t>11-¿QUÉ ESTOY TOLERANDO?</a:t>
            </a:r>
          </a:p>
          <a:p>
            <a:r>
              <a:rPr lang="es-ES" dirty="0"/>
              <a:t>12- EL ÁRBOL DE LOS LOGROS</a:t>
            </a:r>
          </a:p>
        </p:txBody>
      </p:sp>
    </p:spTree>
    <p:extLst>
      <p:ext uri="{BB962C8B-B14F-4D97-AF65-F5344CB8AC3E}">
        <p14:creationId xmlns:p14="http://schemas.microsoft.com/office/powerpoint/2010/main" val="3718872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2.bp.blogspot.com/-UMP9Pxjbcsc/VmhLoOz2Q1I/AAAAAAAADC0/HZccPDkqy8A/s1600/los%2Btres%2Bfiltros%2Bde%2BS%25C3%25B3crates.png">
            <a:extLst>
              <a:ext uri="{FF2B5EF4-FFF2-40B4-BE49-F238E27FC236}">
                <a16:creationId xmlns:a16="http://schemas.microsoft.com/office/drawing/2014/main" id="{0999442D-B4BD-4F3C-B924-EF6392360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0"/>
            <a:ext cx="10069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4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religiondigital.org/2016/02/27/opinion/triple-filtro-Socrates_1770133033_13049473_960x398.jpg">
            <a:extLst>
              <a:ext uri="{FF2B5EF4-FFF2-40B4-BE49-F238E27FC236}">
                <a16:creationId xmlns:a16="http://schemas.microsoft.com/office/drawing/2014/main" id="{540EBC7E-C818-42C0-9263-225ADA824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662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51AC80-1449-4E91-A3C5-122031001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858000"/>
          </a:xfrm>
        </p:spPr>
        <p:txBody>
          <a:bodyPr>
            <a:normAutofit fontScale="90000"/>
          </a:bodyPr>
          <a:lstStyle/>
          <a:p>
            <a:br>
              <a:rPr lang="es-ES" dirty="0">
                <a:solidFill>
                  <a:srgbClr val="FF0000"/>
                </a:solidFill>
              </a:rPr>
            </a:br>
            <a:br>
              <a:rPr lang="es-ES" dirty="0">
                <a:solidFill>
                  <a:srgbClr val="FF0000"/>
                </a:solidFill>
              </a:rPr>
            </a:br>
            <a:br>
              <a:rPr lang="es-ES" dirty="0">
                <a:solidFill>
                  <a:srgbClr val="FF0000"/>
                </a:solidFill>
              </a:rPr>
            </a:br>
            <a:br>
              <a:rPr lang="es-ES" dirty="0">
                <a:solidFill>
                  <a:srgbClr val="FF0000"/>
                </a:solidFill>
              </a:rPr>
            </a:br>
            <a:br>
              <a:rPr lang="es-ES" dirty="0">
                <a:solidFill>
                  <a:srgbClr val="FF0000"/>
                </a:solidFill>
              </a:rPr>
            </a:br>
            <a:br>
              <a:rPr lang="es-ES" dirty="0">
                <a:solidFill>
                  <a:srgbClr val="FF0000"/>
                </a:solidFill>
              </a:rPr>
            </a:br>
            <a:br>
              <a:rPr lang="es-ES" dirty="0">
                <a:solidFill>
                  <a:srgbClr val="FF0000"/>
                </a:solidFill>
              </a:rPr>
            </a:br>
            <a:r>
              <a:rPr lang="es-ES" dirty="0">
                <a:solidFill>
                  <a:srgbClr val="FF0000"/>
                </a:solidFill>
              </a:rPr>
              <a:t>	</a:t>
            </a:r>
            <a:br>
              <a:rPr lang="es-ES" dirty="0">
                <a:solidFill>
                  <a:srgbClr val="FF0000"/>
                </a:solidFill>
              </a:rPr>
            </a:br>
            <a:br>
              <a:rPr lang="es-ES" dirty="0">
                <a:solidFill>
                  <a:srgbClr val="FF0000"/>
                </a:solidFill>
              </a:rPr>
            </a:br>
            <a:r>
              <a:rPr lang="es-ES" dirty="0">
                <a:solidFill>
                  <a:srgbClr val="FF0000"/>
                </a:solidFill>
              </a:rPr>
              <a:t>	“EL CABALLO DE MADERA COMO ESTRATEGIA”</a:t>
            </a:r>
          </a:p>
        </p:txBody>
      </p:sp>
      <p:pic>
        <p:nvPicPr>
          <p:cNvPr id="2052" name="Picture 4" descr="https://diariodevalladolid.elmundo.es/asset/thumbnail,992,558,center,center/media/diariodevalladolid/images/2019/03/25/147081_1.jpg">
            <a:extLst>
              <a:ext uri="{FF2B5EF4-FFF2-40B4-BE49-F238E27FC236}">
                <a16:creationId xmlns:a16="http://schemas.microsoft.com/office/drawing/2014/main" id="{7EBF34C2-5CF1-46B7-85EE-A9CA7249D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7" y="0"/>
            <a:ext cx="4924425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765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480E44-439F-4529-8265-2B884EC87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0000"/>
                </a:solidFill>
              </a:rPr>
              <a:t>OJO AL DATO </a:t>
            </a:r>
            <a:r>
              <a:rPr lang="es-ES" dirty="0"/>
              <a:t>(pagina 40)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857889-28C6-48B5-81D1-45937043E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NINGÚN VIENTO ES FAVORABLE PARA AQUEL QUE NO SABE DONDE VA (SÉNECA)</a:t>
            </a:r>
          </a:p>
          <a:p>
            <a:r>
              <a:rPr lang="es-ES" dirty="0"/>
              <a:t>FIJAR OBJETIVOS ES LA ÚNICA FORMA DE CONVERTIR LO INVISIBLE EN VISIBLE ( Tony. ROBBINS)</a:t>
            </a:r>
          </a:p>
          <a:p>
            <a:r>
              <a:rPr lang="es-ES" dirty="0"/>
              <a:t>CUAQUIER METODO ES BUENO SI ABRE L APETITO DE SABER Y AGUDIZAR LA NECESIDAD DE TRABAJAR ( </a:t>
            </a:r>
            <a:r>
              <a:rPr lang="es-ES" dirty="0" err="1"/>
              <a:t>Celestin</a:t>
            </a:r>
            <a:r>
              <a:rPr lang="es-ES" dirty="0"/>
              <a:t>. FREINET)</a:t>
            </a:r>
          </a:p>
          <a:p>
            <a:r>
              <a:rPr lang="es-ES" dirty="0"/>
              <a:t>DAD AL NIÑO EL DESEO DE APRENDER Y CUALQUIER METODO SERÁ BUENO (ROSSEAU)</a:t>
            </a:r>
          </a:p>
          <a:p>
            <a:r>
              <a:rPr lang="es-ES" dirty="0"/>
              <a:t>UNA VEZ IDENTIFICADO UN OBJETIVO ATRACTIVO, MOVERSE HACIA EL ES AGRADABLE Y NO HACERLO ES INCÓMODO (</a:t>
            </a:r>
            <a:r>
              <a:rPr lang="es-ES" dirty="0" err="1"/>
              <a:t>Stephen.COVEY</a:t>
            </a:r>
            <a:r>
              <a:rPr lang="es-ES" dirty="0"/>
              <a:t>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945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FBA313-8E84-4760-856C-42922436D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solidFill>
                  <a:srgbClr val="FF0000"/>
                </a:solidFill>
              </a:rPr>
              <a:t>1-UN CABALLO DE MADERA COMO ESTRATEGIA PARA CONSEGUIR EL OBJETIVO(página 41)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7D3BFB-48FA-4B4F-95DB-2BBB64BF5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5136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s-ES" sz="4000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>
              <a:buNone/>
            </a:pPr>
            <a:endParaRPr lang="es-ES" sz="4000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>
              <a:buNone/>
            </a:pPr>
            <a:r>
              <a:rPr lang="es-ES" sz="40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“Construiremos un enorme caballo de madera , en cuya barriga se esconderán los más valientes héroes griegos” ODISEA ,CANTO 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9530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7C7E16-CA83-4C9E-A908-E28DDCEE6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0B050"/>
                </a:solidFill>
              </a:rPr>
              <a:t>GRECIA VERSUS TROYA (MOTIVO DE GUERRA)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081911-380D-482E-AABB-E6FA0675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HELENA (MUJER MAS BELLA DEL MUNDO) GRIEGA</a:t>
            </a:r>
          </a:p>
          <a:p>
            <a:r>
              <a:rPr lang="es-ES" dirty="0"/>
              <a:t>CASADA CON MENELAO</a:t>
            </a:r>
          </a:p>
          <a:p>
            <a:r>
              <a:rPr lang="es-ES" dirty="0"/>
              <a:t>PARÍS UN PRINCIPE TROYANO ( LA RAPTA Y SE LA LLEVA A TROYA)</a:t>
            </a:r>
          </a:p>
          <a:p>
            <a:r>
              <a:rPr lang="es-ES" dirty="0"/>
              <a:t>LOS GRIEGOS NAVEGAN HASTA TROYA PARA LLEVARSE A HELENA</a:t>
            </a:r>
          </a:p>
          <a:p>
            <a:r>
              <a:rPr lang="es-ES" dirty="0"/>
              <a:t>PERO…LES RESULTA IMPOSIBLE (10 AÑOS DE ASEDIO)</a:t>
            </a:r>
          </a:p>
          <a:p>
            <a:r>
              <a:rPr lang="es-ES" dirty="0"/>
              <a:t>CALCANTE (SABIO Y ADIVINO) PROPONE DEJAR DE HACER LO QUE ESTABAN HACIENDO E IDEAR UN MÉTODO O TRETA EFICAZ</a:t>
            </a:r>
          </a:p>
          <a:p>
            <a:r>
              <a:rPr lang="es-ES" dirty="0"/>
              <a:t>ULISES INGENIA LA FORMA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4932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8C708-335B-4C80-B41F-D80E727F0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0000"/>
                </a:solidFill>
              </a:rPr>
              <a:t>2-LA ESTATEGIA EN EL ACOMPAÑAMIENTO.AL RESCATE DE SOCRATES (página 42)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D67A1C-2407-4A85-8075-9863B3DB1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559" y="3026924"/>
            <a:ext cx="10515600" cy="4351338"/>
          </a:xfrm>
        </p:spPr>
        <p:txBody>
          <a:bodyPr/>
          <a:lstStyle/>
          <a:p>
            <a:r>
              <a:rPr lang="es-ES" dirty="0"/>
              <a:t>BASADA EN LA PREGUNTAS</a:t>
            </a:r>
          </a:p>
          <a:p>
            <a:r>
              <a:rPr lang="es-ES" dirty="0"/>
              <a:t>DESPERTAR AL ALUMNO</a:t>
            </a:r>
          </a:p>
          <a:p>
            <a:r>
              <a:rPr lang="es-ES" dirty="0"/>
              <a:t>MÉTODO INFLUIDO POR LOS OFICIOS DE SUS PADRES</a:t>
            </a:r>
          </a:p>
          <a:p>
            <a:r>
              <a:rPr lang="es-ES" dirty="0"/>
              <a:t>PALABRAS DE PLOTINO EN SUS ENÉADAS/ ESCULTOR</a:t>
            </a:r>
          </a:p>
        </p:txBody>
      </p:sp>
    </p:spTree>
    <p:extLst>
      <p:ext uri="{BB962C8B-B14F-4D97-AF65-F5344CB8AC3E}">
        <p14:creationId xmlns:p14="http://schemas.microsoft.com/office/powerpoint/2010/main" val="719130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A3FE35-BFB7-4E59-B722-4C800ABA5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0B0F0"/>
                </a:solidFill>
              </a:rPr>
              <a:t>2.1-LA ESTRATEGIA SOCRATICA: LA FUERZA ESTA EN EL INTERIOR(página 43)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9C7A3D-ED2A-4483-8752-C38CF7CE6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829084"/>
            <a:ext cx="10515600" cy="4351338"/>
          </a:xfrm>
        </p:spPr>
        <p:txBody>
          <a:bodyPr/>
          <a:lstStyle/>
          <a:p>
            <a:r>
              <a:rPr lang="es-ES" dirty="0"/>
              <a:t>METODO SOCRÁTICO POR MEDIO DEL </a:t>
            </a:r>
            <a:r>
              <a:rPr lang="es-ES" b="1" u="sng" dirty="0">
                <a:solidFill>
                  <a:srgbClr val="FF0000"/>
                </a:solidFill>
              </a:rPr>
              <a:t>DIÁLOGO</a:t>
            </a:r>
          </a:p>
          <a:p>
            <a:r>
              <a:rPr lang="es-ES" dirty="0"/>
              <a:t>DOS FASES CON UN OBJETIVO CONCRETO “PONER EN APUROS A QUIENES SE ACERCABAN A CONSULTARLO”</a:t>
            </a:r>
          </a:p>
          <a:p>
            <a:r>
              <a:rPr lang="es-ES" dirty="0"/>
              <a:t>FASE 1 IRONÍA-RECONOCIENDO SU IGNORANCIA LE COLOCABA EN LA POSICION DEL SABIO, PREPARANDOLE PARA BUSCAR RESPUESTAS A SUS INCOHERENCIAS</a:t>
            </a:r>
          </a:p>
          <a:p>
            <a:r>
              <a:rPr lang="es-ES" dirty="0"/>
              <a:t>FASE 2 MAYÉUTICA-SE BUSCA LA VERDAD, TRAS UN PROCESO DE OBJETIVIDAD Y EXACTITUD</a:t>
            </a:r>
          </a:p>
        </p:txBody>
      </p:sp>
    </p:spTree>
    <p:extLst>
      <p:ext uri="{BB962C8B-B14F-4D97-AF65-F5344CB8AC3E}">
        <p14:creationId xmlns:p14="http://schemas.microsoft.com/office/powerpoint/2010/main" val="2807176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C18A84-8F68-46F4-8892-E1D923E40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0B050"/>
                </a:solidFill>
              </a:rPr>
              <a:t>CARACTERISTICAS DEL MÉTODO SOCRÁTICO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4C1EA7-89B1-42B1-BB43-C8E8B5C8F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EL PROTAGONISTA ES SIEMPRE LA PERSONA ACOMPAÑADA</a:t>
            </a:r>
          </a:p>
          <a:p>
            <a:r>
              <a:rPr lang="es-ES" dirty="0"/>
              <a:t>ES EN ELLA DONDE RESIDE EL CONOCIMIENTO(COMADRONA)</a:t>
            </a:r>
          </a:p>
          <a:p>
            <a:r>
              <a:rPr lang="es-ES" dirty="0"/>
              <a:t>LAS RESPUESTAS ESTAN EN CADA UNO (NO HAY RECETA)</a:t>
            </a:r>
          </a:p>
          <a:p>
            <a:r>
              <a:rPr lang="es-ES" dirty="0"/>
              <a:t>NO DIRECTIVIDAD (SE PROPONE NO SE IMPONE)</a:t>
            </a:r>
          </a:p>
          <a:p>
            <a:r>
              <a:rPr lang="es-ES" dirty="0"/>
              <a:t>LAS PREGUNTAS SIRVEN PARA “APRENDER A APRENDER”, “APRENDER A DESAPRENDER” Y “APRENDER A APREHENDERNOS”</a:t>
            </a:r>
          </a:p>
          <a:p>
            <a:r>
              <a:rPr lang="es-ES" dirty="0"/>
              <a:t>ALVIN TOFFER (PADRE DE LA REVOLUCIÓN DIGITAL) ANALFABETO DIGITAL</a:t>
            </a:r>
          </a:p>
          <a:p>
            <a:r>
              <a:rPr lang="es-ES" dirty="0"/>
              <a:t>MARIA ZAMBRANO- PREGUNTAS FILOSOFICAS/RESPUESTAS POETICAS</a:t>
            </a:r>
          </a:p>
          <a:p>
            <a:r>
              <a:rPr lang="es-ES" dirty="0"/>
              <a:t>PABLO PICASSO- ORDENADOR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8100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0A44A5-F33D-470B-A14B-591852810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0B0F0"/>
                </a:solidFill>
              </a:rPr>
              <a:t>2.2-PASAR DE LA INCOSCIENCIA A LA CONSCIENCIA(página 44)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568846-E53B-41DC-A329-9DD146F4E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es-ES" dirty="0"/>
              <a:t>1- INCONSCIENCIA INCOMPETENTE (un niño pequeño no sabe conducir un coche)</a:t>
            </a:r>
          </a:p>
          <a:p>
            <a:r>
              <a:rPr lang="es-ES" dirty="0"/>
              <a:t>2- CONSCIENCIA COMPETENTE (ha cumplido 18 años y es consciente de que no sabe conducir)</a:t>
            </a:r>
          </a:p>
          <a:p>
            <a:r>
              <a:rPr lang="es-ES" dirty="0"/>
              <a:t>3- COMPETENCIA CONSCIENTE (acaba de sacar el carnet conducir pero no tiene soltura)</a:t>
            </a:r>
          </a:p>
          <a:p>
            <a:r>
              <a:rPr lang="es-ES" dirty="0"/>
              <a:t>4- COMPETENCIA INSCONCIENTE (conduce automáticamente ya que lo ha interiorizado y ya no nos acordamos que sabemos hacerlo)</a:t>
            </a:r>
          </a:p>
          <a:p>
            <a:pPr lvl="3"/>
            <a:r>
              <a:rPr lang="es-ES" dirty="0"/>
              <a:t>FILTROS ( CRENCIAS, VALORES, PREJUICIOS) DESAPRENDER ANTES QUE APRENDER</a:t>
            </a:r>
          </a:p>
        </p:txBody>
      </p:sp>
    </p:spTree>
    <p:extLst>
      <p:ext uri="{BB962C8B-B14F-4D97-AF65-F5344CB8AC3E}">
        <p14:creationId xmlns:p14="http://schemas.microsoft.com/office/powerpoint/2010/main" val="18021784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143</TotalTime>
  <Words>794</Words>
  <Application>Microsoft Macintosh PowerPoint</Application>
  <PresentationFormat>Panorámica</PresentationFormat>
  <Paragraphs>78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 Light</vt:lpstr>
      <vt:lpstr>Century Gothic</vt:lpstr>
      <vt:lpstr>Wingdings 3</vt:lpstr>
      <vt:lpstr>Ion</vt:lpstr>
      <vt:lpstr>DE TROYA A ÍTACA</vt:lpstr>
      <vt:lpstr>           “EL CABALLO DE MADERA COMO ESTRATEGIA”</vt:lpstr>
      <vt:lpstr>OJO AL DATO (pagina 40)</vt:lpstr>
      <vt:lpstr>1-UN CABALLO DE MADERA COMO ESTRATEGIA PARA CONSEGUIR EL OBJETIVO(página 41)</vt:lpstr>
      <vt:lpstr>GRECIA VERSUS TROYA (MOTIVO DE GUERRA)</vt:lpstr>
      <vt:lpstr>2-LA ESTATEGIA EN EL ACOMPAÑAMIENTO.AL RESCATE DE SOCRATES (página 42)</vt:lpstr>
      <vt:lpstr>2.1-LA ESTRATEGIA SOCRATICA: LA FUERZA ESTA EN EL INTERIOR(página 43)</vt:lpstr>
      <vt:lpstr>CARACTERISTICAS DEL MÉTODO SOCRÁTICO</vt:lpstr>
      <vt:lpstr>2.2-PASAR DE LA INCOSCIENCIA A LA CONSCIENCIA(página 44)</vt:lpstr>
      <vt:lpstr>2.3- LAS PREGUNTAS , PRINCIPAL HERRAMIENTA DE ESTRATEGIA SOCRÁTICA(página 46)</vt:lpstr>
      <vt:lpstr>LAS PREGUNTAS</vt:lpstr>
      <vt:lpstr>O´CONNOR ( las preguntas en coaching tienen las siguientes características)</vt:lpstr>
      <vt:lpstr>3-CAJA DE HERRAMIENTAS PARA FIJAR LOS OBJETIVOS “CABALLOS DE MADERA”(página 51)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TROYA A ÍTACA</dc:title>
  <dc:creator>FRANCISCO BOUDON HERRERO</dc:creator>
  <cp:lastModifiedBy>SORAYA MARIA PEREZ ALONSO</cp:lastModifiedBy>
  <cp:revision>19</cp:revision>
  <dcterms:created xsi:type="dcterms:W3CDTF">2021-11-06T06:07:05Z</dcterms:created>
  <dcterms:modified xsi:type="dcterms:W3CDTF">2022-06-14T19:19:46Z</dcterms:modified>
</cp:coreProperties>
</file>