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131"/>
  </p:notesMasterIdLst>
  <p:sldIdLst>
    <p:sldId id="256" r:id="rId2"/>
    <p:sldId id="381" r:id="rId3"/>
    <p:sldId id="260" r:id="rId4"/>
    <p:sldId id="259" r:id="rId5"/>
    <p:sldId id="378" r:id="rId6"/>
    <p:sldId id="379" r:id="rId7"/>
    <p:sldId id="261" r:id="rId8"/>
    <p:sldId id="275" r:id="rId9"/>
    <p:sldId id="276" r:id="rId10"/>
    <p:sldId id="277" r:id="rId11"/>
    <p:sldId id="262" r:id="rId12"/>
    <p:sldId id="263" r:id="rId13"/>
    <p:sldId id="264" r:id="rId14"/>
    <p:sldId id="278" r:id="rId15"/>
    <p:sldId id="281" r:id="rId16"/>
    <p:sldId id="282" r:id="rId17"/>
    <p:sldId id="265" r:id="rId18"/>
    <p:sldId id="279" r:id="rId19"/>
    <p:sldId id="280" r:id="rId20"/>
    <p:sldId id="267" r:id="rId21"/>
    <p:sldId id="266" r:id="rId22"/>
    <p:sldId id="268" r:id="rId23"/>
    <p:sldId id="307" r:id="rId24"/>
    <p:sldId id="269" r:id="rId25"/>
    <p:sldId id="270" r:id="rId26"/>
    <p:sldId id="271" r:id="rId27"/>
    <p:sldId id="283" r:id="rId28"/>
    <p:sldId id="284" r:id="rId29"/>
    <p:sldId id="272" r:id="rId30"/>
    <p:sldId id="273" r:id="rId31"/>
    <p:sldId id="274" r:id="rId32"/>
    <p:sldId id="285" r:id="rId33"/>
    <p:sldId id="286" r:id="rId34"/>
    <p:sldId id="287" r:id="rId35"/>
    <p:sldId id="288" r:id="rId36"/>
    <p:sldId id="289" r:id="rId37"/>
    <p:sldId id="290" r:id="rId38"/>
    <p:sldId id="340" r:id="rId39"/>
    <p:sldId id="298" r:id="rId40"/>
    <p:sldId id="291" r:id="rId41"/>
    <p:sldId id="292" r:id="rId42"/>
    <p:sldId id="293" r:id="rId43"/>
    <p:sldId id="294" r:id="rId44"/>
    <p:sldId id="295" r:id="rId45"/>
    <p:sldId id="296" r:id="rId46"/>
    <p:sldId id="384" r:id="rId47"/>
    <p:sldId id="385" r:id="rId48"/>
    <p:sldId id="386" r:id="rId49"/>
    <p:sldId id="387" r:id="rId50"/>
    <p:sldId id="297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8" r:id="rId60"/>
    <p:sldId id="309" r:id="rId61"/>
    <p:sldId id="310" r:id="rId62"/>
    <p:sldId id="382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25" r:id="rId78"/>
    <p:sldId id="326" r:id="rId79"/>
    <p:sldId id="327" r:id="rId80"/>
    <p:sldId id="328" r:id="rId81"/>
    <p:sldId id="329" r:id="rId82"/>
    <p:sldId id="330" r:id="rId83"/>
    <p:sldId id="331" r:id="rId84"/>
    <p:sldId id="332" r:id="rId85"/>
    <p:sldId id="333" r:id="rId86"/>
    <p:sldId id="334" r:id="rId87"/>
    <p:sldId id="335" r:id="rId88"/>
    <p:sldId id="336" r:id="rId89"/>
    <p:sldId id="337" r:id="rId90"/>
    <p:sldId id="338" r:id="rId91"/>
    <p:sldId id="339" r:id="rId92"/>
    <p:sldId id="341" r:id="rId93"/>
    <p:sldId id="342" r:id="rId94"/>
    <p:sldId id="343" r:id="rId95"/>
    <p:sldId id="344" r:id="rId96"/>
    <p:sldId id="345" r:id="rId97"/>
    <p:sldId id="383" r:id="rId98"/>
    <p:sldId id="346" r:id="rId99"/>
    <p:sldId id="347" r:id="rId100"/>
    <p:sldId id="348" r:id="rId101"/>
    <p:sldId id="357" r:id="rId102"/>
    <p:sldId id="358" r:id="rId103"/>
    <p:sldId id="349" r:id="rId104"/>
    <p:sldId id="350" r:id="rId105"/>
    <p:sldId id="351" r:id="rId106"/>
    <p:sldId id="352" r:id="rId107"/>
    <p:sldId id="353" r:id="rId108"/>
    <p:sldId id="354" r:id="rId109"/>
    <p:sldId id="355" r:id="rId110"/>
    <p:sldId id="356" r:id="rId111"/>
    <p:sldId id="359" r:id="rId112"/>
    <p:sldId id="360" r:id="rId113"/>
    <p:sldId id="361" r:id="rId114"/>
    <p:sldId id="362" r:id="rId115"/>
    <p:sldId id="363" r:id="rId116"/>
    <p:sldId id="364" r:id="rId117"/>
    <p:sldId id="365" r:id="rId118"/>
    <p:sldId id="366" r:id="rId119"/>
    <p:sldId id="367" r:id="rId120"/>
    <p:sldId id="368" r:id="rId121"/>
    <p:sldId id="369" r:id="rId122"/>
    <p:sldId id="372" r:id="rId123"/>
    <p:sldId id="370" r:id="rId124"/>
    <p:sldId id="371" r:id="rId125"/>
    <p:sldId id="373" r:id="rId126"/>
    <p:sldId id="374" r:id="rId127"/>
    <p:sldId id="375" r:id="rId128"/>
    <p:sldId id="380" r:id="rId129"/>
    <p:sldId id="377" r:id="rId13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620" autoAdjust="0"/>
    <p:restoredTop sz="68149" autoAdjust="0"/>
  </p:normalViewPr>
  <p:slideViewPr>
    <p:cSldViewPr>
      <p:cViewPr>
        <p:scale>
          <a:sx n="71" d="100"/>
          <a:sy n="71" d="100"/>
        </p:scale>
        <p:origin x="-105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773CF-7910-4BF3-AD72-B71D4687CAF4}" type="datetimeFigureOut">
              <a:rPr lang="es-ES" smtClean="0"/>
              <a:pPr/>
              <a:t>09/06/2013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59F16A-C391-4B7F-8E77-49B1E34280B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5642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9F16A-C391-4B7F-8E77-49B1E34280BA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4453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9F16A-C391-4B7F-8E77-49B1E34280BA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4653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9F16A-C391-4B7F-8E77-49B1E34280BA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8892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9F16A-C391-4B7F-8E77-49B1E34280BA}" type="slidenum">
              <a:rPr lang="es-ES" smtClean="0"/>
              <a:pPr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5100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9F16A-C391-4B7F-8E77-49B1E34280BA}" type="slidenum">
              <a:rPr lang="es-ES" smtClean="0"/>
              <a:pPr/>
              <a:t>125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0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8F44C9-985E-4B57-96C3-F9371DE329B9}" type="datetimeFigureOut">
              <a:rPr lang="es-ES" smtClean="0"/>
              <a:pPr/>
              <a:t>09/06/2013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4105DE-5770-4414-B170-285DB2971BD8}" type="slidenum">
              <a:rPr lang="es-ES" smtClean="0"/>
              <a:pPr/>
              <a:t>‹Nº›</a:t>
            </a:fld>
            <a:endParaRPr lang="es-E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44C9-985E-4B57-96C3-F9371DE329B9}" type="datetimeFigureOut">
              <a:rPr lang="es-ES" smtClean="0"/>
              <a:pPr/>
              <a:t>09/06/2013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05DE-5770-4414-B170-285DB2971BD8}" type="slidenum">
              <a:rPr lang="es-ES" smtClean="0"/>
              <a:pPr/>
              <a:t>‹Nº›</a:t>
            </a:fld>
            <a:endParaRPr lang="es-E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44C9-985E-4B57-96C3-F9371DE329B9}" type="datetimeFigureOut">
              <a:rPr lang="es-ES" smtClean="0"/>
              <a:pPr/>
              <a:t>09/06/2013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05DE-5770-4414-B170-285DB2971BD8}" type="slidenum">
              <a:rPr lang="es-ES" smtClean="0"/>
              <a:pPr/>
              <a:t>‹Nº›</a:t>
            </a:fld>
            <a:endParaRPr lang="es-E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44C9-985E-4B57-96C3-F9371DE329B9}" type="datetimeFigureOut">
              <a:rPr lang="es-ES" smtClean="0"/>
              <a:pPr/>
              <a:t>09/06/2013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05DE-5770-4414-B170-285DB2971BD8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44C9-985E-4B57-96C3-F9371DE329B9}" type="datetimeFigureOut">
              <a:rPr lang="es-ES" smtClean="0"/>
              <a:pPr/>
              <a:t>09/06/2013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05DE-5770-4414-B170-285DB2971BD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44C9-985E-4B57-96C3-F9371DE329B9}" type="datetimeFigureOut">
              <a:rPr lang="es-ES" smtClean="0"/>
              <a:pPr/>
              <a:t>09/06/2013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05DE-5770-4414-B170-285DB2971BD8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44C9-985E-4B57-96C3-F9371DE329B9}" type="datetimeFigureOut">
              <a:rPr lang="es-ES" smtClean="0"/>
              <a:pPr/>
              <a:t>09/06/2013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05DE-5770-4414-B170-285DB2971BD8}" type="slidenum">
              <a:rPr lang="es-ES" smtClean="0"/>
              <a:pPr/>
              <a:t>‹Nº›</a:t>
            </a:fld>
            <a:endParaRPr lang="es-E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44C9-985E-4B57-96C3-F9371DE329B9}" type="datetimeFigureOut">
              <a:rPr lang="es-ES" smtClean="0"/>
              <a:pPr/>
              <a:t>09/06/2013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05DE-5770-4414-B170-285DB2971BD8}" type="slidenum">
              <a:rPr lang="es-ES" smtClean="0"/>
              <a:pPr/>
              <a:t>‹Nº›</a:t>
            </a:fld>
            <a:endParaRPr lang="es-E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44C9-985E-4B57-96C3-F9371DE329B9}" type="datetimeFigureOut">
              <a:rPr lang="es-ES" smtClean="0"/>
              <a:pPr/>
              <a:t>09/06/2013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05DE-5770-4414-B170-285DB2971BD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44C9-985E-4B57-96C3-F9371DE329B9}" type="datetimeFigureOut">
              <a:rPr lang="es-ES" smtClean="0"/>
              <a:pPr/>
              <a:t>09/06/2013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05DE-5770-4414-B170-285DB2971BD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44C9-985E-4B57-96C3-F9371DE329B9}" type="datetimeFigureOut">
              <a:rPr lang="es-ES" smtClean="0"/>
              <a:pPr/>
              <a:t>09/06/2013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05DE-5770-4414-B170-285DB2971BD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A8F44C9-985E-4B57-96C3-F9371DE329B9}" type="datetimeFigureOut">
              <a:rPr lang="es-ES" smtClean="0"/>
              <a:pPr/>
              <a:t>09/06/2013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34105DE-5770-4414-B170-285DB2971BD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4293096"/>
            <a:ext cx="9144000" cy="2564904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es-ES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es-ES" dirty="0" smtClean="0">
                <a:solidFill>
                  <a:srgbClr val="C00000"/>
                </a:solidFill>
                <a:latin typeface="Arial Black" pitchFamily="34" charset="0"/>
              </a:rPr>
              <a:t>Descubriendo nuestro pasado Romano</a:t>
            </a:r>
            <a:r>
              <a:rPr lang="es-ES" sz="1600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es-ES" sz="1600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es-ES" sz="1800" dirty="0" smtClean="0">
                <a:solidFill>
                  <a:srgbClr val="00B050"/>
                </a:solidFill>
                <a:latin typeface="Arial Black" pitchFamily="34" charset="0"/>
              </a:rPr>
              <a:t>POR:  MARIA CELIA ROPERO</a:t>
            </a:r>
            <a:endParaRPr lang="es-ES" sz="1800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23528" y="4869160"/>
            <a:ext cx="8820472" cy="1656184"/>
          </a:xfrm>
        </p:spPr>
        <p:txBody>
          <a:bodyPr>
            <a:normAutofit fontScale="40000" lnSpcReduction="20000"/>
          </a:bodyPr>
          <a:lstStyle/>
          <a:p>
            <a:r>
              <a:rPr lang="es-ES" dirty="0" smtClean="0"/>
              <a:t>                                </a:t>
            </a:r>
          </a:p>
          <a:p>
            <a:endParaRPr lang="es-ES" sz="36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endParaRPr lang="es-ES" sz="36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es-ES" sz="3600" dirty="0" smtClean="0">
                <a:solidFill>
                  <a:srgbClr val="C00000"/>
                </a:solidFill>
                <a:latin typeface="Arial Black" pitchFamily="34" charset="0"/>
              </a:rPr>
              <a:t>                          </a:t>
            </a:r>
          </a:p>
          <a:p>
            <a:endParaRPr lang="es-ES" sz="3600" dirty="0">
              <a:solidFill>
                <a:srgbClr val="C00000"/>
              </a:solidFill>
              <a:latin typeface="Arial Black" pitchFamily="34" charset="0"/>
            </a:endParaRPr>
          </a:p>
          <a:p>
            <a:endParaRPr lang="es-ES" sz="36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es-ES" dirty="0" smtClean="0">
                <a:solidFill>
                  <a:srgbClr val="C00000"/>
                </a:solidFill>
              </a:rPr>
              <a:t>                                                              </a:t>
            </a:r>
          </a:p>
          <a:p>
            <a:endParaRPr lang="es-ES" dirty="0">
              <a:solidFill>
                <a:srgbClr val="C00000"/>
              </a:solidFill>
            </a:endParaRPr>
          </a:p>
          <a:p>
            <a:endParaRPr lang="es-ES" dirty="0" smtClean="0">
              <a:solidFill>
                <a:srgbClr val="C00000"/>
              </a:solidFill>
            </a:endParaRPr>
          </a:p>
          <a:p>
            <a:endParaRPr lang="es-ES" dirty="0">
              <a:solidFill>
                <a:srgbClr val="C00000"/>
              </a:solidFill>
            </a:endParaRPr>
          </a:p>
        </p:txBody>
      </p:sp>
      <p:pic>
        <p:nvPicPr>
          <p:cNvPr id="1027" name="Picture 3" descr="G:\leon romano\planos de leon\Plano, Maqueta Legio VI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73" y="260648"/>
            <a:ext cx="6419850" cy="472514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76673"/>
            <a:ext cx="7754713" cy="576063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Parque del Cid. Canalización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 descr="C:\Users\Usuario\Desktop\pacelia\Acueducto y lienzo sur,C.Dominicos  el palacio de Diaz de Laciana y Quiñones, convento de las Recoletas o el regimiento Burg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42493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0812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5778" name="Picture 2" descr="E:\leon romano\LANCIA\Nueva imagen5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792088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9466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76673"/>
            <a:ext cx="7754713" cy="720079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CANALIZACIÓN EN CALLE DE LA CIUDAD ROMANA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3970" name="Picture 2" descr="E:\leon romano\lancia y la griega\MVC-010S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748883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7162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76673"/>
            <a:ext cx="7754713" cy="1008112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RESTOS EN EL VERTEDERO( LADERA NORTE)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67544" y="3726160"/>
            <a:ext cx="7734747" cy="1500187"/>
          </a:xfrm>
        </p:spPr>
        <p:txBody>
          <a:bodyPr/>
          <a:lstStyle/>
          <a:p>
            <a:endParaRPr lang="es-ES"/>
          </a:p>
        </p:txBody>
      </p:sp>
      <p:pic>
        <p:nvPicPr>
          <p:cNvPr id="86018" name="Picture 2" descr="E:\leon romano\lancia y la griega\MVC-032S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9"/>
            <a:ext cx="8136904" cy="458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8653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04665"/>
            <a:ext cx="7754713" cy="576063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EREMITORIOS SIGLO VII-VIII 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6802" name="Picture 2" descr="E:\leon romano\LANCIA\Nueva imagen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756084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4546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04665"/>
            <a:ext cx="7754713" cy="1080120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VILLA ROMANA DE NAVATEJERA, SOBRE LA QUE SE CONSTRUYÓ UNA IGLESIA PALEOCRISTIANA( IV-V)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7826" name="Picture 2" descr="E:\leon romano\lancia y navatejera\MVC-0146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753616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5141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04665"/>
            <a:ext cx="7754713" cy="720080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RESTOS DE LA PRIMITIVA IGLESIA PALEOCRISTIANA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8850" name="Picture 2" descr="E:\leon romano\lancia y navatejera\MVC-01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41682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8129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9874" name="Picture 2" descr="E:\leon romano\lancia y navatejera\MVC-00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632848" cy="54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320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6651" y="476672"/>
            <a:ext cx="7754713" cy="792088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PAVIMENTO DE MOSAICO EN UNA ESTANCIA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0898" name="Picture 2" descr="E:\leon romano\lancia y navatejera\MVC-019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49694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5930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76673"/>
            <a:ext cx="7754713" cy="504055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TERMAS DE LA VILLA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1922" name="Picture 2" descr="E:\leon romano\lancia y navatejera\MVC-0156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63284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1863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54713" cy="792088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MOSAICO EN UNA ESTANCIA DE LA VILLA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2946" name="Picture 2" descr="E:\leon romano\lancia y navatejera\MVC-0176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777686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766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332656"/>
            <a:ext cx="7754713" cy="792088"/>
          </a:xfrm>
        </p:spPr>
        <p:txBody>
          <a:bodyPr/>
          <a:lstStyle/>
          <a:p>
            <a:r>
              <a:rPr lang="es-ES_tradnl" sz="2000" dirty="0" smtClean="0">
                <a:latin typeface="Arial Black" pitchFamily="34" charset="0"/>
              </a:rPr>
              <a:t>MOLINOS ADOSADOS EN LA MURALLA( PUERTA DECUMANA)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F:\leon romano\fotos muralla de leon con molinos e inscripciones\IMG_2478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05678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5577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04665"/>
            <a:ext cx="7754713" cy="1008112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CANALES MERIDIONALES HACIA LAS MÉDULAS EN LA ZONA DE LLAMAS DE CABRERA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7042" name="Picture 2" descr="F:\Canales200609retocada\IMG_11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7776864" cy="486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2080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04665"/>
            <a:ext cx="7754713" cy="864096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EXPLOTACIONES AURÍFERAS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8066" name="Picture 2" descr="F:\Canales200609retocada\IMG_11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776864" cy="486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286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908720"/>
            <a:ext cx="7754713" cy="1910716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9090" name="Picture 2" descr="F:\Canales200609retocada\IMG_11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352928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0056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0114" name="Picture 2" descr="F:\Canales200609retocada\IMG_11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35292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3511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04665"/>
            <a:ext cx="7754713" cy="864096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MINA AURÍFERA, EXCAVADA EN LA ROCA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1138" name="Picture 2" descr="F:\Canales200609retocada\IMG_11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7920880" cy="479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112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2162" name="Picture 2" descr="F:\Canales200609retocada\IMG_1170.JPG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7992888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269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3186" name="Picture 2" descr="F:\Canales200609retocada\IMG_11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13690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9989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578225"/>
            <a:ext cx="7754713" cy="690535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CANAL ROMANO TALLADO EN LA ROCA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4210" name="Picture 2" descr="F:\CanalesE\IMG_09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488832" cy="472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4637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5234" name="Picture 2" descr="F:\CanalesE\IMG_1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704856" cy="486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4870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6258" name="Picture 2" descr="F:\CanalesE\IMG_1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7992888" cy="530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2073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 descr="F:\leon romano\fotos muralla de leon con molinos e inscripciones\IMG_24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33307"/>
            <a:ext cx="8064896" cy="499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0199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7282" name="Picture 2" descr="F:\CanalesE\IMG_1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704856" cy="551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479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8306" name="Picture 2" descr="F:\CanalesE\IMG_1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7632848" cy="56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104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0354" name="Picture 2" descr="F:\Canales200609retocada\IMG_11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7992888" cy="56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033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9330" name="Picture 2" descr="F:\Canales200609retocada\IMG_1180.JPG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741682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527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04665"/>
            <a:ext cx="7754713" cy="792087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COROBATES( INSTRUMENTO PARA MEDIR DESNIVELES DEL SUELO). MUSEO DE PUENTE DE DOMINGO FLÓREZ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1378" name="Picture 2" descr="F:\CanalesE\IMG_09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748883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9340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620689"/>
            <a:ext cx="7754713" cy="792087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VETA DE CUARZO AURÍFERO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402" name="Picture 2" descr="F:\CanalesE\IMG_09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63284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3576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2771" y="476672"/>
            <a:ext cx="7754713" cy="567959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PROCESO DE LA EXTRACCIÓN DEL ORO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99248" y="1484784"/>
            <a:ext cx="7734747" cy="3782719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103426" name="Picture 2" descr="F:\CanalesE\IMG_0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1" y="1196752"/>
            <a:ext cx="835292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0683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30647" y="692696"/>
            <a:ext cx="7754713" cy="1910716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4450" name="Picture 2" descr="C:\Users\Usuario\Desktop\pacelia\PLano, Campamento Legio V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3"/>
            <a:ext cx="8712968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3146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F:\Cascalerias Anfiteat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208912" cy="578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34084"/>
      </p:ext>
    </p:extLst>
  </p:cSld>
  <p:clrMapOvr>
    <a:masterClrMapping/>
  </p:clrMapOvr>
  <p:transition spd="slow">
    <p:wipe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flipV="1">
            <a:off x="690040" y="1052736"/>
            <a:ext cx="7754713" cy="152121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6498" name="Picture 2" descr="http://1.bp.blogspot.com/-iMbxD2kK-6A/UAM1FI7XOKI/AAAAAAAADLY/IE1qwI91Okw/s320/LEGIONARI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6944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9326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332657"/>
            <a:ext cx="7754713" cy="864095"/>
          </a:xfrm>
        </p:spPr>
        <p:txBody>
          <a:bodyPr/>
          <a:lstStyle/>
          <a:p>
            <a:r>
              <a:rPr lang="es-ES_tradnl" sz="2000" dirty="0" smtClean="0">
                <a:latin typeface="Arial Black" pitchFamily="34" charset="0"/>
              </a:rPr>
              <a:t>LÁPIDAS ADOSADAS A LA MURALLA( JUNTO A LA PUERTA DECUMANA)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 descr="F:\leon romano\fotos muralla de leon con molinos e inscripciones\IMG_2481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268760"/>
            <a:ext cx="3384375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leon romano\fotos muralla de leon con molinos e inscripciones\IMG_24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916832"/>
            <a:ext cx="468052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3851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 descr="C:\Users\Usuario\Desktop\pacelia\Lapida romana, 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63284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118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04665"/>
            <a:ext cx="7754713" cy="576063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LÁPIDA AL LADO DE LA PUERTA DECUMANA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0" name="Picture 2" descr="C:\Users\Usuario\Desktop\pacelia\Lápida romana,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28092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826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332657"/>
            <a:ext cx="7754713" cy="576063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LÁPIDA AL LADO DE LA PUERTA DECUMANA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194" name="Picture 2" descr="C:\Users\Usuario\Desktop\pacelia\P61604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268760"/>
            <a:ext cx="828092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3974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76673"/>
            <a:ext cx="7977209" cy="936103"/>
          </a:xfrm>
        </p:spPr>
        <p:txBody>
          <a:bodyPr/>
          <a:lstStyle/>
          <a:p>
            <a:r>
              <a:rPr lang="es-ES_tradnl" sz="2000" dirty="0" smtClean="0">
                <a:latin typeface="Arial Black" pitchFamily="34" charset="0"/>
              </a:rPr>
              <a:t>LÁPIDA FUNERARIA EN LA MURALLA EN LA CALLE DE RAMÓN Y CAJAL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 descr="F:\leon romano\MURALLA ROMANA LEON\INSCRIPCION FUNERARIO MURALLA SAN ISIDO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792088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5234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3" name="Picture 3" descr="C:\Users\Usuario\Desktop\pacelia\Lápida romana,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36904" cy="614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608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04665"/>
            <a:ext cx="7754713" cy="504055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LÁPIDA EN LA MURALLA( CALLE RAMÓN Y CAJAL)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146" name="Picture 2" descr="C:\Users\Usuario\Desktop\pacelia\Lápida romana,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00" y="1052736"/>
            <a:ext cx="854427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012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000" b="1" dirty="0" smtClean="0">
                <a:latin typeface="Arial" pitchFamily="34" charset="0"/>
                <a:cs typeface="Arial" pitchFamily="34" charset="0"/>
              </a:rPr>
              <a:t>La ciudad de León fue fundada hacia el 20 </a:t>
            </a:r>
            <a:r>
              <a:rPr lang="es-ES" sz="2000" b="1" dirty="0" err="1" smtClean="0">
                <a:latin typeface="Arial" pitchFamily="34" charset="0"/>
                <a:cs typeface="Arial" pitchFamily="34" charset="0"/>
              </a:rPr>
              <a:t>a.c.</a:t>
            </a:r>
            <a:r>
              <a:rPr lang="es-ES" sz="2000" b="1" dirty="0" smtClean="0">
                <a:latin typeface="Arial" pitchFamily="34" charset="0"/>
                <a:cs typeface="Arial" pitchFamily="34" charset="0"/>
              </a:rPr>
              <a:t> como campamento de la </a:t>
            </a:r>
            <a:r>
              <a:rPr lang="es-ES" sz="2000" b="1" dirty="0" err="1">
                <a:latin typeface="Arial" pitchFamily="34" charset="0"/>
                <a:cs typeface="Arial" pitchFamily="34" charset="0"/>
              </a:rPr>
              <a:t>L</a:t>
            </a:r>
            <a:r>
              <a:rPr lang="es-ES" sz="2000" b="1" dirty="0" err="1" smtClean="0">
                <a:latin typeface="Arial" pitchFamily="34" charset="0"/>
                <a:cs typeface="Arial" pitchFamily="34" charset="0"/>
              </a:rPr>
              <a:t>egio</a:t>
            </a:r>
            <a:r>
              <a:rPr lang="es-ES" sz="2000" b="1" dirty="0" smtClean="0">
                <a:latin typeface="Arial" pitchFamily="34" charset="0"/>
                <a:cs typeface="Arial" pitchFamily="34" charset="0"/>
              </a:rPr>
              <a:t> VI </a:t>
            </a:r>
            <a:r>
              <a:rPr lang="es-ES" sz="2000" b="1" dirty="0" err="1" smtClean="0">
                <a:latin typeface="Arial" pitchFamily="34" charset="0"/>
                <a:cs typeface="Arial" pitchFamily="34" charset="0"/>
              </a:rPr>
              <a:t>Victrix</a:t>
            </a:r>
            <a:r>
              <a:rPr lang="es-ES" sz="2000" b="1" dirty="0" smtClean="0">
                <a:latin typeface="Arial" pitchFamily="34" charset="0"/>
                <a:cs typeface="Arial" pitchFamily="34" charset="0"/>
              </a:rPr>
              <a:t>  y en el año 74, al partir hacia Germania ,llega bajo el mando del emperador Vespasiano ,  la </a:t>
            </a:r>
            <a:r>
              <a:rPr lang="es-ES" sz="2000" b="1" dirty="0" err="1" smtClean="0">
                <a:latin typeface="Arial" pitchFamily="34" charset="0"/>
                <a:cs typeface="Arial" pitchFamily="34" charset="0"/>
              </a:rPr>
              <a:t>legio</a:t>
            </a:r>
            <a:r>
              <a:rPr lang="es-ES" sz="2000" b="1" dirty="0" smtClean="0">
                <a:latin typeface="Arial" pitchFamily="34" charset="0"/>
                <a:cs typeface="Arial" pitchFamily="34" charset="0"/>
              </a:rPr>
              <a:t> VII Gemina, que permaneció en León hasta el siglo V</a:t>
            </a:r>
            <a:endParaRPr lang="es-E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uario\Desktop\imag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88840"/>
            <a:ext cx="3312368" cy="43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uario\Desktop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2419350"/>
            <a:ext cx="3744416" cy="403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415804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584" y="476673"/>
            <a:ext cx="7617169" cy="720079"/>
          </a:xfrm>
        </p:spPr>
        <p:txBody>
          <a:bodyPr/>
          <a:lstStyle/>
          <a:p>
            <a:r>
              <a:rPr lang="es-ES_tradnl" sz="2000" dirty="0" smtClean="0">
                <a:latin typeface="Arial Black" pitchFamily="34" charset="0"/>
              </a:rPr>
              <a:t>LÁPIDA EN LA CALLE DE LOS CUBOS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F:\leon romano\LAPIDAS EN MURALLA CARRETERA DE LOS CUBOS\LAPIDA EN MURALL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424847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leon romano\LAPIDAS EN MURALLA CARRETERA DE LOS CUBOS\IMG_06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12" y="1700808"/>
            <a:ext cx="3912452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0865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584" y="404665"/>
            <a:ext cx="7617169" cy="1080119"/>
          </a:xfrm>
        </p:spPr>
        <p:txBody>
          <a:bodyPr/>
          <a:lstStyle/>
          <a:p>
            <a:r>
              <a:rPr lang="es-ES_tradnl" sz="2400" dirty="0" smtClean="0">
                <a:latin typeface="Arial Black" pitchFamily="34" charset="0"/>
              </a:rPr>
              <a:t>LÁPIDA EN LA CARRETERA DE LOS CUBOS</a:t>
            </a:r>
            <a:endParaRPr lang="es-ES" sz="24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6" name="Picture 2" descr="F:\leon romano\LAPIDAS EN MURALLA CARRETERA DE LOS CUBOS\IMG_06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7" y="2348880"/>
            <a:ext cx="4448615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leon romano\LAPIDAS EN MURALLA CARRETERA DE LOS CUBOS\IMG_06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4427984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2452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76673"/>
            <a:ext cx="7754713" cy="792087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SIGUIENDO NUESTRO RECORRIDO: CAMPAMENTO DE LA LEGIO VI ( CORRAL DE SAN GUISÁN), POSIBLES ALMACENES DE LA LEGIO VI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6" name="Picture 2" descr="E:\leon romano\legio VI santa marina\MVC-001F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88840"/>
            <a:ext cx="612068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6024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2770" name="Picture 2" descr="C:\Users\Usuario\Desktop\pacelia\Casona Demertrio de los Ri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56084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0970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620689"/>
            <a:ext cx="7754713" cy="648072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LEGIO VI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 descr="E:\leon romano\legio VI santa marina\MVC-004F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7704856" cy="423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437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04665"/>
            <a:ext cx="7754713" cy="792087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LEGIO VI ( BARRACONES Y ALMACENES)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E:\leon romano\legio VI santa marina\MVC-002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416824" cy="415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7914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76673"/>
            <a:ext cx="7754713" cy="720079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LEGIO VI , CALLE CON RESTOS DE CANALIZACIÓN)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 descr="E:\leon romano\legio VI santa marina\MVC-013F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56792"/>
            <a:ext cx="609600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4866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76672"/>
            <a:ext cx="7754713" cy="1080120"/>
          </a:xfrm>
        </p:spPr>
        <p:txBody>
          <a:bodyPr/>
          <a:lstStyle/>
          <a:p>
            <a:r>
              <a:rPr lang="es-ES" sz="2000" dirty="0">
                <a:latin typeface="Arial Black" pitchFamily="34" charset="0"/>
              </a:rPr>
              <a:t/>
            </a:r>
            <a:br>
              <a:rPr lang="es-ES" sz="2000" dirty="0">
                <a:latin typeface="Arial Black" pitchFamily="34" charset="0"/>
              </a:rPr>
            </a:br>
            <a:r>
              <a:rPr lang="es-ES" sz="2000" dirty="0" smtClean="0">
                <a:latin typeface="Arial Black" pitchFamily="34" charset="0"/>
              </a:rPr>
              <a:t>PUERTA </a:t>
            </a:r>
            <a:r>
              <a:rPr lang="es-ES" sz="2000" dirty="0">
                <a:latin typeface="Arial Black" pitchFamily="34" charset="0"/>
              </a:rPr>
              <a:t>DE LA IGLESIA DE SANTA MARINA, QUE ESTUVO AQUÍ HASTA 1768, BAJO CUYO SUELO SE ENCONTRARON LOS RESTOS DE LA LEGIO VI</a:t>
            </a:r>
            <a:br>
              <a:rPr lang="es-ES" sz="2000" dirty="0">
                <a:latin typeface="Arial Black" pitchFamily="34" charset="0"/>
              </a:rPr>
            </a:br>
            <a:endParaRPr lang="es-ES" sz="200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218" name="Picture 2" descr="Sta Marina   -la antigu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136904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488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567959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INSCRIPCIÓN INVERTIDA EN EL DINTEL DE LA PUERTA EN LATÍN MEDIEVAL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42" name="Picture 2" descr="Epigrafía latina en dint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784887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7140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620689"/>
            <a:ext cx="7754713" cy="864095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MURALLA SIGLO I 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 descr="E:\leon romano\MURALLA ROMANA LEON\MURALLA S I Y SIGLO I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81" y="1412776"/>
            <a:ext cx="6696745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7153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10800000" flipV="1">
            <a:off x="683567" y="548681"/>
            <a:ext cx="7761184" cy="648071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DISPOSICIÓN DEL CAMPAMENTO ROMANO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F:\leon romano\planos de leon\Plano, Campamento Romano, distribució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777686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328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620689"/>
            <a:ext cx="7754713" cy="576063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SILLAR MURALLA SAN ISIDORO SIGLO IV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146" name="Picture 2" descr="E:\leon romano\MURALLA ROMANA LEON\SILLARES ROMANOS ISIDO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554461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5266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548681"/>
            <a:ext cx="7754713" cy="792087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MURALLA SIGLO I, MURALLA JUNTO A LA DIPUTACIÓN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7170" name="Picture 2" descr="E:\leon romano\MURALLA ROMANA LEON\CARA EXTERIOR MURALLA SI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799288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8762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620687"/>
            <a:ext cx="7754713" cy="648073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MURALLA DEL SIGLO I( AL LADO DE LA DIPUTACIÓN)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1266" name="Picture 2" descr="E:\leon romano\MURALLA ROMANA LEON\IMG_07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871296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850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76673"/>
            <a:ext cx="7754713" cy="576063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MURALLA SIGLO I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2290" name="Picture 2" descr="E:\leon romano\MURALLA ROMANA LEON\IMG_07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20891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2992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04665"/>
            <a:ext cx="7754713" cy="1368152"/>
          </a:xfrm>
        </p:spPr>
        <p:txBody>
          <a:bodyPr/>
          <a:lstStyle/>
          <a:p>
            <a:r>
              <a:rPr lang="es-ES" sz="18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Y LLEGAMOS A LA PUERTA PRINCIPALIS DEXTRA</a:t>
            </a:r>
            <a:br>
              <a:rPr lang="es-ES" sz="18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es-ES" sz="18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( ENTRE LA DIPUTACIÓN Y LA CALLE LA RUA),DE LA QUE NO HAYA RESTOS, Y SEGUIREMOS BORDEANDO LA MURALLA </a:t>
            </a:r>
            <a:r>
              <a:rPr lang="es-ES" sz="18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POR LA 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CALLE </a:t>
            </a:r>
            <a:r>
              <a:rPr lang="es-ES" sz="18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DE LA 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RUA</a:t>
            </a:r>
            <a:endParaRPr lang="es-ES" sz="18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3314" name="Picture 2" descr="Porta principalis distra, puerta cauriense,  y Palacio de los Quiñon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8388424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6646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04665"/>
            <a:ext cx="7754713" cy="864096"/>
          </a:xfrm>
        </p:spPr>
        <p:txBody>
          <a:bodyPr/>
          <a:lstStyle/>
          <a:p>
            <a:r>
              <a:rPr lang="es-ES" sz="2000" dirty="0">
                <a:latin typeface="Arial Black" pitchFamily="34" charset="0"/>
              </a:rPr>
              <a:t>CUBO EN LA PARTE POSTERIOR DE UNA </a:t>
            </a:r>
            <a:r>
              <a:rPr lang="es-ES" sz="2000" dirty="0" smtClean="0">
                <a:latin typeface="Arial Black" pitchFamily="34" charset="0"/>
              </a:rPr>
              <a:t>INMOBILIARIA( calle de la Rúa)</a:t>
            </a:r>
            <a:r>
              <a:rPr lang="es-ES" sz="2000" dirty="0">
                <a:latin typeface="Arial Black" pitchFamily="34" charset="0"/>
              </a:rPr>
              <a:t/>
            </a:r>
            <a:br>
              <a:rPr lang="es-ES" sz="2000" dirty="0">
                <a:latin typeface="Arial Black" pitchFamily="34" charset="0"/>
              </a:rPr>
            </a:b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4338" name="Picture 2" descr="muralla im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3528392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muralla im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56792"/>
            <a:ext cx="468052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3893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76673"/>
            <a:ext cx="7754713" cy="864095"/>
          </a:xfrm>
        </p:spPr>
        <p:txBody>
          <a:bodyPr/>
          <a:lstStyle/>
          <a:p>
            <a:r>
              <a:rPr lang="es-ES" sz="2000" dirty="0">
                <a:latin typeface="Arial Black" pitchFamily="34" charset="0"/>
              </a:rPr>
              <a:t>MURALLA EN LA PARTE POSTERIOR DE LA TIENDA DE TRAJES DE NOVIA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5362" name="Picture 2" descr="Muralla romana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7200800" cy="468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7138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04665"/>
            <a:ext cx="7754713" cy="720079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Y SEGUIMOS POR LA CALLE DE AZABACHERÍA</a:t>
            </a:r>
            <a:br>
              <a:rPr lang="es-ES" sz="2000" dirty="0" smtClean="0">
                <a:latin typeface="Arial Black" pitchFamily="34" charset="0"/>
              </a:rPr>
            </a:br>
            <a:r>
              <a:rPr lang="es-ES" sz="2000" dirty="0" smtClean="0">
                <a:latin typeface="Arial Black" pitchFamily="34" charset="0"/>
              </a:rPr>
              <a:t>CUBO EN EL LIENZO SUR, ADOSADO AL PALACIO DEL CONDE LUNA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6386" name="Picture 2" descr="Cubo lienzo sur y palacio de Lu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7992888" cy="540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3155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332657"/>
            <a:ext cx="7754713" cy="1152128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MURALLA ROMANA EN EL INTERIOR DEL PALACIO DE CONDE LUNA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6562" name="Picture 2" descr="E:\leon romano\LANCIA\fotos palacio del conde luna\IMG_6250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136904" cy="504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8813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332657"/>
            <a:ext cx="7754713" cy="648071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ANFITEATRO ROMANO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3554" name="Picture 2" descr="F:\Cascalerias Anfiteatro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7992887" cy="556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5922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584" y="404665"/>
            <a:ext cx="7617169" cy="576063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PLANO DEL LEÓN ROMANO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092280" y="980728"/>
            <a:ext cx="1800200" cy="5328592"/>
          </a:xfrm>
        </p:spPr>
        <p:txBody>
          <a:bodyPr>
            <a:normAutofit fontScale="92500"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1.- DEPOSITO ROMANO</a:t>
            </a:r>
            <a:br>
              <a:rPr lang="es-ES" b="1" dirty="0" smtClean="0">
                <a:solidFill>
                  <a:srgbClr val="002060"/>
                </a:solidFill>
              </a:rPr>
            </a:br>
            <a:r>
              <a:rPr lang="es-ES" b="1" dirty="0" smtClean="0">
                <a:solidFill>
                  <a:srgbClr val="002060"/>
                </a:solidFill>
              </a:rPr>
              <a:t>2.- CRIPTA DE PUERTA OBISPO</a:t>
            </a:r>
            <a:br>
              <a:rPr lang="es-ES" b="1" dirty="0" smtClean="0">
                <a:solidFill>
                  <a:srgbClr val="002060"/>
                </a:solidFill>
              </a:rPr>
            </a:br>
            <a:r>
              <a:rPr lang="es-ES" b="1" dirty="0" smtClean="0">
                <a:solidFill>
                  <a:srgbClr val="002060"/>
                </a:solidFill>
              </a:rPr>
              <a:t>3.- CRIPTA C/ CASCALARIA</a:t>
            </a:r>
            <a:br>
              <a:rPr lang="es-ES" b="1" dirty="0" smtClean="0">
                <a:solidFill>
                  <a:srgbClr val="002060"/>
                </a:solidFill>
              </a:rPr>
            </a:br>
            <a:r>
              <a:rPr lang="es-ES" b="1" dirty="0" smtClean="0">
                <a:solidFill>
                  <a:srgbClr val="002060"/>
                </a:solidFill>
              </a:rPr>
              <a:t>4.- MURALLA ALTOIMPERIAL</a:t>
            </a:r>
            <a:br>
              <a:rPr lang="es-ES" b="1" dirty="0" smtClean="0">
                <a:solidFill>
                  <a:srgbClr val="002060"/>
                </a:solidFill>
              </a:rPr>
            </a:br>
            <a:r>
              <a:rPr lang="es-ES" b="1" dirty="0" smtClean="0">
                <a:solidFill>
                  <a:srgbClr val="002060"/>
                </a:solidFill>
              </a:rPr>
              <a:t>5.- RESTOS ARQUEOLOGICOS CAMPAMENTO LEGIO VII VICTRIS</a:t>
            </a:r>
          </a:p>
          <a:p>
            <a:endParaRPr lang="es-ES" dirty="0"/>
          </a:p>
        </p:txBody>
      </p:sp>
      <p:pic>
        <p:nvPicPr>
          <p:cNvPr id="1026" name="Picture 2" descr="D:\leon romano\plano_ruta_roma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6624736" cy="5472608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125913" y="0"/>
            <a:ext cx="892175" cy="0"/>
          </a:xfrm>
          <a:prstGeom prst="rect">
            <a:avLst/>
          </a:prstGeom>
          <a:solidFill>
            <a:srgbClr val="D6E8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1967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260649"/>
            <a:ext cx="7754713" cy="1080119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EN LA CALLE CASCALERÍAS ENCONTRAMOS RESTOS DEL ANFITEATRO EN DOS CRIPTAS SUBTERRÁNEAS EN EL SÓTANO DE DOS EDIFICIOS DE VIVIENDAS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7410" name="Picture 2" descr="E:\leon romano\ANFITEATRO CASCALERÍAS\IMG_06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784887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939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8434" name="Picture 2" descr="E:\leon romano\ANFITEATRO CASCALERÍAS\IMG_07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424936" cy="602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7835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9458" name="Picture 2" descr="E:\leon romano\fotos criptas de cascalerias\IMG_70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7992888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453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04665"/>
            <a:ext cx="7754713" cy="648071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SEGUNDA CRIPTA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482" name="Picture 2" descr="E:\leon romano\fotos criptas de cascalerias\IMG_7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56895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509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1506" name="Picture 2" descr="E:\leon romano\fotos criptas de cascalerias\IMG_7009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39200" y="-6629400"/>
            <a:ext cx="536448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E:\leon romano\fotos criptas de cascalerias\IMG_7009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60" y="404664"/>
            <a:ext cx="869522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9630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04665"/>
            <a:ext cx="7754713" cy="720079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PARTE POSTERIOR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2530" name="Picture 2" descr="E:\leon romano\fotos criptas de cascalerias\IMG_7040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864096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038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99248" y="5229200"/>
            <a:ext cx="7734747" cy="1008112"/>
          </a:xfrm>
        </p:spPr>
        <p:txBody>
          <a:bodyPr>
            <a:normAutofit/>
          </a:bodyPr>
          <a:lstStyle/>
          <a:p>
            <a:r>
              <a:rPr lang="es-ES" sz="1600" b="1" dirty="0" smtClean="0">
                <a:latin typeface="Arial" pitchFamily="34" charset="0"/>
                <a:cs typeface="Arial" pitchFamily="34" charset="0"/>
              </a:rPr>
              <a:t>MURALLA ROMANA PUERTA PRAETORIANA EN EL INTERIOR DEL RESTAURANTE</a:t>
            </a:r>
            <a:endParaRPr lang="es-E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Usuario\Desktop\muralla la parrilla del humedo\IMG_2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692696"/>
            <a:ext cx="792088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035799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C:\Users\Usuario\Desktop\muralla la parrilla del humedo\IMG_2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19672" y="-819472"/>
            <a:ext cx="5976664" cy="813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355052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 descr="C:\Users\Usuario\Desktop\muralla la parrilla del humedo\IMG_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1517" y="260648"/>
            <a:ext cx="8496945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434789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 descr="C:\Users\Usuario\Desktop\muralla la parrilla del humedo\IMG_2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4664" y="476671"/>
            <a:ext cx="8516868" cy="612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16647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E:\Plano Roma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928992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8862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332657"/>
            <a:ext cx="7754713" cy="1080120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CUBO DE MURALLA EN EL SÓTANO DEL BAR EL BESUGO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4578" name="Picture 2" descr="F:\pacelia\Besu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856895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508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04665"/>
            <a:ext cx="7754713" cy="288032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5602" name="Picture 2" descr="IMG_215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136904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834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332657"/>
            <a:ext cx="7754713" cy="1080120"/>
          </a:xfrm>
        </p:spPr>
        <p:txBody>
          <a:bodyPr/>
          <a:lstStyle/>
          <a:p>
            <a:r>
              <a:rPr lang="es-ES" sz="2000" dirty="0">
                <a:latin typeface="Arial Black" pitchFamily="34" charset="0"/>
              </a:rPr>
              <a:t>Y SIGUIENDO HACIA LA CALLE PLATERÍAS ENCONTRAMOS RESTOS DEL LIENZO SUR DE LA PUERTA PRETORIANA</a:t>
            </a:r>
            <a:endParaRPr lang="es-ES" sz="200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6626" name="Picture 2" descr="Puerta Praetor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28092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9215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76673"/>
            <a:ext cx="7754713" cy="936104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7650" name="Picture 2" descr="Muralla romana PP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7848872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9842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flipV="1">
            <a:off x="690040" y="908720"/>
            <a:ext cx="7754713" cy="296137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8674" name="Picture 2" descr="Muralla romana PP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7848872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756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04665"/>
            <a:ext cx="7754713" cy="936103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Y SOBRE EL DINTEL DE LA PUERTA, ARCO REAL DEL PALACIO DE RAMIRO II, CONVERTIDO EN CÁRCEL HASTA EL SIGLO XVI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9698" name="Picture 2" descr="Antigua puerta de Arco, primitivo emplazamiento de la Carcel Re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632848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9045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332657"/>
            <a:ext cx="7754713" cy="1368152"/>
          </a:xfrm>
        </p:spPr>
        <p:txBody>
          <a:bodyPr/>
          <a:lstStyle/>
          <a:p>
            <a:r>
              <a:rPr lang="es-ES" sz="2000" dirty="0">
                <a:latin typeface="Arial Black" pitchFamily="34" charset="0"/>
              </a:rPr>
              <a:t>Y LLEGAMOS A LA PLAZA DE LA CATEDRAL, Y EN EL EDIFICIO DE SIERRA PAMBLEY ENCONTRAMOS RESTOS DE LAS CLOACAS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22" name="Picture 2" descr="E:\leon romano\cloacas sierra pambley\IMG_21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828092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8849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332656"/>
            <a:ext cx="7754713" cy="108012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1746" name="Picture 2" descr="E:\leon romano\cloacas sierra pambley\IMG_21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352928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8038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04665"/>
            <a:ext cx="7754713" cy="1080120"/>
          </a:xfrm>
        </p:spPr>
        <p:txBody>
          <a:bodyPr/>
          <a:lstStyle/>
          <a:p>
            <a:r>
              <a:rPr lang="es-ES" sz="2000" dirty="0">
                <a:latin typeface="Arial Black" pitchFamily="34" charset="0"/>
              </a:rPr>
              <a:t>Y EN LA </a:t>
            </a:r>
            <a:r>
              <a:rPr lang="es-ES" sz="2000" dirty="0" smtClean="0">
                <a:latin typeface="Arial Black" pitchFamily="34" charset="0"/>
              </a:rPr>
              <a:t>PLAZA DE LA CATEDRAL </a:t>
            </a:r>
            <a:r>
              <a:rPr lang="es-ES" sz="2000" dirty="0">
                <a:latin typeface="Arial Black" pitchFamily="34" charset="0"/>
              </a:rPr>
              <a:t>, LA CRIPTA DE LAS TERMAS, CON RESTOS DE LA PORTA </a:t>
            </a:r>
            <a:r>
              <a:rPr lang="es-ES" sz="2000" dirty="0" smtClean="0">
                <a:latin typeface="Arial Black" pitchFamily="34" charset="0"/>
              </a:rPr>
              <a:t>PRINCIPALIS </a:t>
            </a:r>
            <a:r>
              <a:rPr lang="es-ES" sz="2000" dirty="0">
                <a:latin typeface="Arial Black" pitchFamily="34" charset="0"/>
              </a:rPr>
              <a:t>SINISTRA O PUERTA OBISPO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3794" name="Picture 2" descr="C:\Users\Usuario\Desktop\pacelia\Cripta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799288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1044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620689"/>
            <a:ext cx="7754713" cy="792087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RESTOS DE LAS TERMAS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4818" name="Picture 2" descr="C:\Users\Usuario\Desktop\pacelia\Cripta de la catedr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27280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481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E:\Plano p. Risc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7992888" cy="664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588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04665"/>
            <a:ext cx="7754713" cy="792088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SILLAR DE LA PORTA PRINCIPALIS SINISTRA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5842" name="Picture 2" descr="C:\Users\Usuario\Desktop\pacelia\cripta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3529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481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548681"/>
            <a:ext cx="7754713" cy="792088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6866" name="Picture 2" descr="C:\Users\Usuario\Desktop\pacelia\cripta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13690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6718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E:\PuertadelObisp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916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328251"/>
      </p:ext>
    </p:extLst>
  </p:cSld>
  <p:clrMapOvr>
    <a:masterClrMapping/>
  </p:clrMapOvr>
  <p:transition spd="slow">
    <p:wip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76673"/>
            <a:ext cx="7754713" cy="1080120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PUERTA OBISPO O PORTA PRINCIPALIS SINISTRA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7890" name="Picture 2" descr="E:\leon romano\planos de leon\Puerta del Obispo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71624"/>
            <a:ext cx="7632847" cy="502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0421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8914" name="Picture 2" descr="E:\leon romano\planos de leon\Puerta del Obispo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8092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3717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76673"/>
            <a:ext cx="7754713" cy="936104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9938" name="Picture 2" descr="E:\leon romano\planos de leon\Puerta Obispo 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822325"/>
            <a:ext cx="7407275" cy="52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0956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62" name="Picture 2" descr="C:\Users\Usuario\Desktop\pacelia\Puerta Obispo, 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6672"/>
            <a:ext cx="6408712" cy="597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9960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548681"/>
            <a:ext cx="7754713" cy="792088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PUERTA DE ACCESO A LA CATEDRAL DESDE EL PALACIO ARZOBISPAL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1986" name="Picture 2" descr="Puerta Obispado-Catedr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7560840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833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92080" y="692697"/>
            <a:ext cx="2952328" cy="4896543"/>
          </a:xfrm>
        </p:spPr>
        <p:txBody>
          <a:bodyPr/>
          <a:lstStyle/>
          <a:p>
            <a:pPr lvl="0"/>
            <a:r>
              <a:rPr lang="es-ES" sz="2000" dirty="0" smtClean="0">
                <a:latin typeface="Arial Black" pitchFamily="34" charset="0"/>
              </a:rPr>
              <a:t>TORRE DE LOS PONCE O DEL OBISPO, CUADRILÁTERA, EN EL LIENZO SE DE LA MURALLA.</a:t>
            </a:r>
            <a:br>
              <a:rPr lang="es-ES" sz="2000" dirty="0" smtClean="0">
                <a:latin typeface="Arial Black" pitchFamily="34" charset="0"/>
              </a:rPr>
            </a:br>
            <a:r>
              <a:rPr lang="es-ES" sz="2000" dirty="0" smtClean="0">
                <a:latin typeface="Arial Black" pitchFamily="34" charset="0"/>
              </a:rPr>
              <a:t> </a:t>
            </a:r>
            <a:r>
              <a:rPr lang="es-ES" sz="1600" dirty="0" smtClean="0">
                <a:latin typeface="Arial Black" pitchFamily="34" charset="0"/>
              </a:rPr>
              <a:t>De AQUÍ PARTÍA LA CERCA MEDIEVAL QUE EL REY ALFONSO XI MANDÓ CONSTRUIR EN 1324, PARA PROTEGER EL BARRIO FRANCO Y JUDÍO, APROVECHANDO LA TOPOGRAFÍA DEL TERRENO</a:t>
            </a:r>
            <a:endParaRPr lang="es-ES" sz="16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99248" y="1340768"/>
            <a:ext cx="7734747" cy="4464496"/>
          </a:xfrm>
        </p:spPr>
        <p:txBody>
          <a:bodyPr/>
          <a:lstStyle/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r>
              <a:rPr lang="es-ES" dirty="0"/>
              <a:t> </a:t>
            </a:r>
            <a:r>
              <a:rPr lang="es-ES" dirty="0" smtClean="0"/>
              <a:t>                                      E</a:t>
            </a:r>
            <a:endParaRPr lang="es-ES" dirty="0"/>
          </a:p>
        </p:txBody>
      </p:sp>
      <p:pic>
        <p:nvPicPr>
          <p:cNvPr id="43010" name="Picture 2" descr="Torre de los Ponce, 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3240359" cy="613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0359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332657"/>
            <a:ext cx="7754713" cy="1152128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SILLAR DE LA TORRE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4034" name="Picture 2" descr="Torre de los Pon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7056784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6347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260649"/>
            <a:ext cx="7689177" cy="1080120"/>
          </a:xfrm>
        </p:spPr>
        <p:txBody>
          <a:bodyPr/>
          <a:lstStyle/>
          <a:p>
            <a:r>
              <a:rPr lang="es-ES" sz="3600" dirty="0" smtClean="0">
                <a:latin typeface="Arial Black" pitchFamily="34" charset="0"/>
              </a:rPr>
              <a:t>Vamos a empezar entrando a la ciudad </a:t>
            </a:r>
            <a:endParaRPr lang="es-ES" sz="36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95936" y="5157192"/>
            <a:ext cx="4438059" cy="1368152"/>
          </a:xfrm>
        </p:spPr>
        <p:txBody>
          <a:bodyPr>
            <a:normAutofit fontScale="92500" lnSpcReduction="20000"/>
          </a:bodyPr>
          <a:lstStyle/>
          <a:p>
            <a:r>
              <a:rPr lang="es-ES_tradnl" dirty="0" smtClean="0">
                <a:solidFill>
                  <a:schemeClr val="bg2">
                    <a:lumMod val="10000"/>
                  </a:schemeClr>
                </a:solidFill>
              </a:rPr>
              <a:t>Puerta </a:t>
            </a:r>
            <a:r>
              <a:rPr lang="es-ES_tradnl" dirty="0" err="1">
                <a:solidFill>
                  <a:schemeClr val="bg2">
                    <a:lumMod val="10000"/>
                  </a:schemeClr>
                </a:solidFill>
              </a:rPr>
              <a:t>D</a:t>
            </a:r>
            <a:r>
              <a:rPr lang="es-ES_tradnl" dirty="0" err="1" smtClean="0">
                <a:solidFill>
                  <a:schemeClr val="bg2">
                    <a:lumMod val="10000"/>
                  </a:schemeClr>
                </a:solidFill>
              </a:rPr>
              <a:t>ecumana</a:t>
            </a:r>
            <a:r>
              <a:rPr lang="es-ES_tradnl" dirty="0" smtClean="0">
                <a:solidFill>
                  <a:schemeClr val="bg2">
                    <a:lumMod val="10000"/>
                  </a:schemeClr>
                </a:solidFill>
              </a:rPr>
              <a:t>, luego llamada puerta </a:t>
            </a:r>
            <a:r>
              <a:rPr lang="es-ES_tradnl" dirty="0">
                <a:solidFill>
                  <a:schemeClr val="bg2">
                    <a:lumMod val="10000"/>
                  </a:schemeClr>
                </a:solidFill>
              </a:rPr>
              <a:t>C</a:t>
            </a:r>
            <a:r>
              <a:rPr lang="es-ES_tradnl" dirty="0" smtClean="0">
                <a:solidFill>
                  <a:schemeClr val="bg2">
                    <a:lumMod val="10000"/>
                  </a:schemeClr>
                </a:solidFill>
              </a:rPr>
              <a:t>astillo, o Puerta del Conde, porque allí estaba el castillo de León, donde vivía el conde que defendía la ciudad</a:t>
            </a:r>
            <a:r>
              <a:rPr lang="es-ES_tradnl" dirty="0" smtClean="0"/>
              <a:t> .</a:t>
            </a:r>
            <a:endParaRPr lang="es-ES" dirty="0"/>
          </a:p>
        </p:txBody>
      </p:sp>
      <p:pic>
        <p:nvPicPr>
          <p:cNvPr id="2049" name="Picture 1" descr="D:\leon romano\planos de leon\Castillo, Puerta, y Caseró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9" y="1196752"/>
            <a:ext cx="3312367" cy="5532661"/>
          </a:xfrm>
          <a:prstGeom prst="rect">
            <a:avLst/>
          </a:prstGeom>
          <a:noFill/>
        </p:spPr>
      </p:pic>
      <p:pic>
        <p:nvPicPr>
          <p:cNvPr id="1026" name="Picture 2" descr="F:\leon romano\planos de leon\Castillo, Puerta 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268760"/>
            <a:ext cx="4673344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9201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404664"/>
            <a:ext cx="7754713" cy="936104"/>
          </a:xfrm>
        </p:spPr>
        <p:txBody>
          <a:bodyPr/>
          <a:lstStyle/>
          <a:p>
            <a:r>
              <a:rPr lang="es-ES" sz="2000" dirty="0">
                <a:latin typeface="Arial Black" pitchFamily="34" charset="0"/>
              </a:rPr>
              <a:t>Y SALGAMOS DEL RECINTO ROMANO PARA LLEGAR AL DEPÓSITO DE AGUA EN LA PLAZA DE SAN </a:t>
            </a:r>
            <a:r>
              <a:rPr lang="es-ES" sz="2000" dirty="0" smtClean="0">
                <a:latin typeface="Arial Black" pitchFamily="34" charset="0"/>
              </a:rPr>
              <a:t>PEDRO</a:t>
            </a:r>
            <a:endParaRPr lang="es-ES" sz="200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899592" y="5013176"/>
            <a:ext cx="7734747" cy="1500187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45058" name="Picture 2" descr="C:\Users\Usuario\Desktop\pacelia\Deposito de agua. San Ped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56895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4438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04664"/>
            <a:ext cx="7754713" cy="720080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Y DESPUES DE CONTEMPLAR LAS MURALLAS DE LA CARRETERA DE LOS CUBOS…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6082" name="Picture 2" descr="E:\leon romano\planos de leon\Marina, Santa la vieja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5"/>
            <a:ext cx="8496944" cy="561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1022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7106" name="Picture 2" descr="E:\leon romano\planos de leon\muralla, cubos t cate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776863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3367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332657"/>
            <a:ext cx="7754713" cy="936104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ENTRAEMOS DE NUEVO POR PUERTA OBISPO Y LLEGAREMOS A LA PARTE MÁS IMPORTANTE DEL CAMPAMENTO:LOS PRINCIPIA Y EL PRAETORIUM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8130" name="Picture 2" descr="C:\Users\Usuario\Desktop\pacelia\,Princip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70485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9564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76673"/>
            <a:ext cx="7754713" cy="864095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RECREACIÓN VIRTUAL DE LOS PRINCIPIA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9154" name="Picture 2" descr="C:\Users\Usuario\Desktop\pacelia\Principia, recreación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70485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1818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332657"/>
            <a:ext cx="7754713" cy="720079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EL PRAETORIUM( PLAZA DE SAN PELAYO)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0178" name="Picture 2" descr="E:\leon romano\fotos praetorium\praetorium novimbre 2009\IMG_6214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828092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8319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02" name="Picture 2" descr="E:\leon romano\fotos praetorium\praetorium novimbre 2009\IMG_6218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7920880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770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2226" name="Picture 2" descr="E:\leon romano\fotos praetorium\praetorium novimbre 2009\IMG_62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776864" cy="551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989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3250" name="Picture 2" descr="E:\leon romano\fotos praetorium\praetorium novimbre 2009\IMG_6224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828092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7445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4274" name="Picture 2" descr="E:\leon romano\fotos praetorium\praetorium novimbre 2009\IMG_6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632848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3572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04665"/>
            <a:ext cx="7754713" cy="1008112"/>
          </a:xfrm>
        </p:spPr>
        <p:txBody>
          <a:bodyPr/>
          <a:lstStyle/>
          <a:p>
            <a:r>
              <a:rPr lang="es-ES" sz="2000" dirty="0">
                <a:latin typeface="Arial Black" pitchFamily="34" charset="0"/>
              </a:rPr>
              <a:t>EL ACUEDUCTO ROMANO LLEGABA HASTA LA PUERTA DECUMANA, TENÍA APROX. 10 KM</a:t>
            </a:r>
            <a:endParaRPr lang="es-ES" sz="200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99248" y="5301208"/>
            <a:ext cx="7734747" cy="1152128"/>
          </a:xfrm>
        </p:spPr>
        <p:txBody>
          <a:bodyPr/>
          <a:lstStyle/>
          <a:p>
            <a:r>
              <a:rPr lang="es-ES" dirty="0" smtClean="0">
                <a:latin typeface="Arial Black" pitchFamily="34" charset="0"/>
              </a:rPr>
              <a:t>Fragmento de canalización en los altos de Nava, en donde se iniciaba el acueducto</a:t>
            </a:r>
            <a:endParaRPr lang="es-ES" dirty="0">
              <a:latin typeface="Arial Black" pitchFamily="34" charset="0"/>
            </a:endParaRPr>
          </a:p>
        </p:txBody>
      </p:sp>
      <p:pic>
        <p:nvPicPr>
          <p:cNvPr id="1026" name="Picture 2" descr="C:\Users\Usuario\Desktop\pacelia\520744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27936"/>
            <a:ext cx="5616624" cy="37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0799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332657"/>
            <a:ext cx="7754713" cy="1296144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Y BAJAREMOS POR LA VIA PRINCIPALIS, EN CUYO SUBSUELO SE ENCUENTRAN RESTOS DE CANALIZACIONES.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5300" name="Picture 4" descr="Cardus, hacia Porta Principalis Dixtra desde los Cuatro Canton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81" y="1772816"/>
            <a:ext cx="6120680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7169060" y="3105835"/>
            <a:ext cx="150739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b="1" dirty="0"/>
              <a:t>Cuatro cantones, </a:t>
            </a:r>
            <a:r>
              <a:rPr lang="es-ES" dirty="0"/>
              <a:t>donde se cruza el </a:t>
            </a:r>
            <a:r>
              <a:rPr lang="es-ES" i="1" dirty="0"/>
              <a:t>cardo y el </a:t>
            </a:r>
            <a:r>
              <a:rPr lang="es-ES" i="1" dirty="0" err="1" smtClean="0"/>
              <a:t>decumanus</a:t>
            </a:r>
            <a:r>
              <a:rPr lang="es-ES" i="1" dirty="0" smtClean="0"/>
              <a:t>(calle Cervantes a calle conde Luna)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387447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279927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Y EN LA CALLE CONDE LUNA ENCONTRAMOS RESTOS DE UNA CLOACA ROMANA, HOY CUBIERTA POR LA CARRETERA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6322" name="Picture 2" descr="Cloaca 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6696744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279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116632"/>
            <a:ext cx="7754713" cy="1584176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Y TERMINAREMOS EL RECORRIDO EN EL BAR EL BUHO, Y EN LA POSADA REGIA DONDE ENCONTRAMOS MURALLA ADOSADA,( PORTA PRINCIPALIS DEXTRA). 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7346" name="Picture 2" descr="E:\leon romano\muralla pub buho 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7632848" cy="46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7747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4643" y="476672"/>
            <a:ext cx="7754713" cy="1910716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8370" name="Picture 2" descr="E:\leon romano\muralla pub buho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77686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6267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76673"/>
            <a:ext cx="7754713" cy="1296144"/>
          </a:xfrm>
        </p:spPr>
        <p:txBody>
          <a:bodyPr/>
          <a:lstStyle/>
          <a:p>
            <a:r>
              <a:rPr lang="es-ES" sz="2000" dirty="0">
                <a:latin typeface="Arial Black" pitchFamily="34" charset="0"/>
              </a:rPr>
              <a:t>ASENTAMIENTO </a:t>
            </a:r>
            <a:r>
              <a:rPr lang="es-ES" sz="2000" dirty="0" smtClean="0">
                <a:latin typeface="Arial Black" pitchFamily="34" charset="0"/>
              </a:rPr>
              <a:t>CIVIL DEL CAMPAMENTO DE LA LEGIO VII </a:t>
            </a:r>
            <a:r>
              <a:rPr lang="es-ES" sz="2000" dirty="0">
                <a:latin typeface="Arial Black" pitchFamily="34" charset="0"/>
              </a:rPr>
              <a:t>EN PUENTE CASTRO: VICUS AD LEGIONEM </a:t>
            </a:r>
            <a:r>
              <a:rPr lang="es-ES" sz="2000" dirty="0" smtClean="0">
                <a:latin typeface="Arial Black" pitchFamily="34" charset="0"/>
              </a:rPr>
              <a:t>VII, ÚNICO ASENTAMIENTO CIVIL CONSERVADO EN ESPAÑA DEPENDIENTE DE UN CAMPAMENTO MILITAR </a:t>
            </a:r>
            <a:br>
              <a:rPr lang="es-ES" sz="2000" dirty="0" smtClean="0">
                <a:latin typeface="Arial Black" pitchFamily="34" charset="0"/>
              </a:rPr>
            </a:br>
            <a:r>
              <a:rPr lang="es-ES" sz="2000" dirty="0" smtClean="0">
                <a:latin typeface="Arial Black" pitchFamily="34" charset="0"/>
              </a:rPr>
              <a:t>( TALLERES, TABERNAS, ALMACENES…) </a:t>
            </a:r>
            <a:endParaRPr lang="es-ES" sz="200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9394" name="Picture 2" descr="E:\leon romano\VICUS AD LEGIONEM VII\100OLYMP\PC11000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828092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74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332657"/>
            <a:ext cx="7754713" cy="720079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RESTOS DE TEGULAS Y COLUMNAS SUSTENTANTES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0418" name="Picture 2" descr="E:\leon romano\VICUS AD LEGIONEM VII\100OLYMP\PC11000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06" y="1052736"/>
            <a:ext cx="8424936" cy="540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3537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260649"/>
            <a:ext cx="7754713" cy="792088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CONSTRUCCIONES CIRCULARES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1442" name="Picture 2" descr="E:\leon romano\VICUS AD LEGIONEM VII\100OLYMP\PC110004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49600" y="-11887200"/>
            <a:ext cx="10891520" cy="816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3" name="Picture 3" descr="E:\leon romano\VICUS AD LEGIONEM VII\100OLYMP\PC110004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35292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968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332657"/>
            <a:ext cx="7754713" cy="792088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RESTOS DE MOLINO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2466" name="Picture 2" descr="E:\leon romano\VICUS AD LEGIONEM VII\100OLYMP\PC110008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56" y="836712"/>
            <a:ext cx="795739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974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332657"/>
            <a:ext cx="7754713" cy="576064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RESTOS DE PAVIMENTO EN VIVIENDA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3490" name="Picture 2" descr="E:\leon romano\VICUS AD LEGIONEM VII\100OLYMP\PC11001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8208912" cy="575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3404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548681"/>
            <a:ext cx="7754713" cy="936103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PUENTE DE LA LASTRA, SE OBSERVA EL ASENTAMIENTO DE LA VICUS AD LEGIONEM VII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4514" name="Picture 2" descr="C:\Users\Usuario\Desktop\pacelia\PuenteLast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78050"/>
            <a:ext cx="7128792" cy="413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6077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332657"/>
            <a:ext cx="7754713" cy="1008112"/>
          </a:xfrm>
        </p:spPr>
        <p:txBody>
          <a:bodyPr/>
          <a:lstStyle/>
          <a:p>
            <a:r>
              <a:rPr lang="es-ES" sz="2000" dirty="0">
                <a:latin typeface="Arial Black" pitchFamily="34" charset="0"/>
              </a:rPr>
              <a:t>FRAGMENTO DE CANALIZACIÓN TRASLADADO AL PARQUE DEL CID</a:t>
            </a:r>
            <a:endParaRPr lang="es-ES" sz="200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C:\Users\Usuario\Desktop\pacelia\Acueducto romano, P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813690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2508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04665"/>
            <a:ext cx="7754713" cy="792087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VISTA AÉREA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5538" name="Picture 2" descr="C:\Users\Usuario\Desktop\pacelia\Vicus ad Legion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7992888" cy="460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6416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76673"/>
            <a:ext cx="7754713" cy="1296143"/>
          </a:xfrm>
        </p:spPr>
        <p:txBody>
          <a:bodyPr/>
          <a:lstStyle/>
          <a:p>
            <a:r>
              <a:rPr lang="es-ES" sz="2000" dirty="0">
                <a:latin typeface="Arial Black" pitchFamily="34" charset="0"/>
              </a:rPr>
              <a:t>TALLERES DE LANCIA ( SUBLANCIA) </a:t>
            </a:r>
            <a:r>
              <a:rPr lang="es-ES" sz="2000" dirty="0" smtClean="0">
                <a:latin typeface="Arial Black" pitchFamily="34" charset="0"/>
              </a:rPr>
              <a:t>EN </a:t>
            </a:r>
            <a:r>
              <a:rPr lang="es-ES" sz="2000" dirty="0">
                <a:latin typeface="Arial Black" pitchFamily="34" charset="0"/>
              </a:rPr>
              <a:t>LA LADERA SUR</a:t>
            </a:r>
            <a:br>
              <a:rPr lang="es-ES" sz="2000" dirty="0">
                <a:latin typeface="Arial Black" pitchFamily="34" charset="0"/>
              </a:rPr>
            </a:br>
            <a:r>
              <a:rPr lang="es-ES" sz="2000" dirty="0">
                <a:latin typeface="Arial Black" pitchFamily="34" charset="0"/>
              </a:rPr>
              <a:t>( VILLASABARIEGO)</a:t>
            </a:r>
            <a:br>
              <a:rPr lang="es-ES" sz="2000" dirty="0">
                <a:latin typeface="Arial Black" pitchFamily="34" charset="0"/>
              </a:rPr>
            </a:br>
            <a:r>
              <a:rPr lang="es-ES" sz="2000" dirty="0">
                <a:latin typeface="Arial Black" pitchFamily="34" charset="0"/>
              </a:rPr>
              <a:t>RESTOS DE TEGULAS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7586" name="Picture 2" descr="E:\leon romano\LANCIA\IMG_26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20"/>
            <a:ext cx="7920880" cy="460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675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76673"/>
            <a:ext cx="7754713" cy="936103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RESTOS DE TEGULAS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8610" name="Picture 2" descr="E:\leon romano\LANCIA\IMG_26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064896" cy="486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2214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04665"/>
            <a:ext cx="7754713" cy="648071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HORNOS PARA TEGULAS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9634" name="Picture 2" descr="E:\leon romano\LANCIA\IMG_26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280920" cy="486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81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04665"/>
            <a:ext cx="7754713" cy="720079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REJILLA DE HORNO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0658" name="Picture 2" descr="E:\leon romano\LANCIA\IMG_26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792088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6819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332657"/>
            <a:ext cx="7754713" cy="864095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HORNO CIRCULAR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682" name="Picture 2" descr="E:\leon romano\LANCIA\IMG_28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8136904" cy="501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6183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04665"/>
            <a:ext cx="7754713" cy="720079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CASTRO ASTUR Y CIUDAD ROMANA DE LANCIA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2706" name="Picture 2" descr="E:\leon romano\LANCIA\Nueva imagen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43000"/>
            <a:ext cx="7704856" cy="516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5859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C:\Users\Usuario\Desktop\797995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792088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441446"/>
      </p:ext>
    </p:extLst>
  </p:cSld>
  <p:clrMapOvr>
    <a:masterClrMapping/>
  </p:clrMapOvr>
  <p:transition spd="slow">
    <p:wip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76673"/>
            <a:ext cx="7754713" cy="1008111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CONSTRUCCIÓN CIRCULAR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3730" name="Picture 2" descr="E:\leon romano\LANCIA\Nueva imagen3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63284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4301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0040" y="404665"/>
            <a:ext cx="7754713" cy="792087"/>
          </a:xfrm>
        </p:spPr>
        <p:txBody>
          <a:bodyPr/>
          <a:lstStyle/>
          <a:p>
            <a:r>
              <a:rPr lang="es-ES" sz="2000" dirty="0" smtClean="0">
                <a:latin typeface="Arial Black" pitchFamily="34" charset="0"/>
              </a:rPr>
              <a:t>RESTOS DE TEGULAS</a:t>
            </a:r>
            <a:endParaRPr lang="es-ES" sz="2000" dirty="0">
              <a:latin typeface="Arial Black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4754" name="Picture 2" descr="E:\leon romano\LANCIA\Nueva imagen4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784887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6208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rtoné">
  <a:themeElements>
    <a:clrScheme name="Cartoné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Cartoné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rtoné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595</TotalTime>
  <Words>870</Words>
  <Application>Microsoft Office PowerPoint</Application>
  <PresentationFormat>Presentación en pantalla (4:3)</PresentationFormat>
  <Paragraphs>113</Paragraphs>
  <Slides>129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129</vt:i4>
      </vt:variant>
    </vt:vector>
  </HeadingPairs>
  <TitlesOfParts>
    <vt:vector size="130" baseType="lpstr">
      <vt:lpstr>Cartoné</vt:lpstr>
      <vt:lpstr> Descubriendo nuestro pasado Romano POR:  MARIA CELIA ROPERO</vt:lpstr>
      <vt:lpstr>La ciudad de León fue fundada hacia el 20 a.c. como campamento de la Legio VI Victrix  y en el año 74, al partir hacia Germania ,llega bajo el mando del emperador Vespasiano ,  la legio VII Gemina, que permaneció en León hasta el siglo V</vt:lpstr>
      <vt:lpstr>DISPOSICIÓN DEL CAMPAMENTO ROMANO</vt:lpstr>
      <vt:lpstr>PLANO DEL LEÓN ROMANO</vt:lpstr>
      <vt:lpstr>Presentación de PowerPoint</vt:lpstr>
      <vt:lpstr>Presentación de PowerPoint</vt:lpstr>
      <vt:lpstr>Vamos a empezar entrando a la ciudad </vt:lpstr>
      <vt:lpstr>EL ACUEDUCTO ROMANO LLEGABA HASTA LA PUERTA DECUMANA, TENÍA APROX. 10 KM</vt:lpstr>
      <vt:lpstr>FRAGMENTO DE CANALIZACIÓN TRASLADADO AL PARQUE DEL CID</vt:lpstr>
      <vt:lpstr>Parque del Cid. Canalización</vt:lpstr>
      <vt:lpstr>MOLINOS ADOSADOS EN LA MURALLA( PUERTA DECUMANA)</vt:lpstr>
      <vt:lpstr>Presentación de PowerPoint</vt:lpstr>
      <vt:lpstr>LÁPIDAS ADOSADAS A LA MURALLA( JUNTO A LA PUERTA DECUMANA)</vt:lpstr>
      <vt:lpstr>Presentación de PowerPoint</vt:lpstr>
      <vt:lpstr>LÁPIDA AL LADO DE LA PUERTA DECUMANA</vt:lpstr>
      <vt:lpstr>LÁPIDA AL LADO DE LA PUERTA DECUMANA</vt:lpstr>
      <vt:lpstr>LÁPIDA FUNERARIA EN LA MURALLA EN LA CALLE DE RAMÓN Y CAJAL</vt:lpstr>
      <vt:lpstr>Presentación de PowerPoint</vt:lpstr>
      <vt:lpstr>LÁPIDA EN LA MURALLA( CALLE RAMÓN Y CAJAL)</vt:lpstr>
      <vt:lpstr>LÁPIDA EN LA CALLE DE LOS CUBOS</vt:lpstr>
      <vt:lpstr>LÁPIDA EN LA CARRETERA DE LOS CUBOS</vt:lpstr>
      <vt:lpstr>SIGUIENDO NUESTRO RECORRIDO: CAMPAMENTO DE LA LEGIO VI ( CORRAL DE SAN GUISÁN), POSIBLES ALMACENES DE LA LEGIO VI</vt:lpstr>
      <vt:lpstr>Presentación de PowerPoint</vt:lpstr>
      <vt:lpstr>LEGIO VI</vt:lpstr>
      <vt:lpstr>LEGIO VI ( BARRACONES Y ALMACENES)</vt:lpstr>
      <vt:lpstr>LEGIO VI , CALLE CON RESTOS DE CANALIZACIÓN)</vt:lpstr>
      <vt:lpstr> PUERTA DE LA IGLESIA DE SANTA MARINA, QUE ESTUVO AQUÍ HASTA 1768, BAJO CUYO SUELO SE ENCONTRARON LOS RESTOS DE LA LEGIO VI </vt:lpstr>
      <vt:lpstr>INSCRIPCIÓN INVERTIDA EN EL DINTEL DE LA PUERTA EN LATÍN MEDIEVAL</vt:lpstr>
      <vt:lpstr>MURALLA SIGLO I </vt:lpstr>
      <vt:lpstr>SILLAR MURALLA SAN ISIDORO SIGLO IV</vt:lpstr>
      <vt:lpstr>MURALLA SIGLO I, MURALLA JUNTO A LA DIPUTACIÓN</vt:lpstr>
      <vt:lpstr>MURALLA DEL SIGLO I( AL LADO DE LA DIPUTACIÓN)</vt:lpstr>
      <vt:lpstr>MURALLA SIGLO I</vt:lpstr>
      <vt:lpstr>Y LLEGAMOS A LA PUERTA PRINCIPALIS DEXTRA ( ENTRE LA DIPUTACIÓN Y LA CALLE LA RUA),DE LA QUE NO HAYA RESTOS, Y SEGUIREMOS BORDEANDO LA MURALLA POR LA CALLE DE LA RUA</vt:lpstr>
      <vt:lpstr>CUBO EN LA PARTE POSTERIOR DE UNA INMOBILIARIA( calle de la Rúa) </vt:lpstr>
      <vt:lpstr>MURALLA EN LA PARTE POSTERIOR DE LA TIENDA DE TRAJES DE NOVIA</vt:lpstr>
      <vt:lpstr>Y SEGUIMOS POR LA CALLE DE AZABACHERÍA CUBO EN EL LIENZO SUR, ADOSADO AL PALACIO DEL CONDE LUNA</vt:lpstr>
      <vt:lpstr>MURALLA ROMANA EN EL INTERIOR DEL PALACIO DE CONDE LUNA</vt:lpstr>
      <vt:lpstr>ANFITEATRO ROMANO</vt:lpstr>
      <vt:lpstr>EN LA CALLE CASCALERÍAS ENCONTRAMOS RESTOS DEL ANFITEATRO EN DOS CRIPTAS SUBTERRÁNEAS EN EL SÓTANO DE DOS EDIFICIOS DE VIVIENDAS</vt:lpstr>
      <vt:lpstr>Presentación de PowerPoint</vt:lpstr>
      <vt:lpstr>Presentación de PowerPoint</vt:lpstr>
      <vt:lpstr>SEGUNDA CRIPTA</vt:lpstr>
      <vt:lpstr>Presentación de PowerPoint</vt:lpstr>
      <vt:lpstr>PARTE POSTERIOR</vt:lpstr>
      <vt:lpstr>Presentación de PowerPoint</vt:lpstr>
      <vt:lpstr>Presentación de PowerPoint</vt:lpstr>
      <vt:lpstr>Presentación de PowerPoint</vt:lpstr>
      <vt:lpstr>Presentación de PowerPoint</vt:lpstr>
      <vt:lpstr>CUBO DE MURALLA EN EL SÓTANO DEL BAR EL BESUGO</vt:lpstr>
      <vt:lpstr>Presentación de PowerPoint</vt:lpstr>
      <vt:lpstr>Y SIGUIENDO HACIA LA CALLE PLATERÍAS ENCONTRAMOS RESTOS DEL LIENZO SUR DE LA PUERTA PRETORIANA</vt:lpstr>
      <vt:lpstr>Presentación de PowerPoint</vt:lpstr>
      <vt:lpstr>Presentación de PowerPoint</vt:lpstr>
      <vt:lpstr>Y SOBRE EL DINTEL DE LA PUERTA, ARCO REAL DEL PALACIO DE RAMIRO II, CONVERTIDO EN CÁRCEL HASTA EL SIGLO XVI</vt:lpstr>
      <vt:lpstr>Y LLEGAMOS A LA PLAZA DE LA CATEDRAL, Y EN EL EDIFICIO DE SIERRA PAMBLEY ENCONTRAMOS RESTOS DE LAS CLOACAS</vt:lpstr>
      <vt:lpstr>Presentación de PowerPoint</vt:lpstr>
      <vt:lpstr>Y EN LA PLAZA DE LA CATEDRAL , LA CRIPTA DE LAS TERMAS, CON RESTOS DE LA PORTA PRINCIPALIS SINISTRA O PUERTA OBISPO</vt:lpstr>
      <vt:lpstr>RESTOS DE LAS TERMAS</vt:lpstr>
      <vt:lpstr>SILLAR DE LA PORTA PRINCIPALIS SINISTRA</vt:lpstr>
      <vt:lpstr>Presentación de PowerPoint</vt:lpstr>
      <vt:lpstr>Presentación de PowerPoint</vt:lpstr>
      <vt:lpstr>PUERTA OBISPO O PORTA PRINCIPALIS SINISTRA</vt:lpstr>
      <vt:lpstr>Presentación de PowerPoint</vt:lpstr>
      <vt:lpstr>Presentación de PowerPoint</vt:lpstr>
      <vt:lpstr>Presentación de PowerPoint</vt:lpstr>
      <vt:lpstr>PUERTA DE ACCESO A LA CATEDRAL DESDE EL PALACIO ARZOBISPAL</vt:lpstr>
      <vt:lpstr>TORRE DE LOS PONCE O DEL OBISPO, CUADRILÁTERA, EN EL LIENZO SE DE LA MURALLA.  De AQUÍ PARTÍA LA CERCA MEDIEVAL QUE EL REY ALFONSO XI MANDÓ CONSTRUIR EN 1324, PARA PROTEGER EL BARRIO FRANCO Y JUDÍO, APROVECHANDO LA TOPOGRAFÍA DEL TERRENO</vt:lpstr>
      <vt:lpstr>SILLAR DE LA TORRE</vt:lpstr>
      <vt:lpstr>Y SALGAMOS DEL RECINTO ROMANO PARA LLEGAR AL DEPÓSITO DE AGUA EN LA PLAZA DE SAN PEDRO</vt:lpstr>
      <vt:lpstr>Y DESPUES DE CONTEMPLAR LAS MURALLAS DE LA CARRETERA DE LOS CUBOS…</vt:lpstr>
      <vt:lpstr>Presentación de PowerPoint</vt:lpstr>
      <vt:lpstr>ENTRAEMOS DE NUEVO POR PUERTA OBISPO Y LLEGAREMOS A LA PARTE MÁS IMPORTANTE DEL CAMPAMENTO:LOS PRINCIPIA Y EL PRAETORIUM</vt:lpstr>
      <vt:lpstr>RECREACIÓN VIRTUAL DE LOS PRINCIPIA</vt:lpstr>
      <vt:lpstr>EL PRAETORIUM( PLAZA DE SAN PELAYO)</vt:lpstr>
      <vt:lpstr>Presentación de PowerPoint</vt:lpstr>
      <vt:lpstr>Presentación de PowerPoint</vt:lpstr>
      <vt:lpstr>Presentación de PowerPoint</vt:lpstr>
      <vt:lpstr>Presentación de PowerPoint</vt:lpstr>
      <vt:lpstr>Y BAJAREMOS POR LA VIA PRINCIPALIS, EN CUYO SUBSUELO SE ENCUENTRAN RESTOS DE CANALIZACIONES.</vt:lpstr>
      <vt:lpstr>Y EN LA CALLE CONDE LUNA ENCONTRAMOS RESTOS DE UNA CLOACA ROMANA, HOY CUBIERTA POR LA CARRETERA</vt:lpstr>
      <vt:lpstr>Y TERMINAREMOS EL RECORRIDO EN EL BAR EL BUHO, Y EN LA POSADA REGIA DONDE ENCONTRAMOS MURALLA ADOSADA,( PORTA PRINCIPALIS DEXTRA). </vt:lpstr>
      <vt:lpstr>Presentación de PowerPoint</vt:lpstr>
      <vt:lpstr>ASENTAMIENTO CIVIL DEL CAMPAMENTO DE LA LEGIO VII EN PUENTE CASTRO: VICUS AD LEGIONEM VII, ÚNICO ASENTAMIENTO CIVIL CONSERVADO EN ESPAÑA DEPENDIENTE DE UN CAMPAMENTO MILITAR  ( TALLERES, TABERNAS, ALMACENES…) </vt:lpstr>
      <vt:lpstr>RESTOS DE TEGULAS Y COLUMNAS SUSTENTANTES</vt:lpstr>
      <vt:lpstr>CONSTRUCCIONES CIRCULARES</vt:lpstr>
      <vt:lpstr>RESTOS DE MOLINO</vt:lpstr>
      <vt:lpstr>RESTOS DE PAVIMENTO EN VIVIENDA</vt:lpstr>
      <vt:lpstr>PUENTE DE LA LASTRA, SE OBSERVA EL ASENTAMIENTO DE LA VICUS AD LEGIONEM VII</vt:lpstr>
      <vt:lpstr>VISTA AÉREA</vt:lpstr>
      <vt:lpstr>TALLERES DE LANCIA ( SUBLANCIA) EN LA LADERA SUR ( VILLASABARIEGO) RESTOS DE TEGULAS</vt:lpstr>
      <vt:lpstr>RESTOS DE TEGULAS</vt:lpstr>
      <vt:lpstr>HORNOS PARA TEGULAS</vt:lpstr>
      <vt:lpstr>REJILLA DE HORNO</vt:lpstr>
      <vt:lpstr>HORNO CIRCULAR</vt:lpstr>
      <vt:lpstr>CASTRO ASTUR Y CIUDAD ROMANA DE LANCIA</vt:lpstr>
      <vt:lpstr>Presentación de PowerPoint</vt:lpstr>
      <vt:lpstr>CONSTRUCCIÓN CIRCULAR</vt:lpstr>
      <vt:lpstr>RESTOS DE TEGULAS</vt:lpstr>
      <vt:lpstr>Presentación de PowerPoint</vt:lpstr>
      <vt:lpstr>CANALIZACIÓN EN CALLE DE LA CIUDAD ROMANA</vt:lpstr>
      <vt:lpstr>RESTOS EN EL VERTEDERO( LADERA NORTE)</vt:lpstr>
      <vt:lpstr>EREMITORIOS SIGLO VII-VIII </vt:lpstr>
      <vt:lpstr>VILLA ROMANA DE NAVATEJERA, SOBRE LA QUE SE CONSTRUYÓ UNA IGLESIA PALEOCRISTIANA( IV-V)</vt:lpstr>
      <vt:lpstr>RESTOS DE LA PRIMITIVA IGLESIA PALEOCRISTIANA</vt:lpstr>
      <vt:lpstr>Presentación de PowerPoint</vt:lpstr>
      <vt:lpstr>PAVIMENTO DE MOSAICO EN UNA ESTANCIA</vt:lpstr>
      <vt:lpstr>TERMAS DE LA VILLA</vt:lpstr>
      <vt:lpstr>MOSAICO EN UNA ESTANCIA DE LA VILLA</vt:lpstr>
      <vt:lpstr>CANALES MERIDIONALES HACIA LAS MÉDULAS EN LA ZONA DE LLAMAS DE CABRERA</vt:lpstr>
      <vt:lpstr>EXPLOTACIONES AURÍFERAS</vt:lpstr>
      <vt:lpstr>Presentación de PowerPoint</vt:lpstr>
      <vt:lpstr>Presentación de PowerPoint</vt:lpstr>
      <vt:lpstr>MINA AURÍFERA, EXCAVADA EN LA ROCA</vt:lpstr>
      <vt:lpstr>Presentación de PowerPoint</vt:lpstr>
      <vt:lpstr>Presentación de PowerPoint</vt:lpstr>
      <vt:lpstr>CANAL ROMANO TALLADO EN LA ROCA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COROBATES( INSTRUMENTO PARA MEDIR DESNIVELES DEL SUELO). MUSEO DE PUENTE DE DOMINGO FLÓREZ</vt:lpstr>
      <vt:lpstr>VETA DE CUARZO AURÍFERO</vt:lpstr>
      <vt:lpstr>PROCESO DE LA EXTRACCIÓN DEL ORO</vt:lpstr>
      <vt:lpstr>Presentación de PowerPoint</vt:lpstr>
      <vt:lpstr>Presentación de PowerPoint</vt:lpstr>
      <vt:lpstr>Presentación de PowerPoint</vt:lpstr>
    </vt:vector>
  </TitlesOfParts>
  <Company>consejeria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Descubriendo nuestro pasado</dc:title>
  <dc:creator>consejeria</dc:creator>
  <cp:lastModifiedBy>Usuario</cp:lastModifiedBy>
  <cp:revision>132</cp:revision>
  <dcterms:created xsi:type="dcterms:W3CDTF">2013-04-10T11:06:41Z</dcterms:created>
  <dcterms:modified xsi:type="dcterms:W3CDTF">2013-06-09T19:53:05Z</dcterms:modified>
</cp:coreProperties>
</file>