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e una cita aquí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“Escribe una cita aquí”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bg>
      <p:bgPr>
        <a:gradFill flip="none" rotWithShape="1">
          <a:gsLst>
            <a:gs pos="0">
              <a:srgbClr val="012F7B"/>
            </a:gs>
            <a:gs pos="100000">
              <a:srgbClr val="011D57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076E35EB-7EA9-4955-83F3-EDF269DE8FC2-L0-001-239.gif" descr="076E35EB-7EA9-4955-83F3-EDF269DE8FC2-L0-001-23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550" y="8409192"/>
            <a:ext cx="1408307" cy="1111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4C1FC6E2-7878-4006-87E4-C6BA2F0F5FE0-L0-001-240.png" descr="4C1FC6E2-7878-4006-87E4-C6BA2F0F5FE0-L0-001-2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57" y="527848"/>
            <a:ext cx="1780693" cy="10822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Línea"/>
          <p:cNvSpPr/>
          <p:nvPr/>
        </p:nvSpPr>
        <p:spPr>
          <a:xfrm flipV="1">
            <a:off x="2083466" y="-7508"/>
            <a:ext cx="1" cy="976861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0" name="Descubre nuestro…"/>
          <p:cNvSpPr/>
          <p:nvPr/>
        </p:nvSpPr>
        <p:spPr>
          <a:xfrm>
            <a:off x="-90925" y="1567545"/>
            <a:ext cx="2163257" cy="66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Descubre nuestro</a:t>
            </a: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  <a:r>
              <a:t>Universo</a:t>
            </a: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  <a:r>
              <a:t>Curso </a:t>
            </a: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2019-2020</a:t>
            </a: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  <a:r>
              <a:t>Rodrigo</a:t>
            </a:r>
          </a:p>
          <a:p>
            <a:pPr>
              <a:defRPr b="1" sz="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Courier New"/>
                <a:ea typeface="Courier New"/>
                <a:cs typeface="Courier New"/>
                <a:sym typeface="Courier New"/>
              </a:defRPr>
            </a:pPr>
            <a:r>
              <a:t>Martínez Gutiérrez</a:t>
            </a:r>
          </a:p>
        </p:txBody>
      </p:sp>
      <p:sp>
        <p:nvSpPr>
          <p:cNvPr id="121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rodrigo.margut@educa.jcyl.es" TargetMode="Externa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RSO DESCUBRE NUESTRO UNIVERSO…"/>
          <p:cNvSpPr txBox="1"/>
          <p:nvPr/>
        </p:nvSpPr>
        <p:spPr>
          <a:xfrm>
            <a:off x="3046366" y="988687"/>
            <a:ext cx="8522789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CURSO DESCUBRE NUESTRO UNIVERSO</a:t>
            </a:r>
          </a:p>
          <a:p>
            <a:pPr defTabSz="457200">
              <a:defRPr sz="27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</a:p>
          <a:p>
            <a:pPr defTabSz="457200">
              <a:defRPr sz="27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ASTRONOMÍA PRÁCTICA Y ACTIVIDADES PARA PRIMARIA Y SECUNDARIA EN EL AULA.</a:t>
            </a:r>
          </a:p>
          <a:p>
            <a:pPr defTabSz="457200">
              <a:defRPr sz="27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</a:p>
          <a:p>
            <a:pPr defTabSz="457200">
              <a:defRPr sz="27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MARTES 21 DE ENERO 2020</a:t>
            </a:r>
          </a:p>
          <a:p>
            <a:pPr defTabSz="457200">
              <a:defRPr sz="27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</a:p>
          <a:p>
            <a:pPr defTabSz="457200">
              <a:defRPr sz="2700" u="sng">
                <a:solidFill>
                  <a:srgbClr val="FEFB41"/>
                </a:solid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CFIE ÁVILA 2019-2020</a:t>
            </a:r>
          </a:p>
        </p:txBody>
      </p:sp>
      <p:pic>
        <p:nvPicPr>
          <p:cNvPr id="131" name="076E35EB-7EA9-4955-83F3-EDF269DE8FC2-L0-001-239.gif" descr="076E35EB-7EA9-4955-83F3-EDF269DE8FC2-L0-001-23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7264" y="6446616"/>
            <a:ext cx="3131450" cy="247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4C1FC6E2-7878-4006-87E4-C6BA2F0F5FE0-L0-001-240.png" descr="4C1FC6E2-7878-4006-87E4-C6BA2F0F5FE0-L0-001-2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6805" y="6425398"/>
            <a:ext cx="4137447" cy="2514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DRIGO MARTÍNEZ GUTIÉRREZ…"/>
          <p:cNvSpPr/>
          <p:nvPr>
            <p:ph type="title" idx="4294967295"/>
          </p:nvPr>
        </p:nvSpPr>
        <p:spPr>
          <a:xfrm>
            <a:off x="3144448" y="8526"/>
            <a:ext cx="8793986" cy="3828913"/>
          </a:xfrm>
          <a:prstGeom prst="rect">
            <a:avLst/>
          </a:prstGeom>
        </p:spPr>
        <p:txBody>
          <a:bodyPr/>
          <a:lstStyle/>
          <a:p>
            <a:pPr>
              <a:defRPr b="1" sz="27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RODRIGO MARTÍNEZ GUTIÉRREZ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Maestro en el C.R.A. Tomás Luis de Victoria (Sanchidrián)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Vocal de formación para niños y niñas del G.O.A.A.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Contacto: </a:t>
            </a:r>
            <a:r>
              <a:rPr u="sng">
                <a:hlinkClick r:id="rId2" invalidUrl="" action="" tgtFrame="" tooltip="" history="1" highlightClick="0" endSnd="0"/>
              </a:rPr>
              <a:t>rodrigo.margut@educa.jcyl.es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5" name="COMPETENCIA: CAPACITACIÓN PARA EL DOCENTE SOBRE RECURSOS Y ACTIVIDADES SUFICIENTES PARA LA ENSEÑANZA DE LA ASTRONOMÍA."/>
          <p:cNvSpPr txBox="1"/>
          <p:nvPr/>
        </p:nvSpPr>
        <p:spPr>
          <a:xfrm>
            <a:off x="2472076" y="3141860"/>
            <a:ext cx="9773885" cy="1690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defTabSz="233679">
              <a:defRPr sz="3120"/>
            </a:pP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COMPETENCIA</a:t>
            </a:r>
            <a:r>
              <a:t>: CAPACITACIÓN PARA EL DOCENTE SOBRE RECURSOS Y ACTIVIDADES SUFICIENTES PARA LA ENSEÑANZA DE LA ASTRONOMÍA.</a:t>
            </a:r>
          </a:p>
        </p:txBody>
      </p:sp>
      <p:sp>
        <p:nvSpPr>
          <p:cNvPr id="136" name="Presencia de la astronomía en los currículos de primaria y secundaria.…"/>
          <p:cNvSpPr txBox="1"/>
          <p:nvPr>
            <p:ph type="body" sz="half" idx="4294967295"/>
          </p:nvPr>
        </p:nvSpPr>
        <p:spPr>
          <a:xfrm>
            <a:off x="2472076" y="6632444"/>
            <a:ext cx="10339465" cy="3063799"/>
          </a:xfrm>
          <a:prstGeom prst="rect">
            <a:avLst/>
          </a:prstGeom>
        </p:spPr>
        <p:txBody>
          <a:bodyPr lIns="38100" tIns="38100" rIns="38100" bIns="38100" anchor="t"/>
          <a:lstStyle/>
          <a:p>
            <a:pPr marL="290201" indent="-290201" algn="just" defTabSz="391414">
              <a:spcBef>
                <a:spcPts val="2800"/>
              </a:spcBef>
              <a:defRPr sz="2412"/>
            </a:pPr>
            <a:r>
              <a:t>Presencia de la astronomía en los currículos de primaria y secundaria. </a:t>
            </a:r>
          </a:p>
          <a:p>
            <a:pPr marL="290201" indent="-290201" algn="just" defTabSz="391414">
              <a:spcBef>
                <a:spcPts val="2800"/>
              </a:spcBef>
              <a:defRPr sz="2412"/>
            </a:pPr>
            <a:r>
              <a:t>Recursos y actividades para la Ed. Primaria</a:t>
            </a:r>
          </a:p>
          <a:p>
            <a:pPr marL="290201" indent="-290201" algn="just" defTabSz="391414">
              <a:spcBef>
                <a:spcPts val="2800"/>
              </a:spcBef>
              <a:defRPr sz="2412"/>
            </a:pPr>
            <a:r>
              <a:t>Recursos y actividades para la Ed. Secundaria</a:t>
            </a:r>
          </a:p>
          <a:p>
            <a:pPr marL="290201" indent="-290201" algn="just" defTabSz="391414">
              <a:spcBef>
                <a:spcPts val="2800"/>
              </a:spcBef>
              <a:defRPr sz="2412"/>
            </a:pPr>
            <a:r>
              <a:t>Creación de unidad/taller tipo con actividades encaminadas a la enseñanza de la astronomía.</a:t>
            </a:r>
          </a:p>
        </p:txBody>
      </p:sp>
      <p:pic>
        <p:nvPicPr>
          <p:cNvPr id="137" name="IMG_4327-382.jpeg" descr="IMG_4327-38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7524" y="4865549"/>
            <a:ext cx="3082989" cy="1734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ctividades para Ed. Primaria"/>
          <p:cNvSpPr/>
          <p:nvPr>
            <p:ph type="title" idx="4294967295"/>
          </p:nvPr>
        </p:nvSpPr>
        <p:spPr>
          <a:xfrm>
            <a:off x="2472076" y="273639"/>
            <a:ext cx="10179247" cy="1590676"/>
          </a:xfrm>
          <a:prstGeom prst="rect">
            <a:avLst/>
          </a:prstGeom>
        </p:spPr>
        <p:txBody>
          <a:bodyPr lIns="38100" tIns="38100" rIns="38100" bIns="38100"/>
          <a:lstStyle>
            <a:lvl1pPr defTabSz="455675">
              <a:defRPr b="1" sz="5615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Actividades para Ed. Primaria</a:t>
            </a:r>
          </a:p>
        </p:txBody>
      </p:sp>
      <p:sp>
        <p:nvSpPr>
          <p:cNvPr id="140" name="Telescopio"/>
          <p:cNvSpPr/>
          <p:nvPr/>
        </p:nvSpPr>
        <p:spPr>
          <a:xfrm>
            <a:off x="3506518" y="7548342"/>
            <a:ext cx="1721735" cy="205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26" y="0"/>
                </a:moveTo>
                <a:lnTo>
                  <a:pt x="16276" y="1451"/>
                </a:lnTo>
                <a:lnTo>
                  <a:pt x="18550" y="4798"/>
                </a:lnTo>
                <a:lnTo>
                  <a:pt x="21600" y="3348"/>
                </a:lnTo>
                <a:lnTo>
                  <a:pt x="19326" y="0"/>
                </a:lnTo>
                <a:close/>
                <a:moveTo>
                  <a:pt x="15925" y="2086"/>
                </a:moveTo>
                <a:lnTo>
                  <a:pt x="2336" y="8535"/>
                </a:lnTo>
                <a:lnTo>
                  <a:pt x="2887" y="9345"/>
                </a:lnTo>
                <a:lnTo>
                  <a:pt x="1596" y="9345"/>
                </a:lnTo>
                <a:lnTo>
                  <a:pt x="1001" y="8453"/>
                </a:lnTo>
                <a:lnTo>
                  <a:pt x="0" y="8929"/>
                </a:lnTo>
                <a:lnTo>
                  <a:pt x="978" y="10383"/>
                </a:lnTo>
                <a:lnTo>
                  <a:pt x="3593" y="10383"/>
                </a:lnTo>
                <a:lnTo>
                  <a:pt x="4111" y="11144"/>
                </a:lnTo>
                <a:lnTo>
                  <a:pt x="9812" y="8436"/>
                </a:lnTo>
                <a:lnTo>
                  <a:pt x="9812" y="10059"/>
                </a:lnTo>
                <a:lnTo>
                  <a:pt x="13335" y="10059"/>
                </a:lnTo>
                <a:lnTo>
                  <a:pt x="13335" y="6762"/>
                </a:lnTo>
                <a:lnTo>
                  <a:pt x="17700" y="4696"/>
                </a:lnTo>
                <a:lnTo>
                  <a:pt x="15925" y="2086"/>
                </a:lnTo>
                <a:close/>
                <a:moveTo>
                  <a:pt x="7753" y="10636"/>
                </a:moveTo>
                <a:lnTo>
                  <a:pt x="7753" y="11932"/>
                </a:lnTo>
                <a:lnTo>
                  <a:pt x="8695" y="11932"/>
                </a:lnTo>
                <a:lnTo>
                  <a:pt x="3938" y="21600"/>
                </a:lnTo>
                <a:lnTo>
                  <a:pt x="4852" y="21600"/>
                </a:lnTo>
                <a:lnTo>
                  <a:pt x="10589" y="11932"/>
                </a:lnTo>
                <a:lnTo>
                  <a:pt x="10591" y="11932"/>
                </a:lnTo>
                <a:lnTo>
                  <a:pt x="10997" y="21600"/>
                </a:lnTo>
                <a:lnTo>
                  <a:pt x="11911" y="21600"/>
                </a:lnTo>
                <a:lnTo>
                  <a:pt x="12483" y="11983"/>
                </a:lnTo>
                <a:lnTo>
                  <a:pt x="18189" y="21600"/>
                </a:lnTo>
                <a:lnTo>
                  <a:pt x="19105" y="21600"/>
                </a:lnTo>
                <a:lnTo>
                  <a:pt x="14348" y="11932"/>
                </a:lnTo>
                <a:lnTo>
                  <a:pt x="15183" y="11932"/>
                </a:lnTo>
                <a:lnTo>
                  <a:pt x="15183" y="10636"/>
                </a:lnTo>
                <a:lnTo>
                  <a:pt x="7753" y="1063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1" name="Nuestro planeta…"/>
          <p:cNvSpPr txBox="1"/>
          <p:nvPr/>
        </p:nvSpPr>
        <p:spPr>
          <a:xfrm>
            <a:off x="2395817" y="2643885"/>
            <a:ext cx="10331765" cy="4465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marL="529389" indent="-529389" algn="l">
              <a:buSzPct val="75000"/>
              <a:buChar char="-"/>
              <a:defRPr sz="4400"/>
            </a:pPr>
            <a:r>
              <a:t>Nuestro planeta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Sistema solar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Estrellas y constelaciones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Galaxias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Otros cuerpos Celestes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Instrumentos del astrónomo</a:t>
            </a:r>
          </a:p>
        </p:txBody>
      </p:sp>
      <p:sp>
        <p:nvSpPr>
          <p:cNvPr id="142" name="Júpiter"/>
          <p:cNvSpPr/>
          <p:nvPr/>
        </p:nvSpPr>
        <p:spPr>
          <a:xfrm>
            <a:off x="9948029" y="6571718"/>
            <a:ext cx="2744774" cy="274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7050" y="0"/>
                  <a:pt x="3745" y="1913"/>
                  <a:pt x="1809" y="4814"/>
                </a:cubicBezTo>
                <a:lnTo>
                  <a:pt x="19789" y="4814"/>
                </a:lnTo>
                <a:cubicBezTo>
                  <a:pt x="17853" y="1912"/>
                  <a:pt x="14550" y="0"/>
                  <a:pt x="10800" y="0"/>
                </a:cubicBezTo>
                <a:close/>
                <a:moveTo>
                  <a:pt x="1151" y="5943"/>
                </a:moveTo>
                <a:cubicBezTo>
                  <a:pt x="1002" y="6239"/>
                  <a:pt x="866" y="6543"/>
                  <a:pt x="744" y="6853"/>
                </a:cubicBezTo>
                <a:lnTo>
                  <a:pt x="20856" y="6853"/>
                </a:lnTo>
                <a:cubicBezTo>
                  <a:pt x="20734" y="6543"/>
                  <a:pt x="20597" y="6239"/>
                  <a:pt x="20447" y="5943"/>
                </a:cubicBezTo>
                <a:lnTo>
                  <a:pt x="1151" y="5943"/>
                </a:lnTo>
                <a:close/>
                <a:moveTo>
                  <a:pt x="2668" y="8016"/>
                </a:moveTo>
                <a:cubicBezTo>
                  <a:pt x="2481" y="8016"/>
                  <a:pt x="2295" y="8051"/>
                  <a:pt x="2135" y="8120"/>
                </a:cubicBezTo>
                <a:lnTo>
                  <a:pt x="1782" y="8274"/>
                </a:lnTo>
                <a:cubicBezTo>
                  <a:pt x="1461" y="8413"/>
                  <a:pt x="1037" y="8413"/>
                  <a:pt x="716" y="8274"/>
                </a:cubicBezTo>
                <a:lnTo>
                  <a:pt x="363" y="8120"/>
                </a:lnTo>
                <a:cubicBezTo>
                  <a:pt x="354" y="8117"/>
                  <a:pt x="346" y="8114"/>
                  <a:pt x="338" y="8110"/>
                </a:cubicBezTo>
                <a:cubicBezTo>
                  <a:pt x="117" y="8970"/>
                  <a:pt x="0" y="9871"/>
                  <a:pt x="0" y="10800"/>
                </a:cubicBezTo>
                <a:cubicBezTo>
                  <a:pt x="0" y="10892"/>
                  <a:pt x="1" y="10984"/>
                  <a:pt x="3" y="11075"/>
                </a:cubicBezTo>
                <a:cubicBezTo>
                  <a:pt x="82" y="11058"/>
                  <a:pt x="158" y="11033"/>
                  <a:pt x="230" y="11002"/>
                </a:cubicBezTo>
                <a:lnTo>
                  <a:pt x="581" y="10851"/>
                </a:lnTo>
                <a:cubicBezTo>
                  <a:pt x="902" y="10711"/>
                  <a:pt x="1327" y="10711"/>
                  <a:pt x="1649" y="10851"/>
                </a:cubicBezTo>
                <a:lnTo>
                  <a:pt x="2001" y="11002"/>
                </a:lnTo>
                <a:cubicBezTo>
                  <a:pt x="2323" y="11142"/>
                  <a:pt x="2746" y="11142"/>
                  <a:pt x="3068" y="11002"/>
                </a:cubicBezTo>
                <a:lnTo>
                  <a:pt x="3421" y="10851"/>
                </a:lnTo>
                <a:cubicBezTo>
                  <a:pt x="3742" y="10711"/>
                  <a:pt x="4166" y="10711"/>
                  <a:pt x="4487" y="10851"/>
                </a:cubicBezTo>
                <a:lnTo>
                  <a:pt x="4840" y="11002"/>
                </a:lnTo>
                <a:cubicBezTo>
                  <a:pt x="5161" y="11142"/>
                  <a:pt x="5585" y="11142"/>
                  <a:pt x="5906" y="11002"/>
                </a:cubicBezTo>
                <a:lnTo>
                  <a:pt x="6259" y="10851"/>
                </a:lnTo>
                <a:cubicBezTo>
                  <a:pt x="6580" y="10711"/>
                  <a:pt x="7004" y="10711"/>
                  <a:pt x="7325" y="10851"/>
                </a:cubicBezTo>
                <a:lnTo>
                  <a:pt x="7678" y="11002"/>
                </a:lnTo>
                <a:cubicBezTo>
                  <a:pt x="8000" y="11142"/>
                  <a:pt x="8423" y="11142"/>
                  <a:pt x="8745" y="11002"/>
                </a:cubicBezTo>
                <a:lnTo>
                  <a:pt x="9097" y="10851"/>
                </a:lnTo>
                <a:cubicBezTo>
                  <a:pt x="9419" y="10711"/>
                  <a:pt x="9844" y="10711"/>
                  <a:pt x="10165" y="10851"/>
                </a:cubicBezTo>
                <a:lnTo>
                  <a:pt x="10516" y="11002"/>
                </a:lnTo>
                <a:cubicBezTo>
                  <a:pt x="10838" y="11142"/>
                  <a:pt x="11263" y="11142"/>
                  <a:pt x="11585" y="11002"/>
                </a:cubicBezTo>
                <a:lnTo>
                  <a:pt x="11936" y="10851"/>
                </a:lnTo>
                <a:cubicBezTo>
                  <a:pt x="12257" y="10711"/>
                  <a:pt x="12682" y="10711"/>
                  <a:pt x="13004" y="10851"/>
                </a:cubicBezTo>
                <a:lnTo>
                  <a:pt x="13355" y="11002"/>
                </a:lnTo>
                <a:cubicBezTo>
                  <a:pt x="13676" y="11142"/>
                  <a:pt x="14102" y="11142"/>
                  <a:pt x="14423" y="11002"/>
                </a:cubicBezTo>
                <a:lnTo>
                  <a:pt x="14776" y="10851"/>
                </a:lnTo>
                <a:cubicBezTo>
                  <a:pt x="15097" y="10711"/>
                  <a:pt x="15521" y="10711"/>
                  <a:pt x="15842" y="10851"/>
                </a:cubicBezTo>
                <a:lnTo>
                  <a:pt x="16195" y="11002"/>
                </a:lnTo>
                <a:cubicBezTo>
                  <a:pt x="16516" y="11142"/>
                  <a:pt x="16940" y="11142"/>
                  <a:pt x="17261" y="11002"/>
                </a:cubicBezTo>
                <a:lnTo>
                  <a:pt x="17614" y="10851"/>
                </a:lnTo>
                <a:cubicBezTo>
                  <a:pt x="17936" y="10711"/>
                  <a:pt x="18359" y="10711"/>
                  <a:pt x="18681" y="10851"/>
                </a:cubicBezTo>
                <a:lnTo>
                  <a:pt x="19033" y="11002"/>
                </a:lnTo>
                <a:cubicBezTo>
                  <a:pt x="19355" y="11142"/>
                  <a:pt x="19778" y="11142"/>
                  <a:pt x="20100" y="11002"/>
                </a:cubicBezTo>
                <a:lnTo>
                  <a:pt x="20452" y="10851"/>
                </a:lnTo>
                <a:cubicBezTo>
                  <a:pt x="20774" y="10711"/>
                  <a:pt x="21199" y="10711"/>
                  <a:pt x="21521" y="10851"/>
                </a:cubicBezTo>
                <a:lnTo>
                  <a:pt x="21598" y="10884"/>
                </a:lnTo>
                <a:cubicBezTo>
                  <a:pt x="21599" y="10856"/>
                  <a:pt x="21600" y="10828"/>
                  <a:pt x="21600" y="10800"/>
                </a:cubicBezTo>
                <a:cubicBezTo>
                  <a:pt x="21600" y="9962"/>
                  <a:pt x="21504" y="9146"/>
                  <a:pt x="21323" y="8363"/>
                </a:cubicBezTo>
                <a:cubicBezTo>
                  <a:pt x="21073" y="8398"/>
                  <a:pt x="20805" y="8369"/>
                  <a:pt x="20586" y="8274"/>
                </a:cubicBezTo>
                <a:lnTo>
                  <a:pt x="20235" y="8120"/>
                </a:lnTo>
                <a:cubicBezTo>
                  <a:pt x="19913" y="7981"/>
                  <a:pt x="19488" y="7981"/>
                  <a:pt x="19167" y="8120"/>
                </a:cubicBezTo>
                <a:lnTo>
                  <a:pt x="18816" y="8274"/>
                </a:lnTo>
                <a:cubicBezTo>
                  <a:pt x="18494" y="8413"/>
                  <a:pt x="18069" y="8413"/>
                  <a:pt x="17747" y="8274"/>
                </a:cubicBezTo>
                <a:lnTo>
                  <a:pt x="17396" y="8120"/>
                </a:lnTo>
                <a:cubicBezTo>
                  <a:pt x="17075" y="7981"/>
                  <a:pt x="16650" y="7981"/>
                  <a:pt x="16328" y="8120"/>
                </a:cubicBezTo>
                <a:lnTo>
                  <a:pt x="15977" y="8274"/>
                </a:lnTo>
                <a:cubicBezTo>
                  <a:pt x="15656" y="8413"/>
                  <a:pt x="15231" y="8413"/>
                  <a:pt x="14909" y="8274"/>
                </a:cubicBezTo>
                <a:lnTo>
                  <a:pt x="14556" y="8120"/>
                </a:lnTo>
                <a:cubicBezTo>
                  <a:pt x="14235" y="7981"/>
                  <a:pt x="13811" y="7981"/>
                  <a:pt x="13490" y="8120"/>
                </a:cubicBezTo>
                <a:lnTo>
                  <a:pt x="13137" y="8274"/>
                </a:lnTo>
                <a:cubicBezTo>
                  <a:pt x="12816" y="8413"/>
                  <a:pt x="12392" y="8413"/>
                  <a:pt x="12071" y="8274"/>
                </a:cubicBezTo>
                <a:lnTo>
                  <a:pt x="11718" y="8120"/>
                </a:lnTo>
                <a:cubicBezTo>
                  <a:pt x="11397" y="7981"/>
                  <a:pt x="10973" y="7981"/>
                  <a:pt x="10651" y="8120"/>
                </a:cubicBezTo>
                <a:lnTo>
                  <a:pt x="10299" y="8274"/>
                </a:lnTo>
                <a:cubicBezTo>
                  <a:pt x="9977" y="8413"/>
                  <a:pt x="9554" y="8413"/>
                  <a:pt x="9232" y="8274"/>
                </a:cubicBezTo>
                <a:lnTo>
                  <a:pt x="8880" y="8120"/>
                </a:lnTo>
                <a:cubicBezTo>
                  <a:pt x="8558" y="7981"/>
                  <a:pt x="8133" y="7981"/>
                  <a:pt x="7811" y="8120"/>
                </a:cubicBezTo>
                <a:lnTo>
                  <a:pt x="7460" y="8274"/>
                </a:lnTo>
                <a:cubicBezTo>
                  <a:pt x="7139" y="8413"/>
                  <a:pt x="6714" y="8413"/>
                  <a:pt x="6392" y="8274"/>
                </a:cubicBezTo>
                <a:lnTo>
                  <a:pt x="6041" y="8120"/>
                </a:lnTo>
                <a:cubicBezTo>
                  <a:pt x="5720" y="7981"/>
                  <a:pt x="5295" y="7981"/>
                  <a:pt x="4973" y="8120"/>
                </a:cubicBezTo>
                <a:lnTo>
                  <a:pt x="4622" y="8274"/>
                </a:lnTo>
                <a:cubicBezTo>
                  <a:pt x="4301" y="8413"/>
                  <a:pt x="3875" y="8413"/>
                  <a:pt x="3554" y="8274"/>
                </a:cubicBezTo>
                <a:lnTo>
                  <a:pt x="3203" y="8120"/>
                </a:lnTo>
                <a:cubicBezTo>
                  <a:pt x="3042" y="8051"/>
                  <a:pt x="2854" y="8016"/>
                  <a:pt x="2668" y="8016"/>
                </a:cubicBezTo>
                <a:close/>
                <a:moveTo>
                  <a:pt x="176" y="12751"/>
                </a:moveTo>
                <a:cubicBezTo>
                  <a:pt x="393" y="13944"/>
                  <a:pt x="807" y="15069"/>
                  <a:pt x="1382" y="16090"/>
                </a:cubicBezTo>
                <a:lnTo>
                  <a:pt x="11716" y="16090"/>
                </a:lnTo>
                <a:cubicBezTo>
                  <a:pt x="11715" y="16064"/>
                  <a:pt x="11713" y="16039"/>
                  <a:pt x="11713" y="16013"/>
                </a:cubicBezTo>
                <a:cubicBezTo>
                  <a:pt x="11713" y="14879"/>
                  <a:pt x="13118" y="13959"/>
                  <a:pt x="14852" y="13959"/>
                </a:cubicBezTo>
                <a:cubicBezTo>
                  <a:pt x="16585" y="13959"/>
                  <a:pt x="17990" y="14879"/>
                  <a:pt x="17990" y="16013"/>
                </a:cubicBezTo>
                <a:cubicBezTo>
                  <a:pt x="17990" y="16039"/>
                  <a:pt x="17990" y="16064"/>
                  <a:pt x="17989" y="16090"/>
                </a:cubicBezTo>
                <a:lnTo>
                  <a:pt x="20216" y="16090"/>
                </a:lnTo>
                <a:cubicBezTo>
                  <a:pt x="20791" y="15069"/>
                  <a:pt x="21205" y="13944"/>
                  <a:pt x="21423" y="12751"/>
                </a:cubicBezTo>
                <a:lnTo>
                  <a:pt x="176" y="12751"/>
                </a:lnTo>
                <a:close/>
                <a:moveTo>
                  <a:pt x="14880" y="14656"/>
                </a:moveTo>
                <a:cubicBezTo>
                  <a:pt x="14335" y="14656"/>
                  <a:pt x="13789" y="14789"/>
                  <a:pt x="13373" y="15056"/>
                </a:cubicBezTo>
                <a:cubicBezTo>
                  <a:pt x="12542" y="15589"/>
                  <a:pt x="12542" y="16455"/>
                  <a:pt x="13373" y="16988"/>
                </a:cubicBezTo>
                <a:cubicBezTo>
                  <a:pt x="14205" y="17521"/>
                  <a:pt x="15554" y="17521"/>
                  <a:pt x="16386" y="16988"/>
                </a:cubicBezTo>
                <a:cubicBezTo>
                  <a:pt x="17217" y="16455"/>
                  <a:pt x="17217" y="15589"/>
                  <a:pt x="16386" y="15056"/>
                </a:cubicBezTo>
                <a:cubicBezTo>
                  <a:pt x="15970" y="14789"/>
                  <a:pt x="15425" y="14656"/>
                  <a:pt x="14880" y="14656"/>
                </a:cubicBezTo>
                <a:close/>
                <a:moveTo>
                  <a:pt x="3041" y="18313"/>
                </a:moveTo>
                <a:cubicBezTo>
                  <a:pt x="5004" y="20340"/>
                  <a:pt x="7755" y="21600"/>
                  <a:pt x="10800" y="21600"/>
                </a:cubicBezTo>
                <a:cubicBezTo>
                  <a:pt x="13845" y="21600"/>
                  <a:pt x="16594" y="20340"/>
                  <a:pt x="18557" y="18313"/>
                </a:cubicBezTo>
                <a:lnTo>
                  <a:pt x="3041" y="18313"/>
                </a:lnTo>
                <a:close/>
              </a:path>
            </a:pathLst>
          </a:custGeom>
          <a:solidFill>
            <a:srgbClr val="FFC777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3" name="Saturno"/>
          <p:cNvSpPr/>
          <p:nvPr/>
        </p:nvSpPr>
        <p:spPr>
          <a:xfrm>
            <a:off x="9348210" y="2621657"/>
            <a:ext cx="3175190" cy="1652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6" h="20722" fill="norm" stroke="1" extrusionOk="0">
                <a:moveTo>
                  <a:pt x="10578" y="1"/>
                </a:moveTo>
                <a:cubicBezTo>
                  <a:pt x="9874" y="-20"/>
                  <a:pt x="9157" y="218"/>
                  <a:pt x="8464" y="745"/>
                </a:cubicBezTo>
                <a:cubicBezTo>
                  <a:pt x="6243" y="2431"/>
                  <a:pt x="4928" y="6572"/>
                  <a:pt x="5038" y="10863"/>
                </a:cubicBezTo>
                <a:cubicBezTo>
                  <a:pt x="5041" y="10972"/>
                  <a:pt x="5010" y="11074"/>
                  <a:pt x="4959" y="11124"/>
                </a:cubicBezTo>
                <a:cubicBezTo>
                  <a:pt x="1769" y="14201"/>
                  <a:pt x="-247" y="17027"/>
                  <a:pt x="24" y="18312"/>
                </a:cubicBezTo>
                <a:cubicBezTo>
                  <a:pt x="415" y="20165"/>
                  <a:pt x="5419" y="18109"/>
                  <a:pt x="11201" y="13717"/>
                </a:cubicBezTo>
                <a:cubicBezTo>
                  <a:pt x="16983" y="9325"/>
                  <a:pt x="21353" y="4260"/>
                  <a:pt x="20962" y="2407"/>
                </a:cubicBezTo>
                <a:cubicBezTo>
                  <a:pt x="20691" y="1122"/>
                  <a:pt x="18203" y="1719"/>
                  <a:pt x="14776" y="3669"/>
                </a:cubicBezTo>
                <a:cubicBezTo>
                  <a:pt x="14721" y="3700"/>
                  <a:pt x="14661" y="3665"/>
                  <a:pt x="14623" y="3583"/>
                </a:cubicBezTo>
                <a:cubicBezTo>
                  <a:pt x="13605" y="1349"/>
                  <a:pt x="12125" y="48"/>
                  <a:pt x="10578" y="1"/>
                </a:cubicBezTo>
                <a:close/>
                <a:moveTo>
                  <a:pt x="16712" y="4606"/>
                </a:moveTo>
                <a:cubicBezTo>
                  <a:pt x="17082" y="4644"/>
                  <a:pt x="17316" y="4814"/>
                  <a:pt x="17382" y="5127"/>
                </a:cubicBezTo>
                <a:cubicBezTo>
                  <a:pt x="17663" y="6457"/>
                  <a:pt x="14806" y="9877"/>
                  <a:pt x="11001" y="12767"/>
                </a:cubicBezTo>
                <a:cubicBezTo>
                  <a:pt x="7197" y="15656"/>
                  <a:pt x="3885" y="16921"/>
                  <a:pt x="3604" y="15592"/>
                </a:cubicBezTo>
                <a:cubicBezTo>
                  <a:pt x="3472" y="14965"/>
                  <a:pt x="4037" y="13873"/>
                  <a:pt x="5070" y="12592"/>
                </a:cubicBezTo>
                <a:cubicBezTo>
                  <a:pt x="5108" y="12544"/>
                  <a:pt x="5160" y="12586"/>
                  <a:pt x="5170" y="12671"/>
                </a:cubicBezTo>
                <a:cubicBezTo>
                  <a:pt x="5233" y="13188"/>
                  <a:pt x="5318" y="13702"/>
                  <a:pt x="5425" y="14209"/>
                </a:cubicBezTo>
                <a:cubicBezTo>
                  <a:pt x="5491" y="14521"/>
                  <a:pt x="5563" y="14823"/>
                  <a:pt x="5643" y="15115"/>
                </a:cubicBezTo>
                <a:cubicBezTo>
                  <a:pt x="5669" y="15213"/>
                  <a:pt x="5728" y="15266"/>
                  <a:pt x="5785" y="15245"/>
                </a:cubicBezTo>
                <a:cubicBezTo>
                  <a:pt x="7141" y="14753"/>
                  <a:pt x="8983" y="13676"/>
                  <a:pt x="10888" y="12230"/>
                </a:cubicBezTo>
                <a:cubicBezTo>
                  <a:pt x="12711" y="10845"/>
                  <a:pt x="14371" y="9297"/>
                  <a:pt x="15561" y="7873"/>
                </a:cubicBezTo>
                <a:cubicBezTo>
                  <a:pt x="15601" y="7825"/>
                  <a:pt x="15639" y="7779"/>
                  <a:pt x="15677" y="7733"/>
                </a:cubicBezTo>
                <a:cubicBezTo>
                  <a:pt x="15726" y="7672"/>
                  <a:pt x="15749" y="7557"/>
                  <a:pt x="15732" y="7450"/>
                </a:cubicBezTo>
                <a:cubicBezTo>
                  <a:pt x="15683" y="7135"/>
                  <a:pt x="15627" y="6820"/>
                  <a:pt x="15561" y="6510"/>
                </a:cubicBezTo>
                <a:cubicBezTo>
                  <a:pt x="15454" y="6002"/>
                  <a:pt x="15329" y="5520"/>
                  <a:pt x="15186" y="5064"/>
                </a:cubicBezTo>
                <a:cubicBezTo>
                  <a:pt x="15162" y="4988"/>
                  <a:pt x="15184" y="4892"/>
                  <a:pt x="15229" y="4876"/>
                </a:cubicBezTo>
                <a:cubicBezTo>
                  <a:pt x="15836" y="4664"/>
                  <a:pt x="16342" y="4568"/>
                  <a:pt x="16712" y="4606"/>
                </a:cubicBezTo>
                <a:close/>
                <a:moveTo>
                  <a:pt x="15869" y="10396"/>
                </a:moveTo>
                <a:cubicBezTo>
                  <a:pt x="14493" y="11701"/>
                  <a:pt x="12945" y="13016"/>
                  <a:pt x="11315" y="14254"/>
                </a:cubicBezTo>
                <a:cubicBezTo>
                  <a:pt x="9676" y="15499"/>
                  <a:pt x="8075" y="16574"/>
                  <a:pt x="6614" y="17425"/>
                </a:cubicBezTo>
                <a:cubicBezTo>
                  <a:pt x="6573" y="17449"/>
                  <a:pt x="6559" y="17548"/>
                  <a:pt x="6589" y="17606"/>
                </a:cubicBezTo>
                <a:cubicBezTo>
                  <a:pt x="8086" y="20507"/>
                  <a:pt x="10412" y="21580"/>
                  <a:pt x="12522" y="19977"/>
                </a:cubicBezTo>
                <a:cubicBezTo>
                  <a:pt x="14632" y="18375"/>
                  <a:pt x="15924" y="14552"/>
                  <a:pt x="15953" y="10494"/>
                </a:cubicBezTo>
                <a:cubicBezTo>
                  <a:pt x="15954" y="10413"/>
                  <a:pt x="15908" y="10359"/>
                  <a:pt x="15869" y="10396"/>
                </a:cubicBezTo>
                <a:close/>
              </a:path>
            </a:pathLst>
          </a:custGeom>
          <a:solidFill>
            <a:srgbClr val="F5EC00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ctividades para E.S.O.:"/>
          <p:cNvSpPr/>
          <p:nvPr>
            <p:ph type="title" idx="4294967295"/>
          </p:nvPr>
        </p:nvSpPr>
        <p:spPr>
          <a:xfrm>
            <a:off x="2472076" y="273639"/>
            <a:ext cx="10179247" cy="1590676"/>
          </a:xfrm>
          <a:prstGeom prst="rect">
            <a:avLst/>
          </a:prstGeom>
        </p:spPr>
        <p:txBody>
          <a:bodyPr lIns="38100" tIns="38100" rIns="38100" bIns="38100"/>
          <a:lstStyle>
            <a:lvl1pPr defTabSz="554990">
              <a:defRPr b="1" sz="684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Actividades para E.S.O.:</a:t>
            </a:r>
          </a:p>
        </p:txBody>
      </p:sp>
      <p:sp>
        <p:nvSpPr>
          <p:cNvPr id="146" name="Nuestro planeta…"/>
          <p:cNvSpPr txBox="1"/>
          <p:nvPr/>
        </p:nvSpPr>
        <p:spPr>
          <a:xfrm>
            <a:off x="2472076" y="1924073"/>
            <a:ext cx="7593127" cy="4465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marL="529389" indent="-529389" algn="l">
              <a:buSzPct val="75000"/>
              <a:buChar char="-"/>
              <a:defRPr sz="4400"/>
            </a:pPr>
            <a:r>
              <a:t>Nuestro planeta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Sistema solar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Estrellas y constelaciones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Otros cuerpos Celestes</a:t>
            </a:r>
          </a:p>
          <a:p>
            <a:pPr marL="529389" indent="-529389" algn="l">
              <a:buSzPct val="75000"/>
              <a:buChar char="-"/>
              <a:defRPr sz="4400"/>
            </a:pPr>
            <a:r>
              <a:t>Instrumentos del astrónomo</a:t>
            </a:r>
          </a:p>
        </p:txBody>
      </p:sp>
      <p:pic>
        <p:nvPicPr>
          <p:cNvPr id="147" name="2D7306F8-D508-4C7B-A11B-35B11205D288-L0-001.jpeg" descr="2D7306F8-D508-4C7B-A11B-35B11205D28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5201" y="3067761"/>
            <a:ext cx="2713560" cy="3618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09720145-1AF6-458C-B379-DA35FC943184-L0-001.jpeg" descr="09720145-1AF6-458C-B379-DA35FC94318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8733" y="6826542"/>
            <a:ext cx="3667334" cy="275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