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sldIdLst>
    <p:sldId id="258" r:id="rId6"/>
    <p:sldId id="259" r:id="rId7"/>
    <p:sldId id="275" r:id="rId8"/>
    <p:sldId id="276" r:id="rId9"/>
    <p:sldId id="277" r:id="rId10"/>
    <p:sldId id="278" r:id="rId11"/>
    <p:sldId id="273" r:id="rId12"/>
    <p:sldId id="274" r:id="rId13"/>
    <p:sldId id="279" r:id="rId14"/>
    <p:sldId id="280" r:id="rId15"/>
    <p:sldId id="286" r:id="rId16"/>
    <p:sldId id="282" r:id="rId17"/>
    <p:sldId id="284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08B7A-DDC3-41AC-BBB4-7327ADD5E716}" v="118" dt="2022-01-30T18:01:46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557FD-FCB5-4708-9FC8-7BA7726F5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DDB1D6-1F46-4824-B9F2-3B0FC1D75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CC5725-E2DF-4844-955D-44696E5F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703A7B-EF0A-47BA-8441-A931FD62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E43A6-75E7-43B6-86BC-7C3C5488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7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58F82-1791-4024-A8EC-2049EBB9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70EBA1-04CC-41D6-A89A-F49AA69A6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3BBC1B-FCBE-4AFB-84ED-5FDBD2C8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3836C5-EACE-4797-886B-775542EC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97D68E-26AC-41CD-8BED-FA1E0820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3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5DFEC9-7A26-41B4-97EB-CC445A917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079D4-7085-41B2-BF01-F49672929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62342A-7301-4A00-AC54-5CEF00AB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5794E-6237-486D-8EA3-8553DF77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7C2B7E-2429-4A1D-ADA7-D3A43655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75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639E-8A58-4E0A-880C-8F30DB652245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01/03/2022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30D-AFFE-4B02-8263-43858544542C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94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639E-8A58-4E0A-880C-8F30DB652245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01/03/2022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30D-AFFE-4B02-8263-43858544542C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2BCCE-E891-4890-82FD-26F8D65A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FC56F-ECB4-48C2-B8B5-DAB5BEDE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04AA53-DE66-4E0D-BD3A-A0FC1535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1EC84B-4691-4861-A27C-B71B4F57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86565-5CCE-49EB-879B-70C6362E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6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910EB-F23B-4BB3-9837-A808FEE1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317970-79E1-4DD7-BB48-BDB905B80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76904-83EB-43B0-BD32-3B5CA922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BA3737-7608-4D1B-B1D5-995FCC6E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2C204-D28E-4790-B8E2-6B2B06AE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39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4C724-85A4-4D59-8AD1-050497D9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8D2B48-535F-4F13-94D1-4BA336C77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19B058-044E-4451-B2C3-D2F3238EA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549D10-7C33-4E88-AAB2-A1CDB459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BA07B4-FC07-4BC2-A9D8-25E66634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EADAC-3F20-44F9-AF8B-31695FC7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79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5AB19-1437-4361-ABCA-2E526EC6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2654C8-60DF-4B18-A86A-DA2C79311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57101C-BD6C-43B5-A125-D5E5F228C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E1B5D3-498C-463F-918A-E93C6EAAD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46561A-21A3-4A26-922C-395B55E00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EAE2B0-65EC-4FB1-805A-84499903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09A252-727B-4D3B-93A6-7FC1A526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4B8ED-5DCC-4C5B-B3FE-44D5DE87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47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DFB39-4DB7-4342-B3F7-E69CD559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FD6112-95F9-4937-89A2-2ECE2751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21C599-B8F0-42D2-A235-E056425E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495BE7-C218-4B3B-A5CC-D0129DE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56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C92CB2-5E9A-464B-953B-EA19B325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65EFDB-EABC-4131-9093-876EAEE7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31F405-675C-4AF4-94F3-EE836D9C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56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B47D8-E74B-4CBE-95F2-703A6A8E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03381-78E1-4913-AFD0-16621D911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747BC7-E41F-4008-84DD-DBE6977A9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41FF6C-8869-4FFF-B97E-5A91754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2F78B2-5810-4EA1-A9DD-5D70068D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6CAF73-97B9-4D7A-8A6B-FB047CCE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49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BF130-0642-4F5F-93AF-279D6A68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3A4229-6198-446A-AB65-9F0CB2186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5595EB-C755-41B9-8721-D606A5433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363AE4-ACEB-4869-94DE-50001153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D30A2-469D-4533-A5C8-F3AA8EC7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9A5F41-932E-4B7C-9ADF-9B86F006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31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5BEA1B-A68B-469E-87D6-0B341101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59F497-3ECE-4C41-AF7B-76AC98C8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89110C-E65D-4636-A082-0657DCF2B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2C496-980D-45B9-A9DB-AD0A7F29874C}" type="datetimeFigureOut">
              <a:rPr lang="es-ES" smtClean="0"/>
              <a:t>01/03/2022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7BE48A-5174-4678-AF48-20C48AFA0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DFE151-6738-4322-9EBA-FEBEEAC0C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CEB9-8994-43D6-85DD-AB6F15723B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38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7639E-8A58-4E0A-880C-8F30DB652245}" type="datetimeFigureOut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01/03/2022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230D-AFFE-4B02-8263-43858544542C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76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am.mtnmar@educa.jcyl.e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Erasmus+ (2021-2027): </a:t>
            </a:r>
            <a:r>
              <a:rPr lang="en-US" sz="4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KA122-SCH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                     </a:t>
            </a:r>
          </a:p>
          <a:p>
            <a:pPr algn="l"/>
            <a:r>
              <a:rPr lang="en-US" dirty="0"/>
              <a:t>                      EVALUACIÓN DE LA CALIDAD DE UN PROYECTO   </a:t>
            </a:r>
          </a:p>
          <a:p>
            <a:pPr algn="l"/>
            <a:r>
              <a:rPr lang="en-US" dirty="0"/>
              <a:t>                                (MOVILIDAD DE LAS PERSONAS)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                                IES </a:t>
            </a:r>
            <a:r>
              <a:rPr lang="en-US" dirty="0" err="1"/>
              <a:t>Merindades</a:t>
            </a:r>
            <a:r>
              <a:rPr lang="en-US" dirty="0"/>
              <a:t> de Castilla (</a:t>
            </a:r>
            <a:r>
              <a:rPr lang="en-US" dirty="0" err="1"/>
              <a:t>Villarcayo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                                   2 de </a:t>
            </a:r>
            <a:r>
              <a:rPr lang="en-US" dirty="0" err="1"/>
              <a:t>febrero</a:t>
            </a:r>
            <a:r>
              <a:rPr lang="en-US" dirty="0"/>
              <a:t> de 2021</a:t>
            </a:r>
          </a:p>
        </p:txBody>
      </p:sp>
    </p:spTree>
    <p:extLst>
      <p:ext uri="{BB962C8B-B14F-4D97-AF65-F5344CB8AC3E}">
        <p14:creationId xmlns:p14="http://schemas.microsoft.com/office/powerpoint/2010/main" val="37063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908C93-0E0A-4B8C-B6C8-71AE8EB7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" sz="3600" b="1" dirty="0"/>
              <a:t>Calidad del seguimiento (30 puntos)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B6E9-6535-4AF9-BD8D-38EF220D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s-ES" sz="2000" dirty="0"/>
              <a:t>¿Se proponen acciones/pasos concretos y efectivos para difundir los resultados dentro de la propia organización? Y, ¿para compartir los resultados con otras organizaciones y el público en general?</a:t>
            </a:r>
          </a:p>
          <a:p>
            <a:r>
              <a:rPr lang="es-ES" sz="2000" dirty="0"/>
              <a:t>¿Se difunde destacando que el proyecto está financiado por la Unión Europea?</a:t>
            </a:r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Teclado de computadora&#10;&#10;Descripción generada automáticamente con confianza media">
            <a:extLst>
              <a:ext uri="{FF2B5EF4-FFF2-40B4-BE49-F238E27FC236}">
                <a16:creationId xmlns:a16="http://schemas.microsoft.com/office/drawing/2014/main" id="{3E179879-338C-4507-A036-661FEF46E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15" y="3308028"/>
            <a:ext cx="3031108" cy="2017581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09648EBF-A93A-4AB9-95B5-A8EEB4FDF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90" y="3308027"/>
            <a:ext cx="2547623" cy="2017581"/>
          </a:xfrm>
          <a:prstGeom prst="rect">
            <a:avLst/>
          </a:prstGeom>
        </p:spPr>
      </p:pic>
      <p:pic>
        <p:nvPicPr>
          <p:cNvPr id="11" name="Imagen 10" descr="Bandera de colore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94E6C2F0-1FDE-440B-B53D-E58F2588A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95" y="3302904"/>
            <a:ext cx="2690107" cy="20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S" sz="2800" dirty="0"/>
              <a:t>STANDARDS DE CALIDAD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es-ES" sz="2900" b="1" dirty="0"/>
              <a:t>Muy bien: </a:t>
            </a:r>
            <a:r>
              <a:rPr lang="es-ES" sz="2900" dirty="0"/>
              <a:t>se recogen todos los aspectos relevantes de los criterios de manera convincente. Las respuestas aportan toda la información necesaria y no hay puntos débiles.</a:t>
            </a:r>
          </a:p>
          <a:p>
            <a:r>
              <a:rPr lang="es-ES" sz="2900" b="1" dirty="0"/>
              <a:t>Bien: </a:t>
            </a:r>
            <a:r>
              <a:rPr lang="es-ES" sz="2900" dirty="0"/>
              <a:t>se tratan los criterios correctamente aunque hay pequeñas áreas de mejora. Informaciones claras en todas o casi todas las evidencias necesarias.</a:t>
            </a:r>
          </a:p>
          <a:p>
            <a:r>
              <a:rPr lang="es-ES" sz="2900" b="1" dirty="0"/>
              <a:t>Suficiente: </a:t>
            </a:r>
            <a:r>
              <a:rPr lang="es-ES" sz="2900" dirty="0"/>
              <a:t>aborda ampliamente el criterio pero hay debilidades. La respuesta da información relevante pero falta información o ésta no es clara en alguna áreas.</a:t>
            </a:r>
          </a:p>
          <a:p>
            <a:r>
              <a:rPr lang="es-ES" sz="2900" b="1" dirty="0"/>
              <a:t>Débil: </a:t>
            </a:r>
            <a:r>
              <a:rPr lang="es-ES" sz="2900" dirty="0"/>
              <a:t>la propuesta no aborda el criterio o no puede valorarse por falta de información o información incompleta. La respuesta no responde a la pregunta o presenta información muy poco relevante.</a:t>
            </a:r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pPr marL="0" indent="0">
              <a:buNone/>
            </a:pPr>
            <a:r>
              <a:rPr lang="es-ES" sz="1600" dirty="0"/>
              <a:t>                       *   </a:t>
            </a:r>
            <a:r>
              <a:rPr lang="es-ES" sz="2900" dirty="0"/>
              <a:t>Los evaluadores solo evalúan lo que leen (no son necesariamente docentes).</a:t>
            </a:r>
          </a:p>
          <a:p>
            <a:pPr marL="0" indent="0">
              <a:buNone/>
            </a:pPr>
            <a:r>
              <a:rPr lang="es-ES" sz="2900" dirty="0"/>
              <a:t>            * ¡Ojo anexos!</a:t>
            </a:r>
          </a:p>
          <a:p>
            <a:pPr marL="0" indent="0">
              <a:buNone/>
            </a:pPr>
            <a:r>
              <a:rPr lang="es-ES" sz="2900" dirty="0"/>
              <a:t>            * Cuidado cortar-pegar.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5545"/>
              </p:ext>
            </p:extLst>
          </p:nvPr>
        </p:nvGraphicFramePr>
        <p:xfrm>
          <a:off x="3359697" y="3569298"/>
          <a:ext cx="564028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892">
                <a:tc>
                  <a:txBody>
                    <a:bodyPr/>
                    <a:lstStyle/>
                    <a:p>
                      <a:r>
                        <a:rPr lang="es-ES" sz="1200" dirty="0"/>
                        <a:t>MÁXIMA PUNTUACIÓN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Rango de puntuaciones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4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MUY BIEN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BIEN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SUFICIENTE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DÉBIL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45">
                <a:tc>
                  <a:txBody>
                    <a:bodyPr/>
                    <a:lstStyle/>
                    <a:p>
                      <a:r>
                        <a:rPr lang="es-E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26-30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21-25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45">
                <a:tc>
                  <a:txBody>
                    <a:bodyPr/>
                    <a:lstStyle/>
                    <a:p>
                      <a:r>
                        <a:rPr lang="es-E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34-40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28-33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6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16DFA56-F919-4582-95CC-EEECC0245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1" y="1268760"/>
            <a:ext cx="3008313" cy="223224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¡Muchas gracias!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88" y="659828"/>
            <a:ext cx="6324803" cy="3953002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5560" y="5085185"/>
            <a:ext cx="7704856" cy="1112987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Ana Mª Martínez de </a:t>
            </a:r>
            <a:r>
              <a:rPr lang="es-ES" dirty="0" err="1">
                <a:solidFill>
                  <a:schemeClr val="bg1"/>
                </a:solidFill>
              </a:rPr>
              <a:t>Rituerto</a:t>
            </a:r>
            <a:r>
              <a:rPr lang="es-ES" dirty="0">
                <a:solidFill>
                  <a:schemeClr val="bg1"/>
                </a:solidFill>
              </a:rPr>
              <a:t> Martínez</a:t>
            </a:r>
          </a:p>
          <a:p>
            <a:r>
              <a:rPr lang="es-ES" dirty="0">
                <a:solidFill>
                  <a:schemeClr val="bg1"/>
                </a:solidFill>
              </a:rPr>
              <a:t>Asesora Ámbito Socio-Lingüístico CFIE Miranda de Ebro (Burgos)</a:t>
            </a:r>
          </a:p>
          <a:p>
            <a:r>
              <a:rPr lang="es-ES" dirty="0">
                <a:solidFill>
                  <a:srgbClr val="FF0000"/>
                </a:solidFill>
                <a:hlinkClick r:id="rId3"/>
              </a:rPr>
              <a:t>anam.mtnmar@educa.jcyl.es</a:t>
            </a:r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						</a:t>
            </a:r>
            <a:r>
              <a:rPr lang="es-ES" dirty="0" err="1" smtClean="0">
                <a:solidFill>
                  <a:srgbClr val="FF0000"/>
                </a:solidFill>
              </a:rPr>
              <a:t>Imágenes:Pixabay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65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es-ES" sz="3600">
                <a:solidFill>
                  <a:srgbClr val="FFFFFF"/>
                </a:solidFill>
              </a:rPr>
              <a:t>CRITERIOS PARA LA APROBACIÓN DE UN PROYECTO ERASMUS+ KA122</a:t>
            </a:r>
            <a:br>
              <a:rPr lang="es-ES" sz="3600">
                <a:solidFill>
                  <a:srgbClr val="FFFFFF"/>
                </a:solidFill>
              </a:rPr>
            </a:br>
            <a:r>
              <a:rPr lang="es-ES" sz="3600">
                <a:solidFill>
                  <a:srgbClr val="FFFFFF"/>
                </a:solidFill>
              </a:rPr>
              <a:t/>
            </a:r>
            <a:br>
              <a:rPr lang="es-ES" sz="3600">
                <a:solidFill>
                  <a:srgbClr val="FFFFFF"/>
                </a:solidFill>
              </a:rPr>
            </a:br>
            <a:r>
              <a:rPr lang="es-ES" sz="3600">
                <a:solidFill>
                  <a:srgbClr val="FFFFFF"/>
                </a:solidFill>
              </a:rPr>
              <a:t>(MOVILIDAD DEL ALUMNADO Y PERSONAL)</a:t>
            </a:r>
          </a:p>
        </p:txBody>
      </p:sp>
    </p:spTree>
    <p:extLst>
      <p:ext uri="{BB962C8B-B14F-4D97-AF65-F5344CB8AC3E}">
        <p14:creationId xmlns:p14="http://schemas.microsoft.com/office/powerpoint/2010/main" val="26822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9C630FD3-F4CD-4CE7-95D0-A8F36B327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70" y="1818479"/>
            <a:ext cx="7850094" cy="4396053"/>
          </a:xfrm>
          <a:prstGeom prst="rect">
            <a:avLst/>
          </a:prstGeom>
          <a:ln>
            <a:noFill/>
          </a:ln>
        </p:spPr>
      </p:pic>
      <p:sp>
        <p:nvSpPr>
          <p:cNvPr id="5" name="Marcador de texto 4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932238" cy="3811588"/>
          </a:xfrm>
        </p:spPr>
        <p:txBody>
          <a:bodyPr/>
          <a:lstStyle/>
          <a:p>
            <a:r>
              <a:rPr lang="es-ES" dirty="0" smtClean="0"/>
              <a:t>Fuente: SEPIE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37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F952284A-843E-45C1-A25B-B63183297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81" y="643467"/>
            <a:ext cx="465183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8094EE4-DD70-449B-B023-B472FE61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606" y="321734"/>
            <a:ext cx="10235927" cy="1135737"/>
          </a:xfrm>
        </p:spPr>
        <p:txBody>
          <a:bodyPr>
            <a:normAutofit/>
          </a:bodyPr>
          <a:lstStyle/>
          <a:p>
            <a:r>
              <a:rPr lang="es-ES" sz="3600" b="1" dirty="0"/>
              <a:t>PERTINENCIA (30 puntos)</a:t>
            </a:r>
          </a:p>
        </p:txBody>
      </p:sp>
      <p:pic>
        <p:nvPicPr>
          <p:cNvPr id="7" name="Imagen 6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531185C-D963-4711-A3F2-EE4983D6C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12" y="1930032"/>
            <a:ext cx="3306622" cy="2198903"/>
          </a:xfrm>
          <a:prstGeom prst="rect">
            <a:avLst/>
          </a:prstGeom>
        </p:spPr>
      </p:pic>
      <p:grpSp>
        <p:nvGrpSpPr>
          <p:cNvPr id="13" name="Group 13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A261C51-929C-4730-97CD-D126C2E5E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3" y="1782981"/>
            <a:ext cx="10663629" cy="4393982"/>
          </a:xfrm>
        </p:spPr>
        <p:txBody>
          <a:bodyPr>
            <a:normAutofit/>
          </a:bodyPr>
          <a:lstStyle/>
          <a:p>
            <a:r>
              <a:rPr lang="es-ES" sz="2000" dirty="0"/>
              <a:t>¿El perfil del solicitante, su experiencia, las actividades y la población objeto de la propuesta son relevantes para la educación escolar?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¿Responde a los objetivos de la Acción?</a:t>
            </a:r>
          </a:p>
          <a:p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82F25523-9EE3-4573-BB8D-B20D29E0C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68" y="4739464"/>
            <a:ext cx="2367636" cy="7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F32362-B178-4495-9440-376A140A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6828490" cy="4516360"/>
          </a:xfrm>
        </p:spPr>
        <p:txBody>
          <a:bodyPr anchor="t">
            <a:normAutofit/>
          </a:bodyPr>
          <a:lstStyle/>
          <a:p>
            <a:r>
              <a:rPr lang="es-ES" sz="3600" b="1" dirty="0"/>
              <a:t>Pertinencia (30 puntos)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35B087-2730-436D-820E-8EBE25C38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36723"/>
            <a:ext cx="10905067" cy="3677808"/>
          </a:xfrm>
        </p:spPr>
        <p:txBody>
          <a:bodyPr>
            <a:normAutofit/>
          </a:bodyPr>
          <a:lstStyle/>
          <a:p>
            <a:r>
              <a:rPr lang="es-ES" sz="2000" dirty="0"/>
              <a:t> ¿Es relevante para la prioridad de incluir “</a:t>
            </a:r>
            <a:r>
              <a:rPr lang="es-ES" sz="2000" dirty="0" err="1"/>
              <a:t>newcomers</a:t>
            </a:r>
            <a:r>
              <a:rPr lang="es-ES" sz="2000" dirty="0"/>
              <a:t>” y organizaciones poco experimentadas?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¿Es relevante para la siguiente prioridad específica? Apoyar a participantes con menos oportunidades.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43A700A7-6467-477B-91CA-A6D5D1652C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26" y="2905434"/>
            <a:ext cx="1708874" cy="1206892"/>
          </a:xfrm>
          <a:prstGeom prst="rect">
            <a:avLst/>
          </a:prstGeom>
        </p:spPr>
      </p:pic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32912A6D-E137-4229-90A7-4A0549289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52" y="4660110"/>
            <a:ext cx="2186503" cy="14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1C4CF4-23C4-4DB7-B5F7-A3989B30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" sz="3600" b="1" dirty="0"/>
              <a:t>Calidad del diseño del proyecto (40 puntos)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4FA7A1-E15F-4983-94E1-E42B2C5F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s-ES" sz="2000" dirty="0"/>
              <a:t>¿Los objetivos tratan las </a:t>
            </a:r>
            <a:r>
              <a:rPr lang="es-ES" sz="2000" b="1" dirty="0"/>
              <a:t>necesidades</a:t>
            </a:r>
            <a:r>
              <a:rPr lang="es-ES" sz="2000" dirty="0"/>
              <a:t> de las organizaciones solicitantes, su profesorado y alumnado de manera clara y concreta?</a:t>
            </a:r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¿Las actividades propuestas y sus contenidos son adecuados para </a:t>
            </a:r>
            <a:r>
              <a:rPr lang="es-ES" sz="2000" b="1" dirty="0"/>
              <a:t>alcanzar los objetivos </a:t>
            </a:r>
            <a:r>
              <a:rPr lang="es-ES" sz="2000" dirty="0"/>
              <a:t>del proyecto?</a:t>
            </a:r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¿El </a:t>
            </a:r>
            <a:r>
              <a:rPr lang="es-ES" sz="2000" b="1" dirty="0"/>
              <a:t>plan de trabajo </a:t>
            </a:r>
            <a:r>
              <a:rPr lang="es-ES" sz="2000" dirty="0"/>
              <a:t>para cada actividad es claro, específico, concreto y realista?</a:t>
            </a:r>
          </a:p>
          <a:p>
            <a:endParaRPr lang="es-E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3BC558F-60D7-4A2A-93B6-16906280A4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51" y="2156239"/>
            <a:ext cx="1669195" cy="1272761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BDB2569A-A267-4418-A809-165B13A3EE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7" y="3685149"/>
            <a:ext cx="1429455" cy="1072091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4CA21C26-C674-4771-ADAE-6CD45898C67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6424" y="4231555"/>
            <a:ext cx="1502544" cy="16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E35B7A-55FE-4E34-A5D0-534F4D62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" sz="3600" b="1" dirty="0"/>
              <a:t>Calidad del diseño del proyecto (40 puntos)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CBC70-C27A-4932-97B6-AE0DA5B95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0"/>
            <a:ext cx="10905066" cy="4753285"/>
          </a:xfrm>
        </p:spPr>
        <p:txBody>
          <a:bodyPr>
            <a:normAutofit/>
          </a:bodyPr>
          <a:lstStyle/>
          <a:p>
            <a:r>
              <a:rPr lang="es-ES" sz="2000" dirty="0"/>
              <a:t>¿El proyecto incorpora </a:t>
            </a:r>
            <a:r>
              <a:rPr lang="es-ES" sz="2000" b="1" dirty="0"/>
              <a:t>prácticas sostenibles </a:t>
            </a:r>
            <a:r>
              <a:rPr lang="es-ES" sz="2000" dirty="0"/>
              <a:t>y responsables a nivel medioambiental?</a:t>
            </a:r>
          </a:p>
          <a:p>
            <a:endParaRPr lang="es-ES" sz="2000" dirty="0"/>
          </a:p>
          <a:p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¿El proyecto incorpora el uso de </a:t>
            </a:r>
            <a:r>
              <a:rPr lang="es-ES" sz="2000" b="1" dirty="0"/>
              <a:t>herramientas digitales y metodologías de aprendizaje </a:t>
            </a:r>
            <a:r>
              <a:rPr lang="es-ES" sz="2000" dirty="0"/>
              <a:t>para complementar las movilidades físicas y para mejorar la cooperación con la organización de acogida?</a:t>
            </a:r>
          </a:p>
          <a:p>
            <a:endParaRPr lang="es-E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9BD8117-7B59-434D-8CF3-2FDC3FCDD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14" y="2041640"/>
            <a:ext cx="5202608" cy="2105465"/>
          </a:xfrm>
          <a:prstGeom prst="rect">
            <a:avLst/>
          </a:prstGeom>
        </p:spPr>
      </p:pic>
      <p:pic>
        <p:nvPicPr>
          <p:cNvPr id="7" name="Imagen 6" descr="Imagen que contiene reloj&#10;&#10;Descripción generada automáticamente">
            <a:extLst>
              <a:ext uri="{FF2B5EF4-FFF2-40B4-BE49-F238E27FC236}">
                <a16:creationId xmlns:a16="http://schemas.microsoft.com/office/drawing/2014/main" id="{B05426BD-FF67-4662-BC41-615AC45DA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08" y="4987285"/>
            <a:ext cx="2030436" cy="12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86EA06-32B8-4DDC-8C9F-40FAA648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" sz="3600" b="1" dirty="0"/>
              <a:t>Calidad del seguimiento (30 puntos)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43CB80-6B51-46CA-A083-1A0D4617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297858"/>
            <a:ext cx="10905066" cy="5321219"/>
          </a:xfrm>
        </p:spPr>
        <p:txBody>
          <a:bodyPr>
            <a:normAutofit/>
          </a:bodyPr>
          <a:lstStyle/>
          <a:p>
            <a:r>
              <a:rPr lang="es-ES" sz="2000" dirty="0"/>
              <a:t>¿Se proponen medidas/pasos lógicos y concretos para </a:t>
            </a:r>
            <a:r>
              <a:rPr lang="es-ES" sz="2000" b="1" dirty="0"/>
              <a:t>integrar los resultados </a:t>
            </a:r>
            <a:r>
              <a:rPr lang="es-ES" sz="2000" dirty="0"/>
              <a:t>de las actividades de las movilidades en el trabajo diario/regular de la organización solicitante?</a:t>
            </a:r>
          </a:p>
          <a:p>
            <a:endParaRPr lang="es-ES" sz="2000" dirty="0"/>
          </a:p>
          <a:p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¿Se propone una manera adecuada de </a:t>
            </a:r>
            <a:r>
              <a:rPr lang="es-ES" sz="2000" b="1" dirty="0"/>
              <a:t>evaluar los resultados </a:t>
            </a:r>
            <a:r>
              <a:rPr lang="es-ES" sz="2000" dirty="0"/>
              <a:t>del proyecto?</a:t>
            </a:r>
          </a:p>
          <a:p>
            <a:pPr lvl="4"/>
            <a:r>
              <a:rPr lang="es-ES" sz="1600" dirty="0"/>
              <a:t>¿Se han alcanzado los objetivos?</a:t>
            </a:r>
          </a:p>
          <a:p>
            <a:pPr lvl="4"/>
            <a:r>
              <a:rPr lang="es-ES" sz="1600" dirty="0"/>
              <a:t>¿Se han alcanzado los beneficios previstos en las diferentes actividades?</a:t>
            </a:r>
          </a:p>
          <a:p>
            <a:pPr lvl="4"/>
            <a:r>
              <a:rPr lang="es-ES" sz="1600" dirty="0"/>
              <a:t>¿Se plantean métodos de evaluación claros y se definen los criterios de éxito de manera observable y medible?</a:t>
            </a:r>
          </a:p>
          <a:p>
            <a:pPr lvl="3"/>
            <a:endParaRPr lang="es-E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CBCDF5D-CA15-4BAA-944F-1DCA7401A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42" y="4875467"/>
            <a:ext cx="6843251" cy="1601942"/>
          </a:xfrm>
          <a:prstGeom prst="rect">
            <a:avLst/>
          </a:prstGeom>
        </p:spPr>
      </p:pic>
      <p:pic>
        <p:nvPicPr>
          <p:cNvPr id="7" name="Imagen 6" descr="Imagen que contiene exterior, firmar, frente, calle&#10;&#10;Descripción generada automáticamente">
            <a:extLst>
              <a:ext uri="{FF2B5EF4-FFF2-40B4-BE49-F238E27FC236}">
                <a16:creationId xmlns:a16="http://schemas.microsoft.com/office/drawing/2014/main" id="{906930F6-9C54-4455-A888-D81D4824E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49" y="1740604"/>
            <a:ext cx="1936345" cy="12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55AF04425B884E9575F0477BD61611" ma:contentTypeVersion="28" ma:contentTypeDescription="Crear nuevo documento." ma:contentTypeScope="" ma:versionID="6a6c70d3ae09978ef0d7b6c111488408">
  <xsd:schema xmlns:xsd="http://www.w3.org/2001/XMLSchema" xmlns:xs="http://www.w3.org/2001/XMLSchema" xmlns:p="http://schemas.microsoft.com/office/2006/metadata/properties" xmlns:ns3="856af3d5-718c-4d31-b3a6-498bbe4f624a" xmlns:ns4="d129b42a-603a-435e-bb87-ec36d441d755" targetNamespace="http://schemas.microsoft.com/office/2006/metadata/properties" ma:root="true" ma:fieldsID="fc314056409f4c7c728b20d6729ffa4d" ns3:_="" ns4:_="">
    <xsd:import namespace="856af3d5-718c-4d31-b3a6-498bbe4f624a"/>
    <xsd:import namespace="d129b42a-603a-435e-bb87-ec36d441d755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af3d5-718c-4d31-b3a6-498bbe4f624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9b42a-603a-435e-bb87-ec36d441d755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856af3d5-718c-4d31-b3a6-498bbe4f624a" xsi:nil="true"/>
    <FolderType xmlns="856af3d5-718c-4d31-b3a6-498bbe4f624a" xsi:nil="true"/>
    <Teachers xmlns="856af3d5-718c-4d31-b3a6-498bbe4f624a">
      <UserInfo>
        <DisplayName/>
        <AccountId xsi:nil="true"/>
        <AccountType/>
      </UserInfo>
    </Teachers>
    <Student_Groups xmlns="856af3d5-718c-4d31-b3a6-498bbe4f624a">
      <UserInfo>
        <DisplayName/>
        <AccountId xsi:nil="true"/>
        <AccountType/>
      </UserInfo>
    </Student_Groups>
    <Invited_Teachers xmlns="856af3d5-718c-4d31-b3a6-498bbe4f624a" xsi:nil="true"/>
    <Owner xmlns="856af3d5-718c-4d31-b3a6-498bbe4f624a">
      <UserInfo>
        <DisplayName/>
        <AccountId xsi:nil="true"/>
        <AccountType/>
      </UserInfo>
    </Owner>
    <Invited_Students xmlns="856af3d5-718c-4d31-b3a6-498bbe4f624a" xsi:nil="true"/>
    <DefaultSectionNames xmlns="856af3d5-718c-4d31-b3a6-498bbe4f624a" xsi:nil="true"/>
    <Has_Teacher_Only_SectionGroup xmlns="856af3d5-718c-4d31-b3a6-498bbe4f624a" xsi:nil="true"/>
    <Students xmlns="856af3d5-718c-4d31-b3a6-498bbe4f624a">
      <UserInfo>
        <DisplayName/>
        <AccountId xsi:nil="true"/>
        <AccountType/>
      </UserInfo>
    </Students>
    <Templates xmlns="856af3d5-718c-4d31-b3a6-498bbe4f624a" xsi:nil="true"/>
    <AppVersion xmlns="856af3d5-718c-4d31-b3a6-498bbe4f624a" xsi:nil="true"/>
    <Is_Collaboration_Space_Locked xmlns="856af3d5-718c-4d31-b3a6-498bbe4f624a" xsi:nil="true"/>
    <Self_Registration_Enabled xmlns="856af3d5-718c-4d31-b3a6-498bbe4f624a" xsi:nil="true"/>
    <CultureName xmlns="856af3d5-718c-4d31-b3a6-498bbe4f62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507AA3-0093-4C62-B6B6-4E022DA0B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af3d5-718c-4d31-b3a6-498bbe4f624a"/>
    <ds:schemaRef ds:uri="d129b42a-603a-435e-bb87-ec36d441d7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BDB9B7-9D8F-44F2-978F-7093BDB3BF4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129b42a-603a-435e-bb87-ec36d441d755"/>
    <ds:schemaRef ds:uri="http://purl.org/dc/dcmitype/"/>
    <ds:schemaRef ds:uri="http://schemas.microsoft.com/office/infopath/2007/PartnerControls"/>
    <ds:schemaRef ds:uri="http://purl.org/dc/elements/1.1/"/>
    <ds:schemaRef ds:uri="856af3d5-718c-4d31-b3a6-498bbe4f624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D14EF6-B0E1-4D79-AD05-83701E9CF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563</Words>
  <Application>Microsoft Office PowerPoint</Application>
  <PresentationFormat>Panorámica</PresentationFormat>
  <Paragraphs>94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1_Tema de Office</vt:lpstr>
      <vt:lpstr>Erasmus+ (2021-2027): KA122-SCH</vt:lpstr>
      <vt:lpstr>CRITERIOS PARA LA APROBACIÓN DE UN PROYECTO ERASMUS+ KA122  (MOVILIDAD DEL ALUMNADO Y PERSONAL)</vt:lpstr>
      <vt:lpstr>Presentación de PowerPoint</vt:lpstr>
      <vt:lpstr>Presentación de PowerPoint</vt:lpstr>
      <vt:lpstr>PERTINENCIA (30 puntos)</vt:lpstr>
      <vt:lpstr>Pertinencia (30 puntos)</vt:lpstr>
      <vt:lpstr>Calidad del diseño del proyecto (40 puntos)</vt:lpstr>
      <vt:lpstr>Calidad del diseño del proyecto (40 puntos)</vt:lpstr>
      <vt:lpstr>Calidad del seguimiento (30 puntos)</vt:lpstr>
      <vt:lpstr>Calidad del seguimiento (30 puntos)</vt:lpstr>
      <vt:lpstr>STANDARDS DE CALIDAD</vt:lpstr>
      <vt:lpstr>Presentación de PowerPoint</vt:lpstr>
      <vt:lpstr>¡Muchas gracias!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 MTNEZ.DE RITUERTO MARTINEZ</dc:creator>
  <cp:lastModifiedBy>CFIE</cp:lastModifiedBy>
  <cp:revision>7</cp:revision>
  <dcterms:created xsi:type="dcterms:W3CDTF">2022-01-29T11:07:32Z</dcterms:created>
  <dcterms:modified xsi:type="dcterms:W3CDTF">2022-03-01T10:27:51Z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0x0101004A55AF04425B884E9575F0477BD61611</vt:lpwstr>
  </property>
</Properties>
</file>