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4" r:id="rId19"/>
    <p:sldId id="275" r:id="rId20"/>
    <p:sldId id="276" r:id="rId21"/>
    <p:sldId id="277" r:id="rId22"/>
    <p:sldId id="279" r:id="rId23"/>
    <p:sldId id="280" r:id="rId24"/>
    <p:sldId id="281" r:id="rId25"/>
    <p:sldId id="282" r:id="rId26"/>
    <p:sldId id="283" r:id="rId27"/>
    <p:sldId id="286" r:id="rId28"/>
    <p:sldId id="289" r:id="rId29"/>
    <p:sldId id="290" r:id="rId30"/>
    <p:sldId id="293" r:id="rId31"/>
    <p:sldId id="291" r:id="rId32"/>
    <p:sldId id="294" r:id="rId33"/>
    <p:sldId id="297" r:id="rId34"/>
    <p:sldId id="295" r:id="rId35"/>
    <p:sldId id="298" r:id="rId36"/>
    <p:sldId id="310" r:id="rId37"/>
    <p:sldId id="301" r:id="rId38"/>
    <p:sldId id="302" r:id="rId39"/>
    <p:sldId id="303" r:id="rId40"/>
    <p:sldId id="304" r:id="rId41"/>
    <p:sldId id="309" r:id="rId42"/>
    <p:sldId id="306" r:id="rId43"/>
    <p:sldId id="308" r:id="rId44"/>
    <p:sldId id="305" r:id="rId45"/>
    <p:sldId id="312" r:id="rId46"/>
    <p:sldId id="313" r:id="rId47"/>
    <p:sldId id="314" r:id="rId48"/>
    <p:sldId id="315" r:id="rId49"/>
    <p:sldId id="316" r:id="rId50"/>
    <p:sldId id="318"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342" autoAdjust="0"/>
  </p:normalViewPr>
  <p:slideViewPr>
    <p:cSldViewPr snapToGrid="0">
      <p:cViewPr varScale="1">
        <p:scale>
          <a:sx n="102" d="100"/>
          <a:sy n="102" d="100"/>
        </p:scale>
        <p:origin x="8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499588-9F18-4A4D-AF25-D735F9CF626D}" type="datetimeFigureOut">
              <a:rPr lang="es-ES" smtClean="0"/>
              <a:t>03/09/2018</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44A93F-96F1-4275-9D90-F9BE1B217134}" type="slidenum">
              <a:rPr lang="es-ES" smtClean="0"/>
              <a:t>‹Nº›</a:t>
            </a:fld>
            <a:endParaRPr lang="es-ES"/>
          </a:p>
        </p:txBody>
      </p:sp>
    </p:spTree>
    <p:extLst>
      <p:ext uri="{BB962C8B-B14F-4D97-AF65-F5344CB8AC3E}">
        <p14:creationId xmlns:p14="http://schemas.microsoft.com/office/powerpoint/2010/main" val="3198322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C844A93F-96F1-4275-9D90-F9BE1B217134}" type="slidenum">
              <a:rPr lang="es-ES" smtClean="0"/>
              <a:t>40</a:t>
            </a:fld>
            <a:endParaRPr lang="es-ES"/>
          </a:p>
        </p:txBody>
      </p:sp>
    </p:spTree>
    <p:extLst>
      <p:ext uri="{BB962C8B-B14F-4D97-AF65-F5344CB8AC3E}">
        <p14:creationId xmlns:p14="http://schemas.microsoft.com/office/powerpoint/2010/main" val="400120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9/3/2018</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9/3/2018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9/3/2018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9/3/2018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9/3/2018</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9/3/2018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9/3/2018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9/3/2018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9/3/2018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9/3/2018</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9/3/2018</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9/3/2018</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pla--a3Uzhg"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www.youtube.com/watch?v=amUX26JLGS4"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youtube.com/watch?v=vZPy1p2hxvQ" TargetMode="Externa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OukQDrJ7QRQ"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sz="3600" dirty="0" smtClean="0"/>
              <a:t>LAS COMPETENCIAS EN LA FORMACIÓN PROFESIONAL BÁSICA</a:t>
            </a:r>
            <a:endParaRPr lang="es-ES" sz="3600" dirty="0"/>
          </a:p>
        </p:txBody>
      </p:sp>
      <p:sp>
        <p:nvSpPr>
          <p:cNvPr id="3" name="Subtítulo 2"/>
          <p:cNvSpPr>
            <a:spLocks noGrp="1"/>
          </p:cNvSpPr>
          <p:nvPr>
            <p:ph type="subTitle" idx="1"/>
          </p:nvPr>
        </p:nvSpPr>
        <p:spPr/>
        <p:txBody>
          <a:bodyPr>
            <a:normAutofit fontScale="55000" lnSpcReduction="20000"/>
          </a:bodyPr>
          <a:lstStyle/>
          <a:p>
            <a:r>
              <a:rPr lang="es-ES" dirty="0" smtClean="0"/>
              <a:t>Mª CRISTINA CRESPO REVILLA</a:t>
            </a:r>
          </a:p>
          <a:p>
            <a:r>
              <a:rPr lang="es-ES" dirty="0" smtClean="0"/>
              <a:t>COLEGIO LA SALLE MANAGUA</a:t>
            </a:r>
          </a:p>
          <a:p>
            <a:r>
              <a:rPr lang="es-ES" dirty="0" smtClean="0"/>
              <a:t>4 SEPTIEMPRE 2018</a:t>
            </a:r>
          </a:p>
          <a:p>
            <a:endParaRPr lang="es-ES" dirty="0"/>
          </a:p>
        </p:txBody>
      </p:sp>
    </p:spTree>
    <p:extLst>
      <p:ext uri="{BB962C8B-B14F-4D97-AF65-F5344CB8AC3E}">
        <p14:creationId xmlns:p14="http://schemas.microsoft.com/office/powerpoint/2010/main" val="2021593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rgbClr val="002060"/>
                </a:solidFill>
              </a:rPr>
              <a:t>Trabajo en equipo y emprendimiento</a:t>
            </a:r>
            <a:endParaRPr lang="es-ES" dirty="0">
              <a:solidFill>
                <a:srgbClr val="002060"/>
              </a:solidFill>
            </a:endParaRPr>
          </a:p>
        </p:txBody>
      </p:sp>
      <p:sp>
        <p:nvSpPr>
          <p:cNvPr id="3" name="Marcador de contenido 2"/>
          <p:cNvSpPr>
            <a:spLocks noGrp="1"/>
          </p:cNvSpPr>
          <p:nvPr>
            <p:ph idx="1"/>
          </p:nvPr>
        </p:nvSpPr>
        <p:spPr/>
        <p:txBody>
          <a:bodyPr/>
          <a:lstStyle/>
          <a:p>
            <a:pPr algn="just"/>
            <a:r>
              <a:rPr lang="es-ES" dirty="0"/>
              <a:t>1-. Todos los ciclos formativos de Formación Profesional Básica incluirán de forma transversal en el conjunto de módulos profesionales del ciclo los aspectos relativos al trabajo en equipo, a la prevención de riesgos laborales, al emprendimiento, a la actividad empresarial y a la orientación laboral de los alumnos y las alumnas, que tendrán como referente para su concreción las materias de la educación básica y las exigencias del perfil profesional del título y las de la realidad productiva. </a:t>
            </a:r>
          </a:p>
          <a:p>
            <a:endParaRPr lang="es-ES" dirty="0"/>
          </a:p>
        </p:txBody>
      </p:sp>
    </p:spTree>
    <p:extLst>
      <p:ext uri="{BB962C8B-B14F-4D97-AF65-F5344CB8AC3E}">
        <p14:creationId xmlns:p14="http://schemas.microsoft.com/office/powerpoint/2010/main" val="1888255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dirty="0" smtClean="0">
                <a:solidFill>
                  <a:srgbClr val="FF0000"/>
                </a:solidFill>
              </a:rPr>
              <a:t>Respeto al medio ambiente, actividad física y dieta saludable.</a:t>
            </a:r>
            <a:endParaRPr lang="es-ES" dirty="0">
              <a:solidFill>
                <a:srgbClr val="FF0000"/>
              </a:solidFill>
            </a:endParaRPr>
          </a:p>
        </p:txBody>
      </p:sp>
      <p:sp>
        <p:nvSpPr>
          <p:cNvPr id="3" name="Marcador de contenido 2"/>
          <p:cNvSpPr>
            <a:spLocks noGrp="1"/>
          </p:cNvSpPr>
          <p:nvPr>
            <p:ph idx="1"/>
          </p:nvPr>
        </p:nvSpPr>
        <p:spPr/>
        <p:txBody>
          <a:bodyPr/>
          <a:lstStyle/>
          <a:p>
            <a:pPr marL="0" indent="0">
              <a:buNone/>
            </a:pPr>
            <a:r>
              <a:rPr lang="es-ES" dirty="0" smtClean="0"/>
              <a:t> </a:t>
            </a:r>
          </a:p>
          <a:p>
            <a:pPr marL="0" indent="0" algn="just">
              <a:buNone/>
            </a:pPr>
            <a:r>
              <a:rPr lang="es-ES" dirty="0" smtClean="0"/>
              <a:t>2-.Además</a:t>
            </a:r>
            <a:r>
              <a:rPr lang="es-ES" dirty="0"/>
              <a:t>, se incluirán aspectos relativos a las competencias y los conocimientos relacionados con el respeto al medio ambiente y, de acuerdo con las recomendaciones de </a:t>
            </a:r>
            <a:r>
              <a:rPr lang="es-ES" dirty="0" smtClean="0"/>
              <a:t>los </a:t>
            </a:r>
            <a:r>
              <a:rPr lang="es-ES" dirty="0"/>
              <a:t>organismos internacionales y lo establecido en la Ley Orgánica 8/2013, de 9 de diciembre, con la promoción de la actividad física y la dieta saludable, acorde con la actividad que se desarrolle. </a:t>
            </a:r>
          </a:p>
        </p:txBody>
      </p:sp>
    </p:spTree>
    <p:extLst>
      <p:ext uri="{BB962C8B-B14F-4D97-AF65-F5344CB8AC3E}">
        <p14:creationId xmlns:p14="http://schemas.microsoft.com/office/powerpoint/2010/main" val="10490887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solidFill>
                  <a:srgbClr val="FF3300"/>
                </a:solidFill>
              </a:rPr>
              <a:t>Comprensión lectora, expresión oral y escrita, tic y educación cívica</a:t>
            </a:r>
            <a:endParaRPr lang="es-ES" dirty="0">
              <a:solidFill>
                <a:srgbClr val="FF3300"/>
              </a:solidFill>
            </a:endParaRPr>
          </a:p>
        </p:txBody>
      </p:sp>
      <p:sp>
        <p:nvSpPr>
          <p:cNvPr id="3" name="Marcador de contenido 2"/>
          <p:cNvSpPr>
            <a:spLocks noGrp="1"/>
          </p:cNvSpPr>
          <p:nvPr>
            <p:ph idx="1"/>
          </p:nvPr>
        </p:nvSpPr>
        <p:spPr>
          <a:xfrm>
            <a:off x="1251678" y="3089189"/>
            <a:ext cx="10178322" cy="2790403"/>
          </a:xfrm>
        </p:spPr>
        <p:txBody>
          <a:bodyPr/>
          <a:lstStyle/>
          <a:p>
            <a:pPr algn="just"/>
            <a:r>
              <a:rPr lang="es-ES" dirty="0"/>
              <a:t> </a:t>
            </a:r>
            <a:r>
              <a:rPr lang="es-ES" sz="2800" dirty="0"/>
              <a:t>Asimismo, tendrán un tratamiento transversal las competencias relacionadas con la compresión lectora, la expresión oral y escrita, la comunicación audiovisual, las Tecnologías de la Información y la Comunicación y la </a:t>
            </a:r>
            <a:r>
              <a:rPr lang="es-ES" sz="2800" dirty="0" err="1" smtClean="0"/>
              <a:t>E.ducación</a:t>
            </a:r>
            <a:r>
              <a:rPr lang="es-ES" sz="2800" dirty="0" smtClean="0"/>
              <a:t> </a:t>
            </a:r>
            <a:r>
              <a:rPr lang="es-ES" sz="2800" dirty="0"/>
              <a:t>Cívica y </a:t>
            </a:r>
            <a:r>
              <a:rPr lang="es-ES" sz="2800" dirty="0" smtClean="0"/>
              <a:t>Constitucional.</a:t>
            </a:r>
            <a:endParaRPr lang="es-ES" sz="2800" dirty="0"/>
          </a:p>
        </p:txBody>
      </p:sp>
    </p:spTree>
    <p:extLst>
      <p:ext uri="{BB962C8B-B14F-4D97-AF65-F5344CB8AC3E}">
        <p14:creationId xmlns:p14="http://schemas.microsoft.com/office/powerpoint/2010/main" val="552475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rgbClr val="FFC000"/>
                </a:solidFill>
              </a:rPr>
              <a:t>Valores que fomenten la igualdad y la no discriminación</a:t>
            </a:r>
            <a:endParaRPr lang="es-ES" dirty="0">
              <a:solidFill>
                <a:srgbClr val="FFC000"/>
              </a:solidFill>
            </a:endParaRPr>
          </a:p>
        </p:txBody>
      </p:sp>
      <p:sp>
        <p:nvSpPr>
          <p:cNvPr id="3" name="Marcador de contenido 2"/>
          <p:cNvSpPr>
            <a:spLocks noGrp="1"/>
          </p:cNvSpPr>
          <p:nvPr>
            <p:ph idx="1"/>
          </p:nvPr>
        </p:nvSpPr>
        <p:spPr/>
        <p:txBody>
          <a:bodyPr/>
          <a:lstStyle/>
          <a:p>
            <a:pPr algn="just"/>
            <a:r>
              <a:rPr lang="es-ES" dirty="0"/>
              <a:t>Las Administraciones educativas fomentarán el desarrollo de los valores que fomenten la igualdad efectiva entre hombres y mujeres y la prevención de la violencia de género y de los valores inherentes al principio de igualdad de trato y no discriminación por cualquier condición o circunstancia personal o social, especialmente en relación con los derechos de las personas con discapacidad, así como el aprendizaje de los valores que sustentan la libertad, la justicia, la igualdad, el pluralismo político, la paz y el respeto a los derechos humanos y frente a la violencia terrorista, la pluralidad, el respeto al Estado de derecho, el respeto y consideración a las víctimas del terrorismo y la prevención del terrorismo y de cualquier tipo de violencia. </a:t>
            </a:r>
          </a:p>
        </p:txBody>
      </p:sp>
    </p:spTree>
    <p:extLst>
      <p:ext uri="{BB962C8B-B14F-4D97-AF65-F5344CB8AC3E}">
        <p14:creationId xmlns:p14="http://schemas.microsoft.com/office/powerpoint/2010/main" val="13922456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rgbClr val="00B050"/>
                </a:solidFill>
              </a:rPr>
              <a:t>Prevención de riesgos laborales</a:t>
            </a:r>
            <a:endParaRPr lang="es-ES" dirty="0">
              <a:solidFill>
                <a:srgbClr val="00B050"/>
              </a:solidFill>
            </a:endParaRPr>
          </a:p>
        </p:txBody>
      </p:sp>
      <p:sp>
        <p:nvSpPr>
          <p:cNvPr id="3" name="Marcador de contenido 2"/>
          <p:cNvSpPr>
            <a:spLocks noGrp="1"/>
          </p:cNvSpPr>
          <p:nvPr>
            <p:ph idx="1"/>
          </p:nvPr>
        </p:nvSpPr>
        <p:spPr>
          <a:xfrm>
            <a:off x="1251678" y="2875005"/>
            <a:ext cx="10178322" cy="3004587"/>
          </a:xfrm>
        </p:spPr>
        <p:txBody>
          <a:bodyPr>
            <a:normAutofit/>
          </a:bodyPr>
          <a:lstStyle/>
          <a:p>
            <a:pPr algn="just"/>
            <a:r>
              <a:rPr lang="es-ES" sz="2400" dirty="0"/>
              <a:t>Las Administraciones educativas garantizarán la certificación de la formación necesaria en materia de prevención de riesgos laborales cuando así lo requiera el sector productivo correspondiente al perfil profesional del título. Para ello, se podrá organizar como una unidad formativa específica en el módulo profesional de formación en centros de trabajo. </a:t>
            </a:r>
          </a:p>
        </p:txBody>
      </p:sp>
    </p:spTree>
    <p:extLst>
      <p:ext uri="{BB962C8B-B14F-4D97-AF65-F5344CB8AC3E}">
        <p14:creationId xmlns:p14="http://schemas.microsoft.com/office/powerpoint/2010/main" val="3275833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45719" y="2286000"/>
            <a:ext cx="6389511" cy="3594100"/>
          </a:xfrm>
        </p:spPr>
      </p:pic>
    </p:spTree>
    <p:extLst>
      <p:ext uri="{BB962C8B-B14F-4D97-AF65-F5344CB8AC3E}">
        <p14:creationId xmlns:p14="http://schemas.microsoft.com/office/powerpoint/2010/main" val="2741849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algn="just"/>
            <a:r>
              <a:rPr lang="es-ES" sz="3200" dirty="0"/>
              <a:t>Para garantizar la incorporación de las competencias y contenidos de carácter transversal en estas enseñanzas, en la programación educativa de los módulos profesionales que configuran cada una de las titulaciones de la Formación Profesional Básica deberán identificarse con claridad el conjunto de actividades de aprendizaje y evaluación asociadas a dichas competencias y contenidos.</a:t>
            </a:r>
          </a:p>
          <a:p>
            <a:endParaRPr lang="es-ES" dirty="0"/>
          </a:p>
        </p:txBody>
      </p:sp>
    </p:spTree>
    <p:extLst>
      <p:ext uri="{BB962C8B-B14F-4D97-AF65-F5344CB8AC3E}">
        <p14:creationId xmlns:p14="http://schemas.microsoft.com/office/powerpoint/2010/main" val="22212243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posición de imagen 4"/>
          <p:cNvPicPr>
            <a:picLocks noGrp="1" noChangeAspect="1"/>
          </p:cNvPicPr>
          <p:nvPr>
            <p:ph type="pic" idx="1"/>
          </p:nvPr>
        </p:nvPicPr>
        <p:blipFill>
          <a:blip r:embed="rId2">
            <a:extLst>
              <a:ext uri="{28A0092B-C50C-407E-A947-70E740481C1C}">
                <a14:useLocalDpi xmlns:a14="http://schemas.microsoft.com/office/drawing/2010/main" val="0"/>
              </a:ext>
            </a:extLst>
          </a:blip>
          <a:srcRect l="9783" r="9783"/>
          <a:stretch>
            <a:fillRect/>
          </a:stretch>
        </p:blipFill>
        <p:spPr/>
      </p:pic>
    </p:spTree>
    <p:extLst>
      <p:ext uri="{BB962C8B-B14F-4D97-AF65-F5344CB8AC3E}">
        <p14:creationId xmlns:p14="http://schemas.microsoft.com/office/powerpoint/2010/main" val="3205261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¡¡JUGUEMOS!!</a:t>
            </a:r>
            <a:endParaRPr lang="es-ES" dirty="0"/>
          </a:p>
        </p:txBody>
      </p:sp>
      <p:sp>
        <p:nvSpPr>
          <p:cNvPr id="3" name="Marcador de texto 2"/>
          <p:cNvSpPr>
            <a:spLocks noGrp="1"/>
          </p:cNvSpPr>
          <p:nvPr>
            <p:ph type="body" idx="1"/>
          </p:nvPr>
        </p:nvSpPr>
        <p:spPr/>
        <p:txBody>
          <a:bodyPr/>
          <a:lstStyle/>
          <a:p>
            <a:r>
              <a:rPr lang="es-ES" dirty="0"/>
              <a:t>https</a:t>
            </a:r>
            <a:r>
              <a:rPr lang="es-ES" dirty="0" smtClean="0"/>
              <a:t>://</a:t>
            </a:r>
            <a:r>
              <a:rPr lang="es-ES" dirty="0" smtClean="0">
                <a:hlinkClick r:id="rId2"/>
              </a:rPr>
              <a:t>https://www.youtube.com/watch?v=pla--a3Uzhg</a:t>
            </a:r>
            <a:r>
              <a:rPr lang="es-ES" dirty="0" smtClean="0"/>
              <a:t>-a3Uzhg</a:t>
            </a:r>
            <a:endParaRPr lang="es-ES" dirty="0"/>
          </a:p>
        </p:txBody>
      </p:sp>
    </p:spTree>
    <p:extLst>
      <p:ext uri="{BB962C8B-B14F-4D97-AF65-F5344CB8AC3E}">
        <p14:creationId xmlns:p14="http://schemas.microsoft.com/office/powerpoint/2010/main" val="39844477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1252151"/>
            <a:ext cx="10178322" cy="2471352"/>
          </a:xfrm>
        </p:spPr>
        <p:txBody>
          <a:bodyPr>
            <a:normAutofit fontScale="90000"/>
          </a:bodyPr>
          <a:lstStyle/>
          <a:p>
            <a:pPr algn="just"/>
            <a:r>
              <a:rPr lang="es-ES" dirty="0" smtClean="0"/>
              <a:t>SI PONES LA ATENCIÓN EN </a:t>
            </a:r>
            <a:br>
              <a:rPr lang="es-ES" dirty="0" smtClean="0"/>
            </a:br>
            <a:r>
              <a:rPr lang="es-ES" dirty="0"/>
              <a:t/>
            </a:r>
            <a:br>
              <a:rPr lang="es-ES" dirty="0"/>
            </a:br>
            <a:r>
              <a:rPr lang="es-ES" dirty="0" smtClean="0"/>
              <a:t>DETERMINADOS ELEMENTOS SERA </a:t>
            </a:r>
            <a:r>
              <a:rPr lang="es-ES" dirty="0" smtClean="0">
                <a:solidFill>
                  <a:srgbClr val="00B050"/>
                </a:solidFill>
              </a:rPr>
              <a:t>FÁCIL </a:t>
            </a:r>
            <a:br>
              <a:rPr lang="es-ES" dirty="0" smtClean="0">
                <a:solidFill>
                  <a:srgbClr val="00B050"/>
                </a:solidFill>
              </a:rPr>
            </a:br>
            <a:r>
              <a:rPr lang="es-ES" dirty="0">
                <a:solidFill>
                  <a:srgbClr val="00B050"/>
                </a:solidFill>
              </a:rPr>
              <a:t/>
            </a:r>
            <a:br>
              <a:rPr lang="es-ES" dirty="0">
                <a:solidFill>
                  <a:srgbClr val="00B050"/>
                </a:solidFill>
              </a:rPr>
            </a:br>
            <a:r>
              <a:rPr lang="es-ES" dirty="0" smtClean="0"/>
              <a:t>SI PONEMOS LA ATENCIÓN EN OTROS </a:t>
            </a:r>
            <a:br>
              <a:rPr lang="es-ES" dirty="0" smtClean="0"/>
            </a:br>
            <a:r>
              <a:rPr lang="es-ES" dirty="0"/>
              <a:t/>
            </a:r>
            <a:br>
              <a:rPr lang="es-ES" dirty="0"/>
            </a:br>
            <a:r>
              <a:rPr lang="es-ES" dirty="0" smtClean="0"/>
              <a:t>ELEMENOS INNECESARIOS SERA </a:t>
            </a:r>
            <a:r>
              <a:rPr lang="es-ES" dirty="0" smtClean="0">
                <a:solidFill>
                  <a:srgbClr val="FF0000"/>
                </a:solidFill>
              </a:rPr>
              <a:t>DIFICIL</a:t>
            </a:r>
            <a:endParaRPr lang="es-ES" dirty="0">
              <a:solidFill>
                <a:srgbClr val="FF0000"/>
              </a:solidFill>
            </a:endParaRPr>
          </a:p>
        </p:txBody>
      </p:sp>
    </p:spTree>
    <p:extLst>
      <p:ext uri="{BB962C8B-B14F-4D97-AF65-F5344CB8AC3E}">
        <p14:creationId xmlns:p14="http://schemas.microsoft.com/office/powerpoint/2010/main" val="1502549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¿QUE ES LA FORMACIÓN PROFESIONAL BÁSICA ?</a:t>
            </a:r>
            <a:endParaRPr lang="es-ES" dirty="0"/>
          </a:p>
        </p:txBody>
      </p:sp>
      <p:sp>
        <p:nvSpPr>
          <p:cNvPr id="3" name="Marcador de contenido 2"/>
          <p:cNvSpPr>
            <a:spLocks noGrp="1"/>
          </p:cNvSpPr>
          <p:nvPr>
            <p:ph idx="1"/>
          </p:nvPr>
        </p:nvSpPr>
        <p:spPr/>
        <p:txBody>
          <a:bodyPr>
            <a:normAutofit/>
          </a:bodyPr>
          <a:lstStyle/>
          <a:p>
            <a:pPr algn="just"/>
            <a:r>
              <a:rPr lang="es-ES" sz="3200" b="1" dirty="0"/>
              <a:t>La Formación Profesional es una herramienta para que los ciudadanos mejoren sus posibilidades de proyección profesional y personal y las empresas aumenten su competitividad al disponer de unos recursos humanos altamente cualificados.</a:t>
            </a:r>
          </a:p>
        </p:txBody>
      </p:sp>
    </p:spTree>
    <p:extLst>
      <p:ext uri="{BB962C8B-B14F-4D97-AF65-F5344CB8AC3E}">
        <p14:creationId xmlns:p14="http://schemas.microsoft.com/office/powerpoint/2010/main" val="23647920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4"/>
            <a:ext cx="10178322" cy="6282027"/>
          </a:xfrm>
        </p:spPr>
        <p:txBody>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endParaRPr lang="es-ES"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1678" y="189899"/>
            <a:ext cx="3810000" cy="2266950"/>
          </a:xfrm>
        </p:spPr>
      </p:pic>
      <p:sp>
        <p:nvSpPr>
          <p:cNvPr id="5" name="Rectángulo 4"/>
          <p:cNvSpPr/>
          <p:nvPr/>
        </p:nvSpPr>
        <p:spPr>
          <a:xfrm>
            <a:off x="1523999" y="2274838"/>
            <a:ext cx="10008973" cy="3539430"/>
          </a:xfrm>
          <a:prstGeom prst="rect">
            <a:avLst/>
          </a:prstGeom>
        </p:spPr>
        <p:txBody>
          <a:bodyPr wrap="square">
            <a:spAutoFit/>
          </a:bodyPr>
          <a:lstStyle/>
          <a:p>
            <a:pPr algn="just"/>
            <a:r>
              <a:rPr lang="es-ES" dirty="0"/>
              <a:t> </a:t>
            </a:r>
            <a:r>
              <a:rPr lang="es-ES" sz="2800" dirty="0"/>
              <a:t>Real Decreto 127/2014, de 28 de febrero, por el que se regulan aspectos específicos de la </a:t>
            </a:r>
            <a:r>
              <a:rPr lang="es-ES" sz="2800" dirty="0">
                <a:solidFill>
                  <a:srgbClr val="00B050"/>
                </a:solidFill>
              </a:rPr>
              <a:t>Formación Profesional Básica </a:t>
            </a:r>
            <a:r>
              <a:rPr lang="es-ES" sz="2800" dirty="0"/>
              <a:t>de las enseñanzas de formación profesional del sistema educativo, se aprueban catorce títulos profesionales básicos, se fijan sus currículos básicos y se modifica el Real Decreto 1850/2009, de 4 de diciembre, sobre expedición de títulos académicos y profesionales correspondientes a las enseñanzas establecidas en la Ley Orgánica 2/2006, de 3 de mayo, de Educación.</a:t>
            </a:r>
          </a:p>
        </p:txBody>
      </p:sp>
    </p:spTree>
    <p:extLst>
      <p:ext uri="{BB962C8B-B14F-4D97-AF65-F5344CB8AC3E}">
        <p14:creationId xmlns:p14="http://schemas.microsoft.com/office/powerpoint/2010/main" val="599900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ARTÍCULO 4</a:t>
            </a:r>
            <a:endParaRPr lang="es-ES" dirty="0"/>
          </a:p>
        </p:txBody>
      </p:sp>
      <p:sp>
        <p:nvSpPr>
          <p:cNvPr id="3" name="Marcador de contenido 2"/>
          <p:cNvSpPr>
            <a:spLocks noGrp="1"/>
          </p:cNvSpPr>
          <p:nvPr>
            <p:ph idx="1"/>
          </p:nvPr>
        </p:nvSpPr>
        <p:spPr/>
        <p:txBody>
          <a:bodyPr>
            <a:normAutofit/>
          </a:bodyPr>
          <a:lstStyle/>
          <a:p>
            <a:pPr algn="just"/>
            <a:r>
              <a:rPr lang="es-ES" sz="2800" dirty="0" smtClean="0"/>
              <a:t>Los </a:t>
            </a:r>
            <a:r>
              <a:rPr lang="es-ES" sz="2800" dirty="0"/>
              <a:t>módulos profesionales de las enseñanzas de Formación Profesional Básica estarán constituidos por áreas de conocimiento teórico-prácticas cuyo objeto es la adquisición de las </a:t>
            </a:r>
            <a:r>
              <a:rPr lang="es-ES" sz="2800" dirty="0">
                <a:solidFill>
                  <a:srgbClr val="FF0000"/>
                </a:solidFill>
              </a:rPr>
              <a:t>competencias profesionales, personales y sociales y de las competencias del aprendizaje permanente a lo largo de la vida</a:t>
            </a:r>
            <a:r>
              <a:rPr lang="es-ES" sz="2800" dirty="0" smtClean="0">
                <a:solidFill>
                  <a:srgbClr val="FF0000"/>
                </a:solidFill>
              </a:rPr>
              <a:t>.</a:t>
            </a:r>
            <a:endParaRPr lang="es-ES" sz="2800" dirty="0">
              <a:solidFill>
                <a:srgbClr val="FF0000"/>
              </a:solidFill>
            </a:endParaRPr>
          </a:p>
        </p:txBody>
      </p:sp>
    </p:spTree>
    <p:extLst>
      <p:ext uri="{BB962C8B-B14F-4D97-AF65-F5344CB8AC3E}">
        <p14:creationId xmlns:p14="http://schemas.microsoft.com/office/powerpoint/2010/main" val="14353033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42929" y="1073889"/>
            <a:ext cx="8187071" cy="2278912"/>
          </a:xfrm>
        </p:spPr>
        <p:txBody>
          <a:bodyPr/>
          <a:lstStyle/>
          <a:p>
            <a:r>
              <a:rPr lang="es-ES" dirty="0" smtClean="0"/>
              <a:t>¡¡A TRABAJAR¡¡</a:t>
            </a:r>
            <a:endParaRPr lang="es-ES" dirty="0"/>
          </a:p>
        </p:txBody>
      </p:sp>
      <p:sp>
        <p:nvSpPr>
          <p:cNvPr id="3" name="Marcador de texto 2"/>
          <p:cNvSpPr>
            <a:spLocks noGrp="1"/>
          </p:cNvSpPr>
          <p:nvPr>
            <p:ph type="body" idx="1"/>
          </p:nvPr>
        </p:nvSpPr>
        <p:spPr>
          <a:xfrm>
            <a:off x="3242930" y="3847071"/>
            <a:ext cx="7017488" cy="2263846"/>
          </a:xfrm>
        </p:spPr>
        <p:txBody>
          <a:bodyPr>
            <a:normAutofit lnSpcReduction="10000"/>
          </a:bodyPr>
          <a:lstStyle/>
          <a:p>
            <a:r>
              <a:rPr lang="es-ES" dirty="0" smtClean="0"/>
              <a:t>DADAS  UNAS COMPETENCIAS DE UN TITULO CLASIFICARLAS EN :</a:t>
            </a:r>
          </a:p>
          <a:p>
            <a:pPr lvl="1"/>
            <a:r>
              <a:rPr lang="es-ES" dirty="0" smtClean="0"/>
              <a:t>PROFESIONALES</a:t>
            </a:r>
          </a:p>
          <a:p>
            <a:pPr lvl="1"/>
            <a:r>
              <a:rPr lang="es-ES" dirty="0" smtClean="0"/>
              <a:t>PERSONALES </a:t>
            </a:r>
          </a:p>
          <a:p>
            <a:pPr lvl="1"/>
            <a:r>
              <a:rPr lang="es-ES" dirty="0" smtClean="0"/>
              <a:t>SOCIALES</a:t>
            </a:r>
          </a:p>
          <a:p>
            <a:pPr lvl="1"/>
            <a:r>
              <a:rPr lang="es-ES" dirty="0" smtClean="0"/>
              <a:t>DE APRENDIZAJE PERMANENTE</a:t>
            </a:r>
            <a:endParaRPr lang="es-ES" dirty="0"/>
          </a:p>
        </p:txBody>
      </p:sp>
    </p:spTree>
    <p:extLst>
      <p:ext uri="{BB962C8B-B14F-4D97-AF65-F5344CB8AC3E}">
        <p14:creationId xmlns:p14="http://schemas.microsoft.com/office/powerpoint/2010/main" val="2516932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COMPETENCIAS PROFESIONALES</a:t>
            </a:r>
            <a:endParaRPr lang="es-ES" dirty="0"/>
          </a:p>
        </p:txBody>
      </p:sp>
      <p:sp>
        <p:nvSpPr>
          <p:cNvPr id="3" name="Marcador de contenido 2"/>
          <p:cNvSpPr>
            <a:spLocks noGrp="1"/>
          </p:cNvSpPr>
          <p:nvPr>
            <p:ph sz="half" idx="1"/>
          </p:nvPr>
        </p:nvSpPr>
        <p:spPr/>
        <p:txBody>
          <a:bodyPr>
            <a:normAutofit fontScale="92500" lnSpcReduction="10000"/>
          </a:bodyPr>
          <a:lstStyle/>
          <a:p>
            <a:r>
              <a:rPr lang="es-ES" sz="3200" dirty="0" smtClean="0"/>
              <a:t>Son las asociadas </a:t>
            </a:r>
            <a:r>
              <a:rPr lang="es-ES" sz="3200" dirty="0"/>
              <a:t>a unidades de competencia del Catálogo Nacional de Cualificaciones Profesionales. </a:t>
            </a:r>
            <a:endParaRPr lang="es-ES" sz="3200" dirty="0" smtClean="0"/>
          </a:p>
          <a:p>
            <a:endParaRPr lang="es-ES" dirty="0"/>
          </a:p>
        </p:txBody>
      </p:sp>
      <p:sp>
        <p:nvSpPr>
          <p:cNvPr id="4" name="Marcador de contenido 3"/>
          <p:cNvSpPr>
            <a:spLocks noGrp="1"/>
          </p:cNvSpPr>
          <p:nvPr>
            <p:ph sz="half" idx="2"/>
          </p:nvPr>
        </p:nvSpPr>
        <p:spPr/>
        <p:txBody>
          <a:bodyPr>
            <a:normAutofit fontScale="92500" lnSpcReduction="10000"/>
          </a:bodyPr>
          <a:lstStyle/>
          <a:p>
            <a:r>
              <a:rPr lang="es-ES" dirty="0" smtClean="0">
                <a:solidFill>
                  <a:srgbClr val="FF0000"/>
                </a:solidFill>
              </a:rPr>
              <a:t>Ejemplo</a:t>
            </a:r>
            <a:endParaRPr lang="es-ES" dirty="0">
              <a:solidFill>
                <a:srgbClr val="FF0000"/>
              </a:solidFill>
            </a:endParaRPr>
          </a:p>
          <a:p>
            <a:pPr marL="0" indent="0">
              <a:buNone/>
            </a:pPr>
            <a:endParaRPr lang="es-ES" dirty="0" smtClean="0"/>
          </a:p>
          <a:p>
            <a:pPr marL="0" indent="0">
              <a:buNone/>
            </a:pPr>
            <a:r>
              <a:rPr lang="es-ES" sz="3200" dirty="0" smtClean="0"/>
              <a:t>Preparar </a:t>
            </a:r>
            <a:r>
              <a:rPr lang="es-ES" sz="3200" dirty="0"/>
              <a:t>equipos y aplicaciones informáticas para llevar a cabo la grabación, tratamiento e impresión de datos y textos, asegurando su funcionamiento. </a:t>
            </a:r>
          </a:p>
        </p:txBody>
      </p:sp>
    </p:spTree>
    <p:extLst>
      <p:ext uri="{BB962C8B-B14F-4D97-AF65-F5344CB8AC3E}">
        <p14:creationId xmlns:p14="http://schemas.microsoft.com/office/powerpoint/2010/main" val="17332548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Competencias de aprendizaje permanente</a:t>
            </a:r>
            <a:endParaRPr lang="es-ES" dirty="0"/>
          </a:p>
        </p:txBody>
      </p:sp>
      <p:sp>
        <p:nvSpPr>
          <p:cNvPr id="3" name="Marcador de contenido 2"/>
          <p:cNvSpPr>
            <a:spLocks noGrp="1"/>
          </p:cNvSpPr>
          <p:nvPr>
            <p:ph sz="half" idx="1"/>
          </p:nvPr>
        </p:nvSpPr>
        <p:spPr>
          <a:xfrm>
            <a:off x="1257300" y="2286000"/>
            <a:ext cx="4800600" cy="4098324"/>
          </a:xfrm>
        </p:spPr>
        <p:txBody>
          <a:bodyPr>
            <a:normAutofit lnSpcReduction="10000"/>
          </a:bodyPr>
          <a:lstStyle/>
          <a:p>
            <a:pPr marL="0" indent="0">
              <a:buNone/>
            </a:pPr>
            <a:r>
              <a:rPr lang="es-ES" dirty="0" smtClean="0"/>
              <a:t>Son las relacionadas con las siguientes materias:</a:t>
            </a:r>
          </a:p>
          <a:p>
            <a:r>
              <a:rPr lang="es-ES" dirty="0"/>
              <a:t>Lengua </a:t>
            </a:r>
            <a:r>
              <a:rPr lang="es-ES" dirty="0" smtClean="0"/>
              <a:t>Castellana</a:t>
            </a:r>
            <a:r>
              <a:rPr lang="es-ES" dirty="0"/>
              <a:t>. </a:t>
            </a:r>
            <a:endParaRPr lang="es-ES" dirty="0" smtClean="0"/>
          </a:p>
          <a:p>
            <a:r>
              <a:rPr lang="es-ES" dirty="0" smtClean="0"/>
              <a:t>Lengua </a:t>
            </a:r>
            <a:r>
              <a:rPr lang="es-ES" dirty="0"/>
              <a:t>Extranjera. </a:t>
            </a:r>
            <a:endParaRPr lang="es-ES" dirty="0" smtClean="0"/>
          </a:p>
          <a:p>
            <a:r>
              <a:rPr lang="es-ES" dirty="0" smtClean="0"/>
              <a:t>Ciencias Sociales</a:t>
            </a:r>
          </a:p>
          <a:p>
            <a:r>
              <a:rPr lang="es-ES" dirty="0" smtClean="0"/>
              <a:t>Lengua </a:t>
            </a:r>
            <a:r>
              <a:rPr lang="es-ES" dirty="0"/>
              <a:t>Cooficial. </a:t>
            </a:r>
            <a:endParaRPr lang="es-ES" dirty="0" smtClean="0"/>
          </a:p>
          <a:p>
            <a:r>
              <a:rPr lang="es-ES" dirty="0" smtClean="0"/>
              <a:t>Matemáticas </a:t>
            </a:r>
            <a:r>
              <a:rPr lang="es-ES" dirty="0"/>
              <a:t>Aplicadas al Contexto Personal y de Aprendizaje de un Campo Profesional. </a:t>
            </a:r>
            <a:endParaRPr lang="es-ES" dirty="0" smtClean="0"/>
          </a:p>
          <a:p>
            <a:r>
              <a:rPr lang="es-ES" dirty="0" smtClean="0"/>
              <a:t> </a:t>
            </a:r>
            <a:r>
              <a:rPr lang="es-ES" dirty="0"/>
              <a:t>Ciencias Aplicadas al Contexto </a:t>
            </a:r>
            <a:r>
              <a:rPr lang="es-ES" dirty="0" smtClean="0"/>
              <a:t>Personal y de Aprendizaje de un Campo Profesional</a:t>
            </a:r>
            <a:endParaRPr lang="es-ES" dirty="0"/>
          </a:p>
        </p:txBody>
      </p:sp>
      <p:sp>
        <p:nvSpPr>
          <p:cNvPr id="4" name="Marcador de contenido 3"/>
          <p:cNvSpPr>
            <a:spLocks noGrp="1"/>
          </p:cNvSpPr>
          <p:nvPr>
            <p:ph sz="half" idx="2"/>
          </p:nvPr>
        </p:nvSpPr>
        <p:spPr/>
        <p:txBody>
          <a:bodyPr>
            <a:normAutofit lnSpcReduction="10000"/>
          </a:bodyPr>
          <a:lstStyle/>
          <a:p>
            <a:pPr marL="0" indent="0">
              <a:buNone/>
            </a:pPr>
            <a:r>
              <a:rPr lang="es-ES" dirty="0" smtClean="0">
                <a:solidFill>
                  <a:srgbClr val="FF0000"/>
                </a:solidFill>
              </a:rPr>
              <a:t>Ejemplo</a:t>
            </a:r>
          </a:p>
          <a:p>
            <a:pPr algn="just"/>
            <a:r>
              <a:rPr lang="es-ES" dirty="0"/>
              <a:t> Comunicarse con claridad, precisión y fluidez en distintos contextos sociales o profesionales y por distintos medios, canales y soportes a su alcance, utilizando y adecuando recursos lingüísticos orales y escritos propios de la lengua castellana y, en su caso, de la lengua cooficial. </a:t>
            </a:r>
          </a:p>
        </p:txBody>
      </p:sp>
    </p:spTree>
    <p:extLst>
      <p:ext uri="{BB962C8B-B14F-4D97-AF65-F5344CB8AC3E}">
        <p14:creationId xmlns:p14="http://schemas.microsoft.com/office/powerpoint/2010/main" val="22783199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Competencias personales</a:t>
            </a:r>
            <a:endParaRPr lang="es-ES" dirty="0"/>
          </a:p>
        </p:txBody>
      </p:sp>
      <p:sp>
        <p:nvSpPr>
          <p:cNvPr id="3" name="Marcador de contenido 2"/>
          <p:cNvSpPr>
            <a:spLocks noGrp="1"/>
          </p:cNvSpPr>
          <p:nvPr>
            <p:ph sz="half" idx="1"/>
          </p:nvPr>
        </p:nvSpPr>
        <p:spPr/>
        <p:txBody>
          <a:bodyPr/>
          <a:lstStyle/>
          <a:p>
            <a:r>
              <a:rPr lang="es-ES" dirty="0" smtClean="0"/>
              <a:t>Son las competencias relacionadas con:</a:t>
            </a:r>
          </a:p>
          <a:p>
            <a:pPr marL="0" indent="0">
              <a:buNone/>
            </a:pPr>
            <a:r>
              <a:rPr lang="es-ES" dirty="0" smtClean="0"/>
              <a:t>Prevención de Riesgos Laborales</a:t>
            </a:r>
          </a:p>
          <a:p>
            <a:pPr marL="0" indent="0">
              <a:buNone/>
            </a:pPr>
            <a:r>
              <a:rPr lang="es-ES" dirty="0" smtClean="0"/>
              <a:t>Emprendimiento</a:t>
            </a:r>
          </a:p>
          <a:p>
            <a:pPr marL="0" indent="0">
              <a:buNone/>
            </a:pPr>
            <a:r>
              <a:rPr lang="es-ES" dirty="0" smtClean="0"/>
              <a:t>Orientación Laboral</a:t>
            </a:r>
          </a:p>
          <a:p>
            <a:pPr marL="0" indent="0">
              <a:buNone/>
            </a:pPr>
            <a:r>
              <a:rPr lang="es-ES" dirty="0" smtClean="0"/>
              <a:t>Actividad Física </a:t>
            </a:r>
          </a:p>
          <a:p>
            <a:pPr marL="0" indent="0">
              <a:buNone/>
            </a:pPr>
            <a:r>
              <a:rPr lang="es-ES" dirty="0" smtClean="0"/>
              <a:t>Dieta Saludable</a:t>
            </a:r>
            <a:endParaRPr lang="es-ES" dirty="0"/>
          </a:p>
        </p:txBody>
      </p:sp>
      <p:sp>
        <p:nvSpPr>
          <p:cNvPr id="4" name="Marcador de contenido 3"/>
          <p:cNvSpPr>
            <a:spLocks noGrp="1"/>
          </p:cNvSpPr>
          <p:nvPr>
            <p:ph sz="half" idx="2"/>
          </p:nvPr>
        </p:nvSpPr>
        <p:spPr/>
        <p:txBody>
          <a:bodyPr/>
          <a:lstStyle/>
          <a:p>
            <a:pPr marL="0" indent="0">
              <a:buNone/>
            </a:pPr>
            <a:r>
              <a:rPr lang="es-ES" dirty="0" smtClean="0">
                <a:solidFill>
                  <a:srgbClr val="FF0000"/>
                </a:solidFill>
              </a:rPr>
              <a:t>Ejemplo</a:t>
            </a:r>
          </a:p>
          <a:p>
            <a:r>
              <a:rPr lang="es-ES" dirty="0"/>
              <a:t>Actuar de forma saludable en distintos contextos cotidianos que favorezcan el desarrollo personal y social, analizando hábitos e influencias positivas para la salud humana. l</a:t>
            </a:r>
          </a:p>
        </p:txBody>
      </p:sp>
    </p:spTree>
    <p:extLst>
      <p:ext uri="{BB962C8B-B14F-4D97-AF65-F5344CB8AC3E}">
        <p14:creationId xmlns:p14="http://schemas.microsoft.com/office/powerpoint/2010/main" val="14466123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Competencias sociales</a:t>
            </a:r>
            <a:endParaRPr lang="es-ES" dirty="0"/>
          </a:p>
        </p:txBody>
      </p:sp>
      <p:sp>
        <p:nvSpPr>
          <p:cNvPr id="3" name="Marcador de contenido 2"/>
          <p:cNvSpPr>
            <a:spLocks noGrp="1"/>
          </p:cNvSpPr>
          <p:nvPr>
            <p:ph sz="half" idx="1"/>
          </p:nvPr>
        </p:nvSpPr>
        <p:spPr/>
        <p:txBody>
          <a:bodyPr/>
          <a:lstStyle/>
          <a:p>
            <a:r>
              <a:rPr lang="es-ES" dirty="0" smtClean="0"/>
              <a:t>Son las competencias relacionadas con:</a:t>
            </a:r>
          </a:p>
          <a:p>
            <a:pPr marL="457200" lvl="1" indent="0">
              <a:buNone/>
            </a:pPr>
            <a:r>
              <a:rPr lang="es-ES" dirty="0" smtClean="0"/>
              <a:t>Trabajo en Equipo.</a:t>
            </a:r>
          </a:p>
          <a:p>
            <a:pPr marL="457200" lvl="1" indent="0">
              <a:buNone/>
            </a:pPr>
            <a:r>
              <a:rPr lang="es-ES" dirty="0" smtClean="0"/>
              <a:t>Educación Cívica.</a:t>
            </a:r>
          </a:p>
          <a:p>
            <a:pPr marL="457200" lvl="1" indent="0">
              <a:buNone/>
            </a:pPr>
            <a:r>
              <a:rPr lang="es-ES" dirty="0" smtClean="0"/>
              <a:t>Respeto Medio Ambiente.</a:t>
            </a:r>
          </a:p>
          <a:p>
            <a:pPr marL="457200" lvl="1" indent="0">
              <a:buNone/>
            </a:pPr>
            <a:r>
              <a:rPr lang="es-ES" dirty="0" smtClean="0"/>
              <a:t>No discriminación.</a:t>
            </a:r>
          </a:p>
        </p:txBody>
      </p:sp>
      <p:sp>
        <p:nvSpPr>
          <p:cNvPr id="4" name="Marcador de contenido 3"/>
          <p:cNvSpPr>
            <a:spLocks noGrp="1"/>
          </p:cNvSpPr>
          <p:nvPr>
            <p:ph sz="half" idx="2"/>
          </p:nvPr>
        </p:nvSpPr>
        <p:spPr/>
        <p:txBody>
          <a:bodyPr/>
          <a:lstStyle/>
          <a:p>
            <a:r>
              <a:rPr lang="es-ES" dirty="0" smtClean="0">
                <a:solidFill>
                  <a:srgbClr val="FF0000"/>
                </a:solidFill>
              </a:rPr>
              <a:t>Ejemplo.</a:t>
            </a:r>
          </a:p>
          <a:p>
            <a:r>
              <a:rPr lang="es-ES" dirty="0" smtClean="0"/>
              <a:t>Actuar </a:t>
            </a:r>
            <a:r>
              <a:rPr lang="es-ES" dirty="0"/>
              <a:t>con respeto y sensibilidad hacia la diversidad cultural, el patrimonio histórico-artístico y las manifestaciones culturales y artísticas, apreciando su uso y disfrute como fuente de enriquecimiento personal y social. ñ</a:t>
            </a:r>
          </a:p>
        </p:txBody>
      </p:sp>
    </p:spTree>
    <p:extLst>
      <p:ext uri="{BB962C8B-B14F-4D97-AF65-F5344CB8AC3E}">
        <p14:creationId xmlns:p14="http://schemas.microsoft.com/office/powerpoint/2010/main" val="38115326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Actividad 1</a:t>
            </a:r>
            <a:br>
              <a:rPr lang="es-ES" dirty="0" smtClean="0"/>
            </a:br>
            <a:endParaRPr lang="es-ES" dirty="0"/>
          </a:p>
        </p:txBody>
      </p:sp>
    </p:spTree>
    <p:extLst>
      <p:ext uri="{BB962C8B-B14F-4D97-AF65-F5344CB8AC3E}">
        <p14:creationId xmlns:p14="http://schemas.microsoft.com/office/powerpoint/2010/main" val="19264443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dirty="0" smtClean="0"/>
              <a:t>¡¡Aprendemos </a:t>
            </a:r>
            <a:r>
              <a:rPr lang="es-ES" dirty="0"/>
              <a:t>si nos emocionamos</a:t>
            </a:r>
            <a:r>
              <a:rPr lang="es-ES" dirty="0" smtClean="0"/>
              <a:t>!!</a:t>
            </a:r>
            <a:br>
              <a:rPr lang="es-ES" dirty="0" smtClean="0"/>
            </a:br>
            <a:r>
              <a:rPr lang="es-ES" dirty="0" smtClean="0"/>
              <a:t> </a:t>
            </a:r>
            <a:r>
              <a:rPr lang="es-ES" sz="1200" dirty="0">
                <a:hlinkClick r:id="rId2"/>
              </a:rPr>
              <a:t>https://www.youtube.com/watch?v=amUX26JLGS4</a:t>
            </a:r>
            <a:endParaRPr lang="es-ES" sz="1200" dirty="0"/>
          </a:p>
        </p:txBody>
      </p:sp>
      <p:pic>
        <p:nvPicPr>
          <p:cNvPr id="4" name="Marcador de contenido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55524" y="1929734"/>
            <a:ext cx="3509319" cy="4382283"/>
          </a:xfrm>
          <a:prstGeom prst="rect">
            <a:avLst/>
          </a:prstGeom>
        </p:spPr>
      </p:pic>
    </p:spTree>
    <p:extLst>
      <p:ext uri="{BB962C8B-B14F-4D97-AF65-F5344CB8AC3E}">
        <p14:creationId xmlns:p14="http://schemas.microsoft.com/office/powerpoint/2010/main" val="11089822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Principios de la neurociencia</a:t>
            </a:r>
            <a:endParaRPr lang="es-ES" dirty="0"/>
          </a:p>
        </p:txBody>
      </p:sp>
      <p:sp>
        <p:nvSpPr>
          <p:cNvPr id="3" name="Marcador de contenido 2"/>
          <p:cNvSpPr>
            <a:spLocks noGrp="1"/>
          </p:cNvSpPr>
          <p:nvPr>
            <p:ph idx="1"/>
          </p:nvPr>
        </p:nvSpPr>
        <p:spPr/>
        <p:txBody>
          <a:bodyPr>
            <a:normAutofit/>
          </a:bodyPr>
          <a:lstStyle/>
          <a:p>
            <a:r>
              <a:rPr lang="es-ES" sz="3600" dirty="0" smtClean="0"/>
              <a:t>APRENDEMOS DESDE LA EMOCIÓN.</a:t>
            </a:r>
          </a:p>
          <a:p>
            <a:r>
              <a:rPr lang="es-ES" sz="3600" dirty="0" smtClean="0"/>
              <a:t>LA EMOCIÓN NOS LLEVA A </a:t>
            </a:r>
            <a:r>
              <a:rPr lang="es-ES" sz="3600" dirty="0"/>
              <a:t> </a:t>
            </a:r>
            <a:r>
              <a:rPr lang="es-ES" sz="3600" dirty="0" smtClean="0"/>
              <a:t>LA ATENCIÓN.</a:t>
            </a:r>
          </a:p>
          <a:p>
            <a:r>
              <a:rPr lang="es-ES" sz="3600" dirty="0" smtClean="0"/>
              <a:t>LA ATENCIÓN NOS PERMITE EL APRENDIZAJE.</a:t>
            </a:r>
          </a:p>
          <a:p>
            <a:r>
              <a:rPr lang="es-ES" sz="3600" dirty="0" smtClean="0"/>
              <a:t>EL APRENDIZAJE PERMITE EL DESARROLLO DE LAS COMPETENCIAS.</a:t>
            </a:r>
            <a:endParaRPr lang="es-ES" sz="3600" dirty="0"/>
          </a:p>
        </p:txBody>
      </p:sp>
    </p:spTree>
    <p:extLst>
      <p:ext uri="{BB962C8B-B14F-4D97-AF65-F5344CB8AC3E}">
        <p14:creationId xmlns:p14="http://schemas.microsoft.com/office/powerpoint/2010/main" val="2062816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DESTINATARIOS DE LA FORMACIÓN PROFESIONAL BÁSICA</a:t>
            </a:r>
            <a:endParaRPr lang="es-ES" dirty="0"/>
          </a:p>
        </p:txBody>
      </p:sp>
      <p:sp>
        <p:nvSpPr>
          <p:cNvPr id="3" name="Marcador de contenido 2"/>
          <p:cNvSpPr>
            <a:spLocks noGrp="1"/>
          </p:cNvSpPr>
          <p:nvPr>
            <p:ph idx="1"/>
          </p:nvPr>
        </p:nvSpPr>
        <p:spPr/>
        <p:txBody>
          <a:bodyPr>
            <a:noAutofit/>
          </a:bodyPr>
          <a:lstStyle/>
          <a:p>
            <a:r>
              <a:rPr lang="es-ES" sz="2400" dirty="0"/>
              <a:t>El </a:t>
            </a:r>
            <a:r>
              <a:rPr lang="es-ES" sz="2400" b="1" dirty="0"/>
              <a:t>acceso a los ciclos de Formación Profesional Básica</a:t>
            </a:r>
            <a:r>
              <a:rPr lang="es-ES" sz="2400" dirty="0"/>
              <a:t> requerirá el </a:t>
            </a:r>
            <a:r>
              <a:rPr lang="es-ES" sz="2400" b="1" dirty="0"/>
              <a:t>cumplimiento simultáneo</a:t>
            </a:r>
            <a:r>
              <a:rPr lang="es-ES" sz="2400" dirty="0"/>
              <a:t> de las siguientes condiciones:</a:t>
            </a:r>
          </a:p>
          <a:p>
            <a:pPr lvl="1"/>
            <a:r>
              <a:rPr lang="es-ES" sz="2400" dirty="0"/>
              <a:t>Tener cumplidos quince años, o cumplirlos durante el año natural en curso, y no superar los diecisiete años de edad en el momento del acceso o durante el año natural en curso</a:t>
            </a:r>
          </a:p>
          <a:p>
            <a:pPr lvl="1"/>
            <a:r>
              <a:rPr lang="es-ES" sz="2400" dirty="0"/>
              <a:t>Haber cursado el primer ciclo de Educación Secundaria Obligatoria o, excepcionalmente, haber cursado el segundo curso de la Educación Secundaria Obligatoria.</a:t>
            </a:r>
          </a:p>
          <a:p>
            <a:pPr lvl="1"/>
            <a:r>
              <a:rPr lang="es-ES" sz="2400" dirty="0"/>
              <a:t>Haber propuesto el equipo docente a los padres, madres o tutores legales la incorporación del alumno o alumna a un ciclo de Formación Profesional Básica.</a:t>
            </a:r>
          </a:p>
          <a:p>
            <a:pPr lvl="1"/>
            <a:endParaRPr lang="es-ES" sz="2400" dirty="0"/>
          </a:p>
        </p:txBody>
      </p:sp>
    </p:spTree>
    <p:extLst>
      <p:ext uri="{BB962C8B-B14F-4D97-AF65-F5344CB8AC3E}">
        <p14:creationId xmlns:p14="http://schemas.microsoft.com/office/powerpoint/2010/main" val="18991678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posición de imagen 5"/>
          <p:cNvPicPr>
            <a:picLocks noGrp="1" noChangeAspect="1"/>
          </p:cNvPicPr>
          <p:nvPr>
            <p:ph type="pic" idx="1"/>
          </p:nvPr>
        </p:nvPicPr>
        <p:blipFill>
          <a:blip r:embed="rId2">
            <a:extLst>
              <a:ext uri="{28A0092B-C50C-407E-A947-70E740481C1C}">
                <a14:useLocalDpi xmlns:a14="http://schemas.microsoft.com/office/drawing/2010/main" val="0"/>
              </a:ext>
            </a:extLst>
          </a:blip>
          <a:srcRect t="19696" b="19696"/>
          <a:stretch>
            <a:fillRect/>
          </a:stretch>
        </p:blipFill>
        <p:spPr>
          <a:xfrm>
            <a:off x="283465" y="0"/>
            <a:ext cx="7355584" cy="6857999"/>
          </a:xfrm>
        </p:spPr>
      </p:pic>
      <p:sp>
        <p:nvSpPr>
          <p:cNvPr id="5" name="Título 4"/>
          <p:cNvSpPr>
            <a:spLocks noGrp="1"/>
          </p:cNvSpPr>
          <p:nvPr>
            <p:ph type="title"/>
          </p:nvPr>
        </p:nvSpPr>
        <p:spPr>
          <a:xfrm>
            <a:off x="7760043" y="457199"/>
            <a:ext cx="4094206" cy="3867666"/>
          </a:xfrm>
        </p:spPr>
        <p:txBody>
          <a:bodyPr>
            <a:normAutofit/>
          </a:bodyPr>
          <a:lstStyle/>
          <a:p>
            <a:pPr algn="ctr"/>
            <a:r>
              <a:rPr lang="es-ES" sz="2800" dirty="0" smtClean="0"/>
              <a:t>COMPETENCIAS </a:t>
            </a:r>
            <a:br>
              <a:rPr lang="es-ES" sz="2800" dirty="0" smtClean="0"/>
            </a:br>
            <a:r>
              <a:rPr lang="es-ES" sz="2800" dirty="0" smtClean="0"/>
              <a:t/>
            </a:r>
            <a:br>
              <a:rPr lang="es-ES" sz="2800" dirty="0" smtClean="0"/>
            </a:br>
            <a:r>
              <a:rPr lang="es-ES" sz="2800" dirty="0" smtClean="0"/>
              <a:t>SEGÚN</a:t>
            </a:r>
            <a:br>
              <a:rPr lang="es-ES" sz="2800" dirty="0" smtClean="0"/>
            </a:br>
            <a:r>
              <a:rPr lang="es-ES" sz="2800" dirty="0" smtClean="0"/>
              <a:t> </a:t>
            </a:r>
            <a:br>
              <a:rPr lang="es-ES" sz="2800" dirty="0" smtClean="0"/>
            </a:br>
            <a:r>
              <a:rPr lang="es-ES" sz="2800" dirty="0" smtClean="0"/>
              <a:t>LOMCE</a:t>
            </a:r>
            <a:endParaRPr lang="es-ES" sz="2800" dirty="0"/>
          </a:p>
        </p:txBody>
      </p:sp>
    </p:spTree>
    <p:extLst>
      <p:ext uri="{BB962C8B-B14F-4D97-AF65-F5344CB8AC3E}">
        <p14:creationId xmlns:p14="http://schemas.microsoft.com/office/powerpoint/2010/main" val="15063899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COMPETENCIAS SEGÚN LOMCE</a:t>
            </a:r>
            <a:endParaRPr lang="es-ES" dirty="0"/>
          </a:p>
        </p:txBody>
      </p:sp>
      <p:sp>
        <p:nvSpPr>
          <p:cNvPr id="3" name="Marcador de contenido 2"/>
          <p:cNvSpPr>
            <a:spLocks noGrp="1"/>
          </p:cNvSpPr>
          <p:nvPr>
            <p:ph idx="1"/>
          </p:nvPr>
        </p:nvSpPr>
        <p:spPr>
          <a:xfrm>
            <a:off x="1251678" y="1639331"/>
            <a:ext cx="10178322" cy="4240262"/>
          </a:xfrm>
        </p:spPr>
        <p:txBody>
          <a:bodyPr/>
          <a:lstStyle/>
          <a:p>
            <a:r>
              <a:rPr lang="es-ES" dirty="0" smtClean="0"/>
              <a:t>COMUNICACIÓN LINGÜÍSTICA</a:t>
            </a:r>
          </a:p>
          <a:p>
            <a:r>
              <a:rPr lang="es-ES" dirty="0" smtClean="0"/>
              <a:t>COMPETENCIA MATEMÁTICA YCOMPETENCIAS BÁSICAS EN CIENCIA Y TECNOLOGÍA.</a:t>
            </a:r>
          </a:p>
          <a:p>
            <a:r>
              <a:rPr lang="es-ES" dirty="0" smtClean="0"/>
              <a:t>COMPETENCIA DIGITAL</a:t>
            </a:r>
          </a:p>
          <a:p>
            <a:r>
              <a:rPr lang="es-ES" dirty="0" smtClean="0"/>
              <a:t>APRENDER A APRENDER</a:t>
            </a:r>
          </a:p>
          <a:p>
            <a:r>
              <a:rPr lang="es-ES" dirty="0" smtClean="0"/>
              <a:t>COMPETENCIAS SOCIALES Y CIVICAS</a:t>
            </a:r>
          </a:p>
          <a:p>
            <a:r>
              <a:rPr lang="es-ES" dirty="0" smtClean="0"/>
              <a:t>SENTIDO DE LA INICIATIVA Y ESPIRITU EMPRENDEDOR</a:t>
            </a:r>
          </a:p>
          <a:p>
            <a:r>
              <a:rPr lang="es-ES" dirty="0" smtClean="0"/>
              <a:t>CONCIENCIA Y EXPRESIONES CULTURALES</a:t>
            </a:r>
            <a:endParaRPr lang="es-ES" dirty="0"/>
          </a:p>
        </p:txBody>
      </p:sp>
    </p:spTree>
    <p:extLst>
      <p:ext uri="{BB962C8B-B14F-4D97-AF65-F5344CB8AC3E}">
        <p14:creationId xmlns:p14="http://schemas.microsoft.com/office/powerpoint/2010/main" val="33316473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5"/>
            <a:ext cx="10178322" cy="5450004"/>
          </a:xfrm>
        </p:spPr>
        <p:txBody>
          <a:bodyPr>
            <a:normAutofit/>
          </a:bodyPr>
          <a:lstStyle/>
          <a:p>
            <a:pPr algn="ctr"/>
            <a:r>
              <a:rPr lang="es-ES" sz="8800" dirty="0" smtClean="0"/>
              <a:t>¿Qué </a:t>
            </a:r>
            <a:br>
              <a:rPr lang="es-ES" sz="8800" dirty="0" smtClean="0"/>
            </a:br>
            <a:r>
              <a:rPr lang="es-ES" sz="8800" dirty="0" smtClean="0"/>
              <a:t>significa </a:t>
            </a:r>
            <a:br>
              <a:rPr lang="es-ES" sz="8800" dirty="0" smtClean="0"/>
            </a:br>
            <a:r>
              <a:rPr lang="es-ES" sz="8800" dirty="0" smtClean="0"/>
              <a:t>cada </a:t>
            </a:r>
            <a:br>
              <a:rPr lang="es-ES" sz="8800" dirty="0" smtClean="0"/>
            </a:br>
            <a:r>
              <a:rPr lang="es-ES" sz="8800" dirty="0" smtClean="0"/>
              <a:t>competencia?</a:t>
            </a:r>
            <a:endParaRPr lang="es-ES" sz="8800" dirty="0"/>
          </a:p>
        </p:txBody>
      </p:sp>
    </p:spTree>
    <p:extLst>
      <p:ext uri="{BB962C8B-B14F-4D97-AF65-F5344CB8AC3E}">
        <p14:creationId xmlns:p14="http://schemas.microsoft.com/office/powerpoint/2010/main" val="3412153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 trabajar¡¡</a:t>
            </a:r>
            <a:endParaRPr lang="es-ES" dirty="0"/>
          </a:p>
        </p:txBody>
      </p:sp>
      <p:sp>
        <p:nvSpPr>
          <p:cNvPr id="3" name="Marcador de texto 2"/>
          <p:cNvSpPr>
            <a:spLocks noGrp="1"/>
          </p:cNvSpPr>
          <p:nvPr>
            <p:ph type="body" idx="1"/>
          </p:nvPr>
        </p:nvSpPr>
        <p:spPr/>
        <p:txBody>
          <a:bodyPr>
            <a:normAutofit fontScale="85000" lnSpcReduction="10000"/>
          </a:bodyPr>
          <a:lstStyle/>
          <a:p>
            <a:pPr algn="ctr"/>
            <a:r>
              <a:rPr lang="es-ES" dirty="0" smtClean="0"/>
              <a:t>Cada frase suelta pertenece a una competencia, agrupémoslas en siete grupos partiendo de cada título</a:t>
            </a:r>
            <a:endParaRPr lang="es-ES" dirty="0"/>
          </a:p>
        </p:txBody>
      </p:sp>
    </p:spTree>
    <p:extLst>
      <p:ext uri="{BB962C8B-B14F-4D97-AF65-F5344CB8AC3E}">
        <p14:creationId xmlns:p14="http://schemas.microsoft.com/office/powerpoint/2010/main" val="24522375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Actividad 2</a:t>
            </a:r>
            <a:endParaRPr lang="es-ES" dirty="0"/>
          </a:p>
        </p:txBody>
      </p:sp>
      <p:sp>
        <p:nvSpPr>
          <p:cNvPr id="3" name="Marcador de texto 2"/>
          <p:cNvSpPr>
            <a:spLocks noGrp="1"/>
          </p:cNvSpPr>
          <p:nvPr>
            <p:ph type="body" idx="1"/>
          </p:nvPr>
        </p:nvSpPr>
        <p:spPr/>
        <p:txBody>
          <a:bodyPr/>
          <a:lstStyle/>
          <a:p>
            <a:endParaRPr lang="es-ES" dirty="0"/>
          </a:p>
        </p:txBody>
      </p:sp>
    </p:spTree>
    <p:extLst>
      <p:ext uri="{BB962C8B-B14F-4D97-AF65-F5344CB8AC3E}">
        <p14:creationId xmlns:p14="http://schemas.microsoft.com/office/powerpoint/2010/main" val="9802316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382384"/>
            <a:ext cx="10178322" cy="2072491"/>
          </a:xfrm>
        </p:spPr>
        <p:txBody>
          <a:bodyPr>
            <a:normAutofit fontScale="90000"/>
          </a:bodyPr>
          <a:lstStyle/>
          <a:p>
            <a:pPr algn="ctr"/>
            <a:r>
              <a:rPr lang="es-ES" dirty="0" smtClean="0"/>
              <a:t>Como programar en formación profesional básica teniendo en cuenta las competencias</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0" y="3220995"/>
            <a:ext cx="4572000" cy="2875004"/>
          </a:xfrm>
          <a:prstGeom prst="rect">
            <a:avLst/>
          </a:prstGeom>
        </p:spPr>
      </p:pic>
    </p:spTree>
    <p:extLst>
      <p:ext uri="{BB962C8B-B14F-4D97-AF65-F5344CB8AC3E}">
        <p14:creationId xmlns:p14="http://schemas.microsoft.com/office/powerpoint/2010/main" val="18375734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¿Qué SENTIMOS CUANDO PROGRAMAMOS CON LOS DEMÁS?</a:t>
            </a:r>
            <a:endParaRPr lang="es-ES" dirty="0"/>
          </a:p>
        </p:txBody>
      </p:sp>
      <p:sp>
        <p:nvSpPr>
          <p:cNvPr id="3" name="Rectángulo 2"/>
          <p:cNvSpPr/>
          <p:nvPr/>
        </p:nvSpPr>
        <p:spPr>
          <a:xfrm>
            <a:off x="3663795" y="3244334"/>
            <a:ext cx="4864409" cy="369332"/>
          </a:xfrm>
          <a:prstGeom prst="rect">
            <a:avLst/>
          </a:prstGeom>
        </p:spPr>
        <p:txBody>
          <a:bodyPr wrap="none">
            <a:spAutoFit/>
          </a:bodyPr>
          <a:lstStyle/>
          <a:p>
            <a:r>
              <a:rPr lang="es-ES" dirty="0">
                <a:hlinkClick r:id="rId2"/>
              </a:rPr>
              <a:t>https://www.youtube.com/watch?v=vZPy1p2hxvQ</a:t>
            </a:r>
            <a:endParaRPr lang="es-ES" dirty="0"/>
          </a:p>
        </p:txBody>
      </p:sp>
    </p:spTree>
    <p:extLst>
      <p:ext uri="{BB962C8B-B14F-4D97-AF65-F5344CB8AC3E}">
        <p14:creationId xmlns:p14="http://schemas.microsoft.com/office/powerpoint/2010/main" val="27795530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1- partimos de la legislación base.</a:t>
            </a:r>
            <a:endParaRPr lang="es-ES" dirty="0"/>
          </a:p>
        </p:txBody>
      </p:sp>
      <p:sp>
        <p:nvSpPr>
          <p:cNvPr id="3" name="Marcador de contenido 2"/>
          <p:cNvSpPr>
            <a:spLocks noGrp="1"/>
          </p:cNvSpPr>
          <p:nvPr>
            <p:ph idx="1"/>
          </p:nvPr>
        </p:nvSpPr>
        <p:spPr/>
        <p:txBody>
          <a:bodyPr/>
          <a:lstStyle/>
          <a:p>
            <a:pPr algn="just"/>
            <a:r>
              <a:rPr lang="es-ES" dirty="0"/>
              <a:t> Real Decreto 127/2014, de 28 de febrero, por el que se regulan aspectos específicos de la Formación Profesional Básica de las enseñanzas de formación profesional del sistema educativo, se aprueban catorce títulos profesionales básicos, se fijan sus currículos básicos y se modifica el Real Decreto 1850/2009, de 4 de diciembre, sobre expedición de títulos académicos y profesionales correspondientes a las enseñanzas establecidas en la Ley Orgánica 2/2006, de 3 de mayo, de Educación.</a:t>
            </a:r>
          </a:p>
        </p:txBody>
      </p:sp>
    </p:spTree>
    <p:extLst>
      <p:ext uri="{BB962C8B-B14F-4D97-AF65-F5344CB8AC3E}">
        <p14:creationId xmlns:p14="http://schemas.microsoft.com/office/powerpoint/2010/main" val="16082717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2-. Estructura de cada titulo</a:t>
            </a:r>
            <a:endParaRPr lang="es-ES" dirty="0"/>
          </a:p>
        </p:txBody>
      </p:sp>
      <p:sp>
        <p:nvSpPr>
          <p:cNvPr id="3" name="Marcador de contenido 2"/>
          <p:cNvSpPr>
            <a:spLocks noGrp="1"/>
          </p:cNvSpPr>
          <p:nvPr>
            <p:ph idx="1"/>
          </p:nvPr>
        </p:nvSpPr>
        <p:spPr/>
        <p:txBody>
          <a:bodyPr/>
          <a:lstStyle/>
          <a:p>
            <a:pPr marL="457200" indent="-457200">
              <a:buFont typeface="+mj-lt"/>
              <a:buAutoNum type="arabicPeriod"/>
            </a:pPr>
            <a:r>
              <a:rPr lang="es-ES" dirty="0" smtClean="0"/>
              <a:t>IDENTIFICACIÓN DEL TÍTULO</a:t>
            </a:r>
          </a:p>
          <a:p>
            <a:pPr marL="457200" indent="-457200">
              <a:buFont typeface="+mj-lt"/>
              <a:buAutoNum type="arabicPeriod"/>
            </a:pPr>
            <a:r>
              <a:rPr lang="es-ES" dirty="0" smtClean="0"/>
              <a:t>PERFIL PROFESIONAL</a:t>
            </a:r>
          </a:p>
          <a:p>
            <a:pPr marL="914400" lvl="1" indent="-457200">
              <a:buFont typeface="+mj-lt"/>
              <a:buAutoNum type="arabicPeriod"/>
            </a:pPr>
            <a:r>
              <a:rPr lang="es-ES" dirty="0" smtClean="0"/>
              <a:t>COMPETENCIA GENERAL DEL TITULO</a:t>
            </a:r>
          </a:p>
          <a:p>
            <a:pPr marL="914400" lvl="1" indent="-457200">
              <a:buFont typeface="+mj-lt"/>
              <a:buAutoNum type="arabicPeriod"/>
            </a:pPr>
            <a:r>
              <a:rPr lang="es-ES" dirty="0" smtClean="0"/>
              <a:t>COMPETENCIAS DEL TITULO.</a:t>
            </a:r>
          </a:p>
          <a:p>
            <a:pPr marL="914400" lvl="1" indent="-457200">
              <a:buFont typeface="+mj-lt"/>
              <a:buAutoNum type="arabicPeriod"/>
            </a:pPr>
            <a:r>
              <a:rPr lang="es-ES" dirty="0"/>
              <a:t> </a:t>
            </a:r>
            <a:r>
              <a:rPr lang="es-ES" dirty="0" smtClean="0"/>
              <a:t>RELACION DE CUALIFICACIONES Y UNIDADES DE COMPETENCIA DEL  CATÁLOGO NACIONAL DE CUALIFICACIONES PROFESIONALES INCLUIDADAS EN EL TITULO</a:t>
            </a:r>
          </a:p>
          <a:p>
            <a:pPr marL="914400" lvl="1" indent="-457200">
              <a:buFont typeface="+mj-lt"/>
              <a:buAutoNum type="arabicPeriod"/>
            </a:pPr>
            <a:r>
              <a:rPr lang="es-ES" dirty="0" smtClean="0"/>
              <a:t>PROSPECTIVA DEL SECTOR </a:t>
            </a:r>
          </a:p>
          <a:p>
            <a:pPr marL="914400" lvl="1" indent="-457200">
              <a:buFont typeface="+mj-lt"/>
              <a:buAutoNum type="arabicPeriod"/>
            </a:pPr>
            <a:r>
              <a:rPr lang="es-ES" dirty="0" smtClean="0"/>
              <a:t>ENTORNO PROFESIONAL</a:t>
            </a:r>
            <a:endParaRPr lang="es-ES" dirty="0"/>
          </a:p>
        </p:txBody>
      </p:sp>
    </p:spTree>
    <p:extLst>
      <p:ext uri="{BB962C8B-B14F-4D97-AF65-F5344CB8AC3E}">
        <p14:creationId xmlns:p14="http://schemas.microsoft.com/office/powerpoint/2010/main" val="11353835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Y SIGUE … LA ESTRUCTURA</a:t>
            </a:r>
            <a:endParaRPr lang="es-ES" dirty="0"/>
          </a:p>
        </p:txBody>
      </p:sp>
      <p:sp>
        <p:nvSpPr>
          <p:cNvPr id="3" name="Marcador de contenido 2"/>
          <p:cNvSpPr>
            <a:spLocks noGrp="1"/>
          </p:cNvSpPr>
          <p:nvPr>
            <p:ph idx="1"/>
          </p:nvPr>
        </p:nvSpPr>
        <p:spPr/>
        <p:txBody>
          <a:bodyPr/>
          <a:lstStyle/>
          <a:p>
            <a:r>
              <a:rPr lang="es-ES" dirty="0" smtClean="0"/>
              <a:t>3 ENSEÑANZAS DEL CICLO</a:t>
            </a:r>
          </a:p>
          <a:p>
            <a:pPr marL="800100" lvl="1" indent="-342900">
              <a:buFont typeface="+mj-lt"/>
              <a:buAutoNum type="arabicPeriod"/>
            </a:pPr>
            <a:r>
              <a:rPr lang="es-ES" dirty="0" smtClean="0"/>
              <a:t>OBJETIVOS GENERALES</a:t>
            </a:r>
          </a:p>
          <a:p>
            <a:pPr marL="800100" lvl="1" indent="-342900">
              <a:buFont typeface="+mj-lt"/>
              <a:buAutoNum type="arabicPeriod"/>
            </a:pPr>
            <a:r>
              <a:rPr lang="es-ES" dirty="0" smtClean="0"/>
              <a:t>MODULOS PROFESIONALES</a:t>
            </a:r>
          </a:p>
          <a:p>
            <a:pPr marL="800100" lvl="1" indent="-342900">
              <a:buFont typeface="+mj-lt"/>
              <a:buAutoNum type="arabicPeriod"/>
            </a:pPr>
            <a:r>
              <a:rPr lang="es-ES" dirty="0" smtClean="0"/>
              <a:t>DESARROLLO DE LOS MODULOS</a:t>
            </a:r>
          </a:p>
          <a:p>
            <a:pPr marL="1257300" lvl="2" indent="-342900">
              <a:buFont typeface="+mj-lt"/>
              <a:buAutoNum type="arabicPeriod"/>
            </a:pPr>
            <a:r>
              <a:rPr lang="es-ES" dirty="0" smtClean="0"/>
              <a:t>RESULTADOS DE APRENDIZAJE Y CRITERIOS DE EVALUACIÓN.</a:t>
            </a:r>
          </a:p>
          <a:p>
            <a:pPr marL="1257300" lvl="2" indent="-342900">
              <a:buFont typeface="+mj-lt"/>
              <a:buAutoNum type="arabicPeriod"/>
            </a:pPr>
            <a:r>
              <a:rPr lang="es-ES" dirty="0" smtClean="0"/>
              <a:t>CONTENIDOS.</a:t>
            </a:r>
          </a:p>
          <a:p>
            <a:pPr marL="1257300" lvl="2" indent="-342900">
              <a:buFont typeface="+mj-lt"/>
              <a:buAutoNum type="arabicPeriod"/>
            </a:pPr>
            <a:r>
              <a:rPr lang="es-ES" dirty="0" smtClean="0"/>
              <a:t>ORIENTACIONES PEDAGÓGICAS.</a:t>
            </a:r>
          </a:p>
        </p:txBody>
      </p:sp>
    </p:spTree>
    <p:extLst>
      <p:ext uri="{BB962C8B-B14F-4D97-AF65-F5344CB8AC3E}">
        <p14:creationId xmlns:p14="http://schemas.microsoft.com/office/powerpoint/2010/main" val="645862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PARA LA SALLE MANAGUA… ¿ QUIENES SON NUESTROS ALUMNOS DE F P BÁSICA?</a:t>
            </a:r>
            <a:endParaRPr lang="es-ES" dirty="0"/>
          </a:p>
        </p:txBody>
      </p:sp>
      <p:sp>
        <p:nvSpPr>
          <p:cNvPr id="3" name="Marcador de contenido 2"/>
          <p:cNvSpPr>
            <a:spLocks noGrp="1"/>
          </p:cNvSpPr>
          <p:nvPr>
            <p:ph idx="1"/>
          </p:nvPr>
        </p:nvSpPr>
        <p:spPr>
          <a:xfrm>
            <a:off x="1251678" y="2669059"/>
            <a:ext cx="10178322" cy="3210533"/>
          </a:xfrm>
        </p:spPr>
        <p:txBody>
          <a:bodyPr/>
          <a:lstStyle/>
          <a:p>
            <a:pPr marL="0" indent="0">
              <a:buNone/>
            </a:pPr>
            <a:endParaRPr lang="es-ES" dirty="0" smtClean="0"/>
          </a:p>
          <a:p>
            <a:pPr marL="0" indent="0">
              <a:buNone/>
            </a:pPr>
            <a:r>
              <a:rPr lang="es-ES" dirty="0" smtClean="0"/>
              <a:t>RESPONDAMOS CON UNA CANCIÓN…</a:t>
            </a:r>
          </a:p>
          <a:p>
            <a:endParaRPr lang="es-ES" dirty="0"/>
          </a:p>
          <a:p>
            <a:r>
              <a:rPr lang="es-ES" dirty="0">
                <a:hlinkClick r:id="rId2"/>
              </a:rPr>
              <a:t>https://www.youtube.com/watch?v=OukQDrJ7QRQ</a:t>
            </a:r>
            <a:endParaRPr lang="es-ES" dirty="0"/>
          </a:p>
        </p:txBody>
      </p:sp>
    </p:spTree>
    <p:extLst>
      <p:ext uri="{BB962C8B-B14F-4D97-AF65-F5344CB8AC3E}">
        <p14:creationId xmlns:p14="http://schemas.microsoft.com/office/powerpoint/2010/main" val="12715905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3. ESTABLECER UNA RELACION ENTRE LOS DIFERENTES ELEMENTOS CURRICULARES</a:t>
            </a: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482416659"/>
              </p:ext>
            </p:extLst>
          </p:nvPr>
        </p:nvGraphicFramePr>
        <p:xfrm>
          <a:off x="1250950" y="1729946"/>
          <a:ext cx="10179048" cy="6893778"/>
        </p:xfrm>
        <a:graphic>
          <a:graphicData uri="http://schemas.openxmlformats.org/drawingml/2006/table">
            <a:tbl>
              <a:tblPr firstRow="1" bandRow="1">
                <a:tableStyleId>{5C22544A-7EE6-4342-B048-85BDC9FD1C3A}</a:tableStyleId>
              </a:tblPr>
              <a:tblGrid>
                <a:gridCol w="1696508"/>
                <a:gridCol w="1696508"/>
                <a:gridCol w="1696508"/>
                <a:gridCol w="1696508"/>
                <a:gridCol w="1696508"/>
                <a:gridCol w="1696508"/>
              </a:tblGrid>
              <a:tr h="1063015">
                <a:tc>
                  <a:txBody>
                    <a:bodyPr/>
                    <a:lstStyle/>
                    <a:p>
                      <a:r>
                        <a:rPr lang="es-ES" sz="1400" dirty="0" smtClean="0"/>
                        <a:t>OBJETIVOS</a:t>
                      </a:r>
                      <a:endParaRPr lang="es-ES" sz="1400" dirty="0"/>
                    </a:p>
                  </a:txBody>
                  <a:tcPr/>
                </a:tc>
                <a:tc>
                  <a:txBody>
                    <a:bodyPr/>
                    <a:lstStyle/>
                    <a:p>
                      <a:r>
                        <a:rPr lang="es-ES" sz="1400" dirty="0" smtClean="0"/>
                        <a:t>CONTENIDOS</a:t>
                      </a:r>
                      <a:endParaRPr lang="es-ES" sz="1400" dirty="0"/>
                    </a:p>
                  </a:txBody>
                  <a:tcPr/>
                </a:tc>
                <a:tc>
                  <a:txBody>
                    <a:bodyPr/>
                    <a:lstStyle/>
                    <a:p>
                      <a:r>
                        <a:rPr lang="es-ES" sz="1400" dirty="0" smtClean="0"/>
                        <a:t>RESULTADO</a:t>
                      </a:r>
                      <a:r>
                        <a:rPr lang="es-ES" sz="1400" baseline="0" dirty="0" smtClean="0"/>
                        <a:t> DE APRENDIZAJE</a:t>
                      </a:r>
                      <a:endParaRPr lang="es-ES" sz="1400" dirty="0"/>
                    </a:p>
                  </a:txBody>
                  <a:tcPr/>
                </a:tc>
                <a:tc>
                  <a:txBody>
                    <a:bodyPr/>
                    <a:lstStyle/>
                    <a:p>
                      <a:r>
                        <a:rPr lang="es-ES" sz="1400" dirty="0" smtClean="0"/>
                        <a:t>CRITERIOS DE ELVALUACION</a:t>
                      </a:r>
                      <a:endParaRPr lang="es-ES" sz="1400" dirty="0"/>
                    </a:p>
                  </a:txBody>
                  <a:tcPr/>
                </a:tc>
                <a:tc>
                  <a:txBody>
                    <a:bodyPr/>
                    <a:lstStyle/>
                    <a:p>
                      <a:r>
                        <a:rPr lang="es-ES" sz="1400" dirty="0" smtClean="0"/>
                        <a:t>COMPETENCIAS</a:t>
                      </a:r>
                      <a:endParaRPr lang="es-ES" sz="1400" dirty="0"/>
                    </a:p>
                  </a:txBody>
                  <a:tcPr/>
                </a:tc>
                <a:tc>
                  <a:txBody>
                    <a:bodyPr/>
                    <a:lstStyle/>
                    <a:p>
                      <a:r>
                        <a:rPr lang="es-ES" sz="1400" dirty="0" smtClean="0"/>
                        <a:t>FORMA DE TRABAJO</a:t>
                      </a:r>
                      <a:endParaRPr lang="es-ES" sz="1400" dirty="0"/>
                    </a:p>
                  </a:txBody>
                  <a:tcPr/>
                </a:tc>
              </a:tr>
              <a:tr h="5830763">
                <a:tc>
                  <a:txBody>
                    <a:bodyPr/>
                    <a:lstStyle/>
                    <a:p>
                      <a:r>
                        <a:rPr lang="es-ES" sz="1400" dirty="0" smtClean="0"/>
                        <a:t>SE SACAN DE</a:t>
                      </a:r>
                      <a:r>
                        <a:rPr lang="es-ES" sz="1400" baseline="0" dirty="0" smtClean="0"/>
                        <a:t>  LAS ORIENTACI-ONES PEDAGO-GICAS</a:t>
                      </a:r>
                      <a:r>
                        <a:rPr lang="es-ES" sz="1400" dirty="0" smtClean="0"/>
                        <a:t> </a:t>
                      </a:r>
                      <a:endParaRPr lang="es-ES" sz="1400" dirty="0"/>
                    </a:p>
                  </a:txBody>
                  <a:tcPr/>
                </a:tc>
                <a:tc>
                  <a:txBody>
                    <a:bodyPr/>
                    <a:lstStyle/>
                    <a:p>
                      <a:r>
                        <a:rPr lang="es-ES" sz="1400" dirty="0" smtClean="0"/>
                        <a:t>SE</a:t>
                      </a:r>
                      <a:r>
                        <a:rPr lang="es-ES" sz="1400" baseline="0" dirty="0" smtClean="0"/>
                        <a:t> SACAN DEL DESARROLLO DE CADA MODULO</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dirty="0" smtClean="0"/>
                        <a:t>SE</a:t>
                      </a:r>
                      <a:r>
                        <a:rPr lang="es-ES" sz="1400" baseline="0" dirty="0" smtClean="0"/>
                        <a:t> SACAN DEL DESARROLLO DE CADA MODULO</a:t>
                      </a:r>
                      <a:endParaRPr lang="es-ES" sz="1400" dirty="0" smtClean="0"/>
                    </a:p>
                    <a:p>
                      <a:endParaRPr lang="es-ES" sz="1400" dirty="0" smtClean="0"/>
                    </a:p>
                    <a:p>
                      <a:endParaRPr lang="es-ES" sz="1400" dirty="0" smtClean="0"/>
                    </a:p>
                    <a:p>
                      <a:endParaRPr lang="es-E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dirty="0" smtClean="0"/>
                        <a:t>SE</a:t>
                      </a:r>
                      <a:r>
                        <a:rPr lang="es-ES" sz="1400" baseline="0" dirty="0" smtClean="0"/>
                        <a:t> SACAN DEL DESARROLLO DE CADA MODULO</a:t>
                      </a:r>
                      <a:endParaRPr lang="es-ES" sz="1400" dirty="0" smtClean="0"/>
                    </a:p>
                    <a:p>
                      <a:endParaRPr lang="es-ES" sz="1400" dirty="0"/>
                    </a:p>
                  </a:txBody>
                  <a:tcPr/>
                </a:tc>
                <a:tc>
                  <a:txBody>
                    <a:bodyPr/>
                    <a:lstStyle/>
                    <a:p>
                      <a:r>
                        <a:rPr lang="es-ES" sz="1400" baseline="0" dirty="0" smtClean="0"/>
                        <a:t>HAY QUE DETERMINAR COMPETENCIAS PROFESIONALES, DE APRENDIZAJE PERMANENTE, SOCIALES Y PERSONALES. </a:t>
                      </a:r>
                    </a:p>
                    <a:p>
                      <a:r>
                        <a:rPr lang="es-ES" sz="1400" baseline="0" dirty="0" smtClean="0"/>
                        <a:t>SE SACA DE LAS ORIENTACIONES PEDAGÓGICAS.</a:t>
                      </a:r>
                    </a:p>
                    <a:p>
                      <a:endParaRPr lang="es-ES" sz="1400" baseline="0" dirty="0" smtClean="0"/>
                    </a:p>
                    <a:p>
                      <a:endParaRPr lang="es-ES" sz="1400" dirty="0"/>
                    </a:p>
                  </a:txBody>
                  <a:tcPr/>
                </a:tc>
                <a:tc>
                  <a:txBody>
                    <a:bodyPr/>
                    <a:lstStyle/>
                    <a:p>
                      <a:r>
                        <a:rPr lang="es-ES" sz="1400" dirty="0" smtClean="0"/>
                        <a:t>SEMINARIO</a:t>
                      </a:r>
                    </a:p>
                    <a:p>
                      <a:r>
                        <a:rPr lang="es-ES" sz="1400" dirty="0" smtClean="0"/>
                        <a:t>TALLER </a:t>
                      </a:r>
                    </a:p>
                    <a:p>
                      <a:r>
                        <a:rPr lang="es-ES" sz="1400" dirty="0" smtClean="0"/>
                        <a:t>PROYECTO</a:t>
                      </a:r>
                      <a:endParaRPr lang="es-ES" sz="1400" dirty="0"/>
                    </a:p>
                  </a:txBody>
                  <a:tcPr/>
                </a:tc>
              </a:tr>
            </a:tbl>
          </a:graphicData>
        </a:graphic>
      </p:graphicFrame>
    </p:spTree>
    <p:extLst>
      <p:ext uri="{BB962C8B-B14F-4D97-AF65-F5344CB8AC3E}">
        <p14:creationId xmlns:p14="http://schemas.microsoft.com/office/powerpoint/2010/main" val="13997958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4. ASOCIAR LA FORMA DE TRABAJAR</a:t>
            </a:r>
            <a:endParaRPr lang="es-ES" dirty="0"/>
          </a:p>
        </p:txBody>
      </p:sp>
      <p:sp>
        <p:nvSpPr>
          <p:cNvPr id="3" name="Marcador de contenido 2"/>
          <p:cNvSpPr>
            <a:spLocks noGrp="1"/>
          </p:cNvSpPr>
          <p:nvPr>
            <p:ph idx="1"/>
          </p:nvPr>
        </p:nvSpPr>
        <p:spPr/>
        <p:txBody>
          <a:bodyPr/>
          <a:lstStyle/>
          <a:p>
            <a:r>
              <a:rPr lang="es-ES" dirty="0" smtClean="0"/>
              <a:t>HAY TRES OPCIONES:</a:t>
            </a:r>
          </a:p>
          <a:p>
            <a:pPr lvl="1"/>
            <a:r>
              <a:rPr lang="es-ES" dirty="0" smtClean="0"/>
              <a:t>SEMINARIO</a:t>
            </a:r>
            <a:endParaRPr lang="es-ES" dirty="0"/>
          </a:p>
          <a:p>
            <a:pPr lvl="1"/>
            <a:r>
              <a:rPr lang="es-ES" dirty="0" smtClean="0"/>
              <a:t>TALLERES </a:t>
            </a:r>
          </a:p>
          <a:p>
            <a:pPr lvl="1"/>
            <a:r>
              <a:rPr lang="es-ES" dirty="0" smtClean="0"/>
              <a:t>PROYECTOS.</a:t>
            </a:r>
          </a:p>
          <a:p>
            <a:pPr marL="457200" lvl="1" indent="0">
              <a:buNone/>
            </a:pPr>
            <a:endParaRPr lang="es-ES" dirty="0"/>
          </a:p>
          <a:p>
            <a:r>
              <a:rPr lang="es-ES" dirty="0" smtClean="0"/>
              <a:t>RECORDAD QUE HAY QUE ASOCIAR ACTIVIDADES A LOS CONTENIDOS Y LAS COMPETENCIAS.</a:t>
            </a:r>
          </a:p>
        </p:txBody>
      </p:sp>
    </p:spTree>
    <p:extLst>
      <p:ext uri="{BB962C8B-B14F-4D97-AF65-F5344CB8AC3E}">
        <p14:creationId xmlns:p14="http://schemas.microsoft.com/office/powerpoint/2010/main" val="24916821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42929" y="1073888"/>
            <a:ext cx="8187071" cy="1682375"/>
          </a:xfrm>
        </p:spPr>
        <p:txBody>
          <a:bodyPr/>
          <a:lstStyle/>
          <a:p>
            <a:r>
              <a:rPr lang="es-ES" dirty="0" smtClean="0"/>
              <a:t>¡¡ A TRABAJAR!!</a:t>
            </a:r>
            <a:endParaRPr lang="es-ES" dirty="0"/>
          </a:p>
        </p:txBody>
      </p:sp>
      <p:sp>
        <p:nvSpPr>
          <p:cNvPr id="3" name="Marcador de texto 2"/>
          <p:cNvSpPr>
            <a:spLocks noGrp="1"/>
          </p:cNvSpPr>
          <p:nvPr>
            <p:ph type="body" idx="1"/>
          </p:nvPr>
        </p:nvSpPr>
        <p:spPr>
          <a:xfrm>
            <a:off x="2769326" y="3161211"/>
            <a:ext cx="9235440" cy="2949705"/>
          </a:xfrm>
        </p:spPr>
        <p:txBody>
          <a:bodyPr>
            <a:normAutofit lnSpcReduction="10000"/>
          </a:bodyPr>
          <a:lstStyle/>
          <a:p>
            <a:pPr algn="just"/>
            <a:r>
              <a:rPr lang="es-ES" dirty="0" smtClean="0"/>
              <a:t>1-.BUSCA EL REAL DECRETO</a:t>
            </a:r>
            <a:r>
              <a:rPr lang="es-ES" dirty="0"/>
              <a:t> Real </a:t>
            </a:r>
            <a:r>
              <a:rPr lang="es-ES" dirty="0" smtClean="0"/>
              <a:t>Decreto 127/2014</a:t>
            </a:r>
            <a:r>
              <a:rPr lang="es-ES" dirty="0"/>
              <a:t>, de 28 de febrero, por el que se regulan aspectos específicos de la Formación Profesional </a:t>
            </a:r>
            <a:r>
              <a:rPr lang="es-ES" dirty="0" smtClean="0"/>
              <a:t>Básica.</a:t>
            </a:r>
          </a:p>
          <a:p>
            <a:pPr algn="just"/>
            <a:r>
              <a:rPr lang="es-ES" dirty="0" smtClean="0"/>
              <a:t>2.SELECCIONA UN TITULO DE FORMACION PROSIONAL BASICA.</a:t>
            </a:r>
          </a:p>
          <a:p>
            <a:pPr algn="just"/>
            <a:r>
              <a:rPr lang="es-ES" dirty="0" smtClean="0"/>
              <a:t>3-COMPLETA LA TABLA SEGÚN LA INFORMACIÓN EXPLICADA</a:t>
            </a:r>
          </a:p>
          <a:p>
            <a:pPr algn="just"/>
            <a:r>
              <a:rPr lang="es-ES" dirty="0" smtClean="0"/>
              <a:t> </a:t>
            </a:r>
            <a:endParaRPr lang="es-ES" dirty="0"/>
          </a:p>
        </p:txBody>
      </p:sp>
    </p:spTree>
    <p:extLst>
      <p:ext uri="{BB962C8B-B14F-4D97-AF65-F5344CB8AC3E}">
        <p14:creationId xmlns:p14="http://schemas.microsoft.com/office/powerpoint/2010/main" val="13080781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ACTIVIDAD 3</a:t>
            </a:r>
            <a:endParaRPr lang="es-ES" dirty="0"/>
          </a:p>
        </p:txBody>
      </p:sp>
    </p:spTree>
    <p:extLst>
      <p:ext uri="{BB962C8B-B14F-4D97-AF65-F5344CB8AC3E}">
        <p14:creationId xmlns:p14="http://schemas.microsoft.com/office/powerpoint/2010/main" val="167780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ATENCIÓN A LA DIVERSIDAD</a:t>
            </a:r>
            <a:endParaRPr lang="es-ES" dirty="0"/>
          </a:p>
        </p:txBody>
      </p:sp>
      <p:sp>
        <p:nvSpPr>
          <p:cNvPr id="3" name="Marcador de contenido 2"/>
          <p:cNvSpPr>
            <a:spLocks noGrp="1"/>
          </p:cNvSpPr>
          <p:nvPr>
            <p:ph idx="1"/>
          </p:nvPr>
        </p:nvSpPr>
        <p:spPr/>
        <p:txBody>
          <a:bodyPr>
            <a:normAutofit/>
          </a:bodyPr>
          <a:lstStyle/>
          <a:p>
            <a:pPr algn="just"/>
            <a:r>
              <a:rPr lang="es-ES" dirty="0"/>
              <a:t> La Formación Profesional Básica se organiza de acuerdo con el principio de atención a la diversidad de los alumnos y las alumnas y su carácter de oferta obligatoria. Las medidas de atención a la diversidad estarán </a:t>
            </a:r>
            <a:r>
              <a:rPr lang="es-ES" dirty="0">
                <a:solidFill>
                  <a:srgbClr val="FF0000"/>
                </a:solidFill>
              </a:rPr>
              <a:t>orientadas a responder a las necesidades educativas concretas de los alumnos y las alumnas y a la consecución de los resultados de aprendizaje vinculados a las competencias profesionales del título</a:t>
            </a:r>
            <a:r>
              <a:rPr lang="es-ES" dirty="0"/>
              <a:t>, y responderá al </a:t>
            </a:r>
            <a:r>
              <a:rPr lang="es-ES" dirty="0" smtClean="0"/>
              <a:t>derecho </a:t>
            </a:r>
            <a:r>
              <a:rPr lang="es-ES" dirty="0"/>
              <a:t>a una educación inclusiva que les permita alcanzar dichos objetivos y la titulación correspondiente, según lo establecido en la normativa vigente en materia de derechos de las personas con discapacidad y de su inclusión social. </a:t>
            </a:r>
          </a:p>
        </p:txBody>
      </p:sp>
    </p:spTree>
    <p:extLst>
      <p:ext uri="{BB962C8B-B14F-4D97-AF65-F5344CB8AC3E}">
        <p14:creationId xmlns:p14="http://schemas.microsoft.com/office/powerpoint/2010/main" val="18562041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ATENCION A LA DIVERSIDAD</a:t>
            </a:r>
            <a:endParaRPr lang="es-ES" dirty="0"/>
          </a:p>
        </p:txBody>
      </p:sp>
      <p:sp>
        <p:nvSpPr>
          <p:cNvPr id="3" name="Marcador de contenido 2"/>
          <p:cNvSpPr>
            <a:spLocks noGrp="1"/>
          </p:cNvSpPr>
          <p:nvPr>
            <p:ph idx="1"/>
          </p:nvPr>
        </p:nvSpPr>
        <p:spPr/>
        <p:txBody>
          <a:bodyPr/>
          <a:lstStyle/>
          <a:p>
            <a:pPr marL="0" indent="0" algn="just">
              <a:buNone/>
            </a:pPr>
            <a:r>
              <a:rPr lang="es-ES" dirty="0" smtClean="0"/>
              <a:t> </a:t>
            </a:r>
            <a:r>
              <a:rPr lang="es-ES" dirty="0"/>
              <a:t>Las Administraciones educativas promoverán medidas metodológicas de atención a la diversidad que permitan a los centros, en el ejercicio de su autonomía, una organización de las enseñanzas adecuada a las características de los alumnos y las alumnas, con especial atención en lo relativo a </a:t>
            </a:r>
            <a:r>
              <a:rPr lang="es-ES" dirty="0">
                <a:solidFill>
                  <a:srgbClr val="FF0000"/>
                </a:solidFill>
              </a:rPr>
              <a:t>la adquisición de las competencias lingüísticas contenidas en los módulos profesionales de Comunicación y Sociedad I y II para los alumnos y las alumnas que presenten dificultades en su expresión oral, sin que las medidas adoptadas supongan una minoración de la evaluación de sus aprendizajes.</a:t>
            </a:r>
          </a:p>
          <a:p>
            <a:endParaRPr lang="es-ES" dirty="0"/>
          </a:p>
        </p:txBody>
      </p:sp>
    </p:spTree>
    <p:extLst>
      <p:ext uri="{BB962C8B-B14F-4D97-AF65-F5344CB8AC3E}">
        <p14:creationId xmlns:p14="http://schemas.microsoft.com/office/powerpoint/2010/main" val="21782280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EVALUACIÓN EN LA FORMACIÓN PROFESIONAL BÁSICA</a:t>
            </a:r>
            <a:endParaRPr lang="es-ES" dirty="0"/>
          </a:p>
        </p:txBody>
      </p:sp>
      <p:sp>
        <p:nvSpPr>
          <p:cNvPr id="3" name="Marcador de contenido 2"/>
          <p:cNvSpPr>
            <a:spLocks noGrp="1"/>
          </p:cNvSpPr>
          <p:nvPr>
            <p:ph idx="1"/>
          </p:nvPr>
        </p:nvSpPr>
        <p:spPr/>
        <p:txBody>
          <a:bodyPr>
            <a:normAutofit/>
          </a:bodyPr>
          <a:lstStyle/>
          <a:p>
            <a:pPr marL="0" indent="0" algn="just">
              <a:buNone/>
            </a:pPr>
            <a:r>
              <a:rPr lang="es-ES" dirty="0" smtClean="0"/>
              <a:t> </a:t>
            </a:r>
            <a:r>
              <a:rPr lang="es-ES" sz="3600" dirty="0"/>
              <a:t>La evaluación de los alumnos y las alumnas de los ciclos de formación profesional básica tendrá </a:t>
            </a:r>
            <a:r>
              <a:rPr lang="es-ES" sz="3600" dirty="0">
                <a:solidFill>
                  <a:srgbClr val="FF0000"/>
                </a:solidFill>
              </a:rPr>
              <a:t>carácter continuo, formativo e integrador, </a:t>
            </a:r>
            <a:r>
              <a:rPr lang="es-ES" sz="3600" dirty="0"/>
              <a:t>permitirá orientar sus aprendizajes y las programaciones educativas y se realizará por módulos </a:t>
            </a:r>
            <a:r>
              <a:rPr lang="es-ES" sz="3600" dirty="0" smtClean="0"/>
              <a:t>profesionales.</a:t>
            </a:r>
            <a:endParaRPr lang="es-ES" sz="3600" dirty="0"/>
          </a:p>
        </p:txBody>
      </p:sp>
    </p:spTree>
    <p:extLst>
      <p:ext uri="{BB962C8B-B14F-4D97-AF65-F5344CB8AC3E}">
        <p14:creationId xmlns:p14="http://schemas.microsoft.com/office/powerpoint/2010/main" val="38585031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EVALUACIÓN EN LA FORMACIÓN PROFESIONAL BASICA</a:t>
            </a:r>
            <a:endParaRPr lang="es-ES" dirty="0"/>
          </a:p>
        </p:txBody>
      </p:sp>
      <p:sp>
        <p:nvSpPr>
          <p:cNvPr id="3" name="Marcador de contenido 2"/>
          <p:cNvSpPr>
            <a:spLocks noGrp="1"/>
          </p:cNvSpPr>
          <p:nvPr>
            <p:ph idx="1"/>
          </p:nvPr>
        </p:nvSpPr>
        <p:spPr/>
        <p:txBody>
          <a:bodyPr>
            <a:normAutofit/>
          </a:bodyPr>
          <a:lstStyle/>
          <a:p>
            <a:pPr marL="0" indent="0" algn="just">
              <a:buNone/>
            </a:pPr>
            <a:r>
              <a:rPr lang="es-ES" sz="3200" dirty="0" smtClean="0"/>
              <a:t>La </a:t>
            </a:r>
            <a:r>
              <a:rPr lang="es-ES" sz="3200" dirty="0"/>
              <a:t>evaluación estará adaptada a las necesidades y evolución de los alumnos y las alumnas, especialmente para las personas en situación de discapacidad, para las que se incluirán medidas de accesibilidad que </a:t>
            </a:r>
            <a:r>
              <a:rPr lang="es-ES" sz="3200" dirty="0">
                <a:solidFill>
                  <a:srgbClr val="FF0000"/>
                </a:solidFill>
              </a:rPr>
              <a:t>garanticen una participación no discriminatoria en las pruebas de evaluación</a:t>
            </a:r>
            <a:r>
              <a:rPr lang="es-ES" dirty="0">
                <a:solidFill>
                  <a:srgbClr val="FF0000"/>
                </a:solidFill>
              </a:rPr>
              <a:t>. </a:t>
            </a:r>
          </a:p>
        </p:txBody>
      </p:sp>
    </p:spTree>
    <p:extLst>
      <p:ext uri="{BB962C8B-B14F-4D97-AF65-F5344CB8AC3E}">
        <p14:creationId xmlns:p14="http://schemas.microsoft.com/office/powerpoint/2010/main" val="39283780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EVALUACIÓN EN LA FORMACIÓN PROFESIONAL BÁSICA</a:t>
            </a:r>
            <a:endParaRPr lang="es-ES" dirty="0"/>
          </a:p>
        </p:txBody>
      </p:sp>
      <p:sp>
        <p:nvSpPr>
          <p:cNvPr id="3" name="Marcador de contenido 2"/>
          <p:cNvSpPr>
            <a:spLocks noGrp="1"/>
          </p:cNvSpPr>
          <p:nvPr>
            <p:ph idx="1"/>
          </p:nvPr>
        </p:nvSpPr>
        <p:spPr/>
        <p:txBody>
          <a:bodyPr>
            <a:normAutofit/>
          </a:bodyPr>
          <a:lstStyle/>
          <a:p>
            <a:pPr algn="just"/>
            <a:r>
              <a:rPr lang="es-ES" sz="2800" dirty="0"/>
              <a:t>El alumno o la alumna podrá promocionar a segundo curso cuando los módulos profesionales asociados a unidades de competencia pendientes no superen el 20% del horario semanal; no obstante, deberá matricularse de los módulos profesionales pendientes de primer curso. Los centros deberán organizar las consiguientes </a:t>
            </a:r>
            <a:r>
              <a:rPr lang="es-ES" sz="2800" dirty="0">
                <a:solidFill>
                  <a:srgbClr val="FF0000"/>
                </a:solidFill>
              </a:rPr>
              <a:t>actividades de recuperación y evaluación de los módulos profesionales pendientes.</a:t>
            </a:r>
          </a:p>
        </p:txBody>
      </p:sp>
    </p:spTree>
    <p:extLst>
      <p:ext uri="{BB962C8B-B14F-4D97-AF65-F5344CB8AC3E}">
        <p14:creationId xmlns:p14="http://schemas.microsoft.com/office/powerpoint/2010/main" val="39475450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INSTRUMENTOS PARA LA EVALUACIÓN</a:t>
            </a:r>
            <a:endParaRPr lang="es-ES" dirty="0"/>
          </a:p>
        </p:txBody>
      </p:sp>
      <p:sp>
        <p:nvSpPr>
          <p:cNvPr id="3" name="Marcador de contenido 2"/>
          <p:cNvSpPr>
            <a:spLocks noGrp="1"/>
          </p:cNvSpPr>
          <p:nvPr>
            <p:ph idx="1"/>
          </p:nvPr>
        </p:nvSpPr>
        <p:spPr>
          <a:xfrm>
            <a:off x="1251678" y="1959429"/>
            <a:ext cx="10178322" cy="3920163"/>
          </a:xfrm>
        </p:spPr>
        <p:txBody>
          <a:bodyPr>
            <a:normAutofit fontScale="77500" lnSpcReduction="20000"/>
          </a:bodyPr>
          <a:lstStyle/>
          <a:p>
            <a:r>
              <a:rPr lang="es-ES" dirty="0"/>
              <a:t>LISTA DE COTEJO</a:t>
            </a:r>
            <a:endParaRPr lang="es-ES_tradnl" dirty="0"/>
          </a:p>
          <a:p>
            <a:r>
              <a:rPr lang="es-ES" dirty="0"/>
              <a:t>ESCALA DE </a:t>
            </a:r>
            <a:r>
              <a:rPr lang="es-ES" dirty="0" smtClean="0"/>
              <a:t>ESTIMACIÓN O RÚBRICAS</a:t>
            </a:r>
            <a:endParaRPr lang="es-ES_tradnl" dirty="0"/>
          </a:p>
          <a:p>
            <a:pPr lvl="3"/>
            <a:r>
              <a:rPr lang="es-ES" dirty="0"/>
              <a:t>           CATEGORIAL</a:t>
            </a:r>
            <a:endParaRPr lang="es-ES_tradnl" dirty="0"/>
          </a:p>
          <a:p>
            <a:pPr lvl="3"/>
            <a:r>
              <a:rPr lang="es-ES" dirty="0"/>
              <a:t>           NUMERICA</a:t>
            </a:r>
            <a:endParaRPr lang="es-ES_tradnl" dirty="0"/>
          </a:p>
          <a:p>
            <a:pPr lvl="3"/>
            <a:r>
              <a:rPr lang="es-ES" dirty="0"/>
              <a:t>           DESCRIPTIVA</a:t>
            </a:r>
            <a:endParaRPr lang="es-ES_tradnl" dirty="0"/>
          </a:p>
          <a:p>
            <a:r>
              <a:rPr lang="es-ES" dirty="0"/>
              <a:t>PORFOLIO</a:t>
            </a:r>
            <a:endParaRPr lang="es-ES_tradnl" dirty="0"/>
          </a:p>
          <a:p>
            <a:r>
              <a:rPr lang="es-ES" dirty="0"/>
              <a:t>MAPAS CONCEPTUALES</a:t>
            </a:r>
            <a:endParaRPr lang="es-ES_tradnl" dirty="0"/>
          </a:p>
          <a:p>
            <a:r>
              <a:rPr lang="es-ES" dirty="0"/>
              <a:t>PROYECTOS</a:t>
            </a:r>
            <a:endParaRPr lang="es-ES_tradnl" dirty="0"/>
          </a:p>
          <a:p>
            <a:r>
              <a:rPr lang="es-ES" dirty="0"/>
              <a:t>PRUEBAS</a:t>
            </a:r>
            <a:endParaRPr lang="es-ES_tradnl" dirty="0"/>
          </a:p>
          <a:p>
            <a:pPr lvl="3"/>
            <a:r>
              <a:rPr lang="es-ES" dirty="0"/>
              <a:t>           ORALES</a:t>
            </a:r>
            <a:endParaRPr lang="es-ES_tradnl" dirty="0"/>
          </a:p>
          <a:p>
            <a:pPr lvl="3"/>
            <a:r>
              <a:rPr lang="es-ES" dirty="0"/>
              <a:t>           ESCRITAS</a:t>
            </a:r>
            <a:endParaRPr lang="es-ES_tradnl" dirty="0"/>
          </a:p>
          <a:p>
            <a:pPr lvl="3"/>
            <a:r>
              <a:rPr lang="es-ES" dirty="0"/>
              <a:t>           PRACTICAS</a:t>
            </a:r>
            <a:endParaRPr lang="es-ES_tradnl" dirty="0"/>
          </a:p>
          <a:p>
            <a:r>
              <a:rPr lang="es-ES" dirty="0"/>
              <a:t>ENTREVISTA</a:t>
            </a:r>
            <a:endParaRPr lang="es-ES_tradnl" dirty="0"/>
          </a:p>
          <a:p>
            <a:r>
              <a:rPr lang="es-ES" dirty="0"/>
              <a:t>MONOGRAFIA</a:t>
            </a:r>
            <a:endParaRPr lang="es-ES_tradnl" dirty="0"/>
          </a:p>
        </p:txBody>
      </p:sp>
    </p:spTree>
    <p:extLst>
      <p:ext uri="{BB962C8B-B14F-4D97-AF65-F5344CB8AC3E}">
        <p14:creationId xmlns:p14="http://schemas.microsoft.com/office/powerpoint/2010/main" val="285706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VUESTROS ALUMNOS COMO DICE LA CANCIÓN:</a:t>
            </a:r>
            <a:br>
              <a:rPr lang="es-ES" dirty="0" smtClean="0"/>
            </a:br>
            <a:endParaRPr lang="es-ES" dirty="0"/>
          </a:p>
        </p:txBody>
      </p:sp>
      <p:sp>
        <p:nvSpPr>
          <p:cNvPr id="3" name="Marcador de contenido 2"/>
          <p:cNvSpPr>
            <a:spLocks noGrp="1"/>
          </p:cNvSpPr>
          <p:nvPr>
            <p:ph idx="1"/>
          </p:nvPr>
        </p:nvSpPr>
        <p:spPr/>
        <p:txBody>
          <a:bodyPr>
            <a:normAutofit fontScale="85000" lnSpcReduction="20000"/>
          </a:bodyPr>
          <a:lstStyle/>
          <a:p>
            <a:r>
              <a:rPr lang="es-ES" sz="2800" dirty="0" smtClean="0"/>
              <a:t>NO SÉ NADA DE TU HISTORIA NI DE TU FILOSOFIA</a:t>
            </a:r>
          </a:p>
          <a:p>
            <a:r>
              <a:rPr lang="es-ES" sz="2800" dirty="0" smtClean="0"/>
              <a:t>PARA APRENDER A QUERERTE  VOY A ESTUDIAR COMO SE CUMPLEN TUS SUEÑOS</a:t>
            </a:r>
          </a:p>
          <a:p>
            <a:r>
              <a:rPr lang="es-ES" sz="2800" dirty="0" smtClean="0"/>
              <a:t>LEERTE MUY LENTAMENTE… QUIERO ENTENDERTE.</a:t>
            </a:r>
          </a:p>
          <a:p>
            <a:r>
              <a:rPr lang="es-ES" sz="2800" dirty="0" smtClean="0"/>
              <a:t>VIVIR CON MÁS SUMAS QUE RESTAS.</a:t>
            </a:r>
          </a:p>
          <a:p>
            <a:pPr marL="0" indent="0">
              <a:buNone/>
            </a:pPr>
            <a:endParaRPr lang="es-ES" dirty="0"/>
          </a:p>
          <a:p>
            <a:pPr marL="0" indent="0">
              <a:buNone/>
            </a:pPr>
            <a:r>
              <a:rPr lang="es-ES" sz="4000" dirty="0" smtClean="0">
                <a:solidFill>
                  <a:srgbClr val="FF0000"/>
                </a:solidFill>
              </a:rPr>
              <a:t>ESCUELA QUE FOMENTE EL CUMPLIMIENTO DE LOS SUEÑOS DESDE UN ENFOQUE DIFERENCIAL</a:t>
            </a:r>
            <a:endParaRPr lang="es-ES" sz="4000" dirty="0">
              <a:solidFill>
                <a:srgbClr val="FF0000"/>
              </a:solidFill>
            </a:endParaRPr>
          </a:p>
        </p:txBody>
      </p:sp>
    </p:spTree>
    <p:extLst>
      <p:ext uri="{BB962C8B-B14F-4D97-AF65-F5344CB8AC3E}">
        <p14:creationId xmlns:p14="http://schemas.microsoft.com/office/powerpoint/2010/main" val="31284327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¡GRACIAS POR </a:t>
            </a:r>
            <a:r>
              <a:rPr lang="es-ES" smtClean="0"/>
              <a:t>VUESTRA ATENCIÓN¡</a:t>
            </a:r>
            <a:endParaRPr lang="es-ES" dirty="0"/>
          </a:p>
        </p:txBody>
      </p:sp>
    </p:spTree>
    <p:extLst>
      <p:ext uri="{BB962C8B-B14F-4D97-AF65-F5344CB8AC3E}">
        <p14:creationId xmlns:p14="http://schemas.microsoft.com/office/powerpoint/2010/main" val="2156498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¿COMO DAMOS SOLUCIÓN A TODO ESTO?</a:t>
            </a: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63912" y="2330450"/>
            <a:ext cx="5953125" cy="3505200"/>
          </a:xfrm>
        </p:spPr>
      </p:pic>
    </p:spTree>
    <p:extLst>
      <p:ext uri="{BB962C8B-B14F-4D97-AF65-F5344CB8AC3E}">
        <p14:creationId xmlns:p14="http://schemas.microsoft.com/office/powerpoint/2010/main" val="1133981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LAS COMPETENCIAS </a:t>
            </a:r>
            <a:endParaRPr lang="es-ES"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00152" y="1385985"/>
            <a:ext cx="3830594" cy="5399204"/>
          </a:xfrm>
        </p:spPr>
      </p:pic>
    </p:spTree>
    <p:extLst>
      <p:ext uri="{BB962C8B-B14F-4D97-AF65-F5344CB8AC3E}">
        <p14:creationId xmlns:p14="http://schemas.microsoft.com/office/powerpoint/2010/main" val="4198813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¿Quien ha dicho esto ? ¿ Donde aparece?</a:t>
            </a:r>
            <a:endParaRPr lang="es-ES" dirty="0"/>
          </a:p>
        </p:txBody>
      </p:sp>
      <p:sp>
        <p:nvSpPr>
          <p:cNvPr id="3" name="Marcador de contenido 2"/>
          <p:cNvSpPr>
            <a:spLocks noGrp="1"/>
          </p:cNvSpPr>
          <p:nvPr>
            <p:ph idx="1"/>
          </p:nvPr>
        </p:nvSpPr>
        <p:spPr/>
        <p:txBody>
          <a:bodyPr>
            <a:normAutofit/>
          </a:bodyPr>
          <a:lstStyle/>
          <a:p>
            <a:pPr marL="0" indent="0" algn="just">
              <a:buNone/>
            </a:pPr>
            <a:endParaRPr lang="es-ES" dirty="0" smtClean="0"/>
          </a:p>
          <a:p>
            <a:pPr algn="just"/>
            <a:r>
              <a:rPr lang="es-ES" dirty="0" smtClean="0"/>
              <a:t> </a:t>
            </a:r>
            <a:r>
              <a:rPr lang="es-ES" dirty="0">
                <a:solidFill>
                  <a:srgbClr val="FF0000"/>
                </a:solidFill>
              </a:rPr>
              <a:t>Real Decreto 127/2014, de 28 de febrero, por el que se regulan aspectos específicos de la Formación Profesional Básica</a:t>
            </a:r>
            <a:r>
              <a:rPr lang="es-ES" dirty="0"/>
              <a:t> de las enseñanzas de formación profesional del sistema educativo, se aprueban catorce títulos profesionales básicos, se fijan sus currículos básicos y se modifica el Real Decreto 1850/2009, de 4 de diciembre, sobre expedición de títulos académicos y profesionales correspondientes a las enseñanzas establecidas en la Ley Orgánica 2/2006, de 3 de mayo, de Educación.</a:t>
            </a:r>
          </a:p>
        </p:txBody>
      </p:sp>
    </p:spTree>
    <p:extLst>
      <p:ext uri="{BB962C8B-B14F-4D97-AF65-F5344CB8AC3E}">
        <p14:creationId xmlns:p14="http://schemas.microsoft.com/office/powerpoint/2010/main" val="2267619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 Y…que dicen de las competencias?</a:t>
            </a:r>
            <a:endParaRPr lang="es-ES" dirty="0"/>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30812" y="2029393"/>
            <a:ext cx="3739978" cy="3978954"/>
          </a:xfrm>
        </p:spPr>
      </p:pic>
    </p:spTree>
    <p:extLst>
      <p:ext uri="{BB962C8B-B14F-4D97-AF65-F5344CB8AC3E}">
        <p14:creationId xmlns:p14="http://schemas.microsoft.com/office/powerpoint/2010/main" val="1077580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TM10001106[[fn=Distintivo]]</Template>
  <TotalTime>600</TotalTime>
  <Words>1982</Words>
  <Application>Microsoft Office PowerPoint</Application>
  <PresentationFormat>Panorámica</PresentationFormat>
  <Paragraphs>184</Paragraphs>
  <Slides>50</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50</vt:i4>
      </vt:variant>
    </vt:vector>
  </HeadingPairs>
  <TitlesOfParts>
    <vt:vector size="55" baseType="lpstr">
      <vt:lpstr>Arial</vt:lpstr>
      <vt:lpstr>Calibri</vt:lpstr>
      <vt:lpstr>Gill Sans MT</vt:lpstr>
      <vt:lpstr>Impact</vt:lpstr>
      <vt:lpstr>Badge</vt:lpstr>
      <vt:lpstr>LAS COMPETENCIAS EN LA FORMACIÓN PROFESIONAL BÁSICA</vt:lpstr>
      <vt:lpstr>¿QUE ES LA FORMACIÓN PROFESIONAL BÁSICA ?</vt:lpstr>
      <vt:lpstr>DESTINATARIOS DE LA FORMACIÓN PROFESIONAL BÁSICA</vt:lpstr>
      <vt:lpstr>PARA LA SALLE MANAGUA… ¿ QUIENES SON NUESTROS ALUMNOS DE F P BÁSICA?</vt:lpstr>
      <vt:lpstr>VUESTROS ALUMNOS COMO DICE LA CANCIÓN: </vt:lpstr>
      <vt:lpstr>¿COMO DAMOS SOLUCIÓN A TODO ESTO?</vt:lpstr>
      <vt:lpstr>LAS COMPETENCIAS </vt:lpstr>
      <vt:lpstr>¿Quien ha dicho esto ? ¿ Donde aparece?</vt:lpstr>
      <vt:lpstr>¿ Y…que dicen de las competencias?</vt:lpstr>
      <vt:lpstr>Trabajo en equipo y emprendimiento</vt:lpstr>
      <vt:lpstr>Respeto al medio ambiente, actividad física y dieta saludable.</vt:lpstr>
      <vt:lpstr>Comprensión lectora, expresión oral y escrita, tic y educación cívica</vt:lpstr>
      <vt:lpstr>Valores que fomenten la igualdad y la no discriminación</vt:lpstr>
      <vt:lpstr>Prevención de riesgos laborales</vt:lpstr>
      <vt:lpstr>Presentación de PowerPoint</vt:lpstr>
      <vt:lpstr>Presentación de PowerPoint</vt:lpstr>
      <vt:lpstr>Presentación de PowerPoint</vt:lpstr>
      <vt:lpstr>¡¡JUGUEMOS!!</vt:lpstr>
      <vt:lpstr>SI PONES LA ATENCIÓN EN   DETERMINADOS ELEMENTOS SERA FÁCIL   SI PONEMOS LA ATENCIÓN EN OTROS   ELEMENOS INNECESARIOS SERA DIFICIL</vt:lpstr>
      <vt:lpstr>    </vt:lpstr>
      <vt:lpstr>ARTÍCULO 4</vt:lpstr>
      <vt:lpstr>¡¡A TRABAJAR¡¡</vt:lpstr>
      <vt:lpstr>COMPETENCIAS PROFESIONALES</vt:lpstr>
      <vt:lpstr>Competencias de aprendizaje permanente</vt:lpstr>
      <vt:lpstr>Competencias personales</vt:lpstr>
      <vt:lpstr>Competencias sociales</vt:lpstr>
      <vt:lpstr>Actividad 1 </vt:lpstr>
      <vt:lpstr>¡¡Aprendemos si nos emocionamos!!  https://www.youtube.com/watch?v=amUX26JLGS4</vt:lpstr>
      <vt:lpstr>Principios de la neurociencia</vt:lpstr>
      <vt:lpstr>COMPETENCIAS   SEGÚN   LOMCE</vt:lpstr>
      <vt:lpstr>COMPETENCIAS SEGÚN LOMCE</vt:lpstr>
      <vt:lpstr>¿Qué  significa  cada  competencia?</vt:lpstr>
      <vt:lpstr>!!A trabajar¡¡</vt:lpstr>
      <vt:lpstr>Actividad 2</vt:lpstr>
      <vt:lpstr>Como programar en formación profesional básica teniendo en cuenta las competencias</vt:lpstr>
      <vt:lpstr>¿Qué SENTIMOS CUANDO PROGRAMAMOS CON LOS DEMÁS?</vt:lpstr>
      <vt:lpstr>1- partimos de la legislación base.</vt:lpstr>
      <vt:lpstr>2-. Estructura de cada titulo</vt:lpstr>
      <vt:lpstr>Y SIGUE … LA ESTRUCTURA</vt:lpstr>
      <vt:lpstr>3. ESTABLECER UNA RELACION ENTRE LOS DIFERENTES ELEMENTOS CURRICULARES</vt:lpstr>
      <vt:lpstr>4. ASOCIAR LA FORMA DE TRABAJAR</vt:lpstr>
      <vt:lpstr>¡¡ A TRABAJAR!!</vt:lpstr>
      <vt:lpstr>ACTIVIDAD 3</vt:lpstr>
      <vt:lpstr>ATENCIÓN A LA DIVERSIDAD</vt:lpstr>
      <vt:lpstr>ATENCION A LA DIVERSIDAD</vt:lpstr>
      <vt:lpstr>EVALUACIÓN EN LA FORMACIÓN PROFESIONAL BÁSICA</vt:lpstr>
      <vt:lpstr>EVALUACIÓN EN LA FORMACIÓN PROFESIONAL BASICA</vt:lpstr>
      <vt:lpstr>EVALUACIÓN EN LA FORMACIÓN PROFESIONAL BÁSICA</vt:lpstr>
      <vt:lpstr>INSTRUMENTOS PARA LA EVALUACIÓN</vt:lpstr>
      <vt:lpstr>¡GRACIAS POR VUESTRA ATENCIÓN¡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COMPETENCIAS EN LA FORMACIÓN PROFESIONAL BÁSICA</dc:title>
  <dc:creator>Usuario</dc:creator>
  <cp:lastModifiedBy>Usuario</cp:lastModifiedBy>
  <cp:revision>43</cp:revision>
  <dcterms:created xsi:type="dcterms:W3CDTF">2018-09-02T05:28:09Z</dcterms:created>
  <dcterms:modified xsi:type="dcterms:W3CDTF">2018-09-03T20:21:28Z</dcterms:modified>
</cp:coreProperties>
</file>