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2" r:id="rId6"/>
    <p:sldId id="284" r:id="rId7"/>
    <p:sldId id="285" r:id="rId8"/>
    <p:sldId id="286" r:id="rId9"/>
    <p:sldId id="263" r:id="rId10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2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99"/>
    <a:srgbClr val="6D27D3"/>
    <a:srgbClr val="FF66FF"/>
    <a:srgbClr val="492FE7"/>
    <a:srgbClr val="4C41D5"/>
    <a:srgbClr val="FF3300"/>
    <a:srgbClr val="3366FF"/>
    <a:srgbClr val="4E5AC8"/>
    <a:srgbClr val="EF9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598" autoAdjust="0"/>
  </p:normalViewPr>
  <p:slideViewPr>
    <p:cSldViewPr snapToGrid="0" showGuides="1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F1A4F8C-E918-4AA2-B7D6-8BA3DF09F0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F2EAE0-7046-43A4-A1B0-62E783DBF3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3320398-B57E-4984-8C80-58F32627108A}" type="datetime1">
              <a:rPr lang="es-ES" smtClean="0"/>
              <a:t>17/02/2022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A7D107-515E-4AFF-A175-895B266E35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22CA95-5884-4688-8B0C-37914EB108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490F62-96B5-44BE-A8A5-3DEBC6A2B6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205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295EB03-9AA3-4D2F-BDF0-1A3BDE788F49}" type="datetime1">
              <a:rPr lang="es-ES" noProof="0" smtClean="0"/>
              <a:t>17/02/2022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63359F2-43EF-4812-9DC0-98C0B1A40681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701116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63359F2-43EF-4812-9DC0-98C0B1A4068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65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63359F2-43EF-4812-9DC0-98C0B1A4068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009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63359F2-43EF-4812-9DC0-98C0B1A4068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47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63359F2-43EF-4812-9DC0-98C0B1A4068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040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63359F2-43EF-4812-9DC0-98C0B1A40681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867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63359F2-43EF-4812-9DC0-98C0B1A4068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61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>
            <a:extLst>
              <a:ext uri="{FF2B5EF4-FFF2-40B4-BE49-F238E27FC236}">
                <a16:creationId xmlns:a16="http://schemas.microsoft.com/office/drawing/2014/main" id="{31937252-EACE-4232-855F-5C47E3F8B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704088"/>
            <a:ext cx="10993549" cy="1499616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3507450D-E801-41C1-9FD7-923530A06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25" name="Marcador de posición de imagen 24">
            <a:extLst>
              <a:ext uri="{FF2B5EF4-FFF2-40B4-BE49-F238E27FC236}">
                <a16:creationId xmlns:a16="http://schemas.microsoft.com/office/drawing/2014/main" id="{CBA6DBC1-39A1-48A6-8B81-3CD966D06E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56" y="3081528"/>
            <a:ext cx="11265408" cy="3310128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34252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E7D0488-B202-4F7B-9F3C-5F354044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986411"/>
            <a:ext cx="3568661" cy="1872388"/>
          </a:xfrm>
        </p:spPr>
        <p:txBody>
          <a:bodyPr rtlCol="0" anchor="ctr"/>
          <a:lstStyle/>
          <a:p>
            <a:pPr algn="r" rtl="0"/>
            <a:r>
              <a:rPr lang="es-ES" noProof="0">
                <a:solidFill>
                  <a:schemeClr val="tx2"/>
                </a:solidFill>
              </a:rPr>
              <a:t>Haga clic para modificar el estilo de título del patrón</a:t>
            </a:r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5972A87D-479C-4157-A7C5-33D8FC7B29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56" y="768096"/>
            <a:ext cx="2578608" cy="2816352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3" name="Marcador de posición de imagen 11">
            <a:extLst>
              <a:ext uri="{FF2B5EF4-FFF2-40B4-BE49-F238E27FC236}">
                <a16:creationId xmlns:a16="http://schemas.microsoft.com/office/drawing/2014/main" id="{78EE581A-A98D-4A1B-B826-3C60801D66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52800" y="768096"/>
            <a:ext cx="2578608" cy="2816352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4" name="Marcador de posición de imagen 11">
            <a:extLst>
              <a:ext uri="{FF2B5EF4-FFF2-40B4-BE49-F238E27FC236}">
                <a16:creationId xmlns:a16="http://schemas.microsoft.com/office/drawing/2014/main" id="{16AE88BE-E502-4D34-AAE9-6EE48F1ACE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57544" y="768096"/>
            <a:ext cx="2578608" cy="2816352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6" name="Marcador de posición de imagen 11">
            <a:extLst>
              <a:ext uri="{FF2B5EF4-FFF2-40B4-BE49-F238E27FC236}">
                <a16:creationId xmlns:a16="http://schemas.microsoft.com/office/drawing/2014/main" id="{9FD0C6B3-E0D9-4177-8079-178D1B0F53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62288" y="768096"/>
            <a:ext cx="2578608" cy="2816352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53AD8A25-150B-42DF-B6CC-FB1E5225D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392" y="3956050"/>
            <a:ext cx="7225075" cy="1902749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0699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720F9CA6-0CB1-4A9E-96E4-67800B107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5826FB8-73AC-4F8B-BD9C-B5E87FC9C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0F196A1-2430-4797-B656-A38302FA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06" y="702156"/>
            <a:ext cx="3568661" cy="118872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F7AE5FA5-AF50-4B00-8E20-1B20A667A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06" y="2340864"/>
            <a:ext cx="3568661" cy="3634486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83237575-909D-45C0-B594-0B7A40F04B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57344" y="0"/>
            <a:ext cx="7534656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82254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08439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67918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07898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r>
              <a:rPr lang="es-ES" noProof="0"/>
              <a:t>Muestra de texto de pie de página</a:t>
            </a: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5928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r>
              <a:rPr lang="es-ES" noProof="0"/>
              <a:t>Ejemplo de Texto de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1650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6926BD44-2224-46FF-A4E7-9C9FFE197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3424138" cy="1500131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8249B4-F572-49E8-9B53-CB4E629E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414788"/>
            <a:ext cx="3424138" cy="3975776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06C12940-675F-4BDC-8733-71FEBC2FDC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42815" y="640080"/>
            <a:ext cx="3703320" cy="5751576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1" name="Marcador de posición de imagen 9">
            <a:extLst>
              <a:ext uri="{FF2B5EF4-FFF2-40B4-BE49-F238E27FC236}">
                <a16:creationId xmlns:a16="http://schemas.microsoft.com/office/drawing/2014/main" id="{63AD391F-F462-4773-B9C7-B512F55F681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46720" y="640080"/>
            <a:ext cx="3703320" cy="5751576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889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F9CC542F-D03C-4537-9B6E-7F653B65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30730"/>
            <a:ext cx="3475915" cy="1478341"/>
          </a:xfrm>
        </p:spPr>
        <p:txBody>
          <a:bodyPr rtlCol="0">
            <a:normAutofit/>
          </a:bodyPr>
          <a:lstStyle/>
          <a:p>
            <a:pPr rtl="0"/>
            <a:r>
              <a:rPr lang="es-ES" noProof="0">
                <a:solidFill>
                  <a:schemeClr val="tx2"/>
                </a:solidFill>
              </a:rPr>
              <a:t>Haga clic para modificar el estilo de título del patrón</a:t>
            </a:r>
          </a:p>
        </p:txBody>
      </p:sp>
      <p:sp>
        <p:nvSpPr>
          <p:cNvPr id="6" name="Marcador de contenido 2" descr="Etiqueta=Color de énfasis&#10;Tipo = Claro&#10;Target=Viñetas">
            <a:extLst>
              <a:ext uri="{FF2B5EF4-FFF2-40B4-BE49-F238E27FC236}">
                <a16:creationId xmlns:a16="http://schemas.microsoft.com/office/drawing/2014/main" id="{C768CCB8-0718-4D4E-8EE1-1D2875500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3475915" cy="367830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5C3A8825-378F-41FE-A716-644287762A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41800" y="630936"/>
            <a:ext cx="7504113" cy="352044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2" name="Marcador de posición de imagen 10">
            <a:extLst>
              <a:ext uri="{FF2B5EF4-FFF2-40B4-BE49-F238E27FC236}">
                <a16:creationId xmlns:a16="http://schemas.microsoft.com/office/drawing/2014/main" id="{2E6B2055-B099-48CF-84C8-2AF6D56186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42816" y="4234252"/>
            <a:ext cx="3703320" cy="2139696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3" name="Marcador de posición de imagen 10">
            <a:extLst>
              <a:ext uri="{FF2B5EF4-FFF2-40B4-BE49-F238E27FC236}">
                <a16:creationId xmlns:a16="http://schemas.microsoft.com/office/drawing/2014/main" id="{EED74C29-FF8A-4470-8221-FD11E7FB7D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46720" y="4233672"/>
            <a:ext cx="3703320" cy="2139696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74943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lt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787D40-90B5-470E-95A2-784F1CB47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322102"/>
            <a:ext cx="10993549" cy="1153609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DD90A03-8871-46F6-B527-27A279CA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75712"/>
            <a:ext cx="10993546" cy="59032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18C0DC8A-3006-4A75-A9BA-FCA96D2C38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9580" y="603504"/>
            <a:ext cx="11292840" cy="3557016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351850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31520"/>
            <a:ext cx="11029616" cy="98755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6688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9AD7E45-24A5-4020-858E-57CFA0955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9C213B6D-04F4-4E9D-AD86-E50884CB4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52DB8B62-62C2-4723-85AF-F5D87B489A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56" y="3081528"/>
            <a:ext cx="5486400" cy="3310128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1" name="Marcador de posición de imagen 9">
            <a:extLst>
              <a:ext uri="{FF2B5EF4-FFF2-40B4-BE49-F238E27FC236}">
                <a16:creationId xmlns:a16="http://schemas.microsoft.com/office/drawing/2014/main" id="{D1329640-D9D1-44D4-8E40-04E753A2B8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496" y="3081528"/>
            <a:ext cx="5486400" cy="3310128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5785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5" name="Marcador de posición de SmartArt 14">
            <a:extLst>
              <a:ext uri="{FF2B5EF4-FFF2-40B4-BE49-F238E27FC236}">
                <a16:creationId xmlns:a16="http://schemas.microsoft.com/office/drawing/2014/main" id="{1A07AFA2-B97F-4965-B3E3-0399F8696B92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576263" y="2290762"/>
            <a:ext cx="2286000" cy="25146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 elemento gráfico SmartArt</a:t>
            </a:r>
          </a:p>
        </p:txBody>
      </p:sp>
      <p:sp>
        <p:nvSpPr>
          <p:cNvPr id="16" name="Marcador de posición de SmartArt 14">
            <a:extLst>
              <a:ext uri="{FF2B5EF4-FFF2-40B4-BE49-F238E27FC236}">
                <a16:creationId xmlns:a16="http://schemas.microsoft.com/office/drawing/2014/main" id="{FBD83F25-25EA-4FCB-9180-B7567885BE7A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3486759" y="2290762"/>
            <a:ext cx="2286000" cy="25146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 elemento gráfico SmartArt</a:t>
            </a:r>
          </a:p>
        </p:txBody>
      </p:sp>
      <p:sp>
        <p:nvSpPr>
          <p:cNvPr id="17" name="Marcador de posición de SmartArt 14">
            <a:extLst>
              <a:ext uri="{FF2B5EF4-FFF2-40B4-BE49-F238E27FC236}">
                <a16:creationId xmlns:a16="http://schemas.microsoft.com/office/drawing/2014/main" id="{C19AF1FD-578A-4AC1-8006-BF395C098188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6397255" y="2290762"/>
            <a:ext cx="2286000" cy="25146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 elemento gráfico SmartArt</a:t>
            </a:r>
          </a:p>
        </p:txBody>
      </p:sp>
      <p:sp>
        <p:nvSpPr>
          <p:cNvPr id="18" name="Marcador de posición de SmartArt 14">
            <a:extLst>
              <a:ext uri="{FF2B5EF4-FFF2-40B4-BE49-F238E27FC236}">
                <a16:creationId xmlns:a16="http://schemas.microsoft.com/office/drawing/2014/main" id="{A30FAB41-D651-4537-9674-A090F9541E38}"/>
              </a:ext>
            </a:extLst>
          </p:cNvPr>
          <p:cNvSpPr>
            <a:spLocks noGrp="1"/>
          </p:cNvSpPr>
          <p:nvPr>
            <p:ph type="dgm" sz="quarter" idx="16"/>
          </p:nvPr>
        </p:nvSpPr>
        <p:spPr>
          <a:xfrm>
            <a:off x="9307750" y="2290762"/>
            <a:ext cx="2286000" cy="25146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 elemento gráfico SmartArt</a:t>
            </a:r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6FF70985-87A5-4813-BB21-CD79732947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6263" y="4943475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8F30C930-1919-4A13-98BD-6CB6119CC1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894" y="5447348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3" name="Marcador de texto 19">
            <a:extLst>
              <a:ext uri="{FF2B5EF4-FFF2-40B4-BE49-F238E27FC236}">
                <a16:creationId xmlns:a16="http://schemas.microsoft.com/office/drawing/2014/main" id="{6E4126AC-7681-4156-8274-2A64148943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87128" y="4943475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4" name="Marcador de texto 21">
            <a:extLst>
              <a:ext uri="{FF2B5EF4-FFF2-40B4-BE49-F238E27FC236}">
                <a16:creationId xmlns:a16="http://schemas.microsoft.com/office/drawing/2014/main" id="{D03485ED-1755-41FA-942B-ED95B3913DB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86759" y="5447348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5" name="Marcador de texto 19">
            <a:extLst>
              <a:ext uri="{FF2B5EF4-FFF2-40B4-BE49-F238E27FC236}">
                <a16:creationId xmlns:a16="http://schemas.microsoft.com/office/drawing/2014/main" id="{42AFEFC9-586E-4B97-AD51-F02AC6AC6A6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97624" y="4943475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6" name="Marcador de texto 21">
            <a:extLst>
              <a:ext uri="{FF2B5EF4-FFF2-40B4-BE49-F238E27FC236}">
                <a16:creationId xmlns:a16="http://schemas.microsoft.com/office/drawing/2014/main" id="{E94B1769-BE23-4EBA-A0DA-9A01476DAC5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97255" y="5447348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7" name="Marcador de texto 19">
            <a:extLst>
              <a:ext uri="{FF2B5EF4-FFF2-40B4-BE49-F238E27FC236}">
                <a16:creationId xmlns:a16="http://schemas.microsoft.com/office/drawing/2014/main" id="{9A7362AB-6137-4C5C-9219-392C3875AD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08119" y="4957131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8" name="Marcador de texto 21">
            <a:extLst>
              <a:ext uri="{FF2B5EF4-FFF2-40B4-BE49-F238E27FC236}">
                <a16:creationId xmlns:a16="http://schemas.microsoft.com/office/drawing/2014/main" id="{DA6F45F2-E17A-4027-AAA9-B9B703C26A2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307750" y="5461004"/>
            <a:ext cx="2286000" cy="3657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Texto de ejemplo para el pie de página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926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1428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3200400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32004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412343" y="2250891"/>
            <a:ext cx="320040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412341" y="2926051"/>
            <a:ext cx="32004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4F00371C-297D-40EF-8A7B-A4A10A3E0F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499" y="2250891"/>
            <a:ext cx="320040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11" name="Marcador de contenido 5">
            <a:extLst>
              <a:ext uri="{FF2B5EF4-FFF2-40B4-BE49-F238E27FC236}">
                <a16:creationId xmlns:a16="http://schemas.microsoft.com/office/drawing/2014/main" id="{54C654D6-9180-439B-AA80-A486173B74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497" y="2926051"/>
            <a:ext cx="32004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1973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A78C165-B12A-4B46-AC7E-8E730F42CBBA}"/>
              </a:ext>
            </a:extLst>
          </p:cNvPr>
          <p:cNvCxnSpPr>
            <a:cxnSpLocks/>
          </p:cNvCxnSpPr>
          <p:nvPr userDrawn="1"/>
        </p:nvCxnSpPr>
        <p:spPr>
          <a:xfrm>
            <a:off x="4241830" y="495574"/>
            <a:ext cx="3703320" cy="0"/>
          </a:xfrm>
          <a:prstGeom prst="line">
            <a:avLst/>
          </a:prstGeom>
          <a:ln w="82550" cap="flat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15F2DE1-F272-49DD-84C1-C2FB82B723E3}"/>
              </a:ext>
            </a:extLst>
          </p:cNvPr>
          <p:cNvCxnSpPr>
            <a:cxnSpLocks/>
          </p:cNvCxnSpPr>
          <p:nvPr userDrawn="1"/>
        </p:nvCxnSpPr>
        <p:spPr>
          <a:xfrm>
            <a:off x="8042147" y="495574"/>
            <a:ext cx="3703320" cy="0"/>
          </a:xfrm>
          <a:prstGeom prst="line">
            <a:avLst/>
          </a:prstGeom>
          <a:ln w="82550" cap="flat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20BB053-86D6-405E-A719-7B6EF23E7207}"/>
              </a:ext>
            </a:extLst>
          </p:cNvPr>
          <p:cNvCxnSpPr>
            <a:cxnSpLocks/>
          </p:cNvCxnSpPr>
          <p:nvPr userDrawn="1"/>
        </p:nvCxnSpPr>
        <p:spPr>
          <a:xfrm>
            <a:off x="437009" y="495574"/>
            <a:ext cx="3703320" cy="0"/>
          </a:xfrm>
          <a:prstGeom prst="line">
            <a:avLst/>
          </a:prstGeom>
          <a:ln w="82550" cap="flat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Ejemplo de Texto de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7929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7" r:id="rId3"/>
    <p:sldLayoutId id="2147483780" r:id="rId4"/>
    <p:sldLayoutId id="2147483764" r:id="rId5"/>
    <p:sldLayoutId id="2147483783" r:id="rId6"/>
    <p:sldLayoutId id="2147483784" r:id="rId7"/>
    <p:sldLayoutId id="2147483767" r:id="rId8"/>
    <p:sldLayoutId id="2147483782" r:id="rId9"/>
    <p:sldLayoutId id="2147483778" r:id="rId10"/>
    <p:sldLayoutId id="2147483779" r:id="rId11"/>
    <p:sldLayoutId id="2147483765" r:id="rId12"/>
    <p:sldLayoutId id="2147483766" r:id="rId13"/>
    <p:sldLayoutId id="2147483769" r:id="rId14"/>
    <p:sldLayoutId id="2147483770" r:id="rId15"/>
    <p:sldLayoutId id="2147483771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uropediatriaytdah.com/protocolo-escolar-ante-una-crisis-convulsiva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emssolutionsint.blogspot.com/2016/07/ems-epilepsy-and-seizure-management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olblogg.blogspot.com/p/13-condiciones-ambientale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fsancristobalcartagena.blogspot.com/2015/03/juegos-del-dia-del-deporte-2015.html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-nc-sa/3.0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video" Target="https://www.youtube.com/embed/mLoUCDPsWDs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359453A-78E9-42AE-AE23-C9D218CBC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3424138" cy="3274227"/>
          </a:xfrm>
          <a:scene3d>
            <a:camera prst="perspectiveHeroicExtremeLeftFacing"/>
            <a:lightRig rig="threePt" dir="t"/>
          </a:scene3d>
          <a:sp3d>
            <a:bevelT w="101600" prst="riblet"/>
          </a:sp3d>
        </p:spPr>
        <p:txBody>
          <a:bodyPr rtlCol="0" anchor="b">
            <a:normAutofit/>
          </a:bodyPr>
          <a:lstStyle/>
          <a:p>
            <a:pPr algn="ctr" rtl="0"/>
            <a:r>
              <a:rPr lang="es-ES" sz="3600" dirty="0">
                <a:solidFill>
                  <a:srgbClr val="0070C0"/>
                </a:solidFill>
                <a:latin typeface="! PEPSI !" panose="02000000000000000000" pitchFamily="2" charset="0"/>
              </a:rPr>
              <a:t>Primeros auxilios en el valle de </a:t>
            </a:r>
            <a:r>
              <a:rPr lang="es-ES" sz="3600" dirty="0" err="1">
                <a:solidFill>
                  <a:srgbClr val="0070C0"/>
                </a:solidFill>
                <a:latin typeface="! PEPSI !" panose="02000000000000000000" pitchFamily="2" charset="0"/>
              </a:rPr>
              <a:t>laciana</a:t>
            </a:r>
            <a:endParaRPr lang="es-ES" sz="3600" dirty="0">
              <a:solidFill>
                <a:srgbClr val="0070C0"/>
              </a:solidFill>
              <a:latin typeface="! PEPSI !" panose="02000000000000000000" pitchFamily="2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639AF166-E191-409C-98AE-C2A47C576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5066522"/>
            <a:ext cx="3424138" cy="1324042"/>
          </a:xfrm>
        </p:spPr>
        <p:txBody>
          <a:bodyPr rtlCol="0" anchor="ctr">
            <a:normAutofit/>
          </a:bodyPr>
          <a:lstStyle/>
          <a:p>
            <a:pPr rtl="0"/>
            <a:r>
              <a:rPr lang="es-ES" b="1" dirty="0"/>
              <a:t>MARIA MURILLO RUBIO </a:t>
            </a:r>
          </a:p>
          <a:p>
            <a:pPr rtl="0"/>
            <a:r>
              <a:rPr lang="es-ES" b="1" dirty="0"/>
              <a:t>DUE DE URGENCIAS</a:t>
            </a:r>
          </a:p>
        </p:txBody>
      </p:sp>
      <p:pic>
        <p:nvPicPr>
          <p:cNvPr id="8" name="Marcador de posición de imagen 7" descr="Equipamiento médicos con un estetoscopio">
            <a:extLst>
              <a:ext uri="{FF2B5EF4-FFF2-40B4-BE49-F238E27FC236}">
                <a16:creationId xmlns:a16="http://schemas.microsoft.com/office/drawing/2014/main" id="{D9011B7D-CD6B-49C3-8163-9672E7B5EB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26" r="39179"/>
          <a:stretch/>
        </p:blipFill>
        <p:spPr>
          <a:xfrm>
            <a:off x="4242815" y="640080"/>
            <a:ext cx="5153112" cy="5751576"/>
          </a:xfrm>
          <a:noFill/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69BCD53E-BE62-4124-9DF7-E3300F80707F}"/>
              </a:ext>
            </a:extLst>
          </p:cNvPr>
          <p:cNvSpPr txBox="1"/>
          <p:nvPr/>
        </p:nvSpPr>
        <p:spPr>
          <a:xfrm>
            <a:off x="8120543" y="1462105"/>
            <a:ext cx="333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44638" rtl="0"/>
            <a:r>
              <a:rPr lang="es-ES" sz="1800" b="1" i="0" dirty="0">
                <a:solidFill>
                  <a:srgbClr val="FF0000"/>
                </a:solidFill>
                <a:effectLst/>
                <a:latin typeface="Amasis MT Pro Black" panose="02040A04050005020304" pitchFamily="18" charset="0"/>
              </a:rPr>
              <a:t>La vida está protegida por la formación en primeros auxilios.</a:t>
            </a:r>
          </a:p>
        </p:txBody>
      </p:sp>
    </p:spTree>
    <p:extLst>
      <p:ext uri="{BB962C8B-B14F-4D97-AF65-F5344CB8AC3E}">
        <p14:creationId xmlns:p14="http://schemas.microsoft.com/office/powerpoint/2010/main" val="103975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id="{0F14F430-CF92-4780-B755-4F0B36792A0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9EBEA"/>
              </a:clrFrom>
              <a:clrTo>
                <a:srgbClr val="E9EBEA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76512" y="2211915"/>
            <a:ext cx="9134298" cy="277196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82BCEE0-AF33-4B8B-9622-2A50B4FD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68" y="1290746"/>
            <a:ext cx="4505532" cy="1244255"/>
          </a:xfrm>
          <a:scene3d>
            <a:camera prst="perspectiveHeroicExtremeLeftFacing"/>
            <a:lightRig rig="threePt" dir="t"/>
          </a:scene3d>
        </p:spPr>
        <p:txBody>
          <a:bodyPr rtlCol="0">
            <a:normAutofit fontScale="90000"/>
          </a:bodyPr>
          <a:lstStyle/>
          <a:p>
            <a:r>
              <a:rPr lang="es-ES" sz="4400" dirty="0">
                <a:latin typeface="Amasis MT Pro Black" panose="02040A04050005020304" pitchFamily="18" charset="0"/>
              </a:rPr>
              <a:t>Crisis convulsivas</a:t>
            </a:r>
            <a:r>
              <a:rPr lang="es-ES" dirty="0"/>
              <a:t>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495D9B-1C30-46A7-AC78-0AD00F70B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534" y="2332011"/>
            <a:ext cx="3424138" cy="4401818"/>
          </a:xfrm>
        </p:spPr>
        <p:txBody>
          <a:bodyPr rtlCol="0"/>
          <a:lstStyle/>
          <a:p>
            <a:endParaRPr lang="es-ES" dirty="0"/>
          </a:p>
          <a:p>
            <a:pPr marL="285750" indent="-285750" rtl="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s-ES" dirty="0"/>
              <a:t>Definición: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s-ES" dirty="0"/>
              <a:t>Causas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s-ES" dirty="0"/>
              <a:t>Epilepsia y deporte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s-ES" dirty="0"/>
              <a:t>Actuación del profesorado</a:t>
            </a:r>
          </a:p>
        </p:txBody>
      </p:sp>
    </p:spTree>
    <p:extLst>
      <p:ext uri="{BB962C8B-B14F-4D97-AF65-F5344CB8AC3E}">
        <p14:creationId xmlns:p14="http://schemas.microsoft.com/office/powerpoint/2010/main" val="83412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592F8-8CA0-4216-808E-BCF1E34D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047" y="79038"/>
            <a:ext cx="3689280" cy="365126"/>
          </a:xfrm>
        </p:spPr>
        <p:txBody>
          <a:bodyPr rtlCol="0">
            <a:normAutofit fontScale="90000"/>
          </a:bodyPr>
          <a:lstStyle/>
          <a:p>
            <a:pPr rtl="0"/>
            <a:r>
              <a:rPr lang="es-ES" dirty="0"/>
              <a:t>Crisis convulsivas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065D3-BB45-4A0E-A1BC-1FAA2496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024" y="5145370"/>
            <a:ext cx="7225075" cy="1902749"/>
          </a:xfrm>
        </p:spPr>
        <p:txBody>
          <a:bodyPr rtlCol="0"/>
          <a:lstStyle/>
          <a:p>
            <a:pPr rtl="0"/>
            <a:endParaRPr lang="es-ES" dirty="0"/>
          </a:p>
          <a:p>
            <a:pPr rtl="0"/>
            <a:r>
              <a:rPr lang="es-ES" dirty="0"/>
              <a:t>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B226977-14CA-455C-9DFD-335F59922184}"/>
              </a:ext>
            </a:extLst>
          </p:cNvPr>
          <p:cNvSpPr/>
          <p:nvPr/>
        </p:nvSpPr>
        <p:spPr>
          <a:xfrm>
            <a:off x="427839" y="838899"/>
            <a:ext cx="2659310" cy="4194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DEFINICIÓN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99E7937-C0CA-4017-A147-8B8F7158849B}"/>
              </a:ext>
            </a:extLst>
          </p:cNvPr>
          <p:cNvSpPr/>
          <p:nvPr/>
        </p:nvSpPr>
        <p:spPr>
          <a:xfrm>
            <a:off x="8010738" y="664570"/>
            <a:ext cx="2659310" cy="4194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CAUSAS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C16D33E6-6135-457A-82DE-FDB97F4DC843}"/>
              </a:ext>
            </a:extLst>
          </p:cNvPr>
          <p:cNvSpPr/>
          <p:nvPr/>
        </p:nvSpPr>
        <p:spPr>
          <a:xfrm>
            <a:off x="475568" y="1592370"/>
            <a:ext cx="2899617" cy="2229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1"/>
                </a:solidFill>
              </a:rPr>
              <a:t>Contracción involuntaria y patológica de los músculos.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1"/>
                </a:solidFill>
              </a:rPr>
              <a:t>Movimientos irregulares localizados en un grupo muscular, en varios, o en todo el cuerpo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1"/>
                </a:solidFill>
              </a:rPr>
              <a:t>Suelen iniciarse de forma súbita y duran poco tiempo.    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E866743F-9648-44BF-86BD-2023B10A5911}"/>
              </a:ext>
            </a:extLst>
          </p:cNvPr>
          <p:cNvSpPr/>
          <p:nvPr/>
        </p:nvSpPr>
        <p:spPr>
          <a:xfrm>
            <a:off x="7751817" y="1258349"/>
            <a:ext cx="3522987" cy="2340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Fiebre,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Bajada de glucosa en diabéticos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 </a:t>
            </a:r>
            <a:r>
              <a:rPr lang="es-ES" dirty="0" err="1"/>
              <a:t>Meninguitis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Golpes fuertes en la cabeza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 Drogas…</a:t>
            </a:r>
          </a:p>
        </p:txBody>
      </p:sp>
      <p:pic>
        <p:nvPicPr>
          <p:cNvPr id="13" name="Imagen 12" descr="Texto, Pizarra&#10;&#10;Descripción generada automáticamente">
            <a:extLst>
              <a:ext uri="{FF2B5EF4-FFF2-40B4-BE49-F238E27FC236}">
                <a16:creationId xmlns:a16="http://schemas.microsoft.com/office/drawing/2014/main" id="{5341B39C-0786-45D5-932B-7D0B7110570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46010" y="743185"/>
            <a:ext cx="3005866" cy="2926022"/>
          </a:xfrm>
          <a:prstGeom prst="rect">
            <a:avLst/>
          </a:prstGeom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063E1B84-69D4-4E60-9B8E-A7DCA8929FDA}"/>
              </a:ext>
            </a:extLst>
          </p:cNvPr>
          <p:cNvSpPr/>
          <p:nvPr/>
        </p:nvSpPr>
        <p:spPr>
          <a:xfrm>
            <a:off x="3326410" y="4178785"/>
            <a:ext cx="3769064" cy="2229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/>
              <a:t>Epilepsia. Afección crónica diversa, caracterizada por crisis recurrentes debida a una descarga excesiva de las neuronas cerebrales. Por lo tanto para hablar de epilepsia tenemos que tener implicado el territorio neuronal y no tiene que manifestarse obligatoriamente con una crisis convulsiva.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7520EC02-CAB3-4022-B001-0570345AAF7B}"/>
              </a:ext>
            </a:extLst>
          </p:cNvPr>
          <p:cNvSpPr/>
          <p:nvPr/>
        </p:nvSpPr>
        <p:spPr>
          <a:xfrm rot="21350131">
            <a:off x="7678378" y="4046991"/>
            <a:ext cx="3005866" cy="2145757"/>
          </a:xfrm>
          <a:prstGeom prst="ellipse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3"/>
            </a:solidFill>
          </a:ln>
          <a:effectLst>
            <a:glow rad="584200">
              <a:schemeClr val="accent1">
                <a:alpha val="40000"/>
              </a:schemeClr>
            </a:glow>
            <a:reflection blurRad="12700" stA="36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Una sola crisis convulsiva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es epilepsia.</a:t>
            </a:r>
            <a:endParaRPr lang="es-ES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90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43" grpId="0" animBg="1"/>
      <p:bldP spid="44" grpId="0" animBg="1"/>
      <p:bldP spid="2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BCEE0-AF33-4B8B-9622-2A50B4FD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845926">
            <a:off x="37296" y="25046"/>
            <a:ext cx="4282751" cy="283650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>
            <a:normAutofit/>
          </a:bodyPr>
          <a:lstStyle/>
          <a:p>
            <a:pPr rtl="0"/>
            <a:r>
              <a:rPr lang="es-ES" sz="5400" dirty="0">
                <a:solidFill>
                  <a:srgbClr val="C00000"/>
                </a:solidFill>
                <a:latin typeface="Amasis MT Pro Black" panose="02040A04050005020304" pitchFamily="18" charset="0"/>
              </a:rPr>
              <a:t>Epilepsia </a:t>
            </a:r>
            <a:br>
              <a:rPr lang="es-ES" sz="5400" dirty="0">
                <a:solidFill>
                  <a:srgbClr val="C00000"/>
                </a:solidFill>
                <a:latin typeface="Amasis MT Pro Black" panose="02040A04050005020304" pitchFamily="18" charset="0"/>
              </a:rPr>
            </a:br>
            <a:r>
              <a:rPr lang="es-ES" sz="5400" dirty="0">
                <a:solidFill>
                  <a:srgbClr val="C00000"/>
                </a:solidFill>
                <a:latin typeface="Amasis MT Pro Black" panose="02040A04050005020304" pitchFamily="18" charset="0"/>
              </a:rPr>
              <a:t>y deporte</a:t>
            </a:r>
            <a:r>
              <a:rPr lang="es-ES" sz="5400" dirty="0">
                <a:latin typeface="Amasis MT Pro Black" panose="02040A04050005020304" pitchFamily="18" charset="0"/>
              </a:rPr>
              <a:t> </a:t>
            </a:r>
            <a:r>
              <a:rPr lang="es-ES" dirty="0"/>
              <a:t>	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AF12CF6-52AC-493A-9C1C-9BD048AC5C53}"/>
              </a:ext>
            </a:extLst>
          </p:cNvPr>
          <p:cNvSpPr txBox="1"/>
          <p:nvPr/>
        </p:nvSpPr>
        <p:spPr>
          <a:xfrm rot="1195104">
            <a:off x="9703906" y="8450714"/>
            <a:ext cx="297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hlinkClick r:id="rId3" tooltip="http://folblogg.blogspot.com/p/13-condiciones-ambientales.html"/>
              </a:rPr>
              <a:t>Esta foto</a:t>
            </a:r>
            <a:r>
              <a:rPr lang="es-ES" sz="900"/>
              <a:t> de Autor desconocido está bajo licencia </a:t>
            </a:r>
            <a:r>
              <a:rPr lang="es-ES" sz="900">
                <a:hlinkClick r:id="rId4" tooltip="https://creativecommons.org/licenses/by-nc-sa/3.0/"/>
              </a:rPr>
              <a:t>CC BY-SA-NC</a:t>
            </a:r>
            <a:endParaRPr lang="es-ES" sz="900"/>
          </a:p>
        </p:txBody>
      </p:sp>
      <p:pic>
        <p:nvPicPr>
          <p:cNvPr id="15" name="Imagen 14" descr="Una bola blanca&#10;&#10;Descripción generada automáticamente con confianza media">
            <a:extLst>
              <a:ext uri="{FF2B5EF4-FFF2-40B4-BE49-F238E27FC236}">
                <a16:creationId xmlns:a16="http://schemas.microsoft.com/office/drawing/2014/main" id="{E4B4FDFF-A670-47D3-ADC0-CBE99205E33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0" y="2533649"/>
            <a:ext cx="4869506" cy="341947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6902A471-4094-4399-A3B8-0B65EF638B87}"/>
              </a:ext>
            </a:extLst>
          </p:cNvPr>
          <p:cNvSpPr txBox="1"/>
          <p:nvPr/>
        </p:nvSpPr>
        <p:spPr>
          <a:xfrm>
            <a:off x="4739951" y="920660"/>
            <a:ext cx="7452049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/>
              <a:t>Acuerdo para afirmar que los ejercicios deportivos reducen la posibilidad de presentar una crisis. </a:t>
            </a:r>
          </a:p>
          <a:p>
            <a:endParaRPr lang="es-E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/>
              <a:t>El deporte no debería ser prohibitivo a estos niños como se cree.</a:t>
            </a:r>
          </a:p>
          <a:p>
            <a:endParaRPr lang="es-E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/>
              <a:t>Eliminar la falsa creencia de que las emociones desencadenan una crisis (sobre todo en niños).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/>
              <a:t>La epilepsia en sí, no es un motivo suficiente para proporcionar al alumno una educación especial.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sz="16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sz="1600" dirty="0">
              <a:solidFill>
                <a:srgbClr val="C00000"/>
              </a:solidFill>
            </a:endParaRPr>
          </a:p>
          <a:p>
            <a:endParaRPr lang="es-ES" sz="16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sz="1400" dirty="0"/>
          </a:p>
          <a:p>
            <a:endParaRPr lang="es-ES" sz="1050" dirty="0"/>
          </a:p>
          <a:p>
            <a:endParaRPr lang="es-ES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9EA41BCE-BD0F-403B-8BA7-2209D9DFB3FA}"/>
              </a:ext>
            </a:extLst>
          </p:cNvPr>
          <p:cNvSpPr/>
          <p:nvPr/>
        </p:nvSpPr>
        <p:spPr>
          <a:xfrm>
            <a:off x="4526415" y="4144751"/>
            <a:ext cx="7502760" cy="2081334"/>
          </a:xfrm>
          <a:prstGeom prst="ellipse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bg1"/>
                </a:solidFill>
              </a:rPr>
              <a:t>Puede haber casos ( mínimos) un 10% del total de los niños epilépticos con crisis frecuentes y difícil control cuya adaptación a una escolaridad normal es prácticamente imposible.</a:t>
            </a:r>
          </a:p>
        </p:txBody>
      </p:sp>
    </p:spTree>
    <p:extLst>
      <p:ext uri="{BB962C8B-B14F-4D97-AF65-F5344CB8AC3E}">
        <p14:creationId xmlns:p14="http://schemas.microsoft.com/office/powerpoint/2010/main" val="191196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592F8-8CA0-4216-808E-BCF1E34D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046" y="79038"/>
            <a:ext cx="9679019" cy="365126"/>
          </a:xfrm>
        </p:spPr>
        <p:txBody>
          <a:bodyPr rtlCol="0">
            <a:noAutofit/>
          </a:bodyPr>
          <a:lstStyle/>
          <a:p>
            <a:pPr rtl="0"/>
            <a:r>
              <a:rPr lang="es-ES" sz="1800" b="1" dirty="0">
                <a:solidFill>
                  <a:srgbClr val="0000FF"/>
                </a:solidFill>
              </a:rPr>
              <a:t>SOY PROFE CON UN NIÑO epiléptico. Que debo saber……???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065D3-BB45-4A0E-A1BC-1FAA2496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024" y="5145370"/>
            <a:ext cx="7225075" cy="1902749"/>
          </a:xfrm>
        </p:spPr>
        <p:txBody>
          <a:bodyPr rtlCol="0"/>
          <a:lstStyle/>
          <a:p>
            <a:pPr rtl="0"/>
            <a:endParaRPr lang="es-ES" dirty="0"/>
          </a:p>
          <a:p>
            <a:pPr rtl="0"/>
            <a:r>
              <a:rPr lang="es-ES" dirty="0"/>
              <a:t>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B226977-14CA-455C-9DFD-335F59922184}"/>
              </a:ext>
            </a:extLst>
          </p:cNvPr>
          <p:cNvSpPr/>
          <p:nvPr/>
        </p:nvSpPr>
        <p:spPr>
          <a:xfrm>
            <a:off x="8063769" y="112923"/>
            <a:ext cx="3799185" cy="41945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ACTUACIÓN DEL PROFESORADO 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3390102-3D48-47BA-99F9-5B2AE2D2A3E3}"/>
              </a:ext>
            </a:extLst>
          </p:cNvPr>
          <p:cNvSpPr/>
          <p:nvPr/>
        </p:nvSpPr>
        <p:spPr>
          <a:xfrm>
            <a:off x="222564" y="889219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Permanecer con calma y mirar la hora en la que comienza la crisis.</a:t>
            </a:r>
            <a:endParaRPr lang="es-ES" dirty="0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69C600C6-76C6-4FEF-A834-18DE8CEDD9E0}"/>
              </a:ext>
            </a:extLst>
          </p:cNvPr>
          <p:cNvSpPr/>
          <p:nvPr/>
        </p:nvSpPr>
        <p:spPr>
          <a:xfrm>
            <a:off x="6069888" y="2082894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se debe echar agua por encima ni dejar al niño sólo</a:t>
            </a:r>
            <a:endParaRPr lang="es-ES" dirty="0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3D56E00C-A694-40E1-A71A-4559E756A4FC}"/>
              </a:ext>
            </a:extLst>
          </p:cNvPr>
          <p:cNvSpPr/>
          <p:nvPr/>
        </p:nvSpPr>
        <p:spPr>
          <a:xfrm>
            <a:off x="8306604" y="930562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Evitar que pueda hacerse daño retirando los objetos que estén alrededor</a:t>
            </a:r>
            <a:endParaRPr lang="es-ES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5C29554-9235-4B57-8221-2C9019E1A02B}"/>
              </a:ext>
            </a:extLst>
          </p:cNvPr>
          <p:cNvSpPr/>
          <p:nvPr/>
        </p:nvSpPr>
        <p:spPr>
          <a:xfrm>
            <a:off x="1923847" y="2085032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Colocar algo blando debajo de la cabeza. Quitarle las gafas en caso de que las llevara. </a:t>
            </a:r>
            <a:endParaRPr lang="es-ES" dirty="0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5F7BAA8B-FBF1-4904-A941-056A14C4BE6F}"/>
              </a:ext>
            </a:extLst>
          </p:cNvPr>
          <p:cNvSpPr/>
          <p:nvPr/>
        </p:nvSpPr>
        <p:spPr>
          <a:xfrm>
            <a:off x="4264584" y="918871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Tumbar al niño y colocarlo de lado si es posible ya que de esta manera respira mejor.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dirty="0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81F5BB20-7950-4385-9719-A8FDA9D07F6D}"/>
              </a:ext>
            </a:extLst>
          </p:cNvPr>
          <p:cNvSpPr/>
          <p:nvPr/>
        </p:nvSpPr>
        <p:spPr>
          <a:xfrm>
            <a:off x="147711" y="3255178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Intentar aflojar la ropa y si la crisis está producida por fiebre elevada intentar bajarla con paños </a:t>
            </a:r>
            <a:r>
              <a:rPr lang="es-E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frios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s-ES" dirty="0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6DB315DF-9583-499C-8F70-4C9FA48FA219}"/>
              </a:ext>
            </a:extLst>
          </p:cNvPr>
          <p:cNvSpPr/>
          <p:nvPr/>
        </p:nvSpPr>
        <p:spPr>
          <a:xfrm>
            <a:off x="4180574" y="3270948"/>
            <a:ext cx="3799185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Medir cuanto dura la convulsión, que tipo de movimientos hace y que parte del cuerpo son las afectadas.</a:t>
            </a:r>
            <a:endParaRPr lang="es-ES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798EDDD8-3063-4986-96CE-782B8A96C9E6}"/>
              </a:ext>
            </a:extLst>
          </p:cNvPr>
          <p:cNvSpPr/>
          <p:nvPr/>
        </p:nvSpPr>
        <p:spPr>
          <a:xfrm>
            <a:off x="8213437" y="3278707"/>
            <a:ext cx="3892352" cy="9610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tiene tratamiento se puede administrar con el consentimiento de los padres o tutores la medicación pautada</a:t>
            </a:r>
            <a:endParaRPr lang="es-E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Estrella: 16 puntas 8">
            <a:extLst>
              <a:ext uri="{FF2B5EF4-FFF2-40B4-BE49-F238E27FC236}">
                <a16:creationId xmlns:a16="http://schemas.microsoft.com/office/drawing/2014/main" id="{72EC4372-A835-461B-81DE-C3D46DB84388}"/>
              </a:ext>
            </a:extLst>
          </p:cNvPr>
          <p:cNvSpPr/>
          <p:nvPr/>
        </p:nvSpPr>
        <p:spPr>
          <a:xfrm>
            <a:off x="8063769" y="4386869"/>
            <a:ext cx="3519201" cy="2358208"/>
          </a:xfrm>
          <a:prstGeom prst="star16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s-E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INTRODUCIR NINGÚN OBJETO EN LA BOCA.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SE TRAGAN LA LENGUA </a:t>
            </a:r>
            <a:endParaRPr lang="es-E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dirty="0"/>
          </a:p>
        </p:txBody>
      </p:sp>
      <p:sp>
        <p:nvSpPr>
          <p:cNvPr id="28" name="Estrella: 16 puntas 27">
            <a:extLst>
              <a:ext uri="{FF2B5EF4-FFF2-40B4-BE49-F238E27FC236}">
                <a16:creationId xmlns:a16="http://schemas.microsoft.com/office/drawing/2014/main" id="{29A96633-AA96-480E-BED1-F1B3EBED7FF5}"/>
              </a:ext>
            </a:extLst>
          </p:cNvPr>
          <p:cNvSpPr/>
          <p:nvPr/>
        </p:nvSpPr>
        <p:spPr>
          <a:xfrm>
            <a:off x="3823439" y="4403578"/>
            <a:ext cx="4781724" cy="2358208"/>
          </a:xfrm>
          <a:prstGeom prst="star16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es la primera vez </a:t>
            </a:r>
            <a:r>
              <a:rPr lang="es-E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la crisis </a:t>
            </a:r>
            <a:r>
              <a:rPr lang="es-E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dura más de 5 minutos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s-E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LLAMAR AL   112</a:t>
            </a:r>
            <a:r>
              <a:rPr lang="es-E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E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Estrella: 16 puntas 16">
            <a:extLst>
              <a:ext uri="{FF2B5EF4-FFF2-40B4-BE49-F238E27FC236}">
                <a16:creationId xmlns:a16="http://schemas.microsoft.com/office/drawing/2014/main" id="{4C4107D9-F519-4F22-AEB4-1507FFCD1F9C}"/>
              </a:ext>
            </a:extLst>
          </p:cNvPr>
          <p:cNvSpPr/>
          <p:nvPr/>
        </p:nvSpPr>
        <p:spPr>
          <a:xfrm>
            <a:off x="469653" y="4465260"/>
            <a:ext cx="3353786" cy="2358208"/>
          </a:xfrm>
          <a:prstGeom prst="star16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SUJETAR AL ALUMNO SI NO EXITE PELIGRO. </a:t>
            </a:r>
            <a:endParaRPr lang="es-E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81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4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9" grpId="0" animBg="1"/>
      <p:bldP spid="28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0FB38-0113-4F80-BBD4-A9C97FF4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19" y="1507815"/>
            <a:ext cx="3568661" cy="1520927"/>
          </a:xfr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/>
          <a:lstStyle/>
          <a:p>
            <a:pPr algn="ctr" rtl="0"/>
            <a:r>
              <a:rPr lang="es-ES" sz="5400" b="1" dirty="0">
                <a:latin typeface="Chiller" panose="04020404031007020602" pitchFamily="82" charset="0"/>
              </a:rPr>
              <a:t>Gracias</a:t>
            </a:r>
            <a:br>
              <a:rPr lang="es-ES" dirty="0"/>
            </a:br>
            <a:endParaRPr lang="es-ES" dirty="0"/>
          </a:p>
        </p:txBody>
      </p:sp>
      <p:pic>
        <p:nvPicPr>
          <p:cNvPr id="9" name="Marcador de posición de imagen 8" descr="Un joven parado en la cocina&#10;&#10;Descripción generada automáticamente con confianza baja">
            <a:extLst>
              <a:ext uri="{FF2B5EF4-FFF2-40B4-BE49-F238E27FC236}">
                <a16:creationId xmlns:a16="http://schemas.microsoft.com/office/drawing/2014/main" id="{5EA78BC8-2625-4343-8C12-602F2A893C3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 t="4337" b="4337"/>
          <a:stretch>
            <a:fillRect/>
          </a:stretch>
        </p:blipFill>
        <p:spPr/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982AA6-9E74-43FC-B452-142C7571DCCC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689368">
            <a:off x="660831" y="3375631"/>
            <a:ext cx="3840230" cy="1813970"/>
          </a:xfr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>
            <a:normAutofit/>
          </a:bodyPr>
          <a:lstStyle/>
          <a:p>
            <a:pPr algn="ctr" rtl="0"/>
            <a:r>
              <a:rPr lang="es-ES" sz="3200" b="1" dirty="0">
                <a:latin typeface="Chiller" panose="04020404031007020602" pitchFamily="82" charset="0"/>
              </a:rPr>
              <a:t>MARIA MURILLO RUBIO</a:t>
            </a:r>
            <a:r>
              <a:rPr lang="es-ES" sz="2000" b="1" dirty="0"/>
              <a:t> </a:t>
            </a:r>
          </a:p>
          <a:p>
            <a:pPr algn="ctr" rtl="0"/>
            <a:r>
              <a:rPr lang="es-ES" sz="2000" b="1" dirty="0"/>
              <a:t>mariadue1984@gmail.com</a:t>
            </a:r>
          </a:p>
          <a:p>
            <a:pPr algn="ctr" rtl="0"/>
            <a:endParaRPr lang="es-ES" b="1" dirty="0"/>
          </a:p>
        </p:txBody>
      </p:sp>
      <p:pic>
        <p:nvPicPr>
          <p:cNvPr id="10" name="Elementos multimedia en línea 3" title="Municipio de Tigre hace cancion de RCP!">
            <a:hlinkClick r:id="" action="ppaction://media"/>
            <a:extLst>
              <a:ext uri="{FF2B5EF4-FFF2-40B4-BE49-F238E27FC236}">
                <a16:creationId xmlns:a16="http://schemas.microsoft.com/office/drawing/2014/main" id="{F983FF94-9843-45DF-8699-C85B4D9885F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164177" y="5767626"/>
            <a:ext cx="1113624" cy="62919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73AF6BB7-EE86-4846-AB29-AC733F67DDD8}"/>
              </a:ext>
            </a:extLst>
          </p:cNvPr>
          <p:cNvSpPr/>
          <p:nvPr/>
        </p:nvSpPr>
        <p:spPr>
          <a:xfrm>
            <a:off x="490349" y="286247"/>
            <a:ext cx="3771550" cy="445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740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4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DividendVTI">
  <a:themeElements>
    <a:clrScheme name="Custom 10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465359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848760_TF45205285_Win32" id="{B824BB61-E792-46EB-AD5E-70BCF3562648}" vid="{025F6579-B20A-47E7-97FA-E5CAB5168F9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70C9DA-ADC8-49D9-B223-6D54C6FB7B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333985-6DEC-4BB6-B360-FFFEFA02249A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4608ECE-840A-4514-AD05-0950FC5D3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Diseño dividendo</Template>
  <TotalTime>5158</TotalTime>
  <Words>454</Words>
  <Application>Microsoft Office PowerPoint</Application>
  <PresentationFormat>Panorámica</PresentationFormat>
  <Paragraphs>69</Paragraphs>
  <Slides>6</Slides>
  <Notes>6</Notes>
  <HiddenSlides>0</HiddenSlides>
  <MMClips>1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! PEPSI !</vt:lpstr>
      <vt:lpstr>Amasis MT Pro Black</vt:lpstr>
      <vt:lpstr>Calibri</vt:lpstr>
      <vt:lpstr>Chiller</vt:lpstr>
      <vt:lpstr>Courier New</vt:lpstr>
      <vt:lpstr>Gill Sans MT</vt:lpstr>
      <vt:lpstr>Wingdings</vt:lpstr>
      <vt:lpstr>Wingdings 2</vt:lpstr>
      <vt:lpstr>DividendVTI</vt:lpstr>
      <vt:lpstr>Primeros auxilios en el valle de laciana</vt:lpstr>
      <vt:lpstr>Crisis convulsivas </vt:lpstr>
      <vt:lpstr>Crisis convulsivas</vt:lpstr>
      <vt:lpstr>Epilepsia  y deporte  </vt:lpstr>
      <vt:lpstr>SOY PROFE CON UN NIÑO epiléptico. Que debo saber……???</vt:lpstr>
      <vt:lpstr>Gracias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Primeros auxilios en el valle de laciana</dc:title>
  <dc:creator>MARGARET MURILLO RUBIO</dc:creator>
  <cp:lastModifiedBy>MARGARET MURILLO RUBIO</cp:lastModifiedBy>
  <cp:revision>201</cp:revision>
  <dcterms:created xsi:type="dcterms:W3CDTF">2021-11-11T08:56:55Z</dcterms:created>
  <dcterms:modified xsi:type="dcterms:W3CDTF">2022-02-17T09:25:12Z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