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  <p:sldMasterId id="2147483822" r:id="rId5"/>
  </p:sldMasterIdLst>
  <p:notesMasterIdLst>
    <p:notesMasterId r:id="rId22"/>
  </p:notesMasterIdLst>
  <p:handoutMasterIdLst>
    <p:handoutMasterId r:id="rId23"/>
  </p:handoutMasterIdLst>
  <p:sldIdLst>
    <p:sldId id="256" r:id="rId6"/>
    <p:sldId id="270" r:id="rId7"/>
    <p:sldId id="271" r:id="rId8"/>
    <p:sldId id="269" r:id="rId9"/>
    <p:sldId id="257" r:id="rId10"/>
    <p:sldId id="328" r:id="rId11"/>
    <p:sldId id="260" r:id="rId12"/>
    <p:sldId id="259" r:id="rId13"/>
    <p:sldId id="330" r:id="rId14"/>
    <p:sldId id="329" r:id="rId15"/>
    <p:sldId id="275" r:id="rId16"/>
    <p:sldId id="276" r:id="rId17"/>
    <p:sldId id="278" r:id="rId18"/>
    <p:sldId id="279" r:id="rId19"/>
    <p:sldId id="331" r:id="rId20"/>
    <p:sldId id="263" r:id="rId2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99"/>
    <a:srgbClr val="6D27D3"/>
    <a:srgbClr val="FF66FF"/>
    <a:srgbClr val="492FE7"/>
    <a:srgbClr val="4C41D5"/>
    <a:srgbClr val="FF3300"/>
    <a:srgbClr val="3366FF"/>
    <a:srgbClr val="4E5AC8"/>
    <a:srgbClr val="EF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9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29FAC1-0F73-4EB4-910B-0D8C8E5B212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7CCE2767-7DFB-46F3-BDAB-FB9D7BCD1EAF}">
      <dgm:prSet phldrT="[Text]" phldr="0" custT="1"/>
      <dgm:spPr/>
      <dgm:t>
        <a:bodyPr rtlCol="0"/>
        <a:lstStyle/>
        <a:p>
          <a:pPr algn="ctr" rtl="0">
            <a:buNone/>
          </a:pPr>
          <a:r>
            <a:rPr lang="es-ES" sz="1800" noProof="0" dirty="0"/>
            <a:t>ARTÍCULO 1089</a:t>
          </a:r>
        </a:p>
      </dgm:t>
    </dgm:pt>
    <dgm:pt modelId="{5294CFE8-EF27-4616-A80D-A3F1503BD2CB}" type="parTrans" cxnId="{64E91B4D-44D7-4734-B674-F5737199F55D}">
      <dgm:prSet/>
      <dgm:spPr/>
      <dgm:t>
        <a:bodyPr rtlCol="0"/>
        <a:lstStyle/>
        <a:p>
          <a:pPr rtl="0"/>
          <a:endParaRPr lang="es-ES" noProof="0" dirty="0"/>
        </a:p>
      </dgm:t>
    </dgm:pt>
    <dgm:pt modelId="{D9162ADA-8FE8-4EBD-BFAE-B26CF9F24DB9}" type="sibTrans" cxnId="{64E91B4D-44D7-4734-B674-F5737199F55D}">
      <dgm:prSet/>
      <dgm:spPr/>
      <dgm:t>
        <a:bodyPr rtlCol="0"/>
        <a:lstStyle/>
        <a:p>
          <a:pPr rtl="0"/>
          <a:endParaRPr lang="es-ES" noProof="0" dirty="0"/>
        </a:p>
      </dgm:t>
    </dgm:pt>
    <dgm:pt modelId="{447F7510-0C07-4E69-8782-D26C0FCE58E2}">
      <dgm:prSet phldrT="[Text]" phldr="0" custT="1"/>
      <dgm:spPr/>
      <dgm:t>
        <a:bodyPr rtlCol="0"/>
        <a:lstStyle/>
        <a:p>
          <a:pPr algn="ctr" rtl="0">
            <a:buNone/>
          </a:pPr>
          <a:r>
            <a:rPr lang="es-ES" sz="1800" noProof="0" dirty="0"/>
            <a:t>ARTÍCULO 1902</a:t>
          </a:r>
        </a:p>
        <a:p>
          <a:pPr algn="ctr" rtl="0">
            <a:buNone/>
          </a:pPr>
          <a:r>
            <a:rPr lang="es-ES" sz="1400" i="1" dirty="0"/>
            <a:t>El que por acción u omisión causa daño a otro, interviniendo culpa o negligencia, está obligado a reparar el daño causado</a:t>
          </a:r>
          <a:r>
            <a:rPr lang="es-ES" sz="1600" i="1" dirty="0"/>
            <a:t>. </a:t>
          </a:r>
          <a:endParaRPr lang="es-ES" sz="1800" noProof="0" dirty="0"/>
        </a:p>
      </dgm:t>
    </dgm:pt>
    <dgm:pt modelId="{B3B19786-285F-4AA8-AF17-089EBDCFD98C}" type="parTrans" cxnId="{F2DB0289-DF4E-4918-8714-E6583563E90D}">
      <dgm:prSet/>
      <dgm:spPr/>
      <dgm:t>
        <a:bodyPr rtlCol="0"/>
        <a:lstStyle/>
        <a:p>
          <a:pPr rtl="0"/>
          <a:endParaRPr lang="es-ES" noProof="0" dirty="0"/>
        </a:p>
      </dgm:t>
    </dgm:pt>
    <dgm:pt modelId="{ABD82E31-9E66-4796-A3A9-A1C7B4CC5E9B}" type="sibTrans" cxnId="{F2DB0289-DF4E-4918-8714-E6583563E90D}">
      <dgm:prSet/>
      <dgm:spPr/>
      <dgm:t>
        <a:bodyPr rtlCol="0"/>
        <a:lstStyle/>
        <a:p>
          <a:pPr rtl="0"/>
          <a:endParaRPr lang="es-ES" noProof="0" dirty="0"/>
        </a:p>
      </dgm:t>
    </dgm:pt>
    <dgm:pt modelId="{4F894C99-4792-4C7F-A316-39D171A037DE}">
      <dgm:prSet phldrT="[Text]" phldr="0" custT="1"/>
      <dgm:spPr/>
      <dgm:t>
        <a:bodyPr rtlCol="0"/>
        <a:lstStyle/>
        <a:p>
          <a:pPr algn="ctr" rtl="0">
            <a:buNone/>
          </a:pPr>
          <a:r>
            <a:rPr lang="es-ES" sz="1800" noProof="0" dirty="0"/>
            <a:t>ARTÍCULO 1903</a:t>
          </a:r>
        </a:p>
      </dgm:t>
    </dgm:pt>
    <dgm:pt modelId="{F740BC1D-F644-4DB1-8058-08814BA374DB}" type="parTrans" cxnId="{B01E5BCB-D5FA-468B-9179-593724FB5648}">
      <dgm:prSet/>
      <dgm:spPr/>
      <dgm:t>
        <a:bodyPr rtlCol="0"/>
        <a:lstStyle/>
        <a:p>
          <a:pPr rtl="0"/>
          <a:endParaRPr lang="es-ES" noProof="0" dirty="0"/>
        </a:p>
      </dgm:t>
    </dgm:pt>
    <dgm:pt modelId="{9D42B390-E84B-4E50-8B8F-4FA99F14DB97}" type="sibTrans" cxnId="{B01E5BCB-D5FA-468B-9179-593724FB5648}">
      <dgm:prSet/>
      <dgm:spPr/>
      <dgm:t>
        <a:bodyPr rtlCol="0"/>
        <a:lstStyle/>
        <a:p>
          <a:pPr rtl="0"/>
          <a:endParaRPr lang="es-ES" noProof="0" dirty="0"/>
        </a:p>
      </dgm:t>
    </dgm:pt>
    <dgm:pt modelId="{35F8CFD0-3798-4F95-B0F1-811387584FD6}">
      <dgm:prSet phldrT="[Text]" phldr="0" custT="1"/>
      <dgm:spPr/>
      <dgm:t>
        <a:bodyPr/>
        <a:lstStyle/>
        <a:p>
          <a:pPr algn="ctr">
            <a:buFont typeface="Calibri" panose="020F0502020204030204" pitchFamily="34" charset="0"/>
            <a:buNone/>
          </a:pPr>
          <a:r>
            <a:rPr lang="es-ES" sz="1400" i="1" dirty="0"/>
            <a:t>Las obligaciones nacen de la Ley, los contratos y cuasi contratos y de los actos y omisiones ilícitos en los que intervenga cualquier género de culpa o negligencia. </a:t>
          </a:r>
          <a:endParaRPr lang="es-ES" sz="1400" noProof="0" dirty="0"/>
        </a:p>
      </dgm:t>
    </dgm:pt>
    <dgm:pt modelId="{82DC8D0C-6444-4E6E-B8BB-0364C797B320}" type="parTrans" cxnId="{98F2A8D4-C682-48CE-B715-DA27E1FF86F2}">
      <dgm:prSet/>
      <dgm:spPr/>
      <dgm:t>
        <a:bodyPr rtlCol="0"/>
        <a:lstStyle/>
        <a:p>
          <a:pPr rtl="0"/>
          <a:endParaRPr lang="es-ES" noProof="0" dirty="0"/>
        </a:p>
      </dgm:t>
    </dgm:pt>
    <dgm:pt modelId="{075C2A10-35A3-4083-BC44-79C7ABAD5573}" type="sibTrans" cxnId="{98F2A8D4-C682-48CE-B715-DA27E1FF86F2}">
      <dgm:prSet/>
      <dgm:spPr/>
      <dgm:t>
        <a:bodyPr rtlCol="0"/>
        <a:lstStyle/>
        <a:p>
          <a:pPr rtl="0"/>
          <a:endParaRPr lang="es-ES" noProof="0" dirty="0"/>
        </a:p>
      </dgm:t>
    </dgm:pt>
    <dgm:pt modelId="{F628E85A-B453-4080-850F-84C742EA65EB}">
      <dgm:prSet phldrT="[Text]" phldr="0" custT="1"/>
      <dgm:spPr/>
      <dgm:t>
        <a:bodyPr rtlCol="0"/>
        <a:lstStyle/>
        <a:p>
          <a:pPr algn="ctr" rtl="0">
            <a:buNone/>
          </a:pPr>
          <a:r>
            <a:rPr lang="es-ES" sz="1400" i="1" dirty="0"/>
            <a:t>Las personas o entidades que sean titulares de un centro docente de enseñanza no superior responderán a los daños y perjuicios que causen sus alumnos menores de edad durante los periodos de tiempo en el que los mismos se hallen bajo el control o vigilancia del profesorado del Centro, desarrollando actividades escolares o extraescolares y complementarias.</a:t>
          </a:r>
          <a:endParaRPr lang="es-ES" sz="1400" noProof="0" dirty="0"/>
        </a:p>
      </dgm:t>
    </dgm:pt>
    <dgm:pt modelId="{10C52D0D-B063-405B-BD39-EF3A8E7D4F63}" type="parTrans" cxnId="{0E480729-5D7A-4892-8678-E573A27CCF09}">
      <dgm:prSet/>
      <dgm:spPr/>
      <dgm:t>
        <a:bodyPr rtlCol="0"/>
        <a:lstStyle/>
        <a:p>
          <a:pPr rtl="0"/>
          <a:endParaRPr lang="es-ES" noProof="0" dirty="0"/>
        </a:p>
      </dgm:t>
    </dgm:pt>
    <dgm:pt modelId="{8C97810D-87D7-4BA8-8711-1DBC2CB3D174}" type="sibTrans" cxnId="{0E480729-5D7A-4892-8678-E573A27CCF09}">
      <dgm:prSet/>
      <dgm:spPr/>
      <dgm:t>
        <a:bodyPr rtlCol="0"/>
        <a:lstStyle/>
        <a:p>
          <a:pPr rtl="0"/>
          <a:endParaRPr lang="es-ES" noProof="0" dirty="0"/>
        </a:p>
      </dgm:t>
    </dgm:pt>
    <dgm:pt modelId="{9203012E-9005-4B29-B97B-66867102E43B}" type="pres">
      <dgm:prSet presAssocID="{7029FAC1-0F73-4EB4-910B-0D8C8E5B2127}" presName="Name0" presStyleCnt="0">
        <dgm:presLayoutVars>
          <dgm:dir/>
          <dgm:resizeHandles val="exact"/>
        </dgm:presLayoutVars>
      </dgm:prSet>
      <dgm:spPr/>
    </dgm:pt>
    <dgm:pt modelId="{F5BA8362-1416-4CD1-85F0-575932A12C12}" type="pres">
      <dgm:prSet presAssocID="{7CCE2767-7DFB-46F3-BDAB-FB9D7BCD1EAF}" presName="compNode" presStyleCnt="0"/>
      <dgm:spPr/>
    </dgm:pt>
    <dgm:pt modelId="{1040C04C-266A-4BA6-AC80-0FD4DCD21C67}" type="pres">
      <dgm:prSet presAssocID="{7CCE2767-7DFB-46F3-BDAB-FB9D7BCD1EAF}" presName="pictRect" presStyleLbl="node1" presStyleIdx="0" presStyleCnt="3" custLinFactNeighborX="3928" custLinFactNeighborY="-61240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D3FDBB08-A758-4DF3-8739-D97BA7655C7B}" type="pres">
      <dgm:prSet presAssocID="{7CCE2767-7DFB-46F3-BDAB-FB9D7BCD1EAF}" presName="textRect" presStyleLbl="revTx" presStyleIdx="0" presStyleCnt="3" custScaleY="153351">
        <dgm:presLayoutVars>
          <dgm:bulletEnabled val="1"/>
        </dgm:presLayoutVars>
      </dgm:prSet>
      <dgm:spPr/>
    </dgm:pt>
    <dgm:pt modelId="{CE308088-8928-4A7D-B680-1E37D506B5A5}" type="pres">
      <dgm:prSet presAssocID="{D9162ADA-8FE8-4EBD-BFAE-B26CF9F24DB9}" presName="sibTrans" presStyleLbl="sibTrans2D1" presStyleIdx="0" presStyleCnt="0"/>
      <dgm:spPr/>
    </dgm:pt>
    <dgm:pt modelId="{7C90B5AD-951C-4C90-8A21-50C7439251A0}" type="pres">
      <dgm:prSet presAssocID="{447F7510-0C07-4E69-8782-D26C0FCE58E2}" presName="compNode" presStyleCnt="0"/>
      <dgm:spPr/>
    </dgm:pt>
    <dgm:pt modelId="{3BED2DBE-27FD-49CD-927D-C26FD0B5841A}" type="pres">
      <dgm:prSet presAssocID="{447F7510-0C07-4E69-8782-D26C0FCE58E2}" presName="pictRect" presStyleLbl="node1" presStyleIdx="1" presStyleCnt="3" custScaleX="103409" custLinFactNeighborX="1785" custLinFactNeighborY="-13716"/>
      <dgm:spPr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DAF657F3-DFA5-4888-AFA2-D3282F4294DB}" type="pres">
      <dgm:prSet presAssocID="{447F7510-0C07-4E69-8782-D26C0FCE58E2}" presName="textRect" presStyleLbl="revTx" presStyleIdx="1" presStyleCnt="3" custScaleY="147062" custLinFactNeighborY="20768">
        <dgm:presLayoutVars>
          <dgm:bulletEnabled val="1"/>
        </dgm:presLayoutVars>
      </dgm:prSet>
      <dgm:spPr/>
    </dgm:pt>
    <dgm:pt modelId="{65D8FC48-9321-42A8-A2F0-71AADCC1789D}" type="pres">
      <dgm:prSet presAssocID="{ABD82E31-9E66-4796-A3A9-A1C7B4CC5E9B}" presName="sibTrans" presStyleLbl="sibTrans2D1" presStyleIdx="0" presStyleCnt="0"/>
      <dgm:spPr/>
    </dgm:pt>
    <dgm:pt modelId="{93B0A170-454E-4BC6-826A-67485AEA09C8}" type="pres">
      <dgm:prSet presAssocID="{4F894C99-4792-4C7F-A316-39D171A037DE}" presName="compNode" presStyleCnt="0"/>
      <dgm:spPr/>
    </dgm:pt>
    <dgm:pt modelId="{E1575231-763B-4C04-A18A-5AEDD74A8711}" type="pres">
      <dgm:prSet presAssocID="{4F894C99-4792-4C7F-A316-39D171A037DE}" presName="pictRect" presStyleLbl="node1" presStyleIdx="2" presStyleCnt="3" custScaleX="92613" custScaleY="89452" custLinFactNeighborX="36391" custLinFactNeighborY="-43612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F06C5809-9330-4959-A4AC-CABBA853D005}" type="pres">
      <dgm:prSet presAssocID="{4F894C99-4792-4C7F-A316-39D171A037DE}" presName="textRect" presStyleLbl="revTx" presStyleIdx="2" presStyleCnt="3" custLinFactNeighborX="124" custLinFactNeighborY="-39149">
        <dgm:presLayoutVars>
          <dgm:bulletEnabled val="1"/>
        </dgm:presLayoutVars>
      </dgm:prSet>
      <dgm:spPr/>
    </dgm:pt>
  </dgm:ptLst>
  <dgm:cxnLst>
    <dgm:cxn modelId="{0E480729-5D7A-4892-8678-E573A27CCF09}" srcId="{4F894C99-4792-4C7F-A316-39D171A037DE}" destId="{F628E85A-B453-4080-850F-84C742EA65EB}" srcOrd="0" destOrd="0" parTransId="{10C52D0D-B063-405B-BD39-EF3A8E7D4F63}" sibTransId="{8C97810D-87D7-4BA8-8711-1DBC2CB3D174}"/>
    <dgm:cxn modelId="{A550AD5E-5757-48AE-BF77-AE4B871885A0}" type="presOf" srcId="{7CCE2767-7DFB-46F3-BDAB-FB9D7BCD1EAF}" destId="{D3FDBB08-A758-4DF3-8739-D97BA7655C7B}" srcOrd="0" destOrd="0" presId="urn:microsoft.com/office/officeart/2005/8/layout/pList1"/>
    <dgm:cxn modelId="{49FF3042-9A75-4C5D-BE49-464009725F15}" type="presOf" srcId="{447F7510-0C07-4E69-8782-D26C0FCE58E2}" destId="{DAF657F3-DFA5-4888-AFA2-D3282F4294DB}" srcOrd="0" destOrd="0" presId="urn:microsoft.com/office/officeart/2005/8/layout/pList1"/>
    <dgm:cxn modelId="{64E91B4D-44D7-4734-B674-F5737199F55D}" srcId="{7029FAC1-0F73-4EB4-910B-0D8C8E5B2127}" destId="{7CCE2767-7DFB-46F3-BDAB-FB9D7BCD1EAF}" srcOrd="0" destOrd="0" parTransId="{5294CFE8-EF27-4616-A80D-A3F1503BD2CB}" sibTransId="{D9162ADA-8FE8-4EBD-BFAE-B26CF9F24DB9}"/>
    <dgm:cxn modelId="{CFC27651-0C91-4CB5-B46C-108B78C2E651}" type="presOf" srcId="{F628E85A-B453-4080-850F-84C742EA65EB}" destId="{F06C5809-9330-4959-A4AC-CABBA853D005}" srcOrd="0" destOrd="1" presId="urn:microsoft.com/office/officeart/2005/8/layout/pList1"/>
    <dgm:cxn modelId="{F2DB0289-DF4E-4918-8714-E6583563E90D}" srcId="{7029FAC1-0F73-4EB4-910B-0D8C8E5B2127}" destId="{447F7510-0C07-4E69-8782-D26C0FCE58E2}" srcOrd="1" destOrd="0" parTransId="{B3B19786-285F-4AA8-AF17-089EBDCFD98C}" sibTransId="{ABD82E31-9E66-4796-A3A9-A1C7B4CC5E9B}"/>
    <dgm:cxn modelId="{776C2BA9-294B-4C70-A000-16096F8AE060}" type="presOf" srcId="{D9162ADA-8FE8-4EBD-BFAE-B26CF9F24DB9}" destId="{CE308088-8928-4A7D-B680-1E37D506B5A5}" srcOrd="0" destOrd="0" presId="urn:microsoft.com/office/officeart/2005/8/layout/pList1"/>
    <dgm:cxn modelId="{75A220B6-4110-4955-9921-2490DE352B9F}" type="presOf" srcId="{4F894C99-4792-4C7F-A316-39D171A037DE}" destId="{F06C5809-9330-4959-A4AC-CABBA853D005}" srcOrd="0" destOrd="0" presId="urn:microsoft.com/office/officeart/2005/8/layout/pList1"/>
    <dgm:cxn modelId="{B01E5BCB-D5FA-468B-9179-593724FB5648}" srcId="{7029FAC1-0F73-4EB4-910B-0D8C8E5B2127}" destId="{4F894C99-4792-4C7F-A316-39D171A037DE}" srcOrd="2" destOrd="0" parTransId="{F740BC1D-F644-4DB1-8058-08814BA374DB}" sibTransId="{9D42B390-E84B-4E50-8B8F-4FA99F14DB97}"/>
    <dgm:cxn modelId="{F84124CE-8EE7-4C9F-BB76-D264A2126769}" type="presOf" srcId="{ABD82E31-9E66-4796-A3A9-A1C7B4CC5E9B}" destId="{65D8FC48-9321-42A8-A2F0-71AADCC1789D}" srcOrd="0" destOrd="0" presId="urn:microsoft.com/office/officeart/2005/8/layout/pList1"/>
    <dgm:cxn modelId="{98F2A8D4-C682-48CE-B715-DA27E1FF86F2}" srcId="{7CCE2767-7DFB-46F3-BDAB-FB9D7BCD1EAF}" destId="{35F8CFD0-3798-4F95-B0F1-811387584FD6}" srcOrd="0" destOrd="0" parTransId="{82DC8D0C-6444-4E6E-B8BB-0364C797B320}" sibTransId="{075C2A10-35A3-4083-BC44-79C7ABAD5573}"/>
    <dgm:cxn modelId="{08B566F4-17FE-407D-8F46-BDCFD1245B1A}" type="presOf" srcId="{35F8CFD0-3798-4F95-B0F1-811387584FD6}" destId="{D3FDBB08-A758-4DF3-8739-D97BA7655C7B}" srcOrd="0" destOrd="1" presId="urn:microsoft.com/office/officeart/2005/8/layout/pList1"/>
    <dgm:cxn modelId="{C237CCF8-2B1A-4918-8756-D38B768E4514}" type="presOf" srcId="{7029FAC1-0F73-4EB4-910B-0D8C8E5B2127}" destId="{9203012E-9005-4B29-B97B-66867102E43B}" srcOrd="0" destOrd="0" presId="urn:microsoft.com/office/officeart/2005/8/layout/pList1"/>
    <dgm:cxn modelId="{6EFA7B8A-98EB-4D2A-BC13-2798E483DADB}" type="presParOf" srcId="{9203012E-9005-4B29-B97B-66867102E43B}" destId="{F5BA8362-1416-4CD1-85F0-575932A12C12}" srcOrd="0" destOrd="0" presId="urn:microsoft.com/office/officeart/2005/8/layout/pList1"/>
    <dgm:cxn modelId="{415811E2-F92D-4EEB-B706-A68EB0F0CBF1}" type="presParOf" srcId="{F5BA8362-1416-4CD1-85F0-575932A12C12}" destId="{1040C04C-266A-4BA6-AC80-0FD4DCD21C67}" srcOrd="0" destOrd="0" presId="urn:microsoft.com/office/officeart/2005/8/layout/pList1"/>
    <dgm:cxn modelId="{C5A4E3DC-B1C1-44A0-85E2-CC4D80B7C470}" type="presParOf" srcId="{F5BA8362-1416-4CD1-85F0-575932A12C12}" destId="{D3FDBB08-A758-4DF3-8739-D97BA7655C7B}" srcOrd="1" destOrd="0" presId="urn:microsoft.com/office/officeart/2005/8/layout/pList1"/>
    <dgm:cxn modelId="{D556126D-7172-4E31-8B0A-9DCCFB130449}" type="presParOf" srcId="{9203012E-9005-4B29-B97B-66867102E43B}" destId="{CE308088-8928-4A7D-B680-1E37D506B5A5}" srcOrd="1" destOrd="0" presId="urn:microsoft.com/office/officeart/2005/8/layout/pList1"/>
    <dgm:cxn modelId="{C1E869AE-2114-4695-A478-05B8B31CF7CE}" type="presParOf" srcId="{9203012E-9005-4B29-B97B-66867102E43B}" destId="{7C90B5AD-951C-4C90-8A21-50C7439251A0}" srcOrd="2" destOrd="0" presId="urn:microsoft.com/office/officeart/2005/8/layout/pList1"/>
    <dgm:cxn modelId="{BA3A3F84-D678-49E4-8F62-E455E52FE3AD}" type="presParOf" srcId="{7C90B5AD-951C-4C90-8A21-50C7439251A0}" destId="{3BED2DBE-27FD-49CD-927D-C26FD0B5841A}" srcOrd="0" destOrd="0" presId="urn:microsoft.com/office/officeart/2005/8/layout/pList1"/>
    <dgm:cxn modelId="{3D8E37EA-DAF8-4D22-B1A3-28C28D4F7835}" type="presParOf" srcId="{7C90B5AD-951C-4C90-8A21-50C7439251A0}" destId="{DAF657F3-DFA5-4888-AFA2-D3282F4294DB}" srcOrd="1" destOrd="0" presId="urn:microsoft.com/office/officeart/2005/8/layout/pList1"/>
    <dgm:cxn modelId="{ED8272FC-7906-444D-8276-19A36B9BAAB3}" type="presParOf" srcId="{9203012E-9005-4B29-B97B-66867102E43B}" destId="{65D8FC48-9321-42A8-A2F0-71AADCC1789D}" srcOrd="3" destOrd="0" presId="urn:microsoft.com/office/officeart/2005/8/layout/pList1"/>
    <dgm:cxn modelId="{A55C0A69-9782-4EA2-A8E7-A79AE2744BBE}" type="presParOf" srcId="{9203012E-9005-4B29-B97B-66867102E43B}" destId="{93B0A170-454E-4BC6-826A-67485AEA09C8}" srcOrd="4" destOrd="0" presId="urn:microsoft.com/office/officeart/2005/8/layout/pList1"/>
    <dgm:cxn modelId="{B82BF976-DE78-453C-A04D-84AE655FC3C2}" type="presParOf" srcId="{93B0A170-454E-4BC6-826A-67485AEA09C8}" destId="{E1575231-763B-4C04-A18A-5AEDD74A8711}" srcOrd="0" destOrd="0" presId="urn:microsoft.com/office/officeart/2005/8/layout/pList1"/>
    <dgm:cxn modelId="{BEF2458B-B0B8-45B1-A1F1-D7BE0D2B8F9A}" type="presParOf" srcId="{93B0A170-454E-4BC6-826A-67485AEA09C8}" destId="{F06C5809-9330-4959-A4AC-CABBA853D00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F62456-F732-4CD6-B4DC-6D2030E3737A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 rtlCol="0"/>
        <a:lstStyle/>
        <a:p>
          <a:pPr rtl="0"/>
          <a:endParaRPr lang="en-US"/>
        </a:p>
      </dgm:t>
    </dgm:pt>
    <dgm:pt modelId="{FC18BA32-16EC-403F-897A-513D1BC0ABC8}">
      <dgm:prSet phldrT="[Text]" custT="1"/>
      <dgm:spPr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</dgm:spPr>
      <dgm:t>
        <a:bodyPr rtlCol="0"/>
        <a:lstStyle/>
        <a:p>
          <a:pPr rtl="0"/>
          <a:r>
            <a:rPr lang="es-ES" sz="7200" noProof="0" dirty="0">
              <a:latin typeface="Budokan Rounded" pitchFamily="2" charset="0"/>
            </a:rPr>
            <a:t>PAS</a:t>
          </a:r>
        </a:p>
      </dgm:t>
      <dgm:extLst>
        <a:ext uri="{E40237B7-FDA0-4F09-8148-C483321AD2D9}">
          <dgm14:cNvPr xmlns:dgm14="http://schemas.microsoft.com/office/drawing/2010/diagram" id="0" name="" descr="Water"/>
        </a:ext>
      </dgm:extLst>
    </dgm:pt>
    <dgm:pt modelId="{D8B2C7ED-FF36-4DE6-B32C-9BF4772B9C7E}" type="parTrans" cxnId="{31AD2AFE-B651-466F-A016-6041410DBBDB}">
      <dgm:prSet/>
      <dgm:spPr/>
      <dgm:t>
        <a:bodyPr rtlCol="0"/>
        <a:lstStyle/>
        <a:p>
          <a:pPr rtl="0"/>
          <a:endParaRPr lang="es-ES" noProof="0" dirty="0"/>
        </a:p>
      </dgm:t>
    </dgm:pt>
    <dgm:pt modelId="{6C1A82BC-A1BA-4C36-B831-906FC8C72196}" type="sibTrans" cxnId="{31AD2AFE-B651-466F-A016-6041410DBBDB}">
      <dgm:prSet/>
      <dgm:spPr/>
      <dgm:t>
        <a:bodyPr rtlCol="0"/>
        <a:lstStyle/>
        <a:p>
          <a:pPr rtl="0"/>
          <a:endParaRPr lang="es-ES" noProof="0" dirty="0"/>
        </a:p>
      </dgm:t>
    </dgm:pt>
    <dgm:pt modelId="{21FED06C-C742-4AA0-BC8C-4C6DEF6D704F}">
      <dgm:prSet phldrT="[Text]" custT="1"/>
      <dgm:spPr>
        <a:solidFill>
          <a:schemeClr val="accent3"/>
        </a:solidFill>
      </dgm:spPr>
      <dgm:t>
        <a:bodyPr rtlCol="0"/>
        <a:lstStyle/>
        <a:p>
          <a:pPr rtl="0"/>
          <a:r>
            <a:rPr lang="es-ES" sz="1400" noProof="0" dirty="0">
              <a:latin typeface="Cooper Std Black" panose="0208090304030B020404" pitchFamily="18" charset="0"/>
            </a:rPr>
            <a:t>PROTEGER</a:t>
          </a:r>
        </a:p>
      </dgm:t>
    </dgm:pt>
    <dgm:pt modelId="{8CE39520-8132-4691-A515-463FF2CA2CC9}" type="parTrans" cxnId="{72A92452-8DA2-4A7E-8AED-4C6FE4B343C3}">
      <dgm:prSet/>
      <dgm:spPr/>
      <dgm:t>
        <a:bodyPr rtlCol="0"/>
        <a:lstStyle/>
        <a:p>
          <a:pPr rtl="0"/>
          <a:endParaRPr lang="es-ES" noProof="0" dirty="0"/>
        </a:p>
      </dgm:t>
    </dgm:pt>
    <dgm:pt modelId="{CB7AA1FD-EE43-4869-B1C5-ECF33083DABD}" type="sibTrans" cxnId="{72A92452-8DA2-4A7E-8AED-4C6FE4B343C3}">
      <dgm:prSet/>
      <dgm:spPr/>
      <dgm:t>
        <a:bodyPr rtlCol="0"/>
        <a:lstStyle/>
        <a:p>
          <a:pPr rtl="0"/>
          <a:endParaRPr lang="es-ES" noProof="0" dirty="0"/>
        </a:p>
      </dgm:t>
    </dgm:pt>
    <dgm:pt modelId="{6D0AAD6F-17D6-4649-B50E-551056261318}">
      <dgm:prSet phldrT="[Text]"/>
      <dgm:spPr>
        <a:solidFill>
          <a:schemeClr val="accent2"/>
        </a:solidFill>
      </dgm:spPr>
      <dgm:t>
        <a:bodyPr rtlCol="0"/>
        <a:lstStyle/>
        <a:p>
          <a:pPr rtl="0"/>
          <a:r>
            <a:rPr lang="es-ES" noProof="0" dirty="0">
              <a:latin typeface="Cooper Std Black" panose="0208090304030B020404" pitchFamily="18" charset="0"/>
            </a:rPr>
            <a:t>AVISAR</a:t>
          </a:r>
        </a:p>
      </dgm:t>
    </dgm:pt>
    <dgm:pt modelId="{45E8C663-5460-49C5-9878-CF7EDD454560}" type="parTrans" cxnId="{4028CB83-D8E9-4027-A599-71C5ADB20D01}">
      <dgm:prSet/>
      <dgm:spPr/>
      <dgm:t>
        <a:bodyPr rtlCol="0"/>
        <a:lstStyle/>
        <a:p>
          <a:pPr rtl="0"/>
          <a:endParaRPr lang="es-ES" noProof="0" dirty="0"/>
        </a:p>
      </dgm:t>
    </dgm:pt>
    <dgm:pt modelId="{332130A5-8D0C-4ADD-93A6-3DF5130AAA0E}" type="sibTrans" cxnId="{4028CB83-D8E9-4027-A599-71C5ADB20D01}">
      <dgm:prSet/>
      <dgm:spPr/>
      <dgm:t>
        <a:bodyPr rtlCol="0"/>
        <a:lstStyle/>
        <a:p>
          <a:pPr rtl="0"/>
          <a:endParaRPr lang="es-ES" noProof="0" dirty="0"/>
        </a:p>
      </dgm:t>
    </dgm:pt>
    <dgm:pt modelId="{04A2DBB9-B137-4968-A768-08C7FD713A3D}">
      <dgm:prSet phldrT="[Text]" custT="1"/>
      <dgm:spPr>
        <a:solidFill>
          <a:schemeClr val="accent1"/>
        </a:solidFill>
      </dgm:spPr>
      <dgm:t>
        <a:bodyPr rtlCol="0"/>
        <a:lstStyle/>
        <a:p>
          <a:pPr rtl="0"/>
          <a:r>
            <a:rPr lang="es-ES" sz="1400" b="1" noProof="0" dirty="0">
              <a:latin typeface="Cooper Std Black" panose="0208090304030B020404" pitchFamily="18" charset="0"/>
            </a:rPr>
            <a:t>SOCORRER</a:t>
          </a:r>
        </a:p>
      </dgm:t>
    </dgm:pt>
    <dgm:pt modelId="{D3BE6F6F-DC8B-4498-AB94-FE962FA795CF}" type="parTrans" cxnId="{0F8E57F9-4689-40CE-8319-C5E5EE004A54}">
      <dgm:prSet/>
      <dgm:spPr/>
      <dgm:t>
        <a:bodyPr rtlCol="0"/>
        <a:lstStyle/>
        <a:p>
          <a:pPr rtl="0"/>
          <a:endParaRPr lang="es-ES" noProof="0" dirty="0"/>
        </a:p>
      </dgm:t>
    </dgm:pt>
    <dgm:pt modelId="{55FFF356-4A6A-4E4D-ABA2-DE204ECE49E9}" type="sibTrans" cxnId="{0F8E57F9-4689-40CE-8319-C5E5EE004A54}">
      <dgm:prSet/>
      <dgm:spPr/>
      <dgm:t>
        <a:bodyPr rtlCol="0"/>
        <a:lstStyle/>
        <a:p>
          <a:pPr rtl="0"/>
          <a:endParaRPr lang="es-ES" noProof="0" dirty="0"/>
        </a:p>
      </dgm:t>
    </dgm:pt>
    <dgm:pt modelId="{83CE32C8-A089-4390-BD9C-A03B87744950}" type="pres">
      <dgm:prSet presAssocID="{5DF62456-F732-4CD6-B4DC-6D2030E3737A}" presName="Name0" presStyleCnt="0">
        <dgm:presLayoutVars>
          <dgm:chMax val="1"/>
          <dgm:chPref val="1"/>
        </dgm:presLayoutVars>
      </dgm:prSet>
      <dgm:spPr/>
    </dgm:pt>
    <dgm:pt modelId="{6D86DC86-C032-45EC-AA5F-288BD18291D4}" type="pres">
      <dgm:prSet presAssocID="{FC18BA32-16EC-403F-897A-513D1BC0ABC8}" presName="Parent" presStyleLbl="node0" presStyleIdx="0" presStyleCnt="1" custScaleX="99896" custScaleY="102797" custLinFactNeighborX="7543" custLinFactNeighborY="2203">
        <dgm:presLayoutVars>
          <dgm:chMax val="5"/>
          <dgm:chPref val="5"/>
        </dgm:presLayoutVars>
      </dgm:prSet>
      <dgm:spPr/>
    </dgm:pt>
    <dgm:pt modelId="{2B4AFB26-0CC2-46E9-839E-E348A310D580}" type="pres">
      <dgm:prSet presAssocID="{FC18BA32-16EC-403F-897A-513D1BC0ABC8}" presName="Accent1" presStyleLbl="node1" presStyleIdx="0" presStyleCnt="15"/>
      <dgm:spPr/>
    </dgm:pt>
    <dgm:pt modelId="{AC78D3B8-FC8D-40D4-92C3-24C54F454117}" type="pres">
      <dgm:prSet presAssocID="{FC18BA32-16EC-403F-897A-513D1BC0ABC8}" presName="Accent2" presStyleLbl="node1" presStyleIdx="1" presStyleCnt="15"/>
      <dgm:spPr/>
    </dgm:pt>
    <dgm:pt modelId="{1B802FB0-56FB-49C2-A32C-2A57899A7830}" type="pres">
      <dgm:prSet presAssocID="{FC18BA32-16EC-403F-897A-513D1BC0ABC8}" presName="Accent3" presStyleLbl="node1" presStyleIdx="2" presStyleCnt="15"/>
      <dgm:spPr/>
    </dgm:pt>
    <dgm:pt modelId="{5BE99F0A-D19B-46B0-B375-CCFBF7D760B9}" type="pres">
      <dgm:prSet presAssocID="{FC18BA32-16EC-403F-897A-513D1BC0ABC8}" presName="Accent4" presStyleLbl="node1" presStyleIdx="3" presStyleCnt="15"/>
      <dgm:spPr/>
    </dgm:pt>
    <dgm:pt modelId="{E10A4C82-D332-4ACE-9D94-4D517B479C4D}" type="pres">
      <dgm:prSet presAssocID="{FC18BA32-16EC-403F-897A-513D1BC0ABC8}" presName="Accent5" presStyleLbl="node1" presStyleIdx="4" presStyleCnt="15"/>
      <dgm:spPr/>
    </dgm:pt>
    <dgm:pt modelId="{82513D74-D055-43AD-B88F-15A56E9E22A5}" type="pres">
      <dgm:prSet presAssocID="{FC18BA32-16EC-403F-897A-513D1BC0ABC8}" presName="Accent6" presStyleLbl="node1" presStyleIdx="5" presStyleCnt="15"/>
      <dgm:spPr/>
    </dgm:pt>
    <dgm:pt modelId="{A39D8F91-388E-461D-ADA8-55C5FAFDBE89}" type="pres">
      <dgm:prSet presAssocID="{21FED06C-C742-4AA0-BC8C-4C6DEF6D704F}" presName="Child1" presStyleLbl="node1" presStyleIdx="6" presStyleCnt="15" custScaleX="125518" custScaleY="124025">
        <dgm:presLayoutVars>
          <dgm:chMax val="0"/>
          <dgm:chPref val="0"/>
        </dgm:presLayoutVars>
      </dgm:prSet>
      <dgm:spPr/>
    </dgm:pt>
    <dgm:pt modelId="{FA27A604-F885-422E-ABEB-A3340935A3A5}" type="pres">
      <dgm:prSet presAssocID="{21FED06C-C742-4AA0-BC8C-4C6DEF6D704F}" presName="Accent7" presStyleCnt="0"/>
      <dgm:spPr/>
    </dgm:pt>
    <dgm:pt modelId="{462ADFE8-E51F-4BBE-9BD7-96247D3A5920}" type="pres">
      <dgm:prSet presAssocID="{21FED06C-C742-4AA0-BC8C-4C6DEF6D704F}" presName="AccentHold1" presStyleLbl="node1" presStyleIdx="7" presStyleCnt="15"/>
      <dgm:spPr/>
    </dgm:pt>
    <dgm:pt modelId="{BFFB875A-9CE0-440B-9464-FA22E834B718}" type="pres">
      <dgm:prSet presAssocID="{21FED06C-C742-4AA0-BC8C-4C6DEF6D704F}" presName="Accent8" presStyleCnt="0"/>
      <dgm:spPr/>
    </dgm:pt>
    <dgm:pt modelId="{8A9F7D4C-451C-4B83-A0EF-199C9A49D3B8}" type="pres">
      <dgm:prSet presAssocID="{21FED06C-C742-4AA0-BC8C-4C6DEF6D704F}" presName="AccentHold2" presStyleLbl="node1" presStyleIdx="8" presStyleCnt="15"/>
      <dgm:spPr/>
    </dgm:pt>
    <dgm:pt modelId="{C6820463-80F7-4F1A-B330-07A253175E29}" type="pres">
      <dgm:prSet presAssocID="{6D0AAD6F-17D6-4649-B50E-551056261318}" presName="Child2" presStyleLbl="node1" presStyleIdx="9" presStyleCnt="15" custScaleX="116335" custScaleY="111377" custLinFactNeighborX="-35618" custLinFactNeighborY="8563">
        <dgm:presLayoutVars>
          <dgm:chMax val="0"/>
          <dgm:chPref val="0"/>
        </dgm:presLayoutVars>
      </dgm:prSet>
      <dgm:spPr/>
    </dgm:pt>
    <dgm:pt modelId="{2F130D01-9ABD-4263-AA6B-46E965DD528B}" type="pres">
      <dgm:prSet presAssocID="{6D0AAD6F-17D6-4649-B50E-551056261318}" presName="Accent9" presStyleCnt="0"/>
      <dgm:spPr/>
    </dgm:pt>
    <dgm:pt modelId="{7D698589-EDC6-4343-9A4E-99137502804C}" type="pres">
      <dgm:prSet presAssocID="{6D0AAD6F-17D6-4649-B50E-551056261318}" presName="AccentHold1" presStyleLbl="node1" presStyleIdx="10" presStyleCnt="15"/>
      <dgm:spPr/>
    </dgm:pt>
    <dgm:pt modelId="{689C1FDC-551E-4827-A304-CA0AF0106F35}" type="pres">
      <dgm:prSet presAssocID="{6D0AAD6F-17D6-4649-B50E-551056261318}" presName="Accent10" presStyleCnt="0"/>
      <dgm:spPr/>
    </dgm:pt>
    <dgm:pt modelId="{13B0DE97-CF1D-4C76-8EDC-5782FB43835C}" type="pres">
      <dgm:prSet presAssocID="{6D0AAD6F-17D6-4649-B50E-551056261318}" presName="AccentHold2" presStyleLbl="node1" presStyleIdx="11" presStyleCnt="15"/>
      <dgm:spPr/>
    </dgm:pt>
    <dgm:pt modelId="{02FFFD4B-E287-4121-BDF6-C0DFE4B89ECE}" type="pres">
      <dgm:prSet presAssocID="{6D0AAD6F-17D6-4649-B50E-551056261318}" presName="Accent11" presStyleCnt="0"/>
      <dgm:spPr/>
    </dgm:pt>
    <dgm:pt modelId="{C3D80937-6E77-4504-B17A-5A834B11CD25}" type="pres">
      <dgm:prSet presAssocID="{6D0AAD6F-17D6-4649-B50E-551056261318}" presName="AccentHold3" presStyleLbl="node1" presStyleIdx="12" presStyleCnt="15"/>
      <dgm:spPr/>
    </dgm:pt>
    <dgm:pt modelId="{657B8E7F-5931-443F-8727-631984BB8A75}" type="pres">
      <dgm:prSet presAssocID="{04A2DBB9-B137-4968-A768-08C7FD713A3D}" presName="Child3" presStyleLbl="node1" presStyleIdx="13" presStyleCnt="15" custScaleX="125364" custScaleY="132657" custLinFactNeighborX="-8904" custLinFactNeighborY="-20040">
        <dgm:presLayoutVars>
          <dgm:chMax val="0"/>
          <dgm:chPref val="0"/>
        </dgm:presLayoutVars>
      </dgm:prSet>
      <dgm:spPr/>
    </dgm:pt>
    <dgm:pt modelId="{287502CA-2EF5-46FD-A077-82BA156A0646}" type="pres">
      <dgm:prSet presAssocID="{04A2DBB9-B137-4968-A768-08C7FD713A3D}" presName="Accent12" presStyleCnt="0"/>
      <dgm:spPr/>
    </dgm:pt>
    <dgm:pt modelId="{53DDFCEA-CB46-459B-8AFB-CD63962481AB}" type="pres">
      <dgm:prSet presAssocID="{04A2DBB9-B137-4968-A768-08C7FD713A3D}" presName="AccentHold1" presStyleLbl="node1" presStyleIdx="14" presStyleCnt="15"/>
      <dgm:spPr/>
    </dgm:pt>
  </dgm:ptLst>
  <dgm:cxnLst>
    <dgm:cxn modelId="{CD690D2E-5958-412C-811F-B150A68F2F79}" type="presOf" srcId="{FC18BA32-16EC-403F-897A-513D1BC0ABC8}" destId="{6D86DC86-C032-45EC-AA5F-288BD18291D4}" srcOrd="0" destOrd="0" presId="urn:microsoft.com/office/officeart/2009/3/layout/CircleRelationship"/>
    <dgm:cxn modelId="{38651E67-5A39-4EB2-BB74-17D884D27CC6}" type="presOf" srcId="{04A2DBB9-B137-4968-A768-08C7FD713A3D}" destId="{657B8E7F-5931-443F-8727-631984BB8A75}" srcOrd="0" destOrd="0" presId="urn:microsoft.com/office/officeart/2009/3/layout/CircleRelationship"/>
    <dgm:cxn modelId="{72A92452-8DA2-4A7E-8AED-4C6FE4B343C3}" srcId="{FC18BA32-16EC-403F-897A-513D1BC0ABC8}" destId="{21FED06C-C742-4AA0-BC8C-4C6DEF6D704F}" srcOrd="0" destOrd="0" parTransId="{8CE39520-8132-4691-A515-463FF2CA2CC9}" sibTransId="{CB7AA1FD-EE43-4869-B1C5-ECF33083DABD}"/>
    <dgm:cxn modelId="{7A571F76-F314-4484-A08F-4A7A800F9E8B}" type="presOf" srcId="{5DF62456-F732-4CD6-B4DC-6D2030E3737A}" destId="{83CE32C8-A089-4390-BD9C-A03B87744950}" srcOrd="0" destOrd="0" presId="urn:microsoft.com/office/officeart/2009/3/layout/CircleRelationship"/>
    <dgm:cxn modelId="{4028CB83-D8E9-4027-A599-71C5ADB20D01}" srcId="{FC18BA32-16EC-403F-897A-513D1BC0ABC8}" destId="{6D0AAD6F-17D6-4649-B50E-551056261318}" srcOrd="1" destOrd="0" parTransId="{45E8C663-5460-49C5-9878-CF7EDD454560}" sibTransId="{332130A5-8D0C-4ADD-93A6-3DF5130AAA0E}"/>
    <dgm:cxn modelId="{57819191-0E3C-48E4-AE6A-0AC13812C967}" type="presOf" srcId="{6D0AAD6F-17D6-4649-B50E-551056261318}" destId="{C6820463-80F7-4F1A-B330-07A253175E29}" srcOrd="0" destOrd="0" presId="urn:microsoft.com/office/officeart/2009/3/layout/CircleRelationship"/>
    <dgm:cxn modelId="{30C94DBA-86E6-4E99-9A0D-6C39A6B335B8}" type="presOf" srcId="{21FED06C-C742-4AA0-BC8C-4C6DEF6D704F}" destId="{A39D8F91-388E-461D-ADA8-55C5FAFDBE89}" srcOrd="0" destOrd="0" presId="urn:microsoft.com/office/officeart/2009/3/layout/CircleRelationship"/>
    <dgm:cxn modelId="{0F8E57F9-4689-40CE-8319-C5E5EE004A54}" srcId="{FC18BA32-16EC-403F-897A-513D1BC0ABC8}" destId="{04A2DBB9-B137-4968-A768-08C7FD713A3D}" srcOrd="2" destOrd="0" parTransId="{D3BE6F6F-DC8B-4498-AB94-FE962FA795CF}" sibTransId="{55FFF356-4A6A-4E4D-ABA2-DE204ECE49E9}"/>
    <dgm:cxn modelId="{31AD2AFE-B651-466F-A016-6041410DBBDB}" srcId="{5DF62456-F732-4CD6-B4DC-6D2030E3737A}" destId="{FC18BA32-16EC-403F-897A-513D1BC0ABC8}" srcOrd="0" destOrd="0" parTransId="{D8B2C7ED-FF36-4DE6-B32C-9BF4772B9C7E}" sibTransId="{6C1A82BC-A1BA-4C36-B831-906FC8C72196}"/>
    <dgm:cxn modelId="{306251B8-97EA-4CB7-9ECB-C7702ED73E09}" type="presParOf" srcId="{83CE32C8-A089-4390-BD9C-A03B87744950}" destId="{6D86DC86-C032-45EC-AA5F-288BD18291D4}" srcOrd="0" destOrd="0" presId="urn:microsoft.com/office/officeart/2009/3/layout/CircleRelationship"/>
    <dgm:cxn modelId="{B7B77350-88A5-427D-A914-14CD7007DE69}" type="presParOf" srcId="{83CE32C8-A089-4390-BD9C-A03B87744950}" destId="{2B4AFB26-0CC2-46E9-839E-E348A310D580}" srcOrd="1" destOrd="0" presId="urn:microsoft.com/office/officeart/2009/3/layout/CircleRelationship"/>
    <dgm:cxn modelId="{F003C2BC-EAF6-49A8-9E9B-8E2B8B14754A}" type="presParOf" srcId="{83CE32C8-A089-4390-BD9C-A03B87744950}" destId="{AC78D3B8-FC8D-40D4-92C3-24C54F454117}" srcOrd="2" destOrd="0" presId="urn:microsoft.com/office/officeart/2009/3/layout/CircleRelationship"/>
    <dgm:cxn modelId="{64C494C1-A361-4249-AFAB-D45C60F2A8A8}" type="presParOf" srcId="{83CE32C8-A089-4390-BD9C-A03B87744950}" destId="{1B802FB0-56FB-49C2-A32C-2A57899A7830}" srcOrd="3" destOrd="0" presId="urn:microsoft.com/office/officeart/2009/3/layout/CircleRelationship"/>
    <dgm:cxn modelId="{A64FF3AC-7018-4DC9-BC2B-F0BA46E59BB7}" type="presParOf" srcId="{83CE32C8-A089-4390-BD9C-A03B87744950}" destId="{5BE99F0A-D19B-46B0-B375-CCFBF7D760B9}" srcOrd="4" destOrd="0" presId="urn:microsoft.com/office/officeart/2009/3/layout/CircleRelationship"/>
    <dgm:cxn modelId="{58715B5B-CDB8-4B41-A220-BA8CF0D6E547}" type="presParOf" srcId="{83CE32C8-A089-4390-BD9C-A03B87744950}" destId="{E10A4C82-D332-4ACE-9D94-4D517B479C4D}" srcOrd="5" destOrd="0" presId="urn:microsoft.com/office/officeart/2009/3/layout/CircleRelationship"/>
    <dgm:cxn modelId="{1F893A3A-40AB-4494-B271-EEB4D4A4E1DC}" type="presParOf" srcId="{83CE32C8-A089-4390-BD9C-A03B87744950}" destId="{82513D74-D055-43AD-B88F-15A56E9E22A5}" srcOrd="6" destOrd="0" presId="urn:microsoft.com/office/officeart/2009/3/layout/CircleRelationship"/>
    <dgm:cxn modelId="{D364A40C-0FFD-4A47-B890-5657840AB71F}" type="presParOf" srcId="{83CE32C8-A089-4390-BD9C-A03B87744950}" destId="{A39D8F91-388E-461D-ADA8-55C5FAFDBE89}" srcOrd="7" destOrd="0" presId="urn:microsoft.com/office/officeart/2009/3/layout/CircleRelationship"/>
    <dgm:cxn modelId="{63E61882-0260-4AE9-AA8F-62F31D6F0E2B}" type="presParOf" srcId="{83CE32C8-A089-4390-BD9C-A03B87744950}" destId="{FA27A604-F885-422E-ABEB-A3340935A3A5}" srcOrd="8" destOrd="0" presId="urn:microsoft.com/office/officeart/2009/3/layout/CircleRelationship"/>
    <dgm:cxn modelId="{2853EBBE-6F5F-4811-9A04-6AB8B1C95235}" type="presParOf" srcId="{FA27A604-F885-422E-ABEB-A3340935A3A5}" destId="{462ADFE8-E51F-4BBE-9BD7-96247D3A5920}" srcOrd="0" destOrd="0" presId="urn:microsoft.com/office/officeart/2009/3/layout/CircleRelationship"/>
    <dgm:cxn modelId="{4AC23E0E-F30B-4994-9E5C-279EFB3D7235}" type="presParOf" srcId="{83CE32C8-A089-4390-BD9C-A03B87744950}" destId="{BFFB875A-9CE0-440B-9464-FA22E834B718}" srcOrd="9" destOrd="0" presId="urn:microsoft.com/office/officeart/2009/3/layout/CircleRelationship"/>
    <dgm:cxn modelId="{18895C18-9436-44EE-8316-091A1C8C373C}" type="presParOf" srcId="{BFFB875A-9CE0-440B-9464-FA22E834B718}" destId="{8A9F7D4C-451C-4B83-A0EF-199C9A49D3B8}" srcOrd="0" destOrd="0" presId="urn:microsoft.com/office/officeart/2009/3/layout/CircleRelationship"/>
    <dgm:cxn modelId="{846F34B9-D92A-4792-90F5-62273165E4AD}" type="presParOf" srcId="{83CE32C8-A089-4390-BD9C-A03B87744950}" destId="{C6820463-80F7-4F1A-B330-07A253175E29}" srcOrd="10" destOrd="0" presId="urn:microsoft.com/office/officeart/2009/3/layout/CircleRelationship"/>
    <dgm:cxn modelId="{4BB5B901-A872-4758-9C4D-B33DF73524C1}" type="presParOf" srcId="{83CE32C8-A089-4390-BD9C-A03B87744950}" destId="{2F130D01-9ABD-4263-AA6B-46E965DD528B}" srcOrd="11" destOrd="0" presId="urn:microsoft.com/office/officeart/2009/3/layout/CircleRelationship"/>
    <dgm:cxn modelId="{43C42C50-951F-415A-A833-EA3B9652C78E}" type="presParOf" srcId="{2F130D01-9ABD-4263-AA6B-46E965DD528B}" destId="{7D698589-EDC6-4343-9A4E-99137502804C}" srcOrd="0" destOrd="0" presId="urn:microsoft.com/office/officeart/2009/3/layout/CircleRelationship"/>
    <dgm:cxn modelId="{CFF7D291-E327-48D6-9719-E2AD2B5C8619}" type="presParOf" srcId="{83CE32C8-A089-4390-BD9C-A03B87744950}" destId="{689C1FDC-551E-4827-A304-CA0AF0106F35}" srcOrd="12" destOrd="0" presId="urn:microsoft.com/office/officeart/2009/3/layout/CircleRelationship"/>
    <dgm:cxn modelId="{E9112F3B-55E0-47C6-91AD-871F28887FB6}" type="presParOf" srcId="{689C1FDC-551E-4827-A304-CA0AF0106F35}" destId="{13B0DE97-CF1D-4C76-8EDC-5782FB43835C}" srcOrd="0" destOrd="0" presId="urn:microsoft.com/office/officeart/2009/3/layout/CircleRelationship"/>
    <dgm:cxn modelId="{349CBB6E-976D-437F-83C9-0902E123264E}" type="presParOf" srcId="{83CE32C8-A089-4390-BD9C-A03B87744950}" destId="{02FFFD4B-E287-4121-BDF6-C0DFE4B89ECE}" srcOrd="13" destOrd="0" presId="urn:microsoft.com/office/officeart/2009/3/layout/CircleRelationship"/>
    <dgm:cxn modelId="{C8CF3035-EDE8-4018-B51D-2D65A054968B}" type="presParOf" srcId="{02FFFD4B-E287-4121-BDF6-C0DFE4B89ECE}" destId="{C3D80937-6E77-4504-B17A-5A834B11CD25}" srcOrd="0" destOrd="0" presId="urn:microsoft.com/office/officeart/2009/3/layout/CircleRelationship"/>
    <dgm:cxn modelId="{FF8281DE-F219-47E6-B585-CB2D7C2F6E74}" type="presParOf" srcId="{83CE32C8-A089-4390-BD9C-A03B87744950}" destId="{657B8E7F-5931-443F-8727-631984BB8A75}" srcOrd="14" destOrd="0" presId="urn:microsoft.com/office/officeart/2009/3/layout/CircleRelationship"/>
    <dgm:cxn modelId="{B2435080-29AE-4351-AB8A-381A5704AD55}" type="presParOf" srcId="{83CE32C8-A089-4390-BD9C-A03B87744950}" destId="{287502CA-2EF5-46FD-A077-82BA156A0646}" srcOrd="15" destOrd="0" presId="urn:microsoft.com/office/officeart/2009/3/layout/CircleRelationship"/>
    <dgm:cxn modelId="{F906A812-DE77-4684-9882-2F918B493679}" type="presParOf" srcId="{287502CA-2EF5-46FD-A077-82BA156A0646}" destId="{53DDFCEA-CB46-459B-8AFB-CD63962481AB}" srcOrd="0" destOrd="0" presId="urn:microsoft.com/office/officeart/2009/3/layout/CircleRelationship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0C04C-266A-4BA6-AC80-0FD4DCD21C67}">
      <dsp:nvSpPr>
        <dsp:cNvPr id="0" name=""/>
        <dsp:cNvSpPr/>
      </dsp:nvSpPr>
      <dsp:spPr>
        <a:xfrm>
          <a:off x="138238" y="0"/>
          <a:ext cx="3407727" cy="23479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DBB08-A758-4DF3-8739-D97BA7655C7B}">
      <dsp:nvSpPr>
        <dsp:cNvPr id="0" name=""/>
        <dsp:cNvSpPr/>
      </dsp:nvSpPr>
      <dsp:spPr>
        <a:xfrm>
          <a:off x="4383" y="2352510"/>
          <a:ext cx="3407727" cy="19387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ARTÍCULO 1089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alibri" panose="020F0502020204030204" pitchFamily="34" charset="0"/>
            <a:buNone/>
          </a:pPr>
          <a:r>
            <a:rPr lang="es-ES" sz="1400" i="1" kern="1200" dirty="0"/>
            <a:t>Las obligaciones nacen de la Ley, los contratos y cuasi contratos y de los actos y omisiones ilícitos en los que intervenga cualquier género de culpa o negligencia. </a:t>
          </a:r>
          <a:endParaRPr lang="es-ES" sz="1400" kern="1200" noProof="0" dirty="0"/>
        </a:p>
      </dsp:txBody>
      <dsp:txXfrm>
        <a:off x="4383" y="2352510"/>
        <a:ext cx="3407727" cy="1938765"/>
      </dsp:txXfrm>
    </dsp:sp>
    <dsp:sp modelId="{3BED2DBE-27FD-49CD-927D-C26FD0B5841A}">
      <dsp:nvSpPr>
        <dsp:cNvPr id="0" name=""/>
        <dsp:cNvSpPr/>
      </dsp:nvSpPr>
      <dsp:spPr>
        <a:xfrm>
          <a:off x="3813854" y="39671"/>
          <a:ext cx="3523896" cy="234792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F657F3-DFA5-4888-AFA2-D3282F4294DB}">
      <dsp:nvSpPr>
        <dsp:cNvPr id="0" name=""/>
        <dsp:cNvSpPr/>
      </dsp:nvSpPr>
      <dsp:spPr>
        <a:xfrm>
          <a:off x="3811111" y="2674705"/>
          <a:ext cx="3407727" cy="1859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ARTÍCULO 1902</a:t>
          </a:r>
        </a:p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i="1" kern="1200" dirty="0"/>
            <a:t>El que por acción u omisión causa daño a otro, interviniendo culpa o negligencia, está obligado a reparar el daño causado</a:t>
          </a:r>
          <a:r>
            <a:rPr lang="es-ES" sz="1600" i="1" kern="1200" dirty="0"/>
            <a:t>. </a:t>
          </a:r>
          <a:endParaRPr lang="es-ES" sz="1800" kern="1200" noProof="0" dirty="0"/>
        </a:p>
      </dsp:txBody>
      <dsp:txXfrm>
        <a:off x="3811111" y="2674705"/>
        <a:ext cx="3407727" cy="1859256"/>
      </dsp:txXfrm>
    </dsp:sp>
    <dsp:sp modelId="{E1575231-763B-4C04-A18A-5AEDD74A8711}">
      <dsp:nvSpPr>
        <dsp:cNvPr id="0" name=""/>
        <dsp:cNvSpPr/>
      </dsp:nvSpPr>
      <dsp:spPr>
        <a:xfrm>
          <a:off x="7873951" y="0"/>
          <a:ext cx="3155998" cy="21002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C5809-9330-4959-A4AC-CABBA853D005}">
      <dsp:nvSpPr>
        <dsp:cNvPr id="0" name=""/>
        <dsp:cNvSpPr/>
      </dsp:nvSpPr>
      <dsp:spPr>
        <a:xfrm>
          <a:off x="7622064" y="2301522"/>
          <a:ext cx="3407727" cy="1264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rtlCol="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noProof="0" dirty="0"/>
            <a:t>ARTÍCULO 1903</a:t>
          </a:r>
        </a:p>
        <a:p>
          <a:pPr marL="114300" lvl="1" indent="-114300" algn="ctr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400" i="1" kern="1200" dirty="0"/>
            <a:t>Las personas o entidades que sean titulares de un centro docente de enseñanza no superior responderán a los daños y perjuicios que causen sus alumnos menores de edad durante los periodos de tiempo en el que los mismos se hallen bajo el control o vigilancia del profesorado del Centro, desarrollando actividades escolares o extraescolares y complementarias.</a:t>
          </a:r>
          <a:endParaRPr lang="es-ES" sz="1400" kern="1200" noProof="0" dirty="0"/>
        </a:p>
      </dsp:txBody>
      <dsp:txXfrm>
        <a:off x="7622064" y="2301522"/>
        <a:ext cx="3407727" cy="1264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6DC86-C032-45EC-AA5F-288BD18291D4}">
      <dsp:nvSpPr>
        <dsp:cNvPr id="0" name=""/>
        <dsp:cNvSpPr/>
      </dsp:nvSpPr>
      <dsp:spPr>
        <a:xfrm>
          <a:off x="2736070" y="122889"/>
          <a:ext cx="3761555" cy="387122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rtlCol="0" anchor="ctr" anchorCtr="0">
          <a:noAutofit/>
        </a:bodyPr>
        <a:lstStyle/>
        <a:p>
          <a:pPr marL="0" lvl="0" indent="0" algn="ctr" defTabSz="3200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7200" kern="1200" noProof="0" dirty="0">
              <a:latin typeface="Budokan Rounded" pitchFamily="2" charset="0"/>
            </a:rPr>
            <a:t>PAS</a:t>
          </a:r>
        </a:p>
      </dsp:txBody>
      <dsp:txXfrm>
        <a:off x="3286937" y="689817"/>
        <a:ext cx="2659821" cy="2737371"/>
      </dsp:txXfrm>
    </dsp:sp>
    <dsp:sp modelId="{2B4AFB26-0CC2-46E9-839E-E348A310D580}">
      <dsp:nvSpPr>
        <dsp:cNvPr id="0" name=""/>
        <dsp:cNvSpPr/>
      </dsp:nvSpPr>
      <dsp:spPr>
        <a:xfrm>
          <a:off x="4598911" y="-78984"/>
          <a:ext cx="418643" cy="4188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8D3B8-FC8D-40D4-92C3-24C54F454117}">
      <dsp:nvSpPr>
        <dsp:cNvPr id="0" name=""/>
        <dsp:cNvSpPr/>
      </dsp:nvSpPr>
      <dsp:spPr>
        <a:xfrm>
          <a:off x="3607916" y="3578684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802FB0-56FB-49C2-A32C-2A57899A7830}">
      <dsp:nvSpPr>
        <dsp:cNvPr id="0" name=""/>
        <dsp:cNvSpPr/>
      </dsp:nvSpPr>
      <dsp:spPr>
        <a:xfrm>
          <a:off x="6458089" y="1620947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99F0A-D19B-46B0-B375-CCFBF7D760B9}">
      <dsp:nvSpPr>
        <dsp:cNvPr id="0" name=""/>
        <dsp:cNvSpPr/>
      </dsp:nvSpPr>
      <dsp:spPr>
        <a:xfrm>
          <a:off x="5007513" y="3901601"/>
          <a:ext cx="418643" cy="4188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A4C82-D332-4ACE-9D94-4D517B479C4D}">
      <dsp:nvSpPr>
        <dsp:cNvPr id="0" name=""/>
        <dsp:cNvSpPr/>
      </dsp:nvSpPr>
      <dsp:spPr>
        <a:xfrm>
          <a:off x="3692881" y="516255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13D74-D055-43AD-B88F-15A56E9E22A5}">
      <dsp:nvSpPr>
        <dsp:cNvPr id="0" name=""/>
        <dsp:cNvSpPr/>
      </dsp:nvSpPr>
      <dsp:spPr>
        <a:xfrm>
          <a:off x="2737417" y="2252702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9D8F91-388E-461D-ADA8-55C5FAFDBE89}">
      <dsp:nvSpPr>
        <dsp:cNvPr id="0" name=""/>
        <dsp:cNvSpPr/>
      </dsp:nvSpPr>
      <dsp:spPr>
        <a:xfrm>
          <a:off x="1077610" y="588443"/>
          <a:ext cx="1921562" cy="1898270"/>
        </a:xfrm>
        <a:prstGeom prst="ellipse">
          <a:avLst/>
        </a:prstGeom>
        <a:solidFill>
          <a:schemeClr val="accent3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noProof="0" dirty="0">
              <a:latin typeface="Cooper Std Black" panose="0208090304030B020404" pitchFamily="18" charset="0"/>
            </a:rPr>
            <a:t>PROTEGER</a:t>
          </a:r>
        </a:p>
      </dsp:txBody>
      <dsp:txXfrm>
        <a:off x="1359016" y="866438"/>
        <a:ext cx="1358750" cy="1342280"/>
      </dsp:txXfrm>
    </dsp:sp>
    <dsp:sp modelId="{462ADFE8-E51F-4BBE-9BD7-96247D3A5920}">
      <dsp:nvSpPr>
        <dsp:cNvPr id="0" name=""/>
        <dsp:cNvSpPr/>
      </dsp:nvSpPr>
      <dsp:spPr>
        <a:xfrm>
          <a:off x="4175634" y="529453"/>
          <a:ext cx="418643" cy="4188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F7D4C-451C-4B83-A0EF-199C9A49D3B8}">
      <dsp:nvSpPr>
        <dsp:cNvPr id="0" name=""/>
        <dsp:cNvSpPr/>
      </dsp:nvSpPr>
      <dsp:spPr>
        <a:xfrm>
          <a:off x="1417378" y="2751595"/>
          <a:ext cx="756956" cy="757138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0463-80F7-4F1A-B330-07A253175E29}">
      <dsp:nvSpPr>
        <dsp:cNvPr id="0" name=""/>
        <dsp:cNvSpPr/>
      </dsp:nvSpPr>
      <dsp:spPr>
        <a:xfrm>
          <a:off x="5932214" y="96113"/>
          <a:ext cx="1780978" cy="1704685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rtlCol="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noProof="0" dirty="0">
              <a:latin typeface="Cooper Std Black" panose="0208090304030B020404" pitchFamily="18" charset="0"/>
            </a:rPr>
            <a:t>AVISAR</a:t>
          </a:r>
        </a:p>
      </dsp:txBody>
      <dsp:txXfrm>
        <a:off x="6193032" y="345758"/>
        <a:ext cx="1259342" cy="1205395"/>
      </dsp:txXfrm>
    </dsp:sp>
    <dsp:sp modelId="{7D698589-EDC6-4343-9A4E-99137502804C}">
      <dsp:nvSpPr>
        <dsp:cNvPr id="0" name=""/>
        <dsp:cNvSpPr/>
      </dsp:nvSpPr>
      <dsp:spPr>
        <a:xfrm>
          <a:off x="5918950" y="1108856"/>
          <a:ext cx="418643" cy="4188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0DE97-CF1D-4C76-8EDC-5782FB43835C}">
      <dsp:nvSpPr>
        <dsp:cNvPr id="0" name=""/>
        <dsp:cNvSpPr/>
      </dsp:nvSpPr>
      <dsp:spPr>
        <a:xfrm>
          <a:off x="1129271" y="3652595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80937-6E77-4504-B17A-5A834B11CD25}">
      <dsp:nvSpPr>
        <dsp:cNvPr id="0" name=""/>
        <dsp:cNvSpPr/>
      </dsp:nvSpPr>
      <dsp:spPr>
        <a:xfrm>
          <a:off x="4154006" y="3220573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B8E7F-5931-443F-8727-631984BB8A75}">
      <dsp:nvSpPr>
        <dsp:cNvPr id="0" name=""/>
        <dsp:cNvSpPr/>
      </dsp:nvSpPr>
      <dsp:spPr>
        <a:xfrm>
          <a:off x="6991948" y="2141283"/>
          <a:ext cx="1919204" cy="2030388"/>
        </a:xfrm>
        <a:prstGeom prst="ellipse">
          <a:avLst/>
        </a:prstGeom>
        <a:solidFill>
          <a:schemeClr val="accent1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rtlCol="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noProof="0" dirty="0">
              <a:latin typeface="Cooper Std Black" panose="0208090304030B020404" pitchFamily="18" charset="0"/>
            </a:rPr>
            <a:t>SOCORRER</a:t>
          </a:r>
        </a:p>
      </dsp:txBody>
      <dsp:txXfrm>
        <a:off x="7273009" y="2438626"/>
        <a:ext cx="1357082" cy="1435702"/>
      </dsp:txXfrm>
    </dsp:sp>
    <dsp:sp modelId="{53DDFCEA-CB46-459B-8AFB-CD63962481AB}">
      <dsp:nvSpPr>
        <dsp:cNvPr id="0" name=""/>
        <dsp:cNvSpPr/>
      </dsp:nvSpPr>
      <dsp:spPr>
        <a:xfrm>
          <a:off x="6890635" y="2644250"/>
          <a:ext cx="303554" cy="3035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20398-B57E-4984-8C80-58F32627108A}" type="datetime1">
              <a:rPr lang="es-ES" smtClean="0"/>
              <a:t>17/02/2022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95EB03-9AA3-4D2F-BDF0-1A3BDE788F49}" type="datetime1">
              <a:rPr lang="es-ES" noProof="0" smtClean="0"/>
              <a:t>17/02/2022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659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935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698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54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4124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613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73767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17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5351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F1CFEF-7532-4742-8AE4-AD8F1DB91E4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180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553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24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0220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6536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48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95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B63502-55E2-483A-B925-B76D2362EF77}" type="datetime1">
              <a:rPr lang="es-ES" noProof="0" smtClean="0"/>
              <a:t>17/02/2022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14009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6" name="Marcador de contenido 2" descr="Etiqueta=Color de énfasis&#10;Tipo = Claro&#10;Target=Viñeta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6" name="Marcador de posición de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7" name="Marcador de posición de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8" name="Marcador de posición de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6" name="Marcador de texto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8" name="Marcador de texto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Texto de ejemplo para el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C0-HD-TO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0DF384F-5A97-4E92-8348-2DC2199C59FF}" type="datetime1">
              <a:rPr lang="es-ES" noProof="0" smtClean="0"/>
              <a:t>17/02/2022</a:t>
            </a:fld>
            <a:endParaRPr lang="es-ES" noProof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
              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572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4" r:id="rId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infermeravirtual.com/esp/problemas_de_salud/tratamientos/insulina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www.jediazucarado.com/cuida-tu-piel-en-zona-inyeccion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enfermeriabuenosaires.com/hiperglucemi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botijasdemipais.blogspot.com/2013/10/hidratacion-en-el-futbol.html" TargetMode="External"/><Relationship Id="rId13" Type="http://schemas.openxmlformats.org/officeDocument/2006/relationships/image" Target="../media/image29.jpg"/><Relationship Id="rId18" Type="http://schemas.openxmlformats.org/officeDocument/2006/relationships/hyperlink" Target="https://www.nomasaditivos.com/2016/04/zumos-pocos-aditivos-y-mucha-confusion/" TargetMode="External"/><Relationship Id="rId3" Type="http://schemas.openxmlformats.org/officeDocument/2006/relationships/image" Target="../media/image24.jpg"/><Relationship Id="rId21" Type="http://schemas.openxmlformats.org/officeDocument/2006/relationships/image" Target="../media/image33.png"/><Relationship Id="rId7" Type="http://schemas.openxmlformats.org/officeDocument/2006/relationships/image" Target="../media/image26.jpg"/><Relationship Id="rId12" Type="http://schemas.openxmlformats.org/officeDocument/2006/relationships/hyperlink" Target="http://pequelia.republica.com/ninos/enfermedad-contagiosa-en-el-colegio.html" TargetMode="External"/><Relationship Id="rId17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caramelosblog.es/por-que-caramelos-2/" TargetMode="External"/><Relationship Id="rId20" Type="http://schemas.openxmlformats.org/officeDocument/2006/relationships/hyperlink" Target="http://www.kimisikita.org/basics/boca.htm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drlopezheras.com/2016/02/para-bajar-el-colesterol-y-perder-peso.html" TargetMode="External"/><Relationship Id="rId11" Type="http://schemas.openxmlformats.org/officeDocument/2006/relationships/image" Target="../media/image28.jpg"/><Relationship Id="rId5" Type="http://schemas.openxmlformats.org/officeDocument/2006/relationships/image" Target="../media/image25.jpg"/><Relationship Id="rId15" Type="http://schemas.openxmlformats.org/officeDocument/2006/relationships/image" Target="../media/image30.jpg"/><Relationship Id="rId23" Type="http://schemas.openxmlformats.org/officeDocument/2006/relationships/image" Target="../media/image35.png"/><Relationship Id="rId10" Type="http://schemas.openxmlformats.org/officeDocument/2006/relationships/hyperlink" Target="https://enfermeroenurgencias.blogspot.com/2016/05/nauseas-y-vomitos.html" TargetMode="External"/><Relationship Id="rId19" Type="http://schemas.openxmlformats.org/officeDocument/2006/relationships/image" Target="../media/image32.jpg"/><Relationship Id="rId4" Type="http://schemas.openxmlformats.org/officeDocument/2006/relationships/hyperlink" Target="http://www.emergency-live.com/it/news/protezione-dalle-punture-accidentali-durante-liniezione-da-insulina/" TargetMode="External"/><Relationship Id="rId9" Type="http://schemas.openxmlformats.org/officeDocument/2006/relationships/image" Target="../media/image27.jpeg"/><Relationship Id="rId14" Type="http://schemas.openxmlformats.org/officeDocument/2006/relationships/hyperlink" Target="https://www.flickr.com/photos/brungrrl/2965376213/" TargetMode="External"/><Relationship Id="rId22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png"/><Relationship Id="rId7" Type="http://schemas.openxmlformats.org/officeDocument/2006/relationships/hyperlink" Target="http://bioesteticistas.blogspot.com/2015/10/miel-para-la-salud-y-la-belleza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JP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9" Type="http://schemas.openxmlformats.org/officeDocument/2006/relationships/hyperlink" Target="https://fondogastronomico.blogspot.com/2010/05/leche-condensada-una-vida-paralela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quelia.es/e/ejercicios-fisicos" TargetMode="External"/><Relationship Id="rId5" Type="http://schemas.openxmlformats.org/officeDocument/2006/relationships/image" Target="../media/image41.jpg"/><Relationship Id="rId4" Type="http://schemas.openxmlformats.org/officeDocument/2006/relationships/hyperlink" Target="https://pcpipabloneruda.blogspot.com/2017/12/la-alimentacion-de-hoy-en-dia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omospacientes.com/noticias/sanidad/los-valencianos-con-diabetes-desconocen-como-controlaran-su-enfermedad-en-2014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mLoUCDPsWDs?feature=oembed" TargetMode="External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iproximopaso.org/profile/summary/29-2041.00?print=1" TargetMode="External"/><Relationship Id="rId5" Type="http://schemas.openxmlformats.org/officeDocument/2006/relationships/image" Target="../media/image8.jpg"/><Relationship Id="rId4" Type="http://schemas.openxmlformats.org/officeDocument/2006/relationships/hyperlink" Target="http://afindemes.republica.com/ocio/lista-de-medicamentos-que-dejan-de-ser-financiados-por-la-seguridad-social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ngenerico.com/infografia-la-diabetes-alrededor-del-mundo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ginemartin.blogspot.com/2011/01/pastillas-anticonceptivas-o-anillo.html" TargetMode="External"/><Relationship Id="rId3" Type="http://schemas.openxmlformats.org/officeDocument/2006/relationships/image" Target="../media/image11.jpg"/><Relationship Id="rId7" Type="http://schemas.openxmlformats.org/officeDocument/2006/relationships/image" Target="../media/image13.jpg"/><Relationship Id="rId12" Type="http://schemas.openxmlformats.org/officeDocument/2006/relationships/hyperlink" Target="https://cerebromedico.com/fisiopatologia-de-la-diabetes-tipo-1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nfermerasaturada.es/2015/06/la-insulina-huele-plastilina.html" TargetMode="External"/><Relationship Id="rId11" Type="http://schemas.openxmlformats.org/officeDocument/2006/relationships/image" Target="../media/image15.jpg"/><Relationship Id="rId5" Type="http://schemas.openxmlformats.org/officeDocument/2006/relationships/image" Target="../media/image12.jpg"/><Relationship Id="rId10" Type="http://schemas.openxmlformats.org/officeDocument/2006/relationships/hyperlink" Target="http://pequelia.republica.com/embarazo/aumentar-un-poco-de-peso-antes-del-embarazo-duplica-el-riesgo-de-diabetes-gestacional.html" TargetMode="External"/><Relationship Id="rId4" Type="http://schemas.openxmlformats.org/officeDocument/2006/relationships/hyperlink" Target="https://www.picuida.es/ciudadania/diabetes-tipo-2-que-hacer-para-cuidarme/" TargetMode="External"/><Relationship Id="rId9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8.xml"/><Relationship Id="rId7" Type="http://schemas.openxmlformats.org/officeDocument/2006/relationships/hyperlink" Target="http://www.somospacientes.com/noticias/avances/un-estudio-demuestra-que-el-tratamiento-a-largo-plazo-con-insulina-resulta-tan-seguro-como-beneficioso/" TargetMode="External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1LessK4kwWA?start=4&amp;feature=oembed" TargetMode="External"/><Relationship Id="rId6" Type="http://schemas.openxmlformats.org/officeDocument/2006/relationships/image" Target="../media/image17.jpg"/><Relationship Id="rId5" Type="http://schemas.openxmlformats.org/officeDocument/2006/relationships/hyperlink" Target="http://eumeufilhoeodiabetes.blogspot.com/p/bomba-de-insulina.html" TargetMode="Externa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blog.sstrumello.com/2008/02/lilly-introduces-kwikpen-for-humalog.html" TargetMode="External"/><Relationship Id="rId5" Type="http://schemas.openxmlformats.org/officeDocument/2006/relationships/image" Target="../media/image20.jpg"/><Relationship Id="rId4" Type="http://schemas.openxmlformats.org/officeDocument/2006/relationships/hyperlink" Target="https://deporte.bloginnova.com/2017/06/pancreas-servidores-webs-y-ataques-d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3274227"/>
          </a:xfrm>
          <a:scene3d>
            <a:camera prst="perspectiveHeroicExtremeLeftFacing"/>
            <a:lightRig rig="threePt" dir="t"/>
          </a:scene3d>
          <a:sp3d>
            <a:bevelT w="101600" prst="riblet"/>
          </a:sp3d>
        </p:spPr>
        <p:txBody>
          <a:bodyPr rtlCol="0" anchor="b">
            <a:normAutofit/>
          </a:bodyPr>
          <a:lstStyle/>
          <a:p>
            <a:pPr algn="ctr" rtl="0"/>
            <a:r>
              <a:rPr lang="es-ES" sz="3600" dirty="0">
                <a:solidFill>
                  <a:srgbClr val="0070C0"/>
                </a:solidFill>
                <a:latin typeface="! PEPSI !" panose="02000000000000000000" pitchFamily="2" charset="0"/>
              </a:rPr>
              <a:t>Primeros auxilios en el valle de </a:t>
            </a:r>
            <a:r>
              <a:rPr lang="es-ES" sz="3600" dirty="0" err="1">
                <a:solidFill>
                  <a:srgbClr val="0070C0"/>
                </a:solidFill>
                <a:latin typeface="! PEPSI !" panose="02000000000000000000" pitchFamily="2" charset="0"/>
              </a:rPr>
              <a:t>laciana</a:t>
            </a:r>
            <a:endParaRPr lang="es-ES" sz="3600" dirty="0">
              <a:solidFill>
                <a:srgbClr val="0070C0"/>
              </a:solidFill>
              <a:latin typeface="! PEPSI !" panose="02000000000000000000" pitchFamily="2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5066522"/>
            <a:ext cx="3424138" cy="1324042"/>
          </a:xfrm>
        </p:spPr>
        <p:txBody>
          <a:bodyPr rtlCol="0" anchor="ctr">
            <a:normAutofit/>
          </a:bodyPr>
          <a:lstStyle/>
          <a:p>
            <a:pPr rtl="0"/>
            <a:r>
              <a:rPr lang="es-ES" b="1" dirty="0"/>
              <a:t>MARIA MURILLO RUBIO </a:t>
            </a:r>
          </a:p>
          <a:p>
            <a:pPr rtl="0"/>
            <a:r>
              <a:rPr lang="es-ES" b="1" dirty="0"/>
              <a:t>DUE DE URGENCIAS</a:t>
            </a:r>
          </a:p>
        </p:txBody>
      </p:sp>
      <p:pic>
        <p:nvPicPr>
          <p:cNvPr id="8" name="Marcador de posición de imagen 7" descr="Equipamiento médicos con un estetoscopio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6" r="39179"/>
          <a:stretch/>
        </p:blipFill>
        <p:spPr>
          <a:xfrm>
            <a:off x="4242815" y="640080"/>
            <a:ext cx="5153112" cy="5751576"/>
          </a:xfr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BCD53E-BE62-4124-9DF7-E3300F80707F}"/>
              </a:ext>
            </a:extLst>
          </p:cNvPr>
          <p:cNvSpPr txBox="1"/>
          <p:nvPr/>
        </p:nvSpPr>
        <p:spPr>
          <a:xfrm>
            <a:off x="8120543" y="1462105"/>
            <a:ext cx="3330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4638" rtl="0"/>
            <a:r>
              <a:rPr lang="es-ES" sz="1800" b="1" i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La vida está protegida por la formación en primeros auxilios.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EE56520-7FA5-4976-A769-88D81DAAB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5711" y="1508254"/>
            <a:ext cx="4105275" cy="553373"/>
          </a:xfrm>
          <a:solidFill>
            <a:srgbClr val="FF66FF"/>
          </a:solidFill>
        </p:spPr>
        <p:txBody>
          <a:bodyPr/>
          <a:lstStyle/>
          <a:p>
            <a:r>
              <a:rPr lang="en-US" dirty="0"/>
              <a:t>DONDE SE PINCHA LA INSULINA</a:t>
            </a:r>
          </a:p>
        </p:txBody>
      </p:sp>
      <p:pic>
        <p:nvPicPr>
          <p:cNvPr id="27" name="Marcador de contenido 26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CBFBEFE3-3934-4714-BF11-E7B53A15CC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2370" y="2188982"/>
            <a:ext cx="4225069" cy="4308692"/>
          </a:xfrm>
        </p:spPr>
      </p:pic>
      <p:pic>
        <p:nvPicPr>
          <p:cNvPr id="30" name="Imagen 29" descr="Diagrama&#10;&#10;Descripción generada automáticamente">
            <a:extLst>
              <a:ext uri="{FF2B5EF4-FFF2-40B4-BE49-F238E27FC236}">
                <a16:creationId xmlns:a16="http://schemas.microsoft.com/office/drawing/2014/main" id="{923D95D8-A857-4A28-B846-016BC96761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723044" y="2769916"/>
            <a:ext cx="5529156" cy="250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60" y="466532"/>
            <a:ext cx="10930495" cy="786980"/>
          </a:xfrm>
        </p:spPr>
        <p:txBody>
          <a:bodyPr rtlCol="0" anchor="b">
            <a:normAutofit/>
          </a:bodyPr>
          <a:lstStyle/>
          <a:p>
            <a:pPr algn="ctr" rtl="0"/>
            <a:r>
              <a:rPr lang="es-ES" sz="2200" b="1" dirty="0"/>
              <a:t>COMO DOCENTE……Que tengo que saber DE LA VIGILANCIA DEL TRATAMIENTO INSULÍNICO?</a:t>
            </a:r>
            <a:endParaRPr lang="es-ES" b="1" dirty="0"/>
          </a:p>
        </p:txBody>
      </p:sp>
      <p:pic>
        <p:nvPicPr>
          <p:cNvPr id="13" name="Marcador de contenido 12" descr="Un reloj de pulsera digital&#10;&#10;Descripción generada automáticamente con confianza baja">
            <a:extLst>
              <a:ext uri="{FF2B5EF4-FFF2-40B4-BE49-F238E27FC236}">
                <a16:creationId xmlns:a16="http://schemas.microsoft.com/office/drawing/2014/main" id="{E7C4A1E5-41BD-47D7-97C7-07AADA3447F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55571" y="1877693"/>
            <a:ext cx="1502074" cy="2220913"/>
          </a:xfr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72235906-DF9C-4B59-A8FA-3CCB82CC3360}"/>
              </a:ext>
            </a:extLst>
          </p:cNvPr>
          <p:cNvSpPr/>
          <p:nvPr/>
        </p:nvSpPr>
        <p:spPr>
          <a:xfrm>
            <a:off x="1139685" y="4058265"/>
            <a:ext cx="3934003" cy="196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masis MT Pro Black" panose="02040A04050005020304" pitchFamily="18" charset="0"/>
                <a:ea typeface="Adobe Gothic Std B" panose="020B0800000000000000" pitchFamily="34" charset="-128"/>
              </a:rPr>
              <a:t>CONTROL DE GLUCEMIA CAPILAR</a:t>
            </a:r>
          </a:p>
          <a:p>
            <a:pPr algn="ctr"/>
            <a:r>
              <a:rPr lang="es-ES" dirty="0"/>
              <a:t> </a:t>
            </a:r>
            <a:r>
              <a:rPr lang="es-ES" sz="4800" dirty="0"/>
              <a:t>60-180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A7B473F4-9A4A-4FAE-8FF9-68C5A05466F5}"/>
              </a:ext>
            </a:extLst>
          </p:cNvPr>
          <p:cNvSpPr/>
          <p:nvPr/>
        </p:nvSpPr>
        <p:spPr>
          <a:xfrm>
            <a:off x="6434356" y="1761688"/>
            <a:ext cx="5380905" cy="1571427"/>
          </a:xfrm>
          <a:prstGeom prst="rect">
            <a:avLst/>
          </a:prstGeom>
          <a:solidFill>
            <a:srgbClr val="65D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HIPERGLUCEMIA</a:t>
            </a:r>
            <a:r>
              <a:rPr lang="es-ES" dirty="0"/>
              <a:t> </a:t>
            </a:r>
            <a:r>
              <a:rPr lang="es-ES" sz="3600" dirty="0"/>
              <a:t>+126 </a:t>
            </a:r>
            <a:r>
              <a:rPr lang="es-ES" dirty="0"/>
              <a:t>mg/dl</a:t>
            </a:r>
          </a:p>
          <a:p>
            <a:pPr algn="ctr"/>
            <a:endParaRPr lang="es-ES" dirty="0"/>
          </a:p>
          <a:p>
            <a:pPr algn="ctr"/>
            <a:r>
              <a:rPr lang="es-ES" sz="28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NO ES EMERGENCIA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0C57924E-AF91-47D3-939C-2BC76D3E3C77}"/>
              </a:ext>
            </a:extLst>
          </p:cNvPr>
          <p:cNvSpPr/>
          <p:nvPr/>
        </p:nvSpPr>
        <p:spPr>
          <a:xfrm>
            <a:off x="6434356" y="4058265"/>
            <a:ext cx="5380905" cy="1571427"/>
          </a:xfrm>
          <a:prstGeom prst="rect">
            <a:avLst/>
          </a:prstGeom>
          <a:solidFill>
            <a:srgbClr val="65D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>
                <a:solidFill>
                  <a:schemeClr val="tx1"/>
                </a:solidFill>
              </a:rPr>
              <a:t>HIPOGLUCEMIA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sz="3600" b="1" dirty="0">
                <a:solidFill>
                  <a:schemeClr val="bg1"/>
                </a:solidFill>
              </a:rPr>
              <a:t>-</a:t>
            </a:r>
            <a:r>
              <a:rPr lang="es-ES" sz="3600" dirty="0"/>
              <a:t>60 </a:t>
            </a:r>
            <a:r>
              <a:rPr lang="es-ES" dirty="0"/>
              <a:t>mg/dl</a:t>
            </a:r>
          </a:p>
          <a:p>
            <a:pPr algn="ctr"/>
            <a:endParaRPr lang="es-ES" dirty="0"/>
          </a:p>
          <a:p>
            <a:pPr algn="ctr"/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highlight>
                  <a:srgbClr val="FFFF00"/>
                </a:highlight>
              </a:rPr>
              <a:t>ES EMERGENCIA</a:t>
            </a:r>
            <a:endParaRPr lang="es-ES" sz="4400" b="1" dirty="0">
              <a:solidFill>
                <a:schemeClr val="tx1"/>
              </a:solidFill>
            </a:endParaRP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382B37B-A6BB-4A78-A750-83A3BC20F6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3BDF727F-0CC2-4987-805E-8CB9A8AA5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5026" y="1336765"/>
            <a:ext cx="2901574" cy="682536"/>
          </a:xfrm>
        </p:spPr>
        <p:txBody>
          <a:bodyPr/>
          <a:lstStyle/>
          <a:p>
            <a:r>
              <a:rPr lang="es-ES" dirty="0"/>
              <a:t>MEDICIÓN DE LA GLUCEMIA CAPILAR</a:t>
            </a:r>
          </a:p>
        </p:txBody>
      </p:sp>
      <p:sp>
        <p:nvSpPr>
          <p:cNvPr id="20" name="Marcador de contenido 9">
            <a:extLst>
              <a:ext uri="{FF2B5EF4-FFF2-40B4-BE49-F238E27FC236}">
                <a16:creationId xmlns:a16="http://schemas.microsoft.com/office/drawing/2014/main" id="{D3759C03-3238-4011-9B92-01B960C2C5FF}"/>
              </a:ext>
            </a:extLst>
          </p:cNvPr>
          <p:cNvSpPr txBox="1">
            <a:spLocks/>
          </p:cNvSpPr>
          <p:nvPr/>
        </p:nvSpPr>
        <p:spPr>
          <a:xfrm>
            <a:off x="673851" y="2498471"/>
            <a:ext cx="3450473" cy="682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u="sng" dirty="0"/>
              <a:t>GLUCÓMETRO</a:t>
            </a:r>
          </a:p>
        </p:txBody>
      </p:sp>
    </p:spTree>
    <p:extLst>
      <p:ext uri="{BB962C8B-B14F-4D97-AF65-F5344CB8AC3E}">
        <p14:creationId xmlns:p14="http://schemas.microsoft.com/office/powerpoint/2010/main" val="9603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4" grpId="0" animBg="1"/>
      <p:bldP spid="32" grpId="0" animBg="1"/>
      <p:bldP spid="10" grpId="0" build="p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365125"/>
          </a:xfrm>
        </p:spPr>
        <p:txBody>
          <a:bodyPr rtlCol="0" anchor="b">
            <a:normAutofit fontScale="90000"/>
          </a:bodyPr>
          <a:lstStyle/>
          <a:p>
            <a:pPr algn="ctr" rtl="0"/>
            <a:r>
              <a:rPr lang="es-ES" sz="2200" b="1" dirty="0"/>
              <a:t>TENGO UN NIÑO CON </a:t>
            </a:r>
            <a:r>
              <a:rPr lang="es-ES" sz="2700" b="1" u="sng" dirty="0">
                <a:solidFill>
                  <a:srgbClr val="FF0000"/>
                </a:solidFill>
              </a:rPr>
              <a:t>HIPOGLUCEMIA:</a:t>
            </a:r>
            <a:r>
              <a:rPr lang="es-ES" sz="2200" b="1" dirty="0"/>
              <a:t> Que tengo que saber </a:t>
            </a:r>
            <a:r>
              <a:rPr lang="es-ES" b="1" dirty="0"/>
              <a:t>?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AF01A4F-DF26-45C7-B0E4-13046AE3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091" y="1208192"/>
            <a:ext cx="3640650" cy="557784"/>
          </a:xfrm>
        </p:spPr>
        <p:txBody>
          <a:bodyPr/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Broadway" panose="04040905080B02020502" pitchFamily="82" charset="0"/>
              </a:rPr>
              <a:t>SINTOMAS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EE56520-7FA5-4976-A769-88D81DAAB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88273" y="1181311"/>
            <a:ext cx="3200400" cy="553373"/>
          </a:xfrm>
        </p:spPr>
        <p:txBody>
          <a:bodyPr/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Broadway" panose="04040905080B02020502" pitchFamily="82" charset="0"/>
              </a:rPr>
              <a:t>CAUSAS</a:t>
            </a:r>
          </a:p>
        </p:txBody>
      </p:sp>
      <p:pic>
        <p:nvPicPr>
          <p:cNvPr id="18" name="Marcador de contenido 17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77E19898-57BF-4F9E-BD93-539839DFAEC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351239">
            <a:off x="414170" y="1733730"/>
            <a:ext cx="2219492" cy="1078039"/>
          </a:xfrm>
        </p:spPr>
      </p:pic>
      <p:pic>
        <p:nvPicPr>
          <p:cNvPr id="24" name="Imagen 23" descr="Comida en un plato&#10;&#10;Descripción generada automáticamente con confianza baja">
            <a:extLst>
              <a:ext uri="{FF2B5EF4-FFF2-40B4-BE49-F238E27FC236}">
                <a16:creationId xmlns:a16="http://schemas.microsoft.com/office/drawing/2014/main" id="{5C116FBD-3F20-41A5-96A7-85D9082BB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757477">
            <a:off x="1465627" y="2567497"/>
            <a:ext cx="1924489" cy="1264149"/>
          </a:xfrm>
          <a:prstGeom prst="rect">
            <a:avLst/>
          </a:prstGeom>
        </p:spPr>
      </p:pic>
      <p:pic>
        <p:nvPicPr>
          <p:cNvPr id="27" name="Imagen 26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89800BDD-7017-4A76-AA82-787C29B3BD5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D0E5F6"/>
              </a:clrFrom>
              <a:clrTo>
                <a:srgbClr val="D0E5F6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69138" y="3792059"/>
            <a:ext cx="2136038" cy="1425806"/>
          </a:xfrm>
          <a:prstGeom prst="rect">
            <a:avLst/>
          </a:prstGeom>
        </p:spPr>
      </p:pic>
      <p:sp>
        <p:nvSpPr>
          <p:cNvPr id="32" name="Flecha: hacia arriba 31">
            <a:extLst>
              <a:ext uri="{FF2B5EF4-FFF2-40B4-BE49-F238E27FC236}">
                <a16:creationId xmlns:a16="http://schemas.microsoft.com/office/drawing/2014/main" id="{56D9FF01-2E1E-4240-A003-159F011A9D27}"/>
              </a:ext>
            </a:extLst>
          </p:cNvPr>
          <p:cNvSpPr/>
          <p:nvPr/>
        </p:nvSpPr>
        <p:spPr>
          <a:xfrm>
            <a:off x="385261" y="1737701"/>
            <a:ext cx="193101" cy="12304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" name="Imagen 2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9C13183-9C9B-4D22-92BF-A2DB3CF5BC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679509" y="4272235"/>
            <a:ext cx="1372267" cy="1372267"/>
          </a:xfrm>
          <a:prstGeom prst="rect">
            <a:avLst/>
          </a:prstGeom>
        </p:spPr>
      </p:pic>
      <p:sp>
        <p:nvSpPr>
          <p:cNvPr id="40" name="Flecha: hacia arriba 39">
            <a:extLst>
              <a:ext uri="{FF2B5EF4-FFF2-40B4-BE49-F238E27FC236}">
                <a16:creationId xmlns:a16="http://schemas.microsoft.com/office/drawing/2014/main" id="{9B4B40B6-47C6-4D88-999C-D7C1A1D8473C}"/>
              </a:ext>
            </a:extLst>
          </p:cNvPr>
          <p:cNvSpPr/>
          <p:nvPr/>
        </p:nvSpPr>
        <p:spPr>
          <a:xfrm rot="10800000">
            <a:off x="3322238" y="2596414"/>
            <a:ext cx="235590" cy="120631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9284F562-636E-426E-90B1-DE64F8959463}"/>
              </a:ext>
            </a:extLst>
          </p:cNvPr>
          <p:cNvSpPr txBox="1">
            <a:spLocks/>
          </p:cNvSpPr>
          <p:nvPr/>
        </p:nvSpPr>
        <p:spPr>
          <a:xfrm>
            <a:off x="3965301" y="1194387"/>
            <a:ext cx="3640650" cy="557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F6BF725-3B03-4219-9D5B-8001794FAAE1}"/>
              </a:ext>
            </a:extLst>
          </p:cNvPr>
          <p:cNvSpPr txBox="1"/>
          <p:nvPr/>
        </p:nvSpPr>
        <p:spPr>
          <a:xfrm>
            <a:off x="8239756" y="1220772"/>
            <a:ext cx="2844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ighlight>
                  <a:srgbClr val="FFFF00"/>
                </a:highlight>
                <a:latin typeface="Broadway" panose="04040905080B02020502" pitchFamily="82" charset="0"/>
              </a:rPr>
              <a:t>ACTUACIÓN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C6A394D-D70B-4758-B94B-F834FCA12D9C}"/>
              </a:ext>
            </a:extLst>
          </p:cNvPr>
          <p:cNvSpPr/>
          <p:nvPr/>
        </p:nvSpPr>
        <p:spPr>
          <a:xfrm>
            <a:off x="5288230" y="2541222"/>
            <a:ext cx="1732233" cy="78524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PALIDEZ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08269083-4721-4476-A5ED-9A06D34C5200}"/>
              </a:ext>
            </a:extLst>
          </p:cNvPr>
          <p:cNvSpPr/>
          <p:nvPr/>
        </p:nvSpPr>
        <p:spPr>
          <a:xfrm rot="21383127">
            <a:off x="4343514" y="1899565"/>
            <a:ext cx="1732233" cy="7852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SUDORACIÓN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ED3F2E92-30FB-4BF2-A180-0E7FB9B2D160}"/>
              </a:ext>
            </a:extLst>
          </p:cNvPr>
          <p:cNvSpPr/>
          <p:nvPr/>
        </p:nvSpPr>
        <p:spPr>
          <a:xfrm rot="19439965">
            <a:off x="3785876" y="3100282"/>
            <a:ext cx="1732233" cy="7852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IRRITABILIDAD</a:t>
            </a: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A045BA51-0E10-4F3F-9AFB-970E97F553BB}"/>
              </a:ext>
            </a:extLst>
          </p:cNvPr>
          <p:cNvSpPr/>
          <p:nvPr/>
        </p:nvSpPr>
        <p:spPr>
          <a:xfrm rot="21275271">
            <a:off x="5459953" y="3383305"/>
            <a:ext cx="1732233" cy="785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HAMBRE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197B8C8B-2796-4B16-81AB-C61B1D3FE8CD}"/>
              </a:ext>
            </a:extLst>
          </p:cNvPr>
          <p:cNvSpPr/>
          <p:nvPr/>
        </p:nvSpPr>
        <p:spPr>
          <a:xfrm>
            <a:off x="3916361" y="4030937"/>
            <a:ext cx="1829796" cy="78524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FALTA </a:t>
            </a:r>
            <a:r>
              <a:rPr lang="es-ES" sz="1050" dirty="0"/>
              <a:t>COORDINACIÓN</a:t>
            </a: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B4A67A69-4CDF-4789-934E-9C90FE8B041D}"/>
              </a:ext>
            </a:extLst>
          </p:cNvPr>
          <p:cNvSpPr/>
          <p:nvPr/>
        </p:nvSpPr>
        <p:spPr>
          <a:xfrm>
            <a:off x="5536745" y="5171209"/>
            <a:ext cx="1732233" cy="785240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HIPOTERMIA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F521354D-A74D-4A28-B570-CDA96BB0875B}"/>
              </a:ext>
            </a:extLst>
          </p:cNvPr>
          <p:cNvSpPr/>
          <p:nvPr/>
        </p:nvSpPr>
        <p:spPr>
          <a:xfrm rot="19498035">
            <a:off x="4250938" y="4898508"/>
            <a:ext cx="1958948" cy="7852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CONVULSIONES</a:t>
            </a: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E1B5EE93-ECF8-4B9A-92A3-003DCD6287F6}"/>
              </a:ext>
            </a:extLst>
          </p:cNvPr>
          <p:cNvSpPr/>
          <p:nvPr/>
        </p:nvSpPr>
        <p:spPr>
          <a:xfrm rot="1323722">
            <a:off x="5733297" y="4296824"/>
            <a:ext cx="1892981" cy="78524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SOMNOLENCIA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2ACB4D46-03D3-40A2-9078-0487EBEE75F3}"/>
              </a:ext>
            </a:extLst>
          </p:cNvPr>
          <p:cNvSpPr/>
          <p:nvPr/>
        </p:nvSpPr>
        <p:spPr>
          <a:xfrm>
            <a:off x="4670628" y="5918861"/>
            <a:ext cx="1732233" cy="785240"/>
          </a:xfrm>
          <a:prstGeom prst="ellipse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/>
              <a:t>COMA</a:t>
            </a:r>
          </a:p>
        </p:txBody>
      </p:sp>
      <p:pic>
        <p:nvPicPr>
          <p:cNvPr id="38" name="Imagen 37" descr="Imagen que contiene persona, sostener, pieza, pequeño&#10;&#10;Descripción generada automáticamente">
            <a:extLst>
              <a:ext uri="{FF2B5EF4-FFF2-40B4-BE49-F238E27FC236}">
                <a16:creationId xmlns:a16="http://schemas.microsoft.com/office/drawing/2014/main" id="{9C88D195-C91E-4794-9CC2-7E069669EF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l="16572" r="16432"/>
          <a:stretch/>
        </p:blipFill>
        <p:spPr>
          <a:xfrm>
            <a:off x="7648705" y="1762104"/>
            <a:ext cx="2709354" cy="1891762"/>
          </a:xfrm>
          <a:prstGeom prst="rect">
            <a:avLst/>
          </a:prstGeom>
        </p:spPr>
      </p:pic>
      <p:pic>
        <p:nvPicPr>
          <p:cNvPr id="58" name="Imagen 57" descr="Un niño sentado en la calle&#10;&#10;Descripción generada automáticamente con confianza media">
            <a:extLst>
              <a:ext uri="{FF2B5EF4-FFF2-40B4-BE49-F238E27FC236}">
                <a16:creationId xmlns:a16="http://schemas.microsoft.com/office/drawing/2014/main" id="{EE2BB60E-247C-464F-90E9-50624EBB63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4309" y="4599992"/>
            <a:ext cx="2361175" cy="1574885"/>
          </a:xfrm>
          <a:prstGeom prst="rect">
            <a:avLst/>
          </a:prstGeom>
        </p:spPr>
      </p:pic>
      <p:sp>
        <p:nvSpPr>
          <p:cNvPr id="60" name="Rectángulo 59">
            <a:extLst>
              <a:ext uri="{FF2B5EF4-FFF2-40B4-BE49-F238E27FC236}">
                <a16:creationId xmlns:a16="http://schemas.microsoft.com/office/drawing/2014/main" id="{3C38B5DD-4B06-48F2-81D2-179B9014B311}"/>
              </a:ext>
            </a:extLst>
          </p:cNvPr>
          <p:cNvSpPr/>
          <p:nvPr/>
        </p:nvSpPr>
        <p:spPr>
          <a:xfrm>
            <a:off x="9865688" y="1761481"/>
            <a:ext cx="2161472" cy="49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Broadway" panose="04040905080B02020502" pitchFamily="82" charset="0"/>
              </a:rPr>
              <a:t>EL NIÑO ESTÁ COSCIENTE</a:t>
            </a: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A2AC7DF9-AF82-4D09-AC73-4E7E69D5DB88}"/>
              </a:ext>
            </a:extLst>
          </p:cNvPr>
          <p:cNvSpPr/>
          <p:nvPr/>
        </p:nvSpPr>
        <p:spPr>
          <a:xfrm>
            <a:off x="9865688" y="4530265"/>
            <a:ext cx="2161472" cy="49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Broadway" panose="04040905080B02020502" pitchFamily="82" charset="0"/>
              </a:rPr>
              <a:t>EL NIÑO ESTÁ INCOSCIENTE</a:t>
            </a:r>
          </a:p>
        </p:txBody>
      </p:sp>
      <p:pic>
        <p:nvPicPr>
          <p:cNvPr id="63" name="Imagen 62" descr="Un plato con frutas&#10;&#10;Descripción generada automáticamente con confianza media">
            <a:extLst>
              <a:ext uri="{FF2B5EF4-FFF2-40B4-BE49-F238E27FC236}">
                <a16:creationId xmlns:a16="http://schemas.microsoft.com/office/drawing/2014/main" id="{C86829A6-4C1E-49E2-BB7D-30FD3E0BF079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10947391" y="2144828"/>
            <a:ext cx="1204229" cy="903172"/>
          </a:xfrm>
          <a:prstGeom prst="rect">
            <a:avLst/>
          </a:prstGeom>
        </p:spPr>
      </p:pic>
      <p:pic>
        <p:nvPicPr>
          <p:cNvPr id="66" name="Imagen 65" descr="Botella de jugo&#10;&#10;Descripción generada automáticamente con confianza media">
            <a:extLst>
              <a:ext uri="{FF2B5EF4-FFF2-40B4-BE49-F238E27FC236}">
                <a16:creationId xmlns:a16="http://schemas.microsoft.com/office/drawing/2014/main" id="{93534556-3484-4B3A-9CE9-5B11C830D8DC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555484" y="2809329"/>
            <a:ext cx="982239" cy="1221608"/>
          </a:xfrm>
          <a:prstGeom prst="rect">
            <a:avLst/>
          </a:prstGeom>
        </p:spPr>
      </p:pic>
      <p:pic>
        <p:nvPicPr>
          <p:cNvPr id="69" name="Imagen 68" descr="Imagen que contiene Icono&#10;&#10;Descripción generada automáticamente">
            <a:extLst>
              <a:ext uri="{FF2B5EF4-FFF2-40B4-BE49-F238E27FC236}">
                <a16:creationId xmlns:a16="http://schemas.microsoft.com/office/drawing/2014/main" id="{36882352-F913-4C2E-815D-158233CDAD8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0458871" y="5078202"/>
            <a:ext cx="1090634" cy="719819"/>
          </a:xfrm>
          <a:prstGeom prst="rect">
            <a:avLst/>
          </a:prstGeom>
        </p:spPr>
      </p:pic>
      <p:pic>
        <p:nvPicPr>
          <p:cNvPr id="77" name="Gráfico 76" descr="Agregar contorno">
            <a:extLst>
              <a:ext uri="{FF2B5EF4-FFF2-40B4-BE49-F238E27FC236}">
                <a16:creationId xmlns:a16="http://schemas.microsoft.com/office/drawing/2014/main" id="{92323B9B-62DF-4A5F-BA02-94E7650CEFB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796274">
            <a:off x="10529012" y="4933375"/>
            <a:ext cx="1032669" cy="1032669"/>
          </a:xfrm>
          <a:prstGeom prst="rect">
            <a:avLst/>
          </a:prstGeom>
        </p:spPr>
      </p:pic>
      <p:sp>
        <p:nvSpPr>
          <p:cNvPr id="78" name="Elipse 77">
            <a:extLst>
              <a:ext uri="{FF2B5EF4-FFF2-40B4-BE49-F238E27FC236}">
                <a16:creationId xmlns:a16="http://schemas.microsoft.com/office/drawing/2014/main" id="{DE2FF31F-CEC5-4CF1-8ECD-11B07A199C02}"/>
              </a:ext>
            </a:extLst>
          </p:cNvPr>
          <p:cNvSpPr/>
          <p:nvPr/>
        </p:nvSpPr>
        <p:spPr>
          <a:xfrm>
            <a:off x="9986516" y="6207337"/>
            <a:ext cx="1480805" cy="645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>
                <a:solidFill>
                  <a:schemeClr val="tx1"/>
                </a:solidFill>
              </a:rPr>
              <a:t>112</a:t>
            </a:r>
          </a:p>
        </p:txBody>
      </p:sp>
      <p:pic>
        <p:nvPicPr>
          <p:cNvPr id="81" name="Imagen 80">
            <a:extLst>
              <a:ext uri="{FF2B5EF4-FFF2-40B4-BE49-F238E27FC236}">
                <a16:creationId xmlns:a16="http://schemas.microsoft.com/office/drawing/2014/main" id="{67B4ECA6-49E2-4C86-9004-C87D8F433EA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636" y="5659356"/>
            <a:ext cx="1310579" cy="73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983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build="p"/>
      <p:bldP spid="43" grpId="0" build="p"/>
      <p:bldP spid="32" grpId="0" animBg="1"/>
      <p:bldP spid="40" grpId="0" animBg="1"/>
      <p:bldP spid="46" grpId="0"/>
      <p:bldP spid="35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0" grpId="0" animBg="1"/>
      <p:bldP spid="61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28657"/>
            <a:ext cx="11029616" cy="365125"/>
          </a:xfrm>
        </p:spPr>
        <p:txBody>
          <a:bodyPr rtlCol="0" anchor="b">
            <a:noAutofit/>
          </a:bodyPr>
          <a:lstStyle/>
          <a:p>
            <a:pPr algn="ctr" rtl="0"/>
            <a:r>
              <a:rPr lang="es-ES" sz="3200" b="1" dirty="0"/>
              <a:t>TENGO DUDAS………HIPER O HIPOGLUCEMIA?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EE56520-7FA5-4976-A769-88D81DAAB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154" y="2109133"/>
            <a:ext cx="3640650" cy="970384"/>
          </a:xfrm>
        </p:spPr>
        <p:txBody>
          <a:bodyPr/>
          <a:lstStyle/>
          <a:p>
            <a:r>
              <a:rPr lang="en-US" b="1" dirty="0"/>
              <a:t>ACTUAR </a:t>
            </a:r>
            <a:r>
              <a:rPr lang="en-US" sz="3600" b="1" dirty="0">
                <a:solidFill>
                  <a:srgbClr val="C00000"/>
                </a:solidFill>
              </a:rPr>
              <a:t>SIEMPRE</a:t>
            </a:r>
            <a:r>
              <a:rPr lang="en-US" b="1" dirty="0"/>
              <a:t> COMO SU FUERA </a:t>
            </a:r>
            <a:r>
              <a:rPr lang="en-US" sz="3200" b="1" dirty="0">
                <a:solidFill>
                  <a:srgbClr val="FF0000"/>
                </a:solidFill>
              </a:rPr>
              <a:t>HIPOGLUCEMIA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89A3B4F-7688-43B0-9E37-98D05FEC2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689" y="1346647"/>
            <a:ext cx="5276850" cy="294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Explosión: 14 puntos 11">
            <a:extLst>
              <a:ext uri="{FF2B5EF4-FFF2-40B4-BE49-F238E27FC236}">
                <a16:creationId xmlns:a16="http://schemas.microsoft.com/office/drawing/2014/main" id="{1696D629-4EBD-43FE-821E-552E9A98B633}"/>
              </a:ext>
            </a:extLst>
          </p:cNvPr>
          <p:cNvSpPr/>
          <p:nvPr/>
        </p:nvSpPr>
        <p:spPr>
          <a:xfrm rot="20469259">
            <a:off x="8550696" y="1582045"/>
            <a:ext cx="3573491" cy="202903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GLUCAGON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10CABEDF-5079-4203-A432-9CC8EF384182}"/>
              </a:ext>
            </a:extLst>
          </p:cNvPr>
          <p:cNvSpPr/>
          <p:nvPr/>
        </p:nvSpPr>
        <p:spPr>
          <a:xfrm>
            <a:off x="805127" y="4460034"/>
            <a:ext cx="4457338" cy="12480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NO TENEMOS GLUCAGÓN??????</a:t>
            </a:r>
          </a:p>
        </p:txBody>
      </p:sp>
      <p:pic>
        <p:nvPicPr>
          <p:cNvPr id="15" name="Gráfico 14" descr="Flecha derecha con relleno sólido">
            <a:extLst>
              <a:ext uri="{FF2B5EF4-FFF2-40B4-BE49-F238E27FC236}">
                <a16:creationId xmlns:a16="http://schemas.microsoft.com/office/drawing/2014/main" id="{6BB07BDF-1250-474E-AA57-58CEE4D5BA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46000" y="4694389"/>
            <a:ext cx="2083537" cy="914400"/>
          </a:xfrm>
          <a:prstGeom prst="rect">
            <a:avLst/>
          </a:prstGeom>
        </p:spPr>
      </p:pic>
      <p:pic>
        <p:nvPicPr>
          <p:cNvPr id="17" name="Imagen 16" descr="Imagen que contiene tabla, taza, interior, hecho de madera&#10;&#10;Descripción generada automáticamente">
            <a:extLst>
              <a:ext uri="{FF2B5EF4-FFF2-40B4-BE49-F238E27FC236}">
                <a16:creationId xmlns:a16="http://schemas.microsoft.com/office/drawing/2014/main" id="{42B63624-809D-4425-BC8F-400AE71782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728650" y="4589418"/>
            <a:ext cx="1843870" cy="184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Imagen 23" descr="Una taza de cafe&#10;&#10;Descripción generada automáticamente con confianza media">
            <a:extLst>
              <a:ext uri="{FF2B5EF4-FFF2-40B4-BE49-F238E27FC236}">
                <a16:creationId xmlns:a16="http://schemas.microsoft.com/office/drawing/2014/main" id="{E247CA77-DA25-4384-941C-B4768CEF242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565A5D"/>
              </a:clrFrom>
              <a:clrTo>
                <a:srgbClr val="565A5D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835454" y="4358833"/>
            <a:ext cx="1894594" cy="143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build="p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638" y="752077"/>
            <a:ext cx="10702026" cy="365126"/>
          </a:xfrm>
        </p:spPr>
        <p:txBody>
          <a:bodyPr rtlCol="0" anchor="ctr" anchorCtr="0">
            <a:normAutofit fontScale="90000"/>
          </a:bodyPr>
          <a:lstStyle/>
          <a:p>
            <a:pPr algn="ctr" rtl="0"/>
            <a:r>
              <a:rPr lang="es-ES" sz="3600" dirty="0">
                <a:latin typeface="Amasis MT Pro Black" panose="02040A04050005020304" pitchFamily="18" charset="0"/>
              </a:rPr>
              <a:t>MAS COSAS QUE TENGO QUE SABER…..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1353254"/>
            <a:ext cx="5457794" cy="468233"/>
          </a:xfrm>
        </p:spPr>
        <p:txBody>
          <a:bodyPr rtlCol="0">
            <a:noAutofit/>
          </a:bodyPr>
          <a:lstStyle/>
          <a:p>
            <a:pPr rtl="0"/>
            <a:r>
              <a:rPr lang="es-ES" sz="1600" dirty="0">
                <a:latin typeface="Amasis MT Pro Black" panose="02040A04050005020304" pitchFamily="18" charset="0"/>
              </a:rPr>
              <a:t>ALIMENTACIÓN ESCOLAR Y DIABETES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A738EEE-54BE-4F0A-AF98-13F0AC4D57E8}"/>
              </a:ext>
            </a:extLst>
          </p:cNvPr>
          <p:cNvSpPr txBox="1">
            <a:spLocks/>
          </p:cNvSpPr>
          <p:nvPr/>
        </p:nvSpPr>
        <p:spPr>
          <a:xfrm>
            <a:off x="6632357" y="1236592"/>
            <a:ext cx="4693054" cy="46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latin typeface="Amasis MT Pro Black" panose="02040A04050005020304" pitchFamily="18" charset="0"/>
              </a:rPr>
              <a:t>EJERCICIO FÍSICO Y DIABETES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342CA99-D462-49C0-A4E8-CCF78E250B87}"/>
              </a:ext>
            </a:extLst>
          </p:cNvPr>
          <p:cNvSpPr txBox="1"/>
          <p:nvPr/>
        </p:nvSpPr>
        <p:spPr>
          <a:xfrm>
            <a:off x="581192" y="3785114"/>
            <a:ext cx="42783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Alimentación variada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Evitar hipo/hiperglucemias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Hábitos saludables. No comer entre horas, horarios….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No abusar de caramelos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Tres comidas principales y tres de refuerzo (ojo comedor escolar)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Saber diferenciar los tipos de alimentos a consumir 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1708530-2441-4DA3-BEE6-672A5ADF5403}"/>
              </a:ext>
            </a:extLst>
          </p:cNvPr>
          <p:cNvSpPr txBox="1"/>
          <p:nvPr/>
        </p:nvSpPr>
        <p:spPr>
          <a:xfrm>
            <a:off x="6865281" y="4082570"/>
            <a:ext cx="50722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Aconsejable que los compañeros conozcan la enfermedad.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Saber que el ejercicio puede bajar los niveles de glucosa. Tomar H de C de absorción rápida.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Mejor el ejercicio en la 1ª y 2ª hora. Sino puede ser este horario comer algo de 1 a 3 horas antes.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Empezar la clase con ejercicios aeróbicos e ir aumentando el nivel de intensidad.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pic>
        <p:nvPicPr>
          <p:cNvPr id="5" name="Imagen 4" descr="Variedad de comida&#10;&#10;Descripción generada automáticamente">
            <a:extLst>
              <a:ext uri="{FF2B5EF4-FFF2-40B4-BE49-F238E27FC236}">
                <a16:creationId xmlns:a16="http://schemas.microsoft.com/office/drawing/2014/main" id="{C304CDAB-A2F5-48E0-9B5F-19665F1B6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9959" y="1773580"/>
            <a:ext cx="3112591" cy="1750833"/>
          </a:xfrm>
          <a:prstGeom prst="rect">
            <a:avLst/>
          </a:prstGeom>
        </p:spPr>
      </p:pic>
      <p:pic>
        <p:nvPicPr>
          <p:cNvPr id="8" name="Imagen 7" descr="Un dibujo de una niña&#10;&#10;Descripción generada automáticamente con confianza media">
            <a:extLst>
              <a:ext uri="{FF2B5EF4-FFF2-40B4-BE49-F238E27FC236}">
                <a16:creationId xmlns:a16="http://schemas.microsoft.com/office/drawing/2014/main" id="{A69BCCA0-D9D5-4B30-9282-79BCD4EA4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637984" y="1732696"/>
            <a:ext cx="2541436" cy="2141210"/>
          </a:xfrm>
          <a:prstGeom prst="rect">
            <a:avLst/>
          </a:prstGeom>
        </p:spPr>
      </p:pic>
      <p:sp>
        <p:nvSpPr>
          <p:cNvPr id="6" name="Diagrama de flujo: almacenamiento interno 5">
            <a:extLst>
              <a:ext uri="{FF2B5EF4-FFF2-40B4-BE49-F238E27FC236}">
                <a16:creationId xmlns:a16="http://schemas.microsoft.com/office/drawing/2014/main" id="{3EDB3CDB-1B88-49CE-8604-3D4F3B95C523}"/>
              </a:ext>
            </a:extLst>
          </p:cNvPr>
          <p:cNvSpPr/>
          <p:nvPr/>
        </p:nvSpPr>
        <p:spPr>
          <a:xfrm>
            <a:off x="8426548" y="1704826"/>
            <a:ext cx="3317396" cy="1819588"/>
          </a:xfrm>
          <a:prstGeom prst="flowChartInternalStorag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masaje o el calor en la zona aumentan la absorción</a:t>
            </a:r>
          </a:p>
          <a:p>
            <a:pPr algn="ctr"/>
            <a:r>
              <a:rPr lang="es-ES" dirty="0"/>
              <a:t>Max en el abdomen</a:t>
            </a:r>
          </a:p>
          <a:p>
            <a:pPr algn="ctr"/>
            <a:r>
              <a:rPr lang="es-ES" dirty="0"/>
              <a:t>Mínima en el muslo</a:t>
            </a:r>
          </a:p>
        </p:txBody>
      </p:sp>
    </p:spTree>
    <p:extLst>
      <p:ext uri="{BB962C8B-B14F-4D97-AF65-F5344CB8AC3E}">
        <p14:creationId xmlns:p14="http://schemas.microsoft.com/office/powerpoint/2010/main" val="57625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938" y="1323091"/>
            <a:ext cx="10702026" cy="365126"/>
          </a:xfrm>
        </p:spPr>
        <p:txBody>
          <a:bodyPr rtlCol="0" anchor="ctr" anchorCtr="0">
            <a:normAutofit fontScale="90000"/>
          </a:bodyPr>
          <a:lstStyle/>
          <a:p>
            <a:pPr algn="ctr" rtl="0"/>
            <a:r>
              <a:rPr lang="es-ES" sz="3600" dirty="0">
                <a:latin typeface="Amasis MT Pro Black" panose="02040A04050005020304" pitchFamily="18" charset="0"/>
              </a:rPr>
              <a:t>VAMOS A PRACTICAR…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381" y="2707920"/>
            <a:ext cx="5201583" cy="4104571"/>
          </a:xfrm>
        </p:spPr>
        <p:txBody>
          <a:bodyPr rtlCol="0">
            <a:noAutofit/>
          </a:bodyPr>
          <a:lstStyle/>
          <a:p>
            <a:pPr algn="ctr" rtl="0"/>
            <a:r>
              <a:rPr lang="es-E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PRÁCTICA</a:t>
            </a:r>
          </a:p>
          <a:p>
            <a:pPr rtl="0"/>
            <a:endParaRPr lang="es-ES" sz="1600" dirty="0">
              <a:latin typeface="Amasis MT Pro Black" panose="02040A04050005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MEDICIÓN DE LA GLUCEMIA CAPILAR.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MANEJO DE BOLIGRAFOS DE INSULINA.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ADMINISTRACIÓN DE GLUCAGÓN.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5F88899-E202-4448-98C1-83DD9D1CF617}"/>
              </a:ext>
            </a:extLst>
          </p:cNvPr>
          <p:cNvSpPr txBox="1">
            <a:spLocks/>
          </p:cNvSpPr>
          <p:nvPr/>
        </p:nvSpPr>
        <p:spPr>
          <a:xfrm>
            <a:off x="600456" y="1505654"/>
            <a:ext cx="3514344" cy="410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MATERIAL</a:t>
            </a:r>
          </a:p>
          <a:p>
            <a:endParaRPr lang="es-ES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GLUCÓMETRO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LANCETAS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TIRAS DE GLUCÓMETRO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ALGODÓN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BOLIGRAFOS DE INSULINA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GLUCAGÓN</a:t>
            </a:r>
          </a:p>
        </p:txBody>
      </p:sp>
      <p:pic>
        <p:nvPicPr>
          <p:cNvPr id="7" name="Imagen 6" descr="Mano sosteniendo un control color blanco&#10;&#10;Descripción generada automáticamente">
            <a:extLst>
              <a:ext uri="{FF2B5EF4-FFF2-40B4-BE49-F238E27FC236}">
                <a16:creationId xmlns:a16="http://schemas.microsoft.com/office/drawing/2014/main" id="{511ADC18-D7D6-4940-B29B-CA38628AA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314825" y="2200274"/>
            <a:ext cx="2730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19" y="1507815"/>
            <a:ext cx="3568661" cy="1520927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/>
          <a:lstStyle/>
          <a:p>
            <a:pPr algn="ctr" rtl="0"/>
            <a:r>
              <a:rPr lang="es-ES" sz="5400" b="1" dirty="0">
                <a:latin typeface="Chiller" panose="04020404031007020602" pitchFamily="82" charset="0"/>
              </a:rPr>
              <a:t>Gracias</a:t>
            </a:r>
            <a:br>
              <a:rPr lang="es-ES" dirty="0"/>
            </a:br>
            <a:endParaRPr lang="es-ES" dirty="0"/>
          </a:p>
        </p:txBody>
      </p:sp>
      <p:pic>
        <p:nvPicPr>
          <p:cNvPr id="9" name="Marcador de posición de imagen 8" descr="Un joven parado en la cocina&#10;&#10;Descripción generada automáticamente con confianza baja">
            <a:extLst>
              <a:ext uri="{FF2B5EF4-FFF2-40B4-BE49-F238E27FC236}">
                <a16:creationId xmlns:a16="http://schemas.microsoft.com/office/drawing/2014/main" id="{5EA78BC8-2625-4343-8C12-602F2A893C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337" b="4337"/>
          <a:stretch>
            <a:fillRect/>
          </a:stretch>
        </p:blipFill>
        <p:spPr/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89368">
            <a:off x="660831" y="3375631"/>
            <a:ext cx="3840230" cy="1813970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algn="ctr" rtl="0"/>
            <a:r>
              <a:rPr lang="es-ES" sz="3200" b="1" dirty="0">
                <a:latin typeface="Chiller" panose="04020404031007020602" pitchFamily="82" charset="0"/>
              </a:rPr>
              <a:t>MARIA MURILLO RUBIO</a:t>
            </a:r>
            <a:r>
              <a:rPr lang="es-ES" sz="2000" b="1" dirty="0"/>
              <a:t> </a:t>
            </a:r>
          </a:p>
          <a:p>
            <a:pPr algn="ctr" rtl="0"/>
            <a:r>
              <a:rPr lang="es-ES" sz="2000" b="1" dirty="0"/>
              <a:t>mariadue1984@gmail.com</a:t>
            </a:r>
          </a:p>
          <a:p>
            <a:pPr algn="ctr" rtl="0"/>
            <a:endParaRPr lang="es-ES" b="1" dirty="0"/>
          </a:p>
        </p:txBody>
      </p:sp>
      <p:pic>
        <p:nvPicPr>
          <p:cNvPr id="10" name="Elementos multimedia en línea 3" title="Municipio de Tigre hace cancion de RCP!">
            <a:hlinkClick r:id="" action="ppaction://media"/>
            <a:extLst>
              <a:ext uri="{FF2B5EF4-FFF2-40B4-BE49-F238E27FC236}">
                <a16:creationId xmlns:a16="http://schemas.microsoft.com/office/drawing/2014/main" id="{F983FF94-9843-45DF-8699-C85B4D9885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4177" y="5767626"/>
            <a:ext cx="1113624" cy="62919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AF6BB7-EE86-4846-AB29-AC733F67DDD8}"/>
              </a:ext>
            </a:extLst>
          </p:cNvPr>
          <p:cNvSpPr/>
          <p:nvPr/>
        </p:nvSpPr>
        <p:spPr>
          <a:xfrm>
            <a:off x="490349" y="286247"/>
            <a:ext cx="3771550" cy="44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4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17B37-3ABF-424E-9128-F20C2B72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92" y="577289"/>
            <a:ext cx="11029616" cy="610719"/>
          </a:xfrm>
        </p:spPr>
        <p:txBody>
          <a:bodyPr rtlCol="0"/>
          <a:lstStyle/>
          <a:p>
            <a:pPr algn="ctr" rtl="0"/>
            <a:r>
              <a:rPr lang="es-ES" dirty="0"/>
              <a:t>REFERENCIAS JURÍDICAS</a:t>
            </a:r>
          </a:p>
        </p:txBody>
      </p:sp>
      <p:graphicFrame>
        <p:nvGraphicFramePr>
          <p:cNvPr id="7" name="Marcador de contenido 6" descr="Marcador de posición de equipo ">
            <a:extLst>
              <a:ext uri="{FF2B5EF4-FFF2-40B4-BE49-F238E27FC236}">
                <a16:creationId xmlns:a16="http://schemas.microsoft.com/office/drawing/2014/main" id="{C1BEDA54-2DC6-4AC7-850A-41264E941A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072561"/>
              </p:ext>
            </p:extLst>
          </p:nvPr>
        </p:nvGraphicFramePr>
        <p:xfrm>
          <a:off x="581025" y="1342239"/>
          <a:ext cx="11029950" cy="4633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807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EA5387D-64D8-4D6C-B109-FF4E81DF6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319FFD2-07B5-4029-BFB3-26FCFCC2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graphicFrame>
        <p:nvGraphicFramePr>
          <p:cNvPr id="5" name="Marcador de posición de contenido 4" descr="Gráfico SmartArt comparativo ">
            <a:extLst>
              <a:ext uri="{FF2B5EF4-FFF2-40B4-BE49-F238E27FC236}">
                <a16:creationId xmlns:a16="http://schemas.microsoft.com/office/drawing/2014/main" id="{F9168008-95BD-4975-8EE3-48D676677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2273686"/>
              </p:ext>
            </p:extLst>
          </p:nvPr>
        </p:nvGraphicFramePr>
        <p:xfrm>
          <a:off x="685800" y="1819276"/>
          <a:ext cx="10125075" cy="4399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08B1DCC7-1A21-41B2-9FF2-29F81DEF4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5" y="209550"/>
            <a:ext cx="6562725" cy="1609727"/>
          </a:xfrm>
        </p:spPr>
        <p:txBody>
          <a:bodyPr/>
          <a:lstStyle/>
          <a:p>
            <a:r>
              <a:rPr lang="es-ES" dirty="0">
                <a:latin typeface="Amasis MT Pro Black" panose="02040A04050005020304" pitchFamily="18" charset="0"/>
              </a:rPr>
              <a:t>PRINCIPOS BÁSICOS</a:t>
            </a:r>
          </a:p>
        </p:txBody>
      </p:sp>
    </p:spTree>
    <p:extLst>
      <p:ext uri="{BB962C8B-B14F-4D97-AF65-F5344CB8AC3E}">
        <p14:creationId xmlns:p14="http://schemas.microsoft.com/office/powerpoint/2010/main" val="81673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584279"/>
            <a:ext cx="10993549" cy="676275"/>
          </a:xfrm>
        </p:spPr>
        <p:txBody>
          <a:bodyPr rtlCol="0" anchor="ctr" anchorCtr="0">
            <a:normAutofit/>
          </a:bodyPr>
          <a:lstStyle/>
          <a:p>
            <a:pPr algn="ctr" rtl="0"/>
            <a:r>
              <a:rPr lang="es-ES" sz="3600" dirty="0">
                <a:latin typeface="Amasis MT Pro Black" panose="02040A04050005020304" pitchFamily="18" charset="0"/>
              </a:rPr>
              <a:t>PROTOCOLOS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1353254"/>
            <a:ext cx="5457794" cy="468233"/>
          </a:xfrm>
        </p:spPr>
        <p:txBody>
          <a:bodyPr rtlCol="0">
            <a:noAutofit/>
          </a:bodyPr>
          <a:lstStyle/>
          <a:p>
            <a:pPr rtl="0"/>
            <a:r>
              <a:rPr lang="es-ES" sz="1600" dirty="0">
                <a:latin typeface="Amasis MT Pro Black" panose="02040A04050005020304" pitchFamily="18" charset="0"/>
              </a:rPr>
              <a:t>ANTE LA ADMINISTRACIÓN DE MEDICAMENTOS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3A738EEE-54BE-4F0A-AF98-13F0AC4D57E8}"/>
              </a:ext>
            </a:extLst>
          </p:cNvPr>
          <p:cNvSpPr txBox="1">
            <a:spLocks/>
          </p:cNvSpPr>
          <p:nvPr/>
        </p:nvSpPr>
        <p:spPr>
          <a:xfrm>
            <a:off x="6865281" y="1337208"/>
            <a:ext cx="4693054" cy="468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dirty="0">
                <a:latin typeface="Amasis MT Pro Black" panose="02040A04050005020304" pitchFamily="18" charset="0"/>
              </a:rPr>
              <a:t>ANTE UN ACCIDENTE O EMERGENCIA</a:t>
            </a:r>
          </a:p>
        </p:txBody>
      </p:sp>
      <p:pic>
        <p:nvPicPr>
          <p:cNvPr id="28" name="Imagen 27" descr="Imagen que contiene alimentos&#10;&#10;Descripción generada automáticamente">
            <a:extLst>
              <a:ext uri="{FF2B5EF4-FFF2-40B4-BE49-F238E27FC236}">
                <a16:creationId xmlns:a16="http://schemas.microsoft.com/office/drawing/2014/main" id="{FA707689-C481-4B5C-BF96-1599D8B506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6549" y="2014414"/>
            <a:ext cx="3442001" cy="2072108"/>
          </a:xfrm>
          <a:prstGeom prst="rect">
            <a:avLst/>
          </a:prstGeom>
        </p:spPr>
      </p:pic>
      <p:pic>
        <p:nvPicPr>
          <p:cNvPr id="31" name="Imagen 30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54E719E-5B70-4662-B583-7831D793B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379310" y="2012568"/>
            <a:ext cx="4069183" cy="2288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A342CA99-D462-49C0-A4E8-CCF78E250B87}"/>
              </a:ext>
            </a:extLst>
          </p:cNvPr>
          <p:cNvSpPr txBox="1"/>
          <p:nvPr/>
        </p:nvSpPr>
        <p:spPr>
          <a:xfrm>
            <a:off x="448056" y="4763647"/>
            <a:ext cx="4278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Solicitar la información necesaria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Autorización de padres o tutores legales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Archivo con autorizaciones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Personas encargadas de la administración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1708530-2441-4DA3-BEE6-672A5ADF5403}"/>
              </a:ext>
            </a:extLst>
          </p:cNvPr>
          <p:cNvSpPr txBox="1"/>
          <p:nvPr/>
        </p:nvSpPr>
        <p:spPr>
          <a:xfrm>
            <a:off x="7379310" y="4623873"/>
            <a:ext cx="4588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Manual de emergencias habituales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Plan de formación en primeros auxilios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Teléfonos visibles de emergencias sanitarias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Sistema de información rápida a familiares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 de traslado urgente del alumnado a un centro médico. </a:t>
            </a:r>
            <a:endParaRPr lang="es-E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7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10" y="702816"/>
            <a:ext cx="3799266" cy="1244255"/>
          </a:xfrm>
          <a:scene3d>
            <a:camera prst="perspectiveHeroicExtremeLeftFacing"/>
            <a:lightRig rig="threePt" dir="t"/>
          </a:scene3d>
        </p:spPr>
        <p:txBody>
          <a:bodyPr rtlCol="0"/>
          <a:lstStyle/>
          <a:p>
            <a:pPr rtl="0"/>
            <a:r>
              <a:rPr lang="es-ES" sz="4400" dirty="0">
                <a:latin typeface="Amasis MT Pro Black" panose="02040A04050005020304" pitchFamily="18" charset="0"/>
              </a:rPr>
              <a:t>diabetes</a:t>
            </a:r>
            <a:r>
              <a:rPr lang="es-ES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556758"/>
            <a:ext cx="3424138" cy="4401818"/>
          </a:xfrm>
        </p:spPr>
        <p:txBody>
          <a:bodyPr rtlCol="0"/>
          <a:lstStyle/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Definición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Tipos: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Gestacional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Tipo 1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Tipo 2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Vigilancia del tratamiento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Hiperglucemia</a:t>
            </a:r>
          </a:p>
          <a:p>
            <a:pPr marL="915750" lvl="1" indent="-285750">
              <a:buFont typeface="Arial" panose="020B0604020202020204" pitchFamily="34" charset="0"/>
              <a:buChar char="•"/>
            </a:pPr>
            <a:r>
              <a:rPr lang="es-ES" dirty="0"/>
              <a:t>Hipoglucemia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Alimentación escolar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Ejercicio físico</a:t>
            </a:r>
          </a:p>
        </p:txBody>
      </p:sp>
      <p:pic>
        <p:nvPicPr>
          <p:cNvPr id="17" name="Imagen 1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5DB5074-6D3E-4D0F-B1A1-2213D11B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51314" y="2050196"/>
            <a:ext cx="10116880" cy="3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710" y="702816"/>
            <a:ext cx="3799266" cy="124425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/>
          <a:lstStyle/>
          <a:p>
            <a:pPr rtl="0"/>
            <a:r>
              <a:rPr lang="es-ES" sz="4400" dirty="0">
                <a:latin typeface="Amasis MT Pro Black" panose="02040A04050005020304" pitchFamily="18" charset="0"/>
              </a:rPr>
              <a:t>definición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60" y="1547233"/>
            <a:ext cx="2863215" cy="4401818"/>
          </a:xfrm>
        </p:spPr>
        <p:txBody>
          <a:bodyPr rtlCol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Enfermedad CRÓNICA y METABÓLICA caracterizada por niveles elevados de glucosa en sangre.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Tiene una incidencia del 10-15% en la población. </a:t>
            </a:r>
            <a:endParaRPr lang="es-ES" dirty="0"/>
          </a:p>
        </p:txBody>
      </p:sp>
      <p:pic>
        <p:nvPicPr>
          <p:cNvPr id="6" name="Marcador de posición de imagen 13">
            <a:extLst>
              <a:ext uri="{FF2B5EF4-FFF2-40B4-BE49-F238E27FC236}">
                <a16:creationId xmlns:a16="http://schemas.microsoft.com/office/drawing/2014/main" id="{8BA37D3E-14CA-4AE0-BAF4-CCCFC1DFEC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r="4200"/>
          <a:stretch>
            <a:fillRect/>
          </a:stretch>
        </p:blipFill>
        <p:spPr bwMode="auto">
          <a:xfrm>
            <a:off x="7339502" y="779306"/>
            <a:ext cx="3995788" cy="4364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93A94C86-2C82-4094-8B99-6A9B7BBFFBF9}"/>
              </a:ext>
            </a:extLst>
          </p:cNvPr>
          <p:cNvSpPr/>
          <p:nvPr/>
        </p:nvSpPr>
        <p:spPr>
          <a:xfrm>
            <a:off x="5238751" y="4910929"/>
            <a:ext cx="6496050" cy="1747045"/>
          </a:xfrm>
          <a:prstGeom prst="roundRect">
            <a:avLst/>
          </a:prstGeom>
          <a:solidFill>
            <a:srgbClr val="F4B7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</a:rPr>
              <a:t>- PÁNCREAS GENERADOR DE INSULINA</a:t>
            </a:r>
          </a:p>
          <a:p>
            <a:pPr marL="285750" indent="-285750" algn="ctr">
              <a:buFontTx/>
              <a:buChar char="-"/>
            </a:pPr>
            <a:r>
              <a:rPr lang="es-ES" b="1" dirty="0">
                <a:solidFill>
                  <a:srgbClr val="0070C0"/>
                </a:solidFill>
              </a:rPr>
              <a:t>LA INSULINA COMO “LLAVE”</a:t>
            </a:r>
          </a:p>
          <a:p>
            <a:pPr marL="285750" indent="-285750" algn="ctr">
              <a:buFontTx/>
              <a:buChar char="-"/>
            </a:pPr>
            <a:r>
              <a:rPr lang="es-ES" b="1" dirty="0">
                <a:solidFill>
                  <a:srgbClr val="0070C0"/>
                </a:solidFill>
              </a:rPr>
              <a:t>LA GLUCOSA ES UTILIZADA POR LAS CÉLULAS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17FD6AF5-34E5-4722-8CB0-DF4A91310EBF}"/>
              </a:ext>
            </a:extLst>
          </p:cNvPr>
          <p:cNvSpPr/>
          <p:nvPr/>
        </p:nvSpPr>
        <p:spPr>
          <a:xfrm>
            <a:off x="3877577" y="2454212"/>
            <a:ext cx="2444499" cy="1949576"/>
          </a:xfrm>
          <a:prstGeom prst="ellipse">
            <a:avLst/>
          </a:prstGeom>
          <a:solidFill>
            <a:srgbClr val="65D3E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DÍA </a:t>
            </a:r>
            <a:r>
              <a:rPr lang="es-ES" sz="160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MUNDIAL DE </a:t>
            </a:r>
            <a:r>
              <a:rPr lang="es-ES" sz="16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 DIABETES</a:t>
            </a:r>
          </a:p>
          <a:p>
            <a:pPr algn="ctr"/>
            <a:endParaRPr lang="es-ES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14/11</a:t>
            </a:r>
          </a:p>
          <a:p>
            <a:pPr algn="ctr"/>
            <a:endParaRPr lang="es-ES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58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624" y="5232396"/>
            <a:ext cx="7225075" cy="1902749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/>
              <a:t>. </a:t>
            </a:r>
          </a:p>
        </p:txBody>
      </p:sp>
      <p:pic>
        <p:nvPicPr>
          <p:cNvPr id="26" name="Imagen 25" descr="Diagrama&#10;&#10;Descripción generada automáticamente">
            <a:extLst>
              <a:ext uri="{FF2B5EF4-FFF2-40B4-BE49-F238E27FC236}">
                <a16:creationId xmlns:a16="http://schemas.microsoft.com/office/drawing/2014/main" id="{887A8C0D-D033-4635-A9F8-795C564BA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62499" y="2400077"/>
            <a:ext cx="2659310" cy="1795851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49B420A6-14FC-4801-9028-F6F161B7A359}"/>
              </a:ext>
            </a:extLst>
          </p:cNvPr>
          <p:cNvSpPr/>
          <p:nvPr/>
        </p:nvSpPr>
        <p:spPr>
          <a:xfrm>
            <a:off x="4733276" y="4662293"/>
            <a:ext cx="2585086" cy="49688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TRATAMIENTO</a:t>
            </a:r>
          </a:p>
        </p:txBody>
      </p:sp>
      <p:pic>
        <p:nvPicPr>
          <p:cNvPr id="38" name="Imagen 37" descr="Imagen que contiene interior, puesto, gato, luz&#10;&#10;Descripción generada automáticamente">
            <a:extLst>
              <a:ext uri="{FF2B5EF4-FFF2-40B4-BE49-F238E27FC236}">
                <a16:creationId xmlns:a16="http://schemas.microsoft.com/office/drawing/2014/main" id="{B4C2AF4A-EAC9-4B99-AC85-90AB204103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024202" y="5372919"/>
            <a:ext cx="1895972" cy="907106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C48FE00-1B83-471E-8DEB-F05BACC754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894374" y="5510495"/>
            <a:ext cx="1286256" cy="1152316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C16D33E6-6135-457A-82DE-FDB97F4DC843}"/>
              </a:ext>
            </a:extLst>
          </p:cNvPr>
          <p:cNvSpPr/>
          <p:nvPr/>
        </p:nvSpPr>
        <p:spPr>
          <a:xfrm>
            <a:off x="329047" y="1932341"/>
            <a:ext cx="2496513" cy="1411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ES" b="1" dirty="0">
              <a:latin typeface="Comic Sans MS" panose="030F0702030302020204" pitchFamily="66" charset="0"/>
            </a:endParaRPr>
          </a:p>
        </p:txBody>
      </p:sp>
      <p:pic>
        <p:nvPicPr>
          <p:cNvPr id="46" name="Imagen 45" descr="Imagen que contiene persona, interior, mujer, cama&#10;&#10;Descripción generada automáticamente">
            <a:extLst>
              <a:ext uri="{FF2B5EF4-FFF2-40B4-BE49-F238E27FC236}">
                <a16:creationId xmlns:a16="http://schemas.microsoft.com/office/drawing/2014/main" id="{D59EEC5D-F824-43C1-92E0-0D13BD7B52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26145" y="2405041"/>
            <a:ext cx="2620881" cy="1750344"/>
          </a:xfrm>
          <a:prstGeom prst="rect">
            <a:avLst/>
          </a:prstGeom>
        </p:spPr>
      </p:pic>
      <p:pic>
        <p:nvPicPr>
          <p:cNvPr id="49" name="Imagen 48" descr="Diagrama&#10;&#10;Descripción generada automáticamente">
            <a:extLst>
              <a:ext uri="{FF2B5EF4-FFF2-40B4-BE49-F238E27FC236}">
                <a16:creationId xmlns:a16="http://schemas.microsoft.com/office/drawing/2014/main" id="{F2B8C6C8-349F-451A-B34A-F89BD9D6C81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579818" y="2440628"/>
            <a:ext cx="2540406" cy="2032325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14C3E517-5170-4F24-B259-F653DE59EA04}"/>
              </a:ext>
            </a:extLst>
          </p:cNvPr>
          <p:cNvSpPr/>
          <p:nvPr/>
        </p:nvSpPr>
        <p:spPr>
          <a:xfrm>
            <a:off x="8536723" y="4662293"/>
            <a:ext cx="2585086" cy="496883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TRATAMIENTO</a:t>
            </a:r>
          </a:p>
        </p:txBody>
      </p:sp>
      <p:pic>
        <p:nvPicPr>
          <p:cNvPr id="52" name="Imagen 51" descr="Imagen que contiene interior, puesto, gato, luz&#10;&#10;Descripción generada automáticamente">
            <a:extLst>
              <a:ext uri="{FF2B5EF4-FFF2-40B4-BE49-F238E27FC236}">
                <a16:creationId xmlns:a16="http://schemas.microsoft.com/office/drawing/2014/main" id="{0ED61080-BDF2-42BE-B96E-1594BA3A99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98919" y="5436508"/>
            <a:ext cx="2239561" cy="1071492"/>
          </a:xfrm>
          <a:prstGeom prst="rect">
            <a:avLst/>
          </a:prstGeom>
        </p:spPr>
      </p:pic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CA8A32F1-3C01-49B5-8CC0-B6A28F020E75}"/>
              </a:ext>
            </a:extLst>
          </p:cNvPr>
          <p:cNvSpPr/>
          <p:nvPr/>
        </p:nvSpPr>
        <p:spPr>
          <a:xfrm rot="20272491">
            <a:off x="1218887" y="4909848"/>
            <a:ext cx="2891002" cy="14294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IMPORTANTE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CBEDD648-7221-4F80-A3C0-E384A87DA23C}"/>
              </a:ext>
            </a:extLst>
          </p:cNvPr>
          <p:cNvSpPr txBox="1">
            <a:spLocks/>
          </p:cNvSpPr>
          <p:nvPr/>
        </p:nvSpPr>
        <p:spPr>
          <a:xfrm>
            <a:off x="4966262" y="465438"/>
            <a:ext cx="4425277" cy="124425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400" dirty="0">
                <a:latin typeface="Amasis MT Pro Black" panose="02040A04050005020304" pitchFamily="18" charset="0"/>
              </a:rPr>
              <a:t>TIPOS</a:t>
            </a:r>
            <a:endParaRPr lang="es-ES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1F77D50-6047-4DA6-BDBC-257CF146B3B8}"/>
              </a:ext>
            </a:extLst>
          </p:cNvPr>
          <p:cNvSpPr txBox="1"/>
          <p:nvPr/>
        </p:nvSpPr>
        <p:spPr>
          <a:xfrm>
            <a:off x="899536" y="1675569"/>
            <a:ext cx="2496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Amasis MT Pro Black" panose="02040A04050005020304" pitchFamily="18" charset="0"/>
              </a:rPr>
              <a:t>GESTACIONAL</a:t>
            </a:r>
            <a:endParaRPr lang="es-ES" sz="2400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8B90930-CCC0-4994-A603-1EEAB096A05F}"/>
              </a:ext>
            </a:extLst>
          </p:cNvPr>
          <p:cNvSpPr txBox="1"/>
          <p:nvPr/>
        </p:nvSpPr>
        <p:spPr>
          <a:xfrm>
            <a:off x="4395773" y="1675569"/>
            <a:ext cx="3060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Amasis MT Pro Black" panose="02040A04050005020304" pitchFamily="18" charset="0"/>
              </a:rPr>
              <a:t>DIABETES TIPO I</a:t>
            </a:r>
            <a:endParaRPr lang="es-ES" sz="24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7037B14-6DC4-4318-B243-A0075A90A271}"/>
              </a:ext>
            </a:extLst>
          </p:cNvPr>
          <p:cNvSpPr txBox="1"/>
          <p:nvPr/>
        </p:nvSpPr>
        <p:spPr>
          <a:xfrm>
            <a:off x="8418606" y="1705877"/>
            <a:ext cx="2998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latin typeface="Amasis MT Pro Black" panose="02040A04050005020304" pitchFamily="18" charset="0"/>
              </a:rPr>
              <a:t>DIABETES TIPO II</a:t>
            </a:r>
            <a:endParaRPr lang="es-ES" sz="24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A5F4C40-2CEE-41E0-BE53-E89ADC33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2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1" grpId="0" animBg="1"/>
      <p:bldP spid="7" grpId="0" animBg="1"/>
      <p:bldP spid="29" grpId="0"/>
      <p:bldP spid="31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365125"/>
          </a:xfrm>
        </p:spPr>
        <p:txBody>
          <a:bodyPr rtlCol="0" anchor="b">
            <a:normAutofit fontScale="90000"/>
          </a:bodyPr>
          <a:lstStyle/>
          <a:p>
            <a:pPr algn="ctr" rtl="0"/>
            <a:r>
              <a:rPr lang="es-ES" sz="2200" b="1" dirty="0"/>
              <a:t>TENGO UN NIÑO CON DIABETES EN EL CENTRO: Que tengo que saber </a:t>
            </a:r>
            <a:r>
              <a:rPr lang="es-ES" b="1" dirty="0"/>
              <a:t>? 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AF01A4F-DF26-45C7-B0E4-13046AE3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2091" y="1208192"/>
            <a:ext cx="3640650" cy="557784"/>
          </a:xfrm>
        </p:spPr>
        <p:txBody>
          <a:bodyPr/>
          <a:lstStyle/>
          <a:p>
            <a:r>
              <a:rPr lang="en-US" dirty="0"/>
              <a:t>LLEVA BOMBA DE INSULINA</a:t>
            </a:r>
          </a:p>
        </p:txBody>
      </p:sp>
      <p:pic>
        <p:nvPicPr>
          <p:cNvPr id="20" name="Marcador de posición de imagen 19" descr="Mano sosteniendo un teléfono celular&#10;&#10;Descripción generada automáticamente">
            <a:extLst>
              <a:ext uri="{FF2B5EF4-FFF2-40B4-BE49-F238E27FC236}">
                <a16:creationId xmlns:a16="http://schemas.microsoft.com/office/drawing/2014/main" id="{66311D53-5C60-4789-9DB4-4F4E1793B7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768" r="19080"/>
          <a:stretch/>
        </p:blipFill>
        <p:spPr>
          <a:xfrm>
            <a:off x="4039797" y="1756085"/>
            <a:ext cx="3200400" cy="2934999"/>
          </a:xfrm>
          <a:noFill/>
        </p:spPr>
      </p:pic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EE56520-7FA5-4976-A769-88D81DAAB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4325" y="1180357"/>
            <a:ext cx="3200400" cy="553373"/>
          </a:xfrm>
        </p:spPr>
        <p:txBody>
          <a:bodyPr/>
          <a:lstStyle/>
          <a:p>
            <a:r>
              <a:rPr lang="en-US" dirty="0"/>
              <a:t>SE INYECTA INSULINA</a:t>
            </a:r>
          </a:p>
        </p:txBody>
      </p:sp>
      <p:pic>
        <p:nvPicPr>
          <p:cNvPr id="7" name="Imagen 6" descr="Man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6B1A206-38BD-447F-B6FA-BAF0FD5D1D5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1984" r="16677" b="-3"/>
          <a:stretch/>
        </p:blipFill>
        <p:spPr>
          <a:xfrm>
            <a:off x="314325" y="1695864"/>
            <a:ext cx="3200400" cy="2934999"/>
          </a:xfrm>
          <a:prstGeom prst="rect">
            <a:avLst/>
          </a:prstGeom>
          <a:noFill/>
        </p:spPr>
      </p:pic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894523-FC3F-424B-A87E-9E69141C5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488" y="4691084"/>
            <a:ext cx="3200400" cy="2243116"/>
          </a:xfrm>
        </p:spPr>
        <p:txBody>
          <a:bodyPr/>
          <a:lstStyle/>
          <a:p>
            <a:r>
              <a:rPr lang="en-US" dirty="0"/>
              <a:t>¿ CUANDO?</a:t>
            </a:r>
          </a:p>
          <a:p>
            <a:r>
              <a:rPr lang="en-US" dirty="0"/>
              <a:t>¿TIPO?</a:t>
            </a:r>
          </a:p>
          <a:p>
            <a:r>
              <a:rPr lang="en-US" dirty="0"/>
              <a:t>¿DONDE?</a:t>
            </a:r>
          </a:p>
          <a:p>
            <a:endParaRPr lang="en-US" dirty="0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4C17730B-009D-4B20-87A0-9D292E996036}"/>
              </a:ext>
            </a:extLst>
          </p:cNvPr>
          <p:cNvSpPr/>
          <p:nvPr/>
        </p:nvSpPr>
        <p:spPr>
          <a:xfrm rot="17328390">
            <a:off x="6734125" y="4317493"/>
            <a:ext cx="1119695" cy="247537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5" name="Elementos multimedia en línea 4" title="Bomba de insulina">
            <a:hlinkClick r:id="" action="ppaction://media"/>
            <a:extLst>
              <a:ext uri="{FF2B5EF4-FFF2-40B4-BE49-F238E27FC236}">
                <a16:creationId xmlns:a16="http://schemas.microsoft.com/office/drawing/2014/main" id="{A3781336-F6F0-4934-8C73-68A71AC769A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601074" y="2837274"/>
            <a:ext cx="4354234" cy="246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1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1" grpId="0" build="p"/>
      <p:bldP spid="43" grpId="0" build="p"/>
      <p:bldP spid="45" grpId="0" build="p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C271D-D3EB-4A78-9929-4B8E740B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365125"/>
          </a:xfrm>
          <a:solidFill>
            <a:srgbClr val="FFFF00"/>
          </a:solidFill>
        </p:spPr>
        <p:txBody>
          <a:bodyPr rtlCol="0" anchor="b">
            <a:normAutofit fontScale="90000"/>
          </a:bodyPr>
          <a:lstStyle/>
          <a:p>
            <a:pPr algn="ctr" rtl="0"/>
            <a:r>
              <a:rPr lang="es-ES" sz="2200" b="1" dirty="0"/>
              <a:t>TENGO UN NIÑO QUE SE INYECTA INSULINA. Que tengo que saber</a:t>
            </a:r>
            <a:endParaRPr lang="es-ES" b="1" dirty="0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EE56520-7FA5-4976-A769-88D81DAAB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3780" y="1365140"/>
            <a:ext cx="3200400" cy="553373"/>
          </a:xfrm>
          <a:solidFill>
            <a:srgbClr val="FF66FF"/>
          </a:solidFill>
        </p:spPr>
        <p:txBody>
          <a:bodyPr/>
          <a:lstStyle/>
          <a:p>
            <a:r>
              <a:rPr lang="en-US" dirty="0"/>
              <a:t>TIPOS DE INSULINA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894523-FC3F-424B-A87E-9E69141C5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8999" y="1786277"/>
            <a:ext cx="3576954" cy="4534941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Limpiar</a:t>
            </a:r>
            <a:r>
              <a:rPr lang="en-US" dirty="0"/>
              <a:t> la </a:t>
            </a:r>
            <a:r>
              <a:rPr lang="en-US" dirty="0" err="1"/>
              <a:t>piel</a:t>
            </a:r>
            <a:r>
              <a:rPr lang="en-US" dirty="0"/>
              <a:t> </a:t>
            </a:r>
            <a:r>
              <a:rPr lang="en-US" dirty="0" err="1"/>
              <a:t>donde</a:t>
            </a:r>
            <a:r>
              <a:rPr lang="en-US" dirty="0"/>
              <a:t> se </a:t>
            </a:r>
            <a:r>
              <a:rPr lang="en-US" dirty="0" err="1"/>
              <a:t>vaya</a:t>
            </a:r>
            <a:r>
              <a:rPr lang="en-US" dirty="0"/>
              <a:t> a </a:t>
            </a:r>
            <a:r>
              <a:rPr lang="en-US" dirty="0" err="1"/>
              <a:t>inyectar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Regular el dial hasta la </a:t>
            </a:r>
            <a:r>
              <a:rPr lang="en-US" dirty="0" err="1"/>
              <a:t>dosis</a:t>
            </a:r>
            <a:r>
              <a:rPr lang="en-US" dirty="0"/>
              <a:t> de </a:t>
            </a:r>
            <a:r>
              <a:rPr lang="en-US" dirty="0" err="1"/>
              <a:t>insulina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Apretar</a:t>
            </a:r>
            <a:r>
              <a:rPr lang="en-US" dirty="0"/>
              <a:t> la </a:t>
            </a:r>
            <a:r>
              <a:rPr lang="en-US" dirty="0" err="1"/>
              <a:t>piel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lugar</a:t>
            </a:r>
            <a:r>
              <a:rPr lang="en-US" dirty="0"/>
              <a:t> </a:t>
            </a:r>
            <a:r>
              <a:rPr lang="en-US" dirty="0" err="1"/>
              <a:t>elegido</a:t>
            </a:r>
            <a:r>
              <a:rPr lang="en-US" dirty="0"/>
              <a:t> e </a:t>
            </a:r>
            <a:r>
              <a:rPr lang="en-US" dirty="0" err="1"/>
              <a:t>inyectar</a:t>
            </a:r>
            <a:r>
              <a:rPr lang="en-US" dirty="0"/>
              <a:t> la </a:t>
            </a:r>
            <a:r>
              <a:rPr lang="en-US" dirty="0" err="1"/>
              <a:t>aguja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err="1"/>
              <a:t>Presionar</a:t>
            </a:r>
            <a:r>
              <a:rPr lang="en-US" dirty="0"/>
              <a:t> el </a:t>
            </a:r>
            <a:r>
              <a:rPr lang="en-US" dirty="0" err="1"/>
              <a:t>émbolo</a:t>
            </a:r>
            <a:r>
              <a:rPr lang="en-US" dirty="0"/>
              <a:t> para </a:t>
            </a:r>
            <a:r>
              <a:rPr lang="en-US" dirty="0" err="1"/>
              <a:t>obtener</a:t>
            </a:r>
            <a:r>
              <a:rPr lang="en-US" dirty="0"/>
              <a:t> la </a:t>
            </a:r>
            <a:r>
              <a:rPr lang="en-US" dirty="0" err="1"/>
              <a:t>dosis</a:t>
            </a:r>
            <a:endParaRPr lang="en-US" dirty="0"/>
          </a:p>
        </p:txBody>
      </p:sp>
      <p:pic>
        <p:nvPicPr>
          <p:cNvPr id="4" name="Imagen 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A10CC755-8029-47AA-AC11-BDBDEF77E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2262" y="2382188"/>
            <a:ext cx="3586552" cy="2071234"/>
          </a:xfrm>
          <a:prstGeom prst="rect">
            <a:avLst/>
          </a:prstGeom>
        </p:spPr>
      </p:pic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AF01A4F-DF26-45C7-B0E4-13046AE3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7738" y="1454838"/>
            <a:ext cx="4441610" cy="557784"/>
          </a:xfrm>
          <a:solidFill>
            <a:srgbClr val="FF66FF"/>
          </a:solidFill>
        </p:spPr>
        <p:txBody>
          <a:bodyPr/>
          <a:lstStyle/>
          <a:p>
            <a:r>
              <a:rPr lang="en-US" dirty="0"/>
              <a:t>COMO FUNCIONA EL BOLIGRAFO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AF2BEE72-873C-42E0-8918-9F970153887C}"/>
              </a:ext>
            </a:extLst>
          </p:cNvPr>
          <p:cNvSpPr txBox="1">
            <a:spLocks/>
          </p:cNvSpPr>
          <p:nvPr/>
        </p:nvSpPr>
        <p:spPr>
          <a:xfrm>
            <a:off x="355888" y="4843484"/>
            <a:ext cx="3200400" cy="22431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ULTRARÁPIDA: 30-60´.</a:t>
            </a:r>
          </a:p>
          <a:p>
            <a:r>
              <a:rPr lang="en-US" dirty="0"/>
              <a:t>RÁPIDA: 2-4H.</a:t>
            </a:r>
          </a:p>
          <a:p>
            <a:r>
              <a:rPr lang="en-US" dirty="0"/>
              <a:t>INTERMEDIA: 4-8H.</a:t>
            </a:r>
          </a:p>
          <a:p>
            <a:r>
              <a:rPr lang="en-US" dirty="0"/>
              <a:t>RETARDADA</a:t>
            </a:r>
          </a:p>
          <a:p>
            <a:endParaRPr lang="en-US" dirty="0"/>
          </a:p>
        </p:txBody>
      </p:sp>
      <p:pic>
        <p:nvPicPr>
          <p:cNvPr id="6" name="Imagen 5" descr="Imagen que contiene artículos, remoto, puesto&#10;&#10;Descripción generada automáticamente">
            <a:extLst>
              <a:ext uri="{FF2B5EF4-FFF2-40B4-BE49-F238E27FC236}">
                <a16:creationId xmlns:a16="http://schemas.microsoft.com/office/drawing/2014/main" id="{57F76DB5-8B6C-407F-AD24-444A3B5D3D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9765693">
            <a:off x="3478933" y="3035194"/>
            <a:ext cx="5146348" cy="270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0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build="p" animBg="1"/>
      <p:bldP spid="41" grpId="0" build="p" animBg="1"/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0_TF45205285_Win32" id="{B824BB61-E792-46EB-AD5E-70BCF3562648}" vid="{025F6579-B20A-47E7-97FA-E5CAB5168F90}"/>
    </a:ext>
  </a:extLst>
</a:theme>
</file>

<file path=ppt/theme/theme2.xml><?xml version="1.0" encoding="utf-8"?>
<a:theme xmlns:a="http://schemas.openxmlformats.org/drawingml/2006/main" name="Estel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</Template>
  <TotalTime>5159</TotalTime>
  <Words>683</Words>
  <Application>Microsoft Office PowerPoint</Application>
  <PresentationFormat>Panorámica</PresentationFormat>
  <Paragraphs>156</Paragraphs>
  <Slides>16</Slides>
  <Notes>16</Notes>
  <HiddenSlides>0</HiddenSlides>
  <MMClips>2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31" baseType="lpstr">
      <vt:lpstr>! PEPSI !</vt:lpstr>
      <vt:lpstr>Amasis MT Pro Black</vt:lpstr>
      <vt:lpstr>Arial</vt:lpstr>
      <vt:lpstr>Broadway</vt:lpstr>
      <vt:lpstr>Budokan Rounded</vt:lpstr>
      <vt:lpstr>Calibri</vt:lpstr>
      <vt:lpstr>Century Gothic</vt:lpstr>
      <vt:lpstr>Chiller</vt:lpstr>
      <vt:lpstr>Comic Sans MS</vt:lpstr>
      <vt:lpstr>Cooper Std Black</vt:lpstr>
      <vt:lpstr>Gill Sans MT</vt:lpstr>
      <vt:lpstr>Wingdings</vt:lpstr>
      <vt:lpstr>Wingdings 2</vt:lpstr>
      <vt:lpstr>DividendVTI</vt:lpstr>
      <vt:lpstr>Estela de vapor</vt:lpstr>
      <vt:lpstr>Primeros auxilios en el valle de laciana</vt:lpstr>
      <vt:lpstr>REFERENCIAS JURÍDICAS</vt:lpstr>
      <vt:lpstr>PRINCIPOS BÁSICOS</vt:lpstr>
      <vt:lpstr>PROTOCOLOS</vt:lpstr>
      <vt:lpstr>diabetes </vt:lpstr>
      <vt:lpstr>definición</vt:lpstr>
      <vt:lpstr>Presentación de PowerPoint</vt:lpstr>
      <vt:lpstr>TENGO UN NIÑO CON DIABETES EN EL CENTRO: Que tengo que saber ? </vt:lpstr>
      <vt:lpstr>TENGO UN NIÑO QUE SE INYECTA INSULINA. Que tengo que saber</vt:lpstr>
      <vt:lpstr>Presentación de PowerPoint</vt:lpstr>
      <vt:lpstr>COMO DOCENTE……Que tengo que saber DE LA VIGILANCIA DEL TRATAMIENTO INSULÍNICO?</vt:lpstr>
      <vt:lpstr>TENGO UN NIÑO CON HIPOGLUCEMIA: Que tengo que saber ? </vt:lpstr>
      <vt:lpstr>TENGO DUDAS………HIPER O HIPOGLUCEMIA?</vt:lpstr>
      <vt:lpstr>MAS COSAS QUE TENGO QUE SABER…..</vt:lpstr>
      <vt:lpstr>VAMOS A PRACTICAR…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 en el valle de laciana</dc:title>
  <dc:creator>MARGARET MURILLO RUBIO</dc:creator>
  <cp:lastModifiedBy>MARGARET MURILLO RUBIO</cp:lastModifiedBy>
  <cp:revision>201</cp:revision>
  <dcterms:created xsi:type="dcterms:W3CDTF">2021-11-11T08:56:55Z</dcterms:created>
  <dcterms:modified xsi:type="dcterms:W3CDTF">2022-02-17T09:21:02Z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