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68" r:id="rId3"/>
    <p:sldId id="269" r:id="rId4"/>
    <p:sldId id="257" r:id="rId5"/>
    <p:sldId id="299" r:id="rId6"/>
    <p:sldId id="300" r:id="rId7"/>
    <p:sldId id="262" r:id="rId8"/>
    <p:sldId id="261" r:id="rId9"/>
    <p:sldId id="301" r:id="rId10"/>
    <p:sldId id="258" r:id="rId11"/>
    <p:sldId id="259" r:id="rId12"/>
    <p:sldId id="263" r:id="rId13"/>
    <p:sldId id="260" r:id="rId14"/>
    <p:sldId id="270" r:id="rId15"/>
    <p:sldId id="302" r:id="rId16"/>
    <p:sldId id="304" r:id="rId17"/>
    <p:sldId id="325" r:id="rId18"/>
    <p:sldId id="326" r:id="rId19"/>
    <p:sldId id="327" r:id="rId20"/>
    <p:sldId id="328" r:id="rId21"/>
    <p:sldId id="334" r:id="rId22"/>
    <p:sldId id="329" r:id="rId23"/>
    <p:sldId id="330" r:id="rId24"/>
    <p:sldId id="331" r:id="rId25"/>
    <p:sldId id="332" r:id="rId26"/>
    <p:sldId id="303" r:id="rId27"/>
    <p:sldId id="307" r:id="rId28"/>
    <p:sldId id="309" r:id="rId29"/>
    <p:sldId id="308" r:id="rId30"/>
    <p:sldId id="305" r:id="rId31"/>
    <p:sldId id="310" r:id="rId32"/>
    <p:sldId id="311" r:id="rId33"/>
    <p:sldId id="312" r:id="rId34"/>
    <p:sldId id="313" r:id="rId35"/>
    <p:sldId id="297" r:id="rId36"/>
    <p:sldId id="314" r:id="rId37"/>
    <p:sldId id="315" r:id="rId38"/>
    <p:sldId id="316" r:id="rId39"/>
    <p:sldId id="317" r:id="rId40"/>
    <p:sldId id="318" r:id="rId41"/>
    <p:sldId id="319" r:id="rId42"/>
    <p:sldId id="320" r:id="rId43"/>
    <p:sldId id="321" r:id="rId44"/>
    <p:sldId id="322" r:id="rId45"/>
    <p:sldId id="323" r:id="rId46"/>
    <p:sldId id="324" r:id="rId47"/>
    <p:sldId id="333" r:id="rId48"/>
    <p:sldId id="298" r:id="rId49"/>
    <p:sldId id="390" r:id="rId50"/>
    <p:sldId id="391" r:id="rId51"/>
    <p:sldId id="392" r:id="rId52"/>
    <p:sldId id="306" r:id="rId53"/>
    <p:sldId id="385" r:id="rId54"/>
    <p:sldId id="387" r:id="rId55"/>
    <p:sldId id="388" r:id="rId56"/>
    <p:sldId id="389" r:id="rId57"/>
    <p:sldId id="266" r:id="rId58"/>
    <p:sldId id="267" r:id="rId59"/>
    <p:sldId id="271" r:id="rId60"/>
    <p:sldId id="272" r:id="rId61"/>
    <p:sldId id="273" r:id="rId62"/>
    <p:sldId id="274" r:id="rId63"/>
    <p:sldId id="275" r:id="rId64"/>
    <p:sldId id="276" r:id="rId65"/>
    <p:sldId id="289" r:id="rId66"/>
    <p:sldId id="291" r:id="rId67"/>
    <p:sldId id="290" r:id="rId68"/>
    <p:sldId id="293" r:id="rId69"/>
    <p:sldId id="288" r:id="rId70"/>
    <p:sldId id="296" r:id="rId71"/>
    <p:sldId id="365" r:id="rId72"/>
    <p:sldId id="367" r:id="rId73"/>
    <p:sldId id="287" r:id="rId74"/>
    <p:sldId id="286" r:id="rId75"/>
    <p:sldId id="295" r:id="rId76"/>
    <p:sldId id="285" r:id="rId77"/>
    <p:sldId id="284" r:id="rId78"/>
    <p:sldId id="281" r:id="rId79"/>
    <p:sldId id="282" r:id="rId80"/>
    <p:sldId id="294" r:id="rId81"/>
    <p:sldId id="337" r:id="rId82"/>
    <p:sldId id="368" r:id="rId83"/>
    <p:sldId id="339" r:id="rId84"/>
    <p:sldId id="335" r:id="rId85"/>
    <p:sldId id="346" r:id="rId86"/>
    <p:sldId id="336" r:id="rId87"/>
    <p:sldId id="362" r:id="rId88"/>
    <p:sldId id="347" r:id="rId89"/>
    <p:sldId id="393" r:id="rId90"/>
    <p:sldId id="340" r:id="rId91"/>
    <p:sldId id="351" r:id="rId92"/>
    <p:sldId id="348" r:id="rId93"/>
    <p:sldId id="353" r:id="rId94"/>
    <p:sldId id="369" r:id="rId95"/>
    <p:sldId id="354" r:id="rId96"/>
    <p:sldId id="364" r:id="rId97"/>
    <p:sldId id="338" r:id="rId98"/>
    <p:sldId id="341" r:id="rId99"/>
    <p:sldId id="350" r:id="rId100"/>
    <p:sldId id="342" r:id="rId101"/>
    <p:sldId id="352" r:id="rId102"/>
    <p:sldId id="344" r:id="rId103"/>
    <p:sldId id="356" r:id="rId104"/>
    <p:sldId id="358" r:id="rId105"/>
    <p:sldId id="349" r:id="rId106"/>
    <p:sldId id="370" r:id="rId107"/>
    <p:sldId id="355" r:id="rId108"/>
    <p:sldId id="371" r:id="rId109"/>
    <p:sldId id="363" r:id="rId110"/>
    <p:sldId id="405" r:id="rId111"/>
    <p:sldId id="406" r:id="rId112"/>
    <p:sldId id="407" r:id="rId113"/>
    <p:sldId id="408" r:id="rId114"/>
    <p:sldId id="409" r:id="rId115"/>
    <p:sldId id="410" r:id="rId116"/>
    <p:sldId id="411" r:id="rId117"/>
    <p:sldId id="412" r:id="rId118"/>
    <p:sldId id="413" r:id="rId119"/>
    <p:sldId id="366" r:id="rId120"/>
    <p:sldId id="360" r:id="rId121"/>
    <p:sldId id="361" r:id="rId122"/>
    <p:sldId id="414" r:id="rId123"/>
    <p:sldId id="415" r:id="rId124"/>
    <p:sldId id="416" r:id="rId125"/>
    <p:sldId id="264" r:id="rId126"/>
    <p:sldId id="279" r:id="rId127"/>
    <p:sldId id="280" r:id="rId128"/>
    <p:sldId id="278" r:id="rId129"/>
    <p:sldId id="277" r:id="rId130"/>
    <p:sldId id="283" r:id="rId131"/>
    <p:sldId id="265" r:id="rId132"/>
    <p:sldId id="372" r:id="rId133"/>
    <p:sldId id="375" r:id="rId134"/>
    <p:sldId id="373" r:id="rId135"/>
    <p:sldId id="374" r:id="rId136"/>
    <p:sldId id="381" r:id="rId137"/>
    <p:sldId id="376" r:id="rId138"/>
    <p:sldId id="377" r:id="rId139"/>
    <p:sldId id="378" r:id="rId140"/>
    <p:sldId id="379" r:id="rId141"/>
    <p:sldId id="380" r:id="rId142"/>
    <p:sldId id="382" r:id="rId143"/>
    <p:sldId id="383" r:id="rId144"/>
    <p:sldId id="384" r:id="rId14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4A2069-0D82-4D94-88CF-2D32880568B0}"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s-ES"/>
        </a:p>
      </dgm:t>
    </dgm:pt>
    <dgm:pt modelId="{FD3E764D-138C-490E-9679-E028158DE1F0}">
      <dgm:prSet phldrT="[Texto]"/>
      <dgm:spPr/>
      <dgm:t>
        <a:bodyPr/>
        <a:lstStyle/>
        <a:p>
          <a:pPr algn="just"/>
          <a:r>
            <a:rPr lang="es-ES" dirty="0" smtClean="0"/>
            <a:t>Modelo Educativo</a:t>
          </a:r>
          <a:endParaRPr lang="es-ES" dirty="0"/>
        </a:p>
      </dgm:t>
    </dgm:pt>
    <dgm:pt modelId="{07BAADE0-D3EE-4618-BB2E-BC0302D7ADD2}" type="parTrans" cxnId="{E11AD742-FA72-454E-9AD3-F2B0AB9A2A62}">
      <dgm:prSet/>
      <dgm:spPr/>
      <dgm:t>
        <a:bodyPr/>
        <a:lstStyle/>
        <a:p>
          <a:pPr algn="just"/>
          <a:endParaRPr lang="es-ES"/>
        </a:p>
      </dgm:t>
    </dgm:pt>
    <dgm:pt modelId="{A78042C0-DCD7-47DB-A3CB-57938DB4E04C}" type="sibTrans" cxnId="{E11AD742-FA72-454E-9AD3-F2B0AB9A2A62}">
      <dgm:prSet/>
      <dgm:spPr/>
      <dgm:t>
        <a:bodyPr/>
        <a:lstStyle/>
        <a:p>
          <a:pPr algn="just"/>
          <a:endParaRPr lang="es-ES"/>
        </a:p>
      </dgm:t>
    </dgm:pt>
    <dgm:pt modelId="{45E3725F-A68B-4E21-9FC3-5624F1639F9B}">
      <dgm:prSet phldrT="[Texto]"/>
      <dgm:spPr/>
      <dgm:t>
        <a:bodyPr/>
        <a:lstStyle/>
        <a:p>
          <a:pPr algn="just"/>
          <a:r>
            <a:rPr lang="es-ES" dirty="0" smtClean="0"/>
            <a:t>Defiende la Educación Intercultural</a:t>
          </a:r>
          <a:endParaRPr lang="es-ES" dirty="0"/>
        </a:p>
      </dgm:t>
    </dgm:pt>
    <dgm:pt modelId="{FE57737F-C0C1-4E63-B378-00ED2E1FEF00}" type="parTrans" cxnId="{AFB06F8D-12A3-4359-B4B1-92A16877C967}">
      <dgm:prSet/>
      <dgm:spPr/>
      <dgm:t>
        <a:bodyPr/>
        <a:lstStyle/>
        <a:p>
          <a:pPr algn="just"/>
          <a:endParaRPr lang="es-ES"/>
        </a:p>
      </dgm:t>
    </dgm:pt>
    <dgm:pt modelId="{8C5C6814-3FC1-4D3E-8092-7065E25704CD}" type="sibTrans" cxnId="{AFB06F8D-12A3-4359-B4B1-92A16877C967}">
      <dgm:prSet/>
      <dgm:spPr/>
      <dgm:t>
        <a:bodyPr/>
        <a:lstStyle/>
        <a:p>
          <a:pPr algn="just"/>
          <a:endParaRPr lang="es-ES"/>
        </a:p>
      </dgm:t>
    </dgm:pt>
    <dgm:pt modelId="{6AFEEED6-2DE7-4B61-A8E6-C3659A7BF4FD}">
      <dgm:prSet phldrT="[Texto]"/>
      <dgm:spPr/>
      <dgm:t>
        <a:bodyPr/>
        <a:lstStyle/>
        <a:p>
          <a:pPr algn="just"/>
          <a:r>
            <a:rPr lang="es-ES" dirty="0" smtClean="0"/>
            <a:t>Recoge la Teoría de las Inteligencias Múltiples (Gardner, 1993)</a:t>
          </a:r>
          <a:endParaRPr lang="es-ES" dirty="0"/>
        </a:p>
      </dgm:t>
    </dgm:pt>
    <dgm:pt modelId="{FB8082F7-258D-4596-A2DE-A52A97DDE612}" type="parTrans" cxnId="{666EF0C1-ED90-4143-89A7-D1DA24FE83E2}">
      <dgm:prSet/>
      <dgm:spPr/>
      <dgm:t>
        <a:bodyPr/>
        <a:lstStyle/>
        <a:p>
          <a:pPr algn="just"/>
          <a:endParaRPr lang="es-ES"/>
        </a:p>
      </dgm:t>
    </dgm:pt>
    <dgm:pt modelId="{0D5ABA09-F467-4981-A50E-42CA1253DC5B}" type="sibTrans" cxnId="{666EF0C1-ED90-4143-89A7-D1DA24FE83E2}">
      <dgm:prSet/>
      <dgm:spPr/>
      <dgm:t>
        <a:bodyPr/>
        <a:lstStyle/>
        <a:p>
          <a:pPr algn="just"/>
          <a:endParaRPr lang="es-ES"/>
        </a:p>
      </dgm:t>
    </dgm:pt>
    <dgm:pt modelId="{02D49D99-A381-4BE2-993D-1388D46F135F}">
      <dgm:prSet phldrT="[Texto]"/>
      <dgm:spPr/>
      <dgm:t>
        <a:bodyPr/>
        <a:lstStyle/>
        <a:p>
          <a:pPr algn="just"/>
          <a:r>
            <a:rPr lang="es-ES" dirty="0" smtClean="0"/>
            <a:t>Acepta una perspectiva holística y constructiva del aprendizaje.</a:t>
          </a:r>
          <a:endParaRPr lang="es-ES" dirty="0"/>
        </a:p>
      </dgm:t>
    </dgm:pt>
    <dgm:pt modelId="{E4553E39-B721-48A3-BB71-1F49EAD55CB5}" type="parTrans" cxnId="{C85430EF-8E30-4E6A-9531-6A5FD5D856DF}">
      <dgm:prSet/>
      <dgm:spPr/>
      <dgm:t>
        <a:bodyPr/>
        <a:lstStyle/>
        <a:p>
          <a:pPr algn="just"/>
          <a:endParaRPr lang="es-ES"/>
        </a:p>
      </dgm:t>
    </dgm:pt>
    <dgm:pt modelId="{CFC99C6A-0CBB-43B2-BB4F-4B312FADE035}" type="sibTrans" cxnId="{C85430EF-8E30-4E6A-9531-6A5FD5D856DF}">
      <dgm:prSet/>
      <dgm:spPr/>
      <dgm:t>
        <a:bodyPr/>
        <a:lstStyle/>
        <a:p>
          <a:pPr algn="just"/>
          <a:endParaRPr lang="es-ES"/>
        </a:p>
      </dgm:t>
    </dgm:pt>
    <dgm:pt modelId="{1CE1A986-C5E0-48A2-A8AA-580779F63BEC}">
      <dgm:prSet phldrT="[Texto]"/>
      <dgm:spPr/>
      <dgm:t>
        <a:bodyPr/>
        <a:lstStyle/>
        <a:p>
          <a:pPr algn="just"/>
          <a:r>
            <a:rPr lang="es-ES" dirty="0" smtClean="0"/>
            <a:t>Construye un currículo común y diverso.</a:t>
          </a:r>
          <a:endParaRPr lang="es-ES" dirty="0"/>
        </a:p>
      </dgm:t>
    </dgm:pt>
    <dgm:pt modelId="{D05A10AF-5662-4363-9B52-1B9A6DEA7B5B}" type="parTrans" cxnId="{5396706F-F07A-4B46-A818-C1032B6202B7}">
      <dgm:prSet/>
      <dgm:spPr/>
      <dgm:t>
        <a:bodyPr/>
        <a:lstStyle/>
        <a:p>
          <a:pPr algn="just"/>
          <a:endParaRPr lang="es-ES"/>
        </a:p>
      </dgm:t>
    </dgm:pt>
    <dgm:pt modelId="{580936DC-A3D7-42E1-9720-AAF4485FB391}" type="sibTrans" cxnId="{5396706F-F07A-4B46-A818-C1032B6202B7}">
      <dgm:prSet/>
      <dgm:spPr/>
      <dgm:t>
        <a:bodyPr/>
        <a:lstStyle/>
        <a:p>
          <a:pPr algn="just"/>
          <a:endParaRPr lang="es-ES"/>
        </a:p>
      </dgm:t>
    </dgm:pt>
    <dgm:pt modelId="{9F42FFC6-7196-4FE7-A0EE-E30DDC81DCA9}">
      <dgm:prSet phldrT="[Texto]"/>
      <dgm:spPr/>
      <dgm:t>
        <a:bodyPr/>
        <a:lstStyle/>
        <a:p>
          <a:pPr algn="just"/>
          <a:r>
            <a:rPr lang="es-ES" dirty="0" smtClean="0"/>
            <a:t>Fomenta una participación activa social y académica.</a:t>
          </a:r>
          <a:endParaRPr lang="es-ES" dirty="0"/>
        </a:p>
      </dgm:t>
    </dgm:pt>
    <dgm:pt modelId="{F68713BD-A0F2-450D-888D-18D14507B54B}" type="parTrans" cxnId="{705BF153-08E6-4686-9419-A76DA20C824F}">
      <dgm:prSet/>
      <dgm:spPr/>
      <dgm:t>
        <a:bodyPr/>
        <a:lstStyle/>
        <a:p>
          <a:pPr algn="just"/>
          <a:endParaRPr lang="es-ES"/>
        </a:p>
      </dgm:t>
    </dgm:pt>
    <dgm:pt modelId="{27EB373A-EDAB-4E00-A9FD-26E1E13B5436}" type="sibTrans" cxnId="{705BF153-08E6-4686-9419-A76DA20C824F}">
      <dgm:prSet/>
      <dgm:spPr/>
      <dgm:t>
        <a:bodyPr/>
        <a:lstStyle/>
        <a:p>
          <a:pPr algn="just"/>
          <a:endParaRPr lang="es-ES"/>
        </a:p>
      </dgm:t>
    </dgm:pt>
    <dgm:pt modelId="{E427CED7-B465-4F7E-9A3F-1C1E78DB7726}">
      <dgm:prSet phldrT="[Texto]"/>
      <dgm:spPr/>
      <dgm:t>
        <a:bodyPr/>
        <a:lstStyle/>
        <a:p>
          <a:pPr algn="just"/>
          <a:r>
            <a:rPr lang="es-ES" dirty="0" smtClean="0"/>
            <a:t>Ofrece unas enseñanzas prácticas y adaptadas.</a:t>
          </a:r>
          <a:endParaRPr lang="es-ES" dirty="0"/>
        </a:p>
      </dgm:t>
    </dgm:pt>
    <dgm:pt modelId="{9F523CBA-6337-462F-B33D-556DF546E233}" type="parTrans" cxnId="{59FBF2AE-0FA0-49DA-8455-77106D94B216}">
      <dgm:prSet/>
      <dgm:spPr/>
      <dgm:t>
        <a:bodyPr/>
        <a:lstStyle/>
        <a:p>
          <a:pPr algn="just"/>
          <a:endParaRPr lang="es-ES"/>
        </a:p>
      </dgm:t>
    </dgm:pt>
    <dgm:pt modelId="{B1FB1C04-2845-474C-BCB2-3D4C76A6E4EC}" type="sibTrans" cxnId="{59FBF2AE-0FA0-49DA-8455-77106D94B216}">
      <dgm:prSet/>
      <dgm:spPr/>
      <dgm:t>
        <a:bodyPr/>
        <a:lstStyle/>
        <a:p>
          <a:pPr algn="just"/>
          <a:endParaRPr lang="es-ES"/>
        </a:p>
      </dgm:t>
    </dgm:pt>
    <dgm:pt modelId="{F57894AA-BAD7-4EE1-8113-3F44DBB7C12C}">
      <dgm:prSet phldrT="[Texto]"/>
      <dgm:spPr/>
      <dgm:t>
        <a:bodyPr/>
        <a:lstStyle/>
        <a:p>
          <a:pPr algn="just"/>
          <a:r>
            <a:rPr lang="es-ES" dirty="0" smtClean="0"/>
            <a:t>Establece una agrupación </a:t>
          </a:r>
          <a:r>
            <a:rPr lang="es-ES" dirty="0" err="1" smtClean="0"/>
            <a:t>multiedad</a:t>
          </a:r>
          <a:r>
            <a:rPr lang="es-ES" dirty="0" smtClean="0"/>
            <a:t> y flexible.</a:t>
          </a:r>
          <a:endParaRPr lang="es-ES" dirty="0"/>
        </a:p>
      </dgm:t>
    </dgm:pt>
    <dgm:pt modelId="{8647B79C-F163-4D70-BB57-5655B34DD89D}" type="parTrans" cxnId="{A4D85211-604D-46A3-892A-8CD50CE1C821}">
      <dgm:prSet/>
      <dgm:spPr/>
      <dgm:t>
        <a:bodyPr/>
        <a:lstStyle/>
        <a:p>
          <a:pPr algn="just"/>
          <a:endParaRPr lang="es-ES"/>
        </a:p>
      </dgm:t>
    </dgm:pt>
    <dgm:pt modelId="{F4BFBD27-8D87-4B8C-BF94-E66D3F3D5903}" type="sibTrans" cxnId="{A4D85211-604D-46A3-892A-8CD50CE1C821}">
      <dgm:prSet/>
      <dgm:spPr/>
      <dgm:t>
        <a:bodyPr/>
        <a:lstStyle/>
        <a:p>
          <a:pPr algn="just"/>
          <a:endParaRPr lang="es-ES"/>
        </a:p>
      </dgm:t>
    </dgm:pt>
    <dgm:pt modelId="{03D8D4F6-BC2E-4522-ACE0-EE363B89B498}">
      <dgm:prSet phldrT="[Texto]"/>
      <dgm:spPr/>
      <dgm:t>
        <a:bodyPr/>
        <a:lstStyle/>
        <a:p>
          <a:pPr algn="just"/>
          <a:r>
            <a:rPr lang="es-ES" dirty="0" smtClean="0"/>
            <a:t>Incorpora el uso de la tecnología en el aula.</a:t>
          </a:r>
          <a:endParaRPr lang="es-ES" dirty="0"/>
        </a:p>
      </dgm:t>
    </dgm:pt>
    <dgm:pt modelId="{3A92C307-3549-434E-9168-111EE89672E2}" type="parTrans" cxnId="{C008073C-AD9F-48CB-BE16-0B53F571CFA3}">
      <dgm:prSet/>
      <dgm:spPr/>
      <dgm:t>
        <a:bodyPr/>
        <a:lstStyle/>
        <a:p>
          <a:pPr algn="just"/>
          <a:endParaRPr lang="es-ES"/>
        </a:p>
      </dgm:t>
    </dgm:pt>
    <dgm:pt modelId="{515821FA-7C15-4259-A666-836663521669}" type="sibTrans" cxnId="{C008073C-AD9F-48CB-BE16-0B53F571CFA3}">
      <dgm:prSet/>
      <dgm:spPr/>
      <dgm:t>
        <a:bodyPr/>
        <a:lstStyle/>
        <a:p>
          <a:pPr algn="just"/>
          <a:endParaRPr lang="es-ES"/>
        </a:p>
      </dgm:t>
    </dgm:pt>
    <dgm:pt modelId="{721FD175-E41D-4929-987F-EC499EFE4728}">
      <dgm:prSet phldrT="[Texto]"/>
      <dgm:spPr/>
      <dgm:t>
        <a:bodyPr/>
        <a:lstStyle/>
        <a:p>
          <a:pPr algn="just"/>
          <a:r>
            <a:rPr lang="es-ES" dirty="0" smtClean="0"/>
            <a:t>Se propone enseñar responsabilidad y establecer la paz.</a:t>
          </a:r>
          <a:endParaRPr lang="es-ES" dirty="0"/>
        </a:p>
      </dgm:t>
    </dgm:pt>
    <dgm:pt modelId="{633835B5-9434-4396-A827-CEE2DAA044BF}" type="parTrans" cxnId="{7C695595-F8EF-4E39-B948-79BB14802E3E}">
      <dgm:prSet/>
      <dgm:spPr/>
      <dgm:t>
        <a:bodyPr/>
        <a:lstStyle/>
        <a:p>
          <a:pPr algn="just"/>
          <a:endParaRPr lang="es-ES"/>
        </a:p>
      </dgm:t>
    </dgm:pt>
    <dgm:pt modelId="{3C04A5FE-2321-47C1-BE32-ED1D83EB8824}" type="sibTrans" cxnId="{7C695595-F8EF-4E39-B948-79BB14802E3E}">
      <dgm:prSet/>
      <dgm:spPr/>
      <dgm:t>
        <a:bodyPr/>
        <a:lstStyle/>
        <a:p>
          <a:pPr algn="just"/>
          <a:endParaRPr lang="es-ES"/>
        </a:p>
      </dgm:t>
    </dgm:pt>
    <dgm:pt modelId="{1D52A1AD-3D3F-4F42-89ED-DA2D608AE3C4}">
      <dgm:prSet phldrT="[Texto]"/>
      <dgm:spPr/>
      <dgm:t>
        <a:bodyPr/>
        <a:lstStyle/>
        <a:p>
          <a:pPr algn="just"/>
          <a:r>
            <a:rPr lang="es-ES" dirty="0" smtClean="0"/>
            <a:t>Fomenta amistades y vínculos sociales.</a:t>
          </a:r>
          <a:endParaRPr lang="es-ES" dirty="0"/>
        </a:p>
      </dgm:t>
    </dgm:pt>
    <dgm:pt modelId="{8FACCAE2-A242-47CC-9883-18E412C3B289}" type="parTrans" cxnId="{814DE416-F100-48C2-A442-BB4865C10C83}">
      <dgm:prSet/>
      <dgm:spPr/>
      <dgm:t>
        <a:bodyPr/>
        <a:lstStyle/>
        <a:p>
          <a:pPr algn="just"/>
          <a:endParaRPr lang="es-ES"/>
        </a:p>
      </dgm:t>
    </dgm:pt>
    <dgm:pt modelId="{7E34B587-A5E7-42DB-9FEE-B14EB630AEEE}" type="sibTrans" cxnId="{814DE416-F100-48C2-A442-BB4865C10C83}">
      <dgm:prSet/>
      <dgm:spPr/>
      <dgm:t>
        <a:bodyPr/>
        <a:lstStyle/>
        <a:p>
          <a:pPr algn="just"/>
          <a:endParaRPr lang="es-ES"/>
        </a:p>
      </dgm:t>
    </dgm:pt>
    <dgm:pt modelId="{053C4601-2650-47FD-8BE3-C31DED5C08BB}">
      <dgm:prSet phldrT="[Texto]"/>
      <dgm:spPr/>
      <dgm:t>
        <a:bodyPr/>
        <a:lstStyle/>
        <a:p>
          <a:pPr algn="just"/>
          <a:r>
            <a:rPr lang="es-ES" dirty="0" smtClean="0"/>
            <a:t>Pretende la formación de grupos de colaboración.</a:t>
          </a:r>
          <a:endParaRPr lang="es-ES" dirty="0"/>
        </a:p>
      </dgm:t>
    </dgm:pt>
    <dgm:pt modelId="{8296AD67-15C7-4EE3-BAAC-C3BCA277A7F2}" type="parTrans" cxnId="{0A88F540-2448-4BD6-88F4-CC1454DDB10A}">
      <dgm:prSet/>
      <dgm:spPr/>
      <dgm:t>
        <a:bodyPr/>
        <a:lstStyle/>
        <a:p>
          <a:pPr algn="just"/>
          <a:endParaRPr lang="es-ES"/>
        </a:p>
      </dgm:t>
    </dgm:pt>
    <dgm:pt modelId="{842D15D4-57E4-4CC8-BFDB-A5FF2A885589}" type="sibTrans" cxnId="{0A88F540-2448-4BD6-88F4-CC1454DDB10A}">
      <dgm:prSet/>
      <dgm:spPr/>
      <dgm:t>
        <a:bodyPr/>
        <a:lstStyle/>
        <a:p>
          <a:pPr algn="just"/>
          <a:endParaRPr lang="es-ES"/>
        </a:p>
      </dgm:t>
    </dgm:pt>
    <dgm:pt modelId="{F145BA5D-6BDD-46CC-A412-BFF316F7DD7A}" type="pres">
      <dgm:prSet presAssocID="{C64A2069-0D82-4D94-88CF-2D32880568B0}" presName="Name0" presStyleCnt="0">
        <dgm:presLayoutVars>
          <dgm:chMax val="7"/>
          <dgm:chPref val="7"/>
          <dgm:dir/>
          <dgm:animOne val="branch"/>
          <dgm:animLvl val="lvl"/>
        </dgm:presLayoutVars>
      </dgm:prSet>
      <dgm:spPr/>
      <dgm:t>
        <a:bodyPr/>
        <a:lstStyle/>
        <a:p>
          <a:endParaRPr lang="es-ES"/>
        </a:p>
      </dgm:t>
    </dgm:pt>
    <dgm:pt modelId="{9C7420D8-A5B0-4092-9085-0B8A04C482D1}" type="pres">
      <dgm:prSet presAssocID="{FD3E764D-138C-490E-9679-E028158DE1F0}" presName="ParentComposite" presStyleCnt="0"/>
      <dgm:spPr/>
    </dgm:pt>
    <dgm:pt modelId="{D2997A99-E003-4B54-88F2-2BE106169DD2}" type="pres">
      <dgm:prSet presAssocID="{FD3E764D-138C-490E-9679-E028158DE1F0}" presName="Chord" presStyleLbl="bgShp" presStyleIdx="0" presStyleCnt="1"/>
      <dgm:spPr/>
    </dgm:pt>
    <dgm:pt modelId="{15F52676-2063-491F-9599-041F609D25B3}" type="pres">
      <dgm:prSet presAssocID="{FD3E764D-138C-490E-9679-E028158DE1F0}" presName="Pie" presStyleLbl="alignNode1" presStyleIdx="0" presStyleCnt="1"/>
      <dgm:spPr/>
    </dgm:pt>
    <dgm:pt modelId="{FB29D94A-0744-4D11-83FE-47E180DC3C77}" type="pres">
      <dgm:prSet presAssocID="{FD3E764D-138C-490E-9679-E028158DE1F0}" presName="Parent" presStyleLbl="revTx" presStyleIdx="0" presStyleCnt="2">
        <dgm:presLayoutVars>
          <dgm:chMax val="1"/>
          <dgm:chPref val="1"/>
          <dgm:bulletEnabled val="1"/>
        </dgm:presLayoutVars>
      </dgm:prSet>
      <dgm:spPr/>
      <dgm:t>
        <a:bodyPr/>
        <a:lstStyle/>
        <a:p>
          <a:endParaRPr lang="es-ES"/>
        </a:p>
      </dgm:t>
    </dgm:pt>
    <dgm:pt modelId="{DB0744C4-78ED-42EE-8DD0-0AE002053A04}" type="pres">
      <dgm:prSet presAssocID="{8C5C6814-3FC1-4D3E-8092-7065E25704CD}" presName="negSibTrans" presStyleCnt="0"/>
      <dgm:spPr/>
    </dgm:pt>
    <dgm:pt modelId="{54D029F8-F913-4350-8F24-B1C1685B26EA}" type="pres">
      <dgm:prSet presAssocID="{FD3E764D-138C-490E-9679-E028158DE1F0}" presName="composite" presStyleCnt="0"/>
      <dgm:spPr/>
    </dgm:pt>
    <dgm:pt modelId="{B389F0B3-9B2E-473F-9B6D-B5587B839E43}" type="pres">
      <dgm:prSet presAssocID="{FD3E764D-138C-490E-9679-E028158DE1F0}" presName="Child" presStyleLbl="revTx" presStyleIdx="1" presStyleCnt="2" custScaleX="239699">
        <dgm:presLayoutVars>
          <dgm:chMax val="0"/>
          <dgm:chPref val="0"/>
          <dgm:bulletEnabled val="1"/>
        </dgm:presLayoutVars>
      </dgm:prSet>
      <dgm:spPr/>
      <dgm:t>
        <a:bodyPr/>
        <a:lstStyle/>
        <a:p>
          <a:endParaRPr lang="es-ES"/>
        </a:p>
      </dgm:t>
    </dgm:pt>
  </dgm:ptLst>
  <dgm:cxnLst>
    <dgm:cxn modelId="{33A78C6C-6FF8-4C05-8094-8D5C24A6C5F1}" type="presOf" srcId="{C64A2069-0D82-4D94-88CF-2D32880568B0}" destId="{F145BA5D-6BDD-46CC-A412-BFF316F7DD7A}" srcOrd="0" destOrd="0" presId="urn:microsoft.com/office/officeart/2009/3/layout/PieProcess"/>
    <dgm:cxn modelId="{814DE416-F100-48C2-A442-BB4865C10C83}" srcId="{FD3E764D-138C-490E-9679-E028158DE1F0}" destId="{1D52A1AD-3D3F-4F42-89ED-DA2D608AE3C4}" srcOrd="9" destOrd="0" parTransId="{8FACCAE2-A242-47CC-9883-18E412C3B289}" sibTransId="{7E34B587-A5E7-42DB-9FEE-B14EB630AEEE}"/>
    <dgm:cxn modelId="{C008073C-AD9F-48CB-BE16-0B53F571CFA3}" srcId="{FD3E764D-138C-490E-9679-E028158DE1F0}" destId="{03D8D4F6-BC2E-4522-ACE0-EE363B89B498}" srcOrd="7" destOrd="0" parTransId="{3A92C307-3549-434E-9168-111EE89672E2}" sibTransId="{515821FA-7C15-4259-A666-836663521669}"/>
    <dgm:cxn modelId="{E11AD742-FA72-454E-9AD3-F2B0AB9A2A62}" srcId="{C64A2069-0D82-4D94-88CF-2D32880568B0}" destId="{FD3E764D-138C-490E-9679-E028158DE1F0}" srcOrd="0" destOrd="0" parTransId="{07BAADE0-D3EE-4618-BB2E-BC0302D7ADD2}" sibTransId="{A78042C0-DCD7-47DB-A3CB-57938DB4E04C}"/>
    <dgm:cxn modelId="{AB2E6E77-8E07-4742-8602-79FE3706D0E7}" type="presOf" srcId="{1CE1A986-C5E0-48A2-A8AA-580779F63BEC}" destId="{B389F0B3-9B2E-473F-9B6D-B5587B839E43}" srcOrd="0" destOrd="3" presId="urn:microsoft.com/office/officeart/2009/3/layout/PieProcess"/>
    <dgm:cxn modelId="{A4D85211-604D-46A3-892A-8CD50CE1C821}" srcId="{FD3E764D-138C-490E-9679-E028158DE1F0}" destId="{F57894AA-BAD7-4EE1-8113-3F44DBB7C12C}" srcOrd="6" destOrd="0" parTransId="{8647B79C-F163-4D70-BB57-5655B34DD89D}" sibTransId="{F4BFBD27-8D87-4B8C-BF94-E66D3F3D5903}"/>
    <dgm:cxn modelId="{7C695595-F8EF-4E39-B948-79BB14802E3E}" srcId="{FD3E764D-138C-490E-9679-E028158DE1F0}" destId="{721FD175-E41D-4929-987F-EC499EFE4728}" srcOrd="8" destOrd="0" parTransId="{633835B5-9434-4396-A827-CEE2DAA044BF}" sibTransId="{3C04A5FE-2321-47C1-BE32-ED1D83EB8824}"/>
    <dgm:cxn modelId="{6C4B7A2E-9D5F-4D9B-B1B9-E89788754098}" type="presOf" srcId="{02D49D99-A381-4BE2-993D-1388D46F135F}" destId="{B389F0B3-9B2E-473F-9B6D-B5587B839E43}" srcOrd="0" destOrd="2" presId="urn:microsoft.com/office/officeart/2009/3/layout/PieProcess"/>
    <dgm:cxn modelId="{705BF153-08E6-4686-9419-A76DA20C824F}" srcId="{FD3E764D-138C-490E-9679-E028158DE1F0}" destId="{9F42FFC6-7196-4FE7-A0EE-E30DDC81DCA9}" srcOrd="4" destOrd="0" parTransId="{F68713BD-A0F2-450D-888D-18D14507B54B}" sibTransId="{27EB373A-EDAB-4E00-A9FD-26E1E13B5436}"/>
    <dgm:cxn modelId="{FB96BFD8-FECE-4284-96E1-5EE2B6373448}" type="presOf" srcId="{E427CED7-B465-4F7E-9A3F-1C1E78DB7726}" destId="{B389F0B3-9B2E-473F-9B6D-B5587B839E43}" srcOrd="0" destOrd="5" presId="urn:microsoft.com/office/officeart/2009/3/layout/PieProcess"/>
    <dgm:cxn modelId="{2576084C-056D-4C2A-8356-69EECFF12B87}" type="presOf" srcId="{053C4601-2650-47FD-8BE3-C31DED5C08BB}" destId="{B389F0B3-9B2E-473F-9B6D-B5587B839E43}" srcOrd="0" destOrd="10" presId="urn:microsoft.com/office/officeart/2009/3/layout/PieProcess"/>
    <dgm:cxn modelId="{C078B7F2-DE75-4C3F-B465-FBCF61472A50}" type="presOf" srcId="{1D52A1AD-3D3F-4F42-89ED-DA2D608AE3C4}" destId="{B389F0B3-9B2E-473F-9B6D-B5587B839E43}" srcOrd="0" destOrd="9" presId="urn:microsoft.com/office/officeart/2009/3/layout/PieProcess"/>
    <dgm:cxn modelId="{59FBF2AE-0FA0-49DA-8455-77106D94B216}" srcId="{FD3E764D-138C-490E-9679-E028158DE1F0}" destId="{E427CED7-B465-4F7E-9A3F-1C1E78DB7726}" srcOrd="5" destOrd="0" parTransId="{9F523CBA-6337-462F-B33D-556DF546E233}" sibTransId="{B1FB1C04-2845-474C-BCB2-3D4C76A6E4EC}"/>
    <dgm:cxn modelId="{DD0D01EE-385B-4B55-9CDF-B0D11A8CED72}" type="presOf" srcId="{03D8D4F6-BC2E-4522-ACE0-EE363B89B498}" destId="{B389F0B3-9B2E-473F-9B6D-B5587B839E43}" srcOrd="0" destOrd="7" presId="urn:microsoft.com/office/officeart/2009/3/layout/PieProcess"/>
    <dgm:cxn modelId="{666EF0C1-ED90-4143-89A7-D1DA24FE83E2}" srcId="{FD3E764D-138C-490E-9679-E028158DE1F0}" destId="{6AFEEED6-2DE7-4B61-A8E6-C3659A7BF4FD}" srcOrd="1" destOrd="0" parTransId="{FB8082F7-258D-4596-A2DE-A52A97DDE612}" sibTransId="{0D5ABA09-F467-4981-A50E-42CA1253DC5B}"/>
    <dgm:cxn modelId="{BBAF5862-A63C-4A6A-8B5F-C2D5D7719C92}" type="presOf" srcId="{6AFEEED6-2DE7-4B61-A8E6-C3659A7BF4FD}" destId="{B389F0B3-9B2E-473F-9B6D-B5587B839E43}" srcOrd="0" destOrd="1" presId="urn:microsoft.com/office/officeart/2009/3/layout/PieProcess"/>
    <dgm:cxn modelId="{5396706F-F07A-4B46-A818-C1032B6202B7}" srcId="{FD3E764D-138C-490E-9679-E028158DE1F0}" destId="{1CE1A986-C5E0-48A2-A8AA-580779F63BEC}" srcOrd="3" destOrd="0" parTransId="{D05A10AF-5662-4363-9B52-1B9A6DEA7B5B}" sibTransId="{580936DC-A3D7-42E1-9720-AAF4485FB391}"/>
    <dgm:cxn modelId="{02323457-D714-4F39-AC6B-6A12B77B090C}" type="presOf" srcId="{45E3725F-A68B-4E21-9FC3-5624F1639F9B}" destId="{B389F0B3-9B2E-473F-9B6D-B5587B839E43}" srcOrd="0" destOrd="0" presId="urn:microsoft.com/office/officeart/2009/3/layout/PieProcess"/>
    <dgm:cxn modelId="{2C1B3124-9EC4-497F-9CC0-A3A032E156F9}" type="presOf" srcId="{9F42FFC6-7196-4FE7-A0EE-E30DDC81DCA9}" destId="{B389F0B3-9B2E-473F-9B6D-B5587B839E43}" srcOrd="0" destOrd="4" presId="urn:microsoft.com/office/officeart/2009/3/layout/PieProcess"/>
    <dgm:cxn modelId="{0A88F540-2448-4BD6-88F4-CC1454DDB10A}" srcId="{FD3E764D-138C-490E-9679-E028158DE1F0}" destId="{053C4601-2650-47FD-8BE3-C31DED5C08BB}" srcOrd="10" destOrd="0" parTransId="{8296AD67-15C7-4EE3-BAAC-C3BCA277A7F2}" sibTransId="{842D15D4-57E4-4CC8-BFDB-A5FF2A885589}"/>
    <dgm:cxn modelId="{EDFDE403-EFDF-4322-91DF-67CCA9F84B5D}" type="presOf" srcId="{721FD175-E41D-4929-987F-EC499EFE4728}" destId="{B389F0B3-9B2E-473F-9B6D-B5587B839E43}" srcOrd="0" destOrd="8" presId="urn:microsoft.com/office/officeart/2009/3/layout/PieProcess"/>
    <dgm:cxn modelId="{AFB06F8D-12A3-4359-B4B1-92A16877C967}" srcId="{FD3E764D-138C-490E-9679-E028158DE1F0}" destId="{45E3725F-A68B-4E21-9FC3-5624F1639F9B}" srcOrd="0" destOrd="0" parTransId="{FE57737F-C0C1-4E63-B378-00ED2E1FEF00}" sibTransId="{8C5C6814-3FC1-4D3E-8092-7065E25704CD}"/>
    <dgm:cxn modelId="{C85430EF-8E30-4E6A-9531-6A5FD5D856DF}" srcId="{FD3E764D-138C-490E-9679-E028158DE1F0}" destId="{02D49D99-A381-4BE2-993D-1388D46F135F}" srcOrd="2" destOrd="0" parTransId="{E4553E39-B721-48A3-BB71-1F49EAD55CB5}" sibTransId="{CFC99C6A-0CBB-43B2-BB4F-4B312FADE035}"/>
    <dgm:cxn modelId="{C352FB37-05BF-4BC8-98D8-210505C11E31}" type="presOf" srcId="{F57894AA-BAD7-4EE1-8113-3F44DBB7C12C}" destId="{B389F0B3-9B2E-473F-9B6D-B5587B839E43}" srcOrd="0" destOrd="6" presId="urn:microsoft.com/office/officeart/2009/3/layout/PieProcess"/>
    <dgm:cxn modelId="{2E90601A-7445-4FA8-AED0-7E8DB1536A30}" type="presOf" srcId="{FD3E764D-138C-490E-9679-E028158DE1F0}" destId="{FB29D94A-0744-4D11-83FE-47E180DC3C77}" srcOrd="0" destOrd="0" presId="urn:microsoft.com/office/officeart/2009/3/layout/PieProcess"/>
    <dgm:cxn modelId="{F49CF14C-5912-47DF-B9AF-830B1006519B}" type="presParOf" srcId="{F145BA5D-6BDD-46CC-A412-BFF316F7DD7A}" destId="{9C7420D8-A5B0-4092-9085-0B8A04C482D1}" srcOrd="0" destOrd="0" presId="urn:microsoft.com/office/officeart/2009/3/layout/PieProcess"/>
    <dgm:cxn modelId="{0CA08D5A-8C44-4E7F-8686-77777A4EE5A4}" type="presParOf" srcId="{9C7420D8-A5B0-4092-9085-0B8A04C482D1}" destId="{D2997A99-E003-4B54-88F2-2BE106169DD2}" srcOrd="0" destOrd="0" presId="urn:microsoft.com/office/officeart/2009/3/layout/PieProcess"/>
    <dgm:cxn modelId="{7A291925-0721-4491-8B27-06A13A5ECD70}" type="presParOf" srcId="{9C7420D8-A5B0-4092-9085-0B8A04C482D1}" destId="{15F52676-2063-491F-9599-041F609D25B3}" srcOrd="1" destOrd="0" presId="urn:microsoft.com/office/officeart/2009/3/layout/PieProcess"/>
    <dgm:cxn modelId="{CF1ECE47-8ABD-4ECA-9317-8D7D145F249E}" type="presParOf" srcId="{9C7420D8-A5B0-4092-9085-0B8A04C482D1}" destId="{FB29D94A-0744-4D11-83FE-47E180DC3C77}" srcOrd="2" destOrd="0" presId="urn:microsoft.com/office/officeart/2009/3/layout/PieProcess"/>
    <dgm:cxn modelId="{E6E5DACC-55AE-4C0C-8F32-7442D2990165}" type="presParOf" srcId="{F145BA5D-6BDD-46CC-A412-BFF316F7DD7A}" destId="{DB0744C4-78ED-42EE-8DD0-0AE002053A04}" srcOrd="1" destOrd="0" presId="urn:microsoft.com/office/officeart/2009/3/layout/PieProcess"/>
    <dgm:cxn modelId="{99685BF4-D45D-4CF6-844F-58168581F1CE}" type="presParOf" srcId="{F145BA5D-6BDD-46CC-A412-BFF316F7DD7A}" destId="{54D029F8-F913-4350-8F24-B1C1685B26EA}" srcOrd="2" destOrd="0" presId="urn:microsoft.com/office/officeart/2009/3/layout/PieProcess"/>
    <dgm:cxn modelId="{D5C7414D-EC1D-4314-AFF5-DCCFEE47903A}" type="presParOf" srcId="{54D029F8-F913-4350-8F24-B1C1685B26EA}" destId="{B389F0B3-9B2E-473F-9B6D-B5587B839E43}"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91E09C-7589-4C29-BCF7-41D338F1E5D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13DD42A5-941F-4F55-A57F-B12C1FD60096}">
      <dgm:prSet phldrT="[Texto]" custT="1"/>
      <dgm:spPr/>
      <dgm:t>
        <a:bodyPr/>
        <a:lstStyle/>
        <a:p>
          <a:r>
            <a:rPr lang="es-ES" sz="1800" b="1" dirty="0" smtClean="0">
              <a:latin typeface="Arial Narrow" panose="020B0606020202030204" pitchFamily="34" charset="0"/>
            </a:rPr>
            <a:t>Alumnado con necesidad específica de apoyo educativo</a:t>
          </a:r>
          <a:endParaRPr lang="es-ES" sz="1800" b="1" dirty="0">
            <a:latin typeface="Arial Narrow" panose="020B0606020202030204" pitchFamily="34" charset="0"/>
          </a:endParaRPr>
        </a:p>
      </dgm:t>
    </dgm:pt>
    <dgm:pt modelId="{A009F0BF-4B7D-42E6-A163-89209C8507E6}" type="parTrans" cxnId="{CA6402DA-4C8C-4ED3-B6F5-208BAFAB01E0}">
      <dgm:prSet/>
      <dgm:spPr/>
      <dgm:t>
        <a:bodyPr/>
        <a:lstStyle/>
        <a:p>
          <a:endParaRPr lang="es-ES" sz="1800" b="1">
            <a:latin typeface="Arial Narrow" panose="020B0606020202030204" pitchFamily="34" charset="0"/>
          </a:endParaRPr>
        </a:p>
      </dgm:t>
    </dgm:pt>
    <dgm:pt modelId="{4E434C5D-18F9-4572-8413-742BFF22906E}" type="sibTrans" cxnId="{CA6402DA-4C8C-4ED3-B6F5-208BAFAB01E0}">
      <dgm:prSet/>
      <dgm:spPr/>
      <dgm:t>
        <a:bodyPr/>
        <a:lstStyle/>
        <a:p>
          <a:endParaRPr lang="es-ES" sz="1800" b="1">
            <a:latin typeface="Arial Narrow" panose="020B0606020202030204" pitchFamily="34" charset="0"/>
          </a:endParaRPr>
        </a:p>
      </dgm:t>
    </dgm:pt>
    <dgm:pt modelId="{C085BF13-2C86-45F1-AC45-9EE0093EB8EE}">
      <dgm:prSet phldrT="[Texto]" custT="1"/>
      <dgm:spPr/>
      <dgm:t>
        <a:bodyPr/>
        <a:lstStyle/>
        <a:p>
          <a:r>
            <a:rPr lang="es-ES" sz="1800" b="1" dirty="0" smtClean="0">
              <a:latin typeface="Arial Narrow" panose="020B0606020202030204" pitchFamily="34" charset="0"/>
            </a:rPr>
            <a:t>Alumnado que presenta necesidades educativas especiales</a:t>
          </a:r>
          <a:endParaRPr lang="es-ES" sz="1800" b="1" dirty="0">
            <a:latin typeface="Arial Narrow" panose="020B0606020202030204" pitchFamily="34" charset="0"/>
          </a:endParaRPr>
        </a:p>
      </dgm:t>
    </dgm:pt>
    <dgm:pt modelId="{E82BA228-0A5A-4EC9-83E1-D65F5722CE58}" type="parTrans" cxnId="{4F373255-14C2-4AB0-988B-96BFE38BFF88}">
      <dgm:prSet/>
      <dgm:spPr/>
      <dgm:t>
        <a:bodyPr/>
        <a:lstStyle/>
        <a:p>
          <a:endParaRPr lang="es-ES" sz="1800" b="1">
            <a:latin typeface="Arial Narrow" panose="020B0606020202030204" pitchFamily="34" charset="0"/>
          </a:endParaRPr>
        </a:p>
      </dgm:t>
    </dgm:pt>
    <dgm:pt modelId="{C9F44237-C3E1-43CC-984B-8E80C8F99EF7}" type="sibTrans" cxnId="{4F373255-14C2-4AB0-988B-96BFE38BFF88}">
      <dgm:prSet/>
      <dgm:spPr/>
      <dgm:t>
        <a:bodyPr/>
        <a:lstStyle/>
        <a:p>
          <a:endParaRPr lang="es-ES" sz="1800" b="1">
            <a:latin typeface="Arial Narrow" panose="020B0606020202030204" pitchFamily="34" charset="0"/>
          </a:endParaRPr>
        </a:p>
      </dgm:t>
    </dgm:pt>
    <dgm:pt modelId="{9A56AD2E-B8BD-42E8-AA1A-877B5AD35544}">
      <dgm:prSet phldrT="[Texto]" custT="1"/>
      <dgm:spPr/>
      <dgm:t>
        <a:bodyPr/>
        <a:lstStyle/>
        <a:p>
          <a:r>
            <a:rPr lang="es-ES" sz="1800" b="1" dirty="0" smtClean="0">
              <a:latin typeface="Arial Narrow" panose="020B0606020202030204" pitchFamily="34" charset="0"/>
            </a:rPr>
            <a:t>Alumnado con altas capacidades intelectuales</a:t>
          </a:r>
          <a:endParaRPr lang="es-ES" sz="1800" b="1" dirty="0">
            <a:latin typeface="Arial Narrow" panose="020B0606020202030204" pitchFamily="34" charset="0"/>
          </a:endParaRPr>
        </a:p>
      </dgm:t>
    </dgm:pt>
    <dgm:pt modelId="{5209BE22-7A27-40BA-AA41-D83D34F1D3BC}" type="parTrans" cxnId="{1AA95599-459B-4414-BEA8-282CDA6CCEC6}">
      <dgm:prSet/>
      <dgm:spPr/>
      <dgm:t>
        <a:bodyPr/>
        <a:lstStyle/>
        <a:p>
          <a:endParaRPr lang="es-ES" sz="1800" b="1">
            <a:latin typeface="Arial Narrow" panose="020B0606020202030204" pitchFamily="34" charset="0"/>
          </a:endParaRPr>
        </a:p>
      </dgm:t>
    </dgm:pt>
    <dgm:pt modelId="{9B2E8543-CD25-456B-99B8-778BC2386185}" type="sibTrans" cxnId="{1AA95599-459B-4414-BEA8-282CDA6CCEC6}">
      <dgm:prSet/>
      <dgm:spPr/>
      <dgm:t>
        <a:bodyPr/>
        <a:lstStyle/>
        <a:p>
          <a:endParaRPr lang="es-ES" sz="1800" b="1">
            <a:latin typeface="Arial Narrow" panose="020B0606020202030204" pitchFamily="34" charset="0"/>
          </a:endParaRPr>
        </a:p>
      </dgm:t>
    </dgm:pt>
    <dgm:pt modelId="{7CD0D7F9-70FF-407E-AC2A-76242D847B9C}">
      <dgm:prSet phldrT="[Texto]" custT="1"/>
      <dgm:spPr/>
      <dgm:t>
        <a:bodyPr/>
        <a:lstStyle/>
        <a:p>
          <a:r>
            <a:rPr lang="es-ES" sz="1800" b="1" dirty="0" smtClean="0">
              <a:latin typeface="Arial Narrow" panose="020B0606020202030204" pitchFamily="34" charset="0"/>
            </a:rPr>
            <a:t>Alumnado con integración tardía en el sistema educativo español</a:t>
          </a:r>
          <a:endParaRPr lang="es-ES" sz="1800" b="1" dirty="0">
            <a:latin typeface="Arial Narrow" panose="020B0606020202030204" pitchFamily="34" charset="0"/>
          </a:endParaRPr>
        </a:p>
      </dgm:t>
    </dgm:pt>
    <dgm:pt modelId="{1ED37AAA-34FB-4E0B-B57F-630CBE4B2E92}" type="parTrans" cxnId="{66F48512-11C1-4901-9425-926B350BB215}">
      <dgm:prSet/>
      <dgm:spPr/>
      <dgm:t>
        <a:bodyPr/>
        <a:lstStyle/>
        <a:p>
          <a:endParaRPr lang="es-ES" sz="1800" b="1">
            <a:latin typeface="Arial Narrow" panose="020B0606020202030204" pitchFamily="34" charset="0"/>
          </a:endParaRPr>
        </a:p>
      </dgm:t>
    </dgm:pt>
    <dgm:pt modelId="{F6F648C7-14A1-4B7A-AD63-096A57907F3C}" type="sibTrans" cxnId="{66F48512-11C1-4901-9425-926B350BB215}">
      <dgm:prSet/>
      <dgm:spPr/>
      <dgm:t>
        <a:bodyPr/>
        <a:lstStyle/>
        <a:p>
          <a:endParaRPr lang="es-ES" sz="1800" b="1">
            <a:latin typeface="Arial Narrow" panose="020B0606020202030204" pitchFamily="34" charset="0"/>
          </a:endParaRPr>
        </a:p>
      </dgm:t>
    </dgm:pt>
    <dgm:pt modelId="{45D304BD-75CB-42DC-B095-EF66E07172CE}">
      <dgm:prSet phldrT="[Texto]" custT="1"/>
      <dgm:spPr/>
      <dgm:t>
        <a:bodyPr/>
        <a:lstStyle/>
        <a:p>
          <a:r>
            <a:rPr lang="es-ES" sz="1800" b="1" dirty="0" smtClean="0">
              <a:latin typeface="Arial Narrow" panose="020B0606020202030204" pitchFamily="34" charset="0"/>
            </a:rPr>
            <a:t>Alumnado con dificultades específicas de aprendizaje</a:t>
          </a:r>
          <a:endParaRPr lang="es-ES" sz="1800" b="1" dirty="0">
            <a:latin typeface="Arial Narrow" panose="020B0606020202030204" pitchFamily="34" charset="0"/>
          </a:endParaRPr>
        </a:p>
      </dgm:t>
    </dgm:pt>
    <dgm:pt modelId="{2F93C224-3FD6-4046-BC94-5A9120D42D93}" type="parTrans" cxnId="{613B34DD-EA5C-4808-A4DC-357422BF2179}">
      <dgm:prSet/>
      <dgm:spPr/>
      <dgm:t>
        <a:bodyPr/>
        <a:lstStyle/>
        <a:p>
          <a:endParaRPr lang="es-ES" sz="1800" b="1">
            <a:latin typeface="Arial Narrow" panose="020B0606020202030204" pitchFamily="34" charset="0"/>
          </a:endParaRPr>
        </a:p>
      </dgm:t>
    </dgm:pt>
    <dgm:pt modelId="{03C1F048-472A-4873-820F-51D16F22FB7A}" type="sibTrans" cxnId="{613B34DD-EA5C-4808-A4DC-357422BF2179}">
      <dgm:prSet/>
      <dgm:spPr/>
      <dgm:t>
        <a:bodyPr/>
        <a:lstStyle/>
        <a:p>
          <a:endParaRPr lang="es-ES" sz="1800" b="1">
            <a:latin typeface="Arial Narrow" panose="020B0606020202030204" pitchFamily="34" charset="0"/>
          </a:endParaRPr>
        </a:p>
      </dgm:t>
    </dgm:pt>
    <dgm:pt modelId="{BFACC07A-0A27-4419-9D86-19B5586798F0}" type="pres">
      <dgm:prSet presAssocID="{DC91E09C-7589-4C29-BCF7-41D338F1E5DE}" presName="hierChild1" presStyleCnt="0">
        <dgm:presLayoutVars>
          <dgm:chPref val="1"/>
          <dgm:dir/>
          <dgm:animOne val="branch"/>
          <dgm:animLvl val="lvl"/>
          <dgm:resizeHandles/>
        </dgm:presLayoutVars>
      </dgm:prSet>
      <dgm:spPr/>
      <dgm:t>
        <a:bodyPr/>
        <a:lstStyle/>
        <a:p>
          <a:endParaRPr lang="es-ES"/>
        </a:p>
      </dgm:t>
    </dgm:pt>
    <dgm:pt modelId="{8B426C03-D36B-497C-B0AA-4A596FFF4376}" type="pres">
      <dgm:prSet presAssocID="{13DD42A5-941F-4F55-A57F-B12C1FD60096}" presName="hierRoot1" presStyleCnt="0"/>
      <dgm:spPr/>
    </dgm:pt>
    <dgm:pt modelId="{629A5191-835F-4265-8838-BD4BA56C6883}" type="pres">
      <dgm:prSet presAssocID="{13DD42A5-941F-4F55-A57F-B12C1FD60096}" presName="composite" presStyleCnt="0"/>
      <dgm:spPr/>
    </dgm:pt>
    <dgm:pt modelId="{6DB33436-A207-475E-B366-25D5AFF466F0}" type="pres">
      <dgm:prSet presAssocID="{13DD42A5-941F-4F55-A57F-B12C1FD60096}" presName="background" presStyleLbl="node0" presStyleIdx="0" presStyleCnt="1"/>
      <dgm:spPr/>
    </dgm:pt>
    <dgm:pt modelId="{E5523EA5-5DEB-42D1-B4EC-8FC9B58627C8}" type="pres">
      <dgm:prSet presAssocID="{13DD42A5-941F-4F55-A57F-B12C1FD60096}" presName="text" presStyleLbl="fgAcc0" presStyleIdx="0" presStyleCnt="1">
        <dgm:presLayoutVars>
          <dgm:chPref val="3"/>
        </dgm:presLayoutVars>
      </dgm:prSet>
      <dgm:spPr/>
      <dgm:t>
        <a:bodyPr/>
        <a:lstStyle/>
        <a:p>
          <a:endParaRPr lang="es-ES"/>
        </a:p>
      </dgm:t>
    </dgm:pt>
    <dgm:pt modelId="{E47AD7BA-E8E6-4F11-93BD-D061183504E8}" type="pres">
      <dgm:prSet presAssocID="{13DD42A5-941F-4F55-A57F-B12C1FD60096}" presName="hierChild2" presStyleCnt="0"/>
      <dgm:spPr/>
    </dgm:pt>
    <dgm:pt modelId="{2937A81F-CB3B-4693-A004-90273368E646}" type="pres">
      <dgm:prSet presAssocID="{E82BA228-0A5A-4EC9-83E1-D65F5722CE58}" presName="Name10" presStyleLbl="parChTrans1D2" presStyleIdx="0" presStyleCnt="4"/>
      <dgm:spPr/>
      <dgm:t>
        <a:bodyPr/>
        <a:lstStyle/>
        <a:p>
          <a:endParaRPr lang="es-ES"/>
        </a:p>
      </dgm:t>
    </dgm:pt>
    <dgm:pt modelId="{E8CFD97E-E6EF-48C5-8AA8-7E10D09C7C6F}" type="pres">
      <dgm:prSet presAssocID="{C085BF13-2C86-45F1-AC45-9EE0093EB8EE}" presName="hierRoot2" presStyleCnt="0"/>
      <dgm:spPr/>
    </dgm:pt>
    <dgm:pt modelId="{4335DEF0-4029-425D-AC4D-FFA1373D2456}" type="pres">
      <dgm:prSet presAssocID="{C085BF13-2C86-45F1-AC45-9EE0093EB8EE}" presName="composite2" presStyleCnt="0"/>
      <dgm:spPr/>
    </dgm:pt>
    <dgm:pt modelId="{D4962C33-0729-418D-A01C-DBB63F23FCEE}" type="pres">
      <dgm:prSet presAssocID="{C085BF13-2C86-45F1-AC45-9EE0093EB8EE}" presName="background2" presStyleLbl="node2" presStyleIdx="0" presStyleCnt="4"/>
      <dgm:spPr/>
    </dgm:pt>
    <dgm:pt modelId="{1F7F580F-A38D-4B9D-95AD-55955703EA1F}" type="pres">
      <dgm:prSet presAssocID="{C085BF13-2C86-45F1-AC45-9EE0093EB8EE}" presName="text2" presStyleLbl="fgAcc2" presStyleIdx="0" presStyleCnt="4">
        <dgm:presLayoutVars>
          <dgm:chPref val="3"/>
        </dgm:presLayoutVars>
      </dgm:prSet>
      <dgm:spPr/>
      <dgm:t>
        <a:bodyPr/>
        <a:lstStyle/>
        <a:p>
          <a:endParaRPr lang="es-ES"/>
        </a:p>
      </dgm:t>
    </dgm:pt>
    <dgm:pt modelId="{C80BF08A-5B00-4295-8754-EBE4041331CD}" type="pres">
      <dgm:prSet presAssocID="{C085BF13-2C86-45F1-AC45-9EE0093EB8EE}" presName="hierChild3" presStyleCnt="0"/>
      <dgm:spPr/>
    </dgm:pt>
    <dgm:pt modelId="{6DC2CF45-0C90-406C-9533-86962BC1E639}" type="pres">
      <dgm:prSet presAssocID="{5209BE22-7A27-40BA-AA41-D83D34F1D3BC}" presName="Name10" presStyleLbl="parChTrans1D2" presStyleIdx="1" presStyleCnt="4"/>
      <dgm:spPr/>
      <dgm:t>
        <a:bodyPr/>
        <a:lstStyle/>
        <a:p>
          <a:endParaRPr lang="es-ES"/>
        </a:p>
      </dgm:t>
    </dgm:pt>
    <dgm:pt modelId="{61164279-F98A-4016-86BD-217E1305602A}" type="pres">
      <dgm:prSet presAssocID="{9A56AD2E-B8BD-42E8-AA1A-877B5AD35544}" presName="hierRoot2" presStyleCnt="0"/>
      <dgm:spPr/>
    </dgm:pt>
    <dgm:pt modelId="{2276135D-0185-47AE-9A9D-9AEE3B410E3F}" type="pres">
      <dgm:prSet presAssocID="{9A56AD2E-B8BD-42E8-AA1A-877B5AD35544}" presName="composite2" presStyleCnt="0"/>
      <dgm:spPr/>
    </dgm:pt>
    <dgm:pt modelId="{C878AA56-B783-425D-8663-520790A42B2C}" type="pres">
      <dgm:prSet presAssocID="{9A56AD2E-B8BD-42E8-AA1A-877B5AD35544}" presName="background2" presStyleLbl="node2" presStyleIdx="1" presStyleCnt="4"/>
      <dgm:spPr/>
    </dgm:pt>
    <dgm:pt modelId="{51009DD4-1439-418F-9328-B1DF8CF17C7B}" type="pres">
      <dgm:prSet presAssocID="{9A56AD2E-B8BD-42E8-AA1A-877B5AD35544}" presName="text2" presStyleLbl="fgAcc2" presStyleIdx="1" presStyleCnt="4">
        <dgm:presLayoutVars>
          <dgm:chPref val="3"/>
        </dgm:presLayoutVars>
      </dgm:prSet>
      <dgm:spPr/>
      <dgm:t>
        <a:bodyPr/>
        <a:lstStyle/>
        <a:p>
          <a:endParaRPr lang="es-ES"/>
        </a:p>
      </dgm:t>
    </dgm:pt>
    <dgm:pt modelId="{9A7A0877-46FA-4160-86DD-03E77F4E12AE}" type="pres">
      <dgm:prSet presAssocID="{9A56AD2E-B8BD-42E8-AA1A-877B5AD35544}" presName="hierChild3" presStyleCnt="0"/>
      <dgm:spPr/>
    </dgm:pt>
    <dgm:pt modelId="{83E95C6A-5933-4AE5-A38A-64DAE3C8219E}" type="pres">
      <dgm:prSet presAssocID="{1ED37AAA-34FB-4E0B-B57F-630CBE4B2E92}" presName="Name10" presStyleLbl="parChTrans1D2" presStyleIdx="2" presStyleCnt="4"/>
      <dgm:spPr/>
      <dgm:t>
        <a:bodyPr/>
        <a:lstStyle/>
        <a:p>
          <a:endParaRPr lang="es-ES"/>
        </a:p>
      </dgm:t>
    </dgm:pt>
    <dgm:pt modelId="{C654507C-13BB-45DA-9562-1572DF94266D}" type="pres">
      <dgm:prSet presAssocID="{7CD0D7F9-70FF-407E-AC2A-76242D847B9C}" presName="hierRoot2" presStyleCnt="0"/>
      <dgm:spPr/>
    </dgm:pt>
    <dgm:pt modelId="{F2FF0DB5-B569-400D-A785-EEE5F04F12FD}" type="pres">
      <dgm:prSet presAssocID="{7CD0D7F9-70FF-407E-AC2A-76242D847B9C}" presName="composite2" presStyleCnt="0"/>
      <dgm:spPr/>
    </dgm:pt>
    <dgm:pt modelId="{8A231CB2-4557-4349-9105-B003E22DFCE5}" type="pres">
      <dgm:prSet presAssocID="{7CD0D7F9-70FF-407E-AC2A-76242D847B9C}" presName="background2" presStyleLbl="node2" presStyleIdx="2" presStyleCnt="4"/>
      <dgm:spPr/>
    </dgm:pt>
    <dgm:pt modelId="{116F0764-1E30-4346-9AEE-8444609B3B77}" type="pres">
      <dgm:prSet presAssocID="{7CD0D7F9-70FF-407E-AC2A-76242D847B9C}" presName="text2" presStyleLbl="fgAcc2" presStyleIdx="2" presStyleCnt="4">
        <dgm:presLayoutVars>
          <dgm:chPref val="3"/>
        </dgm:presLayoutVars>
      </dgm:prSet>
      <dgm:spPr/>
      <dgm:t>
        <a:bodyPr/>
        <a:lstStyle/>
        <a:p>
          <a:endParaRPr lang="es-ES"/>
        </a:p>
      </dgm:t>
    </dgm:pt>
    <dgm:pt modelId="{A9120C41-0C92-41CB-818B-A1AA1B977389}" type="pres">
      <dgm:prSet presAssocID="{7CD0D7F9-70FF-407E-AC2A-76242D847B9C}" presName="hierChild3" presStyleCnt="0"/>
      <dgm:spPr/>
    </dgm:pt>
    <dgm:pt modelId="{843D97FE-A5D2-4579-B0F7-7F96EFAE9AE8}" type="pres">
      <dgm:prSet presAssocID="{2F93C224-3FD6-4046-BC94-5A9120D42D93}" presName="Name10" presStyleLbl="parChTrans1D2" presStyleIdx="3" presStyleCnt="4"/>
      <dgm:spPr/>
      <dgm:t>
        <a:bodyPr/>
        <a:lstStyle/>
        <a:p>
          <a:endParaRPr lang="es-ES"/>
        </a:p>
      </dgm:t>
    </dgm:pt>
    <dgm:pt modelId="{7F455A5F-30AF-4E97-BBB7-5BA8EC83DC7F}" type="pres">
      <dgm:prSet presAssocID="{45D304BD-75CB-42DC-B095-EF66E07172CE}" presName="hierRoot2" presStyleCnt="0"/>
      <dgm:spPr/>
    </dgm:pt>
    <dgm:pt modelId="{FFA29B25-30C4-4AE2-9C12-8A17784D7320}" type="pres">
      <dgm:prSet presAssocID="{45D304BD-75CB-42DC-B095-EF66E07172CE}" presName="composite2" presStyleCnt="0"/>
      <dgm:spPr/>
    </dgm:pt>
    <dgm:pt modelId="{549B7F41-CD57-4EF3-9844-50A487E12872}" type="pres">
      <dgm:prSet presAssocID="{45D304BD-75CB-42DC-B095-EF66E07172CE}" presName="background2" presStyleLbl="node2" presStyleIdx="3" presStyleCnt="4"/>
      <dgm:spPr/>
    </dgm:pt>
    <dgm:pt modelId="{2F3ACF49-5283-4007-97A0-1C961A1D312D}" type="pres">
      <dgm:prSet presAssocID="{45D304BD-75CB-42DC-B095-EF66E07172CE}" presName="text2" presStyleLbl="fgAcc2" presStyleIdx="3" presStyleCnt="4">
        <dgm:presLayoutVars>
          <dgm:chPref val="3"/>
        </dgm:presLayoutVars>
      </dgm:prSet>
      <dgm:spPr/>
      <dgm:t>
        <a:bodyPr/>
        <a:lstStyle/>
        <a:p>
          <a:endParaRPr lang="es-ES"/>
        </a:p>
      </dgm:t>
    </dgm:pt>
    <dgm:pt modelId="{8E76D8DA-E341-4CE3-BE10-3E13992B8A06}" type="pres">
      <dgm:prSet presAssocID="{45D304BD-75CB-42DC-B095-EF66E07172CE}" presName="hierChild3" presStyleCnt="0"/>
      <dgm:spPr/>
    </dgm:pt>
  </dgm:ptLst>
  <dgm:cxnLst>
    <dgm:cxn modelId="{1AA95599-459B-4414-BEA8-282CDA6CCEC6}" srcId="{13DD42A5-941F-4F55-A57F-B12C1FD60096}" destId="{9A56AD2E-B8BD-42E8-AA1A-877B5AD35544}" srcOrd="1" destOrd="0" parTransId="{5209BE22-7A27-40BA-AA41-D83D34F1D3BC}" sibTransId="{9B2E8543-CD25-456B-99B8-778BC2386185}"/>
    <dgm:cxn modelId="{A1E3525B-8D54-480E-AC05-32542BFA1C81}" type="presOf" srcId="{7CD0D7F9-70FF-407E-AC2A-76242D847B9C}" destId="{116F0764-1E30-4346-9AEE-8444609B3B77}" srcOrd="0" destOrd="0" presId="urn:microsoft.com/office/officeart/2005/8/layout/hierarchy1"/>
    <dgm:cxn modelId="{7CD0B562-05CC-4B9F-8937-A20BB4507ABC}" type="presOf" srcId="{13DD42A5-941F-4F55-A57F-B12C1FD60096}" destId="{E5523EA5-5DEB-42D1-B4EC-8FC9B58627C8}" srcOrd="0" destOrd="0" presId="urn:microsoft.com/office/officeart/2005/8/layout/hierarchy1"/>
    <dgm:cxn modelId="{0E4B13DA-3195-4B37-A037-BE2780F08D8C}" type="presOf" srcId="{9A56AD2E-B8BD-42E8-AA1A-877B5AD35544}" destId="{51009DD4-1439-418F-9328-B1DF8CF17C7B}" srcOrd="0" destOrd="0" presId="urn:microsoft.com/office/officeart/2005/8/layout/hierarchy1"/>
    <dgm:cxn modelId="{B49701E5-BD0E-444B-8E8D-6EF6989EA72C}" type="presOf" srcId="{DC91E09C-7589-4C29-BCF7-41D338F1E5DE}" destId="{BFACC07A-0A27-4419-9D86-19B5586798F0}" srcOrd="0" destOrd="0" presId="urn:microsoft.com/office/officeart/2005/8/layout/hierarchy1"/>
    <dgm:cxn modelId="{4F373255-14C2-4AB0-988B-96BFE38BFF88}" srcId="{13DD42A5-941F-4F55-A57F-B12C1FD60096}" destId="{C085BF13-2C86-45F1-AC45-9EE0093EB8EE}" srcOrd="0" destOrd="0" parTransId="{E82BA228-0A5A-4EC9-83E1-D65F5722CE58}" sibTransId="{C9F44237-C3E1-43CC-984B-8E80C8F99EF7}"/>
    <dgm:cxn modelId="{9E5CD371-3C68-4C8F-B91A-1CCB2B5931DC}" type="presOf" srcId="{2F93C224-3FD6-4046-BC94-5A9120D42D93}" destId="{843D97FE-A5D2-4579-B0F7-7F96EFAE9AE8}" srcOrd="0" destOrd="0" presId="urn:microsoft.com/office/officeart/2005/8/layout/hierarchy1"/>
    <dgm:cxn modelId="{613B34DD-EA5C-4808-A4DC-357422BF2179}" srcId="{13DD42A5-941F-4F55-A57F-B12C1FD60096}" destId="{45D304BD-75CB-42DC-B095-EF66E07172CE}" srcOrd="3" destOrd="0" parTransId="{2F93C224-3FD6-4046-BC94-5A9120D42D93}" sibTransId="{03C1F048-472A-4873-820F-51D16F22FB7A}"/>
    <dgm:cxn modelId="{66F48512-11C1-4901-9425-926B350BB215}" srcId="{13DD42A5-941F-4F55-A57F-B12C1FD60096}" destId="{7CD0D7F9-70FF-407E-AC2A-76242D847B9C}" srcOrd="2" destOrd="0" parTransId="{1ED37AAA-34FB-4E0B-B57F-630CBE4B2E92}" sibTransId="{F6F648C7-14A1-4B7A-AD63-096A57907F3C}"/>
    <dgm:cxn modelId="{6C46F042-3D71-4337-98A1-EEADCDBE18D5}" type="presOf" srcId="{5209BE22-7A27-40BA-AA41-D83D34F1D3BC}" destId="{6DC2CF45-0C90-406C-9533-86962BC1E639}" srcOrd="0" destOrd="0" presId="urn:microsoft.com/office/officeart/2005/8/layout/hierarchy1"/>
    <dgm:cxn modelId="{CA6402DA-4C8C-4ED3-B6F5-208BAFAB01E0}" srcId="{DC91E09C-7589-4C29-BCF7-41D338F1E5DE}" destId="{13DD42A5-941F-4F55-A57F-B12C1FD60096}" srcOrd="0" destOrd="0" parTransId="{A009F0BF-4B7D-42E6-A163-89209C8507E6}" sibTransId="{4E434C5D-18F9-4572-8413-742BFF22906E}"/>
    <dgm:cxn modelId="{93CD7AD3-0F9F-4874-8C68-184EECBC51CC}" type="presOf" srcId="{C085BF13-2C86-45F1-AC45-9EE0093EB8EE}" destId="{1F7F580F-A38D-4B9D-95AD-55955703EA1F}" srcOrd="0" destOrd="0" presId="urn:microsoft.com/office/officeart/2005/8/layout/hierarchy1"/>
    <dgm:cxn modelId="{D9E37EB2-54DA-4511-A2DC-B98EDF7FE50A}" type="presOf" srcId="{45D304BD-75CB-42DC-B095-EF66E07172CE}" destId="{2F3ACF49-5283-4007-97A0-1C961A1D312D}" srcOrd="0" destOrd="0" presId="urn:microsoft.com/office/officeart/2005/8/layout/hierarchy1"/>
    <dgm:cxn modelId="{5238FFCD-8083-482A-8116-282BCD368004}" type="presOf" srcId="{1ED37AAA-34FB-4E0B-B57F-630CBE4B2E92}" destId="{83E95C6A-5933-4AE5-A38A-64DAE3C8219E}" srcOrd="0" destOrd="0" presId="urn:microsoft.com/office/officeart/2005/8/layout/hierarchy1"/>
    <dgm:cxn modelId="{76B0F9E5-FA56-44AD-909C-BB9D153132E5}" type="presOf" srcId="{E82BA228-0A5A-4EC9-83E1-D65F5722CE58}" destId="{2937A81F-CB3B-4693-A004-90273368E646}" srcOrd="0" destOrd="0" presId="urn:microsoft.com/office/officeart/2005/8/layout/hierarchy1"/>
    <dgm:cxn modelId="{2EDB7CCA-7992-4CCE-BA91-F27FD04F1AAE}" type="presParOf" srcId="{BFACC07A-0A27-4419-9D86-19B5586798F0}" destId="{8B426C03-D36B-497C-B0AA-4A596FFF4376}" srcOrd="0" destOrd="0" presId="urn:microsoft.com/office/officeart/2005/8/layout/hierarchy1"/>
    <dgm:cxn modelId="{8F70C72A-600F-4C36-9FE1-763E9E7FEFBD}" type="presParOf" srcId="{8B426C03-D36B-497C-B0AA-4A596FFF4376}" destId="{629A5191-835F-4265-8838-BD4BA56C6883}" srcOrd="0" destOrd="0" presId="urn:microsoft.com/office/officeart/2005/8/layout/hierarchy1"/>
    <dgm:cxn modelId="{0A3B2126-A0C0-45F3-88BC-956EE6183636}" type="presParOf" srcId="{629A5191-835F-4265-8838-BD4BA56C6883}" destId="{6DB33436-A207-475E-B366-25D5AFF466F0}" srcOrd="0" destOrd="0" presId="urn:microsoft.com/office/officeart/2005/8/layout/hierarchy1"/>
    <dgm:cxn modelId="{6F559F06-BB90-4792-B903-1DED140A46A9}" type="presParOf" srcId="{629A5191-835F-4265-8838-BD4BA56C6883}" destId="{E5523EA5-5DEB-42D1-B4EC-8FC9B58627C8}" srcOrd="1" destOrd="0" presId="urn:microsoft.com/office/officeart/2005/8/layout/hierarchy1"/>
    <dgm:cxn modelId="{7F8022A2-5D39-4FC2-9237-C5C57AA6C2E0}" type="presParOf" srcId="{8B426C03-D36B-497C-B0AA-4A596FFF4376}" destId="{E47AD7BA-E8E6-4F11-93BD-D061183504E8}" srcOrd="1" destOrd="0" presId="urn:microsoft.com/office/officeart/2005/8/layout/hierarchy1"/>
    <dgm:cxn modelId="{80EA331A-236C-4974-9F03-CF8E71F649FD}" type="presParOf" srcId="{E47AD7BA-E8E6-4F11-93BD-D061183504E8}" destId="{2937A81F-CB3B-4693-A004-90273368E646}" srcOrd="0" destOrd="0" presId="urn:microsoft.com/office/officeart/2005/8/layout/hierarchy1"/>
    <dgm:cxn modelId="{ABA96657-785D-4610-8244-5B0E544027DB}" type="presParOf" srcId="{E47AD7BA-E8E6-4F11-93BD-D061183504E8}" destId="{E8CFD97E-E6EF-48C5-8AA8-7E10D09C7C6F}" srcOrd="1" destOrd="0" presId="urn:microsoft.com/office/officeart/2005/8/layout/hierarchy1"/>
    <dgm:cxn modelId="{51D305FE-2996-405C-8D9F-06E620979CFC}" type="presParOf" srcId="{E8CFD97E-E6EF-48C5-8AA8-7E10D09C7C6F}" destId="{4335DEF0-4029-425D-AC4D-FFA1373D2456}" srcOrd="0" destOrd="0" presId="urn:microsoft.com/office/officeart/2005/8/layout/hierarchy1"/>
    <dgm:cxn modelId="{EE7773FE-1035-4431-8570-451815696EAF}" type="presParOf" srcId="{4335DEF0-4029-425D-AC4D-FFA1373D2456}" destId="{D4962C33-0729-418D-A01C-DBB63F23FCEE}" srcOrd="0" destOrd="0" presId="urn:microsoft.com/office/officeart/2005/8/layout/hierarchy1"/>
    <dgm:cxn modelId="{888FBD96-9632-4387-87B7-822F2BFABC0A}" type="presParOf" srcId="{4335DEF0-4029-425D-AC4D-FFA1373D2456}" destId="{1F7F580F-A38D-4B9D-95AD-55955703EA1F}" srcOrd="1" destOrd="0" presId="urn:microsoft.com/office/officeart/2005/8/layout/hierarchy1"/>
    <dgm:cxn modelId="{6285D1E1-27E4-402A-9EF2-8FD27A0D52A7}" type="presParOf" srcId="{E8CFD97E-E6EF-48C5-8AA8-7E10D09C7C6F}" destId="{C80BF08A-5B00-4295-8754-EBE4041331CD}" srcOrd="1" destOrd="0" presId="urn:microsoft.com/office/officeart/2005/8/layout/hierarchy1"/>
    <dgm:cxn modelId="{386AD1DC-CC12-4389-B769-714B5D2F1A02}" type="presParOf" srcId="{E47AD7BA-E8E6-4F11-93BD-D061183504E8}" destId="{6DC2CF45-0C90-406C-9533-86962BC1E639}" srcOrd="2" destOrd="0" presId="urn:microsoft.com/office/officeart/2005/8/layout/hierarchy1"/>
    <dgm:cxn modelId="{32919D7A-235E-4034-A7EB-A831371CE0F9}" type="presParOf" srcId="{E47AD7BA-E8E6-4F11-93BD-D061183504E8}" destId="{61164279-F98A-4016-86BD-217E1305602A}" srcOrd="3" destOrd="0" presId="urn:microsoft.com/office/officeart/2005/8/layout/hierarchy1"/>
    <dgm:cxn modelId="{43FA9EDF-697D-443A-8CB4-1BD68899144B}" type="presParOf" srcId="{61164279-F98A-4016-86BD-217E1305602A}" destId="{2276135D-0185-47AE-9A9D-9AEE3B410E3F}" srcOrd="0" destOrd="0" presId="urn:microsoft.com/office/officeart/2005/8/layout/hierarchy1"/>
    <dgm:cxn modelId="{F1536086-6414-4BD7-8E6D-01E739998531}" type="presParOf" srcId="{2276135D-0185-47AE-9A9D-9AEE3B410E3F}" destId="{C878AA56-B783-425D-8663-520790A42B2C}" srcOrd="0" destOrd="0" presId="urn:microsoft.com/office/officeart/2005/8/layout/hierarchy1"/>
    <dgm:cxn modelId="{976A6EAB-A4E8-4BE1-ACFC-556AB90E06F6}" type="presParOf" srcId="{2276135D-0185-47AE-9A9D-9AEE3B410E3F}" destId="{51009DD4-1439-418F-9328-B1DF8CF17C7B}" srcOrd="1" destOrd="0" presId="urn:microsoft.com/office/officeart/2005/8/layout/hierarchy1"/>
    <dgm:cxn modelId="{DBDE5E12-F845-4490-AB4A-D4991FD8DD82}" type="presParOf" srcId="{61164279-F98A-4016-86BD-217E1305602A}" destId="{9A7A0877-46FA-4160-86DD-03E77F4E12AE}" srcOrd="1" destOrd="0" presId="urn:microsoft.com/office/officeart/2005/8/layout/hierarchy1"/>
    <dgm:cxn modelId="{5E593A67-20FA-4816-8DFE-FA996E325FD1}" type="presParOf" srcId="{E47AD7BA-E8E6-4F11-93BD-D061183504E8}" destId="{83E95C6A-5933-4AE5-A38A-64DAE3C8219E}" srcOrd="4" destOrd="0" presId="urn:microsoft.com/office/officeart/2005/8/layout/hierarchy1"/>
    <dgm:cxn modelId="{EC07F1D7-8317-471B-9E33-F6B68BA3793F}" type="presParOf" srcId="{E47AD7BA-E8E6-4F11-93BD-D061183504E8}" destId="{C654507C-13BB-45DA-9562-1572DF94266D}" srcOrd="5" destOrd="0" presId="urn:microsoft.com/office/officeart/2005/8/layout/hierarchy1"/>
    <dgm:cxn modelId="{D876A698-9C9B-4048-9F56-826E3D2DF0AD}" type="presParOf" srcId="{C654507C-13BB-45DA-9562-1572DF94266D}" destId="{F2FF0DB5-B569-400D-A785-EEE5F04F12FD}" srcOrd="0" destOrd="0" presId="urn:microsoft.com/office/officeart/2005/8/layout/hierarchy1"/>
    <dgm:cxn modelId="{4785071D-2B89-4150-8D7F-8A20CB3092FF}" type="presParOf" srcId="{F2FF0DB5-B569-400D-A785-EEE5F04F12FD}" destId="{8A231CB2-4557-4349-9105-B003E22DFCE5}" srcOrd="0" destOrd="0" presId="urn:microsoft.com/office/officeart/2005/8/layout/hierarchy1"/>
    <dgm:cxn modelId="{78594698-8E62-48BF-92BD-1D043E8382B5}" type="presParOf" srcId="{F2FF0DB5-B569-400D-A785-EEE5F04F12FD}" destId="{116F0764-1E30-4346-9AEE-8444609B3B77}" srcOrd="1" destOrd="0" presId="urn:microsoft.com/office/officeart/2005/8/layout/hierarchy1"/>
    <dgm:cxn modelId="{2EABCF31-CE47-40DC-BE04-5EF9AEA31536}" type="presParOf" srcId="{C654507C-13BB-45DA-9562-1572DF94266D}" destId="{A9120C41-0C92-41CB-818B-A1AA1B977389}" srcOrd="1" destOrd="0" presId="urn:microsoft.com/office/officeart/2005/8/layout/hierarchy1"/>
    <dgm:cxn modelId="{361D09E1-8EDE-47DA-962C-3840E8BA789B}" type="presParOf" srcId="{E47AD7BA-E8E6-4F11-93BD-D061183504E8}" destId="{843D97FE-A5D2-4579-B0F7-7F96EFAE9AE8}" srcOrd="6" destOrd="0" presId="urn:microsoft.com/office/officeart/2005/8/layout/hierarchy1"/>
    <dgm:cxn modelId="{D5BBF01D-D99E-4124-87ED-3E910B83C33A}" type="presParOf" srcId="{E47AD7BA-E8E6-4F11-93BD-D061183504E8}" destId="{7F455A5F-30AF-4E97-BBB7-5BA8EC83DC7F}" srcOrd="7" destOrd="0" presId="urn:microsoft.com/office/officeart/2005/8/layout/hierarchy1"/>
    <dgm:cxn modelId="{908A855B-01FE-4CBA-8761-F27DB61FEC9E}" type="presParOf" srcId="{7F455A5F-30AF-4E97-BBB7-5BA8EC83DC7F}" destId="{FFA29B25-30C4-4AE2-9C12-8A17784D7320}" srcOrd="0" destOrd="0" presId="urn:microsoft.com/office/officeart/2005/8/layout/hierarchy1"/>
    <dgm:cxn modelId="{5B16F678-BCAD-4EED-8B2D-47F7B3EADFBD}" type="presParOf" srcId="{FFA29B25-30C4-4AE2-9C12-8A17784D7320}" destId="{549B7F41-CD57-4EF3-9844-50A487E12872}" srcOrd="0" destOrd="0" presId="urn:microsoft.com/office/officeart/2005/8/layout/hierarchy1"/>
    <dgm:cxn modelId="{BB0D3282-2B87-4E79-8DCF-837B32A43B53}" type="presParOf" srcId="{FFA29B25-30C4-4AE2-9C12-8A17784D7320}" destId="{2F3ACF49-5283-4007-97A0-1C961A1D312D}" srcOrd="1" destOrd="0" presId="urn:microsoft.com/office/officeart/2005/8/layout/hierarchy1"/>
    <dgm:cxn modelId="{1382594B-631C-44EA-A8E0-8264E45B64C8}" type="presParOf" srcId="{7F455A5F-30AF-4E97-BBB7-5BA8EC83DC7F}" destId="{8E76D8DA-E341-4CE3-BE10-3E13992B8A0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0A66DA-46A1-4DC4-B32F-19544EF946BB}" type="doc">
      <dgm:prSet loTypeId="urn:microsoft.com/office/officeart/2005/8/layout/cycle6" loCatId="relationship" qsTypeId="urn:microsoft.com/office/officeart/2005/8/quickstyle/simple3" qsCatId="simple" csTypeId="urn:microsoft.com/office/officeart/2005/8/colors/colorful2" csCatId="colorful" phldr="1"/>
      <dgm:spPr/>
      <dgm:t>
        <a:bodyPr/>
        <a:lstStyle/>
        <a:p>
          <a:endParaRPr lang="es-ES"/>
        </a:p>
      </dgm:t>
    </dgm:pt>
    <dgm:pt modelId="{3E829DFA-0816-41A2-9AD6-E9A09C278C7D}">
      <dgm:prSet phldrT="[Texto]" custT="1"/>
      <dgm:spPr/>
      <dgm:t>
        <a:bodyPr/>
        <a:lstStyle/>
        <a:p>
          <a:r>
            <a:rPr lang="es-ES" sz="1800" b="1" dirty="0" smtClean="0"/>
            <a:t>Aprendizaje Cooperativo</a:t>
          </a:r>
          <a:endParaRPr lang="es-ES" sz="1800" b="1" dirty="0"/>
        </a:p>
      </dgm:t>
    </dgm:pt>
    <dgm:pt modelId="{AE69CF3D-54EB-4944-9337-FA35A05EEFDA}" type="parTrans" cxnId="{3630A9B7-B1DC-4BC5-9378-FAB60A9B3859}">
      <dgm:prSet/>
      <dgm:spPr/>
      <dgm:t>
        <a:bodyPr/>
        <a:lstStyle/>
        <a:p>
          <a:endParaRPr lang="es-ES" sz="1800" b="1"/>
        </a:p>
      </dgm:t>
    </dgm:pt>
    <dgm:pt modelId="{316B9F24-6E5D-4ABC-BBD6-7215C9505738}" type="sibTrans" cxnId="{3630A9B7-B1DC-4BC5-9378-FAB60A9B3859}">
      <dgm:prSet/>
      <dgm:spPr/>
      <dgm:t>
        <a:bodyPr/>
        <a:lstStyle/>
        <a:p>
          <a:endParaRPr lang="es-ES" sz="1800" b="1"/>
        </a:p>
      </dgm:t>
    </dgm:pt>
    <dgm:pt modelId="{A67BFF36-384E-42B2-82FB-27997A2D4ABB}">
      <dgm:prSet phldrT="[Texto]" custT="1"/>
      <dgm:spPr/>
      <dgm:t>
        <a:bodyPr/>
        <a:lstStyle/>
        <a:p>
          <a:r>
            <a:rPr lang="es-ES" sz="1800" b="1" dirty="0" smtClean="0"/>
            <a:t>ABP/PBL</a:t>
          </a:r>
          <a:endParaRPr lang="es-ES" sz="1800" b="1" dirty="0"/>
        </a:p>
      </dgm:t>
    </dgm:pt>
    <dgm:pt modelId="{6F110CCC-27C7-43D4-A845-69DE8AC84A00}" type="parTrans" cxnId="{1176DDE7-DCCB-43C1-8B84-FAB8EFA0F546}">
      <dgm:prSet/>
      <dgm:spPr/>
      <dgm:t>
        <a:bodyPr/>
        <a:lstStyle/>
        <a:p>
          <a:endParaRPr lang="es-ES" sz="1800" b="1"/>
        </a:p>
      </dgm:t>
    </dgm:pt>
    <dgm:pt modelId="{DBD75EA3-3B9A-42DA-B9FB-E72E41CC4C42}" type="sibTrans" cxnId="{1176DDE7-DCCB-43C1-8B84-FAB8EFA0F546}">
      <dgm:prSet/>
      <dgm:spPr/>
      <dgm:t>
        <a:bodyPr/>
        <a:lstStyle/>
        <a:p>
          <a:endParaRPr lang="es-ES" sz="1800" b="1"/>
        </a:p>
      </dgm:t>
    </dgm:pt>
    <dgm:pt modelId="{007E5726-A4F3-41FF-9E2A-EE946C372EBA}">
      <dgm:prSet phldrT="[Texto]" custT="1"/>
      <dgm:spPr/>
      <dgm:t>
        <a:bodyPr/>
        <a:lstStyle/>
        <a:p>
          <a:r>
            <a:rPr lang="es-ES" sz="1800" b="1" dirty="0" err="1" smtClean="0"/>
            <a:t>Flipped</a:t>
          </a:r>
          <a:r>
            <a:rPr lang="es-ES" sz="1800" b="1" dirty="0" smtClean="0"/>
            <a:t> </a:t>
          </a:r>
          <a:r>
            <a:rPr lang="es-ES" sz="1800" b="1" dirty="0" err="1" smtClean="0"/>
            <a:t>Learning</a:t>
          </a:r>
          <a:r>
            <a:rPr lang="es-ES" sz="1800" b="1" dirty="0" smtClean="0"/>
            <a:t>/</a:t>
          </a:r>
          <a:r>
            <a:rPr lang="es-ES" sz="1800" b="1" dirty="0" err="1" smtClean="0"/>
            <a:t>Classroom</a:t>
          </a:r>
          <a:endParaRPr lang="es-ES" sz="1800" b="1" dirty="0"/>
        </a:p>
      </dgm:t>
    </dgm:pt>
    <dgm:pt modelId="{6BB7EA8D-1478-4853-9F85-0C95F91DE310}" type="parTrans" cxnId="{BF8658D9-AD9A-44B2-B051-D1E20AA7E2FF}">
      <dgm:prSet/>
      <dgm:spPr/>
      <dgm:t>
        <a:bodyPr/>
        <a:lstStyle/>
        <a:p>
          <a:endParaRPr lang="es-ES" sz="1800" b="1"/>
        </a:p>
      </dgm:t>
    </dgm:pt>
    <dgm:pt modelId="{A6ED5A14-5B41-4D8F-8FCD-E27EE8D90E70}" type="sibTrans" cxnId="{BF8658D9-AD9A-44B2-B051-D1E20AA7E2FF}">
      <dgm:prSet/>
      <dgm:spPr/>
      <dgm:t>
        <a:bodyPr/>
        <a:lstStyle/>
        <a:p>
          <a:endParaRPr lang="es-ES" sz="1800" b="1"/>
        </a:p>
      </dgm:t>
    </dgm:pt>
    <dgm:pt modelId="{F1502D0C-17E4-44D9-A4A4-1D7303A42A6D}">
      <dgm:prSet phldrT="[Texto]" custT="1"/>
      <dgm:spPr/>
      <dgm:t>
        <a:bodyPr/>
        <a:lstStyle/>
        <a:p>
          <a:r>
            <a:rPr lang="es-ES" sz="1800" b="1" dirty="0" err="1" smtClean="0"/>
            <a:t>ApS</a:t>
          </a:r>
          <a:r>
            <a:rPr lang="es-ES" sz="1800" b="1" dirty="0" smtClean="0"/>
            <a:t> / </a:t>
          </a:r>
        </a:p>
        <a:p>
          <a:r>
            <a:rPr lang="es-ES" sz="1800" b="1" dirty="0" smtClean="0"/>
            <a:t>Comunidades de Aprendizaje</a:t>
          </a:r>
          <a:endParaRPr lang="es-ES" sz="1800" b="1" dirty="0"/>
        </a:p>
      </dgm:t>
    </dgm:pt>
    <dgm:pt modelId="{6261DC12-BA8E-4257-87B0-D781763C152F}" type="parTrans" cxnId="{C86D0480-2997-4891-BDDF-027F5CE4D59C}">
      <dgm:prSet/>
      <dgm:spPr/>
      <dgm:t>
        <a:bodyPr/>
        <a:lstStyle/>
        <a:p>
          <a:endParaRPr lang="es-ES" sz="1800" b="1"/>
        </a:p>
      </dgm:t>
    </dgm:pt>
    <dgm:pt modelId="{27A0F3BD-AD19-4900-9A30-B0EB061ABB90}" type="sibTrans" cxnId="{C86D0480-2997-4891-BDDF-027F5CE4D59C}">
      <dgm:prSet/>
      <dgm:spPr/>
      <dgm:t>
        <a:bodyPr/>
        <a:lstStyle/>
        <a:p>
          <a:endParaRPr lang="es-ES" sz="1800" b="1"/>
        </a:p>
      </dgm:t>
    </dgm:pt>
    <dgm:pt modelId="{96ACD86D-87BE-4F76-A0A1-DD4328F7C042}" type="pres">
      <dgm:prSet presAssocID="{EC0A66DA-46A1-4DC4-B32F-19544EF946BB}" presName="cycle" presStyleCnt="0">
        <dgm:presLayoutVars>
          <dgm:dir/>
          <dgm:resizeHandles val="exact"/>
        </dgm:presLayoutVars>
      </dgm:prSet>
      <dgm:spPr/>
      <dgm:t>
        <a:bodyPr/>
        <a:lstStyle/>
        <a:p>
          <a:endParaRPr lang="es-ES"/>
        </a:p>
      </dgm:t>
    </dgm:pt>
    <dgm:pt modelId="{07926445-5DA0-4377-80CE-33F97F63705D}" type="pres">
      <dgm:prSet presAssocID="{3E829DFA-0816-41A2-9AD6-E9A09C278C7D}" presName="node" presStyleLbl="node1" presStyleIdx="0" presStyleCnt="4">
        <dgm:presLayoutVars>
          <dgm:bulletEnabled val="1"/>
        </dgm:presLayoutVars>
      </dgm:prSet>
      <dgm:spPr/>
      <dgm:t>
        <a:bodyPr/>
        <a:lstStyle/>
        <a:p>
          <a:endParaRPr lang="es-ES"/>
        </a:p>
      </dgm:t>
    </dgm:pt>
    <dgm:pt modelId="{EAE3BA09-7CB5-4B1F-A296-DD6DCE2FF1CA}" type="pres">
      <dgm:prSet presAssocID="{3E829DFA-0816-41A2-9AD6-E9A09C278C7D}" presName="spNode" presStyleCnt="0"/>
      <dgm:spPr/>
    </dgm:pt>
    <dgm:pt modelId="{2EBBD87D-9DF0-471F-8B9E-0CD974328FEE}" type="pres">
      <dgm:prSet presAssocID="{316B9F24-6E5D-4ABC-BBD6-7215C9505738}" presName="sibTrans" presStyleLbl="sibTrans1D1" presStyleIdx="0" presStyleCnt="4"/>
      <dgm:spPr/>
      <dgm:t>
        <a:bodyPr/>
        <a:lstStyle/>
        <a:p>
          <a:endParaRPr lang="es-ES"/>
        </a:p>
      </dgm:t>
    </dgm:pt>
    <dgm:pt modelId="{06BD2766-873E-44C4-951D-75BE225260BD}" type="pres">
      <dgm:prSet presAssocID="{A67BFF36-384E-42B2-82FB-27997A2D4ABB}" presName="node" presStyleLbl="node1" presStyleIdx="1" presStyleCnt="4">
        <dgm:presLayoutVars>
          <dgm:bulletEnabled val="1"/>
        </dgm:presLayoutVars>
      </dgm:prSet>
      <dgm:spPr/>
      <dgm:t>
        <a:bodyPr/>
        <a:lstStyle/>
        <a:p>
          <a:endParaRPr lang="es-ES"/>
        </a:p>
      </dgm:t>
    </dgm:pt>
    <dgm:pt modelId="{D93D410F-5AF3-4F30-BF39-6252D1C70907}" type="pres">
      <dgm:prSet presAssocID="{A67BFF36-384E-42B2-82FB-27997A2D4ABB}" presName="spNode" presStyleCnt="0"/>
      <dgm:spPr/>
    </dgm:pt>
    <dgm:pt modelId="{7BE0EADC-120E-445C-B2B2-08DCE7CEACE6}" type="pres">
      <dgm:prSet presAssocID="{DBD75EA3-3B9A-42DA-B9FB-E72E41CC4C42}" presName="sibTrans" presStyleLbl="sibTrans1D1" presStyleIdx="1" presStyleCnt="4"/>
      <dgm:spPr/>
      <dgm:t>
        <a:bodyPr/>
        <a:lstStyle/>
        <a:p>
          <a:endParaRPr lang="es-ES"/>
        </a:p>
      </dgm:t>
    </dgm:pt>
    <dgm:pt modelId="{2BFB1AF6-A745-4604-BE57-3D4B04FD821E}" type="pres">
      <dgm:prSet presAssocID="{007E5726-A4F3-41FF-9E2A-EE946C372EBA}" presName="node" presStyleLbl="node1" presStyleIdx="2" presStyleCnt="4">
        <dgm:presLayoutVars>
          <dgm:bulletEnabled val="1"/>
        </dgm:presLayoutVars>
      </dgm:prSet>
      <dgm:spPr/>
      <dgm:t>
        <a:bodyPr/>
        <a:lstStyle/>
        <a:p>
          <a:endParaRPr lang="es-ES"/>
        </a:p>
      </dgm:t>
    </dgm:pt>
    <dgm:pt modelId="{F0B20BD7-5B25-4C5F-AE6D-4B36AF525F98}" type="pres">
      <dgm:prSet presAssocID="{007E5726-A4F3-41FF-9E2A-EE946C372EBA}" presName="spNode" presStyleCnt="0"/>
      <dgm:spPr/>
    </dgm:pt>
    <dgm:pt modelId="{3B75C999-9369-4A73-A28C-83E0987DC1A4}" type="pres">
      <dgm:prSet presAssocID="{A6ED5A14-5B41-4D8F-8FCD-E27EE8D90E70}" presName="sibTrans" presStyleLbl="sibTrans1D1" presStyleIdx="2" presStyleCnt="4"/>
      <dgm:spPr/>
      <dgm:t>
        <a:bodyPr/>
        <a:lstStyle/>
        <a:p>
          <a:endParaRPr lang="es-ES"/>
        </a:p>
      </dgm:t>
    </dgm:pt>
    <dgm:pt modelId="{E8D40CF6-4C70-42FF-89A1-A778A2832EE4}" type="pres">
      <dgm:prSet presAssocID="{F1502D0C-17E4-44D9-A4A4-1D7303A42A6D}" presName="node" presStyleLbl="node1" presStyleIdx="3" presStyleCnt="4">
        <dgm:presLayoutVars>
          <dgm:bulletEnabled val="1"/>
        </dgm:presLayoutVars>
      </dgm:prSet>
      <dgm:spPr/>
      <dgm:t>
        <a:bodyPr/>
        <a:lstStyle/>
        <a:p>
          <a:endParaRPr lang="es-ES"/>
        </a:p>
      </dgm:t>
    </dgm:pt>
    <dgm:pt modelId="{D616575C-5EBC-42E6-AAA4-8DD8F4B55FC7}" type="pres">
      <dgm:prSet presAssocID="{F1502D0C-17E4-44D9-A4A4-1D7303A42A6D}" presName="spNode" presStyleCnt="0"/>
      <dgm:spPr/>
    </dgm:pt>
    <dgm:pt modelId="{422F901D-CE53-4423-AD2E-2937A5234995}" type="pres">
      <dgm:prSet presAssocID="{27A0F3BD-AD19-4900-9A30-B0EB061ABB90}" presName="sibTrans" presStyleLbl="sibTrans1D1" presStyleIdx="3" presStyleCnt="4"/>
      <dgm:spPr/>
      <dgm:t>
        <a:bodyPr/>
        <a:lstStyle/>
        <a:p>
          <a:endParaRPr lang="es-ES"/>
        </a:p>
      </dgm:t>
    </dgm:pt>
  </dgm:ptLst>
  <dgm:cxnLst>
    <dgm:cxn modelId="{287B29B3-75F5-471E-BD36-B78C4A6E69AE}" type="presOf" srcId="{316B9F24-6E5D-4ABC-BBD6-7215C9505738}" destId="{2EBBD87D-9DF0-471F-8B9E-0CD974328FEE}" srcOrd="0" destOrd="0" presId="urn:microsoft.com/office/officeart/2005/8/layout/cycle6"/>
    <dgm:cxn modelId="{527AC2C1-AC1A-47D1-9801-19D8BD512813}" type="presOf" srcId="{DBD75EA3-3B9A-42DA-B9FB-E72E41CC4C42}" destId="{7BE0EADC-120E-445C-B2B2-08DCE7CEACE6}" srcOrd="0" destOrd="0" presId="urn:microsoft.com/office/officeart/2005/8/layout/cycle6"/>
    <dgm:cxn modelId="{B6B29141-235A-4256-A49D-D691AF9517BE}" type="presOf" srcId="{3E829DFA-0816-41A2-9AD6-E9A09C278C7D}" destId="{07926445-5DA0-4377-80CE-33F97F63705D}" srcOrd="0" destOrd="0" presId="urn:microsoft.com/office/officeart/2005/8/layout/cycle6"/>
    <dgm:cxn modelId="{9E7FB401-15FB-4694-A284-907100576024}" type="presOf" srcId="{007E5726-A4F3-41FF-9E2A-EE946C372EBA}" destId="{2BFB1AF6-A745-4604-BE57-3D4B04FD821E}" srcOrd="0" destOrd="0" presId="urn:microsoft.com/office/officeart/2005/8/layout/cycle6"/>
    <dgm:cxn modelId="{1176DDE7-DCCB-43C1-8B84-FAB8EFA0F546}" srcId="{EC0A66DA-46A1-4DC4-B32F-19544EF946BB}" destId="{A67BFF36-384E-42B2-82FB-27997A2D4ABB}" srcOrd="1" destOrd="0" parTransId="{6F110CCC-27C7-43D4-A845-69DE8AC84A00}" sibTransId="{DBD75EA3-3B9A-42DA-B9FB-E72E41CC4C42}"/>
    <dgm:cxn modelId="{3630A9B7-B1DC-4BC5-9378-FAB60A9B3859}" srcId="{EC0A66DA-46A1-4DC4-B32F-19544EF946BB}" destId="{3E829DFA-0816-41A2-9AD6-E9A09C278C7D}" srcOrd="0" destOrd="0" parTransId="{AE69CF3D-54EB-4944-9337-FA35A05EEFDA}" sibTransId="{316B9F24-6E5D-4ABC-BBD6-7215C9505738}"/>
    <dgm:cxn modelId="{C86D0480-2997-4891-BDDF-027F5CE4D59C}" srcId="{EC0A66DA-46A1-4DC4-B32F-19544EF946BB}" destId="{F1502D0C-17E4-44D9-A4A4-1D7303A42A6D}" srcOrd="3" destOrd="0" parTransId="{6261DC12-BA8E-4257-87B0-D781763C152F}" sibTransId="{27A0F3BD-AD19-4900-9A30-B0EB061ABB90}"/>
    <dgm:cxn modelId="{13F338CE-E9BE-4B68-8C7C-E0FEEF886B14}" type="presOf" srcId="{A67BFF36-384E-42B2-82FB-27997A2D4ABB}" destId="{06BD2766-873E-44C4-951D-75BE225260BD}" srcOrd="0" destOrd="0" presId="urn:microsoft.com/office/officeart/2005/8/layout/cycle6"/>
    <dgm:cxn modelId="{44F03F8C-EB1C-41FA-84AA-9067BCE6C7EB}" type="presOf" srcId="{A6ED5A14-5B41-4D8F-8FCD-E27EE8D90E70}" destId="{3B75C999-9369-4A73-A28C-83E0987DC1A4}" srcOrd="0" destOrd="0" presId="urn:microsoft.com/office/officeart/2005/8/layout/cycle6"/>
    <dgm:cxn modelId="{F0BD698D-7BDB-40BA-A9AE-6A9E2FD1C6F1}" type="presOf" srcId="{F1502D0C-17E4-44D9-A4A4-1D7303A42A6D}" destId="{E8D40CF6-4C70-42FF-89A1-A778A2832EE4}" srcOrd="0" destOrd="0" presId="urn:microsoft.com/office/officeart/2005/8/layout/cycle6"/>
    <dgm:cxn modelId="{19D3FC5E-D79F-4B9D-B80F-92DBED408E4D}" type="presOf" srcId="{27A0F3BD-AD19-4900-9A30-B0EB061ABB90}" destId="{422F901D-CE53-4423-AD2E-2937A5234995}" srcOrd="0" destOrd="0" presId="urn:microsoft.com/office/officeart/2005/8/layout/cycle6"/>
    <dgm:cxn modelId="{BF8658D9-AD9A-44B2-B051-D1E20AA7E2FF}" srcId="{EC0A66DA-46A1-4DC4-B32F-19544EF946BB}" destId="{007E5726-A4F3-41FF-9E2A-EE946C372EBA}" srcOrd="2" destOrd="0" parTransId="{6BB7EA8D-1478-4853-9F85-0C95F91DE310}" sibTransId="{A6ED5A14-5B41-4D8F-8FCD-E27EE8D90E70}"/>
    <dgm:cxn modelId="{EC06E7A0-69FC-4BCC-A75C-BC68A0E2A4AB}" type="presOf" srcId="{EC0A66DA-46A1-4DC4-B32F-19544EF946BB}" destId="{96ACD86D-87BE-4F76-A0A1-DD4328F7C042}" srcOrd="0" destOrd="0" presId="urn:microsoft.com/office/officeart/2005/8/layout/cycle6"/>
    <dgm:cxn modelId="{0C0C5FDA-A861-4393-A68D-00E942D1A76E}" type="presParOf" srcId="{96ACD86D-87BE-4F76-A0A1-DD4328F7C042}" destId="{07926445-5DA0-4377-80CE-33F97F63705D}" srcOrd="0" destOrd="0" presId="urn:microsoft.com/office/officeart/2005/8/layout/cycle6"/>
    <dgm:cxn modelId="{A92C7849-2273-4C9E-AEB9-BEDB4FF5793A}" type="presParOf" srcId="{96ACD86D-87BE-4F76-A0A1-DD4328F7C042}" destId="{EAE3BA09-7CB5-4B1F-A296-DD6DCE2FF1CA}" srcOrd="1" destOrd="0" presId="urn:microsoft.com/office/officeart/2005/8/layout/cycle6"/>
    <dgm:cxn modelId="{1BC2F925-FCAD-47A5-A148-72E890AB677F}" type="presParOf" srcId="{96ACD86D-87BE-4F76-A0A1-DD4328F7C042}" destId="{2EBBD87D-9DF0-471F-8B9E-0CD974328FEE}" srcOrd="2" destOrd="0" presId="urn:microsoft.com/office/officeart/2005/8/layout/cycle6"/>
    <dgm:cxn modelId="{260E96BA-68C4-476E-935B-C8418D9BAEC6}" type="presParOf" srcId="{96ACD86D-87BE-4F76-A0A1-DD4328F7C042}" destId="{06BD2766-873E-44C4-951D-75BE225260BD}" srcOrd="3" destOrd="0" presId="urn:microsoft.com/office/officeart/2005/8/layout/cycle6"/>
    <dgm:cxn modelId="{F1A22676-DCF3-4A25-84DA-98544A4E3982}" type="presParOf" srcId="{96ACD86D-87BE-4F76-A0A1-DD4328F7C042}" destId="{D93D410F-5AF3-4F30-BF39-6252D1C70907}" srcOrd="4" destOrd="0" presId="urn:microsoft.com/office/officeart/2005/8/layout/cycle6"/>
    <dgm:cxn modelId="{D2EAC589-0D41-47D6-A2DC-1D59BC55B3B4}" type="presParOf" srcId="{96ACD86D-87BE-4F76-A0A1-DD4328F7C042}" destId="{7BE0EADC-120E-445C-B2B2-08DCE7CEACE6}" srcOrd="5" destOrd="0" presId="urn:microsoft.com/office/officeart/2005/8/layout/cycle6"/>
    <dgm:cxn modelId="{423E201A-D66A-4AD3-B874-D36379771C23}" type="presParOf" srcId="{96ACD86D-87BE-4F76-A0A1-DD4328F7C042}" destId="{2BFB1AF6-A745-4604-BE57-3D4B04FD821E}" srcOrd="6" destOrd="0" presId="urn:microsoft.com/office/officeart/2005/8/layout/cycle6"/>
    <dgm:cxn modelId="{5C642086-866A-41D3-96F4-15230DB5D95B}" type="presParOf" srcId="{96ACD86D-87BE-4F76-A0A1-DD4328F7C042}" destId="{F0B20BD7-5B25-4C5F-AE6D-4B36AF525F98}" srcOrd="7" destOrd="0" presId="urn:microsoft.com/office/officeart/2005/8/layout/cycle6"/>
    <dgm:cxn modelId="{19FFA22D-082F-4BBD-B460-A16FB10DE8DE}" type="presParOf" srcId="{96ACD86D-87BE-4F76-A0A1-DD4328F7C042}" destId="{3B75C999-9369-4A73-A28C-83E0987DC1A4}" srcOrd="8" destOrd="0" presId="urn:microsoft.com/office/officeart/2005/8/layout/cycle6"/>
    <dgm:cxn modelId="{3359809D-1755-4021-8EE2-3E6D2FDF677D}" type="presParOf" srcId="{96ACD86D-87BE-4F76-A0A1-DD4328F7C042}" destId="{E8D40CF6-4C70-42FF-89A1-A778A2832EE4}" srcOrd="9" destOrd="0" presId="urn:microsoft.com/office/officeart/2005/8/layout/cycle6"/>
    <dgm:cxn modelId="{6528C7CB-A3E6-4446-A8CA-4BDD36E70637}" type="presParOf" srcId="{96ACD86D-87BE-4F76-A0A1-DD4328F7C042}" destId="{D616575C-5EBC-42E6-AAA4-8DD8F4B55FC7}" srcOrd="10" destOrd="0" presId="urn:microsoft.com/office/officeart/2005/8/layout/cycle6"/>
    <dgm:cxn modelId="{C201A9CA-AB3B-472C-9CB2-70518D3EA33A}" type="presParOf" srcId="{96ACD86D-87BE-4F76-A0A1-DD4328F7C042}" destId="{422F901D-CE53-4423-AD2E-2937A5234995}"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97A99-E003-4B54-88F2-2BE106169DD2}">
      <dsp:nvSpPr>
        <dsp:cNvPr id="0" name=""/>
        <dsp:cNvSpPr/>
      </dsp:nvSpPr>
      <dsp:spPr>
        <a:xfrm>
          <a:off x="72004" y="0"/>
          <a:ext cx="1494166" cy="149416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F52676-2063-491F-9599-041F609D25B3}">
      <dsp:nvSpPr>
        <dsp:cNvPr id="0" name=""/>
        <dsp:cNvSpPr/>
      </dsp:nvSpPr>
      <dsp:spPr>
        <a:xfrm>
          <a:off x="221421" y="149416"/>
          <a:ext cx="1195332" cy="1195332"/>
        </a:xfrm>
        <a:prstGeom prst="pie">
          <a:avLst>
            <a:gd name="adj1" fmla="val 5400000"/>
            <a:gd name="adj2" fmla="val 162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9D94A-0744-4D11-83FE-47E180DC3C77}">
      <dsp:nvSpPr>
        <dsp:cNvPr id="0" name=""/>
        <dsp:cNvSpPr/>
      </dsp:nvSpPr>
      <dsp:spPr>
        <a:xfrm rot="16200000">
          <a:off x="-1646285" y="3361873"/>
          <a:ext cx="4333081" cy="89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just" defTabSz="1822450">
            <a:lnSpc>
              <a:spcPct val="90000"/>
            </a:lnSpc>
            <a:spcBef>
              <a:spcPct val="0"/>
            </a:spcBef>
            <a:spcAft>
              <a:spcPct val="35000"/>
            </a:spcAft>
          </a:pPr>
          <a:r>
            <a:rPr lang="es-ES" sz="4100" kern="1200" dirty="0" smtClean="0"/>
            <a:t>Modelo Educativo</a:t>
          </a:r>
          <a:endParaRPr lang="es-ES" sz="4100" kern="1200" dirty="0"/>
        </a:p>
      </dsp:txBody>
      <dsp:txXfrm>
        <a:off x="-1646285" y="3361873"/>
        <a:ext cx="4333081" cy="896499"/>
      </dsp:txXfrm>
    </dsp:sp>
    <dsp:sp modelId="{B389F0B3-9B2E-473F-9B6D-B5587B839E43}">
      <dsp:nvSpPr>
        <dsp:cNvPr id="0" name=""/>
        <dsp:cNvSpPr/>
      </dsp:nvSpPr>
      <dsp:spPr>
        <a:xfrm>
          <a:off x="1117921" y="0"/>
          <a:ext cx="7163001" cy="5976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just" defTabSz="1022350">
            <a:lnSpc>
              <a:spcPct val="90000"/>
            </a:lnSpc>
            <a:spcBef>
              <a:spcPct val="0"/>
            </a:spcBef>
            <a:spcAft>
              <a:spcPct val="35000"/>
            </a:spcAft>
          </a:pPr>
          <a:r>
            <a:rPr lang="es-ES" sz="2300" kern="1200" dirty="0" smtClean="0"/>
            <a:t>Defiende la Educación Intercultural</a:t>
          </a:r>
          <a:endParaRPr lang="es-ES" sz="2300" kern="1200" dirty="0"/>
        </a:p>
        <a:p>
          <a:pPr lvl="0" algn="just" defTabSz="1022350">
            <a:lnSpc>
              <a:spcPct val="90000"/>
            </a:lnSpc>
            <a:spcBef>
              <a:spcPct val="0"/>
            </a:spcBef>
            <a:spcAft>
              <a:spcPct val="35000"/>
            </a:spcAft>
          </a:pPr>
          <a:r>
            <a:rPr lang="es-ES" sz="2300" kern="1200" dirty="0" smtClean="0"/>
            <a:t>Recoge la Teoría de las Inteligencias Múltiples (Gardner, 1993)</a:t>
          </a:r>
          <a:endParaRPr lang="es-ES" sz="2300" kern="1200" dirty="0"/>
        </a:p>
        <a:p>
          <a:pPr lvl="0" algn="just" defTabSz="1022350">
            <a:lnSpc>
              <a:spcPct val="90000"/>
            </a:lnSpc>
            <a:spcBef>
              <a:spcPct val="0"/>
            </a:spcBef>
            <a:spcAft>
              <a:spcPct val="35000"/>
            </a:spcAft>
          </a:pPr>
          <a:r>
            <a:rPr lang="es-ES" sz="2300" kern="1200" dirty="0" smtClean="0"/>
            <a:t>Acepta una perspectiva holística y constructiva del aprendizaje.</a:t>
          </a:r>
          <a:endParaRPr lang="es-ES" sz="2300" kern="1200" dirty="0"/>
        </a:p>
        <a:p>
          <a:pPr lvl="0" algn="just" defTabSz="1022350">
            <a:lnSpc>
              <a:spcPct val="90000"/>
            </a:lnSpc>
            <a:spcBef>
              <a:spcPct val="0"/>
            </a:spcBef>
            <a:spcAft>
              <a:spcPct val="35000"/>
            </a:spcAft>
          </a:pPr>
          <a:r>
            <a:rPr lang="es-ES" sz="2300" kern="1200" dirty="0" smtClean="0"/>
            <a:t>Construye un currículo común y diverso.</a:t>
          </a:r>
          <a:endParaRPr lang="es-ES" sz="2300" kern="1200" dirty="0"/>
        </a:p>
        <a:p>
          <a:pPr lvl="0" algn="just" defTabSz="1022350">
            <a:lnSpc>
              <a:spcPct val="90000"/>
            </a:lnSpc>
            <a:spcBef>
              <a:spcPct val="0"/>
            </a:spcBef>
            <a:spcAft>
              <a:spcPct val="35000"/>
            </a:spcAft>
          </a:pPr>
          <a:r>
            <a:rPr lang="es-ES" sz="2300" kern="1200" dirty="0" smtClean="0"/>
            <a:t>Fomenta una participación activa social y académica.</a:t>
          </a:r>
          <a:endParaRPr lang="es-ES" sz="2300" kern="1200" dirty="0"/>
        </a:p>
        <a:p>
          <a:pPr lvl="0" algn="just" defTabSz="1022350">
            <a:lnSpc>
              <a:spcPct val="90000"/>
            </a:lnSpc>
            <a:spcBef>
              <a:spcPct val="0"/>
            </a:spcBef>
            <a:spcAft>
              <a:spcPct val="35000"/>
            </a:spcAft>
          </a:pPr>
          <a:r>
            <a:rPr lang="es-ES" sz="2300" kern="1200" dirty="0" smtClean="0"/>
            <a:t>Ofrece unas enseñanzas prácticas y adaptadas.</a:t>
          </a:r>
          <a:endParaRPr lang="es-ES" sz="2300" kern="1200" dirty="0"/>
        </a:p>
        <a:p>
          <a:pPr lvl="0" algn="just" defTabSz="1022350">
            <a:lnSpc>
              <a:spcPct val="90000"/>
            </a:lnSpc>
            <a:spcBef>
              <a:spcPct val="0"/>
            </a:spcBef>
            <a:spcAft>
              <a:spcPct val="35000"/>
            </a:spcAft>
          </a:pPr>
          <a:r>
            <a:rPr lang="es-ES" sz="2300" kern="1200" dirty="0" smtClean="0"/>
            <a:t>Establece una agrupación </a:t>
          </a:r>
          <a:r>
            <a:rPr lang="es-ES" sz="2300" kern="1200" dirty="0" err="1" smtClean="0"/>
            <a:t>multiedad</a:t>
          </a:r>
          <a:r>
            <a:rPr lang="es-ES" sz="2300" kern="1200" dirty="0" smtClean="0"/>
            <a:t> y flexible.</a:t>
          </a:r>
          <a:endParaRPr lang="es-ES" sz="2300" kern="1200" dirty="0"/>
        </a:p>
        <a:p>
          <a:pPr lvl="0" algn="just" defTabSz="1022350">
            <a:lnSpc>
              <a:spcPct val="90000"/>
            </a:lnSpc>
            <a:spcBef>
              <a:spcPct val="0"/>
            </a:spcBef>
            <a:spcAft>
              <a:spcPct val="35000"/>
            </a:spcAft>
          </a:pPr>
          <a:r>
            <a:rPr lang="es-ES" sz="2300" kern="1200" dirty="0" smtClean="0"/>
            <a:t>Incorpora el uso de la tecnología en el aula.</a:t>
          </a:r>
          <a:endParaRPr lang="es-ES" sz="2300" kern="1200" dirty="0"/>
        </a:p>
        <a:p>
          <a:pPr lvl="0" algn="just" defTabSz="1022350">
            <a:lnSpc>
              <a:spcPct val="90000"/>
            </a:lnSpc>
            <a:spcBef>
              <a:spcPct val="0"/>
            </a:spcBef>
            <a:spcAft>
              <a:spcPct val="35000"/>
            </a:spcAft>
          </a:pPr>
          <a:r>
            <a:rPr lang="es-ES" sz="2300" kern="1200" dirty="0" smtClean="0"/>
            <a:t>Se propone enseñar responsabilidad y establecer la paz.</a:t>
          </a:r>
          <a:endParaRPr lang="es-ES" sz="2300" kern="1200" dirty="0"/>
        </a:p>
        <a:p>
          <a:pPr lvl="0" algn="just" defTabSz="1022350">
            <a:lnSpc>
              <a:spcPct val="90000"/>
            </a:lnSpc>
            <a:spcBef>
              <a:spcPct val="0"/>
            </a:spcBef>
            <a:spcAft>
              <a:spcPct val="35000"/>
            </a:spcAft>
          </a:pPr>
          <a:r>
            <a:rPr lang="es-ES" sz="2300" kern="1200" dirty="0" smtClean="0"/>
            <a:t>Fomenta amistades y vínculos sociales.</a:t>
          </a:r>
          <a:endParaRPr lang="es-ES" sz="2300" kern="1200" dirty="0"/>
        </a:p>
        <a:p>
          <a:pPr lvl="0" algn="just" defTabSz="1022350">
            <a:lnSpc>
              <a:spcPct val="90000"/>
            </a:lnSpc>
            <a:spcBef>
              <a:spcPct val="0"/>
            </a:spcBef>
            <a:spcAft>
              <a:spcPct val="35000"/>
            </a:spcAft>
          </a:pPr>
          <a:r>
            <a:rPr lang="es-ES" sz="2300" kern="1200" dirty="0" smtClean="0"/>
            <a:t>Pretende la formación de grupos de colaboración.</a:t>
          </a:r>
          <a:endParaRPr lang="es-ES" sz="2300" kern="1200" dirty="0"/>
        </a:p>
      </dsp:txBody>
      <dsp:txXfrm>
        <a:off x="1117921" y="0"/>
        <a:ext cx="7163001" cy="5976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D97FE-A5D2-4579-B0F7-7F96EFAE9AE8}">
      <dsp:nvSpPr>
        <dsp:cNvPr id="0" name=""/>
        <dsp:cNvSpPr/>
      </dsp:nvSpPr>
      <dsp:spPr>
        <a:xfrm>
          <a:off x="4149728" y="2636063"/>
          <a:ext cx="3258544" cy="516923"/>
        </a:xfrm>
        <a:custGeom>
          <a:avLst/>
          <a:gdLst/>
          <a:ahLst/>
          <a:cxnLst/>
          <a:rect l="0" t="0" r="0" b="0"/>
          <a:pathLst>
            <a:path>
              <a:moveTo>
                <a:pt x="0" y="0"/>
              </a:moveTo>
              <a:lnTo>
                <a:pt x="0" y="352268"/>
              </a:lnTo>
              <a:lnTo>
                <a:pt x="3258544" y="352268"/>
              </a:lnTo>
              <a:lnTo>
                <a:pt x="3258544" y="51692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E95C6A-5933-4AE5-A38A-64DAE3C8219E}">
      <dsp:nvSpPr>
        <dsp:cNvPr id="0" name=""/>
        <dsp:cNvSpPr/>
      </dsp:nvSpPr>
      <dsp:spPr>
        <a:xfrm>
          <a:off x="4149728" y="2636063"/>
          <a:ext cx="1086181" cy="516923"/>
        </a:xfrm>
        <a:custGeom>
          <a:avLst/>
          <a:gdLst/>
          <a:ahLst/>
          <a:cxnLst/>
          <a:rect l="0" t="0" r="0" b="0"/>
          <a:pathLst>
            <a:path>
              <a:moveTo>
                <a:pt x="0" y="0"/>
              </a:moveTo>
              <a:lnTo>
                <a:pt x="0" y="352268"/>
              </a:lnTo>
              <a:lnTo>
                <a:pt x="1086181" y="352268"/>
              </a:lnTo>
              <a:lnTo>
                <a:pt x="1086181" y="51692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C2CF45-0C90-406C-9533-86962BC1E639}">
      <dsp:nvSpPr>
        <dsp:cNvPr id="0" name=""/>
        <dsp:cNvSpPr/>
      </dsp:nvSpPr>
      <dsp:spPr>
        <a:xfrm>
          <a:off x="3063546" y="2636063"/>
          <a:ext cx="1086181" cy="516923"/>
        </a:xfrm>
        <a:custGeom>
          <a:avLst/>
          <a:gdLst/>
          <a:ahLst/>
          <a:cxnLst/>
          <a:rect l="0" t="0" r="0" b="0"/>
          <a:pathLst>
            <a:path>
              <a:moveTo>
                <a:pt x="1086181" y="0"/>
              </a:moveTo>
              <a:lnTo>
                <a:pt x="1086181" y="352268"/>
              </a:lnTo>
              <a:lnTo>
                <a:pt x="0" y="352268"/>
              </a:lnTo>
              <a:lnTo>
                <a:pt x="0" y="51692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37A81F-CB3B-4693-A004-90273368E646}">
      <dsp:nvSpPr>
        <dsp:cNvPr id="0" name=""/>
        <dsp:cNvSpPr/>
      </dsp:nvSpPr>
      <dsp:spPr>
        <a:xfrm>
          <a:off x="891183" y="2636063"/>
          <a:ext cx="3258544" cy="516923"/>
        </a:xfrm>
        <a:custGeom>
          <a:avLst/>
          <a:gdLst/>
          <a:ahLst/>
          <a:cxnLst/>
          <a:rect l="0" t="0" r="0" b="0"/>
          <a:pathLst>
            <a:path>
              <a:moveTo>
                <a:pt x="3258544" y="0"/>
              </a:moveTo>
              <a:lnTo>
                <a:pt x="3258544" y="352268"/>
              </a:lnTo>
              <a:lnTo>
                <a:pt x="0" y="352268"/>
              </a:lnTo>
              <a:lnTo>
                <a:pt x="0" y="51692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B33436-A207-475E-B366-25D5AFF466F0}">
      <dsp:nvSpPr>
        <dsp:cNvPr id="0" name=""/>
        <dsp:cNvSpPr/>
      </dsp:nvSpPr>
      <dsp:spPr>
        <a:xfrm>
          <a:off x="3261034" y="1507422"/>
          <a:ext cx="1777388" cy="1128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523EA5-5DEB-42D1-B4EC-8FC9B58627C8}">
      <dsp:nvSpPr>
        <dsp:cNvPr id="0" name=""/>
        <dsp:cNvSpPr/>
      </dsp:nvSpPr>
      <dsp:spPr>
        <a:xfrm>
          <a:off x="3458521" y="1695035"/>
          <a:ext cx="1777388" cy="1128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Alumnado con necesidad específica de apoyo educativo</a:t>
          </a:r>
          <a:endParaRPr lang="es-ES" sz="1800" b="1" kern="1200" dirty="0">
            <a:latin typeface="Arial Narrow" panose="020B0606020202030204" pitchFamily="34" charset="0"/>
          </a:endParaRPr>
        </a:p>
      </dsp:txBody>
      <dsp:txXfrm>
        <a:off x="3491578" y="1728092"/>
        <a:ext cx="1711274" cy="1062527"/>
      </dsp:txXfrm>
    </dsp:sp>
    <dsp:sp modelId="{D4962C33-0729-418D-A01C-DBB63F23FCEE}">
      <dsp:nvSpPr>
        <dsp:cNvPr id="0" name=""/>
        <dsp:cNvSpPr/>
      </dsp:nvSpPr>
      <dsp:spPr>
        <a:xfrm>
          <a:off x="2489" y="3152987"/>
          <a:ext cx="1777388" cy="1128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7F580F-A38D-4B9D-95AD-55955703EA1F}">
      <dsp:nvSpPr>
        <dsp:cNvPr id="0" name=""/>
        <dsp:cNvSpPr/>
      </dsp:nvSpPr>
      <dsp:spPr>
        <a:xfrm>
          <a:off x="199976" y="3340600"/>
          <a:ext cx="1777388" cy="1128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Alumnado que presenta necesidades educativas especiales</a:t>
          </a:r>
          <a:endParaRPr lang="es-ES" sz="1800" b="1" kern="1200" dirty="0">
            <a:latin typeface="Arial Narrow" panose="020B0606020202030204" pitchFamily="34" charset="0"/>
          </a:endParaRPr>
        </a:p>
      </dsp:txBody>
      <dsp:txXfrm>
        <a:off x="233033" y="3373657"/>
        <a:ext cx="1711274" cy="1062527"/>
      </dsp:txXfrm>
    </dsp:sp>
    <dsp:sp modelId="{C878AA56-B783-425D-8663-520790A42B2C}">
      <dsp:nvSpPr>
        <dsp:cNvPr id="0" name=""/>
        <dsp:cNvSpPr/>
      </dsp:nvSpPr>
      <dsp:spPr>
        <a:xfrm>
          <a:off x="2174852" y="3152987"/>
          <a:ext cx="1777388" cy="1128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009DD4-1439-418F-9328-B1DF8CF17C7B}">
      <dsp:nvSpPr>
        <dsp:cNvPr id="0" name=""/>
        <dsp:cNvSpPr/>
      </dsp:nvSpPr>
      <dsp:spPr>
        <a:xfrm>
          <a:off x="2372340" y="3340600"/>
          <a:ext cx="1777388" cy="1128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Alumnado con altas capacidades intelectuales</a:t>
          </a:r>
          <a:endParaRPr lang="es-ES" sz="1800" b="1" kern="1200" dirty="0">
            <a:latin typeface="Arial Narrow" panose="020B0606020202030204" pitchFamily="34" charset="0"/>
          </a:endParaRPr>
        </a:p>
      </dsp:txBody>
      <dsp:txXfrm>
        <a:off x="2405397" y="3373657"/>
        <a:ext cx="1711274" cy="1062527"/>
      </dsp:txXfrm>
    </dsp:sp>
    <dsp:sp modelId="{8A231CB2-4557-4349-9105-B003E22DFCE5}">
      <dsp:nvSpPr>
        <dsp:cNvPr id="0" name=""/>
        <dsp:cNvSpPr/>
      </dsp:nvSpPr>
      <dsp:spPr>
        <a:xfrm>
          <a:off x="4347215" y="3152987"/>
          <a:ext cx="1777388" cy="1128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F0764-1E30-4346-9AEE-8444609B3B77}">
      <dsp:nvSpPr>
        <dsp:cNvPr id="0" name=""/>
        <dsp:cNvSpPr/>
      </dsp:nvSpPr>
      <dsp:spPr>
        <a:xfrm>
          <a:off x="4544703" y="3340600"/>
          <a:ext cx="1777388" cy="1128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Alumnado con integración tardía en el sistema educativo español</a:t>
          </a:r>
          <a:endParaRPr lang="es-ES" sz="1800" b="1" kern="1200" dirty="0">
            <a:latin typeface="Arial Narrow" panose="020B0606020202030204" pitchFamily="34" charset="0"/>
          </a:endParaRPr>
        </a:p>
      </dsp:txBody>
      <dsp:txXfrm>
        <a:off x="4577760" y="3373657"/>
        <a:ext cx="1711274" cy="1062527"/>
      </dsp:txXfrm>
    </dsp:sp>
    <dsp:sp modelId="{549B7F41-CD57-4EF3-9844-50A487E12872}">
      <dsp:nvSpPr>
        <dsp:cNvPr id="0" name=""/>
        <dsp:cNvSpPr/>
      </dsp:nvSpPr>
      <dsp:spPr>
        <a:xfrm>
          <a:off x="6519579" y="3152987"/>
          <a:ext cx="1777388" cy="1128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3ACF49-5283-4007-97A0-1C961A1D312D}">
      <dsp:nvSpPr>
        <dsp:cNvPr id="0" name=""/>
        <dsp:cNvSpPr/>
      </dsp:nvSpPr>
      <dsp:spPr>
        <a:xfrm>
          <a:off x="6717066" y="3340600"/>
          <a:ext cx="1777388" cy="1128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latin typeface="Arial Narrow" panose="020B0606020202030204" pitchFamily="34" charset="0"/>
            </a:rPr>
            <a:t>Alumnado con dificultades específicas de aprendizaje</a:t>
          </a:r>
          <a:endParaRPr lang="es-ES" sz="1800" b="1" kern="1200" dirty="0">
            <a:latin typeface="Arial Narrow" panose="020B0606020202030204" pitchFamily="34" charset="0"/>
          </a:endParaRPr>
        </a:p>
      </dsp:txBody>
      <dsp:txXfrm>
        <a:off x="6750123" y="3373657"/>
        <a:ext cx="1711274" cy="10625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6445-5DA0-4377-80CE-33F97F63705D}">
      <dsp:nvSpPr>
        <dsp:cNvPr id="0" name=""/>
        <dsp:cNvSpPr/>
      </dsp:nvSpPr>
      <dsp:spPr>
        <a:xfrm>
          <a:off x="3503006" y="762"/>
          <a:ext cx="1850971" cy="1203131"/>
        </a:xfrm>
        <a:prstGeom prst="roundRect">
          <a:avLst/>
        </a:prstGeom>
        <a:solidFill>
          <a:schemeClr val="accent2">
            <a:hueOff val="0"/>
            <a:satOff val="0"/>
            <a:lumOff val="0"/>
            <a:alphaOff val="0"/>
          </a:schemeClr>
        </a:solidFill>
        <a:ln>
          <a:noFill/>
        </a:ln>
        <a:effectLst>
          <a:outerShdw blurRad="38100" dist="12700" dir="5400000" rotWithShape="0">
            <a:srgbClr val="000000">
              <a:alpha val="1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Aprendizaje Cooperativo</a:t>
          </a:r>
          <a:endParaRPr lang="es-ES" sz="1800" b="1" kern="1200" dirty="0"/>
        </a:p>
      </dsp:txBody>
      <dsp:txXfrm>
        <a:off x="3561738" y="59494"/>
        <a:ext cx="1733507" cy="1085667"/>
      </dsp:txXfrm>
    </dsp:sp>
    <dsp:sp modelId="{2EBBD87D-9DF0-471F-8B9E-0CD974328FEE}">
      <dsp:nvSpPr>
        <dsp:cNvPr id="0" name=""/>
        <dsp:cNvSpPr/>
      </dsp:nvSpPr>
      <dsp:spPr>
        <a:xfrm>
          <a:off x="2438532" y="602328"/>
          <a:ext cx="3979919" cy="3979919"/>
        </a:xfrm>
        <a:custGeom>
          <a:avLst/>
          <a:gdLst/>
          <a:ahLst/>
          <a:cxnLst/>
          <a:rect l="0" t="0" r="0" b="0"/>
          <a:pathLst>
            <a:path>
              <a:moveTo>
                <a:pt x="2928813" y="235395"/>
              </a:moveTo>
              <a:arcTo wR="1989959" hR="1989959" stAng="17889053" swAng="2629058"/>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6BD2766-873E-44C4-951D-75BE225260BD}">
      <dsp:nvSpPr>
        <dsp:cNvPr id="0" name=""/>
        <dsp:cNvSpPr/>
      </dsp:nvSpPr>
      <dsp:spPr>
        <a:xfrm>
          <a:off x="5492966" y="1990722"/>
          <a:ext cx="1850971" cy="1203131"/>
        </a:xfrm>
        <a:prstGeom prst="roundRect">
          <a:avLst/>
        </a:prstGeom>
        <a:solidFill>
          <a:schemeClr val="accent2">
            <a:hueOff val="418037"/>
            <a:satOff val="-2276"/>
            <a:lumOff val="850"/>
            <a:alphaOff val="0"/>
          </a:schemeClr>
        </a:solidFill>
        <a:ln>
          <a:noFill/>
        </a:ln>
        <a:effectLst>
          <a:outerShdw blurRad="38100" dist="12700" dir="5400000" rotWithShape="0">
            <a:srgbClr val="000000">
              <a:alpha val="1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ABP/PBL</a:t>
          </a:r>
          <a:endParaRPr lang="es-ES" sz="1800" b="1" kern="1200" dirty="0"/>
        </a:p>
      </dsp:txBody>
      <dsp:txXfrm>
        <a:off x="5551698" y="2049454"/>
        <a:ext cx="1733507" cy="1085667"/>
      </dsp:txXfrm>
    </dsp:sp>
    <dsp:sp modelId="{7BE0EADC-120E-445C-B2B2-08DCE7CEACE6}">
      <dsp:nvSpPr>
        <dsp:cNvPr id="0" name=""/>
        <dsp:cNvSpPr/>
      </dsp:nvSpPr>
      <dsp:spPr>
        <a:xfrm>
          <a:off x="2438532" y="602328"/>
          <a:ext cx="3979919" cy="3979919"/>
        </a:xfrm>
        <a:custGeom>
          <a:avLst/>
          <a:gdLst/>
          <a:ahLst/>
          <a:cxnLst/>
          <a:rect l="0" t="0" r="0" b="0"/>
          <a:pathLst>
            <a:path>
              <a:moveTo>
                <a:pt x="3882185" y="2605930"/>
              </a:moveTo>
              <a:arcTo wR="1989959" hR="1989959" stAng="1081888" swAng="2629058"/>
            </a:path>
          </a:pathLst>
        </a:custGeom>
        <a:noFill/>
        <a:ln w="12700" cap="flat" cmpd="sng" algn="ctr">
          <a:solidFill>
            <a:schemeClr val="accent2">
              <a:hueOff val="418037"/>
              <a:satOff val="-2276"/>
              <a:lumOff val="850"/>
              <a:alphaOff val="0"/>
            </a:schemeClr>
          </a:solidFill>
          <a:prstDash val="solid"/>
        </a:ln>
        <a:effectLst/>
      </dsp:spPr>
      <dsp:style>
        <a:lnRef idx="1">
          <a:scrgbClr r="0" g="0" b="0"/>
        </a:lnRef>
        <a:fillRef idx="0">
          <a:scrgbClr r="0" g="0" b="0"/>
        </a:fillRef>
        <a:effectRef idx="0">
          <a:scrgbClr r="0" g="0" b="0"/>
        </a:effectRef>
        <a:fontRef idx="minor"/>
      </dsp:style>
    </dsp:sp>
    <dsp:sp modelId="{2BFB1AF6-A745-4604-BE57-3D4B04FD821E}">
      <dsp:nvSpPr>
        <dsp:cNvPr id="0" name=""/>
        <dsp:cNvSpPr/>
      </dsp:nvSpPr>
      <dsp:spPr>
        <a:xfrm>
          <a:off x="3503006" y="3980682"/>
          <a:ext cx="1850971" cy="1203131"/>
        </a:xfrm>
        <a:prstGeom prst="roundRect">
          <a:avLst/>
        </a:prstGeom>
        <a:solidFill>
          <a:schemeClr val="accent2">
            <a:hueOff val="836075"/>
            <a:satOff val="-4551"/>
            <a:lumOff val="1699"/>
            <a:alphaOff val="0"/>
          </a:schemeClr>
        </a:solidFill>
        <a:ln>
          <a:noFill/>
        </a:ln>
        <a:effectLst>
          <a:outerShdw blurRad="38100" dist="12700" dir="5400000" rotWithShape="0">
            <a:srgbClr val="000000">
              <a:alpha val="1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err="1" smtClean="0"/>
            <a:t>Flipped</a:t>
          </a:r>
          <a:r>
            <a:rPr lang="es-ES" sz="1800" b="1" kern="1200" dirty="0" smtClean="0"/>
            <a:t> </a:t>
          </a:r>
          <a:r>
            <a:rPr lang="es-ES" sz="1800" b="1" kern="1200" dirty="0" err="1" smtClean="0"/>
            <a:t>Learning</a:t>
          </a:r>
          <a:r>
            <a:rPr lang="es-ES" sz="1800" b="1" kern="1200" dirty="0" smtClean="0"/>
            <a:t>/</a:t>
          </a:r>
          <a:r>
            <a:rPr lang="es-ES" sz="1800" b="1" kern="1200" dirty="0" err="1" smtClean="0"/>
            <a:t>Classroom</a:t>
          </a:r>
          <a:endParaRPr lang="es-ES" sz="1800" b="1" kern="1200" dirty="0"/>
        </a:p>
      </dsp:txBody>
      <dsp:txXfrm>
        <a:off x="3561738" y="4039414"/>
        <a:ext cx="1733507" cy="1085667"/>
      </dsp:txXfrm>
    </dsp:sp>
    <dsp:sp modelId="{3B75C999-9369-4A73-A28C-83E0987DC1A4}">
      <dsp:nvSpPr>
        <dsp:cNvPr id="0" name=""/>
        <dsp:cNvSpPr/>
      </dsp:nvSpPr>
      <dsp:spPr>
        <a:xfrm>
          <a:off x="2438532" y="602328"/>
          <a:ext cx="3979919" cy="3979919"/>
        </a:xfrm>
        <a:custGeom>
          <a:avLst/>
          <a:gdLst/>
          <a:ahLst/>
          <a:cxnLst/>
          <a:rect l="0" t="0" r="0" b="0"/>
          <a:pathLst>
            <a:path>
              <a:moveTo>
                <a:pt x="1051106" y="3744523"/>
              </a:moveTo>
              <a:arcTo wR="1989959" hR="1989959" stAng="7089053" swAng="2629058"/>
            </a:path>
          </a:pathLst>
        </a:custGeom>
        <a:noFill/>
        <a:ln w="12700" cap="flat" cmpd="sng" algn="ctr">
          <a:solidFill>
            <a:schemeClr val="accent2">
              <a:hueOff val="836075"/>
              <a:satOff val="-4551"/>
              <a:lumOff val="1699"/>
              <a:alphaOff val="0"/>
            </a:schemeClr>
          </a:solidFill>
          <a:prstDash val="solid"/>
        </a:ln>
        <a:effectLst/>
      </dsp:spPr>
      <dsp:style>
        <a:lnRef idx="1">
          <a:scrgbClr r="0" g="0" b="0"/>
        </a:lnRef>
        <a:fillRef idx="0">
          <a:scrgbClr r="0" g="0" b="0"/>
        </a:fillRef>
        <a:effectRef idx="0">
          <a:scrgbClr r="0" g="0" b="0"/>
        </a:effectRef>
        <a:fontRef idx="minor"/>
      </dsp:style>
    </dsp:sp>
    <dsp:sp modelId="{E8D40CF6-4C70-42FF-89A1-A778A2832EE4}">
      <dsp:nvSpPr>
        <dsp:cNvPr id="0" name=""/>
        <dsp:cNvSpPr/>
      </dsp:nvSpPr>
      <dsp:spPr>
        <a:xfrm>
          <a:off x="1513046" y="1990722"/>
          <a:ext cx="1850971" cy="1203131"/>
        </a:xfrm>
        <a:prstGeom prst="roundRect">
          <a:avLst/>
        </a:prstGeom>
        <a:solidFill>
          <a:schemeClr val="accent2">
            <a:hueOff val="1254112"/>
            <a:satOff val="-6827"/>
            <a:lumOff val="2549"/>
            <a:alphaOff val="0"/>
          </a:schemeClr>
        </a:solidFill>
        <a:ln>
          <a:noFill/>
        </a:ln>
        <a:effectLst>
          <a:outerShdw blurRad="38100" dist="12700" dir="5400000" rotWithShape="0">
            <a:srgbClr val="000000">
              <a:alpha val="1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err="1" smtClean="0"/>
            <a:t>ApS</a:t>
          </a:r>
          <a:r>
            <a:rPr lang="es-ES" sz="1800" b="1" kern="1200" dirty="0" smtClean="0"/>
            <a:t> / </a:t>
          </a:r>
        </a:p>
        <a:p>
          <a:pPr lvl="0" algn="ctr" defTabSz="800100">
            <a:lnSpc>
              <a:spcPct val="90000"/>
            </a:lnSpc>
            <a:spcBef>
              <a:spcPct val="0"/>
            </a:spcBef>
            <a:spcAft>
              <a:spcPct val="35000"/>
            </a:spcAft>
          </a:pPr>
          <a:r>
            <a:rPr lang="es-ES" sz="1800" b="1" kern="1200" dirty="0" smtClean="0"/>
            <a:t>Comunidades de Aprendizaje</a:t>
          </a:r>
          <a:endParaRPr lang="es-ES" sz="1800" b="1" kern="1200" dirty="0"/>
        </a:p>
      </dsp:txBody>
      <dsp:txXfrm>
        <a:off x="1571778" y="2049454"/>
        <a:ext cx="1733507" cy="1085667"/>
      </dsp:txXfrm>
    </dsp:sp>
    <dsp:sp modelId="{422F901D-CE53-4423-AD2E-2937A5234995}">
      <dsp:nvSpPr>
        <dsp:cNvPr id="0" name=""/>
        <dsp:cNvSpPr/>
      </dsp:nvSpPr>
      <dsp:spPr>
        <a:xfrm>
          <a:off x="2438532" y="602328"/>
          <a:ext cx="3979919" cy="3979919"/>
        </a:xfrm>
        <a:custGeom>
          <a:avLst/>
          <a:gdLst/>
          <a:ahLst/>
          <a:cxnLst/>
          <a:rect l="0" t="0" r="0" b="0"/>
          <a:pathLst>
            <a:path>
              <a:moveTo>
                <a:pt x="97733" y="1373988"/>
              </a:moveTo>
              <a:arcTo wR="1989959" hR="1989959" stAng="11881888" swAng="2629058"/>
            </a:path>
          </a:pathLst>
        </a:custGeom>
        <a:noFill/>
        <a:ln w="12700" cap="flat" cmpd="sng" algn="ctr">
          <a:solidFill>
            <a:schemeClr val="accent2">
              <a:hueOff val="1254112"/>
              <a:satOff val="-6827"/>
              <a:lumOff val="254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3E1DA2EA-2907-4943-A7DB-1A5F4D286FEA}" type="datetimeFigureOut">
              <a:rPr lang="es-ES" smtClean="0"/>
              <a:t>30/10/2017</a:t>
            </a:fld>
            <a:endParaRPr lang="es-E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E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C57FE56-FC10-47D1-BBD1-E199D7CBC5AF}" type="slidenum">
              <a:rPr lang="es-ES" smtClean="0"/>
              <a:t>‹Nº›</a:t>
            </a:fld>
            <a:endParaRPr lang="es-E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E1DA2EA-2907-4943-A7DB-1A5F4D286FEA}" type="datetimeFigureOut">
              <a:rPr lang="es-ES" smtClean="0"/>
              <a:t>30/10/2017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57FE56-FC10-47D1-BBD1-E199D7CBC5AF}" type="slidenum">
              <a:rPr lang="es-ES" smtClean="0"/>
              <a:t>‹Nº›</a:t>
            </a:fld>
            <a:endParaRPr lang="es-E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E1DA2EA-2907-4943-A7DB-1A5F4D286FEA}" type="datetimeFigureOut">
              <a:rPr lang="es-ES" smtClean="0"/>
              <a:t>30/10/2017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57FE56-FC10-47D1-BBD1-E199D7CBC5AF}" type="slidenum">
              <a:rPr lang="es-ES" smtClean="0"/>
              <a:t>‹Nº›</a:t>
            </a:fld>
            <a:endParaRPr lang="es-E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E1DA2EA-2907-4943-A7DB-1A5F4D286FEA}" type="datetimeFigureOut">
              <a:rPr lang="es-ES" smtClean="0"/>
              <a:t>30/10/2017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57FE56-FC10-47D1-BBD1-E199D7CBC5AF}" type="slidenum">
              <a:rPr lang="es-ES" smtClean="0"/>
              <a:t>‹Nº›</a:t>
            </a:fld>
            <a:endParaRPr lang="es-ES"/>
          </a:p>
        </p:txBody>
      </p:sp>
      <p:sp>
        <p:nvSpPr>
          <p:cNvPr id="11" name="Title 10"/>
          <p:cNvSpPr>
            <a:spLocks noGrp="1"/>
          </p:cNvSpPr>
          <p:nvPr>
            <p:ph type="title"/>
          </p:nvPr>
        </p:nvSpPr>
        <p:spPr/>
        <p:txBody>
          <a:bodyPr/>
          <a:lstStyle/>
          <a:p>
            <a:r>
              <a:rPr lang="es-ES" smtClean="0"/>
              <a:t>Haga clic para modificar el estilo de título del patrón</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E1DA2EA-2907-4943-A7DB-1A5F4D286FEA}" type="datetimeFigureOut">
              <a:rPr lang="es-ES" smtClean="0"/>
              <a:t>30/10/2017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C57FE56-FC10-47D1-BBD1-E199D7CBC5AF}" type="slidenum">
              <a:rPr lang="es-ES" smtClean="0"/>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E1DA2EA-2907-4943-A7DB-1A5F4D286FEA}" type="datetimeFigureOut">
              <a:rPr lang="es-ES" smtClean="0"/>
              <a:t>30/10/2017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57FE56-FC10-47D1-BBD1-E199D7CBC5AF}" type="slidenum">
              <a:rPr lang="es-ES" smtClean="0"/>
              <a:t>‹Nº›</a:t>
            </a:fld>
            <a:endParaRPr lang="es-ES"/>
          </a:p>
        </p:txBody>
      </p:sp>
      <p:sp>
        <p:nvSpPr>
          <p:cNvPr id="12" name="Title 1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E1DA2EA-2907-4943-A7DB-1A5F4D286FEA}" type="datetimeFigureOut">
              <a:rPr lang="es-ES" smtClean="0"/>
              <a:t>30/10/2017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C57FE56-FC10-47D1-BBD1-E199D7CBC5AF}" type="slidenum">
              <a:rPr lang="es-ES" smtClean="0"/>
              <a:t>‹Nº›</a:t>
            </a:fld>
            <a:endParaRPr lang="es-E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E1DA2EA-2907-4943-A7DB-1A5F4D286FEA}" type="datetimeFigureOut">
              <a:rPr lang="es-ES" smtClean="0"/>
              <a:t>30/10/2017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C57FE56-FC10-47D1-BBD1-E199D7CBC5AF}" type="slidenum">
              <a:rPr lang="es-ES" smtClean="0"/>
              <a:t>‹Nº›</a:t>
            </a:fld>
            <a:endParaRPr lang="es-E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DA2EA-2907-4943-A7DB-1A5F4D286FEA}" type="datetimeFigureOut">
              <a:rPr lang="es-ES" smtClean="0"/>
              <a:t>30/10/2017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C57FE56-FC10-47D1-BBD1-E199D7CBC5AF}"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E1DA2EA-2907-4943-A7DB-1A5F4D286FEA}" type="datetimeFigureOut">
              <a:rPr lang="es-ES" smtClean="0"/>
              <a:t>30/10/2017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57FE56-FC10-47D1-BBD1-E199D7CBC5AF}"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E1DA2EA-2907-4943-A7DB-1A5F4D286FEA}" type="datetimeFigureOut">
              <a:rPr lang="es-ES" smtClean="0"/>
              <a:t>30/10/2017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C57FE56-FC10-47D1-BBD1-E199D7CBC5AF}"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3E1DA2EA-2907-4943-A7DB-1A5F4D286FEA}" type="datetimeFigureOut">
              <a:rPr lang="es-ES" smtClean="0"/>
              <a:t>30/10/2017</a:t>
            </a:fld>
            <a:endParaRPr lang="es-E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E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3C57FE56-FC10-47D1-BBD1-E199D7CBC5AF}"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hyperlink" Target="https://www.google.es/url?sa=i&amp;rct=j&amp;q=&amp;esrc=s&amp;source=images&amp;cd=&amp;cad=rja&amp;uact=8&amp;ved=0ahUKEwjxi4uhtpbXAhWHPxQKHSE_BgMQjRwIBw&amp;url=http://www.cscl-book.itd.cnr.it/techniques.htm&amp;psig=AOvVaw263c4hfrauITNcXfpUN3FD&amp;ust=1509385605420081"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www.google.es/url?sa=i&amp;rct=j&amp;q=&amp;esrc=s&amp;source=images&amp;cd=&amp;cad=rja&amp;uact=8&amp;ved=0ahUKEwjL0tyRu5bXAhXFVBQKHflvBUQQjRwIBw&amp;url=http://puntoaparte-nerea.blogspot.com/2016/02/sesion-de-tutoria-padres-en-educacion.html&amp;psig=AOvVaw1gkO_Gq97-rtfvOMwUEKHi&amp;ust=1509387770251235"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google.es/url?sa=i&amp;rct=j&amp;q=&amp;esrc=s&amp;source=images&amp;cd=&amp;cad=rja&amp;uact=8&amp;ved=0ahUKEwjknePytpbXAhVCvhQKHa3qDlkQjRwIBw&amp;url=http://justificaturespuesta.com/aprendizaje-cooperativo-como-formar-equipos-de-aprendizaje-en-clase/&amp;psig=AOvVaw263c4hfrauITNcXfpUN3FD&amp;ust=1509385605420081"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www.google.es/url?sa=i&amp;rct=j&amp;q=&amp;esrc=s&amp;source=images&amp;cd=&amp;cad=rja&amp;uact=8&amp;ved=0ahUKEwip1NfIvJbXAhVDOhQKHaunAc0QjRwIBw&amp;url=http://blocs.xtec.cat/desenvolupamentprofessional/tag/aprenentatge-cooperatiu/&amp;psig=AOvVaw1gkO_Gq97-rtfvOMwUEKHi&amp;ust=1509387770251235"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google.es/url?sa=i&amp;rct=j&amp;q=&amp;esrc=s&amp;source=images&amp;cd=&amp;cad=rja&amp;uact=8&amp;ved=0ahUKEwiPh_miupbXAhWM8RQKHcMhBX4QjRwIBw&amp;url=https://creaconlaura.blogspot.com/2015/02/lectura-compartida-estrategias-de.html&amp;psig=AOvVaw1gkO_Gq97-rtfvOMwUEKHi&amp;ust=1509387770251235"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google.es/url?sa=i&amp;rct=j&amp;q=&amp;esrc=s&amp;source=images&amp;cd=&amp;cad=rja&amp;uact=8&amp;ved=0ahUKEwjmiYHMwpbXAhWMORoKHSUsAiUQjRwIBw&amp;url=http://comprension-lectora.org/visible-los-alumnos-educacion-primaria-pensamiento-estrategico-asociado-la-comprension-textos/&amp;psig=AOvVaw1gkO_Gq97-rtfvOMwUEKHi&amp;ust=1509387770251235"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www.google.es/url?sa=i&amp;rct=j&amp;q=&amp;esrc=s&amp;source=images&amp;cd=&amp;cad=rja&amp;uact=8&amp;ved=0ahUKEwjQv8OpvJbXAhVItBQKHcKrC2QQjRwIBw&amp;url=https://es.slideshare.net/sistematizacion/aprendizaje-cooperativo-2&amp;psig=AOvVaw1gkO_Gq97-rtfvOMwUEKHi&amp;ust=1509387770251235"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s://www.google.es/url?sa=i&amp;rct=j&amp;q=&amp;esrc=s&amp;source=images&amp;cd=&amp;ved=0ahUKEwjVwYnywpbXAhULfxoKHXL_CuQQjRwIBw&amp;url=http://dgafprofesorado.blogspot.com/2017/02/flipeando-un-aula-unitaria-12.html&amp;psig=AOvVaw1gkO_Gq97-rtfvOMwUEKHi&amp;ust=1509387770251235"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google.es/url?sa=i&amp;rct=j&amp;q=&amp;esrc=s&amp;source=images&amp;cd=&amp;cad=rja&amp;uact=8&amp;ved=0ahUKEwiJtZKHvpbXAhVE2RoKHf38AboQjRwIBw&amp;url=https://www.pinterest.com/pin/145804106664950998/&amp;psig=AOvVaw1gkO_Gq97-rtfvOMwUEKHi&amp;ust=1509387770251235"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s://www.google.es/url?sa=i&amp;rct=j&amp;q=&amp;esrc=s&amp;source=images&amp;cd=&amp;cad=rja&amp;uact=8&amp;ved=0ahUKEwjOjv6nwJbXAhUKvBoKHQOcDREQjRwIBw&amp;url=https://www.pinterest.es/explore/aprendizaje-cooperativo/&amp;psig=AOvVaw1gkO_Gq97-rtfvOMwUEKHi&amp;ust=1509387770251235"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ww.google.es/url?sa=i&amp;rct=j&amp;q=&amp;esrc=s&amp;source=images&amp;cd=&amp;cad=rja&amp;uact=8&amp;ved=0ahUKEwiZg-bDtpbXAhXKvBQKHdyHDKwQjRwIBw&amp;url=https://evaluadorascolaborativass.wordpress.com/como-evaluar-el-trabajo-colaborativo/&amp;psig=AOvVaw263c4hfrauITNcXfpUN3FD&amp;ust=1509385605420081"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s://www.google.es/url?sa=i&amp;rct=j&amp;q=&amp;esrc=s&amp;source=images&amp;cd=&amp;cad=rja&amp;uact=8&amp;ved=0ahUKEwjC1uaGt5bXAhVLnRQKHRAgDBEQjRwIBw&amp;url=http://cmapspublic3.ihmc.us/rid%3D1074813106000_1984575270_2721/Evaluaci%C3%B3n.cmap&amp;psig=AOvVaw263c4hfrauITNcXfpUN3FD&amp;ust=1509385605420081" TargetMode="Externa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s://www.google.es/url?sa=i&amp;rct=j&amp;q=&amp;esrc=s&amp;source=images&amp;cd=&amp;cad=rja&amp;uact=8&amp;ved=0ahUKEwi85Mmnx5bXAhUBLhQKHRaCCjwQjRwIBw&amp;url=http://queduquequeducuando.blogspot.com/2012/07/como-manejar-los-comportamientos.html&amp;psig=AOvVaw1gqektRS6zEkkdoz71lMMe&amp;ust=1509391088863583"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s://www.google.es/url?sa=i&amp;rct=j&amp;q=&amp;esrc=s&amp;source=images&amp;cd=&amp;cad=rja&amp;uact=8&amp;ved=0ahUKEwiVnI7ExpbXAhVE0xQKHfRdD5cQjRwIBw&amp;url=https://es.slideshare.net/patrixmol/hablemos-de-comportamiento-disruptivo&amp;psig=AOvVaw1gqektRS6zEkkdoz71lMMe&amp;ust=1509391088863583" TargetMode="Externa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hyperlink" Target="https://www.google.es/url?sa=i&amp;rct=j&amp;q=&amp;esrc=s&amp;source=images&amp;cd=&amp;cad=rja&amp;uact=8&amp;ved=0ahUKEwicr5iVxpbXAhUCPRQKHZbWAIMQjRwIBw&amp;url=https://es.slideshare.net/patrixmol/hablemos-de-comportamiento-disruptivo&amp;psig=AOvVaw1gqektRS6zEkkdoz71lMMe&amp;ust=1509391088863583" TargetMode="Externa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s://www.google.es/url?sa=i&amp;rct=j&amp;q=&amp;esrc=s&amp;source=images&amp;cd=&amp;cad=rja&amp;uact=8&amp;ved=0ahUKEwjOhuvexpbXAhUHWxQKHT6gDcwQjRwIBw&amp;url=https://es.slideshare.net/iibarrog/intervencin-educativa-ante-la-disrupcin&amp;psig=AOvVaw1gqektRS6zEkkdoz71lMMe&amp;ust=1509391088863583"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s://www.google.es/url?sa=i&amp;rct=j&amp;q=&amp;esrc=s&amp;source=images&amp;cd=&amp;cad=rja&amp;uact=8&amp;ved=0ahUKEwjZ-cX5x5bXAhUJWRQKHdniBWAQjRwIBw&amp;url=https://es.slideshare.net/chilango142/conductas-disruptivas-en-el-aula&amp;psig=AOvVaw0oATtxYBMcwiN1UN6Gg7zH&amp;ust=1509390736070426"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s://www.google.es/url?sa=i&amp;rct=j&amp;q=&amp;esrc=s&amp;source=images&amp;cd=&amp;cad=rja&amp;uact=8&amp;ved=0ahUKEwitkKn3xpbXAhXDxRQKHesWADQQjRwIBw&amp;url=https://es.slideshare.net/iibarrog/intervencin-educativa-ante-la-disrupcin&amp;psig=AOvVaw1gqektRS6zEkkdoz71lMMe&amp;ust=1509391088863583"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google.es/url?sa=i&amp;rct=j&amp;q=&amp;esrc=s&amp;source=images&amp;cd=&amp;cad=rja&amp;uact=8&amp;ved=0ahUKEwi8sLyJx5bXAhUKVRQKHeklAXgQjRwIBw&amp;url=https://es.slideshare.net/iibarrog/intervencin-educativa-ante-la-disrupcin&amp;psig=AOvVaw1gqektRS6zEkkdoz71lMMe&amp;ust=1509391088863583"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s://www.google.es/url?sa=i&amp;rct=j&amp;q=&amp;esrc=s&amp;source=images&amp;cd=&amp;cad=rja&amp;uact=8&amp;ved=0ahUKEwiivY2Wx5bXAhUOrRQKHXmDACUQjRwIBw&amp;url=https://es.slideshare.net/iibarrog/intervencin-educativa-ante-la-disrupcin&amp;psig=AOvVaw1gqektRS6zEkkdoz71lMMe&amp;ust=1509391088863583"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s://www.google.es/url?sa=i&amp;rct=j&amp;q=&amp;esrc=s&amp;source=images&amp;cd=&amp;cad=rja&amp;uact=8&amp;ved=0ahUKEwjdzu_2xJbXAhWKXhoKHfK9ALUQjRwIBw&amp;url=https://es.slideshare.net/chilango142/conductas-disruptivas-en-el-aula&amp;psig=AOvVaw0oATtxYBMcwiN1UN6Gg7zH&amp;ust=1509390736070426"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hyperlink" Target="https://www.google.es/url?sa=i&amp;rct=j&amp;q=&amp;esrc=s&amp;source=images&amp;cd=&amp;cad=rja&amp;uact=8&amp;ved=0ahUKEwi38ovpx5bXAhWEVRQKHQwCBmMQjRwIBw&amp;url=http://elsonidodelahierbaelcrecer.blogspot.com/2015/08/manejando-la-frustracion-adecuado-o.html&amp;psig=AOvVaw0oATtxYBMcwiN1UN6Gg7zH&amp;ust=1509390736070426"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s://www.google.es/url?sa=i&amp;rct=j&amp;q=&amp;esrc=s&amp;source=images&amp;cd=&amp;cad=rja&amp;uact=8&amp;ved=0ahUKEwjJ8YnVyJbXAhXE6xQKHZzBBLUQjRwIBw&amp;url=https://es.slideshare.net/grazzibel/estrategias-para-la-conducta-disruptiva-en-el&amp;psig=AOvVaw0oATtxYBMcwiN1UN6Gg7zH&amp;ust=1509390736070426"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s://www.google.es/url?sa=i&amp;rct=j&amp;q=&amp;esrc=s&amp;source=images&amp;cd=&amp;cad=rja&amp;uact=8&amp;ved=0ahUKEwi538TxyJbXAhWIuRQKHfScAA4QjRwIBw&amp;url=https://es.pinterest.com/pin/835417799598126546/&amp;psig=AOvVaw0oATtxYBMcwiN1UN6Gg7zH&amp;ust=1509390736070426" TargetMode="Externa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www.google.es/url?sa=i&amp;rct=j&amp;q=&amp;esrc=s&amp;source=images&amp;cd=&amp;cad=rja&amp;uact=8&amp;ved=0ahUKEwiCkffTyZbXAhUJWRQKHdniBWAQjRwIBw&amp;url=https://www.pinterest.com/pin/859061697642350312/&amp;psig=AOvVaw0oATtxYBMcwiN1UN6Gg7zH&amp;ust=1509390736070426"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StBYMU6deQs"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vKXAQsooSx8"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hyperlink" Target="https://www.youtube.com/watch?v=q3OakSqkgn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includ-ed.eu/es/la-red" TargetMode="Externa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google.es/url?sa=i&amp;rct=j&amp;q=&amp;esrc=s&amp;source=images&amp;cd=&amp;cad=rja&amp;uact=8&amp;ved=0ahUKEwiO8peh0JbXAhXMtBQKHTn8D94QjRwIBw&amp;url=http://slideplayer.es/slide/1036708/&amp;psig=AOvVaw00YaRUYTpUFNejnvX_sSYh&amp;ust=1509393679801607"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hyperlink" Target="https://www.google.es/url?sa=i&amp;rct=j&amp;q=&amp;esrc=s&amp;source=images&amp;cd=&amp;cad=rja&amp;uact=8&amp;ved=0ahUKEwiwloT4v5bXAhWLDxoKHVCWDtcQjRwIBw&amp;url=http://www.monografias.com/trabajos98/antologia-estrategias-sistema-educativo-competencias/antologia-estrategias-sistema-educativo-competencias2.shtml&amp;psig=AOvVaw1gkO_Gq97-rtfvOMwUEKHi&amp;ust=1509387770251235"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www.google.es/url?sa=i&amp;rct=j&amp;q=&amp;esrc=s&amp;source=images&amp;cd=&amp;cad=rja&amp;uact=8&amp;ved=0ahUKEwj08rXzwJbXAhUGPxoKHQ_ZDBkQjRwIBw&amp;url=http://www.udgvirtual.udg.mx/apertura/images/Imag18/&amp;psig=AOvVaw1gkO_Gq97-rtfvOMwUEKHi&amp;ust=1509387770251235"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www.google.es/url?sa=i&amp;rct=j&amp;q=&amp;esrc=s&amp;source=images&amp;cd=&amp;cad=rja&amp;uact=8&amp;ved=0ahUKEwiAtO21spbXAhWFtRQKHQMEBMIQjRwIBw&amp;url=http://slideplayer.es/slide/10234668/&amp;psig=AOvVaw263c4hfrauITNcXfpUN3FD&amp;ust=1509385605420081"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www.google.es/url?sa=i&amp;rct=j&amp;q=&amp;esrc=s&amp;source=images&amp;cd=&amp;cad=rja&amp;uact=8&amp;ved=0ahUKEwih_ta8wZbXAhVHnBoKHSx3AOoQjRwIBw&amp;url=http://slideplayer.es/slide/9928970/&amp;psig=AOvVaw1gkO_Gq97-rtfvOMwUEKHi&amp;ust=1509387770251235"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hyperlink" Target="https://www.google.es/url?sa=i&amp;rct=j&amp;q=&amp;esrc=s&amp;source=images&amp;cd=&amp;cad=rja&amp;uact=8&amp;ved=0ahUKEwiB-8antJbXAhXEuhQKHdxuAI8QjRwIBw&amp;url=http://sitios.uvm.cl/revistapsicologia/revista-detalle.php/4/25/contenido/aprendizaje-colaborativo-en-la-formacion-universitaria-de-pregrado&amp;psig=AOvVaw263c4hfrauITNcXfpUN3FD&amp;ust=1509385605420081" TargetMode="Externa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hyperlink" Target="https://www.google.es/url?sa=i&amp;rct=j&amp;q=&amp;esrc=s&amp;source=images&amp;cd=&amp;cad=rja&amp;uact=8&amp;ved=0ahUKEwiVrcj_tJbXAhXGWxQKHYBMC34QjRwIBw&amp;url=http://coop100x35.com/?page_id%3D114&amp;psig=AOvVaw263c4hfrauITNcXfpUN3FD&amp;ust=1509385605420081"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www.google.es/url?sa=i&amp;rct=j&amp;q=&amp;esrc=s&amp;source=images&amp;cd=&amp;cad=rja&amp;uact=8&amp;ved=0ahUKEwjNk9PksZbXAhWBNRQKHdDzD7cQjRwIBw&amp;url=http://saiauts-equipo8.blogspot.com/&amp;psig=AOvVaw263c4hfrauITNcXfpUN3FD&amp;ust=1509385605420081"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www.google.es/url?sa=i&amp;rct=j&amp;q=&amp;esrc=s&amp;source=images&amp;cd=&amp;cad=rja&amp;uact=8&amp;ved=0ahUKEwjDn5zMt5bXAhVBGhQKHUYuBV0QjRwIBw&amp;url=http://slideplayer.es/slide/5490852/&amp;psig=AOvVaw263c4hfrauITNcXfpUN3FD&amp;ust=1509385605420081"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google.es/url?sa=i&amp;rct=j&amp;q=&amp;esrc=s&amp;source=images&amp;cd=&amp;cad=rja&amp;uact=8&amp;ved=0ahUKEwiDrPSGspbXAhVMbRQKHXG8A4MQjRwIBw&amp;url=https://juandomingofarnos.wordpress.com/2011/02/24/aprendizaje-colaborativo-yo-cooperativo/&amp;psig=AOvVaw263c4hfrauITNcXfpUN3FD&amp;ust=1509385605420081"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google.es/url?sa=i&amp;rct=j&amp;q=&amp;esrc=s&amp;source=images&amp;cd=&amp;cad=rja&amp;uact=8&amp;ved=0ahUKEwjc4tm3vZbXAhWFPRoKHVJlDewQjRwIBw&amp;url=https://www.pinterest.cl/pin/109071622202348444/&amp;psig=AOvVaw1gkO_Gq97-rtfvOMwUEKHi&amp;ust=1509387770251235"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google.es/url?sa=i&amp;rct=j&amp;q=&amp;esrc=s&amp;source=images&amp;cd=&amp;cad=rja&amp;uact=8&amp;ved=0ahUKEwjm9s_KuJbXAhXDuhQKHcxLCf4QjRwIBw&amp;url=https://thinkingforthechange.wordpress.com/trabajo-cooperativo/&amp;psig=AOvVaw263c4hfrauITNcXfpUN3FD&amp;ust=1509385605420081"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www.google.es/url?sa=i&amp;rct=j&amp;q=&amp;esrc=s&amp;source=images&amp;cd=&amp;cad=rja&amp;uact=8&amp;ved=0ahUKEwi7ts6ftZbXAhWBoRQKHYjJBx0QjRwIBw&amp;url=http://www.imageneseducativas.com/aprendizaje-cooperativo-normas/&amp;psig=AOvVaw263c4hfrauITNcXfpUN3FD&amp;ust=1509385605420081"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www.google.es/url?sa=i&amp;rct=j&amp;q=&amp;esrc=s&amp;source=images&amp;cd=&amp;cad=rja&amp;uact=8&amp;ved=0ahUKEwihkKD0upbXAhUPlxQKHcWoAOQQjRwIBw&amp;url=https://modeloseducativos2015.wordpress.com/2015/05/19/aprendizaje-cooperativo/&amp;psig=AOvVaw1gkO_Gq97-rtfvOMwUEKHi&amp;ust=1509387770251235"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www.google.es/url?sa=i&amp;rct=j&amp;q=&amp;esrc=s&amp;source=images&amp;cd=&amp;cad=rja&amp;uact=8&amp;ved=0ahUKEwjS06DjuZbXAhWJUBQKHellA5kQjRwIBw&amp;url=http://cca.org.mx/profesores/cursos/matematicas/html/contenidos/modulo4/tema4-2.htm&amp;psig=AOvVaw1gkO_Gq97-rtfvOMwUEKHi&amp;ust=1509387770251235"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s://www.google.es/url?sa=i&amp;rct=j&amp;q=&amp;esrc=s&amp;source=images&amp;cd=&amp;cad=rja&amp;uact=8&amp;ved=0ahUKEwiU0PO1u5bXAhUBsBQKHa2YBRAQjRwIBw&amp;url=https://www.pinterest.es/pin/466755948866681217/&amp;psig=AOvVaw1gkO_Gq97-rtfvOMwUEKHi&amp;ust=1509387770251235"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google.es/url?sa=i&amp;rct=j&amp;q=&amp;esrc=s&amp;source=images&amp;cd=&amp;cad=rja&amp;uact=8&amp;ved=0ahUKEwjiksOAwpbXAhWMvRoKHaKnD5wQjRwIBw&amp;url=https://www.pinterest.cl/pin/703194929289453293/&amp;psig=AOvVaw1gkO_Gq97-rtfvOMwUEKHi&amp;ust=1509387770251235"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www.google.es/url?sa=i&amp;rct=j&amp;q=&amp;esrc=s&amp;source=images&amp;cd=&amp;cad=rja&amp;uact=8&amp;ved=0ahUKEwjO0YXOu5bXAhWFPxQKHR97DoIQjRwIBw&amp;url=http://www.curriculumenlineamineduc.cl/605/w3-propertyvalue-67589.html&amp;psig=AOvVaw1gkO_Gq97-rtfvOMwUEKHi&amp;ust=1509387770251235"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www.google.es/url?sa=i&amp;rct=j&amp;q=&amp;esrc=s&amp;source=images&amp;cd=&amp;cad=rja&amp;uact=8&amp;ved=0ahUKEwj6gtCrv5bXAhUH2xoKHSF8AccQjRwIBw&amp;url=https://www.pinterest.es/pin/467741111275049347/&amp;psig=AOvVaw1gkO_Gq97-rtfvOMwUEKHi&amp;ust=1509387770251235"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s://www.google.es/url?sa=i&amp;rct=j&amp;q=&amp;esrc=s&amp;source=images&amp;cd=&amp;cad=rja&amp;uact=8&amp;ved=0ahUKEwjugq7-s5bXAhUGVhQKHb2-BR0QjRwIBw&amp;url=https://www.mentalidadweb.cl/2008/07/08/la-evaluacion-del-trabajo-colaborativo-con-las-herramientas-2-0/&amp;psig=AOvVaw263c4hfrauITNcXfpUN3FD&amp;ust=1509385605420081" TargetMode="External"/><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hyperlink" Target="https://www.google.es/url?sa=i&amp;rct=j&amp;q=&amp;esrc=s&amp;source=images&amp;cd=&amp;cad=rja&amp;uact=8&amp;ved=0ahUKEwj5_o2TtJbXAhVMtBQKHcRuCxAQjRwIBw&amp;url=http://www.rugbynetwork.net/main/s99/st177386.htm&amp;psig=AOvVaw263c4hfrauITNcXfpUN3FD&amp;ust=1509385605420081"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www.google.es/url?sa=i&amp;rct=j&amp;q=&amp;esrc=s&amp;source=images&amp;cd=&amp;cad=rja&amp;uact=8&amp;ved=0ahUKEwimud3dtZbXAhUJXBQKHSBtAF8QjRwIBw&amp;url=http://neuroeducacionparaprofesores.blogspot.com/2016/11/aprendizaje-cooperativo-tecnicas.html&amp;psig=AOvVaw263c4hfrauITNcXfpUN3FD&amp;ust=1509385605420081"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s://www.google.es/url?sa=i&amp;rct=j&amp;q=&amp;esrc=s&amp;source=images&amp;cd=&amp;cad=rja&amp;uact=8&amp;ved=0ahUKEwiaiOK7upbXAhUD1hQKHRztAXwQjRwIBw&amp;url=https://es.slideshare.net/Frfahj/curso-de-formacion-de-estrategias-de-aprendizaje-cooperativo-como-gestin-en-el-aula&amp;psig=AOvVaw1gkO_Gq97-rtfvOMwUEKHi&amp;ust=1509387770251235"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Educación Inclusiva</a:t>
            </a:r>
            <a:endParaRPr lang="es-ES" dirty="0"/>
          </a:p>
        </p:txBody>
      </p:sp>
      <p:sp>
        <p:nvSpPr>
          <p:cNvPr id="3" name="2 Subtítulo"/>
          <p:cNvSpPr>
            <a:spLocks noGrp="1"/>
          </p:cNvSpPr>
          <p:nvPr>
            <p:ph type="subTitle" idx="1"/>
          </p:nvPr>
        </p:nvSpPr>
        <p:spPr/>
        <p:txBody>
          <a:bodyPr>
            <a:normAutofit/>
          </a:bodyPr>
          <a:lstStyle/>
          <a:p>
            <a:r>
              <a:rPr lang="es-ES" dirty="0" smtClean="0"/>
              <a:t>Bases pedagógicas para su implementación y desarrollo en un centro educativo</a:t>
            </a:r>
            <a:endParaRPr lang="es-ES"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1969" y="5537672"/>
            <a:ext cx="1800200" cy="829343"/>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200" y="5538224"/>
            <a:ext cx="881186" cy="828791"/>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328" y="5537672"/>
            <a:ext cx="864096" cy="864096"/>
          </a:xfrm>
          <a:prstGeom prst="rect">
            <a:avLst/>
          </a:prstGeom>
        </p:spPr>
      </p:pic>
      <p:sp>
        <p:nvSpPr>
          <p:cNvPr id="7" name="6 CuadroTexto"/>
          <p:cNvSpPr txBox="1"/>
          <p:nvPr/>
        </p:nvSpPr>
        <p:spPr>
          <a:xfrm>
            <a:off x="3091206" y="5044534"/>
            <a:ext cx="3127779" cy="369332"/>
          </a:xfrm>
          <a:prstGeom prst="rect">
            <a:avLst/>
          </a:prstGeom>
          <a:noFill/>
        </p:spPr>
        <p:txBody>
          <a:bodyPr wrap="none" rtlCol="0">
            <a:spAutoFit/>
          </a:bodyPr>
          <a:lstStyle/>
          <a:p>
            <a:pPr algn="ctr"/>
            <a:r>
              <a:rPr lang="es-ES" i="1" dirty="0" smtClean="0"/>
              <a:t>Juan Antonio Valdivieso </a:t>
            </a:r>
            <a:r>
              <a:rPr lang="es-ES" i="1" dirty="0" err="1" smtClean="0"/>
              <a:t>Burón</a:t>
            </a:r>
            <a:endParaRPr lang="es-ES" i="1" dirty="0"/>
          </a:p>
        </p:txBody>
      </p:sp>
    </p:spTree>
    <p:extLst>
      <p:ext uri="{BB962C8B-B14F-4D97-AF65-F5344CB8AC3E}">
        <p14:creationId xmlns:p14="http://schemas.microsoft.com/office/powerpoint/2010/main" val="1134689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900794473"/>
              </p:ext>
            </p:extLst>
          </p:nvPr>
        </p:nvGraphicFramePr>
        <p:xfrm>
          <a:off x="467544" y="476672"/>
          <a:ext cx="8352928"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737243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88640"/>
            <a:ext cx="5688632" cy="6190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217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2664"/>
            <a:ext cx="8856984" cy="663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854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52736"/>
            <a:ext cx="8782794"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6606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60648"/>
            <a:ext cx="8280920" cy="643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1501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8"/>
            <a:ext cx="9175335" cy="688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575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sultado de imagen de estrategias de aprendizaje coope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2" y="404664"/>
            <a:ext cx="9139883"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353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8877328"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6962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7" y="33924"/>
            <a:ext cx="8954099" cy="6711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2101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Resultado de imagen de estrategias de aprendizaje coope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8" y="116632"/>
            <a:ext cx="9094590"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6587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0"/>
            <a:ext cx="7380312" cy="808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23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797510"/>
            <a:ext cx="8280920" cy="1569660"/>
          </a:xfrm>
          <a:prstGeom prst="rect">
            <a:avLst/>
          </a:prstGeom>
        </p:spPr>
        <p:txBody>
          <a:bodyPr wrap="square">
            <a:spAutoFit/>
          </a:bodyPr>
          <a:lstStyle/>
          <a:p>
            <a:pPr algn="ctr"/>
            <a:r>
              <a:rPr lang="es-ES" sz="2400" b="1" i="1" dirty="0" smtClean="0"/>
              <a:t>La Educación Inclusiva se entiende como la educación personalizada, diseñada a la medida de todos los niños en grupos homogéneos de edad, con una diversidad de necesidades, habilidades y niveles de competencias. </a:t>
            </a:r>
            <a:endParaRPr lang="es-ES" sz="2400" b="1" i="1" dirty="0"/>
          </a:p>
        </p:txBody>
      </p:sp>
      <p:pic>
        <p:nvPicPr>
          <p:cNvPr id="1026" name="Picture 2" descr="Resultado de imagen de escuela inclus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985" y="2852936"/>
            <a:ext cx="4508054" cy="3375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9129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1462" y="347662"/>
            <a:ext cx="8601075" cy="6162675"/>
          </a:xfrm>
          <a:prstGeom prst="rect">
            <a:avLst/>
          </a:prstGeom>
        </p:spPr>
      </p:pic>
    </p:spTree>
    <p:extLst>
      <p:ext uri="{BB962C8B-B14F-4D97-AF65-F5344CB8AC3E}">
        <p14:creationId xmlns:p14="http://schemas.microsoft.com/office/powerpoint/2010/main" val="2913135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5737" y="357187"/>
            <a:ext cx="8772525" cy="6143625"/>
          </a:xfrm>
          <a:prstGeom prst="rect">
            <a:avLst/>
          </a:prstGeom>
        </p:spPr>
      </p:pic>
    </p:spTree>
    <p:extLst>
      <p:ext uri="{BB962C8B-B14F-4D97-AF65-F5344CB8AC3E}">
        <p14:creationId xmlns:p14="http://schemas.microsoft.com/office/powerpoint/2010/main" val="28094683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5262" y="352425"/>
            <a:ext cx="8753475" cy="6153150"/>
          </a:xfrm>
          <a:prstGeom prst="rect">
            <a:avLst/>
          </a:prstGeom>
        </p:spPr>
      </p:pic>
    </p:spTree>
    <p:extLst>
      <p:ext uri="{BB962C8B-B14F-4D97-AF65-F5344CB8AC3E}">
        <p14:creationId xmlns:p14="http://schemas.microsoft.com/office/powerpoint/2010/main" val="36559289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3837" y="347662"/>
            <a:ext cx="8696325" cy="6162675"/>
          </a:xfrm>
          <a:prstGeom prst="rect">
            <a:avLst/>
          </a:prstGeom>
        </p:spPr>
      </p:pic>
    </p:spTree>
    <p:extLst>
      <p:ext uri="{BB962C8B-B14F-4D97-AF65-F5344CB8AC3E}">
        <p14:creationId xmlns:p14="http://schemas.microsoft.com/office/powerpoint/2010/main" val="23924317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9550" y="333375"/>
            <a:ext cx="8724900" cy="6191250"/>
          </a:xfrm>
          <a:prstGeom prst="rect">
            <a:avLst/>
          </a:prstGeom>
        </p:spPr>
      </p:pic>
    </p:spTree>
    <p:extLst>
      <p:ext uri="{BB962C8B-B14F-4D97-AF65-F5344CB8AC3E}">
        <p14:creationId xmlns:p14="http://schemas.microsoft.com/office/powerpoint/2010/main" val="5194793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5275" y="461962"/>
            <a:ext cx="8553450" cy="5934075"/>
          </a:xfrm>
          <a:prstGeom prst="rect">
            <a:avLst/>
          </a:prstGeom>
        </p:spPr>
      </p:pic>
    </p:spTree>
    <p:extLst>
      <p:ext uri="{BB962C8B-B14F-4D97-AF65-F5344CB8AC3E}">
        <p14:creationId xmlns:p14="http://schemas.microsoft.com/office/powerpoint/2010/main" val="10409319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85750" y="447675"/>
            <a:ext cx="8572500" cy="5962650"/>
          </a:xfrm>
          <a:prstGeom prst="rect">
            <a:avLst/>
          </a:prstGeom>
        </p:spPr>
      </p:pic>
    </p:spTree>
    <p:extLst>
      <p:ext uri="{BB962C8B-B14F-4D97-AF65-F5344CB8AC3E}">
        <p14:creationId xmlns:p14="http://schemas.microsoft.com/office/powerpoint/2010/main" val="28387639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76250" y="614362"/>
            <a:ext cx="8191500" cy="5629275"/>
          </a:xfrm>
          <a:prstGeom prst="rect">
            <a:avLst/>
          </a:prstGeom>
        </p:spPr>
      </p:pic>
    </p:spTree>
    <p:extLst>
      <p:ext uri="{BB962C8B-B14F-4D97-AF65-F5344CB8AC3E}">
        <p14:creationId xmlns:p14="http://schemas.microsoft.com/office/powerpoint/2010/main" val="1839746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14325" y="538162"/>
            <a:ext cx="8515350" cy="5781675"/>
          </a:xfrm>
          <a:prstGeom prst="rect">
            <a:avLst/>
          </a:prstGeom>
        </p:spPr>
      </p:pic>
    </p:spTree>
    <p:extLst>
      <p:ext uri="{BB962C8B-B14F-4D97-AF65-F5344CB8AC3E}">
        <p14:creationId xmlns:p14="http://schemas.microsoft.com/office/powerpoint/2010/main" val="8993404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09432"/>
            <a:ext cx="4680520" cy="663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326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de diferencias entre integración e inclusión educat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0" y="332656"/>
            <a:ext cx="8136904" cy="610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9481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4" y="260648"/>
            <a:ext cx="9000191"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1308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620688"/>
            <a:ext cx="8833291"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9130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2862" y="414337"/>
            <a:ext cx="9058275" cy="6029325"/>
          </a:xfrm>
          <a:prstGeom prst="rect">
            <a:avLst/>
          </a:prstGeom>
        </p:spPr>
      </p:pic>
    </p:spTree>
    <p:extLst>
      <p:ext uri="{BB962C8B-B14F-4D97-AF65-F5344CB8AC3E}">
        <p14:creationId xmlns:p14="http://schemas.microsoft.com/office/powerpoint/2010/main" val="40680761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42900" y="471487"/>
            <a:ext cx="8458200" cy="5915025"/>
          </a:xfrm>
          <a:prstGeom prst="rect">
            <a:avLst/>
          </a:prstGeom>
        </p:spPr>
      </p:pic>
    </p:spTree>
    <p:extLst>
      <p:ext uri="{BB962C8B-B14F-4D97-AF65-F5344CB8AC3E}">
        <p14:creationId xmlns:p14="http://schemas.microsoft.com/office/powerpoint/2010/main" val="27248752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8125" y="519112"/>
            <a:ext cx="8667750" cy="5819775"/>
          </a:xfrm>
          <a:prstGeom prst="rect">
            <a:avLst/>
          </a:prstGeom>
        </p:spPr>
      </p:pic>
    </p:spTree>
    <p:extLst>
      <p:ext uri="{BB962C8B-B14F-4D97-AF65-F5344CB8AC3E}">
        <p14:creationId xmlns:p14="http://schemas.microsoft.com/office/powerpoint/2010/main" val="35218058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de diferencias entre integración e inclusión educat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280" y="2276872"/>
            <a:ext cx="5544616" cy="383391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12200" y="980728"/>
            <a:ext cx="8312777" cy="923330"/>
          </a:xfrm>
          <a:prstGeom prst="rect">
            <a:avLst/>
          </a:prstGeom>
          <a:noFill/>
        </p:spPr>
        <p:txBody>
          <a:bodyPr wrap="square" lIns="91440" tIns="45720" rIns="91440" bIns="45720">
            <a:spAutoFit/>
          </a:bodyPr>
          <a:lstStyle/>
          <a:p>
            <a:pPr algn="ctr"/>
            <a:r>
              <a:rPr lang="es-E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Evaluación inclusiva…</a:t>
            </a:r>
            <a:endPar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4482382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42" y="133594"/>
            <a:ext cx="8794346" cy="659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2485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52736"/>
            <a:ext cx="8880922" cy="472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71657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sultado de imagen de formas de evaluación en prima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08961"/>
            <a:ext cx="7512769" cy="60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8261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908720"/>
            <a:ext cx="8352928" cy="1015663"/>
          </a:xfrm>
          <a:prstGeom prst="rect">
            <a:avLst/>
          </a:prstGeom>
        </p:spPr>
        <p:txBody>
          <a:bodyPr wrap="square">
            <a:spAutoFit/>
          </a:bodyPr>
          <a:lstStyle/>
          <a:p>
            <a:pPr marL="342900" indent="-342900" algn="just">
              <a:buFont typeface="Arial" panose="020B0604020202020204" pitchFamily="34" charset="0"/>
              <a:buChar char="•"/>
            </a:pPr>
            <a:r>
              <a:rPr lang="es-ES" sz="2000" i="1" dirty="0"/>
              <a:t>Entender como válidas diferentes formas de evaluación que dan </a:t>
            </a:r>
            <a:r>
              <a:rPr lang="es-ES" sz="2000" i="1" dirty="0" smtClean="0"/>
              <a:t>cabida a modalidades </a:t>
            </a:r>
            <a:r>
              <a:rPr lang="es-ES" sz="2000" i="1" dirty="0"/>
              <a:t>de expresión o comunicación de lo aprendido, ya sean </a:t>
            </a:r>
            <a:r>
              <a:rPr lang="es-ES" sz="2000" i="1" dirty="0" smtClean="0"/>
              <a:t>escritas, </a:t>
            </a:r>
            <a:r>
              <a:rPr lang="pt-BR" sz="2000" i="1" dirty="0" err="1" smtClean="0"/>
              <a:t>verbales</a:t>
            </a:r>
            <a:r>
              <a:rPr lang="pt-BR" sz="2000" i="1" dirty="0"/>
              <a:t>, a través de esquemas, </a:t>
            </a:r>
            <a:r>
              <a:rPr lang="pt-BR" sz="2000" i="1" dirty="0" err="1"/>
              <a:t>carteles</a:t>
            </a:r>
            <a:r>
              <a:rPr lang="pt-BR" sz="2000" i="1" dirty="0"/>
              <a:t>, fotos o </a:t>
            </a:r>
            <a:r>
              <a:rPr lang="pt-BR" sz="2000" i="1" dirty="0" err="1"/>
              <a:t>imágenes</a:t>
            </a:r>
            <a:r>
              <a:rPr lang="pt-BR" sz="2000" i="1" dirty="0"/>
              <a:t>...</a:t>
            </a:r>
            <a:endParaRPr lang="es-ES" sz="2000" i="1" dirty="0"/>
          </a:p>
        </p:txBody>
      </p:sp>
      <p:pic>
        <p:nvPicPr>
          <p:cNvPr id="37890"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2492896"/>
            <a:ext cx="4232717" cy="364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17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692696"/>
            <a:ext cx="7632848" cy="1631216"/>
          </a:xfrm>
          <a:prstGeom prst="rect">
            <a:avLst/>
          </a:prstGeom>
        </p:spPr>
        <p:txBody>
          <a:bodyPr wrap="square">
            <a:spAutoFit/>
          </a:bodyPr>
          <a:lstStyle/>
          <a:p>
            <a:pPr algn="ctr"/>
            <a:r>
              <a:rPr lang="es-ES" sz="2000" b="1" i="1" dirty="0" smtClean="0"/>
              <a:t>Supone cambios y modificaciones en el contenido, los métodos, las estructuras y las estrategias, con un enfoque común que abarque a todos los niños de la edad apropiada y la convicción de que incumbe al sistema oficial educar a todos los niños (UNESCO, 1994). </a:t>
            </a:r>
            <a:endParaRPr lang="es-ES" sz="2000" b="1" i="1" dirty="0"/>
          </a:p>
        </p:txBody>
      </p:sp>
      <p:pic>
        <p:nvPicPr>
          <p:cNvPr id="2050" name="Picture 2" descr="Resultado de imagen de escuela inclus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492896"/>
            <a:ext cx="6221637"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2 Elipse"/>
          <p:cNvSpPr/>
          <p:nvPr/>
        </p:nvSpPr>
        <p:spPr>
          <a:xfrm>
            <a:off x="539552" y="5229200"/>
            <a:ext cx="1800200" cy="100811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i="1" dirty="0" smtClean="0"/>
              <a:t>Contenido</a:t>
            </a:r>
            <a:endParaRPr lang="es-ES" b="1" i="1" dirty="0"/>
          </a:p>
        </p:txBody>
      </p:sp>
      <p:sp>
        <p:nvSpPr>
          <p:cNvPr id="5" name="4 Elipse"/>
          <p:cNvSpPr/>
          <p:nvPr/>
        </p:nvSpPr>
        <p:spPr>
          <a:xfrm>
            <a:off x="2483768" y="5229200"/>
            <a:ext cx="1728192" cy="100811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i="1" dirty="0" smtClean="0"/>
              <a:t>Métodos</a:t>
            </a:r>
            <a:endParaRPr lang="es-ES" b="1" i="1" dirty="0"/>
          </a:p>
        </p:txBody>
      </p:sp>
      <p:sp>
        <p:nvSpPr>
          <p:cNvPr id="6" name="5 Elipse"/>
          <p:cNvSpPr/>
          <p:nvPr/>
        </p:nvSpPr>
        <p:spPr>
          <a:xfrm>
            <a:off x="4427984" y="5229200"/>
            <a:ext cx="1944216" cy="100811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b="1" i="1" dirty="0" smtClean="0"/>
              <a:t>Estructuras</a:t>
            </a:r>
            <a:endParaRPr lang="es-ES" b="1" i="1" dirty="0"/>
          </a:p>
        </p:txBody>
      </p:sp>
      <p:sp>
        <p:nvSpPr>
          <p:cNvPr id="7" name="6 Elipse"/>
          <p:cNvSpPr/>
          <p:nvPr/>
        </p:nvSpPr>
        <p:spPr>
          <a:xfrm>
            <a:off x="6558848" y="5179672"/>
            <a:ext cx="1901583" cy="1008112"/>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S" b="1" i="1" dirty="0" smtClean="0"/>
              <a:t>Estrategias</a:t>
            </a:r>
            <a:endParaRPr lang="es-ES" b="1" i="1" dirty="0"/>
          </a:p>
        </p:txBody>
      </p:sp>
    </p:spTree>
    <p:extLst>
      <p:ext uri="{BB962C8B-B14F-4D97-AF65-F5344CB8AC3E}">
        <p14:creationId xmlns:p14="http://schemas.microsoft.com/office/powerpoint/2010/main" val="98321842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esultado de imagen de formas de evaluación en prima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 y="0"/>
            <a:ext cx="916514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izquierda"/>
          <p:cNvSpPr/>
          <p:nvPr/>
        </p:nvSpPr>
        <p:spPr>
          <a:xfrm>
            <a:off x="2339752" y="3068960"/>
            <a:ext cx="1296144" cy="10801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Flecha izquierda"/>
          <p:cNvSpPr/>
          <p:nvPr/>
        </p:nvSpPr>
        <p:spPr>
          <a:xfrm rot="5239987">
            <a:off x="3845485" y="1617222"/>
            <a:ext cx="1296144" cy="10801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Flecha izquierda"/>
          <p:cNvSpPr/>
          <p:nvPr/>
        </p:nvSpPr>
        <p:spPr>
          <a:xfrm rot="10800000">
            <a:off x="5292080" y="3068960"/>
            <a:ext cx="1296144" cy="10801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izquierda"/>
          <p:cNvSpPr/>
          <p:nvPr/>
        </p:nvSpPr>
        <p:spPr>
          <a:xfrm rot="16200000">
            <a:off x="3845485" y="4455068"/>
            <a:ext cx="1296144" cy="10801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330868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sultado de imagen de paleta de las inteligencias multiples 4º educación prima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7"/>
            <a:ext cx="8208912" cy="580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62121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rot="20355032">
            <a:off x="464501" y="1596506"/>
            <a:ext cx="7455887" cy="1754326"/>
          </a:xfrm>
          <a:prstGeom prst="rect">
            <a:avLst/>
          </a:prstGeom>
          <a:noFill/>
        </p:spPr>
        <p:txBody>
          <a:bodyPr wrap="none" lIns="91440" tIns="45720" rIns="91440" bIns="45720">
            <a:spAutoFit/>
          </a:bodyPr>
          <a:lstStyle/>
          <a:p>
            <a:pPr algn="ctr"/>
            <a:r>
              <a:rPr lang="es-E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Conductas disruptivas </a:t>
            </a:r>
          </a:p>
          <a:p>
            <a:pPr algn="ctr"/>
            <a:r>
              <a:rPr lang="es-E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en el aula</a:t>
            </a:r>
            <a:endParaRPr lang="es-E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1986" name="Picture 2" descr="Resultado de imagen de el alumnado disrup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717032"/>
            <a:ext cx="3810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3585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4" y="84814"/>
            <a:ext cx="9090025" cy="682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9271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esultado de imagen de el alumnado disrup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4"/>
            <a:ext cx="9144000" cy="686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305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Resultado de imagen de el alumnado disrup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79374"/>
            <a:ext cx="8982521" cy="673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8276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42"/>
            <a:ext cx="9144000" cy="685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6053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9" y="-1"/>
            <a:ext cx="9165169" cy="695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9687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0" y="92842"/>
            <a:ext cx="9085330" cy="6809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105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4" y="79375"/>
            <a:ext cx="9123606" cy="683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24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6632"/>
            <a:ext cx="5184576" cy="698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descr="Resultado de imagen de persona con lu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16632"/>
            <a:ext cx="2018293"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6873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8478465" cy="635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481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620688"/>
            <a:ext cx="9089008"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917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Resultado de imagen de estrategias alumnos disruptivo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09395" cy="680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104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4955"/>
            <a:ext cx="4752528" cy="669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9826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Resultado de imagen de estrategias alumnos disruptivo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045" cy="686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36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9139970" cy="6862142"/>
          </a:xfrm>
          <a:prstGeom prst="rect">
            <a:avLst/>
          </a:prstGeom>
          <a:noFill/>
          <a:extLst>
            <a:ext uri="{909E8E84-426E-40DD-AFC4-6F175D3DCCD1}">
              <a14:hiddenFill xmlns:a14="http://schemas.microsoft.com/office/drawing/2010/main">
                <a:solidFill>
                  <a:srgbClr val="FFFFFF"/>
                </a:solidFill>
              </a14:hiddenFill>
            </a:ext>
          </a:extLst>
        </p:spPr>
      </p:pic>
      <p:sp>
        <p:nvSpPr>
          <p:cNvPr id="2" name="1 Cilindro"/>
          <p:cNvSpPr/>
          <p:nvPr/>
        </p:nvSpPr>
        <p:spPr>
          <a:xfrm>
            <a:off x="539552" y="476672"/>
            <a:ext cx="576064" cy="5040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86901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8630114" cy="647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306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7" y="620688"/>
            <a:ext cx="67913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014295" y="5917922"/>
            <a:ext cx="7488832" cy="369332"/>
          </a:xfrm>
          <a:prstGeom prst="rect">
            <a:avLst/>
          </a:prstGeom>
        </p:spPr>
        <p:txBody>
          <a:bodyPr wrap="square">
            <a:spAutoFit/>
          </a:bodyPr>
          <a:lstStyle/>
          <a:p>
            <a:pPr algn="ctr"/>
            <a:r>
              <a:rPr lang="es-ES" dirty="0">
                <a:hlinkClick r:id="rId3"/>
              </a:rPr>
              <a:t>https://</a:t>
            </a:r>
            <a:r>
              <a:rPr lang="es-ES" dirty="0" smtClean="0">
                <a:hlinkClick r:id="rId3"/>
              </a:rPr>
              <a:t>www.youtube.com/watch?v=StBYMU6deQs</a:t>
            </a:r>
            <a:r>
              <a:rPr lang="es-ES" dirty="0" smtClean="0"/>
              <a:t> </a:t>
            </a:r>
            <a:endParaRPr lang="es-ES" dirty="0"/>
          </a:p>
        </p:txBody>
      </p:sp>
    </p:spTree>
    <p:extLst>
      <p:ext uri="{BB962C8B-B14F-4D97-AF65-F5344CB8AC3E}">
        <p14:creationId xmlns:p14="http://schemas.microsoft.com/office/powerpoint/2010/main" val="3588120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rot="20446553">
            <a:off x="1143232" y="1672144"/>
            <a:ext cx="5705409" cy="923330"/>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Cultura Inclusiva</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9218" name="Picture 2" descr="Resultado de imagen de grupo un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655" y="3356992"/>
            <a:ext cx="3743325"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677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Resultado de imagen de index for inc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1412776"/>
            <a:ext cx="6286500" cy="3295651"/>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Resultado de imagen de index for inc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91983"/>
            <a:ext cx="4367415" cy="591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657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de camino"/>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32000"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683568" y="4725144"/>
            <a:ext cx="3168352" cy="165618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i="1" dirty="0" smtClean="0"/>
              <a:t>Concepto Educación Inclusiva</a:t>
            </a:r>
          </a:p>
        </p:txBody>
      </p:sp>
      <p:sp>
        <p:nvSpPr>
          <p:cNvPr id="4" name="3 Elipse"/>
          <p:cNvSpPr/>
          <p:nvPr/>
        </p:nvSpPr>
        <p:spPr>
          <a:xfrm>
            <a:off x="5292080" y="4257092"/>
            <a:ext cx="2520280" cy="1116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i="1" dirty="0" smtClean="0"/>
              <a:t>Cultura Inclusiva</a:t>
            </a:r>
          </a:p>
        </p:txBody>
      </p:sp>
      <p:sp>
        <p:nvSpPr>
          <p:cNvPr id="5" name="4 Elipse"/>
          <p:cNvSpPr/>
          <p:nvPr/>
        </p:nvSpPr>
        <p:spPr>
          <a:xfrm>
            <a:off x="1691680" y="2600908"/>
            <a:ext cx="3168352" cy="165618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i="1" dirty="0" smtClean="0"/>
              <a:t>Metodologías didácticas Inclusivas</a:t>
            </a:r>
          </a:p>
        </p:txBody>
      </p:sp>
      <p:sp>
        <p:nvSpPr>
          <p:cNvPr id="6" name="5 Elipse"/>
          <p:cNvSpPr/>
          <p:nvPr/>
        </p:nvSpPr>
        <p:spPr>
          <a:xfrm>
            <a:off x="4856228" y="1628800"/>
            <a:ext cx="2376264" cy="8280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i="1" dirty="0" smtClean="0"/>
              <a:t>Evaluación Inclusiva</a:t>
            </a:r>
          </a:p>
        </p:txBody>
      </p:sp>
      <p:sp>
        <p:nvSpPr>
          <p:cNvPr id="7" name="6 Elipse"/>
          <p:cNvSpPr/>
          <p:nvPr/>
        </p:nvSpPr>
        <p:spPr>
          <a:xfrm>
            <a:off x="5220072" y="2780928"/>
            <a:ext cx="2592288" cy="98316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b="1" i="1" dirty="0" smtClean="0"/>
              <a:t>Recursos inclusivos</a:t>
            </a:r>
          </a:p>
        </p:txBody>
      </p:sp>
    </p:spTree>
    <p:extLst>
      <p:ext uri="{BB962C8B-B14F-4D97-AF65-F5344CB8AC3E}">
        <p14:creationId xmlns:p14="http://schemas.microsoft.com/office/powerpoint/2010/main" val="41952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Resultado de imagen de index for inclusion estruc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98" y="-31034"/>
            <a:ext cx="9062302" cy="679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85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36" y="332656"/>
            <a:ext cx="718049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475656" y="5949280"/>
            <a:ext cx="6820454" cy="369332"/>
          </a:xfrm>
          <a:prstGeom prst="rect">
            <a:avLst/>
          </a:prstGeom>
        </p:spPr>
        <p:txBody>
          <a:bodyPr wrap="square">
            <a:spAutoFit/>
          </a:bodyPr>
          <a:lstStyle/>
          <a:p>
            <a:pPr algn="ctr"/>
            <a:r>
              <a:rPr lang="es-ES" dirty="0">
                <a:hlinkClick r:id="rId3"/>
              </a:rPr>
              <a:t>https://</a:t>
            </a:r>
            <a:r>
              <a:rPr lang="es-ES" dirty="0" smtClean="0">
                <a:hlinkClick r:id="rId3"/>
              </a:rPr>
              <a:t>www.youtube.com/watch?v=vKXAQsooSx8</a:t>
            </a:r>
            <a:r>
              <a:rPr lang="es-ES" dirty="0" smtClean="0"/>
              <a:t> </a:t>
            </a:r>
            <a:endParaRPr lang="es-ES" dirty="0"/>
          </a:p>
        </p:txBody>
      </p:sp>
    </p:spTree>
    <p:extLst>
      <p:ext uri="{BB962C8B-B14F-4D97-AF65-F5344CB8AC3E}">
        <p14:creationId xmlns:p14="http://schemas.microsoft.com/office/powerpoint/2010/main" val="1586042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esultado de imagen de técnica de los 6 sombreros para pens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07" y="1556792"/>
            <a:ext cx="2507876" cy="365192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124744"/>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344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esultado de imagen de pasos para tomar decis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4" y="620688"/>
            <a:ext cx="8451761"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319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Resultado de imagen de video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3810000" cy="1104901"/>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1772816"/>
            <a:ext cx="630555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619671" y="5846234"/>
            <a:ext cx="6105103" cy="369332"/>
          </a:xfrm>
          <a:prstGeom prst="rect">
            <a:avLst/>
          </a:prstGeom>
        </p:spPr>
        <p:txBody>
          <a:bodyPr wrap="square">
            <a:spAutoFit/>
          </a:bodyPr>
          <a:lstStyle/>
          <a:p>
            <a:pPr algn="ctr"/>
            <a:r>
              <a:rPr lang="es-ES" dirty="0">
                <a:hlinkClick r:id="rId4"/>
              </a:rPr>
              <a:t>https://</a:t>
            </a:r>
            <a:r>
              <a:rPr lang="es-ES" dirty="0" smtClean="0">
                <a:hlinkClick r:id="rId4"/>
              </a:rPr>
              <a:t>www.youtube.com/watch?v=q3OakSqkgnA</a:t>
            </a:r>
            <a:r>
              <a:rPr lang="es-ES" dirty="0" smtClean="0"/>
              <a:t> </a:t>
            </a:r>
            <a:endParaRPr lang="es-ES" dirty="0"/>
          </a:p>
        </p:txBody>
      </p:sp>
    </p:spTree>
    <p:extLst>
      <p:ext uri="{BB962C8B-B14F-4D97-AF65-F5344CB8AC3E}">
        <p14:creationId xmlns:p14="http://schemas.microsoft.com/office/powerpoint/2010/main" val="1289160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rot="20446553">
            <a:off x="710427" y="1256646"/>
            <a:ext cx="6571030" cy="1754326"/>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Políticas educativas </a:t>
            </a:r>
          </a:p>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inclusivas</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5842" name="Picture 2" descr="Resultado de imagen de pilar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356992"/>
            <a:ext cx="3776936" cy="251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880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de onu educación inclus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86869"/>
            <a:ext cx="7596336" cy="569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0017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2"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58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sultado de imagen de proyecto includ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09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960998" y="1192543"/>
            <a:ext cx="4017446" cy="369332"/>
          </a:xfrm>
          <a:prstGeom prst="rect">
            <a:avLst/>
          </a:prstGeom>
          <a:noFill/>
        </p:spPr>
        <p:txBody>
          <a:bodyPr wrap="none" rtlCol="0">
            <a:spAutoFit/>
          </a:bodyPr>
          <a:lstStyle/>
          <a:p>
            <a:r>
              <a:rPr lang="es-ES" dirty="0">
                <a:hlinkClick r:id="rId3"/>
              </a:rPr>
              <a:t>http://</a:t>
            </a:r>
            <a:r>
              <a:rPr lang="es-ES" dirty="0" smtClean="0">
                <a:hlinkClick r:id="rId3"/>
              </a:rPr>
              <a:t>www.includ-ed.eu/es/la-red</a:t>
            </a:r>
            <a:r>
              <a:rPr lang="es-ES" dirty="0" smtClean="0"/>
              <a:t> </a:t>
            </a:r>
            <a:endParaRPr lang="es-ES" dirty="0"/>
          </a:p>
        </p:txBody>
      </p:sp>
    </p:spTree>
    <p:extLst>
      <p:ext uri="{BB962C8B-B14F-4D97-AF65-F5344CB8AC3E}">
        <p14:creationId xmlns:p14="http://schemas.microsoft.com/office/powerpoint/2010/main" val="1574820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n de temario abierto de educacion inclusiva.une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13"/>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3" y="32612"/>
            <a:ext cx="8992922" cy="6708756"/>
          </a:xfrm>
          <a:prstGeom prst="rect">
            <a:avLst/>
          </a:prstGeom>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509285"/>
            <a:ext cx="5904656" cy="5904656"/>
          </a:xfrm>
          <a:prstGeom prst="rect">
            <a:avLst/>
          </a:prstGeom>
        </p:spPr>
      </p:pic>
    </p:spTree>
    <p:extLst>
      <p:ext uri="{BB962C8B-B14F-4D97-AF65-F5344CB8AC3E}">
        <p14:creationId xmlns:p14="http://schemas.microsoft.com/office/powerpoint/2010/main" val="342011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rot="20446553">
            <a:off x="720038" y="1256646"/>
            <a:ext cx="6551794" cy="1754326"/>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Concepto de </a:t>
            </a:r>
          </a:p>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Educación Inclusiva</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9218" name="Picture 2" descr="Resultado de imagen de grupo un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655" y="3356992"/>
            <a:ext cx="3743325"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12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Resultado de imagen de diseño universal de aprendiza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034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sultado de imagen de lom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316835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765439"/>
            <a:ext cx="7287572" cy="383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Resultado de imagen de persona pensand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504088"/>
            <a:ext cx="1394063" cy="174536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971600" y="5373216"/>
            <a:ext cx="7287572" cy="12302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5356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sultado de imagen de lom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466" y="190988"/>
            <a:ext cx="2013094" cy="150982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Resultado de imagen de persona pensan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284984"/>
            <a:ext cx="1394063" cy="174536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59" y="953538"/>
            <a:ext cx="6505565" cy="463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627784" y="4653136"/>
            <a:ext cx="6289540"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160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sultado de imagen de lom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466" y="190988"/>
            <a:ext cx="2013094" cy="15098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Diagrama"/>
          <p:cNvGraphicFramePr/>
          <p:nvPr>
            <p:extLst>
              <p:ext uri="{D42A27DB-BD31-4B8C-83A1-F6EECF244321}">
                <p14:modId xmlns:p14="http://schemas.microsoft.com/office/powerpoint/2010/main" val="69890980"/>
              </p:ext>
            </p:extLst>
          </p:nvPr>
        </p:nvGraphicFramePr>
        <p:xfrm>
          <a:off x="323528" y="332656"/>
          <a:ext cx="8496944" cy="597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13583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2736304" cy="1260601"/>
          </a:xfrm>
          <a:prstGeom prst="rect">
            <a:avLst/>
          </a:prstGeom>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01008"/>
            <a:ext cx="8696647" cy="134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6" y="1916832"/>
            <a:ext cx="8604514" cy="138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 y="5087766"/>
            <a:ext cx="8772685" cy="88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p:nvPr/>
        </p:nvCxnSpPr>
        <p:spPr>
          <a:xfrm flipV="1">
            <a:off x="323528" y="2708920"/>
            <a:ext cx="8604512" cy="36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369595" y="2996952"/>
            <a:ext cx="2978269" cy="36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247490" y="4005064"/>
            <a:ext cx="5548646" cy="36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7020272" y="5373216"/>
            <a:ext cx="792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642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91" y="3573016"/>
            <a:ext cx="74866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8124825"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7504" y="116632"/>
            <a:ext cx="8784976" cy="10801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ORDEN </a:t>
            </a:r>
            <a:r>
              <a:rPr lang="es-ES" sz="1400" b="1" i="1" dirty="0"/>
              <a:t>EDU/1152/2010, de 3 de agosto, por la que se regula la respuesta educativa al alumnado con necesidad específica de apoyo educativo escolarizado en el segundo ciclo de Educación Infantil, Educación Primaria, Educación Secundaria Obligatoria, Bachillerato y Enseñanzas de Educación Especial, en los centros docentes de la Comunidad de Castilla y León.</a:t>
            </a:r>
            <a:endParaRPr lang="es-ES" sz="1400" b="1" dirty="0"/>
          </a:p>
        </p:txBody>
      </p:sp>
      <p:pic>
        <p:nvPicPr>
          <p:cNvPr id="15365" name="Picture 5" descr="Resultado de imagen de colabor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367" y="4806182"/>
            <a:ext cx="2381250" cy="2038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2393280"/>
            <a:ext cx="6408712" cy="2436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512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10801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ORDEN </a:t>
            </a:r>
            <a:r>
              <a:rPr lang="es-ES" sz="1400" b="1" i="1" dirty="0"/>
              <a:t>EDU/1152/2010, de 3 de agosto, por la que se regula la respuesta educativa al alumnado con necesidad específica de apoyo educativo escolarizado en el segundo ciclo de Educación Infantil, Educación Primaria, Educación Secundaria Obligatoria, Bachillerato y Enseñanzas de Educación Especial, en los centros docentes de la Comunidad de Castilla y León.</a:t>
            </a:r>
            <a:endParaRPr lang="es-ES" sz="1400" b="1" dirty="0"/>
          </a:p>
        </p:txBody>
      </p:sp>
      <p:sp>
        <p:nvSpPr>
          <p:cNvPr id="3" name="2 CuadroTexto"/>
          <p:cNvSpPr txBox="1"/>
          <p:nvPr/>
        </p:nvSpPr>
        <p:spPr>
          <a:xfrm>
            <a:off x="107504" y="1342029"/>
            <a:ext cx="3554178" cy="307777"/>
          </a:xfrm>
          <a:prstGeom prst="rect">
            <a:avLst/>
          </a:prstGeom>
          <a:noFill/>
        </p:spPr>
        <p:txBody>
          <a:bodyPr wrap="none" rtlCol="0">
            <a:spAutoFit/>
          </a:bodyPr>
          <a:lstStyle/>
          <a:p>
            <a:r>
              <a:rPr lang="es-ES" sz="1400" b="1" i="1" dirty="0" smtClean="0"/>
              <a:t>Artículo 5. Medidas de atención educativa</a:t>
            </a:r>
            <a:endParaRPr lang="es-ES" sz="1400" b="1" i="1" dirty="0"/>
          </a:p>
        </p:txBody>
      </p:sp>
      <p:sp>
        <p:nvSpPr>
          <p:cNvPr id="4" name="3 Rectángulo"/>
          <p:cNvSpPr/>
          <p:nvPr/>
        </p:nvSpPr>
        <p:spPr>
          <a:xfrm>
            <a:off x="127720" y="1649806"/>
            <a:ext cx="8764760" cy="4524315"/>
          </a:xfrm>
          <a:prstGeom prst="rect">
            <a:avLst/>
          </a:prstGeom>
        </p:spPr>
        <p:txBody>
          <a:bodyPr wrap="square">
            <a:spAutoFit/>
          </a:bodyPr>
          <a:lstStyle/>
          <a:p>
            <a:pPr marL="285750" indent="-285750" algn="just">
              <a:buFont typeface="Arial" panose="020B0604020202020204" pitchFamily="34" charset="0"/>
              <a:buChar char="•"/>
            </a:pPr>
            <a:r>
              <a:rPr lang="es-ES" sz="1600" dirty="0"/>
              <a:t>El desarrollo y seguimiento de las medidas adoptadas para la atención del alumnado con necesidad específica de apoyo educativo será continuo y corresponderá al equipo docente, integrado por el conjunto de profesores de cada grupo de alumnos y, en su caso, por el profesorado que ejerce funciones de apoyo específico, coordinados por el tutor. </a:t>
            </a:r>
            <a:endParaRPr lang="es-ES" sz="1600" dirty="0" smtClean="0"/>
          </a:p>
          <a:p>
            <a:pPr marL="285750" indent="-285750" algn="just">
              <a:buFont typeface="Arial" panose="020B0604020202020204" pitchFamily="34" charset="0"/>
              <a:buChar char="•"/>
            </a:pPr>
            <a:endParaRPr lang="es-ES" sz="1600" dirty="0"/>
          </a:p>
          <a:p>
            <a:pPr algn="just"/>
            <a:endParaRPr lang="es-ES" sz="1600" dirty="0" smtClean="0"/>
          </a:p>
          <a:p>
            <a:pPr algn="just"/>
            <a:endParaRPr lang="es-ES" sz="1600" dirty="0"/>
          </a:p>
          <a:p>
            <a:pPr algn="just"/>
            <a:endParaRPr lang="es-ES" sz="1600" dirty="0" smtClean="0"/>
          </a:p>
          <a:p>
            <a:pPr algn="just"/>
            <a:endParaRPr lang="es-ES" sz="1600" dirty="0"/>
          </a:p>
          <a:p>
            <a:pPr algn="just"/>
            <a:endParaRPr lang="es-ES" sz="1600" dirty="0" smtClean="0"/>
          </a:p>
          <a:p>
            <a:pPr algn="just"/>
            <a:endParaRPr lang="es-ES" sz="1600" dirty="0"/>
          </a:p>
          <a:p>
            <a:pPr algn="just"/>
            <a:endParaRPr lang="es-ES" sz="1600" dirty="0" smtClean="0"/>
          </a:p>
          <a:p>
            <a:pPr marL="285750" indent="-285750" algn="just">
              <a:buFont typeface="Arial" panose="020B0604020202020204" pitchFamily="34" charset="0"/>
              <a:buChar char="•"/>
            </a:pPr>
            <a:r>
              <a:rPr lang="es-ES" sz="1600" dirty="0" smtClean="0"/>
              <a:t>El </a:t>
            </a:r>
            <a:r>
              <a:rPr lang="es-ES" sz="1600" dirty="0"/>
              <a:t>orientador que atiende al centro asesorará en este </a:t>
            </a:r>
            <a:r>
              <a:rPr lang="es-ES" sz="1600" dirty="0" smtClean="0"/>
              <a:t>proceso.</a:t>
            </a:r>
          </a:p>
          <a:p>
            <a:pPr marL="285750" indent="-285750" algn="just">
              <a:buFont typeface="Arial" panose="020B0604020202020204" pitchFamily="34" charset="0"/>
              <a:buChar char="•"/>
            </a:pPr>
            <a:endParaRPr lang="es-ES" sz="1600" dirty="0"/>
          </a:p>
          <a:p>
            <a:pPr marL="285750" indent="-285750" algn="just">
              <a:buFont typeface="Arial" panose="020B0604020202020204" pitchFamily="34" charset="0"/>
              <a:buChar char="•"/>
            </a:pPr>
            <a:endParaRPr lang="es-ES" sz="1600" dirty="0" smtClean="0"/>
          </a:p>
          <a:p>
            <a:pPr marL="285750" indent="-285750" algn="just">
              <a:buFont typeface="Arial" panose="020B0604020202020204" pitchFamily="34" charset="0"/>
              <a:buChar char="•"/>
            </a:pPr>
            <a:r>
              <a:rPr lang="es-ES" sz="1600" dirty="0" smtClean="0"/>
              <a:t>Quedarán </a:t>
            </a:r>
            <a:r>
              <a:rPr lang="es-ES" sz="1600" dirty="0"/>
              <a:t>recogidas en el </a:t>
            </a:r>
            <a:r>
              <a:rPr lang="es-ES" sz="1600" b="1" i="1" dirty="0"/>
              <a:t>Plan de Atención a la </a:t>
            </a:r>
            <a:r>
              <a:rPr lang="es-ES" sz="1600" b="1" i="1" dirty="0" smtClean="0"/>
              <a:t>Diversidad </a:t>
            </a:r>
            <a:r>
              <a:rPr lang="es-ES" sz="1600" dirty="0" smtClean="0"/>
              <a:t>.</a:t>
            </a:r>
          </a:p>
          <a:p>
            <a:pPr algn="just"/>
            <a:endParaRPr lang="es-ES" sz="1600" dirty="0" smtClean="0"/>
          </a:p>
          <a:p>
            <a:pPr marL="285750" indent="-285750" algn="just">
              <a:buFont typeface="Arial" panose="020B0604020202020204" pitchFamily="34" charset="0"/>
              <a:buChar char="•"/>
            </a:pPr>
            <a:r>
              <a:rPr lang="es-ES" sz="1600" dirty="0" smtClean="0"/>
              <a:t>Constarán </a:t>
            </a:r>
            <a:r>
              <a:rPr lang="es-ES" sz="1600" dirty="0"/>
              <a:t>en las </a:t>
            </a:r>
            <a:r>
              <a:rPr lang="es-ES" sz="1600" b="1" i="1" dirty="0"/>
              <a:t>programaciones didácticas </a:t>
            </a:r>
            <a:r>
              <a:rPr lang="es-ES" sz="1600" dirty="0" smtClean="0"/>
              <a:t>de cada </a:t>
            </a:r>
            <a:r>
              <a:rPr lang="es-ES" sz="1600" dirty="0"/>
              <a:t>una de las </a:t>
            </a:r>
            <a:r>
              <a:rPr lang="es-ES" sz="1600" dirty="0" smtClean="0"/>
              <a:t>áreas.</a:t>
            </a:r>
            <a:endParaRPr lang="es-ES" sz="1600" dirty="0"/>
          </a:p>
        </p:txBody>
      </p:sp>
      <p:pic>
        <p:nvPicPr>
          <p:cNvPr id="16386" name="Picture 2" descr="Resultado de imagen de conjunto de profes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818016"/>
            <a:ext cx="224790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Resultado de imagen de documen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9757" y="4809245"/>
            <a:ext cx="1902723" cy="133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011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2688557" cy="307777"/>
          </a:xfrm>
          <a:prstGeom prst="rect">
            <a:avLst/>
          </a:prstGeom>
          <a:noFill/>
        </p:spPr>
        <p:txBody>
          <a:bodyPr wrap="none" rtlCol="0">
            <a:spAutoFit/>
          </a:bodyPr>
          <a:lstStyle/>
          <a:p>
            <a:r>
              <a:rPr lang="es-ES" sz="1400" b="1" i="1" dirty="0" smtClean="0"/>
              <a:t>Artículo 3. Principios generales</a:t>
            </a:r>
            <a:endParaRPr lang="es-ES" sz="1400" b="1" i="1" dirty="0"/>
          </a:p>
        </p:txBody>
      </p:sp>
      <p:sp>
        <p:nvSpPr>
          <p:cNvPr id="4" name="3 Rectángulo"/>
          <p:cNvSpPr/>
          <p:nvPr/>
        </p:nvSpPr>
        <p:spPr>
          <a:xfrm>
            <a:off x="127720" y="1649806"/>
            <a:ext cx="8764760" cy="1323439"/>
          </a:xfrm>
          <a:prstGeom prst="rect">
            <a:avLst/>
          </a:prstGeom>
        </p:spPr>
        <p:txBody>
          <a:bodyPr wrap="square">
            <a:spAutoFit/>
          </a:bodyPr>
          <a:lstStyle/>
          <a:p>
            <a:pPr marL="285750" indent="-285750" algn="just">
              <a:buFont typeface="Arial" panose="020B0604020202020204" pitchFamily="34" charset="0"/>
              <a:buChar char="•"/>
            </a:pPr>
            <a:r>
              <a:rPr lang="es-ES" sz="1600" dirty="0" smtClean="0"/>
              <a:t>La acción </a:t>
            </a:r>
            <a:r>
              <a:rPr lang="es-ES" sz="1600" dirty="0"/>
              <a:t>educativa en esta etapa estará basada en el </a:t>
            </a:r>
            <a:r>
              <a:rPr lang="es-ES" sz="1600" b="1" i="1" u="sng" dirty="0"/>
              <a:t>trabajo colaborativo y la toma de decisiones conjuntas de los maestros</a:t>
            </a:r>
            <a:r>
              <a:rPr lang="es-ES" sz="1600" dirty="0"/>
              <a:t>, procurando la integración de las distintas experiencias y aprendizajes del alumnado y la </a:t>
            </a:r>
            <a:r>
              <a:rPr lang="es-ES" sz="1600" b="1" i="1" u="sng" dirty="0"/>
              <a:t>adaptación a sus ritmos de trabajo</a:t>
            </a:r>
            <a:r>
              <a:rPr lang="es-ES" sz="1600" dirty="0" smtClean="0"/>
              <a:t>.</a:t>
            </a:r>
          </a:p>
          <a:p>
            <a:pPr algn="just"/>
            <a:endParaRPr lang="es-ES" sz="1600" dirty="0" smtClean="0"/>
          </a:p>
          <a:p>
            <a:pPr marL="285750" indent="-285750" algn="just">
              <a:buFont typeface="Arial" panose="020B0604020202020204" pitchFamily="34" charset="0"/>
              <a:buChar char="•"/>
            </a:pPr>
            <a:r>
              <a:rPr lang="es-ES" sz="1600" dirty="0"/>
              <a:t>La </a:t>
            </a:r>
            <a:r>
              <a:rPr lang="es-ES" sz="1600" b="1" u="sng" dirty="0">
                <a:solidFill>
                  <a:srgbClr val="FF0000"/>
                </a:solidFill>
              </a:rPr>
              <a:t>educación inclusiva </a:t>
            </a:r>
            <a:r>
              <a:rPr lang="es-ES" sz="1600" dirty="0"/>
              <a:t>orientará la respuesta educativa del alumnado en esta etapa. </a:t>
            </a:r>
          </a:p>
        </p:txBody>
      </p:sp>
      <p:sp>
        <p:nvSpPr>
          <p:cNvPr id="5" name="4 Flecha abajo"/>
          <p:cNvSpPr/>
          <p:nvPr/>
        </p:nvSpPr>
        <p:spPr>
          <a:xfrm>
            <a:off x="3851920" y="3186545"/>
            <a:ext cx="828092" cy="64807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 name="5 Rectángulo redondeado"/>
          <p:cNvSpPr/>
          <p:nvPr/>
        </p:nvSpPr>
        <p:spPr>
          <a:xfrm>
            <a:off x="611560" y="3925059"/>
            <a:ext cx="806489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i="1" dirty="0" smtClean="0"/>
              <a:t>Capítulo III. Alumnado, evaluación y promoción</a:t>
            </a:r>
            <a:endParaRPr lang="es-ES" sz="1600" b="1" i="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01" y="4653136"/>
            <a:ext cx="8489578" cy="2017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003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8212505" cy="369332"/>
          </a:xfrm>
          <a:prstGeom prst="rect">
            <a:avLst/>
          </a:prstGeom>
          <a:noFill/>
        </p:spPr>
        <p:txBody>
          <a:bodyPr wrap="none" rtlCol="0">
            <a:spAutoFit/>
          </a:bodyPr>
          <a:lstStyle/>
          <a:p>
            <a:r>
              <a:rPr lang="es-ES" b="1" i="1" dirty="0" smtClean="0"/>
              <a:t>Artículo 23. Principios generales de actuación para la atención a la diversidad</a:t>
            </a:r>
            <a:endParaRPr lang="es-ES" b="1" i="1" dirty="0"/>
          </a:p>
        </p:txBody>
      </p:sp>
      <p:sp>
        <p:nvSpPr>
          <p:cNvPr id="8" name="7 Rectángulo"/>
          <p:cNvSpPr/>
          <p:nvPr/>
        </p:nvSpPr>
        <p:spPr>
          <a:xfrm>
            <a:off x="467544" y="1595055"/>
            <a:ext cx="8424936" cy="5078313"/>
          </a:xfrm>
          <a:prstGeom prst="rect">
            <a:avLst/>
          </a:prstGeom>
        </p:spPr>
        <p:txBody>
          <a:bodyPr wrap="square">
            <a:spAutoFit/>
          </a:bodyPr>
          <a:lstStyle/>
          <a:p>
            <a:pPr algn="just"/>
            <a:r>
              <a:rPr lang="es-ES" i="1" dirty="0" smtClean="0"/>
              <a:t>…</a:t>
            </a:r>
          </a:p>
          <a:p>
            <a:pPr algn="just"/>
            <a:r>
              <a:rPr lang="es-ES" i="1" dirty="0" smtClean="0"/>
              <a:t>c) La </a:t>
            </a:r>
            <a:r>
              <a:rPr lang="es-ES" b="1" i="1" u="sng" dirty="0">
                <a:solidFill>
                  <a:srgbClr val="FF0000"/>
                </a:solidFill>
              </a:rPr>
              <a:t>personalización e individualización de la enseñanza con un enfoque inclusivo</a:t>
            </a:r>
            <a:r>
              <a:rPr lang="es-ES" i="1" dirty="0"/>
              <a:t>, dando respuesta a las necesidades educativas del alumnado, ya sean de tipo personal, intelectual, social, emocional o de cualquier otra índole, que permitan el máximo desarrollo personal y académico</a:t>
            </a:r>
            <a:r>
              <a:rPr lang="es-ES" i="1" dirty="0" smtClean="0"/>
              <a:t>.</a:t>
            </a:r>
          </a:p>
          <a:p>
            <a:pPr algn="just"/>
            <a:r>
              <a:rPr lang="es-ES" i="1" dirty="0" smtClean="0"/>
              <a:t>…</a:t>
            </a:r>
          </a:p>
          <a:p>
            <a:pPr algn="just"/>
            <a:r>
              <a:rPr lang="es-ES" i="1" dirty="0" smtClean="0"/>
              <a:t>e) La </a:t>
            </a:r>
            <a:r>
              <a:rPr lang="es-ES" b="1" i="1" u="sng" dirty="0">
                <a:solidFill>
                  <a:srgbClr val="FF0000"/>
                </a:solidFill>
              </a:rPr>
              <a:t>detección e identificación temprana </a:t>
            </a:r>
            <a:r>
              <a:rPr lang="es-ES" i="1" dirty="0"/>
              <a:t>de las necesidades educativas del alumnado que permitan adoptar las medidas educativas más adecuadas para garantizar su éxito </a:t>
            </a:r>
            <a:r>
              <a:rPr lang="es-ES" i="1" dirty="0" smtClean="0"/>
              <a:t>educativo.</a:t>
            </a:r>
          </a:p>
          <a:p>
            <a:pPr algn="just"/>
            <a:endParaRPr lang="es-ES" i="1" dirty="0"/>
          </a:p>
          <a:p>
            <a:pPr algn="just"/>
            <a:r>
              <a:rPr lang="es-ES" i="1" dirty="0" smtClean="0"/>
              <a:t>f) La </a:t>
            </a:r>
            <a:r>
              <a:rPr lang="es-ES" b="1" i="1" u="sng" dirty="0">
                <a:solidFill>
                  <a:srgbClr val="FF0000"/>
                </a:solidFill>
              </a:rPr>
              <a:t>igualdad de oportunidades </a:t>
            </a:r>
            <a:r>
              <a:rPr lang="es-ES" i="1" dirty="0"/>
              <a:t>en el acceso, la permanencia y la promoción en la </a:t>
            </a:r>
            <a:r>
              <a:rPr lang="es-ES" i="1" dirty="0" smtClean="0"/>
              <a:t>etapa.</a:t>
            </a:r>
          </a:p>
          <a:p>
            <a:pPr algn="just"/>
            <a:endParaRPr lang="es-ES" i="1" dirty="0"/>
          </a:p>
          <a:p>
            <a:pPr algn="just"/>
            <a:r>
              <a:rPr lang="es-ES" i="1" dirty="0" smtClean="0"/>
              <a:t>g) La </a:t>
            </a:r>
            <a:r>
              <a:rPr lang="es-ES" i="1" dirty="0"/>
              <a:t>utilización de las </a:t>
            </a:r>
            <a:r>
              <a:rPr lang="es-ES" b="1" i="1" u="sng" dirty="0">
                <a:solidFill>
                  <a:srgbClr val="FF0000"/>
                </a:solidFill>
              </a:rPr>
              <a:t>tecnologías de la información y la comunicación </a:t>
            </a:r>
            <a:r>
              <a:rPr lang="es-ES" i="1" dirty="0"/>
              <a:t>como herramientas facilitadoras para la individualización de la enseñanza y mejora de la atención a la diversidad del </a:t>
            </a:r>
            <a:r>
              <a:rPr lang="es-ES" i="1" dirty="0" smtClean="0"/>
              <a:t>alumnado.</a:t>
            </a:r>
          </a:p>
          <a:p>
            <a:pPr algn="just"/>
            <a:endParaRPr lang="es-ES" i="1" dirty="0"/>
          </a:p>
          <a:p>
            <a:pPr algn="just"/>
            <a:r>
              <a:rPr lang="es-ES" i="1" dirty="0" smtClean="0"/>
              <a:t>h) La </a:t>
            </a:r>
            <a:r>
              <a:rPr lang="es-ES" b="1" i="1" u="sng" dirty="0">
                <a:solidFill>
                  <a:srgbClr val="FF0000"/>
                </a:solidFill>
              </a:rPr>
              <a:t>accesibilidad universal y diseño para todos</a:t>
            </a:r>
            <a:r>
              <a:rPr lang="es-ES" i="1" dirty="0"/>
              <a:t>. </a:t>
            </a:r>
          </a:p>
        </p:txBody>
      </p:sp>
    </p:spTree>
    <p:extLst>
      <p:ext uri="{BB962C8B-B14F-4D97-AF65-F5344CB8AC3E}">
        <p14:creationId xmlns:p14="http://schemas.microsoft.com/office/powerpoint/2010/main" val="650037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4852610" cy="369332"/>
          </a:xfrm>
          <a:prstGeom prst="rect">
            <a:avLst/>
          </a:prstGeom>
          <a:noFill/>
        </p:spPr>
        <p:txBody>
          <a:bodyPr wrap="none" rtlCol="0">
            <a:spAutoFit/>
          </a:bodyPr>
          <a:lstStyle/>
          <a:p>
            <a:r>
              <a:rPr lang="es-ES" b="1" i="1" dirty="0" smtClean="0"/>
              <a:t>Artículo 24. Plan de Atención a la Diversidad</a:t>
            </a:r>
            <a:endParaRPr lang="es-ES" b="1" i="1" dirty="0"/>
          </a:p>
        </p:txBody>
      </p:sp>
      <p:sp>
        <p:nvSpPr>
          <p:cNvPr id="8" name="7 Rectángulo"/>
          <p:cNvSpPr/>
          <p:nvPr/>
        </p:nvSpPr>
        <p:spPr>
          <a:xfrm>
            <a:off x="467544" y="1595055"/>
            <a:ext cx="8424936" cy="2862322"/>
          </a:xfrm>
          <a:prstGeom prst="rect">
            <a:avLst/>
          </a:prstGeom>
        </p:spPr>
        <p:txBody>
          <a:bodyPr wrap="square">
            <a:spAutoFit/>
          </a:bodyPr>
          <a:lstStyle/>
          <a:p>
            <a:pPr marL="285750" indent="-285750" algn="just">
              <a:buFont typeface="Arial" panose="020B0604020202020204" pitchFamily="34" charset="0"/>
              <a:buChar char="•"/>
            </a:pPr>
            <a:r>
              <a:rPr lang="es-ES" sz="1600" dirty="0" smtClean="0"/>
              <a:t>Es </a:t>
            </a:r>
            <a:r>
              <a:rPr lang="es-ES" sz="1600" dirty="0"/>
              <a:t>el documento de planificación, gestión y organización del conjunto de actuaciones y medidas de atención a la diversidad que un centro docente diseña para adecuar la respuesta a las necesidades educativas y diferencias de su </a:t>
            </a:r>
            <a:r>
              <a:rPr lang="es-ES" sz="1600" dirty="0" smtClean="0"/>
              <a:t>alumnado.</a:t>
            </a:r>
          </a:p>
          <a:p>
            <a:pPr algn="just"/>
            <a:endParaRPr lang="es-ES" sz="1600" dirty="0"/>
          </a:p>
          <a:p>
            <a:pPr marL="285750" indent="-285750" algn="just">
              <a:buFont typeface="Arial" panose="020B0604020202020204" pitchFamily="34" charset="0"/>
              <a:buChar char="•"/>
            </a:pPr>
            <a:r>
              <a:rPr lang="es-ES" sz="1600" dirty="0" smtClean="0"/>
              <a:t>Será </a:t>
            </a:r>
            <a:r>
              <a:rPr lang="es-ES" sz="1600" dirty="0"/>
              <a:t>responsabilidad del equipo directivo de cada centro la elaboración, coordinación y dinamización del plan de atención a la diversidad, con la participación de todo el claustro de profesores, el asesoramiento del servicio de orientación del centro y las aportaciones del personal complementario si lo hubiere. </a:t>
            </a:r>
            <a:endParaRPr lang="es-ES" sz="1600" dirty="0" smtClean="0"/>
          </a:p>
          <a:p>
            <a:pPr marL="285750" indent="-285750" algn="just">
              <a:buFont typeface="Arial" panose="020B0604020202020204" pitchFamily="34" charset="0"/>
              <a:buChar char="•"/>
            </a:pPr>
            <a:endParaRPr lang="es-ES" sz="1600" i="1" dirty="0"/>
          </a:p>
          <a:p>
            <a:pPr marL="285750" indent="-285750" algn="just">
              <a:buFont typeface="Arial" panose="020B0604020202020204" pitchFamily="34" charset="0"/>
              <a:buChar char="•"/>
            </a:pPr>
            <a:r>
              <a:rPr lang="es-ES" sz="1600" dirty="0"/>
              <a:t>Este plan formará parte del proyecto educativo del centro y se concretará de manera anual en la programación general anual.</a:t>
            </a:r>
            <a:endParaRPr lang="es-ES" sz="1600" i="1" dirty="0" smtClean="0"/>
          </a:p>
        </p:txBody>
      </p:sp>
      <p:pic>
        <p:nvPicPr>
          <p:cNvPr id="19458" name="Picture 2" descr="Resultado de imagen de plan de atención a la diversidad de un centro educativ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859" y="4427142"/>
            <a:ext cx="1586305" cy="224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804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628800"/>
            <a:ext cx="8208912" cy="3785652"/>
          </a:xfrm>
          <a:prstGeom prst="rect">
            <a:avLst/>
          </a:prstGeom>
        </p:spPr>
        <p:txBody>
          <a:bodyPr wrap="square">
            <a:spAutoFit/>
          </a:bodyPr>
          <a:lstStyle/>
          <a:p>
            <a:pPr marL="285750" indent="-285750" algn="just">
              <a:buFont typeface="Arial" panose="020B0604020202020204" pitchFamily="34" charset="0"/>
              <a:buChar char="•"/>
            </a:pPr>
            <a:r>
              <a:rPr lang="es-ES" sz="2000" b="1" dirty="0" smtClean="0"/>
              <a:t>Comprender el concepto de Escuela Inclusiva y sus fundamentos.</a:t>
            </a:r>
          </a:p>
          <a:p>
            <a:pPr algn="just"/>
            <a:endParaRPr lang="es-ES" sz="2000" b="1" dirty="0" smtClean="0"/>
          </a:p>
          <a:p>
            <a:pPr marL="285750" indent="-285750" algn="just">
              <a:buFont typeface="Arial" panose="020B0604020202020204" pitchFamily="34" charset="0"/>
              <a:buChar char="•"/>
            </a:pPr>
            <a:r>
              <a:rPr lang="es-ES" sz="2000" b="1" dirty="0" smtClean="0"/>
              <a:t>Conocer los principios y objetivos que rigen su implementación.</a:t>
            </a:r>
          </a:p>
          <a:p>
            <a:pPr algn="just"/>
            <a:endParaRPr lang="es-ES" sz="2000" b="1" dirty="0" smtClean="0"/>
          </a:p>
          <a:p>
            <a:pPr marL="285750" indent="-285750" algn="just">
              <a:buFont typeface="Arial" panose="020B0604020202020204" pitchFamily="34" charset="0"/>
              <a:buChar char="•"/>
            </a:pPr>
            <a:r>
              <a:rPr lang="es-ES" sz="2000" b="1" dirty="0" smtClean="0"/>
              <a:t>Establecer indicadores básicos para valorar el nivel de </a:t>
            </a:r>
            <a:r>
              <a:rPr lang="es-ES" sz="2000" b="1" dirty="0" err="1" smtClean="0"/>
              <a:t>inclusividad</a:t>
            </a:r>
            <a:r>
              <a:rPr lang="es-ES" sz="2000" b="1" dirty="0" smtClean="0"/>
              <a:t> en el centro. </a:t>
            </a:r>
          </a:p>
          <a:p>
            <a:pPr algn="just"/>
            <a:endParaRPr lang="es-ES" sz="2000" b="1" dirty="0"/>
          </a:p>
          <a:p>
            <a:pPr marL="285750" indent="-285750" algn="just">
              <a:buFont typeface="Arial" panose="020B0604020202020204" pitchFamily="34" charset="0"/>
              <a:buChar char="•"/>
            </a:pPr>
            <a:r>
              <a:rPr lang="es-ES" sz="2000" b="1" dirty="0" smtClean="0"/>
              <a:t>Reflexionar sobre la práctica docente y recuperar de su experiencia los datos y recursos que ayuden a transformar su práctica docente.</a:t>
            </a:r>
          </a:p>
          <a:p>
            <a:pPr algn="just"/>
            <a:endParaRPr lang="es-ES" sz="2000" b="1" dirty="0" smtClean="0"/>
          </a:p>
          <a:p>
            <a:pPr marL="285750" indent="-285750" algn="just">
              <a:buFont typeface="Arial" panose="020B0604020202020204" pitchFamily="34" charset="0"/>
              <a:buChar char="•"/>
            </a:pPr>
            <a:r>
              <a:rPr lang="es-ES" sz="2000" b="1" dirty="0" smtClean="0"/>
              <a:t>Percibir la diversidad del alumnado como un elemento de riqueza para el docente y para el grupo. </a:t>
            </a:r>
            <a:endParaRPr lang="es-ES" sz="2000" b="1" dirty="0"/>
          </a:p>
        </p:txBody>
      </p:sp>
      <p:sp>
        <p:nvSpPr>
          <p:cNvPr id="3" name="2 Rectángulo redondeado"/>
          <p:cNvSpPr/>
          <p:nvPr/>
        </p:nvSpPr>
        <p:spPr>
          <a:xfrm>
            <a:off x="539552" y="548680"/>
            <a:ext cx="81369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bg1"/>
                </a:solidFill>
              </a:rPr>
              <a:t>Objetivos:</a:t>
            </a:r>
            <a:endParaRPr lang="es-ES" sz="2400" b="1" dirty="0">
              <a:solidFill>
                <a:schemeClr val="bg1"/>
              </a:solidFill>
            </a:endParaRPr>
          </a:p>
        </p:txBody>
      </p:sp>
    </p:spTree>
    <p:extLst>
      <p:ext uri="{BB962C8B-B14F-4D97-AF65-F5344CB8AC3E}">
        <p14:creationId xmlns:p14="http://schemas.microsoft.com/office/powerpoint/2010/main" val="889512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5102679" cy="369332"/>
          </a:xfrm>
          <a:prstGeom prst="rect">
            <a:avLst/>
          </a:prstGeom>
          <a:noFill/>
        </p:spPr>
        <p:txBody>
          <a:bodyPr wrap="none" rtlCol="0">
            <a:spAutoFit/>
          </a:bodyPr>
          <a:lstStyle/>
          <a:p>
            <a:r>
              <a:rPr lang="es-ES" b="1" i="1" dirty="0" smtClean="0"/>
              <a:t>Apartados del Plan de Atención a la Diversidad</a:t>
            </a:r>
            <a:endParaRPr lang="es-ES" b="1" i="1" dirty="0"/>
          </a:p>
        </p:txBody>
      </p:sp>
      <p:sp>
        <p:nvSpPr>
          <p:cNvPr id="8" name="7 Rectángulo"/>
          <p:cNvSpPr/>
          <p:nvPr/>
        </p:nvSpPr>
        <p:spPr>
          <a:xfrm>
            <a:off x="467544" y="1595055"/>
            <a:ext cx="8424936" cy="4616648"/>
          </a:xfrm>
          <a:prstGeom prst="rect">
            <a:avLst/>
          </a:prstGeom>
        </p:spPr>
        <p:txBody>
          <a:bodyPr wrap="square">
            <a:spAutoFit/>
          </a:bodyPr>
          <a:lstStyle/>
          <a:p>
            <a:pPr algn="just"/>
            <a:r>
              <a:rPr lang="es-ES" sz="1400" dirty="0" smtClean="0"/>
              <a:t>a) Justificación </a:t>
            </a:r>
            <a:r>
              <a:rPr lang="es-ES" sz="1400" dirty="0"/>
              <a:t>del plan en relación con las características del alumnado, del centro docente y su contexto así como de los objetivos, principios y finalidad de la etapa. </a:t>
            </a:r>
            <a:endParaRPr lang="es-ES" sz="1400" dirty="0" smtClean="0"/>
          </a:p>
          <a:p>
            <a:pPr algn="just"/>
            <a:r>
              <a:rPr lang="es-ES" sz="1400" dirty="0" smtClean="0"/>
              <a:t>b</a:t>
            </a:r>
            <a:r>
              <a:rPr lang="es-ES" sz="1400" dirty="0"/>
              <a:t>) Determinación de objetivos.</a:t>
            </a:r>
          </a:p>
          <a:p>
            <a:pPr algn="just"/>
            <a:r>
              <a:rPr lang="es-ES" sz="1400" dirty="0"/>
              <a:t>c) Criterios y procedimientos para la detección e intervención temprana en las necesidades específicas de apoyo educativo del alumnado.</a:t>
            </a:r>
          </a:p>
          <a:p>
            <a:pPr algn="just"/>
            <a:r>
              <a:rPr lang="es-ES" sz="1400" dirty="0"/>
              <a:t>d) Descripción de las medidas ordinarias, especializadas y extraordinarias de atención e intervención educativa que se desarrollan en el centro para atender al alumnado escolarizado, los procedimientos previstos para su implantación y desarrollo, así como la temporalización de las actuaciones previstas en el curso.</a:t>
            </a:r>
          </a:p>
          <a:p>
            <a:pPr algn="just"/>
            <a:r>
              <a:rPr lang="es-ES" sz="1400" dirty="0"/>
              <a:t>e) Programas específicos que se implementen en el centro para la atención a la diversidad del alumnado, así como los dirigidos a fomentar el conocimiento y la difusión de la igualdad de oportunidades y la efectiva inclusión de las personas con discapacidad.</a:t>
            </a:r>
          </a:p>
          <a:p>
            <a:pPr algn="just"/>
            <a:r>
              <a:rPr lang="es-ES" sz="1400" dirty="0"/>
              <a:t>f) Organización de los recursos humanos, materiales y de los espacios del centro para dar respuesta al alumnado.</a:t>
            </a:r>
          </a:p>
          <a:p>
            <a:pPr algn="just"/>
            <a:r>
              <a:rPr lang="es-ES" sz="1400" dirty="0"/>
              <a:t>g) Funciones y responsabilidades de los distintos profesionales en relación a las medidas diseñadas.</a:t>
            </a:r>
          </a:p>
          <a:p>
            <a:pPr algn="just"/>
            <a:r>
              <a:rPr lang="es-ES" sz="1400" dirty="0"/>
              <a:t>h) Colaboración con las familias.</a:t>
            </a:r>
          </a:p>
          <a:p>
            <a:pPr algn="just"/>
            <a:r>
              <a:rPr lang="es-ES" sz="1400" dirty="0"/>
              <a:t>i) Evaluación inicial, seguimiento y evaluación final-anual de cada una de las medidas ordinarias, especializadas y extraordinarias que se desarrollen.</a:t>
            </a:r>
          </a:p>
          <a:p>
            <a:pPr algn="just"/>
            <a:r>
              <a:rPr lang="es-ES" sz="1400" dirty="0"/>
              <a:t>j) Seguimiento y evaluación del plan, especificando tiempos, instrumentos, procedimientos y responsables.</a:t>
            </a:r>
          </a:p>
          <a:p>
            <a:pPr algn="just"/>
            <a:r>
              <a:rPr lang="es-ES" sz="1400" dirty="0"/>
              <a:t>k) Coordinación con otros organismos, entidades e instituciones.</a:t>
            </a:r>
            <a:endParaRPr lang="es-ES" sz="1400" i="1" dirty="0" smtClean="0"/>
          </a:p>
        </p:txBody>
      </p:sp>
    </p:spTree>
    <p:extLst>
      <p:ext uri="{BB962C8B-B14F-4D97-AF65-F5344CB8AC3E}">
        <p14:creationId xmlns:p14="http://schemas.microsoft.com/office/powerpoint/2010/main" val="301320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5993949" cy="369332"/>
          </a:xfrm>
          <a:prstGeom prst="rect">
            <a:avLst/>
          </a:prstGeom>
          <a:noFill/>
        </p:spPr>
        <p:txBody>
          <a:bodyPr wrap="none" rtlCol="0">
            <a:spAutoFit/>
          </a:bodyPr>
          <a:lstStyle/>
          <a:p>
            <a:r>
              <a:rPr lang="es-ES" b="1" i="1" dirty="0" smtClean="0"/>
              <a:t>Art. 25. Medidas Ordinarias de Atención a la Diversidad</a:t>
            </a:r>
            <a:endParaRPr lang="es-ES" b="1" i="1" dirty="0"/>
          </a:p>
        </p:txBody>
      </p:sp>
      <p:sp>
        <p:nvSpPr>
          <p:cNvPr id="8" name="7 Rectángulo"/>
          <p:cNvSpPr/>
          <p:nvPr/>
        </p:nvSpPr>
        <p:spPr>
          <a:xfrm>
            <a:off x="467544" y="1595055"/>
            <a:ext cx="8424936" cy="4770537"/>
          </a:xfrm>
          <a:prstGeom prst="rect">
            <a:avLst/>
          </a:prstGeom>
        </p:spPr>
        <p:txBody>
          <a:bodyPr wrap="square">
            <a:spAutoFit/>
          </a:bodyPr>
          <a:lstStyle/>
          <a:p>
            <a:pPr marL="285750" indent="-285750" algn="just">
              <a:buFont typeface="Arial" panose="020B0604020202020204" pitchFamily="34" charset="0"/>
              <a:buChar char="•"/>
            </a:pPr>
            <a:r>
              <a:rPr lang="es-ES" sz="1600" dirty="0"/>
              <a:t>Las medidas ordinarias inciden especialmente en la </a:t>
            </a:r>
            <a:r>
              <a:rPr lang="es-ES" sz="1600" b="1" u="sng" dirty="0">
                <a:solidFill>
                  <a:srgbClr val="FF0000"/>
                </a:solidFill>
              </a:rPr>
              <a:t>metodología didáctica </a:t>
            </a:r>
            <a:r>
              <a:rPr lang="es-ES" sz="1600" dirty="0"/>
              <a:t>no modificando el resto de elementos del currículo, estando, por tanto, referidas a las diferentes estrategias organizativas y metodológicas que permitan la adecuación de los diferentes elementos del currículo a todo el alumnado para finalizar con éxito la etapa.</a:t>
            </a:r>
          </a:p>
          <a:p>
            <a:pPr algn="just"/>
            <a:endParaRPr lang="es-ES" sz="1600" dirty="0"/>
          </a:p>
          <a:p>
            <a:pPr algn="just"/>
            <a:endParaRPr lang="es-ES" sz="1600" dirty="0" smtClean="0"/>
          </a:p>
          <a:p>
            <a:pPr algn="just"/>
            <a:endParaRPr lang="es-ES" sz="1600" dirty="0"/>
          </a:p>
          <a:p>
            <a:pPr algn="just"/>
            <a:endParaRPr lang="es-ES" sz="1600" dirty="0" smtClean="0"/>
          </a:p>
          <a:p>
            <a:pPr algn="just"/>
            <a:endParaRPr lang="es-ES" sz="1600" dirty="0" smtClean="0"/>
          </a:p>
          <a:p>
            <a:pPr algn="just"/>
            <a:endParaRPr lang="es-ES" sz="1600" dirty="0"/>
          </a:p>
          <a:p>
            <a:pPr algn="just"/>
            <a:endParaRPr lang="es-ES" sz="1600" dirty="0" smtClean="0"/>
          </a:p>
          <a:p>
            <a:pPr algn="just"/>
            <a:endParaRPr lang="es-ES" sz="1600" dirty="0" smtClean="0"/>
          </a:p>
          <a:p>
            <a:pPr algn="just"/>
            <a:endParaRPr lang="es-ES" sz="1600" dirty="0"/>
          </a:p>
          <a:p>
            <a:pPr marL="285750" indent="-285750" algn="just">
              <a:buFont typeface="Arial" panose="020B0604020202020204" pitchFamily="34" charset="0"/>
              <a:buChar char="•"/>
            </a:pPr>
            <a:r>
              <a:rPr lang="es-ES" sz="1600" dirty="0" smtClean="0"/>
              <a:t>En </a:t>
            </a:r>
            <a:r>
              <a:rPr lang="es-ES" sz="1600" dirty="0"/>
              <a:t>las áreas de Primera y Segunda Lengua Extranjera se establecerán </a:t>
            </a:r>
            <a:r>
              <a:rPr lang="es-ES" sz="1600" b="1" i="1" u="sng" dirty="0">
                <a:solidFill>
                  <a:srgbClr val="FF0000"/>
                </a:solidFill>
              </a:rPr>
              <a:t>medidas de flexibilización y alternativas metodológicas en la enseñanza y evaluación </a:t>
            </a:r>
            <a:r>
              <a:rPr lang="es-ES" sz="1600" dirty="0"/>
              <a:t>para el alumnado con necesidades educativas y discapacidad, en especial, para aquél que presenta dificultades en su expresión oral. Estas adaptaciones en ningún caso se tendrán en cuenta para minorar las calificaciones obtenidas. Igualmente, se realizarán las adaptaciones oportunas en el área de Educación Física. </a:t>
            </a:r>
            <a:endParaRPr lang="es-ES" sz="1600" i="1" dirty="0" smtClean="0"/>
          </a:p>
        </p:txBody>
      </p:sp>
      <p:pic>
        <p:nvPicPr>
          <p:cNvPr id="2150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757" y="2780928"/>
            <a:ext cx="2270470" cy="170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626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5993949" cy="369332"/>
          </a:xfrm>
          <a:prstGeom prst="rect">
            <a:avLst/>
          </a:prstGeom>
          <a:noFill/>
        </p:spPr>
        <p:txBody>
          <a:bodyPr wrap="none" rtlCol="0">
            <a:spAutoFit/>
          </a:bodyPr>
          <a:lstStyle/>
          <a:p>
            <a:r>
              <a:rPr lang="es-ES" b="1" i="1" dirty="0" smtClean="0"/>
              <a:t>Art. 25. Medidas Ordinarias de Atención a la Diversidad</a:t>
            </a:r>
            <a:endParaRPr lang="es-ES" b="1" i="1" dirty="0"/>
          </a:p>
        </p:txBody>
      </p:sp>
      <p:sp>
        <p:nvSpPr>
          <p:cNvPr id="8" name="7 Rectángulo"/>
          <p:cNvSpPr/>
          <p:nvPr/>
        </p:nvSpPr>
        <p:spPr>
          <a:xfrm>
            <a:off x="467544" y="1595055"/>
            <a:ext cx="8424936" cy="5078313"/>
          </a:xfrm>
          <a:prstGeom prst="rect">
            <a:avLst/>
          </a:prstGeom>
        </p:spPr>
        <p:txBody>
          <a:bodyPr wrap="square">
            <a:spAutoFit/>
          </a:bodyPr>
          <a:lstStyle/>
          <a:p>
            <a:pPr marL="285750" indent="-285750" algn="just">
              <a:buFont typeface="Arial" panose="020B0604020202020204" pitchFamily="34" charset="0"/>
              <a:buChar char="•"/>
            </a:pPr>
            <a:r>
              <a:rPr lang="es-ES" dirty="0" smtClean="0"/>
              <a:t>Acción tutorial.</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Las </a:t>
            </a:r>
            <a:r>
              <a:rPr lang="es-ES" dirty="0"/>
              <a:t>actuaciones preventivas y de detección de dificultades de aprendizaje dirigidas a todo el </a:t>
            </a:r>
            <a:r>
              <a:rPr lang="es-ES" dirty="0" smtClean="0"/>
              <a:t>alumnado.</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Los </a:t>
            </a:r>
            <a:r>
              <a:rPr lang="es-ES" dirty="0"/>
              <a:t>agrupamientos flexibles heterogéneos, los grupos de ampliación, de refuerzo o apoyo en las áreas </a:t>
            </a:r>
            <a:r>
              <a:rPr lang="es-ES" dirty="0" smtClean="0"/>
              <a:t>instrumentales.</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Las </a:t>
            </a:r>
            <a:r>
              <a:rPr lang="es-ES" dirty="0"/>
              <a:t>adaptaciones curriculares que afecten únicamente a la metodología </a:t>
            </a:r>
            <a:r>
              <a:rPr lang="es-ES" dirty="0" smtClean="0"/>
              <a:t>didáctica.</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Los </a:t>
            </a:r>
            <a:r>
              <a:rPr lang="es-ES" dirty="0"/>
              <a:t>planes de acogida, entendidos como el conjunto de actuaciones diseñadas y planificadas que deben llevar a cabo los centros docentes en los momentos iniciales de incorporación del </a:t>
            </a:r>
            <a:r>
              <a:rPr lang="es-ES" dirty="0" smtClean="0"/>
              <a:t>alumnado.</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Las </a:t>
            </a:r>
            <a:r>
              <a:rPr lang="es-ES" dirty="0"/>
              <a:t>actuaciones de prevención y control del absentismo </a:t>
            </a:r>
            <a:r>
              <a:rPr lang="es-ES" dirty="0" smtClean="0"/>
              <a:t>escolar.</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Las </a:t>
            </a:r>
            <a:r>
              <a:rPr lang="es-ES" dirty="0"/>
              <a:t>áreas del bloque de asignaturas de libre configuración autonómica.</a:t>
            </a:r>
            <a:endParaRPr lang="es-ES" i="1" dirty="0" smtClean="0"/>
          </a:p>
        </p:txBody>
      </p:sp>
    </p:spTree>
    <p:extLst>
      <p:ext uri="{BB962C8B-B14F-4D97-AF65-F5344CB8AC3E}">
        <p14:creationId xmlns:p14="http://schemas.microsoft.com/office/powerpoint/2010/main" val="17068220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8199681" cy="369332"/>
          </a:xfrm>
          <a:prstGeom prst="rect">
            <a:avLst/>
          </a:prstGeom>
          <a:noFill/>
        </p:spPr>
        <p:txBody>
          <a:bodyPr wrap="none" rtlCol="0">
            <a:spAutoFit/>
          </a:bodyPr>
          <a:lstStyle/>
          <a:p>
            <a:r>
              <a:rPr lang="es-ES" b="1" i="1" dirty="0" smtClean="0"/>
              <a:t>Art. 26. Medidas especializadas y extraordinarias de Atención a la Diversidad</a:t>
            </a:r>
            <a:endParaRPr lang="es-ES" b="1" i="1" dirty="0"/>
          </a:p>
        </p:txBody>
      </p:sp>
      <p:sp>
        <p:nvSpPr>
          <p:cNvPr id="8" name="7 Rectángulo"/>
          <p:cNvSpPr/>
          <p:nvPr/>
        </p:nvSpPr>
        <p:spPr>
          <a:xfrm>
            <a:off x="467544" y="1595055"/>
            <a:ext cx="8424936" cy="2862322"/>
          </a:xfrm>
          <a:prstGeom prst="rect">
            <a:avLst/>
          </a:prstGeom>
        </p:spPr>
        <p:txBody>
          <a:bodyPr wrap="square">
            <a:spAutoFit/>
          </a:bodyPr>
          <a:lstStyle/>
          <a:p>
            <a:pPr marL="285750" indent="-285750" algn="just">
              <a:buFont typeface="Arial" panose="020B0604020202020204" pitchFamily="34" charset="0"/>
              <a:buChar char="•"/>
            </a:pPr>
            <a:r>
              <a:rPr lang="es-ES" dirty="0" smtClean="0"/>
              <a:t>El alumnado </a:t>
            </a:r>
            <a:r>
              <a:rPr lang="es-ES" dirty="0"/>
              <a:t>que presenta </a:t>
            </a:r>
            <a:r>
              <a:rPr lang="es-ES" b="1" i="1" u="sng" dirty="0">
                <a:solidFill>
                  <a:srgbClr val="FF0000"/>
                </a:solidFill>
              </a:rPr>
              <a:t>necesidades específicas de apoyo educativo </a:t>
            </a:r>
            <a:r>
              <a:rPr lang="es-ES" dirty="0"/>
              <a:t>puede requerir en algún momento de su escolaridad diferentes medidas especializadas y extraordinarias de atención a la diversidad, las cuales se deben aplicar progresiva y gradualmente, siempre y cuando no se pueda ofrecer una atención personalizada con las medidas ordinarias</a:t>
            </a:r>
            <a:r>
              <a:rPr lang="es-ES" dirty="0" smtClean="0"/>
              <a:t>.</a:t>
            </a:r>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S" dirty="0"/>
              <a:t>Las medidas especializadas y extraordinarias de atención a la diversidad pueden </a:t>
            </a:r>
            <a:r>
              <a:rPr lang="es-ES" b="1" i="1" u="sng" dirty="0">
                <a:solidFill>
                  <a:srgbClr val="FF0000"/>
                </a:solidFill>
              </a:rPr>
              <a:t>modificar los elementos curriculares y organizativos</a:t>
            </a:r>
            <a:r>
              <a:rPr lang="es-ES" dirty="0"/>
              <a:t>, siempre que con ello se favorezca el desarrollo personal del alumnado y le permita alcanzar con el máximo éxito su progresión de aprendizaje.</a:t>
            </a:r>
            <a:endParaRPr lang="es-ES" dirty="0" smtClean="0"/>
          </a:p>
        </p:txBody>
      </p:sp>
    </p:spTree>
    <p:extLst>
      <p:ext uri="{BB962C8B-B14F-4D97-AF65-F5344CB8AC3E}">
        <p14:creationId xmlns:p14="http://schemas.microsoft.com/office/powerpoint/2010/main" val="31218717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6050054" cy="369332"/>
          </a:xfrm>
          <a:prstGeom prst="rect">
            <a:avLst/>
          </a:prstGeom>
          <a:noFill/>
        </p:spPr>
        <p:txBody>
          <a:bodyPr wrap="none" rtlCol="0">
            <a:spAutoFit/>
          </a:bodyPr>
          <a:lstStyle/>
          <a:p>
            <a:r>
              <a:rPr lang="es-ES" b="1" i="1" dirty="0" smtClean="0"/>
              <a:t>Medidas ESPECIALIZADAS de Atención a la Diversidad</a:t>
            </a:r>
            <a:endParaRPr lang="es-ES" b="1" i="1" dirty="0"/>
          </a:p>
        </p:txBody>
      </p:sp>
      <p:sp>
        <p:nvSpPr>
          <p:cNvPr id="8" name="7 Rectángulo"/>
          <p:cNvSpPr/>
          <p:nvPr/>
        </p:nvSpPr>
        <p:spPr>
          <a:xfrm>
            <a:off x="467544" y="1595055"/>
            <a:ext cx="8424936" cy="4247317"/>
          </a:xfrm>
          <a:prstGeom prst="rect">
            <a:avLst/>
          </a:prstGeom>
        </p:spPr>
        <p:txBody>
          <a:bodyPr wrap="square">
            <a:spAutoFit/>
          </a:bodyPr>
          <a:lstStyle/>
          <a:p>
            <a:pPr marL="342900" indent="-342900" algn="just">
              <a:buAutoNum type="alphaLcParenR"/>
            </a:pPr>
            <a:r>
              <a:rPr lang="es-ES" dirty="0" smtClean="0"/>
              <a:t>El </a:t>
            </a:r>
            <a:r>
              <a:rPr lang="es-ES" b="1" i="1" u="sng" dirty="0">
                <a:solidFill>
                  <a:srgbClr val="FF0000"/>
                </a:solidFill>
              </a:rPr>
              <a:t>apoyo dentro del aula por maestros especialistas de pedagogía terapéutica o audición y lenguaje, personal complementario u otro personal</a:t>
            </a:r>
            <a:r>
              <a:rPr lang="es-ES" dirty="0"/>
              <a:t>. Excepcionalmente, se podrá realizar el apoyo fuera del aula en sesiones de intervención especializada con un alumno o grupo de alumnos siempre que dicha intervención no pueda realizarse en ella y esté convenientemente </a:t>
            </a:r>
            <a:r>
              <a:rPr lang="es-ES" dirty="0" smtClean="0"/>
              <a:t>justificada.</a:t>
            </a:r>
          </a:p>
          <a:p>
            <a:pPr marL="342900" indent="-342900" algn="just">
              <a:buAutoNum type="alphaLcParenR"/>
            </a:pPr>
            <a:endParaRPr lang="es-ES" dirty="0" smtClean="0"/>
          </a:p>
          <a:p>
            <a:pPr marL="342900" indent="-342900" algn="just">
              <a:buAutoNum type="alphaLcParenR"/>
            </a:pPr>
            <a:r>
              <a:rPr lang="es-ES" dirty="0" smtClean="0"/>
              <a:t>Las </a:t>
            </a:r>
            <a:r>
              <a:rPr lang="es-ES" b="1" i="1" u="sng" dirty="0">
                <a:solidFill>
                  <a:srgbClr val="FF0000"/>
                </a:solidFill>
              </a:rPr>
              <a:t>adaptaciones de accesibilidad</a:t>
            </a:r>
            <a:r>
              <a:rPr lang="es-ES" dirty="0"/>
              <a:t> de los elementos del currículo para el alumnado con necesidades educativas </a:t>
            </a:r>
            <a:r>
              <a:rPr lang="es-ES" dirty="0" smtClean="0"/>
              <a:t>especiales.</a:t>
            </a:r>
          </a:p>
          <a:p>
            <a:pPr marL="342900" indent="-342900" algn="just">
              <a:buAutoNum type="alphaLcParenR"/>
            </a:pPr>
            <a:endParaRPr lang="es-ES" dirty="0"/>
          </a:p>
          <a:p>
            <a:pPr marL="342900" indent="-342900" algn="just">
              <a:buAutoNum type="alphaLcParenR"/>
            </a:pPr>
            <a:r>
              <a:rPr lang="es-ES" dirty="0" smtClean="0"/>
              <a:t>Las </a:t>
            </a:r>
            <a:r>
              <a:rPr lang="es-ES" b="1" i="1" u="sng" dirty="0">
                <a:solidFill>
                  <a:srgbClr val="FF0000"/>
                </a:solidFill>
              </a:rPr>
              <a:t>adaptaciones curriculares significativas de los elementos del currículo dirigidas al alumnado con necesidades educativas especiales</a:t>
            </a:r>
            <a:r>
              <a:rPr lang="es-ES" dirty="0"/>
              <a:t>. Se realizarán buscando el máximo desarrollo posible de las competencias; la evaluación continua y la promoción tomarán como referencia los elementos fijados en ellas. </a:t>
            </a:r>
            <a:endParaRPr lang="es-ES" dirty="0" smtClean="0"/>
          </a:p>
        </p:txBody>
      </p:sp>
    </p:spTree>
    <p:extLst>
      <p:ext uri="{BB962C8B-B14F-4D97-AF65-F5344CB8AC3E}">
        <p14:creationId xmlns:p14="http://schemas.microsoft.com/office/powerpoint/2010/main" val="31813013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6050054" cy="369332"/>
          </a:xfrm>
          <a:prstGeom prst="rect">
            <a:avLst/>
          </a:prstGeom>
          <a:noFill/>
        </p:spPr>
        <p:txBody>
          <a:bodyPr wrap="none" rtlCol="0">
            <a:spAutoFit/>
          </a:bodyPr>
          <a:lstStyle/>
          <a:p>
            <a:r>
              <a:rPr lang="es-ES" b="1" i="1" dirty="0" smtClean="0"/>
              <a:t>Medidas ESPECIALIZADAS de Atención a la Diversidad</a:t>
            </a:r>
            <a:endParaRPr lang="es-ES" b="1" i="1" dirty="0"/>
          </a:p>
        </p:txBody>
      </p:sp>
      <p:sp>
        <p:nvSpPr>
          <p:cNvPr id="8" name="7 Rectángulo"/>
          <p:cNvSpPr/>
          <p:nvPr/>
        </p:nvSpPr>
        <p:spPr>
          <a:xfrm>
            <a:off x="467544" y="1595055"/>
            <a:ext cx="8424936" cy="4916731"/>
          </a:xfrm>
          <a:prstGeom prst="rect">
            <a:avLst/>
          </a:prstGeom>
        </p:spPr>
        <p:txBody>
          <a:bodyPr wrap="square">
            <a:spAutoFit/>
          </a:bodyPr>
          <a:lstStyle/>
          <a:p>
            <a:pPr marL="342900" indent="-342900" algn="just">
              <a:buAutoNum type="alphaLcParenR"/>
            </a:pPr>
            <a:r>
              <a:rPr lang="es-ES" sz="1650" dirty="0" smtClean="0"/>
              <a:t>El </a:t>
            </a:r>
            <a:r>
              <a:rPr lang="es-ES" sz="1650" b="1" i="1" u="sng" dirty="0">
                <a:solidFill>
                  <a:srgbClr val="FF0000"/>
                </a:solidFill>
              </a:rPr>
              <a:t>apoyo dentro del aula por maestros especialistas de pedagogía terapéutica o audición y lenguaje, personal complementario u otro personal</a:t>
            </a:r>
            <a:r>
              <a:rPr lang="es-ES" sz="1650" dirty="0"/>
              <a:t>. Excepcionalmente, se podrá realizar el apoyo fuera del aula en sesiones de intervención especializada con un alumno o grupo de alumnos siempre que dicha intervención no pueda realizarse en ella y esté convenientemente </a:t>
            </a:r>
            <a:r>
              <a:rPr lang="es-ES" sz="1650" dirty="0" smtClean="0"/>
              <a:t>justificada.</a:t>
            </a:r>
          </a:p>
          <a:p>
            <a:pPr marL="342900" indent="-342900" algn="just">
              <a:buAutoNum type="alphaLcParenR"/>
            </a:pPr>
            <a:endParaRPr lang="es-ES" sz="1650" dirty="0" smtClean="0"/>
          </a:p>
          <a:p>
            <a:pPr marL="342900" indent="-342900" algn="just">
              <a:buAutoNum type="alphaLcParenR"/>
            </a:pPr>
            <a:r>
              <a:rPr lang="es-ES" sz="1650" dirty="0" smtClean="0"/>
              <a:t>Las </a:t>
            </a:r>
            <a:r>
              <a:rPr lang="es-ES" sz="1650" b="1" i="1" u="sng" dirty="0">
                <a:solidFill>
                  <a:srgbClr val="FF0000"/>
                </a:solidFill>
              </a:rPr>
              <a:t>adaptaciones de accesibilidad</a:t>
            </a:r>
            <a:r>
              <a:rPr lang="es-ES" sz="1650" dirty="0"/>
              <a:t> de los elementos del currículo para el alumnado con necesidades educativas </a:t>
            </a:r>
            <a:r>
              <a:rPr lang="es-ES" sz="1650" dirty="0" smtClean="0"/>
              <a:t>especiales.</a:t>
            </a:r>
          </a:p>
          <a:p>
            <a:pPr marL="342900" indent="-342900" algn="just">
              <a:buAutoNum type="alphaLcParenR"/>
            </a:pPr>
            <a:endParaRPr lang="es-ES" sz="1650" dirty="0"/>
          </a:p>
          <a:p>
            <a:pPr marL="342900" indent="-342900" algn="just">
              <a:buAutoNum type="alphaLcParenR"/>
            </a:pPr>
            <a:r>
              <a:rPr lang="es-ES" sz="1650" dirty="0" smtClean="0"/>
              <a:t>Las </a:t>
            </a:r>
            <a:r>
              <a:rPr lang="es-ES" sz="1650" b="1" i="1" u="sng" dirty="0">
                <a:solidFill>
                  <a:srgbClr val="FF0000"/>
                </a:solidFill>
              </a:rPr>
              <a:t>adaptaciones curriculares significativas de los elementos del currículo dirigidas al alumnado con necesidades educativas especiales</a:t>
            </a:r>
            <a:r>
              <a:rPr lang="es-ES" sz="1650" dirty="0"/>
              <a:t>. Se realizarán buscando el máximo desarrollo posible de las competencias; la evaluación continua y la promoción tomarán como referencia los elementos fijados en ellas. </a:t>
            </a:r>
            <a:endParaRPr lang="es-ES" sz="1650" dirty="0" smtClean="0"/>
          </a:p>
          <a:p>
            <a:pPr algn="just"/>
            <a:endParaRPr lang="es-ES" sz="1650" dirty="0"/>
          </a:p>
          <a:p>
            <a:pPr marL="342900" indent="-342900" algn="just">
              <a:buAutoNum type="alphaLcParenR"/>
            </a:pPr>
            <a:r>
              <a:rPr lang="es-ES" sz="1650" dirty="0" smtClean="0"/>
              <a:t>La </a:t>
            </a:r>
            <a:r>
              <a:rPr lang="es-ES" sz="1650" b="1" i="1" u="sng" dirty="0">
                <a:solidFill>
                  <a:srgbClr val="FF0000"/>
                </a:solidFill>
              </a:rPr>
              <a:t>modalidad de escolarización del alumno con discapacidad </a:t>
            </a:r>
            <a:r>
              <a:rPr lang="es-ES" sz="1650" dirty="0"/>
              <a:t>que le garantice una respuesta más ajustada a las necesidades educativas que </a:t>
            </a:r>
            <a:r>
              <a:rPr lang="es-ES" sz="1650" dirty="0" smtClean="0"/>
              <a:t>presente.</a:t>
            </a:r>
          </a:p>
          <a:p>
            <a:pPr algn="just"/>
            <a:endParaRPr lang="es-ES" sz="1650" dirty="0" smtClean="0"/>
          </a:p>
          <a:p>
            <a:pPr marL="342900" indent="-342900" algn="just">
              <a:buAutoNum type="alphaLcParenR"/>
            </a:pPr>
            <a:r>
              <a:rPr lang="es-ES" sz="1650" dirty="0" smtClean="0"/>
              <a:t>La </a:t>
            </a:r>
            <a:r>
              <a:rPr lang="es-ES" sz="1650" b="1" i="1" u="sng" dirty="0">
                <a:solidFill>
                  <a:srgbClr val="FF0000"/>
                </a:solidFill>
              </a:rPr>
              <a:t>atención</a:t>
            </a:r>
            <a:r>
              <a:rPr lang="es-ES" sz="1650" dirty="0">
                <a:solidFill>
                  <a:srgbClr val="FF0000"/>
                </a:solidFill>
              </a:rPr>
              <a:t> </a:t>
            </a:r>
            <a:r>
              <a:rPr lang="es-ES" sz="1650" dirty="0"/>
              <a:t>educativa al alumnado por situaciones personales de </a:t>
            </a:r>
            <a:r>
              <a:rPr lang="es-ES" sz="1650" b="1" i="1" u="sng" dirty="0">
                <a:solidFill>
                  <a:srgbClr val="FF0000"/>
                </a:solidFill>
              </a:rPr>
              <a:t>hospitalización</a:t>
            </a:r>
            <a:r>
              <a:rPr lang="es-ES" sz="1650" dirty="0">
                <a:solidFill>
                  <a:srgbClr val="FF0000"/>
                </a:solidFill>
              </a:rPr>
              <a:t> </a:t>
            </a:r>
            <a:r>
              <a:rPr lang="es-ES" sz="1650" dirty="0"/>
              <a:t>o de </a:t>
            </a:r>
            <a:r>
              <a:rPr lang="es-ES" sz="1650" b="1" i="1" u="sng" dirty="0">
                <a:solidFill>
                  <a:srgbClr val="FF0000"/>
                </a:solidFill>
              </a:rPr>
              <a:t>convalecencia domiciliaria</a:t>
            </a:r>
            <a:r>
              <a:rPr lang="es-ES" sz="1650" dirty="0"/>
              <a:t>.</a:t>
            </a:r>
            <a:endParaRPr lang="es-ES" sz="1650" dirty="0" smtClean="0"/>
          </a:p>
        </p:txBody>
      </p:sp>
    </p:spTree>
    <p:extLst>
      <p:ext uri="{BB962C8B-B14F-4D97-AF65-F5344CB8AC3E}">
        <p14:creationId xmlns:p14="http://schemas.microsoft.com/office/powerpoint/2010/main" val="36498820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16632"/>
            <a:ext cx="8784976"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s-ES" sz="1400" b="1" i="1" dirty="0" smtClean="0"/>
              <a:t>DECRETO </a:t>
            </a:r>
            <a:r>
              <a:rPr lang="es-ES" sz="1400" b="1" i="1" dirty="0"/>
              <a:t>26/2016, de 21 de julio, por el que se establece el currículo y se regula la implantación, evaluación y desarrollo de la Educación Primaria en la Comunidad de Castilla y León.</a:t>
            </a:r>
            <a:endParaRPr lang="es-ES" sz="1400" b="1" dirty="0"/>
          </a:p>
        </p:txBody>
      </p:sp>
      <p:sp>
        <p:nvSpPr>
          <p:cNvPr id="3" name="2 CuadroTexto"/>
          <p:cNvSpPr txBox="1"/>
          <p:nvPr/>
        </p:nvSpPr>
        <p:spPr>
          <a:xfrm>
            <a:off x="107504" y="1188140"/>
            <a:ext cx="6295313" cy="369332"/>
          </a:xfrm>
          <a:prstGeom prst="rect">
            <a:avLst/>
          </a:prstGeom>
          <a:noFill/>
        </p:spPr>
        <p:txBody>
          <a:bodyPr wrap="none" rtlCol="0">
            <a:spAutoFit/>
          </a:bodyPr>
          <a:lstStyle/>
          <a:p>
            <a:r>
              <a:rPr lang="es-ES" b="1" i="1" dirty="0" smtClean="0"/>
              <a:t>Medidas EXTRAORDINARIAS de Atención a la Diversidad</a:t>
            </a:r>
            <a:endParaRPr lang="es-ES" b="1" i="1" dirty="0"/>
          </a:p>
        </p:txBody>
      </p:sp>
      <p:sp>
        <p:nvSpPr>
          <p:cNvPr id="8" name="7 Rectángulo"/>
          <p:cNvSpPr/>
          <p:nvPr/>
        </p:nvSpPr>
        <p:spPr>
          <a:xfrm>
            <a:off x="467544" y="1595055"/>
            <a:ext cx="8424936" cy="4524315"/>
          </a:xfrm>
          <a:prstGeom prst="rect">
            <a:avLst/>
          </a:prstGeom>
        </p:spPr>
        <p:txBody>
          <a:bodyPr wrap="square">
            <a:spAutoFit/>
          </a:bodyPr>
          <a:lstStyle/>
          <a:p>
            <a:pPr marL="342900" indent="-342900" algn="just">
              <a:buAutoNum type="alphaLcParenR"/>
            </a:pPr>
            <a:r>
              <a:rPr lang="es-ES" dirty="0" smtClean="0"/>
              <a:t>La </a:t>
            </a:r>
            <a:r>
              <a:rPr lang="es-ES" b="1" i="1" u="sng" dirty="0">
                <a:solidFill>
                  <a:srgbClr val="FF0000"/>
                </a:solidFill>
              </a:rPr>
              <a:t>aceleración y ampliación parcial del currículo </a:t>
            </a:r>
            <a:r>
              <a:rPr lang="es-ES" dirty="0"/>
              <a:t>que permita al alumnado con </a:t>
            </a:r>
            <a:r>
              <a:rPr lang="es-ES" b="1" i="1" u="sng" dirty="0"/>
              <a:t>altas capacidades</a:t>
            </a:r>
            <a:r>
              <a:rPr lang="es-ES" dirty="0"/>
              <a:t> la evaluación con referencia a los elementos del currículo del curso superior al que está </a:t>
            </a:r>
            <a:r>
              <a:rPr lang="es-ES" dirty="0" smtClean="0"/>
              <a:t>escolarizado.</a:t>
            </a:r>
          </a:p>
          <a:p>
            <a:pPr marL="342900" indent="-342900" algn="just">
              <a:buAutoNum type="alphaLcParenR"/>
            </a:pPr>
            <a:endParaRPr lang="es-ES" dirty="0" smtClean="0"/>
          </a:p>
          <a:p>
            <a:pPr marL="342900" indent="-342900" algn="just">
              <a:buAutoNum type="alphaLcParenR"/>
            </a:pPr>
            <a:r>
              <a:rPr lang="es-ES" dirty="0" smtClean="0"/>
              <a:t>La </a:t>
            </a:r>
            <a:r>
              <a:rPr lang="es-ES" b="1" i="1" u="sng" dirty="0">
                <a:solidFill>
                  <a:srgbClr val="FF0000"/>
                </a:solidFill>
              </a:rPr>
              <a:t>flexibilización</a:t>
            </a:r>
            <a:r>
              <a:rPr lang="es-ES" dirty="0">
                <a:solidFill>
                  <a:srgbClr val="FF0000"/>
                </a:solidFill>
              </a:rPr>
              <a:t> </a:t>
            </a:r>
            <a:r>
              <a:rPr lang="es-ES" dirty="0"/>
              <a:t>del período de permanencia en la etapa para el alumnado con </a:t>
            </a:r>
            <a:r>
              <a:rPr lang="es-ES" b="1" i="1" u="sng" dirty="0"/>
              <a:t>altas capacidades intelectuales </a:t>
            </a:r>
            <a:r>
              <a:rPr lang="es-ES" dirty="0"/>
              <a:t>en los términos que determine la normativa </a:t>
            </a:r>
            <a:r>
              <a:rPr lang="es-ES" dirty="0" smtClean="0"/>
              <a:t>vigente.</a:t>
            </a:r>
          </a:p>
          <a:p>
            <a:pPr marL="342900" indent="-342900" algn="just">
              <a:buAutoNum type="alphaLcParenR"/>
            </a:pPr>
            <a:endParaRPr lang="es-ES" dirty="0" smtClean="0"/>
          </a:p>
          <a:p>
            <a:pPr marL="342900" indent="-342900" algn="just">
              <a:buAutoNum type="alphaLcParenR"/>
            </a:pPr>
            <a:r>
              <a:rPr lang="es-ES" dirty="0" smtClean="0"/>
              <a:t>La </a:t>
            </a:r>
            <a:r>
              <a:rPr lang="es-ES" b="1" i="1" u="sng" dirty="0">
                <a:solidFill>
                  <a:srgbClr val="FF0000"/>
                </a:solidFill>
              </a:rPr>
              <a:t>escolarización en el curso inferior </a:t>
            </a:r>
            <a:r>
              <a:rPr lang="es-ES" dirty="0"/>
              <a:t>al que le corresponde por edad, para aquellos </a:t>
            </a:r>
            <a:r>
              <a:rPr lang="es-ES" b="1" i="1" u="sng" dirty="0"/>
              <a:t>alumnos que se escolaricen tardíamente en el sistema educativo y presenten un desfase curricular de más de dos años</a:t>
            </a:r>
            <a:r>
              <a:rPr lang="es-ES" dirty="0"/>
              <a:t>. En el caso de superar dicho desfase, se incorporará al curso correspondiente a su </a:t>
            </a:r>
            <a:r>
              <a:rPr lang="es-ES" dirty="0" smtClean="0"/>
              <a:t>edad.</a:t>
            </a:r>
          </a:p>
          <a:p>
            <a:pPr marL="342900" indent="-342900" algn="just">
              <a:buAutoNum type="alphaLcParenR"/>
            </a:pPr>
            <a:endParaRPr lang="es-ES" dirty="0" smtClean="0"/>
          </a:p>
          <a:p>
            <a:pPr marL="342900" indent="-342900" algn="just">
              <a:buAutoNum type="alphaLcParenR"/>
            </a:pPr>
            <a:r>
              <a:rPr lang="es-ES" dirty="0" smtClean="0"/>
              <a:t>La </a:t>
            </a:r>
            <a:r>
              <a:rPr lang="es-ES" b="1" i="1" u="sng" dirty="0">
                <a:solidFill>
                  <a:srgbClr val="FF0000"/>
                </a:solidFill>
              </a:rPr>
              <a:t>prolongación de la escolaridad en la etapa de un año más para el alumnado con necesidades educativas especiales</a:t>
            </a:r>
            <a:r>
              <a:rPr lang="es-ES" dirty="0"/>
              <a:t> siempre que ello favorezca su inclusión socioeducativa y la adquisición de los objetivos de la etapa.</a:t>
            </a:r>
            <a:endParaRPr lang="es-ES" dirty="0" smtClean="0"/>
          </a:p>
        </p:txBody>
      </p:sp>
    </p:spTree>
    <p:extLst>
      <p:ext uri="{BB962C8B-B14F-4D97-AF65-F5344CB8AC3E}">
        <p14:creationId xmlns:p14="http://schemas.microsoft.com/office/powerpoint/2010/main" val="787026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rot="20446553">
            <a:off x="671956" y="1256646"/>
            <a:ext cx="6647974" cy="1754326"/>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Prácticas educativas </a:t>
            </a:r>
          </a:p>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inclusivas</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6866" name="Picture 2" descr="Resultado de imagen de prácti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996952"/>
            <a:ext cx="2911365" cy="363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3932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sultado de imagen de plan de atención a la diversidad de un centro educat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9" y="0"/>
            <a:ext cx="90272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2662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58" y="17868"/>
            <a:ext cx="8900989"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9939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educación inclusiva une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492" y="764704"/>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243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586"/>
            <a:ext cx="8880706" cy="664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70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78485"/>
            <a:ext cx="864005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749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752754" cy="684330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6165304"/>
            <a:ext cx="8752754" cy="6780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3886030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0"/>
            <a:ext cx="58650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407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4" y="29293"/>
            <a:ext cx="9088956" cy="681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31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581"/>
            <a:ext cx="6658694" cy="684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456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00503"/>
            <a:ext cx="6974929" cy="644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785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rot="20446553">
            <a:off x="531860" y="1257035"/>
            <a:ext cx="8032968" cy="1754326"/>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Metodologías didácticas </a:t>
            </a:r>
          </a:p>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inclusivas</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42"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645024"/>
            <a:ext cx="4944548" cy="278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993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de metodologías educativas inclus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14" y="188640"/>
            <a:ext cx="8376865" cy="6289215"/>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1043608" y="692696"/>
            <a:ext cx="648072"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907570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Currículo inclusivo…</a:t>
            </a:r>
            <a:endParaRPr lang="es-ES" sz="2400" b="1" i="1" dirty="0"/>
          </a:p>
        </p:txBody>
      </p:sp>
      <p:sp>
        <p:nvSpPr>
          <p:cNvPr id="3" name="2 Rectángulo"/>
          <p:cNvSpPr/>
          <p:nvPr/>
        </p:nvSpPr>
        <p:spPr>
          <a:xfrm>
            <a:off x="179512" y="1052736"/>
            <a:ext cx="8784976" cy="3293209"/>
          </a:xfrm>
          <a:prstGeom prst="rect">
            <a:avLst/>
          </a:prstGeom>
        </p:spPr>
        <p:txBody>
          <a:bodyPr wrap="square">
            <a:spAutoFit/>
          </a:bodyPr>
          <a:lstStyle/>
          <a:p>
            <a:pPr marL="285750" indent="-285750" algn="just">
              <a:buFont typeface="Wingdings" panose="05000000000000000000" pitchFamily="2" charset="2"/>
              <a:buChar char="q"/>
            </a:pPr>
            <a:r>
              <a:rPr lang="es-ES" sz="1600" dirty="0" smtClean="0"/>
              <a:t>Organizar </a:t>
            </a:r>
            <a:r>
              <a:rPr lang="es-ES" sz="1600" dirty="0"/>
              <a:t>los contenidos en unidades o partes asequibles para los alumnos, </a:t>
            </a:r>
            <a:r>
              <a:rPr lang="es-ES" sz="1600" dirty="0" smtClean="0"/>
              <a:t>y presentarlos </a:t>
            </a:r>
            <a:r>
              <a:rPr lang="es-ES" sz="1600" dirty="0"/>
              <a:t>con un orden lógico, de modo que puedan ser </a:t>
            </a:r>
            <a:r>
              <a:rPr lang="es-ES" sz="1600" dirty="0" smtClean="0"/>
              <a:t>fácilmente incorporados </a:t>
            </a:r>
            <a:r>
              <a:rPr lang="es-ES" sz="1600" dirty="0"/>
              <a:t>por el </a:t>
            </a:r>
            <a:r>
              <a:rPr lang="es-ES" sz="1600" dirty="0" smtClean="0"/>
              <a:t>alumno.</a:t>
            </a:r>
          </a:p>
          <a:p>
            <a:pPr marL="285750" indent="-285750" algn="just">
              <a:buFont typeface="Wingdings" panose="05000000000000000000" pitchFamily="2" charset="2"/>
              <a:buChar char="q"/>
            </a:pPr>
            <a:endParaRPr lang="es-ES" sz="1600" dirty="0"/>
          </a:p>
          <a:p>
            <a:pPr marL="285750" indent="-285750" algn="just">
              <a:buFont typeface="Wingdings" panose="05000000000000000000" pitchFamily="2" charset="2"/>
              <a:buChar char="q"/>
            </a:pPr>
            <a:endParaRPr lang="es-ES" sz="1600" dirty="0" smtClean="0"/>
          </a:p>
          <a:p>
            <a:pPr algn="just"/>
            <a:endParaRPr lang="es-ES" sz="1600" dirty="0"/>
          </a:p>
          <a:p>
            <a:pPr algn="just"/>
            <a:endParaRPr lang="es-ES" sz="1600" dirty="0" smtClean="0"/>
          </a:p>
          <a:p>
            <a:pPr algn="just"/>
            <a:endParaRPr lang="es-ES" sz="1600" dirty="0"/>
          </a:p>
          <a:p>
            <a:pPr algn="just"/>
            <a:endParaRPr lang="es-ES" sz="1600" dirty="0" smtClean="0"/>
          </a:p>
          <a:p>
            <a:pPr algn="just"/>
            <a:endParaRPr lang="es-ES" sz="1600" dirty="0"/>
          </a:p>
          <a:p>
            <a:pPr algn="just"/>
            <a:endParaRPr lang="es-ES" sz="1600" dirty="0" smtClean="0"/>
          </a:p>
          <a:p>
            <a:pPr algn="just"/>
            <a:endParaRPr lang="es-ES" sz="1600" dirty="0" smtClean="0"/>
          </a:p>
          <a:p>
            <a:pPr marL="285750" indent="-285750" algn="just">
              <a:buFont typeface="Wingdings" panose="05000000000000000000" pitchFamily="2" charset="2"/>
              <a:buChar char="q"/>
            </a:pPr>
            <a:r>
              <a:rPr lang="es-ES" sz="1600" dirty="0" smtClean="0"/>
              <a:t>Acompañar </a:t>
            </a:r>
            <a:r>
              <a:rPr lang="es-ES" sz="1600" dirty="0"/>
              <a:t>y apoyar a los alumnos en el proceso de conectar los </a:t>
            </a:r>
            <a:r>
              <a:rPr lang="es-ES" sz="1600" dirty="0" smtClean="0"/>
              <a:t>nuevos contenidos </a:t>
            </a:r>
            <a:r>
              <a:rPr lang="es-ES" sz="1600" dirty="0"/>
              <a:t>con los ya adquiridos.</a:t>
            </a:r>
          </a:p>
        </p:txBody>
      </p:sp>
      <p:pic>
        <p:nvPicPr>
          <p:cNvPr id="12290" name="Picture 2" descr="Resultado de imagen de bloq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841" y="1655765"/>
            <a:ext cx="2280535" cy="176795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ultado de imagen de ancla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534" y="4509120"/>
            <a:ext cx="1695373" cy="167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981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de educación inclusiva une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8441489" cy="30963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de escuela inclusi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054" y="3933056"/>
            <a:ext cx="5092452" cy="263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2080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6085" y="836712"/>
            <a:ext cx="8496944" cy="1200329"/>
          </a:xfrm>
          <a:prstGeom prst="rect">
            <a:avLst/>
          </a:prstGeom>
        </p:spPr>
        <p:txBody>
          <a:bodyPr wrap="square">
            <a:spAutoFit/>
          </a:bodyPr>
          <a:lstStyle/>
          <a:p>
            <a:pPr marL="285750" indent="-285750" algn="just">
              <a:buFont typeface="Arial" panose="020B0604020202020204" pitchFamily="34" charset="0"/>
              <a:buChar char="•"/>
            </a:pPr>
            <a:r>
              <a:rPr lang="es-ES" dirty="0"/>
              <a:t>Adaptar el contenido al proceso de aprendizaje de cada alumno, </a:t>
            </a:r>
            <a:r>
              <a:rPr lang="es-ES" dirty="0" smtClean="0"/>
              <a:t>repitiéndolo de </a:t>
            </a:r>
            <a:r>
              <a:rPr lang="es-ES" dirty="0"/>
              <a:t>la misma o de diferente manera, con apoyos visuales, auditivos, </a:t>
            </a:r>
            <a:r>
              <a:rPr lang="es-ES" dirty="0" smtClean="0"/>
              <a:t>táctiles, etc</a:t>
            </a:r>
            <a:r>
              <a:rPr lang="es-ES" dirty="0"/>
              <a:t>., adaptando los tipos de letra y los soportes de la información a </a:t>
            </a:r>
            <a:r>
              <a:rPr lang="es-ES" dirty="0" smtClean="0"/>
              <a:t>aquellos que </a:t>
            </a:r>
            <a:r>
              <a:rPr lang="es-ES" dirty="0"/>
              <a:t>mejor perciba el alumno.</a:t>
            </a:r>
          </a:p>
        </p:txBody>
      </p:sp>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Currículo inclusivo…</a:t>
            </a:r>
            <a:endParaRPr lang="es-ES" sz="2400" b="1" i="1" dirty="0"/>
          </a:p>
        </p:txBody>
      </p:sp>
      <p:pic>
        <p:nvPicPr>
          <p:cNvPr id="13314" name="Picture 2" descr="Resultado de imagen de estilos de aprendiza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37041"/>
            <a:ext cx="5760640" cy="468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2568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Currículo inclusivo…</a:t>
            </a:r>
            <a:endParaRPr lang="es-ES" sz="2400" b="1" i="1" dirty="0"/>
          </a:p>
        </p:txBody>
      </p:sp>
      <p:pic>
        <p:nvPicPr>
          <p:cNvPr id="1433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76" y="1315228"/>
            <a:ext cx="8532440" cy="442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2241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Currículo inclusivo…</a:t>
            </a:r>
            <a:endParaRPr lang="es-ES" sz="2400" b="1" i="1" dirty="0"/>
          </a:p>
        </p:txBody>
      </p:sp>
      <p:pic>
        <p:nvPicPr>
          <p:cNvPr id="15362" name="Picture 2" descr="Resultado de imagen de paleta de las inteligencias multi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942" y="836712"/>
            <a:ext cx="5847393" cy="579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4852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Currículo inclusivo…</a:t>
            </a:r>
            <a:endParaRPr lang="es-ES" sz="2400" b="1" i="1" dirty="0"/>
          </a:p>
        </p:txBody>
      </p:sp>
      <p:pic>
        <p:nvPicPr>
          <p:cNvPr id="1638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796" y="1052736"/>
            <a:ext cx="7010400" cy="528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9893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Currículo inclusivo…</a:t>
            </a:r>
            <a:endParaRPr lang="es-ES" sz="2400" b="1" i="1" dirty="0"/>
          </a:p>
        </p:txBody>
      </p:sp>
      <p:pic>
        <p:nvPicPr>
          <p:cNvPr id="17410" name="Picture 2" descr="Resultado de imagen de paleta de las inteligencias multiples 4º educación prima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8" y="864257"/>
            <a:ext cx="6624736" cy="576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4591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Currículo inclusivo…</a:t>
            </a:r>
            <a:endParaRPr lang="es-ES" sz="2400" b="1" i="1" dirty="0"/>
          </a:p>
        </p:txBody>
      </p:sp>
      <p:sp>
        <p:nvSpPr>
          <p:cNvPr id="2" name="1 Rectángulo"/>
          <p:cNvSpPr/>
          <p:nvPr/>
        </p:nvSpPr>
        <p:spPr>
          <a:xfrm>
            <a:off x="107504" y="980728"/>
            <a:ext cx="8784976" cy="646331"/>
          </a:xfrm>
          <a:prstGeom prst="rect">
            <a:avLst/>
          </a:prstGeom>
        </p:spPr>
        <p:txBody>
          <a:bodyPr wrap="square">
            <a:spAutoFit/>
          </a:bodyPr>
          <a:lstStyle/>
          <a:p>
            <a:pPr marL="285750" indent="-285750">
              <a:buFont typeface="Arial" panose="020B0604020202020204" pitchFamily="34" charset="0"/>
              <a:buChar char="•"/>
            </a:pPr>
            <a:r>
              <a:rPr lang="es-ES" i="1" dirty="0"/>
              <a:t>Generar materiales y actividades de apoyo, refuerzo y profundización con </a:t>
            </a:r>
            <a:r>
              <a:rPr lang="es-ES" i="1" dirty="0" smtClean="0"/>
              <a:t>los que </a:t>
            </a:r>
            <a:r>
              <a:rPr lang="es-ES" i="1" dirty="0"/>
              <a:t>abarcar los diferentes ritmos de aprendizaje de sus alumnos.</a:t>
            </a:r>
          </a:p>
        </p:txBody>
      </p:sp>
      <p:pic>
        <p:nvPicPr>
          <p:cNvPr id="29698" name="Picture 2" descr="Resultado de imagen de actividades de refuerzo y ampliaci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8" y="1706563"/>
            <a:ext cx="6552728" cy="491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1603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Currículo inclusivo…</a:t>
            </a:r>
            <a:endParaRPr lang="es-ES" sz="2400" b="1" i="1" dirty="0"/>
          </a:p>
        </p:txBody>
      </p:sp>
      <p:pic>
        <p:nvPicPr>
          <p:cNvPr id="31746" name="Picture 2" descr="Resultado de imagen de actividades de refuerzo y ampliaci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80" y="876105"/>
            <a:ext cx="7740860" cy="580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7844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Recursos inclusivos…</a:t>
            </a:r>
            <a:endParaRPr lang="es-ES" sz="2400" b="1" i="1" dirty="0"/>
          </a:p>
        </p:txBody>
      </p:sp>
      <p:sp>
        <p:nvSpPr>
          <p:cNvPr id="2" name="1 Rectángulo"/>
          <p:cNvSpPr/>
          <p:nvPr/>
        </p:nvSpPr>
        <p:spPr>
          <a:xfrm>
            <a:off x="107504" y="980728"/>
            <a:ext cx="8784976" cy="1015663"/>
          </a:xfrm>
          <a:prstGeom prst="rect">
            <a:avLst/>
          </a:prstGeom>
        </p:spPr>
        <p:txBody>
          <a:bodyPr wrap="square">
            <a:spAutoFit/>
          </a:bodyPr>
          <a:lstStyle/>
          <a:p>
            <a:pPr marL="285750" indent="-285750" algn="just">
              <a:buFont typeface="Arial" panose="020B0604020202020204" pitchFamily="34" charset="0"/>
              <a:buChar char="•"/>
            </a:pPr>
            <a:r>
              <a:rPr lang="es-ES" sz="2000" i="1" dirty="0" smtClean="0"/>
              <a:t>Facilitar </a:t>
            </a:r>
            <a:r>
              <a:rPr lang="es-ES" sz="2000" i="1" dirty="0"/>
              <a:t>el apoyo técnico necesario para hacer más sencillo el trabajo </a:t>
            </a:r>
            <a:r>
              <a:rPr lang="es-ES" sz="2000" i="1" dirty="0" smtClean="0"/>
              <a:t>del alumno </a:t>
            </a:r>
            <a:r>
              <a:rPr lang="es-ES" sz="2000" i="1" dirty="0"/>
              <a:t>y favorecer su éxito, como puede ser el caso de uso de </a:t>
            </a:r>
            <a:r>
              <a:rPr lang="es-ES" sz="2000" i="1" dirty="0" smtClean="0"/>
              <a:t>calculadoras, grabadoras</a:t>
            </a:r>
            <a:r>
              <a:rPr lang="es-ES" sz="2000" i="1" dirty="0"/>
              <a:t>, ordenadores, etc.</a:t>
            </a:r>
          </a:p>
        </p:txBody>
      </p:sp>
      <p:pic>
        <p:nvPicPr>
          <p:cNvPr id="3277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63659"/>
            <a:ext cx="6167400" cy="462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283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Recursos inclusivos…</a:t>
            </a:r>
            <a:endParaRPr lang="es-ES" sz="2400" b="1" i="1" dirty="0"/>
          </a:p>
        </p:txBody>
      </p:sp>
      <p:pic>
        <p:nvPicPr>
          <p:cNvPr id="35842"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95" y="836712"/>
            <a:ext cx="7800801" cy="585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3828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Metodologías didácticas inclusivas…</a:t>
            </a:r>
            <a:endParaRPr lang="es-ES" sz="2400" b="1" i="1" dirty="0"/>
          </a:p>
        </p:txBody>
      </p:sp>
      <p:graphicFrame>
        <p:nvGraphicFramePr>
          <p:cNvPr id="2" name="1 Diagrama"/>
          <p:cNvGraphicFramePr/>
          <p:nvPr>
            <p:extLst>
              <p:ext uri="{D42A27DB-BD31-4B8C-83A1-F6EECF244321}">
                <p14:modId xmlns:p14="http://schemas.microsoft.com/office/powerpoint/2010/main" val="2840949306"/>
              </p:ext>
            </p:extLst>
          </p:nvPr>
        </p:nvGraphicFramePr>
        <p:xfrm>
          <a:off x="107504" y="1268760"/>
          <a:ext cx="885698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050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2" y="0"/>
            <a:ext cx="9733803" cy="686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889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07504" y="188640"/>
            <a:ext cx="88569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smtClean="0"/>
              <a:t>Metodologías didácticas inclusivas…</a:t>
            </a:r>
            <a:endParaRPr lang="es-ES" sz="2400" b="1" i="1" dirty="0"/>
          </a:p>
        </p:txBody>
      </p:sp>
      <p:sp>
        <p:nvSpPr>
          <p:cNvPr id="4" name="3 CuadroTexto"/>
          <p:cNvSpPr txBox="1"/>
          <p:nvPr/>
        </p:nvSpPr>
        <p:spPr>
          <a:xfrm>
            <a:off x="251519" y="908720"/>
            <a:ext cx="8496944" cy="646331"/>
          </a:xfrm>
          <a:prstGeom prst="rect">
            <a:avLst/>
          </a:prstGeom>
          <a:noFill/>
        </p:spPr>
        <p:txBody>
          <a:bodyPr wrap="square" rtlCol="0">
            <a:spAutoFit/>
          </a:bodyPr>
          <a:lstStyle/>
          <a:p>
            <a:pPr marL="285750" indent="-285750" algn="just">
              <a:buFont typeface="Arial" panose="020B0604020202020204" pitchFamily="34" charset="0"/>
              <a:buChar char="•"/>
            </a:pPr>
            <a:r>
              <a:rPr lang="es-ES" dirty="0"/>
              <a:t>Experimentar con los contenidos, en la medida de lo posible. Investigar y </a:t>
            </a:r>
            <a:r>
              <a:rPr lang="es-ES" dirty="0" smtClean="0"/>
              <a:t>tratar de </a:t>
            </a:r>
            <a:r>
              <a:rPr lang="es-ES" dirty="0"/>
              <a:t>llegar a obtener la información que necesita pasa acceder a los contenidos.</a:t>
            </a:r>
          </a:p>
        </p:txBody>
      </p:sp>
      <p:pic>
        <p:nvPicPr>
          <p:cNvPr id="38914" name="Picture 2" descr="Resultado de imagen de alumno investigando anima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1522" y="1700808"/>
            <a:ext cx="2456937"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65122" y="4036422"/>
            <a:ext cx="8496944" cy="369332"/>
          </a:xfrm>
          <a:prstGeom prst="rect">
            <a:avLst/>
          </a:prstGeom>
          <a:noFill/>
        </p:spPr>
        <p:txBody>
          <a:bodyPr wrap="square" rtlCol="0">
            <a:spAutoFit/>
          </a:bodyPr>
          <a:lstStyle/>
          <a:p>
            <a:pPr marL="285750" indent="-285750" algn="just">
              <a:buFont typeface="Arial" panose="020B0604020202020204" pitchFamily="34" charset="0"/>
              <a:buChar char="•"/>
            </a:pPr>
            <a:r>
              <a:rPr lang="es-ES" dirty="0" smtClean="0"/>
              <a:t>Desarrollar estrategias de aprendizaje cooperativo.</a:t>
            </a:r>
            <a:endParaRPr lang="es-ES" dirty="0"/>
          </a:p>
        </p:txBody>
      </p:sp>
      <p:pic>
        <p:nvPicPr>
          <p:cNvPr id="38916" name="Picture 4" descr="Resultado de imagen de alumno investigando anim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819" y="4581128"/>
            <a:ext cx="2555550" cy="20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030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489"/>
            <a:ext cx="7416824" cy="682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50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8" y="0"/>
            <a:ext cx="91250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5002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Resultado de imagen de metodologias didacticas innovado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4775"/>
            <a:ext cx="8064896" cy="657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74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esultado de imagen de metodologias didacticas innovado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06"/>
            <a:ext cx="9144000" cy="684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644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Resultado de imagen de cono del aprendiza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 y="1278"/>
            <a:ext cx="9111774" cy="6856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630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esultado de imagen de pbl aprendizaje basado en proyec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334"/>
            <a:ext cx="9165833" cy="684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1877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2" y="0"/>
            <a:ext cx="9143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Resultado de imagen de ladrill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47" y="4882680"/>
            <a:ext cx="8922746" cy="1878474"/>
          </a:xfrm>
          <a:prstGeom prst="rect">
            <a:avLst/>
          </a:prstGeom>
          <a:solidFill>
            <a:schemeClr val="bg1"/>
          </a:solidFill>
        </p:spPr>
      </p:pic>
    </p:spTree>
    <p:extLst>
      <p:ext uri="{BB962C8B-B14F-4D97-AF65-F5344CB8AC3E}">
        <p14:creationId xmlns:p14="http://schemas.microsoft.com/office/powerpoint/2010/main" val="34989512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640960" cy="648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1813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sultado de imagen de formas de evaluación en prima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60648"/>
            <a:ext cx="6696744" cy="652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492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1889"/>
            <a:ext cx="8352928"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5754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Resultado de imagen de recursos en el a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2" y="0"/>
            <a:ext cx="91273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4972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7"/>
            <a:ext cx="8784976" cy="658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4733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22626"/>
            <a:ext cx="8910513" cy="667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170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933056"/>
            <a:ext cx="774609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n relacionad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173862"/>
            <a:ext cx="4896544" cy="350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492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97" y="188640"/>
            <a:ext cx="8661127"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333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2344"/>
            <a:ext cx="9036496" cy="677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194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26" y="548680"/>
            <a:ext cx="8890738"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723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sultado de imagen de estrategias de aprendizaje cooperativo">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23" y="404664"/>
            <a:ext cx="9053977"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8887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2344"/>
            <a:ext cx="9006374" cy="655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93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83568" y="1628800"/>
            <a:ext cx="7349808" cy="4286785"/>
          </a:xfrm>
          <a:prstGeom prst="rect">
            <a:avLst/>
          </a:prstGeom>
        </p:spPr>
      </p:pic>
      <p:sp>
        <p:nvSpPr>
          <p:cNvPr id="3" name="CuadroTexto 2"/>
          <p:cNvSpPr txBox="1"/>
          <p:nvPr/>
        </p:nvSpPr>
        <p:spPr>
          <a:xfrm>
            <a:off x="539552" y="764704"/>
            <a:ext cx="2595582" cy="461665"/>
          </a:xfrm>
          <a:prstGeom prst="rect">
            <a:avLst/>
          </a:prstGeom>
          <a:noFill/>
        </p:spPr>
        <p:txBody>
          <a:bodyPr wrap="none" rtlCol="0">
            <a:spAutoFit/>
          </a:bodyPr>
          <a:lstStyle/>
          <a:p>
            <a:r>
              <a:rPr lang="es-ES" sz="2400" b="1" dirty="0" smtClean="0"/>
              <a:t>Inicio del tema…</a:t>
            </a:r>
            <a:endParaRPr lang="es-ES" sz="2400" b="1" dirty="0"/>
          </a:p>
        </p:txBody>
      </p:sp>
    </p:spTree>
    <p:extLst>
      <p:ext uri="{BB962C8B-B14F-4D97-AF65-F5344CB8AC3E}">
        <p14:creationId xmlns:p14="http://schemas.microsoft.com/office/powerpoint/2010/main" val="406621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31134"/>
            <a:ext cx="8708533" cy="6538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860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64704"/>
            <a:ext cx="856895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8977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712968" cy="653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908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sultado de imagen de estrategias de aprendizaje coope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1437"/>
            <a:ext cx="6795525" cy="659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2260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sultado de imagen de estrategias de aprendizaje coope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1"/>
            <a:ext cx="8712968" cy="654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9933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esultado de imagen de estrategias de aprendizaje coope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81356"/>
            <a:ext cx="5616624" cy="641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9563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6632"/>
            <a:ext cx="5256584" cy="658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1649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esultado de imagen de estrategias de aprendizaje coope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0"/>
            <a:ext cx="5976664" cy="679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1497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97" y="404664"/>
            <a:ext cx="9030003" cy="30243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n relacionad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4264" y="3861047"/>
            <a:ext cx="2499864" cy="249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9615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de trabajo cooperativo y colaborati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20688"/>
            <a:ext cx="8814422"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8488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n relacionad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7632848" cy="573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86554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toné">
  <a:themeElements>
    <a:clrScheme name="Cartoné">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artoné">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oné">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916</TotalTime>
  <Words>2598</Words>
  <Application>Microsoft Office PowerPoint</Application>
  <PresentationFormat>Presentación en pantalla (4:3)</PresentationFormat>
  <Paragraphs>208</Paragraphs>
  <Slides>144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144</vt:i4>
      </vt:variant>
    </vt:vector>
  </HeadingPairs>
  <TitlesOfParts>
    <vt:vector size="149" baseType="lpstr">
      <vt:lpstr>Arial</vt:lpstr>
      <vt:lpstr>Arial Narrow</vt:lpstr>
      <vt:lpstr>Book Antiqua</vt:lpstr>
      <vt:lpstr>Wingdings</vt:lpstr>
      <vt:lpstr>Cartoné</vt:lpstr>
      <vt:lpstr>Educación Inclusiva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Educación Inclusiva</dc:title>
  <dc:creator>Juan</dc:creator>
  <cp:lastModifiedBy>CREECYL</cp:lastModifiedBy>
  <cp:revision>55</cp:revision>
  <dcterms:created xsi:type="dcterms:W3CDTF">2017-10-13T17:44:14Z</dcterms:created>
  <dcterms:modified xsi:type="dcterms:W3CDTF">2017-10-30T12:45:06Z</dcterms:modified>
</cp:coreProperties>
</file>