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0"/>
  </p:notesMasterIdLst>
  <p:sldIdLst>
    <p:sldId id="256" r:id="rId2"/>
    <p:sldId id="1752" r:id="rId3"/>
    <p:sldId id="1798" r:id="rId4"/>
    <p:sldId id="1800" r:id="rId5"/>
    <p:sldId id="1760" r:id="rId6"/>
    <p:sldId id="1753" r:id="rId7"/>
    <p:sldId id="726" r:id="rId8"/>
    <p:sldId id="1390" r:id="rId9"/>
    <p:sldId id="1391" r:id="rId10"/>
    <p:sldId id="1697" r:id="rId11"/>
    <p:sldId id="1086" r:id="rId12"/>
    <p:sldId id="1762" r:id="rId13"/>
    <p:sldId id="1559" r:id="rId14"/>
    <p:sldId id="1560" r:id="rId15"/>
    <p:sldId id="1540" r:id="rId16"/>
    <p:sldId id="1541" r:id="rId17"/>
    <p:sldId id="1561" r:id="rId18"/>
    <p:sldId id="1562" r:id="rId19"/>
    <p:sldId id="1806" r:id="rId20"/>
    <p:sldId id="1818" r:id="rId21"/>
    <p:sldId id="1808" r:id="rId22"/>
    <p:sldId id="1809" r:id="rId23"/>
    <p:sldId id="1810" r:id="rId24"/>
    <p:sldId id="1811" r:id="rId25"/>
    <p:sldId id="1812" r:id="rId26"/>
    <p:sldId id="1813" r:id="rId27"/>
    <p:sldId id="1814" r:id="rId28"/>
    <p:sldId id="1816" r:id="rId29"/>
    <p:sldId id="1511" r:id="rId30"/>
    <p:sldId id="1807" r:id="rId31"/>
    <p:sldId id="1763" r:id="rId32"/>
    <p:sldId id="925" r:id="rId33"/>
    <p:sldId id="884" r:id="rId34"/>
    <p:sldId id="888" r:id="rId35"/>
    <p:sldId id="889" r:id="rId36"/>
    <p:sldId id="932" r:id="rId37"/>
    <p:sldId id="936" r:id="rId38"/>
    <p:sldId id="1794" r:id="rId39"/>
    <p:sldId id="933" r:id="rId40"/>
    <p:sldId id="1764" r:id="rId41"/>
    <p:sldId id="1765" r:id="rId42"/>
    <p:sldId id="1766" r:id="rId43"/>
    <p:sldId id="1767" r:id="rId44"/>
    <p:sldId id="1768" r:id="rId45"/>
    <p:sldId id="1769" r:id="rId46"/>
    <p:sldId id="1770" r:id="rId47"/>
    <p:sldId id="1772" r:id="rId48"/>
    <p:sldId id="369" r:id="rId49"/>
    <p:sldId id="1542" r:id="rId50"/>
    <p:sldId id="1779" r:id="rId51"/>
    <p:sldId id="377" r:id="rId52"/>
    <p:sldId id="359" r:id="rId53"/>
    <p:sldId id="340" r:id="rId54"/>
    <p:sldId id="440" r:id="rId55"/>
    <p:sldId id="334" r:id="rId56"/>
    <p:sldId id="1780" r:id="rId57"/>
    <p:sldId id="271" r:id="rId58"/>
    <p:sldId id="336" r:id="rId59"/>
    <p:sldId id="398" r:id="rId60"/>
    <p:sldId id="1773" r:id="rId61"/>
    <p:sldId id="360" r:id="rId62"/>
    <p:sldId id="312" r:id="rId63"/>
    <p:sldId id="1774" r:id="rId64"/>
    <p:sldId id="416" r:id="rId65"/>
    <p:sldId id="337" r:id="rId66"/>
    <p:sldId id="341" r:id="rId67"/>
    <p:sldId id="342" r:id="rId68"/>
    <p:sldId id="362" r:id="rId69"/>
    <p:sldId id="1805" r:id="rId70"/>
    <p:sldId id="1789" r:id="rId71"/>
    <p:sldId id="1790" r:id="rId72"/>
    <p:sldId id="1791" r:id="rId73"/>
    <p:sldId id="1792" r:id="rId74"/>
    <p:sldId id="1793" r:id="rId75"/>
    <p:sldId id="1788" r:id="rId76"/>
    <p:sldId id="1796" r:id="rId77"/>
    <p:sldId id="1429" r:id="rId78"/>
    <p:sldId id="1801" r:id="rId79"/>
    <p:sldId id="1802" r:id="rId80"/>
    <p:sldId id="1672" r:id="rId81"/>
    <p:sldId id="1473" r:id="rId82"/>
    <p:sldId id="1646" r:id="rId83"/>
    <p:sldId id="1477" r:id="rId84"/>
    <p:sldId id="1495" r:id="rId85"/>
    <p:sldId id="1383" r:id="rId86"/>
    <p:sldId id="1786" r:id="rId87"/>
    <p:sldId id="1781" r:id="rId88"/>
    <p:sldId id="1776" r:id="rId89"/>
    <p:sldId id="1787" r:id="rId90"/>
    <p:sldId id="1785" r:id="rId91"/>
    <p:sldId id="1478" r:id="rId92"/>
    <p:sldId id="1654" r:id="rId93"/>
    <p:sldId id="1497" r:id="rId94"/>
    <p:sldId id="1744" r:id="rId95"/>
    <p:sldId id="1745" r:id="rId96"/>
    <p:sldId id="1746" r:id="rId97"/>
    <p:sldId id="1500" r:id="rId98"/>
    <p:sldId id="1747" r:id="rId99"/>
    <p:sldId id="1513" r:id="rId100"/>
    <p:sldId id="1803" r:id="rId101"/>
    <p:sldId id="1502" r:id="rId102"/>
    <p:sldId id="1508" r:id="rId103"/>
    <p:sldId id="1505" r:id="rId104"/>
    <p:sldId id="1302" r:id="rId105"/>
    <p:sldId id="1474" r:id="rId106"/>
    <p:sldId id="1468" r:id="rId107"/>
    <p:sldId id="1512" r:id="rId108"/>
    <p:sldId id="1761" r:id="rId109"/>
    <p:sldId id="1514" r:id="rId110"/>
    <p:sldId id="1748" r:id="rId111"/>
    <p:sldId id="1501" r:id="rId112"/>
    <p:sldId id="1699" r:id="rId113"/>
    <p:sldId id="1777" r:id="rId114"/>
    <p:sldId id="1568" r:id="rId115"/>
    <p:sldId id="758" r:id="rId116"/>
    <p:sldId id="575" r:id="rId117"/>
    <p:sldId id="1656" r:id="rId118"/>
    <p:sldId id="672" r:id="rId119"/>
    <p:sldId id="1685" r:id="rId120"/>
    <p:sldId id="1375" r:id="rId121"/>
    <p:sldId id="1376" r:id="rId122"/>
    <p:sldId id="1380" r:id="rId123"/>
    <p:sldId id="1382" r:id="rId124"/>
    <p:sldId id="1338" r:id="rId125"/>
    <p:sldId id="1377" r:id="rId126"/>
    <p:sldId id="1381" r:id="rId127"/>
    <p:sldId id="1343" r:id="rId128"/>
    <p:sldId id="1393" r:id="rId129"/>
    <p:sldId id="1394" r:id="rId130"/>
    <p:sldId id="1344" r:id="rId131"/>
    <p:sldId id="1351" r:id="rId132"/>
    <p:sldId id="1392" r:id="rId133"/>
    <p:sldId id="1820" r:id="rId134"/>
    <p:sldId id="1799" r:id="rId135"/>
    <p:sldId id="1755" r:id="rId136"/>
    <p:sldId id="1686" r:id="rId137"/>
    <p:sldId id="1213" r:id="rId138"/>
    <p:sldId id="1795" r:id="rId13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912A"/>
    <a:srgbClr val="FFD690"/>
    <a:srgbClr val="3D5E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svg"/><Relationship Id="rId1" Type="http://schemas.openxmlformats.org/officeDocument/2006/relationships/image" Target="../media/image107.png"/><Relationship Id="rId4" Type="http://schemas.openxmlformats.org/officeDocument/2006/relationships/image" Target="../media/image1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svg"/><Relationship Id="rId1" Type="http://schemas.openxmlformats.org/officeDocument/2006/relationships/image" Target="../media/image107.png"/><Relationship Id="rId4" Type="http://schemas.openxmlformats.org/officeDocument/2006/relationships/image" Target="../media/image1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EE7855-8CA2-4E9B-8B13-B4CCDED51A6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A8CFEE5-82E9-4879-AF2F-8BD60DD01C2E}">
      <dgm:prSet/>
      <dgm:spPr/>
      <dgm:t>
        <a:bodyPr/>
        <a:lstStyle/>
        <a:p>
          <a:r>
            <a:rPr lang="es-ES"/>
            <a:t>Inteligencia intrapersonal</a:t>
          </a:r>
          <a:endParaRPr lang="en-US"/>
        </a:p>
      </dgm:t>
    </dgm:pt>
    <dgm:pt modelId="{3ABB6F50-671C-4EBB-B3C5-EA46BA578FAA}" type="parTrans" cxnId="{17803CFC-9A3C-41A9-9A6F-6BF17EE32CB1}">
      <dgm:prSet/>
      <dgm:spPr/>
      <dgm:t>
        <a:bodyPr/>
        <a:lstStyle/>
        <a:p>
          <a:endParaRPr lang="en-US"/>
        </a:p>
      </dgm:t>
    </dgm:pt>
    <dgm:pt modelId="{A7BA8A4F-BE71-476B-A523-C918CE4D4BB5}" type="sibTrans" cxnId="{17803CFC-9A3C-41A9-9A6F-6BF17EE32CB1}">
      <dgm:prSet/>
      <dgm:spPr/>
      <dgm:t>
        <a:bodyPr/>
        <a:lstStyle/>
        <a:p>
          <a:endParaRPr lang="en-US"/>
        </a:p>
      </dgm:t>
    </dgm:pt>
    <dgm:pt modelId="{EAC3B009-8E53-40B2-A6FD-B4D5CE0E77E7}">
      <dgm:prSet/>
      <dgm:spPr/>
      <dgm:t>
        <a:bodyPr/>
        <a:lstStyle/>
        <a:p>
          <a:r>
            <a:rPr lang="es-ES"/>
            <a:t>Autoconciencia</a:t>
          </a:r>
          <a:endParaRPr lang="en-US"/>
        </a:p>
      </dgm:t>
    </dgm:pt>
    <dgm:pt modelId="{A72E1152-8C98-47D3-8CB7-19F31B306FA4}" type="parTrans" cxnId="{A014B61D-8721-46AD-A644-2A393317D122}">
      <dgm:prSet/>
      <dgm:spPr/>
      <dgm:t>
        <a:bodyPr/>
        <a:lstStyle/>
        <a:p>
          <a:endParaRPr lang="en-US"/>
        </a:p>
      </dgm:t>
    </dgm:pt>
    <dgm:pt modelId="{DD841804-5984-4AFE-9D5C-79B98B532886}" type="sibTrans" cxnId="{A014B61D-8721-46AD-A644-2A393317D122}">
      <dgm:prSet/>
      <dgm:spPr/>
      <dgm:t>
        <a:bodyPr/>
        <a:lstStyle/>
        <a:p>
          <a:endParaRPr lang="en-US"/>
        </a:p>
      </dgm:t>
    </dgm:pt>
    <dgm:pt modelId="{2C6A6044-B7BE-4093-AC1B-1C5A78D84571}">
      <dgm:prSet/>
      <dgm:spPr/>
      <dgm:t>
        <a:bodyPr/>
        <a:lstStyle/>
        <a:p>
          <a:r>
            <a:rPr lang="es-ES"/>
            <a:t>Autocontrol</a:t>
          </a:r>
          <a:endParaRPr lang="en-US"/>
        </a:p>
      </dgm:t>
    </dgm:pt>
    <dgm:pt modelId="{8EEE1185-CA89-4D2C-B4C9-206A5CF9A81F}" type="parTrans" cxnId="{8DED1583-E6CC-482E-A41A-6C86581FF60A}">
      <dgm:prSet/>
      <dgm:spPr/>
      <dgm:t>
        <a:bodyPr/>
        <a:lstStyle/>
        <a:p>
          <a:endParaRPr lang="en-US"/>
        </a:p>
      </dgm:t>
    </dgm:pt>
    <dgm:pt modelId="{6554EE52-6934-4180-978A-B2F361C5CD7A}" type="sibTrans" cxnId="{8DED1583-E6CC-482E-A41A-6C86581FF60A}">
      <dgm:prSet/>
      <dgm:spPr/>
      <dgm:t>
        <a:bodyPr/>
        <a:lstStyle/>
        <a:p>
          <a:endParaRPr lang="en-US"/>
        </a:p>
      </dgm:t>
    </dgm:pt>
    <dgm:pt modelId="{0D0BDF24-69B2-4BCD-8DB1-51DCC72AEC98}">
      <dgm:prSet/>
      <dgm:spPr/>
      <dgm:t>
        <a:bodyPr/>
        <a:lstStyle/>
        <a:p>
          <a:r>
            <a:rPr lang="es-ES"/>
            <a:t>Automotivación</a:t>
          </a:r>
          <a:endParaRPr lang="en-US"/>
        </a:p>
      </dgm:t>
    </dgm:pt>
    <dgm:pt modelId="{11EBAB5C-62CD-4D27-831F-57692B2E1917}" type="parTrans" cxnId="{DD3F2918-DDE7-4ACD-8EB7-5A9934BDAB87}">
      <dgm:prSet/>
      <dgm:spPr/>
      <dgm:t>
        <a:bodyPr/>
        <a:lstStyle/>
        <a:p>
          <a:endParaRPr lang="en-US"/>
        </a:p>
      </dgm:t>
    </dgm:pt>
    <dgm:pt modelId="{4E5733AB-2A30-4842-A3ED-AFB6EE70E5FE}" type="sibTrans" cxnId="{DD3F2918-DDE7-4ACD-8EB7-5A9934BDAB87}">
      <dgm:prSet/>
      <dgm:spPr/>
      <dgm:t>
        <a:bodyPr/>
        <a:lstStyle/>
        <a:p>
          <a:endParaRPr lang="en-US"/>
        </a:p>
      </dgm:t>
    </dgm:pt>
    <dgm:pt modelId="{D029D946-6B5A-4E1E-AEAC-DAAA9E6F7EAD}">
      <dgm:prSet/>
      <dgm:spPr/>
      <dgm:t>
        <a:bodyPr/>
        <a:lstStyle/>
        <a:p>
          <a:r>
            <a:rPr lang="es-ES"/>
            <a:t>Inteligencia interpersonal</a:t>
          </a:r>
          <a:endParaRPr lang="en-US"/>
        </a:p>
      </dgm:t>
    </dgm:pt>
    <dgm:pt modelId="{EAE8D58D-E56A-4C18-851E-7C349FB16474}" type="parTrans" cxnId="{7495F765-93BC-4CB5-B707-13E1EA34A5CB}">
      <dgm:prSet/>
      <dgm:spPr/>
      <dgm:t>
        <a:bodyPr/>
        <a:lstStyle/>
        <a:p>
          <a:endParaRPr lang="en-US"/>
        </a:p>
      </dgm:t>
    </dgm:pt>
    <dgm:pt modelId="{E6F691EB-CDED-4C7F-B0ED-710189A6270A}" type="sibTrans" cxnId="{7495F765-93BC-4CB5-B707-13E1EA34A5CB}">
      <dgm:prSet/>
      <dgm:spPr/>
      <dgm:t>
        <a:bodyPr/>
        <a:lstStyle/>
        <a:p>
          <a:endParaRPr lang="en-US"/>
        </a:p>
      </dgm:t>
    </dgm:pt>
    <dgm:pt modelId="{B08B0EF8-96A8-4BE8-8B62-B95C20659E7B}">
      <dgm:prSet/>
      <dgm:spPr/>
      <dgm:t>
        <a:bodyPr/>
        <a:lstStyle/>
        <a:p>
          <a:r>
            <a:rPr lang="es-ES"/>
            <a:t>Empatía</a:t>
          </a:r>
          <a:endParaRPr lang="en-US"/>
        </a:p>
      </dgm:t>
    </dgm:pt>
    <dgm:pt modelId="{F34EDC94-B2E5-4437-B9FF-AFA0C7DE21EB}" type="parTrans" cxnId="{4516B0EF-7FA7-4E1A-8AF7-0CC4B4F42FD6}">
      <dgm:prSet/>
      <dgm:spPr/>
      <dgm:t>
        <a:bodyPr/>
        <a:lstStyle/>
        <a:p>
          <a:endParaRPr lang="en-US"/>
        </a:p>
      </dgm:t>
    </dgm:pt>
    <dgm:pt modelId="{DDEB25C5-1965-49D0-95C2-82958A04FC16}" type="sibTrans" cxnId="{4516B0EF-7FA7-4E1A-8AF7-0CC4B4F42FD6}">
      <dgm:prSet/>
      <dgm:spPr/>
      <dgm:t>
        <a:bodyPr/>
        <a:lstStyle/>
        <a:p>
          <a:endParaRPr lang="en-US"/>
        </a:p>
      </dgm:t>
    </dgm:pt>
    <dgm:pt modelId="{E89A0C29-45A6-4C91-947A-006C954B5920}">
      <dgm:prSet/>
      <dgm:spPr/>
      <dgm:t>
        <a:bodyPr/>
        <a:lstStyle/>
        <a:p>
          <a:r>
            <a:rPr lang="es-ES"/>
            <a:t>Habilidades sociales</a:t>
          </a:r>
          <a:endParaRPr lang="en-US"/>
        </a:p>
      </dgm:t>
    </dgm:pt>
    <dgm:pt modelId="{0EB9F607-5D75-4CB6-B4D0-3ABE06EB0C20}" type="parTrans" cxnId="{E38732F2-DDC1-497E-B23F-55BC4F6B5D88}">
      <dgm:prSet/>
      <dgm:spPr/>
      <dgm:t>
        <a:bodyPr/>
        <a:lstStyle/>
        <a:p>
          <a:endParaRPr lang="en-US"/>
        </a:p>
      </dgm:t>
    </dgm:pt>
    <dgm:pt modelId="{9A3F0F83-49AA-47FB-8D90-7D5C863EB7B4}" type="sibTrans" cxnId="{E38732F2-DDC1-497E-B23F-55BC4F6B5D88}">
      <dgm:prSet/>
      <dgm:spPr/>
      <dgm:t>
        <a:bodyPr/>
        <a:lstStyle/>
        <a:p>
          <a:endParaRPr lang="en-US"/>
        </a:p>
      </dgm:t>
    </dgm:pt>
    <dgm:pt modelId="{3E94BA18-7CD4-48AC-A476-30945D25EF51}" type="pres">
      <dgm:prSet presAssocID="{92EE7855-8CA2-4E9B-8B13-B4CCDED51A62}" presName="root" presStyleCnt="0">
        <dgm:presLayoutVars>
          <dgm:dir/>
          <dgm:resizeHandles val="exact"/>
        </dgm:presLayoutVars>
      </dgm:prSet>
      <dgm:spPr/>
    </dgm:pt>
    <dgm:pt modelId="{239E605D-5238-4507-81A8-C42F67666552}" type="pres">
      <dgm:prSet presAssocID="{DA8CFEE5-82E9-4879-AF2F-8BD60DD01C2E}" presName="compNode" presStyleCnt="0"/>
      <dgm:spPr/>
    </dgm:pt>
    <dgm:pt modelId="{3A1C9422-FF80-4A3F-9D7C-B8635EFE827C}" type="pres">
      <dgm:prSet presAssocID="{DA8CFEE5-82E9-4879-AF2F-8BD60DD01C2E}" presName="bgRect" presStyleLbl="bgShp" presStyleIdx="0" presStyleCnt="2"/>
      <dgm:spPr/>
    </dgm:pt>
    <dgm:pt modelId="{E519C41B-CA00-4341-8F8D-EBB774D5FF1E}" type="pres">
      <dgm:prSet presAssocID="{DA8CFEE5-82E9-4879-AF2F-8BD60DD01C2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4762B944-1798-4F9E-98F7-4103C131A4D3}" type="pres">
      <dgm:prSet presAssocID="{DA8CFEE5-82E9-4879-AF2F-8BD60DD01C2E}" presName="spaceRect" presStyleCnt="0"/>
      <dgm:spPr/>
    </dgm:pt>
    <dgm:pt modelId="{00ED265F-C167-4486-8E51-FB40F1193204}" type="pres">
      <dgm:prSet presAssocID="{DA8CFEE5-82E9-4879-AF2F-8BD60DD01C2E}" presName="parTx" presStyleLbl="revTx" presStyleIdx="0" presStyleCnt="4">
        <dgm:presLayoutVars>
          <dgm:chMax val="0"/>
          <dgm:chPref val="0"/>
        </dgm:presLayoutVars>
      </dgm:prSet>
      <dgm:spPr/>
    </dgm:pt>
    <dgm:pt modelId="{5A012547-EE05-44C5-92BB-990697087C10}" type="pres">
      <dgm:prSet presAssocID="{DA8CFEE5-82E9-4879-AF2F-8BD60DD01C2E}" presName="desTx" presStyleLbl="revTx" presStyleIdx="1" presStyleCnt="4">
        <dgm:presLayoutVars/>
      </dgm:prSet>
      <dgm:spPr/>
    </dgm:pt>
    <dgm:pt modelId="{0D0639EA-A253-47B4-A765-0C2E95C36A03}" type="pres">
      <dgm:prSet presAssocID="{A7BA8A4F-BE71-476B-A523-C918CE4D4BB5}" presName="sibTrans" presStyleCnt="0"/>
      <dgm:spPr/>
    </dgm:pt>
    <dgm:pt modelId="{5CB6FD56-BEA9-477F-AF5E-36D6C0BA4014}" type="pres">
      <dgm:prSet presAssocID="{D029D946-6B5A-4E1E-AEAC-DAAA9E6F7EAD}" presName="compNode" presStyleCnt="0"/>
      <dgm:spPr/>
    </dgm:pt>
    <dgm:pt modelId="{5C50C244-0838-4841-A7BE-3DFE5FC2DAE4}" type="pres">
      <dgm:prSet presAssocID="{D029D946-6B5A-4E1E-AEAC-DAAA9E6F7EAD}" presName="bgRect" presStyleLbl="bgShp" presStyleIdx="1" presStyleCnt="2"/>
      <dgm:spPr/>
    </dgm:pt>
    <dgm:pt modelId="{E571EFEA-939A-4D6C-9E88-93157875B282}" type="pres">
      <dgm:prSet presAssocID="{D029D946-6B5A-4E1E-AEAC-DAAA9E6F7EA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93502411-1BF6-40D3-BF9E-A894B06D12B9}" type="pres">
      <dgm:prSet presAssocID="{D029D946-6B5A-4E1E-AEAC-DAAA9E6F7EAD}" presName="spaceRect" presStyleCnt="0"/>
      <dgm:spPr/>
    </dgm:pt>
    <dgm:pt modelId="{92F2AE25-7412-4626-9790-1F2488081414}" type="pres">
      <dgm:prSet presAssocID="{D029D946-6B5A-4E1E-AEAC-DAAA9E6F7EAD}" presName="parTx" presStyleLbl="revTx" presStyleIdx="2" presStyleCnt="4">
        <dgm:presLayoutVars>
          <dgm:chMax val="0"/>
          <dgm:chPref val="0"/>
        </dgm:presLayoutVars>
      </dgm:prSet>
      <dgm:spPr/>
    </dgm:pt>
    <dgm:pt modelId="{A82FDBA0-600B-493F-87FB-FE0664328F64}" type="pres">
      <dgm:prSet presAssocID="{D029D946-6B5A-4E1E-AEAC-DAAA9E6F7EAD}" presName="desTx" presStyleLbl="revTx" presStyleIdx="3" presStyleCnt="4">
        <dgm:presLayoutVars/>
      </dgm:prSet>
      <dgm:spPr/>
    </dgm:pt>
  </dgm:ptLst>
  <dgm:cxnLst>
    <dgm:cxn modelId="{DD3F2918-DDE7-4ACD-8EB7-5A9934BDAB87}" srcId="{DA8CFEE5-82E9-4879-AF2F-8BD60DD01C2E}" destId="{0D0BDF24-69B2-4BCD-8DB1-51DCC72AEC98}" srcOrd="2" destOrd="0" parTransId="{11EBAB5C-62CD-4D27-831F-57692B2E1917}" sibTransId="{4E5733AB-2A30-4842-A3ED-AFB6EE70E5FE}"/>
    <dgm:cxn modelId="{A014B61D-8721-46AD-A644-2A393317D122}" srcId="{DA8CFEE5-82E9-4879-AF2F-8BD60DD01C2E}" destId="{EAC3B009-8E53-40B2-A6FD-B4D5CE0E77E7}" srcOrd="0" destOrd="0" parTransId="{A72E1152-8C98-47D3-8CB7-19F31B306FA4}" sibTransId="{DD841804-5984-4AFE-9D5C-79B98B532886}"/>
    <dgm:cxn modelId="{78BFBE2F-D069-4274-AC4B-3CA41E639E1D}" type="presOf" srcId="{E89A0C29-45A6-4C91-947A-006C954B5920}" destId="{A82FDBA0-600B-493F-87FB-FE0664328F64}" srcOrd="0" destOrd="1" presId="urn:microsoft.com/office/officeart/2018/2/layout/IconVerticalSolidList"/>
    <dgm:cxn modelId="{04E62347-E77E-47A1-92AD-3AFB4B8DC713}" type="presOf" srcId="{D029D946-6B5A-4E1E-AEAC-DAAA9E6F7EAD}" destId="{92F2AE25-7412-4626-9790-1F2488081414}" srcOrd="0" destOrd="0" presId="urn:microsoft.com/office/officeart/2018/2/layout/IconVerticalSolidList"/>
    <dgm:cxn modelId="{7495F765-93BC-4CB5-B707-13E1EA34A5CB}" srcId="{92EE7855-8CA2-4E9B-8B13-B4CCDED51A62}" destId="{D029D946-6B5A-4E1E-AEAC-DAAA9E6F7EAD}" srcOrd="1" destOrd="0" parTransId="{EAE8D58D-E56A-4C18-851E-7C349FB16474}" sibTransId="{E6F691EB-CDED-4C7F-B0ED-710189A6270A}"/>
    <dgm:cxn modelId="{8DED1583-E6CC-482E-A41A-6C86581FF60A}" srcId="{DA8CFEE5-82E9-4879-AF2F-8BD60DD01C2E}" destId="{2C6A6044-B7BE-4093-AC1B-1C5A78D84571}" srcOrd="1" destOrd="0" parTransId="{8EEE1185-CA89-4D2C-B4C9-206A5CF9A81F}" sibTransId="{6554EE52-6934-4180-978A-B2F361C5CD7A}"/>
    <dgm:cxn modelId="{F7070D84-0F36-492C-9C39-53124EB71A00}" type="presOf" srcId="{EAC3B009-8E53-40B2-A6FD-B4D5CE0E77E7}" destId="{5A012547-EE05-44C5-92BB-990697087C10}" srcOrd="0" destOrd="0" presId="urn:microsoft.com/office/officeart/2018/2/layout/IconVerticalSolidList"/>
    <dgm:cxn modelId="{CA741A99-66F7-40AA-A959-1D4CD51E0506}" type="presOf" srcId="{DA8CFEE5-82E9-4879-AF2F-8BD60DD01C2E}" destId="{00ED265F-C167-4486-8E51-FB40F1193204}" srcOrd="0" destOrd="0" presId="urn:microsoft.com/office/officeart/2018/2/layout/IconVerticalSolidList"/>
    <dgm:cxn modelId="{34EC17AB-F187-48F3-8B69-68C4042E6AFE}" type="presOf" srcId="{92EE7855-8CA2-4E9B-8B13-B4CCDED51A62}" destId="{3E94BA18-7CD4-48AC-A476-30945D25EF51}" srcOrd="0" destOrd="0" presId="urn:microsoft.com/office/officeart/2018/2/layout/IconVerticalSolidList"/>
    <dgm:cxn modelId="{CC0F79CB-99B8-47C2-93F6-0FD2DEFF361E}" type="presOf" srcId="{B08B0EF8-96A8-4BE8-8B62-B95C20659E7B}" destId="{A82FDBA0-600B-493F-87FB-FE0664328F64}" srcOrd="0" destOrd="0" presId="urn:microsoft.com/office/officeart/2018/2/layout/IconVerticalSolidList"/>
    <dgm:cxn modelId="{587A84DA-3721-4024-BE27-7A2D02ECF478}" type="presOf" srcId="{0D0BDF24-69B2-4BCD-8DB1-51DCC72AEC98}" destId="{5A012547-EE05-44C5-92BB-990697087C10}" srcOrd="0" destOrd="2" presId="urn:microsoft.com/office/officeart/2018/2/layout/IconVerticalSolidList"/>
    <dgm:cxn modelId="{4516B0EF-7FA7-4E1A-8AF7-0CC4B4F42FD6}" srcId="{D029D946-6B5A-4E1E-AEAC-DAAA9E6F7EAD}" destId="{B08B0EF8-96A8-4BE8-8B62-B95C20659E7B}" srcOrd="0" destOrd="0" parTransId="{F34EDC94-B2E5-4437-B9FF-AFA0C7DE21EB}" sibTransId="{DDEB25C5-1965-49D0-95C2-82958A04FC16}"/>
    <dgm:cxn modelId="{E38732F2-DDC1-497E-B23F-55BC4F6B5D88}" srcId="{D029D946-6B5A-4E1E-AEAC-DAAA9E6F7EAD}" destId="{E89A0C29-45A6-4C91-947A-006C954B5920}" srcOrd="1" destOrd="0" parTransId="{0EB9F607-5D75-4CB6-B4D0-3ABE06EB0C20}" sibTransId="{9A3F0F83-49AA-47FB-8D90-7D5C863EB7B4}"/>
    <dgm:cxn modelId="{4731ABF4-A883-450C-A6FE-12781D6B289F}" type="presOf" srcId="{2C6A6044-B7BE-4093-AC1B-1C5A78D84571}" destId="{5A012547-EE05-44C5-92BB-990697087C10}" srcOrd="0" destOrd="1" presId="urn:microsoft.com/office/officeart/2018/2/layout/IconVerticalSolidList"/>
    <dgm:cxn modelId="{17803CFC-9A3C-41A9-9A6F-6BF17EE32CB1}" srcId="{92EE7855-8CA2-4E9B-8B13-B4CCDED51A62}" destId="{DA8CFEE5-82E9-4879-AF2F-8BD60DD01C2E}" srcOrd="0" destOrd="0" parTransId="{3ABB6F50-671C-4EBB-B3C5-EA46BA578FAA}" sibTransId="{A7BA8A4F-BE71-476B-A523-C918CE4D4BB5}"/>
    <dgm:cxn modelId="{E8779C9C-2951-4A7F-A269-3511F267DDE9}" type="presParOf" srcId="{3E94BA18-7CD4-48AC-A476-30945D25EF51}" destId="{239E605D-5238-4507-81A8-C42F67666552}" srcOrd="0" destOrd="0" presId="urn:microsoft.com/office/officeart/2018/2/layout/IconVerticalSolidList"/>
    <dgm:cxn modelId="{F832BB12-4875-4D55-B934-28267DEFFF49}" type="presParOf" srcId="{239E605D-5238-4507-81A8-C42F67666552}" destId="{3A1C9422-FF80-4A3F-9D7C-B8635EFE827C}" srcOrd="0" destOrd="0" presId="urn:microsoft.com/office/officeart/2018/2/layout/IconVerticalSolidList"/>
    <dgm:cxn modelId="{590503F0-EE64-45BC-89D7-6C183C62D319}" type="presParOf" srcId="{239E605D-5238-4507-81A8-C42F67666552}" destId="{E519C41B-CA00-4341-8F8D-EBB774D5FF1E}" srcOrd="1" destOrd="0" presId="urn:microsoft.com/office/officeart/2018/2/layout/IconVerticalSolidList"/>
    <dgm:cxn modelId="{77F9E454-B00B-4BE2-B792-782F832EED6C}" type="presParOf" srcId="{239E605D-5238-4507-81A8-C42F67666552}" destId="{4762B944-1798-4F9E-98F7-4103C131A4D3}" srcOrd="2" destOrd="0" presId="urn:microsoft.com/office/officeart/2018/2/layout/IconVerticalSolidList"/>
    <dgm:cxn modelId="{8A48A5F5-A9AA-4F6E-8483-869FB7E4A41F}" type="presParOf" srcId="{239E605D-5238-4507-81A8-C42F67666552}" destId="{00ED265F-C167-4486-8E51-FB40F1193204}" srcOrd="3" destOrd="0" presId="urn:microsoft.com/office/officeart/2018/2/layout/IconVerticalSolidList"/>
    <dgm:cxn modelId="{961E8160-DE42-4B0E-8FBA-37D870CD49D1}" type="presParOf" srcId="{239E605D-5238-4507-81A8-C42F67666552}" destId="{5A012547-EE05-44C5-92BB-990697087C10}" srcOrd="4" destOrd="0" presId="urn:microsoft.com/office/officeart/2018/2/layout/IconVerticalSolidList"/>
    <dgm:cxn modelId="{E531FB33-D183-492C-9843-9D22F8415DF4}" type="presParOf" srcId="{3E94BA18-7CD4-48AC-A476-30945D25EF51}" destId="{0D0639EA-A253-47B4-A765-0C2E95C36A03}" srcOrd="1" destOrd="0" presId="urn:microsoft.com/office/officeart/2018/2/layout/IconVerticalSolidList"/>
    <dgm:cxn modelId="{29B73A21-1C5C-464E-92D7-D4D220DBDC4E}" type="presParOf" srcId="{3E94BA18-7CD4-48AC-A476-30945D25EF51}" destId="{5CB6FD56-BEA9-477F-AF5E-36D6C0BA4014}" srcOrd="2" destOrd="0" presId="urn:microsoft.com/office/officeart/2018/2/layout/IconVerticalSolidList"/>
    <dgm:cxn modelId="{71FDD745-A7CB-4237-8365-D01B52EA2713}" type="presParOf" srcId="{5CB6FD56-BEA9-477F-AF5E-36D6C0BA4014}" destId="{5C50C244-0838-4841-A7BE-3DFE5FC2DAE4}" srcOrd="0" destOrd="0" presId="urn:microsoft.com/office/officeart/2018/2/layout/IconVerticalSolidList"/>
    <dgm:cxn modelId="{2E00DA91-FA40-4A6F-82AC-C8223F4A9A57}" type="presParOf" srcId="{5CB6FD56-BEA9-477F-AF5E-36D6C0BA4014}" destId="{E571EFEA-939A-4D6C-9E88-93157875B282}" srcOrd="1" destOrd="0" presId="urn:microsoft.com/office/officeart/2018/2/layout/IconVerticalSolidList"/>
    <dgm:cxn modelId="{30E1BC96-9B53-4CED-B8DA-33840393F573}" type="presParOf" srcId="{5CB6FD56-BEA9-477F-AF5E-36D6C0BA4014}" destId="{93502411-1BF6-40D3-BF9E-A894B06D12B9}" srcOrd="2" destOrd="0" presId="urn:microsoft.com/office/officeart/2018/2/layout/IconVerticalSolidList"/>
    <dgm:cxn modelId="{69108FD6-947E-43CA-B6B1-27A42DDCBD92}" type="presParOf" srcId="{5CB6FD56-BEA9-477F-AF5E-36D6C0BA4014}" destId="{92F2AE25-7412-4626-9790-1F2488081414}" srcOrd="3" destOrd="0" presId="urn:microsoft.com/office/officeart/2018/2/layout/IconVerticalSolidList"/>
    <dgm:cxn modelId="{AA0C478A-B165-49C4-A8CE-AA56B44AFA20}" type="presParOf" srcId="{5CB6FD56-BEA9-477F-AF5E-36D6C0BA4014}" destId="{A82FDBA0-600B-493F-87FB-FE0664328F64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C9422-FF80-4A3F-9D7C-B8635EFE827C}">
      <dsp:nvSpPr>
        <dsp:cNvPr id="0" name=""/>
        <dsp:cNvSpPr/>
      </dsp:nvSpPr>
      <dsp:spPr>
        <a:xfrm>
          <a:off x="0" y="919142"/>
          <a:ext cx="6248400" cy="169687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9C41B-CA00-4341-8F8D-EBB774D5FF1E}">
      <dsp:nvSpPr>
        <dsp:cNvPr id="0" name=""/>
        <dsp:cNvSpPr/>
      </dsp:nvSpPr>
      <dsp:spPr>
        <a:xfrm>
          <a:off x="513305" y="1300940"/>
          <a:ext cx="933283" cy="9332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ED265F-C167-4486-8E51-FB40F1193204}">
      <dsp:nvSpPr>
        <dsp:cNvPr id="0" name=""/>
        <dsp:cNvSpPr/>
      </dsp:nvSpPr>
      <dsp:spPr>
        <a:xfrm>
          <a:off x="1959895" y="919142"/>
          <a:ext cx="2811780" cy="1696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586" tIns="179586" rIns="179586" bIns="17958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/>
            <a:t>Inteligencia intrapersonal</a:t>
          </a:r>
          <a:endParaRPr lang="en-US" sz="2500" kern="1200"/>
        </a:p>
      </dsp:txBody>
      <dsp:txXfrm>
        <a:off x="1959895" y="919142"/>
        <a:ext cx="2811780" cy="1696878"/>
      </dsp:txXfrm>
    </dsp:sp>
    <dsp:sp modelId="{5A012547-EE05-44C5-92BB-990697087C10}">
      <dsp:nvSpPr>
        <dsp:cNvPr id="0" name=""/>
        <dsp:cNvSpPr/>
      </dsp:nvSpPr>
      <dsp:spPr>
        <a:xfrm>
          <a:off x="4771675" y="919142"/>
          <a:ext cx="1476724" cy="1696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586" tIns="179586" rIns="179586" bIns="17958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Autoconciencia</a:t>
          </a:r>
          <a:endParaRPr lang="en-US" sz="1300" kern="120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Autocontrol</a:t>
          </a:r>
          <a:endParaRPr lang="en-US" sz="1300" kern="120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Automotivación</a:t>
          </a:r>
          <a:endParaRPr lang="en-US" sz="1300" kern="1200"/>
        </a:p>
      </dsp:txBody>
      <dsp:txXfrm>
        <a:off x="4771675" y="919142"/>
        <a:ext cx="1476724" cy="1696878"/>
      </dsp:txXfrm>
    </dsp:sp>
    <dsp:sp modelId="{5C50C244-0838-4841-A7BE-3DFE5FC2DAE4}">
      <dsp:nvSpPr>
        <dsp:cNvPr id="0" name=""/>
        <dsp:cNvSpPr/>
      </dsp:nvSpPr>
      <dsp:spPr>
        <a:xfrm>
          <a:off x="0" y="3040241"/>
          <a:ext cx="6248400" cy="169687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71EFEA-939A-4D6C-9E88-93157875B282}">
      <dsp:nvSpPr>
        <dsp:cNvPr id="0" name=""/>
        <dsp:cNvSpPr/>
      </dsp:nvSpPr>
      <dsp:spPr>
        <a:xfrm>
          <a:off x="513305" y="3422039"/>
          <a:ext cx="933283" cy="9332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F2AE25-7412-4626-9790-1F2488081414}">
      <dsp:nvSpPr>
        <dsp:cNvPr id="0" name=""/>
        <dsp:cNvSpPr/>
      </dsp:nvSpPr>
      <dsp:spPr>
        <a:xfrm>
          <a:off x="1959895" y="3040241"/>
          <a:ext cx="2811780" cy="1696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586" tIns="179586" rIns="179586" bIns="17958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/>
            <a:t>Inteligencia interpersonal</a:t>
          </a:r>
          <a:endParaRPr lang="en-US" sz="2500" kern="1200"/>
        </a:p>
      </dsp:txBody>
      <dsp:txXfrm>
        <a:off x="1959895" y="3040241"/>
        <a:ext cx="2811780" cy="1696878"/>
      </dsp:txXfrm>
    </dsp:sp>
    <dsp:sp modelId="{A82FDBA0-600B-493F-87FB-FE0664328F64}">
      <dsp:nvSpPr>
        <dsp:cNvPr id="0" name=""/>
        <dsp:cNvSpPr/>
      </dsp:nvSpPr>
      <dsp:spPr>
        <a:xfrm>
          <a:off x="4771675" y="3040241"/>
          <a:ext cx="1476724" cy="1696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586" tIns="179586" rIns="179586" bIns="17958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Empatía</a:t>
          </a:r>
          <a:endParaRPr lang="en-US" sz="1300" kern="120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Habilidades sociales</a:t>
          </a:r>
          <a:endParaRPr lang="en-US" sz="1300" kern="1200"/>
        </a:p>
      </dsp:txBody>
      <dsp:txXfrm>
        <a:off x="4771675" y="3040241"/>
        <a:ext cx="1476724" cy="1696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6C50A-82D9-1642-B463-640C07CE711F}" type="datetimeFigureOut">
              <a:rPr lang="es-ES" smtClean="0"/>
              <a:t>23/2/21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759732-C90C-024A-A5B3-EEFDF1055E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8630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9C4F69-9429-1F48-B734-BD84AC7C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01B2A8C-4895-BD4F-8776-58F2A6DF4A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C32D40-FD30-EF4C-9FC2-C7B012425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E27E-775D-5F44-9B91-F91CCB73AC61}" type="datetimeFigureOut">
              <a:rPr lang="es-ES" smtClean="0"/>
              <a:t>23/2/21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858CAC-BD65-0C40-8F86-7CF239E57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1C6F6D-5CAD-204D-8AFF-96B4BB0E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4350-33ED-DD42-9F34-400D18A40D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3053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8A5A6C-FFC9-414C-B337-09CE15FC6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C58DF0-F0F8-D44E-8667-6F94B806D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07EC59-1943-B34C-9404-5E20D820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E27E-775D-5F44-9B91-F91CCB73AC61}" type="datetimeFigureOut">
              <a:rPr lang="es-ES" smtClean="0"/>
              <a:t>23/2/21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B39EC3-0150-0549-86EC-3F63202D9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D6E953-A650-2341-9225-29E5BCC19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4350-33ED-DD42-9F34-400D18A40D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5372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2A552D5-52C9-E346-8718-43606E2AB3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57D2E2-DD2B-FD48-A61F-F22B017A9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30093B-0FDE-AC47-AEFA-DC3A25EA4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E27E-775D-5F44-9B91-F91CCB73AC61}" type="datetimeFigureOut">
              <a:rPr lang="es-ES" smtClean="0"/>
              <a:t>23/2/21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3DADD4-F9A0-9B41-AFA5-F9FA8D032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5F7851-D13D-1C44-AD5D-3C152EA46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4350-33ED-DD42-9F34-400D18A40D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628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9B50E1-9980-9B40-8668-667302BD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5047DA-51DF-C141-812D-1722E3376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849FCE-8AC8-6B4B-B88B-64B34E3D9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E27E-775D-5F44-9B91-F91CCB73AC61}" type="datetimeFigureOut">
              <a:rPr lang="es-ES" smtClean="0"/>
              <a:t>23/2/21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51ECEB-EE76-EC42-9633-CDF6D3301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9FF4E2-D59D-0E43-8BE4-F68584FD4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4350-33ED-DD42-9F34-400D18A40D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5448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95E9B0-5CA7-AC48-9552-170C42AED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90CFA36-F95D-A347-9577-CE4CE59C6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708947-54F3-524C-A317-81C2FB4EE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E27E-775D-5F44-9B91-F91CCB73AC61}" type="datetimeFigureOut">
              <a:rPr lang="es-ES" smtClean="0"/>
              <a:t>23/2/21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3CF885-218D-0C4B-87DE-272596F2A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9D3257-FF2B-7C4A-9341-E0C8AFB9C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4350-33ED-DD42-9F34-400D18A40D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1758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52AD-94C1-F044-9FF6-E3776AB5E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D6CED6-D804-8A44-971B-AC21EEB41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4967CD-F35E-8E43-9D79-468DE17CF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F8101A-9564-2A4F-94D7-5F04A67A7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E27E-775D-5F44-9B91-F91CCB73AC61}" type="datetimeFigureOut">
              <a:rPr lang="es-ES" smtClean="0"/>
              <a:t>23/2/21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A29CDD-D2DA-3B41-9720-8F5C30E2A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C4C1CE-D7FE-F34C-BF72-786CB28E6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4350-33ED-DD42-9F34-400D18A40D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7024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450FFC-0432-8447-BB3D-57EB3BEF7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D62260-0CC0-A741-A383-61F67270B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ACC81B3-692C-4247-837F-AF0044B36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4965C2E-C1A1-F94D-BED5-F9AEB1CE5D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45D0B28-8AB3-DB4A-BFD7-435001F40F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B2A61C6-EFB5-D84B-9F5B-F088779D2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E27E-775D-5F44-9B91-F91CCB73AC61}" type="datetimeFigureOut">
              <a:rPr lang="es-ES" smtClean="0"/>
              <a:t>23/2/21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CFB4925-2932-4E4A-AF0A-EA1050AB8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9415D20-5AB7-E84C-93ED-D8CB0B23D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4350-33ED-DD42-9F34-400D18A40D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1462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8F5725-A34D-6A48-B576-1122F0D8B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BA678B3-5E53-E143-979B-36BCAC8F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E27E-775D-5F44-9B91-F91CCB73AC61}" type="datetimeFigureOut">
              <a:rPr lang="es-ES" smtClean="0"/>
              <a:t>23/2/21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FC44174-1DBF-624F-8569-34F740C6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EC4EF1-EFB8-E14E-89BF-3B84B9DBB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4350-33ED-DD42-9F34-400D18A40D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1397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B8EA653-A9F5-934B-A25F-8D8530EC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E27E-775D-5F44-9B91-F91CCB73AC61}" type="datetimeFigureOut">
              <a:rPr lang="es-ES" smtClean="0"/>
              <a:t>23/2/21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419A6E0-C2E1-3A4B-90F2-80FC33566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E2E5B9-58C7-A944-914F-943FE5B5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4350-33ED-DD42-9F34-400D18A40D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1344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E14AAB-63F9-B14F-877B-55778C08E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8A19A2-BE0C-6641-9E4E-1AEA1F6CA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3A104BD-A2A8-4549-8526-C5E3019F5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326F-0E3E-8244-87A7-37F044E44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E27E-775D-5F44-9B91-F91CCB73AC61}" type="datetimeFigureOut">
              <a:rPr lang="es-ES" smtClean="0"/>
              <a:t>23/2/21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3D2685D-AEA2-B54B-97EE-062F49514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0583845-EB36-9441-A58D-1EF867FCD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4350-33ED-DD42-9F34-400D18A40D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3685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A141D2-7485-5145-BB30-046ABA471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6D02598-282D-844C-9075-349AB3970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45AB8F3-1A56-B445-8CB9-EF5F1210C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6C29BE-A5EA-7546-98BF-63AFAA9DE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E27E-775D-5F44-9B91-F91CCB73AC61}" type="datetimeFigureOut">
              <a:rPr lang="es-ES" smtClean="0"/>
              <a:t>23/2/21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F5D501-F90B-7E49-AE48-107C4F0F6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7AD2C46-68A8-0E44-87D8-6A1FB1254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4350-33ED-DD42-9F34-400D18A40D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9539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1E8956C-E962-064B-8285-228E20B7C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F2D881-AD79-184F-8222-3E6D3C053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5DF895-44BB-3341-95B4-5766EE3E6B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AE27E-775D-5F44-9B91-F91CCB73AC61}" type="datetimeFigureOut">
              <a:rPr lang="es-ES" smtClean="0"/>
              <a:t>23/2/21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E8DD49-2189-A547-A451-4D7181CE74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604F00-0E2D-D946-9CBA-597F8238C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94350-33ED-DD42-9F34-400D18A40D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501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qC0peQgy7E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g"/><Relationship Id="rId4" Type="http://schemas.openxmlformats.org/officeDocument/2006/relationships/hyperlink" Target="https://youtu.be/RMpCgM-hwTI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2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hyperlink" Target="https://youtu.be/LcGg3bdVun4" TargetMode="Externa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hyperlink" Target="https://youtu.be/JGNkpsfTRwY" TargetMode="Externa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QeaW4l-Ld8" TargetMode="External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tiff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2VPKWwl5Rw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Cm6Rxy1H78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ZH7ZJKLtWE&amp;feature=emb_logo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-DlobrsXf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Y1yKj0Rkv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4m1FGWYc-V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25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0DA5B18E-7D77-9246-8AA1-D4B7F7E63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557A4D0-DF00-334C-B2A4-BD6F98774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5543" y="1122363"/>
            <a:ext cx="5433113" cy="2669154"/>
          </a:xfrm>
        </p:spPr>
        <p:txBody>
          <a:bodyPr>
            <a:normAutofit/>
          </a:bodyPr>
          <a:lstStyle/>
          <a:p>
            <a:pPr algn="l"/>
            <a:r>
              <a:rPr lang="es-ES"/>
              <a:t>EDUCACIÓN PARA ESTA VIDA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EDD0BC-0907-3B40-A5B4-A5C367D86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5544" y="3928042"/>
            <a:ext cx="5483562" cy="1655762"/>
          </a:xfrm>
        </p:spPr>
        <p:txBody>
          <a:bodyPr>
            <a:normAutofit/>
          </a:bodyPr>
          <a:lstStyle/>
          <a:p>
            <a:pPr algn="l"/>
            <a:endParaRPr lang="es-ES" dirty="0"/>
          </a:p>
          <a:p>
            <a:pPr algn="l"/>
            <a:r>
              <a:rPr lang="es-ES" dirty="0"/>
              <a:t>Juan Carlos López</a:t>
            </a:r>
          </a:p>
          <a:p>
            <a:pPr algn="l"/>
            <a:r>
              <a:rPr lang="es-ES" dirty="0"/>
              <a:t>Santa Rita 23 de febrero 2021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D53A9B-9757-4152-AC12-68721FC8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64811"/>
            <a:ext cx="4803820" cy="492837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Imagen que contiene persona, monitor, hombre, foto&#10;&#10;Descripción generada automáticamente">
            <a:extLst>
              <a:ext uri="{FF2B5EF4-FFF2-40B4-BE49-F238E27FC236}">
                <a16:creationId xmlns:a16="http://schemas.microsoft.com/office/drawing/2014/main" id="{0B719E01-40D7-2E42-8B2A-485A3D9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37" r="-1" b="21899"/>
          <a:stretch/>
        </p:blipFill>
        <p:spPr>
          <a:xfrm>
            <a:off x="20" y="1129284"/>
            <a:ext cx="4617700" cy="459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6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C9A026B9-5CD0-6741-A89E-1F86B56156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9030" r="9030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04FB25-D776-5640-9CB6-C5C1E764D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40" y="2219785"/>
            <a:ext cx="6088120" cy="39571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600" dirty="0">
                <a:solidFill>
                  <a:srgbClr val="92D050"/>
                </a:solidFill>
              </a:rPr>
              <a:t>Un beso mañanero vale mas que el dinero</a:t>
            </a:r>
          </a:p>
        </p:txBody>
      </p:sp>
      <p:pic>
        <p:nvPicPr>
          <p:cNvPr id="6" name="Imagen 5" descr="Mujer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C781097B-748B-534E-825F-4D021ABACA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24" r="16267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763639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CCD4677E-00B8-D34F-B112-472E474C1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9295" r="8765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B4136E-75C7-034F-8E9B-5D0725CEE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Humor</a:t>
            </a:r>
            <a:br>
              <a:rPr lang="es-ES">
                <a:solidFill>
                  <a:srgbClr val="FFFFFF"/>
                </a:solidFill>
              </a:rPr>
            </a:br>
            <a:endParaRPr lang="es-ES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B49DEA-5FBF-3746-9624-EC0F5D780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3957178"/>
          </a:xfrm>
        </p:spPr>
        <p:txBody>
          <a:bodyPr>
            <a:normAutofit/>
          </a:bodyPr>
          <a:lstStyle/>
          <a:p>
            <a:r>
              <a:rPr lang="es-ES" sz="2000" dirty="0">
                <a:solidFill>
                  <a:srgbClr val="FFFFFF"/>
                </a:solidFill>
                <a:hlinkClick r:id="rId3"/>
              </a:rPr>
              <a:t>https://youtu.be/OqC0peQgy7E</a:t>
            </a:r>
            <a:endParaRPr lang="es-ES" sz="2000" dirty="0">
              <a:solidFill>
                <a:srgbClr val="FFFFFF"/>
              </a:solidFill>
            </a:endParaRPr>
          </a:p>
          <a:p>
            <a:r>
              <a:rPr lang="es-ES" sz="2000" dirty="0">
                <a:solidFill>
                  <a:srgbClr val="FFFFFF"/>
                </a:solidFill>
                <a:hlinkClick r:id="rId4"/>
              </a:rPr>
              <a:t>https://youtu.be/RMpCgM-hwTI</a:t>
            </a:r>
            <a:endParaRPr lang="es-ES" sz="2000" dirty="0">
              <a:solidFill>
                <a:srgbClr val="FFFFFF"/>
              </a:solidFill>
            </a:endParaRPr>
          </a:p>
          <a:p>
            <a:endParaRPr lang="es-ES" sz="2000" dirty="0">
              <a:solidFill>
                <a:srgbClr val="FFFFFF"/>
              </a:solidFill>
            </a:endParaRPr>
          </a:p>
        </p:txBody>
      </p:sp>
      <p:pic>
        <p:nvPicPr>
          <p:cNvPr id="6" name="Imagen 5" descr="Imagen que contiene persona, hombre, sostener, etapa&#10;&#10;Descripción generada automáticamente">
            <a:extLst>
              <a:ext uri="{FF2B5EF4-FFF2-40B4-BE49-F238E27FC236}">
                <a16:creationId xmlns:a16="http://schemas.microsoft.com/office/drawing/2014/main" id="{017F8DB6-EA3D-F843-9ACB-C0EC841C05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948" r="12449" b="1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07664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3B1DDC8E-0EE6-8547-87C6-B1E75121B7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657" b="7772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BBCD41D-F205-924D-B95A-974FC1720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305050" cy="132556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s-ES" dirty="0"/>
              <a:t>Frases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9A6437-0E6E-4D44-B4A6-C82B903D7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69" y="3689130"/>
            <a:ext cx="9189589" cy="3069021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s-ES" dirty="0"/>
              <a:t>Yes, </a:t>
            </a:r>
            <a:r>
              <a:rPr lang="es-ES" dirty="0" err="1"/>
              <a:t>you</a:t>
            </a:r>
            <a:r>
              <a:rPr lang="es-ES" dirty="0"/>
              <a:t> can</a:t>
            </a:r>
          </a:p>
          <a:p>
            <a:r>
              <a:rPr lang="es-ES" dirty="0"/>
              <a:t>Si lo puedes soñar, lo puedes lograr</a:t>
            </a:r>
          </a:p>
          <a:p>
            <a:r>
              <a:rPr lang="es-ES" dirty="0"/>
              <a:t>Quiérete es gratis</a:t>
            </a:r>
          </a:p>
          <a:p>
            <a:r>
              <a:rPr lang="es-ES" dirty="0"/>
              <a:t>Trabaja duro y en silencio, tú éxito hará todo el ruido.</a:t>
            </a:r>
          </a:p>
          <a:p>
            <a:r>
              <a:rPr lang="es-ES" dirty="0"/>
              <a:t>Cuando decidas emprender el viaje, el camino aparecerá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CEF66C8-0627-A741-A233-A43BC5566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100" y="24759"/>
            <a:ext cx="35179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2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DD6E35-95F8-2F4B-94FB-0F335E4AC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videoplayback" descr="videoplayback">
            <a:hlinkClick r:id="" action="ppaction://media"/>
            <a:extLst>
              <a:ext uri="{FF2B5EF4-FFF2-40B4-BE49-F238E27FC236}">
                <a16:creationId xmlns:a16="http://schemas.microsoft.com/office/drawing/2014/main" id="{9EF9A5B3-C4ED-374F-805B-9D45985EF5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3424"/>
            <a:ext cx="12192000" cy="6831661"/>
          </a:xfrm>
        </p:spPr>
      </p:pic>
    </p:spTree>
    <p:extLst>
      <p:ext uri="{BB962C8B-B14F-4D97-AF65-F5344CB8AC3E}">
        <p14:creationId xmlns:p14="http://schemas.microsoft.com/office/powerpoint/2010/main" val="140986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 descr="Un grupo de piedra&#10;&#10;Descripción generada automáticamente con confianza baja">
            <a:extLst>
              <a:ext uri="{FF2B5EF4-FFF2-40B4-BE49-F238E27FC236}">
                <a16:creationId xmlns:a16="http://schemas.microsoft.com/office/drawing/2014/main" id="{0F88CAE4-2699-1A4D-A440-E7BDD321E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49" b="7764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3FB86A-F4C3-9A49-B41B-0307F9F52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321734"/>
            <a:ext cx="7396947" cy="113573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C00000"/>
                </a:solidFill>
              </a:rPr>
              <a:t>Cuidado con la indefensión aprendida.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75CBD6-A0F0-6840-8531-100CBADBF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349" y="1782980"/>
            <a:ext cx="7207305" cy="492261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ES" sz="2400" dirty="0">
                <a:solidFill>
                  <a:srgbClr val="0070C0"/>
                </a:solidFill>
              </a:rPr>
              <a:t>Estudiar y suspender</a:t>
            </a:r>
          </a:p>
          <a:p>
            <a:endParaRPr lang="es-ES" sz="2400" dirty="0">
              <a:solidFill>
                <a:srgbClr val="0070C0"/>
              </a:solidFill>
            </a:endParaRPr>
          </a:p>
          <a:p>
            <a:r>
              <a:rPr lang="es-ES" sz="2400" dirty="0">
                <a:solidFill>
                  <a:srgbClr val="0070C0"/>
                </a:solidFill>
              </a:rPr>
              <a:t>Se aprender y se desaprende</a:t>
            </a:r>
          </a:p>
          <a:p>
            <a:endParaRPr lang="es-ES" sz="2400" dirty="0">
              <a:solidFill>
                <a:srgbClr val="0070C0"/>
              </a:solidFill>
            </a:endParaRPr>
          </a:p>
          <a:p>
            <a:r>
              <a:rPr lang="es-ES" sz="2400" dirty="0">
                <a:solidFill>
                  <a:srgbClr val="0070C0"/>
                </a:solidFill>
              </a:rPr>
              <a:t>Objetivos mas sencillos y manejables</a:t>
            </a:r>
          </a:p>
          <a:p>
            <a:endParaRPr lang="es-ES" sz="2400" dirty="0">
              <a:solidFill>
                <a:srgbClr val="0070C0"/>
              </a:solidFill>
            </a:endParaRPr>
          </a:p>
          <a:p>
            <a:r>
              <a:rPr lang="es-ES" sz="2400" dirty="0">
                <a:solidFill>
                  <a:srgbClr val="0070C0"/>
                </a:solidFill>
              </a:rPr>
              <a:t>Los alumnos sometidos a fracaso repetido, </a:t>
            </a:r>
          </a:p>
          <a:p>
            <a:pPr lvl="1"/>
            <a:r>
              <a:rPr lang="es-ES" dirty="0">
                <a:solidFill>
                  <a:srgbClr val="0070C0"/>
                </a:solidFill>
              </a:rPr>
              <a:t>se impone metas o muy altas o muy bajas.</a:t>
            </a:r>
          </a:p>
          <a:p>
            <a:pPr lvl="1"/>
            <a:r>
              <a:rPr lang="es-ES" sz="2000" dirty="0">
                <a:solidFill>
                  <a:srgbClr val="0070C0"/>
                </a:solidFill>
              </a:rPr>
              <a:t>Bajas lo pueden conseguir, </a:t>
            </a:r>
          </a:p>
          <a:p>
            <a:pPr lvl="1"/>
            <a:r>
              <a:rPr lang="es-ES" sz="2000" dirty="0">
                <a:solidFill>
                  <a:srgbClr val="0070C0"/>
                </a:solidFill>
              </a:rPr>
              <a:t>Altas no es tan humillante</a:t>
            </a:r>
          </a:p>
        </p:txBody>
      </p:sp>
    </p:spTree>
    <p:extLst>
      <p:ext uri="{BB962C8B-B14F-4D97-AF65-F5344CB8AC3E}">
        <p14:creationId xmlns:p14="http://schemas.microsoft.com/office/powerpoint/2010/main" val="138602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FB669093-FB48-1D40-990C-7EECA9F404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3762" b="11668"/>
          <a:stretch/>
        </p:blipFill>
        <p:spPr>
          <a:xfrm>
            <a:off x="-8239" y="1282"/>
            <a:ext cx="12191980" cy="6856718"/>
          </a:xfrm>
          <a:prstGeom prst="rect">
            <a:avLst/>
          </a:prstGeom>
        </p:spPr>
      </p:pic>
      <p:pic>
        <p:nvPicPr>
          <p:cNvPr id="5" name="Imagen 4" descr="Imagen que contiene persona, alimentos, sostener, agua&#10;&#10;Descripción generada automáticamente">
            <a:extLst>
              <a:ext uri="{FF2B5EF4-FFF2-40B4-BE49-F238E27FC236}">
                <a16:creationId xmlns:a16="http://schemas.microsoft.com/office/drawing/2014/main" id="{D514E741-37E3-184A-A9FA-584280FC5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r="7582" b="3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ED8A757-F9EC-B142-A9DB-638C4D500F28}"/>
              </a:ext>
            </a:extLst>
          </p:cNvPr>
          <p:cNvSpPr txBox="1"/>
          <p:nvPr/>
        </p:nvSpPr>
        <p:spPr>
          <a:xfrm>
            <a:off x="494273" y="770037"/>
            <a:ext cx="65243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dirty="0">
                <a:solidFill>
                  <a:srgbClr val="C00000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Stencil" pitchFamily="82" charset="77"/>
              </a:rPr>
              <a:t>Generosidad docente</a:t>
            </a:r>
          </a:p>
        </p:txBody>
      </p:sp>
    </p:spTree>
    <p:extLst>
      <p:ext uri="{BB962C8B-B14F-4D97-AF65-F5344CB8AC3E}">
        <p14:creationId xmlns:p14="http://schemas.microsoft.com/office/powerpoint/2010/main" val="127194561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7BBAA08-7851-E346-89BD-DEDD64C20C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31" b="17769"/>
          <a:stretch/>
        </p:blipFill>
        <p:spPr>
          <a:xfrm>
            <a:off x="736600" y="635000"/>
            <a:ext cx="5854700" cy="3263900"/>
          </a:xfrm>
          <a:prstGeom prst="rect">
            <a:avLst/>
          </a:prstGeom>
        </p:spPr>
      </p:pic>
      <p:pic>
        <p:nvPicPr>
          <p:cNvPr id="6" name="Marcador de contenido 5" descr="Mujer con cabello rosa&#10;&#10;Descripción generada automáticamente">
            <a:extLst>
              <a:ext uri="{FF2B5EF4-FFF2-40B4-BE49-F238E27FC236}">
                <a16:creationId xmlns:a16="http://schemas.microsoft.com/office/drawing/2014/main" id="{DE287158-A38A-AE41-A4EB-ED1D4431B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67500" y="635000"/>
            <a:ext cx="4775200" cy="32639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87C50DC-D00D-9E45-A916-46A4AB095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826" y="4184374"/>
            <a:ext cx="10508974" cy="177799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Vicen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Escríbelo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teams sin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mirar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 se que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lo sabes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 err="1">
                <a:solidFill>
                  <a:srgbClr val="FFC000"/>
                </a:solidFill>
                <a:latin typeface="+mj-lt"/>
                <a:ea typeface="+mj-ea"/>
                <a:cs typeface="+mj-cs"/>
              </a:rPr>
              <a:t>Evaluar</a:t>
            </a:r>
            <a:r>
              <a:rPr lang="en-US" b="1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 a la </a:t>
            </a:r>
            <a:r>
              <a:rPr lang="en-US" b="1" kern="1200" dirty="0" err="1">
                <a:solidFill>
                  <a:srgbClr val="FFC000"/>
                </a:solidFill>
                <a:latin typeface="+mj-lt"/>
                <a:ea typeface="+mj-ea"/>
                <a:cs typeface="+mj-cs"/>
              </a:rPr>
              <a:t>alta</a:t>
            </a:r>
            <a:endParaRPr lang="en-US" b="1" kern="1200" dirty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044483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68C926E-2710-9045-ACAE-2F1EF0C96C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31" b="177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7B2595C-6C62-D949-95A7-BDE4BB56D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08089" cy="1325563"/>
          </a:xfrm>
          <a:solidFill>
            <a:schemeClr val="bg1"/>
          </a:solidFill>
        </p:spPr>
        <p:txBody>
          <a:bodyPr/>
          <a:lstStyle/>
          <a:p>
            <a:r>
              <a:rPr lang="es-ES" dirty="0">
                <a:solidFill>
                  <a:schemeClr val="accent2"/>
                </a:solidFill>
              </a:rPr>
              <a:t>Las otras notas de profe Ramón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D81DBE3-08C9-A940-B6E0-E027CF8B4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471" y="1854993"/>
            <a:ext cx="7364392" cy="4148607"/>
          </a:xfrm>
          <a:prstGeom prst="rect">
            <a:avLst/>
          </a:prstGeom>
        </p:spPr>
      </p:pic>
      <p:pic>
        <p:nvPicPr>
          <p:cNvPr id="12" name="Marcador de contenido 11" descr="Un hombre sentado en un escritorio&#10;&#10;Descripción generada automáticamente">
            <a:extLst>
              <a:ext uri="{FF2B5EF4-FFF2-40B4-BE49-F238E27FC236}">
                <a16:creationId xmlns:a16="http://schemas.microsoft.com/office/drawing/2014/main" id="{7DA8FFEC-F3E7-4746-950A-E4097D993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9421" y="3495675"/>
            <a:ext cx="4000500" cy="2997200"/>
          </a:xfrm>
        </p:spPr>
      </p:pic>
    </p:spTree>
    <p:extLst>
      <p:ext uri="{BB962C8B-B14F-4D97-AF65-F5344CB8AC3E}">
        <p14:creationId xmlns:p14="http://schemas.microsoft.com/office/powerpoint/2010/main" val="58619136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24246EAF-72B0-914B-BF74-3ED0EF86F8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657" b="7772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2CC83BE-D96C-7542-88A6-ACD783334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30" y="250031"/>
            <a:ext cx="3719742" cy="2293472"/>
          </a:xfrm>
        </p:spPr>
        <p:txBody>
          <a:bodyPr>
            <a:normAutofit/>
          </a:bodyPr>
          <a:lstStyle/>
          <a:p>
            <a:r>
              <a:rPr lang="es-ES" sz="5400" b="1" dirty="0">
                <a:solidFill>
                  <a:srgbClr val="FFFF00"/>
                </a:solidFill>
              </a:rPr>
              <a:t>Empatía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533EBB47-52B2-BD4B-B564-1DB5C30A7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59619" y="2011680"/>
            <a:ext cx="4761721" cy="3097054"/>
          </a:xfrm>
        </p:spPr>
      </p:pic>
    </p:spTree>
    <p:extLst>
      <p:ext uri="{BB962C8B-B14F-4D97-AF65-F5344CB8AC3E}">
        <p14:creationId xmlns:p14="http://schemas.microsoft.com/office/powerpoint/2010/main" val="160463491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82D573-C384-4E4B-A92D-85B803F8A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40A803-7EE8-1A4C-9F41-CA1068BC3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magen que contiene persona, exterior, comiendo, sostener&#10;&#10;Descripción generada automáticamente">
            <a:extLst>
              <a:ext uri="{FF2B5EF4-FFF2-40B4-BE49-F238E27FC236}">
                <a16:creationId xmlns:a16="http://schemas.microsoft.com/office/drawing/2014/main" id="{5833FBC4-8B16-1A44-872E-4889C7D42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6047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091D3B-7F1D-504F-A78C-B45C45EE4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EL VALOR DE LA EMPATÍA!!" descr="EL VALOR DE LA EMPATÍA!!">
            <a:hlinkClick r:id="" action="ppaction://media"/>
            <a:extLst>
              <a:ext uri="{FF2B5EF4-FFF2-40B4-BE49-F238E27FC236}">
                <a16:creationId xmlns:a16="http://schemas.microsoft.com/office/drawing/2014/main" id="{0BF4E763-BC0A-894E-A3CB-CC5162E3C6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900" y="-32130"/>
            <a:ext cx="11724440" cy="6594848"/>
          </a:xfrm>
        </p:spPr>
      </p:pic>
    </p:spTree>
    <p:extLst>
      <p:ext uri="{BB962C8B-B14F-4D97-AF65-F5344CB8AC3E}">
        <p14:creationId xmlns:p14="http://schemas.microsoft.com/office/powerpoint/2010/main" val="195972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xterior, pasto, animal, mamífero&#10;&#10;Descripción generada automáticamente">
            <a:extLst>
              <a:ext uri="{FF2B5EF4-FFF2-40B4-BE49-F238E27FC236}">
                <a16:creationId xmlns:a16="http://schemas.microsoft.com/office/drawing/2014/main" id="{A1B79B95-27C6-7C4B-A3C8-9F5D7DA247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t="9091" r="26693"/>
          <a:stretch/>
        </p:blipFill>
        <p:spPr>
          <a:xfrm>
            <a:off x="5313404" y="10"/>
            <a:ext cx="6878595" cy="68579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FD6258-7C71-AC44-9B1B-35D72548D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97" y="2718054"/>
            <a:ext cx="5053914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ES" sz="3600" dirty="0"/>
              <a:t>"</a:t>
            </a:r>
            <a:r>
              <a:rPr lang="es-ES" sz="3600" dirty="0" err="1"/>
              <a:t>When</a:t>
            </a:r>
            <a:r>
              <a:rPr lang="es-ES" sz="3600" dirty="0"/>
              <a:t> </a:t>
            </a:r>
            <a:r>
              <a:rPr lang="es-ES" sz="3600" dirty="0" err="1"/>
              <a:t>you</a:t>
            </a:r>
            <a:r>
              <a:rPr lang="es-ES" sz="3600" dirty="0"/>
              <a:t> </a:t>
            </a:r>
            <a:r>
              <a:rPr lang="es-ES" sz="3600" dirty="0" err="1"/>
              <a:t>have</a:t>
            </a:r>
            <a:r>
              <a:rPr lang="es-ES" sz="3600" dirty="0"/>
              <a:t> a chance to </a:t>
            </a:r>
            <a:r>
              <a:rPr lang="es-ES" sz="3600" dirty="0" err="1"/>
              <a:t>help</a:t>
            </a:r>
            <a:r>
              <a:rPr lang="es-ES" sz="3600" dirty="0"/>
              <a:t> </a:t>
            </a:r>
            <a:r>
              <a:rPr lang="es-ES" sz="3600" dirty="0" err="1"/>
              <a:t>someone</a:t>
            </a:r>
            <a:r>
              <a:rPr lang="es-ES" sz="3600" dirty="0"/>
              <a:t>, and </a:t>
            </a:r>
            <a:r>
              <a:rPr lang="es-ES" sz="3600" dirty="0" err="1"/>
              <a:t>it’s</a:t>
            </a:r>
            <a:r>
              <a:rPr lang="es-ES" sz="3600" dirty="0"/>
              <a:t> </a:t>
            </a:r>
            <a:r>
              <a:rPr lang="es-ES" sz="3600" dirty="0" err="1"/>
              <a:t>easy</a:t>
            </a:r>
            <a:r>
              <a:rPr lang="es-ES" sz="3600" dirty="0"/>
              <a:t> </a:t>
            </a:r>
            <a:r>
              <a:rPr lang="es-ES" sz="3600" dirty="0" err="1"/>
              <a:t>for</a:t>
            </a:r>
            <a:r>
              <a:rPr lang="es-ES" sz="3600" dirty="0"/>
              <a:t> </a:t>
            </a:r>
            <a:r>
              <a:rPr lang="es-ES" sz="3600" dirty="0" err="1"/>
              <a:t>you</a:t>
            </a:r>
            <a:r>
              <a:rPr lang="es-ES" sz="3600" dirty="0"/>
              <a:t> to do...</a:t>
            </a:r>
            <a:r>
              <a:rPr lang="es-ES" sz="3600" dirty="0" err="1"/>
              <a:t>just</a:t>
            </a:r>
            <a:r>
              <a:rPr lang="es-ES" sz="3600" dirty="0"/>
              <a:t> do </a:t>
            </a:r>
            <a:r>
              <a:rPr lang="es-ES" sz="3600" dirty="0" err="1"/>
              <a:t>it</a:t>
            </a:r>
            <a:r>
              <a:rPr lang="es-ES" sz="3600" dirty="0"/>
              <a:t>.”</a:t>
            </a:r>
          </a:p>
        </p:txBody>
      </p:sp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3B51B6D3-E940-D748-B06F-79B87FEF52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2360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4C1477E0-EE88-AA49-94BF-CDEE37078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657" b="7772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02D1D37-4F07-5A48-BE85-F8E92E28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34103" cy="1325563"/>
          </a:xfrm>
          <a:solidFill>
            <a:srgbClr val="ECE4D8"/>
          </a:solidFill>
        </p:spPr>
        <p:txBody>
          <a:bodyPr/>
          <a:lstStyle/>
          <a:p>
            <a:r>
              <a:rPr lang="es-ES" b="1" dirty="0"/>
              <a:t>El cachorro</a:t>
            </a:r>
          </a:p>
        </p:txBody>
      </p:sp>
      <p:pic>
        <p:nvPicPr>
          <p:cNvPr id="6" name="Marcador de contenido 5" descr="Un perro mirando hacia arriba&#10;&#10;Descripción generada automáticamente con confianza media">
            <a:extLst>
              <a:ext uri="{FF2B5EF4-FFF2-40B4-BE49-F238E27FC236}">
                <a16:creationId xmlns:a16="http://schemas.microsoft.com/office/drawing/2014/main" id="{E970C008-DBB0-844B-B6F6-1B4D09F17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33140" y="2376040"/>
            <a:ext cx="5958840" cy="4480678"/>
          </a:xfrm>
        </p:spPr>
      </p:pic>
    </p:spTree>
    <p:extLst>
      <p:ext uri="{BB962C8B-B14F-4D97-AF65-F5344CB8AC3E}">
        <p14:creationId xmlns:p14="http://schemas.microsoft.com/office/powerpoint/2010/main" val="317769753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 descr="Un grupo de piedra&#10;&#10;Descripción generada automáticamente con confianza baja">
            <a:extLst>
              <a:ext uri="{FF2B5EF4-FFF2-40B4-BE49-F238E27FC236}">
                <a16:creationId xmlns:a16="http://schemas.microsoft.com/office/drawing/2014/main" id="{609D19B5-EECD-8C47-8081-24F10C283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81" r="-2" b="14294"/>
          <a:stretch/>
        </p:blipFill>
        <p:spPr>
          <a:xfrm>
            <a:off x="6015107" y="-1"/>
            <a:ext cx="6176895" cy="2937954"/>
          </a:xfrm>
          <a:prstGeom prst="rect">
            <a:avLst/>
          </a:prstGeom>
        </p:spPr>
      </p:pic>
      <p:pic>
        <p:nvPicPr>
          <p:cNvPr id="6" name="Imagen 5" descr="Una persona con un traje de color negr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9F36C95D-BF54-1042-AE3C-AE1065CDDC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60" r="1" b="17424"/>
          <a:stretch/>
        </p:blipFill>
        <p:spPr>
          <a:xfrm>
            <a:off x="6015102" y="2937953"/>
            <a:ext cx="6176896" cy="392004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DBB30E0-D64F-0C42-BF72-BBC7677FB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3052625" cy="1325563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C000"/>
                </a:solidFill>
              </a:rPr>
              <a:t>Empatía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3B2400-9278-524E-BCB6-2038D7B66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14" y="2022601"/>
            <a:ext cx="5023945" cy="4154361"/>
          </a:xfrm>
        </p:spPr>
        <p:txBody>
          <a:bodyPr>
            <a:normAutofit/>
          </a:bodyPr>
          <a:lstStyle/>
          <a:p>
            <a:r>
              <a:rPr lang="es-ES" sz="2000" dirty="0"/>
              <a:t>Ver vídeos.  Leer textos y reflexionar</a:t>
            </a:r>
          </a:p>
          <a:p>
            <a:endParaRPr lang="es-ES" sz="2000" dirty="0"/>
          </a:p>
          <a:p>
            <a:r>
              <a:rPr lang="es-ES" sz="2000" dirty="0"/>
              <a:t>Qué habéis visto en el patio</a:t>
            </a:r>
          </a:p>
          <a:p>
            <a:endParaRPr lang="es-ES" sz="2000" dirty="0"/>
          </a:p>
          <a:p>
            <a:r>
              <a:rPr lang="es-ES" sz="2000" dirty="0"/>
              <a:t>Alguna peli. 17 años</a:t>
            </a:r>
          </a:p>
          <a:p>
            <a:endParaRPr lang="es-ES" sz="2000" dirty="0"/>
          </a:p>
          <a:p>
            <a:r>
              <a:rPr lang="es-ES" sz="2000" dirty="0"/>
              <a:t>Si pasa algo en la clase traerlo. Y siempre pasa algo</a:t>
            </a:r>
          </a:p>
          <a:p>
            <a:endParaRPr lang="es-ES" sz="2000" dirty="0"/>
          </a:p>
          <a:p>
            <a:r>
              <a:rPr lang="es-ES" sz="2000" dirty="0"/>
              <a:t>Somos muchos.</a:t>
            </a:r>
          </a:p>
          <a:p>
            <a:endParaRPr lang="es-ES" sz="2000" dirty="0"/>
          </a:p>
          <a:p>
            <a:endParaRPr lang="es-ES" sz="2000" dirty="0"/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56661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287345F-2867-364B-8D5C-D0E40C02C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s-ES" dirty="0"/>
              <a:t>Truco</a:t>
            </a:r>
            <a:br>
              <a:rPr lang="es-ES" dirty="0"/>
            </a:br>
            <a:endParaRPr lang="es-ES" dirty="0"/>
          </a:p>
        </p:txBody>
      </p:sp>
      <p:pic>
        <p:nvPicPr>
          <p:cNvPr id="5" name="Imagen 4" descr="Mujer sentada en un sillón&#10;&#10;Descripción generada automáticamente">
            <a:extLst>
              <a:ext uri="{FF2B5EF4-FFF2-40B4-BE49-F238E27FC236}">
                <a16:creationId xmlns:a16="http://schemas.microsoft.com/office/drawing/2014/main" id="{79E19100-0C00-1542-A589-99AA1EBD1C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3" r="30733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E71D21-D8C0-A64A-839F-808018584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5534050" cy="3843666"/>
          </a:xfrm>
        </p:spPr>
        <p:txBody>
          <a:bodyPr>
            <a:normAutofit/>
          </a:bodyPr>
          <a:lstStyle/>
          <a:p>
            <a:r>
              <a:rPr lang="es-ES" sz="2000" dirty="0"/>
              <a:t>Repetir lo mismo que el dice</a:t>
            </a:r>
          </a:p>
          <a:p>
            <a:r>
              <a:rPr lang="es-ES" sz="2000" dirty="0"/>
              <a:t>Luego decir yo me sentí descalificado </a:t>
            </a:r>
          </a:p>
          <a:p>
            <a:r>
              <a:rPr lang="es-ES" sz="2000" dirty="0"/>
              <a:t>Preguntar tu quieres hacerme daño</a:t>
            </a:r>
          </a:p>
          <a:p>
            <a:r>
              <a:rPr lang="es-ES" sz="2000" dirty="0"/>
              <a:t>Cree en ellos pasarle la pelota para que crea</a:t>
            </a:r>
          </a:p>
          <a:p>
            <a:endParaRPr lang="es-ES" sz="2000" dirty="0"/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9810348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de la pantalla de un celular con la imagen de una caricatura&#10;&#10;Descripción generada automáticamente con confianza baja">
            <a:extLst>
              <a:ext uri="{FF2B5EF4-FFF2-40B4-BE49-F238E27FC236}">
                <a16:creationId xmlns:a16="http://schemas.microsoft.com/office/drawing/2014/main" id="{96934111-0EF6-B341-B382-0B75A832C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8632CD-F266-6C4C-8F62-0FE3CB6B4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asertividad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F4351B-F34A-7641-A187-F7BA47267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/>
              <a:t>Responder teniendo en cuenta tus emociones y no las de los demás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69530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4" descr="Imagen que contiene exterior, cerca, hecho de madera, edificio&#10;&#10;Descripción generada automáticamente">
            <a:extLst>
              <a:ext uri="{FF2B5EF4-FFF2-40B4-BE49-F238E27FC236}">
                <a16:creationId xmlns:a16="http://schemas.microsoft.com/office/drawing/2014/main" id="{C485A4C4-0311-C041-8EF0-024760CA1B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40" r="10154" b="1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4CED060-D09C-D94A-A9E1-775AE2F8D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LADRONES DEL ALMA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B5753D-FED0-314E-B3B4-FBFCF1A74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3650" y="5709565"/>
            <a:ext cx="5395975" cy="6467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la tradición judía: los aguafiestas</a:t>
            </a:r>
          </a:p>
        </p:txBody>
      </p:sp>
      <p:pic>
        <p:nvPicPr>
          <p:cNvPr id="5" name="Imagen 4" descr="Dibujo animado de un personaje con la boca abierta&#10;&#10;Descripción generada automáticamente con confianza media">
            <a:extLst>
              <a:ext uri="{FF2B5EF4-FFF2-40B4-BE49-F238E27FC236}">
                <a16:creationId xmlns:a16="http://schemas.microsoft.com/office/drawing/2014/main" id="{74CBB31C-F4F3-6241-A5E0-B9A621D358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37" r="2" b="8825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8150828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9" descr="Imagen que contiene texto&#10;&#10;Descripción generada automáticamente">
            <a:extLst>
              <a:ext uri="{FF2B5EF4-FFF2-40B4-BE49-F238E27FC236}">
                <a16:creationId xmlns:a16="http://schemas.microsoft.com/office/drawing/2014/main" id="{C90CA824-2483-074C-8E14-E39C403CB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8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t="21469" b="22292"/>
          <a:stretch/>
        </p:blipFill>
        <p:spPr>
          <a:xfrm>
            <a:off x="0" y="96130"/>
            <a:ext cx="12191980" cy="685671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C906138-EBC3-A741-B965-E45989091E49}"/>
              </a:ext>
            </a:extLst>
          </p:cNvPr>
          <p:cNvSpPr txBox="1"/>
          <p:nvPr/>
        </p:nvSpPr>
        <p:spPr>
          <a:xfrm>
            <a:off x="133605" y="96130"/>
            <a:ext cx="9472408" cy="2377814"/>
          </a:xfrm>
          <a:custGeom>
            <a:avLst/>
            <a:gdLst>
              <a:gd name="connsiteX0" fmla="*/ 0 w 9472408"/>
              <a:gd name="connsiteY0" fmla="*/ 396310 h 2377814"/>
              <a:gd name="connsiteX1" fmla="*/ 396310 w 9472408"/>
              <a:gd name="connsiteY1" fmla="*/ 0 h 2377814"/>
              <a:gd name="connsiteX2" fmla="*/ 803592 w 9472408"/>
              <a:gd name="connsiteY2" fmla="*/ 0 h 2377814"/>
              <a:gd name="connsiteX3" fmla="*/ 1644864 w 9472408"/>
              <a:gd name="connsiteY3" fmla="*/ 0 h 2377814"/>
              <a:gd name="connsiteX4" fmla="*/ 2312540 w 9472408"/>
              <a:gd name="connsiteY4" fmla="*/ 0 h 2377814"/>
              <a:gd name="connsiteX5" fmla="*/ 3153812 w 9472408"/>
              <a:gd name="connsiteY5" fmla="*/ 0 h 2377814"/>
              <a:gd name="connsiteX6" fmla="*/ 3908286 w 9472408"/>
              <a:gd name="connsiteY6" fmla="*/ 0 h 2377814"/>
              <a:gd name="connsiteX7" fmla="*/ 4489164 w 9472408"/>
              <a:gd name="connsiteY7" fmla="*/ 0 h 2377814"/>
              <a:gd name="connsiteX8" fmla="*/ 5243638 w 9472408"/>
              <a:gd name="connsiteY8" fmla="*/ 0 h 2377814"/>
              <a:gd name="connsiteX9" fmla="*/ 5737718 w 9472408"/>
              <a:gd name="connsiteY9" fmla="*/ 0 h 2377814"/>
              <a:gd name="connsiteX10" fmla="*/ 6405394 w 9472408"/>
              <a:gd name="connsiteY10" fmla="*/ 0 h 2377814"/>
              <a:gd name="connsiteX11" fmla="*/ 6812676 w 9472408"/>
              <a:gd name="connsiteY11" fmla="*/ 0 h 2377814"/>
              <a:gd name="connsiteX12" fmla="*/ 7653948 w 9472408"/>
              <a:gd name="connsiteY12" fmla="*/ 0 h 2377814"/>
              <a:gd name="connsiteX13" fmla="*/ 8321624 w 9472408"/>
              <a:gd name="connsiteY13" fmla="*/ 0 h 2377814"/>
              <a:gd name="connsiteX14" fmla="*/ 9076098 w 9472408"/>
              <a:gd name="connsiteY14" fmla="*/ 0 h 2377814"/>
              <a:gd name="connsiteX15" fmla="*/ 9472408 w 9472408"/>
              <a:gd name="connsiteY15" fmla="*/ 396310 h 2377814"/>
              <a:gd name="connsiteX16" fmla="*/ 9472408 w 9472408"/>
              <a:gd name="connsiteY16" fmla="*/ 940560 h 2377814"/>
              <a:gd name="connsiteX17" fmla="*/ 9472408 w 9472408"/>
              <a:gd name="connsiteY17" fmla="*/ 1484810 h 2377814"/>
              <a:gd name="connsiteX18" fmla="*/ 9472408 w 9472408"/>
              <a:gd name="connsiteY18" fmla="*/ 1981504 h 2377814"/>
              <a:gd name="connsiteX19" fmla="*/ 9076098 w 9472408"/>
              <a:gd name="connsiteY19" fmla="*/ 2377814 h 2377814"/>
              <a:gd name="connsiteX20" fmla="*/ 8321624 w 9472408"/>
              <a:gd name="connsiteY20" fmla="*/ 2377814 h 2377814"/>
              <a:gd name="connsiteX21" fmla="*/ 7827544 w 9472408"/>
              <a:gd name="connsiteY21" fmla="*/ 2377814 h 2377814"/>
              <a:gd name="connsiteX22" fmla="*/ 7073070 w 9472408"/>
              <a:gd name="connsiteY22" fmla="*/ 2377814 h 2377814"/>
              <a:gd name="connsiteX23" fmla="*/ 6492192 w 9472408"/>
              <a:gd name="connsiteY23" fmla="*/ 2377814 h 2377814"/>
              <a:gd name="connsiteX24" fmla="*/ 5998112 w 9472408"/>
              <a:gd name="connsiteY24" fmla="*/ 2377814 h 2377814"/>
              <a:gd name="connsiteX25" fmla="*/ 5590829 w 9472408"/>
              <a:gd name="connsiteY25" fmla="*/ 2377814 h 2377814"/>
              <a:gd name="connsiteX26" fmla="*/ 5096749 w 9472408"/>
              <a:gd name="connsiteY26" fmla="*/ 2377814 h 2377814"/>
              <a:gd name="connsiteX27" fmla="*/ 4602669 w 9472408"/>
              <a:gd name="connsiteY27" fmla="*/ 2377814 h 2377814"/>
              <a:gd name="connsiteX28" fmla="*/ 3934993 w 9472408"/>
              <a:gd name="connsiteY28" fmla="*/ 2377814 h 2377814"/>
              <a:gd name="connsiteX29" fmla="*/ 3267317 w 9472408"/>
              <a:gd name="connsiteY29" fmla="*/ 2377814 h 2377814"/>
              <a:gd name="connsiteX30" fmla="*/ 2686439 w 9472408"/>
              <a:gd name="connsiteY30" fmla="*/ 2377814 h 2377814"/>
              <a:gd name="connsiteX31" fmla="*/ 1845167 w 9472408"/>
              <a:gd name="connsiteY31" fmla="*/ 2377814 h 2377814"/>
              <a:gd name="connsiteX32" fmla="*/ 1351087 w 9472408"/>
              <a:gd name="connsiteY32" fmla="*/ 2377814 h 2377814"/>
              <a:gd name="connsiteX33" fmla="*/ 396310 w 9472408"/>
              <a:gd name="connsiteY33" fmla="*/ 2377814 h 2377814"/>
              <a:gd name="connsiteX34" fmla="*/ 0 w 9472408"/>
              <a:gd name="connsiteY34" fmla="*/ 1981504 h 2377814"/>
              <a:gd name="connsiteX35" fmla="*/ 0 w 9472408"/>
              <a:gd name="connsiteY35" fmla="*/ 1484810 h 2377814"/>
              <a:gd name="connsiteX36" fmla="*/ 0 w 9472408"/>
              <a:gd name="connsiteY36" fmla="*/ 1003968 h 2377814"/>
              <a:gd name="connsiteX37" fmla="*/ 0 w 9472408"/>
              <a:gd name="connsiteY37" fmla="*/ 396310 h 237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472408" h="2377814" fill="none" extrusionOk="0">
                <a:moveTo>
                  <a:pt x="0" y="396310"/>
                </a:moveTo>
                <a:cubicBezTo>
                  <a:pt x="18684" y="223101"/>
                  <a:pt x="213490" y="35668"/>
                  <a:pt x="396310" y="0"/>
                </a:cubicBezTo>
                <a:cubicBezTo>
                  <a:pt x="481314" y="-423"/>
                  <a:pt x="711369" y="20325"/>
                  <a:pt x="803592" y="0"/>
                </a:cubicBezTo>
                <a:cubicBezTo>
                  <a:pt x="895815" y="-20325"/>
                  <a:pt x="1312873" y="-4897"/>
                  <a:pt x="1644864" y="0"/>
                </a:cubicBezTo>
                <a:cubicBezTo>
                  <a:pt x="1976855" y="4897"/>
                  <a:pt x="2085899" y="-15239"/>
                  <a:pt x="2312540" y="0"/>
                </a:cubicBezTo>
                <a:cubicBezTo>
                  <a:pt x="2539181" y="15239"/>
                  <a:pt x="2898963" y="12811"/>
                  <a:pt x="3153812" y="0"/>
                </a:cubicBezTo>
                <a:cubicBezTo>
                  <a:pt x="3408661" y="-12811"/>
                  <a:pt x="3715922" y="1256"/>
                  <a:pt x="3908286" y="0"/>
                </a:cubicBezTo>
                <a:cubicBezTo>
                  <a:pt x="4100650" y="-1256"/>
                  <a:pt x="4340629" y="-7653"/>
                  <a:pt x="4489164" y="0"/>
                </a:cubicBezTo>
                <a:cubicBezTo>
                  <a:pt x="4637699" y="7653"/>
                  <a:pt x="4948089" y="12138"/>
                  <a:pt x="5243638" y="0"/>
                </a:cubicBezTo>
                <a:cubicBezTo>
                  <a:pt x="5539187" y="-12138"/>
                  <a:pt x="5618808" y="-9372"/>
                  <a:pt x="5737718" y="0"/>
                </a:cubicBezTo>
                <a:cubicBezTo>
                  <a:pt x="5856628" y="9372"/>
                  <a:pt x="6251952" y="-31893"/>
                  <a:pt x="6405394" y="0"/>
                </a:cubicBezTo>
                <a:cubicBezTo>
                  <a:pt x="6558836" y="31893"/>
                  <a:pt x="6727744" y="8033"/>
                  <a:pt x="6812676" y="0"/>
                </a:cubicBezTo>
                <a:cubicBezTo>
                  <a:pt x="6897608" y="-8033"/>
                  <a:pt x="7301531" y="26892"/>
                  <a:pt x="7653948" y="0"/>
                </a:cubicBezTo>
                <a:cubicBezTo>
                  <a:pt x="8006365" y="-26892"/>
                  <a:pt x="8143453" y="-20436"/>
                  <a:pt x="8321624" y="0"/>
                </a:cubicBezTo>
                <a:cubicBezTo>
                  <a:pt x="8499795" y="20436"/>
                  <a:pt x="8850431" y="-19368"/>
                  <a:pt x="9076098" y="0"/>
                </a:cubicBezTo>
                <a:cubicBezTo>
                  <a:pt x="9316769" y="46506"/>
                  <a:pt x="9466124" y="203136"/>
                  <a:pt x="9472408" y="396310"/>
                </a:cubicBezTo>
                <a:cubicBezTo>
                  <a:pt x="9466603" y="666385"/>
                  <a:pt x="9480594" y="739962"/>
                  <a:pt x="9472408" y="940560"/>
                </a:cubicBezTo>
                <a:cubicBezTo>
                  <a:pt x="9464223" y="1141158"/>
                  <a:pt x="9482590" y="1219982"/>
                  <a:pt x="9472408" y="1484810"/>
                </a:cubicBezTo>
                <a:cubicBezTo>
                  <a:pt x="9462227" y="1749638"/>
                  <a:pt x="9487730" y="1881387"/>
                  <a:pt x="9472408" y="1981504"/>
                </a:cubicBezTo>
                <a:cubicBezTo>
                  <a:pt x="9469626" y="2242478"/>
                  <a:pt x="9258897" y="2346193"/>
                  <a:pt x="9076098" y="2377814"/>
                </a:cubicBezTo>
                <a:cubicBezTo>
                  <a:pt x="8731374" y="2351519"/>
                  <a:pt x="8579665" y="2385096"/>
                  <a:pt x="8321624" y="2377814"/>
                </a:cubicBezTo>
                <a:cubicBezTo>
                  <a:pt x="8063583" y="2370532"/>
                  <a:pt x="8025120" y="2394070"/>
                  <a:pt x="7827544" y="2377814"/>
                </a:cubicBezTo>
                <a:cubicBezTo>
                  <a:pt x="7629968" y="2361558"/>
                  <a:pt x="7321840" y="2395863"/>
                  <a:pt x="7073070" y="2377814"/>
                </a:cubicBezTo>
                <a:cubicBezTo>
                  <a:pt x="6824300" y="2359765"/>
                  <a:pt x="6661204" y="2378305"/>
                  <a:pt x="6492192" y="2377814"/>
                </a:cubicBezTo>
                <a:cubicBezTo>
                  <a:pt x="6323180" y="2377323"/>
                  <a:pt x="6174058" y="2364469"/>
                  <a:pt x="5998112" y="2377814"/>
                </a:cubicBezTo>
                <a:cubicBezTo>
                  <a:pt x="5822166" y="2391159"/>
                  <a:pt x="5755085" y="2380200"/>
                  <a:pt x="5590829" y="2377814"/>
                </a:cubicBezTo>
                <a:cubicBezTo>
                  <a:pt x="5426573" y="2375428"/>
                  <a:pt x="5274851" y="2378772"/>
                  <a:pt x="5096749" y="2377814"/>
                </a:cubicBezTo>
                <a:cubicBezTo>
                  <a:pt x="4918647" y="2376856"/>
                  <a:pt x="4847342" y="2364542"/>
                  <a:pt x="4602669" y="2377814"/>
                </a:cubicBezTo>
                <a:cubicBezTo>
                  <a:pt x="4357996" y="2391086"/>
                  <a:pt x="4183238" y="2403525"/>
                  <a:pt x="3934993" y="2377814"/>
                </a:cubicBezTo>
                <a:cubicBezTo>
                  <a:pt x="3686748" y="2352103"/>
                  <a:pt x="3434952" y="2388482"/>
                  <a:pt x="3267317" y="2377814"/>
                </a:cubicBezTo>
                <a:cubicBezTo>
                  <a:pt x="3099682" y="2367146"/>
                  <a:pt x="2849110" y="2400033"/>
                  <a:pt x="2686439" y="2377814"/>
                </a:cubicBezTo>
                <a:cubicBezTo>
                  <a:pt x="2523768" y="2355595"/>
                  <a:pt x="2160333" y="2389813"/>
                  <a:pt x="1845167" y="2377814"/>
                </a:cubicBezTo>
                <a:cubicBezTo>
                  <a:pt x="1530001" y="2365815"/>
                  <a:pt x="1589220" y="2394061"/>
                  <a:pt x="1351087" y="2377814"/>
                </a:cubicBezTo>
                <a:cubicBezTo>
                  <a:pt x="1112954" y="2361567"/>
                  <a:pt x="816175" y="2416546"/>
                  <a:pt x="396310" y="2377814"/>
                </a:cubicBezTo>
                <a:cubicBezTo>
                  <a:pt x="201923" y="2369213"/>
                  <a:pt x="16710" y="2160287"/>
                  <a:pt x="0" y="1981504"/>
                </a:cubicBezTo>
                <a:cubicBezTo>
                  <a:pt x="-18347" y="1757805"/>
                  <a:pt x="-22982" y="1717815"/>
                  <a:pt x="0" y="1484810"/>
                </a:cubicBezTo>
                <a:cubicBezTo>
                  <a:pt x="22982" y="1251805"/>
                  <a:pt x="556" y="1103401"/>
                  <a:pt x="0" y="1003968"/>
                </a:cubicBezTo>
                <a:cubicBezTo>
                  <a:pt x="-556" y="904535"/>
                  <a:pt x="23612" y="524891"/>
                  <a:pt x="0" y="396310"/>
                </a:cubicBezTo>
                <a:close/>
              </a:path>
              <a:path w="9472408" h="2377814" stroke="0" extrusionOk="0">
                <a:moveTo>
                  <a:pt x="0" y="396310"/>
                </a:moveTo>
                <a:cubicBezTo>
                  <a:pt x="-23373" y="163017"/>
                  <a:pt x="171379" y="2272"/>
                  <a:pt x="396310" y="0"/>
                </a:cubicBezTo>
                <a:cubicBezTo>
                  <a:pt x="701066" y="33901"/>
                  <a:pt x="948739" y="34461"/>
                  <a:pt x="1237582" y="0"/>
                </a:cubicBezTo>
                <a:cubicBezTo>
                  <a:pt x="1526425" y="-34461"/>
                  <a:pt x="1643666" y="22196"/>
                  <a:pt x="1818460" y="0"/>
                </a:cubicBezTo>
                <a:cubicBezTo>
                  <a:pt x="1993254" y="-22196"/>
                  <a:pt x="2083113" y="-24448"/>
                  <a:pt x="2312540" y="0"/>
                </a:cubicBezTo>
                <a:cubicBezTo>
                  <a:pt x="2541967" y="24448"/>
                  <a:pt x="2880584" y="30232"/>
                  <a:pt x="3067014" y="0"/>
                </a:cubicBezTo>
                <a:cubicBezTo>
                  <a:pt x="3253444" y="-30232"/>
                  <a:pt x="3444988" y="-14401"/>
                  <a:pt x="3647892" y="0"/>
                </a:cubicBezTo>
                <a:cubicBezTo>
                  <a:pt x="3850796" y="14401"/>
                  <a:pt x="4112161" y="-9504"/>
                  <a:pt x="4489164" y="0"/>
                </a:cubicBezTo>
                <a:cubicBezTo>
                  <a:pt x="4866167" y="9504"/>
                  <a:pt x="4809960" y="-24377"/>
                  <a:pt x="4983244" y="0"/>
                </a:cubicBezTo>
                <a:cubicBezTo>
                  <a:pt x="5156528" y="24377"/>
                  <a:pt x="5450052" y="-13880"/>
                  <a:pt x="5824516" y="0"/>
                </a:cubicBezTo>
                <a:cubicBezTo>
                  <a:pt x="6198980" y="13880"/>
                  <a:pt x="6059303" y="-7918"/>
                  <a:pt x="6231798" y="0"/>
                </a:cubicBezTo>
                <a:cubicBezTo>
                  <a:pt x="6404293" y="7918"/>
                  <a:pt x="6575749" y="11190"/>
                  <a:pt x="6899474" y="0"/>
                </a:cubicBezTo>
                <a:cubicBezTo>
                  <a:pt x="7223199" y="-11190"/>
                  <a:pt x="7259373" y="21140"/>
                  <a:pt x="7567150" y="0"/>
                </a:cubicBezTo>
                <a:cubicBezTo>
                  <a:pt x="7874927" y="-21140"/>
                  <a:pt x="7935853" y="-22236"/>
                  <a:pt x="8148028" y="0"/>
                </a:cubicBezTo>
                <a:cubicBezTo>
                  <a:pt x="8360203" y="22236"/>
                  <a:pt x="8709178" y="31065"/>
                  <a:pt x="9076098" y="0"/>
                </a:cubicBezTo>
                <a:cubicBezTo>
                  <a:pt x="9311333" y="-20308"/>
                  <a:pt x="9450459" y="168949"/>
                  <a:pt x="9472408" y="396310"/>
                </a:cubicBezTo>
                <a:cubicBezTo>
                  <a:pt x="9495313" y="537112"/>
                  <a:pt x="9477042" y="721880"/>
                  <a:pt x="9472408" y="924708"/>
                </a:cubicBezTo>
                <a:cubicBezTo>
                  <a:pt x="9467774" y="1127536"/>
                  <a:pt x="9460863" y="1238255"/>
                  <a:pt x="9472408" y="1484810"/>
                </a:cubicBezTo>
                <a:cubicBezTo>
                  <a:pt x="9483953" y="1731365"/>
                  <a:pt x="9465415" y="1765853"/>
                  <a:pt x="9472408" y="1981504"/>
                </a:cubicBezTo>
                <a:cubicBezTo>
                  <a:pt x="9458461" y="2225317"/>
                  <a:pt x="9306548" y="2386414"/>
                  <a:pt x="9076098" y="2377814"/>
                </a:cubicBezTo>
                <a:cubicBezTo>
                  <a:pt x="8870599" y="2375257"/>
                  <a:pt x="8792272" y="2367494"/>
                  <a:pt x="8582018" y="2377814"/>
                </a:cubicBezTo>
                <a:cubicBezTo>
                  <a:pt x="8371764" y="2388134"/>
                  <a:pt x="8226577" y="2392959"/>
                  <a:pt x="7914342" y="2377814"/>
                </a:cubicBezTo>
                <a:cubicBezTo>
                  <a:pt x="7602107" y="2362669"/>
                  <a:pt x="7617638" y="2388173"/>
                  <a:pt x="7420262" y="2377814"/>
                </a:cubicBezTo>
                <a:cubicBezTo>
                  <a:pt x="7222886" y="2367455"/>
                  <a:pt x="6977879" y="2396721"/>
                  <a:pt x="6752586" y="2377814"/>
                </a:cubicBezTo>
                <a:cubicBezTo>
                  <a:pt x="6527293" y="2358907"/>
                  <a:pt x="6536245" y="2368307"/>
                  <a:pt x="6345303" y="2377814"/>
                </a:cubicBezTo>
                <a:cubicBezTo>
                  <a:pt x="6154361" y="2387321"/>
                  <a:pt x="6137759" y="2379260"/>
                  <a:pt x="5938021" y="2377814"/>
                </a:cubicBezTo>
                <a:cubicBezTo>
                  <a:pt x="5738283" y="2376368"/>
                  <a:pt x="5491081" y="2371189"/>
                  <a:pt x="5270345" y="2377814"/>
                </a:cubicBezTo>
                <a:cubicBezTo>
                  <a:pt x="5049609" y="2384439"/>
                  <a:pt x="4976941" y="2379705"/>
                  <a:pt x="4776265" y="2377814"/>
                </a:cubicBezTo>
                <a:cubicBezTo>
                  <a:pt x="4575589" y="2375923"/>
                  <a:pt x="4258004" y="2390346"/>
                  <a:pt x="4021791" y="2377814"/>
                </a:cubicBezTo>
                <a:cubicBezTo>
                  <a:pt x="3785578" y="2365282"/>
                  <a:pt x="3760192" y="2399035"/>
                  <a:pt x="3527710" y="2377814"/>
                </a:cubicBezTo>
                <a:cubicBezTo>
                  <a:pt x="3295228" y="2356593"/>
                  <a:pt x="3135268" y="2391597"/>
                  <a:pt x="2773237" y="2377814"/>
                </a:cubicBezTo>
                <a:cubicBezTo>
                  <a:pt x="2411206" y="2364031"/>
                  <a:pt x="2523641" y="2371359"/>
                  <a:pt x="2365954" y="2377814"/>
                </a:cubicBezTo>
                <a:cubicBezTo>
                  <a:pt x="2208267" y="2384269"/>
                  <a:pt x="1821218" y="2402952"/>
                  <a:pt x="1611480" y="2377814"/>
                </a:cubicBezTo>
                <a:cubicBezTo>
                  <a:pt x="1401742" y="2352676"/>
                  <a:pt x="1356181" y="2379808"/>
                  <a:pt x="1117400" y="2377814"/>
                </a:cubicBezTo>
                <a:cubicBezTo>
                  <a:pt x="878619" y="2375820"/>
                  <a:pt x="711234" y="2355501"/>
                  <a:pt x="396310" y="2377814"/>
                </a:cubicBezTo>
                <a:cubicBezTo>
                  <a:pt x="178831" y="2371715"/>
                  <a:pt x="-29738" y="2199422"/>
                  <a:pt x="0" y="1981504"/>
                </a:cubicBezTo>
                <a:cubicBezTo>
                  <a:pt x="-19078" y="1774733"/>
                  <a:pt x="-24430" y="1598525"/>
                  <a:pt x="0" y="1484810"/>
                </a:cubicBezTo>
                <a:cubicBezTo>
                  <a:pt x="24430" y="1371095"/>
                  <a:pt x="-20438" y="1168490"/>
                  <a:pt x="0" y="1003968"/>
                </a:cubicBezTo>
                <a:cubicBezTo>
                  <a:pt x="20438" y="839446"/>
                  <a:pt x="14177" y="696613"/>
                  <a:pt x="0" y="396310"/>
                </a:cubicBezTo>
                <a:close/>
              </a:path>
            </a:pathLst>
          </a:custGeom>
          <a:solidFill>
            <a:srgbClr val="E9B148">
              <a:alpha val="94902"/>
            </a:srgbClr>
          </a:solidFill>
          <a:ln w="571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s-ES" sz="3200" dirty="0">
              <a:solidFill>
                <a:srgbClr val="828333"/>
              </a:solidFill>
              <a:latin typeface="Hobo Std" panose="020B0803040709020204" pitchFamily="34" charset="77"/>
            </a:endParaRPr>
          </a:p>
          <a:p>
            <a:pPr>
              <a:lnSpc>
                <a:spcPct val="150000"/>
              </a:lnSpc>
            </a:pPr>
            <a:r>
              <a:rPr lang="es-ES" sz="3200" dirty="0" err="1">
                <a:solidFill>
                  <a:srgbClr val="828333"/>
                </a:solidFill>
                <a:latin typeface="Hobo Std" panose="020B0803040709020204" pitchFamily="34" charset="77"/>
              </a:rPr>
              <a:t>Thugh</a:t>
            </a:r>
            <a:r>
              <a:rPr lang="es-ES" sz="3200" dirty="0">
                <a:solidFill>
                  <a:srgbClr val="828333"/>
                </a:solidFill>
                <a:latin typeface="Hobo Std" panose="020B0803040709020204" pitchFamily="34" charset="77"/>
              </a:rPr>
              <a:t> </a:t>
            </a:r>
            <a:r>
              <a:rPr lang="es-ES" sz="3200" dirty="0" err="1">
                <a:solidFill>
                  <a:srgbClr val="828333"/>
                </a:solidFill>
                <a:latin typeface="Hobo Std" panose="020B0803040709020204" pitchFamily="34" charset="77"/>
              </a:rPr>
              <a:t>Class</a:t>
            </a:r>
            <a:endParaRPr lang="es-ES" sz="3200" dirty="0">
              <a:solidFill>
                <a:srgbClr val="828333"/>
              </a:solidFill>
              <a:latin typeface="Hobo Std" panose="020B0803040709020204" pitchFamily="34" charset="77"/>
            </a:endParaRPr>
          </a:p>
          <a:p>
            <a:pPr>
              <a:lnSpc>
                <a:spcPct val="150000"/>
              </a:lnSpc>
            </a:pPr>
            <a:endParaRPr lang="es-ES" sz="2800" dirty="0">
              <a:solidFill>
                <a:srgbClr val="828333"/>
              </a:solidFill>
              <a:latin typeface="Hobo Std" panose="020B0803040709020204" pitchFamily="34" charset="77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307D2021-4ABB-7545-9149-5D9EF4AD3945}"/>
              </a:ext>
            </a:extLst>
          </p:cNvPr>
          <p:cNvCxnSpPr/>
          <p:nvPr/>
        </p:nvCxnSpPr>
        <p:spPr>
          <a:xfrm>
            <a:off x="2759978" y="470865"/>
            <a:ext cx="0" cy="1694576"/>
          </a:xfrm>
          <a:prstGeom prst="line">
            <a:avLst/>
          </a:prstGeom>
          <a:ln w="38100">
            <a:solidFill>
              <a:srgbClr val="828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832C7422-B7FD-0C45-9B74-F51C2DACBB7D}"/>
              </a:ext>
            </a:extLst>
          </p:cNvPr>
          <p:cNvSpPr txBox="1"/>
          <p:nvPr/>
        </p:nvSpPr>
        <p:spPr>
          <a:xfrm>
            <a:off x="2893564" y="470865"/>
            <a:ext cx="599812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C00000"/>
                </a:solidFill>
                <a:latin typeface="Hobo Std" panose="020B0803040709020204" pitchFamily="34" charset="77"/>
              </a:rPr>
              <a:t>Clases Macarras</a:t>
            </a:r>
          </a:p>
          <a:p>
            <a:r>
              <a:rPr lang="es-ES" sz="3200" dirty="0">
                <a:solidFill>
                  <a:srgbClr val="C00000"/>
                </a:solidFill>
                <a:latin typeface="Hobo Std" panose="020B0803040709020204" pitchFamily="34" charset="77"/>
                <a:hlinkClick r:id="rId4"/>
              </a:rPr>
              <a:t>https://youtu.be/LcGg3bdVun4</a:t>
            </a:r>
            <a:endParaRPr lang="es-ES" sz="3200" dirty="0">
              <a:solidFill>
                <a:srgbClr val="C00000"/>
              </a:solidFill>
              <a:latin typeface="Hobo Std" panose="020B0803040709020204" pitchFamily="34" charset="77"/>
            </a:endParaRPr>
          </a:p>
          <a:p>
            <a:endParaRPr lang="es-ES" sz="3200" dirty="0">
              <a:solidFill>
                <a:srgbClr val="C00000"/>
              </a:solidFill>
              <a:latin typeface="Hobo Std" panose="020B0803040709020204" pitchFamily="34" charset="77"/>
            </a:endParaRPr>
          </a:p>
          <a:p>
            <a:endParaRPr lang="es-ES" dirty="0">
              <a:solidFill>
                <a:srgbClr val="C00000"/>
              </a:solidFill>
            </a:endParaRPr>
          </a:p>
        </p:txBody>
      </p:sp>
      <p:pic>
        <p:nvPicPr>
          <p:cNvPr id="11" name="Imagen 10" descr="Imagen que contiene interior, persona, foto, parado&#10;&#10;Descripción generada automáticamente">
            <a:extLst>
              <a:ext uri="{FF2B5EF4-FFF2-40B4-BE49-F238E27FC236}">
                <a16:creationId xmlns:a16="http://schemas.microsoft.com/office/drawing/2014/main" id="{1425552E-2436-D348-90F8-C1D29583B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544" y="2534031"/>
            <a:ext cx="8240486" cy="41532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643121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Habilidades sociales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0065" y="2575034"/>
            <a:ext cx="5980670" cy="3462228"/>
          </a:xfrm>
        </p:spPr>
        <p:txBody>
          <a:bodyPr>
            <a:normAutofit/>
          </a:bodyPr>
          <a:lstStyle/>
          <a:p>
            <a:r>
              <a:rPr lang="es-ES" dirty="0"/>
              <a:t>Llamar a la gente por su nombre</a:t>
            </a:r>
          </a:p>
          <a:p>
            <a:r>
              <a:rPr lang="es-ES" dirty="0"/>
              <a:t>Donde colocarnos</a:t>
            </a:r>
          </a:p>
          <a:p>
            <a:r>
              <a:rPr lang="es-ES" dirty="0"/>
              <a:t>Que tono usar</a:t>
            </a:r>
          </a:p>
          <a:p>
            <a:r>
              <a:rPr lang="es-ES" dirty="0"/>
              <a:t>Que palabras</a:t>
            </a:r>
          </a:p>
          <a:p>
            <a:r>
              <a:rPr lang="es-ES" dirty="0"/>
              <a:t>Que gesto</a:t>
            </a:r>
          </a:p>
          <a:p>
            <a:endParaRPr lang="es-ES" sz="1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4C488DD-D56F-7E44-A774-334EAC66E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68" r="19847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9257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 descr="Imagen que contiene exterior, cerca, hecho de madera, edificio&#10;&#10;Descripción generada automáticamente">
            <a:extLst>
              <a:ext uri="{FF2B5EF4-FFF2-40B4-BE49-F238E27FC236}">
                <a16:creationId xmlns:a16="http://schemas.microsoft.com/office/drawing/2014/main" id="{56DE3805-06B9-4B44-ACD7-91195F909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16" b="10842"/>
          <a:stretch/>
        </p:blipFill>
        <p:spPr>
          <a:xfrm>
            <a:off x="-108382" y="-87783"/>
            <a:ext cx="12191980" cy="68567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5DB1DFA-91E7-5346-9A0E-4AC188EAA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75667" cy="1325563"/>
          </a:xfrm>
        </p:spPr>
        <p:txBody>
          <a:bodyPr/>
          <a:lstStyle/>
          <a:p>
            <a:r>
              <a:rPr lang="es-ES" b="1" dirty="0">
                <a:solidFill>
                  <a:srgbClr val="C00000"/>
                </a:solidFill>
              </a:rPr>
              <a:t>Cómo se habla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81F477-3E6C-484D-B11B-734C3939E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8383" y="1825624"/>
            <a:ext cx="9191449" cy="45243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lvl="0"/>
            <a:endParaRPr lang="es-ES" dirty="0"/>
          </a:p>
          <a:p>
            <a:pPr lvl="0"/>
            <a:r>
              <a:rPr lang="es-ES" dirty="0"/>
              <a:t>Tú, té, por a mi , me</a:t>
            </a:r>
          </a:p>
          <a:p>
            <a:pPr lvl="0"/>
            <a:r>
              <a:rPr lang="es-ES" dirty="0"/>
              <a:t>No se grita</a:t>
            </a:r>
          </a:p>
          <a:p>
            <a:pPr lvl="0"/>
            <a:r>
              <a:rPr lang="es-ES" dirty="0"/>
              <a:t>Decir las cosas con otras palabras y mismo tono</a:t>
            </a:r>
          </a:p>
          <a:p>
            <a:pPr lvl="0"/>
            <a:r>
              <a:rPr lang="es-ES" dirty="0"/>
              <a:t>Si repito explicación no me enfado</a:t>
            </a:r>
          </a:p>
          <a:p>
            <a:pPr lvl="0"/>
            <a:r>
              <a:rPr lang="es-ES" dirty="0"/>
              <a:t>La forma de hacer mentir a un niño es preguntarle algo de lo que se la respuesta</a:t>
            </a:r>
          </a:p>
          <a:p>
            <a:pPr lvl="0"/>
            <a:r>
              <a:rPr lang="es-ES" dirty="0"/>
              <a:t>Si estoy muy enfadado: ganar tiempo diciendo en 15 min te responderé</a:t>
            </a:r>
          </a:p>
          <a:p>
            <a:pPr lvl="0"/>
            <a:r>
              <a:rPr lang="es-ES" dirty="0"/>
              <a:t>Trasformar la frase del niño en pregunta</a:t>
            </a:r>
          </a:p>
          <a:p>
            <a:pPr lvl="0"/>
            <a:r>
              <a:rPr lang="es-ES" dirty="0"/>
              <a:t>Un “tal vez “ lo lía todo: les cuesta aceptar los limites porque nos cuesta imponerlos</a:t>
            </a:r>
          </a:p>
          <a:p>
            <a:endParaRPr lang="es-ES" dirty="0"/>
          </a:p>
        </p:txBody>
      </p:sp>
      <p:pic>
        <p:nvPicPr>
          <p:cNvPr id="6" name="Imagen 5" descr="Animal acostado en el pasto&#10;&#10;Descripción generada automáticamente con confianza media">
            <a:extLst>
              <a:ext uri="{FF2B5EF4-FFF2-40B4-BE49-F238E27FC236}">
                <a16:creationId xmlns:a16="http://schemas.microsoft.com/office/drawing/2014/main" id="{66075855-E0F4-4742-90AA-8A3911075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910" y="211353"/>
            <a:ext cx="2494845" cy="37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4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AA94178-24B4-8E4D-B791-B1B3B77032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1650" r="7725" b="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DA1E0A3-2311-6E46-A2E9-50A9773F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452"/>
            <a:ext cx="6510130" cy="152068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4">
                    <a:lumMod val="50000"/>
                  </a:schemeClr>
                </a:solidFill>
              </a:rPr>
              <a:t>Cuidar el lenguaje no verbal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D5DE90-303B-B84D-A22F-4B07674AF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1" y="2272143"/>
            <a:ext cx="5402470" cy="3788830"/>
          </a:xfrm>
        </p:spPr>
        <p:txBody>
          <a:bodyPr anchor="ctr">
            <a:normAutofit/>
          </a:bodyPr>
          <a:lstStyle/>
          <a:p>
            <a:r>
              <a:rPr lang="es-ES" sz="4000" dirty="0">
                <a:solidFill>
                  <a:srgbClr val="000000"/>
                </a:solidFill>
              </a:rPr>
              <a:t>Gestos de desprecio</a:t>
            </a:r>
          </a:p>
          <a:p>
            <a:r>
              <a:rPr lang="es-ES" sz="4000" dirty="0">
                <a:solidFill>
                  <a:srgbClr val="000000"/>
                </a:solidFill>
              </a:rPr>
              <a:t>Tirar el cuaderno</a:t>
            </a:r>
          </a:p>
          <a:p>
            <a:r>
              <a:rPr lang="es-ES" sz="4000" dirty="0">
                <a:solidFill>
                  <a:srgbClr val="000000"/>
                </a:solidFill>
              </a:rPr>
              <a:t>Poner el </a:t>
            </a:r>
            <a:r>
              <a:rPr lang="es-ES" sz="4000" dirty="0" err="1">
                <a:solidFill>
                  <a:srgbClr val="000000"/>
                </a:solidFill>
              </a:rPr>
              <a:t>baby</a:t>
            </a:r>
            <a:r>
              <a:rPr lang="es-ES" sz="4000" dirty="0">
                <a:solidFill>
                  <a:srgbClr val="000000"/>
                </a:solidFill>
              </a:rPr>
              <a:t> a lo burro</a:t>
            </a:r>
          </a:p>
          <a:p>
            <a:r>
              <a:rPr lang="es-ES" sz="4000" dirty="0">
                <a:solidFill>
                  <a:srgbClr val="000000"/>
                </a:solidFill>
              </a:rPr>
              <a:t>Bloqueo de mirada</a:t>
            </a:r>
          </a:p>
          <a:p>
            <a:endParaRPr lang="es-ES" sz="4000" dirty="0">
              <a:solidFill>
                <a:srgbClr val="000000"/>
              </a:solidFill>
            </a:endParaRPr>
          </a:p>
          <a:p>
            <a:endParaRPr lang="es-E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1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8929F22-263C-4D44-80E1-2C71224F4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31" b="177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186A1C9-17DE-5849-B944-EACE5073BD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31" b="17769"/>
          <a:stretch/>
        </p:blipFill>
        <p:spPr>
          <a:xfrm>
            <a:off x="20" y="-257136"/>
            <a:ext cx="12191980" cy="68567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0A504B0-4FA7-FD43-9720-AE31D27B9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166" y="546653"/>
            <a:ext cx="4641834" cy="1302026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s-ES" sz="3200" b="1" dirty="0">
                <a:solidFill>
                  <a:schemeClr val="accent6">
                    <a:lumMod val="75000"/>
                  </a:schemeClr>
                </a:solidFill>
              </a:rPr>
              <a:t>¡Ojo! En caliente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0D98B1-00F6-B648-B7B1-024F9F32B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49" y="2107096"/>
            <a:ext cx="7325138" cy="4492485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r>
              <a:rPr lang="es-ES" sz="2000" dirty="0">
                <a:solidFill>
                  <a:srgbClr val="7030A0"/>
                </a:solidFill>
              </a:rPr>
              <a:t>Mira si te has caído te aguantas, que te lo había dicho Mirar para otro lado si se caen</a:t>
            </a:r>
          </a:p>
          <a:p>
            <a:r>
              <a:rPr lang="es-ES" sz="2000" dirty="0">
                <a:solidFill>
                  <a:srgbClr val="FF0000"/>
                </a:solidFill>
              </a:rPr>
              <a:t>Con el padre que tienes no me extraña ( qué culpa tengo yo de mi padre)</a:t>
            </a:r>
          </a:p>
          <a:p>
            <a:r>
              <a:rPr lang="es-ES" sz="2000" dirty="0">
                <a:solidFill>
                  <a:srgbClr val="7030A0"/>
                </a:solidFill>
              </a:rPr>
              <a:t>Jo con el profe del año pasado ( que culpa tengo yo)</a:t>
            </a:r>
          </a:p>
          <a:p>
            <a:r>
              <a:rPr lang="es-ES" sz="2000" dirty="0">
                <a:solidFill>
                  <a:srgbClr val="FF0000"/>
                </a:solidFill>
              </a:rPr>
              <a:t>Límpiate los mocos marrano</a:t>
            </a:r>
          </a:p>
          <a:p>
            <a:r>
              <a:rPr lang="es-ES" sz="2000" dirty="0">
                <a:solidFill>
                  <a:schemeClr val="accent6">
                    <a:lumMod val="75000"/>
                  </a:schemeClr>
                </a:solidFill>
              </a:rPr>
              <a:t> No te quiero</a:t>
            </a:r>
          </a:p>
          <a:p>
            <a:r>
              <a:rPr lang="es-ES" sz="2000" dirty="0">
                <a:solidFill>
                  <a:srgbClr val="FF0000"/>
                </a:solidFill>
              </a:rPr>
              <a:t>Quita que no te quiero ni ver</a:t>
            </a:r>
          </a:p>
          <a:p>
            <a:r>
              <a:rPr lang="es-ES" sz="2000" dirty="0">
                <a:solidFill>
                  <a:schemeClr val="accent6">
                    <a:lumMod val="75000"/>
                  </a:schemeClr>
                </a:solidFill>
              </a:rPr>
              <a:t>Hacéis todos el examen de recuperación</a:t>
            </a:r>
          </a:p>
          <a:p>
            <a:r>
              <a:rPr lang="es-ES" sz="2000" dirty="0"/>
              <a:t>Vosotros no os podéis quejar</a:t>
            </a:r>
          </a:p>
          <a:p>
            <a:endParaRPr lang="es-ES" sz="1600" dirty="0">
              <a:solidFill>
                <a:srgbClr val="FF0000"/>
              </a:solidFill>
            </a:endParaRPr>
          </a:p>
          <a:p>
            <a:endParaRPr lang="es-ES" sz="1600" dirty="0">
              <a:solidFill>
                <a:srgbClr val="FFFFFE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FC6688C-A13C-8545-B120-3B0F2424D7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753"/>
          <a:stretch/>
        </p:blipFill>
        <p:spPr>
          <a:xfrm>
            <a:off x="7549862" y="227"/>
            <a:ext cx="4641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5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 descr="Dibujo de una casa&#10;&#10;Descripción generada automáticamente con confianza media">
            <a:extLst>
              <a:ext uri="{FF2B5EF4-FFF2-40B4-BE49-F238E27FC236}">
                <a16:creationId xmlns:a16="http://schemas.microsoft.com/office/drawing/2014/main" id="{B830DE44-0465-A544-82C4-A25251AD05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37" r="21338" b="1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8" name="Imagen 7" descr="Casa en medio de un bosque con nieve&#10;&#10;Descripción generada automáticamente con confianza media">
            <a:extLst>
              <a:ext uri="{FF2B5EF4-FFF2-40B4-BE49-F238E27FC236}">
                <a16:creationId xmlns:a16="http://schemas.microsoft.com/office/drawing/2014/main" id="{879B991E-42E1-214E-A48C-F693D33DF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67" r="24020" b="-2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E6118A96-569F-854F-8947-05313635B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68" r="24019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6" name="Imagen 5" descr="Montaña cubierta de nieve&#10;&#10;Descripción generada automáticamente">
            <a:extLst>
              <a:ext uri="{FF2B5EF4-FFF2-40B4-BE49-F238E27FC236}">
                <a16:creationId xmlns:a16="http://schemas.microsoft.com/office/drawing/2014/main" id="{F98B730F-4C2A-1E45-8B21-4EB0212742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46" r="21603" b="1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12" name="Imagen 11" descr="Una casa de madera en el bosque&#10;&#10;Descripción generada automáticamente con confianza media">
            <a:extLst>
              <a:ext uri="{FF2B5EF4-FFF2-40B4-BE49-F238E27FC236}">
                <a16:creationId xmlns:a16="http://schemas.microsoft.com/office/drawing/2014/main" id="{ED3201D4-064F-E440-98F5-0B7FF04CA3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05" r="1110" b="1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5B4A24-E7F1-4C47-A855-F9AC786C0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 fontScale="90000"/>
          </a:bodyPr>
          <a:lstStyle/>
          <a:p>
            <a:br>
              <a:rPr lang="es-ES" sz="3600" dirty="0">
                <a:solidFill>
                  <a:srgbClr val="D0912A"/>
                </a:solidFill>
              </a:rPr>
            </a:br>
            <a:br>
              <a:rPr lang="es-ES" sz="3600" dirty="0">
                <a:solidFill>
                  <a:srgbClr val="D0912A"/>
                </a:solidFill>
              </a:rPr>
            </a:br>
            <a:br>
              <a:rPr lang="es-ES" sz="3600" dirty="0">
                <a:solidFill>
                  <a:srgbClr val="D0912A"/>
                </a:solidFill>
              </a:rPr>
            </a:br>
            <a:br>
              <a:rPr lang="es-ES" sz="3600" dirty="0">
                <a:solidFill>
                  <a:srgbClr val="D0912A"/>
                </a:solidFill>
              </a:rPr>
            </a:br>
            <a:r>
              <a:rPr lang="es-ES" sz="4800" dirty="0">
                <a:solidFill>
                  <a:srgbClr val="D0912A"/>
                </a:solidFill>
              </a:rPr>
              <a:t>Los cuatro refugios</a:t>
            </a:r>
          </a:p>
        </p:txBody>
      </p:sp>
    </p:spTree>
    <p:extLst>
      <p:ext uri="{BB962C8B-B14F-4D97-AF65-F5344CB8AC3E}">
        <p14:creationId xmlns:p14="http://schemas.microsoft.com/office/powerpoint/2010/main" val="1309763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AA25F819-2A8E-394D-A98B-238C05394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3754" b="116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5139EB3-3771-2648-9DDD-189FCCB0E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43" y="365125"/>
            <a:ext cx="665973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Chalkduster" panose="03050602040202020205" pitchFamily="66" charset="77"/>
              </a:rPr>
              <a:t>A </a:t>
            </a:r>
            <a:r>
              <a:rPr lang="en-US" kern="1200" dirty="0" err="1">
                <a:solidFill>
                  <a:srgbClr val="FFFFFF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Chalkduster" panose="03050602040202020205" pitchFamily="66" charset="77"/>
              </a:rPr>
              <a:t>vivir</a:t>
            </a:r>
            <a:r>
              <a:rPr lang="en-US" kern="1200" dirty="0">
                <a:solidFill>
                  <a:srgbClr val="FFFFFF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Chalkduster" panose="03050602040202020205" pitchFamily="66" charset="77"/>
              </a:rPr>
              <a:t> se </a:t>
            </a:r>
            <a:r>
              <a:rPr lang="en-US" kern="1200" dirty="0" err="1">
                <a:solidFill>
                  <a:srgbClr val="FFFFFF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Chalkduster" panose="03050602040202020205" pitchFamily="66" charset="77"/>
              </a:rPr>
              <a:t>aprende</a:t>
            </a:r>
            <a:r>
              <a:rPr lang="en-US" kern="1200" dirty="0">
                <a:solidFill>
                  <a:srgbClr val="FFFFFF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Chalkduster" panose="03050602040202020205" pitchFamily="66" charset="77"/>
              </a:rPr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E5D480-6F37-5D44-A22B-5199617C5D57}"/>
              </a:ext>
            </a:extLst>
          </p:cNvPr>
          <p:cNvSpPr txBox="1"/>
          <p:nvPr/>
        </p:nvSpPr>
        <p:spPr>
          <a:xfrm>
            <a:off x="838344" y="2013625"/>
            <a:ext cx="4614759" cy="416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  <a:latin typeface="Chalkduster" panose="03050602040202020205" pitchFamily="66" charset="77"/>
              </a:rPr>
              <a:t>Si </a:t>
            </a:r>
            <a:r>
              <a:rPr lang="en-US" sz="2800" dirty="0" err="1">
                <a:solidFill>
                  <a:srgbClr val="FFFFFF"/>
                </a:solidFill>
                <a:latin typeface="Chalkduster" panose="03050602040202020205" pitchFamily="66" charset="77"/>
              </a:rPr>
              <a:t>tu</a:t>
            </a:r>
            <a:r>
              <a:rPr lang="en-US" sz="2800" dirty="0">
                <a:solidFill>
                  <a:srgbClr val="FFFFFF"/>
                </a:solidFill>
                <a:latin typeface="Chalkduster" panose="03050602040202020205" pitchFamily="66" charset="77"/>
              </a:rPr>
              <a:t> das un paso,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rgbClr val="FFFFFF"/>
              </a:solidFill>
              <a:latin typeface="Chalkduster" panose="03050602040202020205" pitchFamily="66" charset="77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  <a:latin typeface="Chalkduster" panose="03050602040202020205" pitchFamily="66" charset="77"/>
              </a:rPr>
              <a:t> El </a:t>
            </a:r>
            <a:r>
              <a:rPr lang="en-US" sz="2800" dirty="0" err="1">
                <a:solidFill>
                  <a:srgbClr val="FFFFFF"/>
                </a:solidFill>
                <a:latin typeface="Chalkduster" panose="03050602040202020205" pitchFamily="66" charset="77"/>
              </a:rPr>
              <a:t>universo</a:t>
            </a:r>
            <a:r>
              <a:rPr lang="en-US" sz="2800" dirty="0">
                <a:solidFill>
                  <a:srgbClr val="FFFFFF"/>
                </a:solidFill>
                <a:latin typeface="Chalkduster" panose="03050602040202020205" pitchFamily="66" charset="77"/>
              </a:rPr>
              <a:t> da </a:t>
            </a:r>
            <a:r>
              <a:rPr lang="en-US" sz="2800" dirty="0" err="1">
                <a:solidFill>
                  <a:srgbClr val="FFFFFF"/>
                </a:solidFill>
                <a:latin typeface="Chalkduster" panose="03050602040202020205" pitchFamily="66" charset="77"/>
              </a:rPr>
              <a:t>otro</a:t>
            </a:r>
            <a:endParaRPr lang="en-US" sz="2800" dirty="0">
              <a:solidFill>
                <a:srgbClr val="FFFFFF"/>
              </a:solidFill>
              <a:latin typeface="Chalkduster" panose="03050602040202020205" pitchFamily="66" charset="77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06A91C2A-74CF-CE4B-83B9-EA68059C4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511" r="17320" b="1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74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139EB3-3771-2648-9DDD-189FCCB0E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A42E2A09-0E99-F143-BB62-669E8C1F8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6050" y="3423444"/>
            <a:ext cx="1739900" cy="1155700"/>
          </a:xfrm>
        </p:spPr>
      </p:pic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AA25F819-2A8E-394D-A98B-238C05394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3762" b="116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50F1EBE-5A7B-B94C-9188-15F92C06208C}"/>
              </a:ext>
            </a:extLst>
          </p:cNvPr>
          <p:cNvSpPr txBox="1"/>
          <p:nvPr/>
        </p:nvSpPr>
        <p:spPr>
          <a:xfrm>
            <a:off x="993913" y="487313"/>
            <a:ext cx="1032471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600" dirty="0"/>
              <a:t>El pez </a:t>
            </a:r>
            <a:r>
              <a:rPr lang="es-ES" sz="3600" dirty="0" err="1">
                <a:solidFill>
                  <a:srgbClr val="DB2B01"/>
                </a:solidFill>
              </a:rPr>
              <a:t>Koi</a:t>
            </a:r>
            <a:r>
              <a:rPr lang="es-ES" sz="3600" dirty="0">
                <a:solidFill>
                  <a:srgbClr val="C00000"/>
                </a:solidFill>
              </a:rPr>
              <a:t> </a:t>
            </a:r>
            <a:r>
              <a:rPr lang="es-ES" sz="3600" dirty="0"/>
              <a:t>crece en función del tamaño de la pecera</a:t>
            </a:r>
            <a:endParaRPr lang="es-ES" sz="3600" dirty="0">
              <a:effectLst>
                <a:glow rad="1054100">
                  <a:srgbClr val="D7A084">
                    <a:alpha val="85000"/>
                  </a:srgbClr>
                </a:glow>
              </a:effectLst>
              <a:latin typeface="Stencil" pitchFamily="82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E5D480-6F37-5D44-A22B-5199617C5D57}"/>
              </a:ext>
            </a:extLst>
          </p:cNvPr>
          <p:cNvSpPr txBox="1"/>
          <p:nvPr/>
        </p:nvSpPr>
        <p:spPr>
          <a:xfrm>
            <a:off x="277027" y="4579504"/>
            <a:ext cx="10387660" cy="1754326"/>
          </a:xfrm>
          <a:prstGeom prst="rect">
            <a:avLst/>
          </a:prstGeom>
          <a:solidFill>
            <a:schemeClr val="accent4">
              <a:lumMod val="20000"/>
              <a:lumOff val="80000"/>
              <a:alpha val="89804"/>
            </a:schemeClr>
          </a:solidFill>
          <a:ln w="762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halkduster" panose="03050602040202020205" pitchFamily="66" charset="77"/>
              </a:rPr>
              <a:t>Darwin: </a:t>
            </a:r>
          </a:p>
          <a:p>
            <a:endParaRPr lang="es-ES" dirty="0">
              <a:latin typeface="Chalkduster" panose="03050602040202020205" pitchFamily="66" charset="77"/>
            </a:endParaRPr>
          </a:p>
          <a:p>
            <a:r>
              <a:rPr lang="es-ES" dirty="0">
                <a:latin typeface="Chalkduster" panose="03050602040202020205" pitchFamily="66" charset="77"/>
              </a:rPr>
              <a:t>No es la especie mas inteligente o mas fuerte la que sobrevive, </a:t>
            </a:r>
            <a:r>
              <a:rPr lang="es-E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halkduster" panose="03050602040202020205" pitchFamily="66" charset="77"/>
              </a:rPr>
              <a:t>sino la que se adapta mejor</a:t>
            </a:r>
            <a:endParaRPr lang="es-ES" dirty="0">
              <a:latin typeface="Chalkduster" panose="03050602040202020205" pitchFamily="66" charset="77"/>
            </a:endParaRPr>
          </a:p>
          <a:p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BC803BB-DD47-5F4F-B504-90CB1B605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760" y="1659570"/>
            <a:ext cx="4118892" cy="273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2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139EB3-3771-2648-9DDD-189FCCB0E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60" y="499537"/>
            <a:ext cx="7643191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endParaRPr lang="en-US" sz="2800" kern="1200" dirty="0">
              <a:solidFill>
                <a:schemeClr val="tx1"/>
              </a:solidFill>
              <a:effectLst>
                <a:glow rad="1054100">
                  <a:srgbClr val="D7A084">
                    <a:alpha val="85000"/>
                  </a:srgbClr>
                </a:glow>
              </a:effectLst>
              <a:latin typeface="+mj-lt"/>
              <a:ea typeface="+mj-ea"/>
              <a:cs typeface="+mj-cs"/>
            </a:endParaRPr>
          </a:p>
          <a:p>
            <a:r>
              <a:rPr lang="en-US" sz="4000" kern="1200" dirty="0">
                <a:solidFill>
                  <a:schemeClr val="tx1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+mj-lt"/>
                <a:ea typeface="+mj-ea"/>
                <a:cs typeface="+mj-cs"/>
              </a:rPr>
              <a:t>Si hay una </a:t>
            </a:r>
            <a:r>
              <a:rPr lang="en-US" sz="4000" kern="1200" dirty="0" err="1">
                <a:solidFill>
                  <a:schemeClr val="tx1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+mj-lt"/>
                <a:ea typeface="+mj-ea"/>
                <a:cs typeface="+mj-cs"/>
              </a:rPr>
              <a:t>empresa</a:t>
            </a:r>
            <a:r>
              <a:rPr lang="en-US" sz="4000" kern="1200" dirty="0">
                <a:solidFill>
                  <a:schemeClr val="tx1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+mj-lt"/>
                <a:ea typeface="+mj-ea"/>
                <a:cs typeface="+mj-cs"/>
              </a:rPr>
              <a:t>importante</a:t>
            </a:r>
            <a:r>
              <a:rPr lang="en-US" sz="4000" kern="1200" dirty="0">
                <a:solidFill>
                  <a:schemeClr val="tx1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+mj-lt"/>
                <a:ea typeface="+mj-ea"/>
                <a:cs typeface="+mj-cs"/>
              </a:rPr>
              <a:t>, </a:t>
            </a:r>
            <a:r>
              <a:rPr lang="en-US" sz="4000" kern="1200" dirty="0" err="1">
                <a:solidFill>
                  <a:schemeClr val="tx1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+mj-lt"/>
                <a:ea typeface="+mj-ea"/>
                <a:cs typeface="+mj-cs"/>
              </a:rPr>
              <a:t>eres</a:t>
            </a:r>
            <a:r>
              <a:rPr lang="en-US" sz="4000" kern="1200" dirty="0">
                <a:solidFill>
                  <a:schemeClr val="tx1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+mj-lt"/>
                <a:ea typeface="+mj-ea"/>
                <a:cs typeface="+mj-cs"/>
              </a:rPr>
              <a:t>tú</a:t>
            </a:r>
            <a:endParaRPr lang="en-US" sz="4000" kern="1200" dirty="0">
              <a:solidFill>
                <a:schemeClr val="tx1"/>
              </a:solidFill>
              <a:effectLst>
                <a:glow rad="1054100">
                  <a:srgbClr val="D7A084">
                    <a:alpha val="85000"/>
                  </a:srgbClr>
                </a:glow>
              </a:effectLst>
              <a:latin typeface="+mj-lt"/>
              <a:ea typeface="+mj-ea"/>
              <a:cs typeface="+mj-cs"/>
            </a:endParaRPr>
          </a:p>
          <a:p>
            <a:endParaRPr lang="en-US" sz="2800" kern="1200" dirty="0">
              <a:solidFill>
                <a:schemeClr val="tx1"/>
              </a:solidFill>
              <a:effectLst>
                <a:glow rad="1054100">
                  <a:srgbClr val="D7A084">
                    <a:alpha val="85000"/>
                  </a:srgbClr>
                </a:glo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E5D480-6F37-5D44-A22B-5199617C5D57}"/>
              </a:ext>
            </a:extLst>
          </p:cNvPr>
          <p:cNvSpPr txBox="1"/>
          <p:nvPr/>
        </p:nvSpPr>
        <p:spPr>
          <a:xfrm>
            <a:off x="218661" y="2871982"/>
            <a:ext cx="5586100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 Tú </a:t>
            </a:r>
            <a:r>
              <a:rPr lang="en-US" sz="3600" dirty="0" err="1"/>
              <a:t>eres</a:t>
            </a:r>
            <a:r>
              <a:rPr lang="en-US" sz="3600" dirty="0"/>
              <a:t> el </a:t>
            </a: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director general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/>
              <a:t>Diseña</a:t>
            </a:r>
            <a:r>
              <a:rPr lang="en-US" sz="3600" dirty="0"/>
              <a:t> el plan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C6542B5B-09AF-5348-9436-DE384BDC2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51" r="22782" b="-2"/>
          <a:stretch/>
        </p:blipFill>
        <p:spPr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AA25F819-2A8E-394D-A98B-238C05394E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00" r="14751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F78344D-0748-C745-829F-13AAED6CC1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29" r="18135" b="-4"/>
          <a:stretch/>
        </p:blipFill>
        <p:spPr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536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AA25F819-2A8E-394D-A98B-238C05394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3754" b="116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5139EB3-3771-2648-9DDD-189FCCB0E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43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Chalkduster" panose="03050602040202020205" pitchFamily="66" charset="77"/>
              </a:rPr>
              <a:t>El </a:t>
            </a:r>
            <a:r>
              <a:rPr lang="en-US" kern="1200" dirty="0" err="1">
                <a:solidFill>
                  <a:srgbClr val="FFFFFF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Chalkduster" panose="03050602040202020205" pitchFamily="66" charset="77"/>
              </a:rPr>
              <a:t>destino</a:t>
            </a:r>
            <a:r>
              <a:rPr lang="en-US" kern="1200" dirty="0">
                <a:solidFill>
                  <a:srgbClr val="FFFFFF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Chalkduster" panose="03050602040202020205" pitchFamily="66" charset="77"/>
              </a:rPr>
              <a:t> es lo que </a:t>
            </a:r>
            <a:r>
              <a:rPr lang="en-US" kern="1200" dirty="0" err="1">
                <a:solidFill>
                  <a:srgbClr val="FFFFFF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Chalkduster" panose="03050602040202020205" pitchFamily="66" charset="77"/>
              </a:rPr>
              <a:t>nos</a:t>
            </a:r>
            <a:r>
              <a:rPr lang="en-US" kern="1200" dirty="0">
                <a:solidFill>
                  <a:srgbClr val="FFFFFF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Chalkduster" panose="03050602040202020205" pitchFamily="66" charset="77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Chalkduster" panose="03050602040202020205" pitchFamily="66" charset="77"/>
              </a:rPr>
              <a:t>pasa</a:t>
            </a:r>
            <a:endParaRPr lang="en-US" kern="1200" dirty="0">
              <a:solidFill>
                <a:srgbClr val="FFFFFF"/>
              </a:solidFill>
              <a:effectLst>
                <a:glow rad="1054100">
                  <a:srgbClr val="D7A084">
                    <a:alpha val="85000"/>
                  </a:srgbClr>
                </a:glow>
              </a:effectLst>
              <a:latin typeface="Chalkduster" panose="03050602040202020205" pitchFamily="66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E5D480-6F37-5D44-A22B-5199617C5D57}"/>
              </a:ext>
            </a:extLst>
          </p:cNvPr>
          <p:cNvSpPr txBox="1"/>
          <p:nvPr/>
        </p:nvSpPr>
        <p:spPr>
          <a:xfrm>
            <a:off x="838344" y="2013625"/>
            <a:ext cx="5413865" cy="1735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Chalkduster" panose="03050602040202020205" pitchFamily="66" charset="77"/>
              </a:rPr>
              <a:t>Si no </a:t>
            </a:r>
            <a:r>
              <a:rPr lang="en-US" sz="2000" dirty="0" err="1">
                <a:solidFill>
                  <a:srgbClr val="FFFFFF"/>
                </a:solidFill>
                <a:latin typeface="Chalkduster" panose="03050602040202020205" pitchFamily="66" charset="77"/>
              </a:rPr>
              <a:t>hacemos</a:t>
            </a:r>
            <a:r>
              <a:rPr lang="en-US" sz="2000" dirty="0">
                <a:solidFill>
                  <a:srgbClr val="FFFFFF"/>
                </a:solidFill>
                <a:latin typeface="Chalkduster" panose="03050602040202020205" pitchFamily="66" charset="77"/>
              </a:rPr>
              <a:t> nada por </a:t>
            </a:r>
            <a:r>
              <a:rPr lang="en-US" sz="2000" dirty="0" err="1">
                <a:solidFill>
                  <a:srgbClr val="FFFFFF"/>
                </a:solidFill>
                <a:latin typeface="Chalkduster" panose="03050602040202020205" pitchFamily="66" charset="77"/>
              </a:rPr>
              <a:t>evitarlo</a:t>
            </a:r>
            <a:endParaRPr lang="en-US" sz="2000" dirty="0">
              <a:solidFill>
                <a:srgbClr val="FFFFFF"/>
              </a:solidFill>
              <a:latin typeface="Chalkduster" panose="03050602040202020205" pitchFamily="66" charset="77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8" name="Marcador de contenido 7" descr="Imagen que contiene firmar, calle, estacionado, puesto&#10;&#10;Descripción generada automáticamente">
            <a:extLst>
              <a:ext uri="{FF2B5EF4-FFF2-40B4-BE49-F238E27FC236}">
                <a16:creationId xmlns:a16="http://schemas.microsoft.com/office/drawing/2014/main" id="{67630B3B-D35F-3D42-B0E0-3D58E483D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698" r="17319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0317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E23147EE-AE38-7143-9329-C00475455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3754" b="116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F85809E-5F26-9546-872E-49558573B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43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El éxito en la vida no es tener una buena mano</a:t>
            </a:r>
            <a:r>
              <a:rPr lang="es-ES" dirty="0">
                <a:solidFill>
                  <a:srgbClr val="FFFFFF"/>
                </a:solidFill>
              </a:rPr>
              <a:t>, </a:t>
            </a:r>
            <a:br>
              <a:rPr lang="es-ES" dirty="0">
                <a:solidFill>
                  <a:srgbClr val="FFFFFF"/>
                </a:solidFill>
              </a:rPr>
            </a:b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4EDAF4-4A33-9F4B-A520-0039C32CE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18" y="2013625"/>
            <a:ext cx="5536096" cy="41633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sino en saber jugar una mala mano.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9CFCFA5-6D78-0C44-A98B-9037DF84FD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11" r="8719" b="-3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475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AA25F819-2A8E-394D-A98B-238C05394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5" r="-1" b="11670"/>
          <a:stretch/>
        </p:blipFill>
        <p:spPr>
          <a:xfrm>
            <a:off x="-5143480" y="0"/>
            <a:ext cx="12188932" cy="685442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5139EB3-3771-2648-9DDD-189FCCB0E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20" y="1748771"/>
            <a:ext cx="3498979" cy="33604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+mj-lt"/>
                <a:ea typeface="+mj-ea"/>
                <a:cs typeface="+mj-cs"/>
              </a:rPr>
              <a:t>Qué es eso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2E7F9FB6-C5F5-C347-94FF-09D8E3FC4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1" b="20622"/>
          <a:stretch/>
        </p:blipFill>
        <p:spPr>
          <a:xfrm>
            <a:off x="6883401" y="803191"/>
            <a:ext cx="4516920" cy="238591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DE5D480-6F37-5D44-A22B-5199617C5D57}"/>
              </a:ext>
            </a:extLst>
          </p:cNvPr>
          <p:cNvSpPr txBox="1"/>
          <p:nvPr/>
        </p:nvSpPr>
        <p:spPr>
          <a:xfrm>
            <a:off x="7045453" y="3676052"/>
            <a:ext cx="5146548" cy="2761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 llama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CALMA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Me </a:t>
            </a:r>
            <a:r>
              <a:rPr lang="en-US" dirty="0" err="1"/>
              <a:t>costó</a:t>
            </a:r>
            <a:r>
              <a:rPr lang="en-US" dirty="0"/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muchas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tormentas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/>
              <a:t>conseguirlo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5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AA25F819-2A8E-394D-A98B-238C05394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3754" b="11660"/>
          <a:stretch/>
        </p:blipFill>
        <p:spPr>
          <a:xfrm>
            <a:off x="20" y="11221"/>
            <a:ext cx="12191980" cy="68567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5139EB3-3771-2648-9DDD-189FCCB0E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43" y="365125"/>
            <a:ext cx="557388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</a:rPr>
              <a:t>E</a:t>
            </a:r>
            <a:r>
              <a:rPr lang="en-US" kern="1200" dirty="0">
                <a:solidFill>
                  <a:srgbClr val="FFFFFF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+mj-lt"/>
                <a:ea typeface="+mj-ea"/>
                <a:cs typeface="+mj-cs"/>
              </a:rPr>
              <a:t>l </a:t>
            </a:r>
            <a:r>
              <a:rPr lang="en-US" kern="1200" dirty="0" err="1">
                <a:solidFill>
                  <a:srgbClr val="FFFFFF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+mj-lt"/>
                <a:ea typeface="+mj-ea"/>
                <a:cs typeface="+mj-cs"/>
              </a:rPr>
              <a:t>objetivo</a:t>
            </a:r>
            <a:r>
              <a:rPr lang="en-US" kern="1200" dirty="0">
                <a:solidFill>
                  <a:srgbClr val="FFFFFF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+mj-lt"/>
                <a:ea typeface="+mj-ea"/>
                <a:cs typeface="+mj-cs"/>
              </a:rPr>
              <a:t> no es </a:t>
            </a:r>
            <a:r>
              <a:rPr lang="en-US" kern="1200" dirty="0" err="1">
                <a:solidFill>
                  <a:srgbClr val="FFFFFF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+mj-lt"/>
                <a:ea typeface="+mj-ea"/>
                <a:cs typeface="+mj-cs"/>
              </a:rPr>
              <a:t>brillar</a:t>
            </a:r>
            <a:endParaRPr lang="en-US" kern="1200" dirty="0">
              <a:solidFill>
                <a:srgbClr val="FFFFFF"/>
              </a:solidFill>
              <a:effectLst>
                <a:glow rad="1054100">
                  <a:srgbClr val="D7A084">
                    <a:alpha val="85000"/>
                  </a:srgbClr>
                </a:glo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E5D480-6F37-5D44-A22B-5199617C5D57}"/>
              </a:ext>
            </a:extLst>
          </p:cNvPr>
          <p:cNvSpPr txBox="1"/>
          <p:nvPr/>
        </p:nvSpPr>
        <p:spPr>
          <a:xfrm>
            <a:off x="838344" y="2013625"/>
            <a:ext cx="4614759" cy="416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Es </a:t>
            </a:r>
            <a:r>
              <a:rPr lang="en-US" sz="4000" dirty="0" err="1">
                <a:solidFill>
                  <a:srgbClr val="FFFFFF"/>
                </a:solidFill>
                <a:latin typeface="Chalkduster" panose="03050602040202020205" pitchFamily="66" charset="77"/>
              </a:rPr>
              <a:t>dar</a:t>
            </a:r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 luz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671EBBDB-CBDF-A34F-B2B1-68F02EB49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618" r="1" b="10698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910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7AF48AA4-F557-BC49-9575-B0606C0378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9030" r="9030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4393A05-79A2-9240-96F9-C381EB88B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5452532" cy="16768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rgbClr val="B0842E"/>
                </a:solidFill>
                <a:latin typeface="+mj-lt"/>
                <a:ea typeface="+mj-ea"/>
                <a:cs typeface="+mj-cs"/>
              </a:rPr>
              <a:t>Que </a:t>
            </a:r>
            <a:r>
              <a:rPr lang="en-US" kern="1200" dirty="0" err="1">
                <a:solidFill>
                  <a:srgbClr val="B0842E"/>
                </a:solidFill>
                <a:latin typeface="+mj-lt"/>
                <a:ea typeface="+mj-ea"/>
                <a:cs typeface="+mj-cs"/>
              </a:rPr>
              <a:t>caro</a:t>
            </a:r>
            <a:r>
              <a:rPr lang="en-US" kern="1200" dirty="0">
                <a:solidFill>
                  <a:srgbClr val="B0842E"/>
                </a:solidFill>
                <a:latin typeface="+mj-lt"/>
                <a:ea typeface="+mj-ea"/>
                <a:cs typeface="+mj-cs"/>
              </a:rPr>
              <a:t> es ser </a:t>
            </a:r>
            <a:r>
              <a:rPr lang="en-US" kern="1200" dirty="0" err="1">
                <a:solidFill>
                  <a:srgbClr val="B0842E"/>
                </a:solidFill>
                <a:latin typeface="+mj-lt"/>
                <a:ea typeface="+mj-ea"/>
                <a:cs typeface="+mj-cs"/>
              </a:rPr>
              <a:t>infeliz</a:t>
            </a:r>
            <a:endParaRPr lang="en-US" kern="1200" dirty="0">
              <a:solidFill>
                <a:srgbClr val="B0842E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3A72ED-0115-4F40-842B-C9116907D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Hay </a:t>
            </a:r>
            <a:r>
              <a:rPr lang="en-US" sz="2200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mucho</a:t>
            </a:r>
            <a:r>
              <a:rPr lang="en-US" sz="22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occidentalito</a:t>
            </a:r>
            <a:r>
              <a:rPr lang="en-US" sz="22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aburrido</a:t>
            </a:r>
            <a:r>
              <a:rPr lang="en-US" sz="22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de </a:t>
            </a:r>
            <a:r>
              <a:rPr lang="en-US" sz="2200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vidas</a:t>
            </a:r>
            <a:r>
              <a:rPr lang="en-US" sz="22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insatisfechas</a:t>
            </a:r>
            <a:r>
              <a:rPr lang="en-US" sz="22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que </a:t>
            </a:r>
            <a:r>
              <a:rPr lang="en-US" sz="2200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sigue</a:t>
            </a:r>
            <a:r>
              <a:rPr lang="en-US" sz="22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buscando</a:t>
            </a:r>
            <a:endParaRPr lang="en-US" sz="2200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Imagen 5" descr="Imagen que contiene interior, techo, persona, hombre&#10;&#10;Descripción generada automáticamente">
            <a:extLst>
              <a:ext uri="{FF2B5EF4-FFF2-40B4-BE49-F238E27FC236}">
                <a16:creationId xmlns:a16="http://schemas.microsoft.com/office/drawing/2014/main" id="{158367AD-4CAF-914B-9EB6-FBCE679FD5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95" r="14871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757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ersona, exterior, sostener, colorido&#10;&#10;Descripción generada automáticamente">
            <a:extLst>
              <a:ext uri="{FF2B5EF4-FFF2-40B4-BE49-F238E27FC236}">
                <a16:creationId xmlns:a16="http://schemas.microsoft.com/office/drawing/2014/main" id="{9B00CA8B-AA84-D144-B018-17141C6BE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6667" b="18082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4453D2D-74D2-F141-9A5C-704F57000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43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accent2">
                    <a:lumMod val="50000"/>
                  </a:schemeClr>
                </a:solidFill>
              </a:rPr>
              <a:t>Porque hay personas que son felices pase lo que pase</a:t>
            </a:r>
            <a:br>
              <a:rPr lang="es-ES" b="1" dirty="0">
                <a:solidFill>
                  <a:srgbClr val="FFFFFF"/>
                </a:solidFill>
              </a:rPr>
            </a:b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35E3B1-B3D8-4A4A-BA4E-2DCF113B4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" y="5429250"/>
            <a:ext cx="7316193" cy="1120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600" b="1" dirty="0">
                <a:solidFill>
                  <a:schemeClr val="accent2">
                    <a:lumMod val="50000"/>
                  </a:schemeClr>
                </a:solidFill>
              </a:rPr>
              <a:t>Y otras son infelices pase lo que pase</a:t>
            </a:r>
            <a:r>
              <a:rPr lang="es-ES" sz="2000" b="1" dirty="0">
                <a:solidFill>
                  <a:srgbClr val="FFFFFF"/>
                </a:solidFill>
              </a:rPr>
              <a:t>.</a:t>
            </a:r>
          </a:p>
          <a:p>
            <a:endParaRPr lang="es-ES" sz="2000" dirty="0">
              <a:solidFill>
                <a:srgbClr val="FFFFFF"/>
              </a:solidFill>
            </a:endParaRPr>
          </a:p>
        </p:txBody>
      </p:sp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46384A24-7E78-1746-9202-F63097B91A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8" r="11500" b="2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821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0D9513-0D8A-EF49-B97B-EFA2958B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370" y="401247"/>
            <a:ext cx="7397630" cy="1154400"/>
          </a:xfrm>
        </p:spPr>
        <p:txBody>
          <a:bodyPr anchor="b">
            <a:normAutofit/>
          </a:bodyPr>
          <a:lstStyle/>
          <a:p>
            <a:r>
              <a:rPr lang="es-ES" sz="3700" dirty="0">
                <a:solidFill>
                  <a:srgbClr val="D0912A"/>
                </a:solidFill>
              </a:rPr>
              <a:t>La felicidad no es colmar los sentidos</a:t>
            </a:r>
          </a:p>
        </p:txBody>
      </p:sp>
      <p:pic>
        <p:nvPicPr>
          <p:cNvPr id="8" name="Imagen 7" descr="Forma, Flecha&#10;&#10;Descripción generada automáticamente">
            <a:extLst>
              <a:ext uri="{FF2B5EF4-FFF2-40B4-BE49-F238E27FC236}">
                <a16:creationId xmlns:a16="http://schemas.microsoft.com/office/drawing/2014/main" id="{3F9F07A8-70E7-8C44-B78B-9D5310D2F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80" r="20314" b="-1"/>
          <a:stretch/>
        </p:blipFill>
        <p:spPr>
          <a:xfrm>
            <a:off x="477541" y="269354"/>
            <a:ext cx="3296556" cy="3296556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0B06EA-7C73-6843-84FF-0C3FDFB06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3428999"/>
            <a:ext cx="4543363" cy="10515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000" b="1" dirty="0">
                <a:solidFill>
                  <a:srgbClr val="C00000"/>
                </a:solidFill>
              </a:rPr>
              <a:t>Es colmar el corazón</a:t>
            </a:r>
          </a:p>
        </p:txBody>
      </p:sp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A2F45271-CC8B-0D47-A994-6A320BB42C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24" r="19976" b="1"/>
          <a:stretch/>
        </p:blipFill>
        <p:spPr>
          <a:xfrm>
            <a:off x="1828492" y="3481328"/>
            <a:ext cx="2965878" cy="2965878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1564FF8-C401-A84C-AECD-DE12CB8E31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86" r="11611"/>
          <a:stretch/>
        </p:blipFill>
        <p:spPr>
          <a:xfrm>
            <a:off x="3820702" y="1675969"/>
            <a:ext cx="2167719" cy="2167719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64090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montaña cubierta de nieve&#10;&#10;Descripción generada automáticamente">
            <a:extLst>
              <a:ext uri="{FF2B5EF4-FFF2-40B4-BE49-F238E27FC236}">
                <a16:creationId xmlns:a16="http://schemas.microsoft.com/office/drawing/2014/main" id="{659AA2CC-8612-484D-A040-64D5BE746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5" r="15175" b="-1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C51211-F3CC-D24B-871C-7FBF8F9D6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1982"/>
            <a:ext cx="5807968" cy="3181684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s-ES" sz="1800" dirty="0">
                <a:solidFill>
                  <a:srgbClr val="FFFF00"/>
                </a:solidFill>
              </a:rPr>
              <a:t> </a:t>
            </a:r>
            <a:r>
              <a:rPr lang="es-ES" sz="2800" dirty="0">
                <a:solidFill>
                  <a:srgbClr val="D0912A"/>
                </a:solidFill>
              </a:rPr>
              <a:t>El primero </a:t>
            </a:r>
            <a:r>
              <a:rPr lang="es-ES" sz="2800" dirty="0"/>
              <a:t>es volver a nuestra isla de </a:t>
            </a:r>
            <a:r>
              <a:rPr lang="es-ES" sz="2800" dirty="0">
                <a:solidFill>
                  <a:srgbClr val="D0912A"/>
                </a:solidFill>
              </a:rPr>
              <a:t>calma interior. </a:t>
            </a:r>
          </a:p>
          <a:p>
            <a:pPr marL="0" indent="0">
              <a:buNone/>
            </a:pPr>
            <a:endParaRPr lang="es-ES" sz="2800" dirty="0">
              <a:solidFill>
                <a:srgbClr val="D0912A"/>
              </a:solidFill>
            </a:endParaRPr>
          </a:p>
          <a:p>
            <a:pPr marL="0" indent="0">
              <a:buNone/>
            </a:pPr>
            <a:r>
              <a:rPr lang="es-ES" sz="2800" dirty="0"/>
              <a:t>En el centro del torbellino no hay movimiento</a:t>
            </a:r>
          </a:p>
          <a:p>
            <a:pPr marL="0" indent="0">
              <a:buNone/>
            </a:pPr>
            <a:endParaRPr lang="es-ES" sz="2800" dirty="0"/>
          </a:p>
          <a:p>
            <a:pPr marL="0" indent="0">
              <a:buNone/>
            </a:pPr>
            <a:r>
              <a:rPr lang="es-ES" sz="2800" dirty="0"/>
              <a:t> </a:t>
            </a:r>
          </a:p>
        </p:txBody>
      </p:sp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BF373F0C-F0BE-D245-B5B3-972572330A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2303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2353E2A5-582D-6E4D-BFD8-1AD80005D1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3754" b="1166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7924719-963C-BF46-AE01-480A81109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43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rgbClr val="FFFFFF"/>
                </a:solidFill>
              </a:rPr>
              <a:t>Nos hemos acostumbrado a vivir en un estado de </a:t>
            </a:r>
            <a:r>
              <a:rPr lang="es-E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felicidad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aceptable</a:t>
            </a:r>
            <a:br>
              <a:rPr lang="es-ES" dirty="0">
                <a:solidFill>
                  <a:srgbClr val="FFFFFF"/>
                </a:solidFill>
              </a:rPr>
            </a:b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0D6C8A-90A5-2E48-994D-62F8E065A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44" y="2013625"/>
            <a:ext cx="5085378" cy="4163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400" dirty="0">
                <a:solidFill>
                  <a:srgbClr val="6098F4"/>
                </a:solidFill>
              </a:rPr>
              <a:t>De felicidad aplazada</a:t>
            </a:r>
          </a:p>
          <a:p>
            <a:pPr marL="0" indent="0">
              <a:buNone/>
            </a:pPr>
            <a:endParaRPr lang="es-ES" sz="2000" dirty="0">
              <a:solidFill>
                <a:srgbClr val="6098F4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383B49B-F482-2047-B75D-A6ED883E62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09" r="78" b="-1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3197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228711-63E0-234B-9EB3-F1BAAC3EE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53" y="463736"/>
            <a:ext cx="4326831" cy="28032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D58D2A"/>
                </a:solidFill>
                <a:latin typeface="+mj-lt"/>
                <a:ea typeface="+mj-ea"/>
                <a:cs typeface="+mj-cs"/>
              </a:rPr>
              <a:t>Si </a:t>
            </a:r>
            <a:r>
              <a:rPr lang="en-US" sz="4800" kern="1200" dirty="0" err="1">
                <a:solidFill>
                  <a:srgbClr val="D58D2A"/>
                </a:solidFill>
                <a:latin typeface="+mj-lt"/>
                <a:ea typeface="+mj-ea"/>
                <a:cs typeface="+mj-cs"/>
              </a:rPr>
              <a:t>tiene</a:t>
            </a:r>
            <a:r>
              <a:rPr lang="en-US" sz="4800" kern="1200" dirty="0">
                <a:solidFill>
                  <a:srgbClr val="D58D2A"/>
                </a:solidFill>
                <a:latin typeface="+mj-lt"/>
                <a:ea typeface="+mj-ea"/>
                <a:cs typeface="+mj-cs"/>
              </a:rPr>
              <a:t> 40 </a:t>
            </a:r>
            <a:r>
              <a:rPr lang="en-US" sz="4800" kern="1200" dirty="0" err="1">
                <a:solidFill>
                  <a:srgbClr val="D58D2A"/>
                </a:solidFill>
                <a:latin typeface="+mj-lt"/>
                <a:ea typeface="+mj-ea"/>
                <a:cs typeface="+mj-cs"/>
              </a:rPr>
              <a:t>años</a:t>
            </a:r>
            <a:r>
              <a:rPr lang="en-US" sz="4800" kern="1200" dirty="0">
                <a:solidFill>
                  <a:srgbClr val="D58D2A"/>
                </a:solidFill>
                <a:latin typeface="+mj-lt"/>
                <a:ea typeface="+mj-ea"/>
                <a:cs typeface="+mj-cs"/>
              </a:rPr>
              <a:t> y </a:t>
            </a:r>
            <a:r>
              <a:rPr lang="en-US" sz="4800" kern="1200" dirty="0" err="1">
                <a:solidFill>
                  <a:srgbClr val="D58D2A"/>
                </a:solidFill>
                <a:latin typeface="+mj-lt"/>
                <a:ea typeface="+mj-ea"/>
                <a:cs typeface="+mj-cs"/>
              </a:rPr>
              <a:t>te</a:t>
            </a:r>
            <a:r>
              <a:rPr lang="en-US" sz="4800" kern="1200" dirty="0">
                <a:solidFill>
                  <a:srgbClr val="D58D2A"/>
                </a:solidFill>
                <a:latin typeface="+mj-lt"/>
                <a:ea typeface="+mj-ea"/>
                <a:cs typeface="+mj-cs"/>
              </a:rPr>
              <a:t> das </a:t>
            </a:r>
            <a:r>
              <a:rPr lang="en-US" sz="4800" kern="1200" dirty="0" err="1">
                <a:solidFill>
                  <a:srgbClr val="D58D2A"/>
                </a:solidFill>
                <a:latin typeface="+mj-lt"/>
                <a:ea typeface="+mj-ea"/>
                <a:cs typeface="+mj-cs"/>
              </a:rPr>
              <a:t>cuenta</a:t>
            </a:r>
            <a:r>
              <a:rPr lang="en-US" sz="4800" kern="1200" dirty="0">
                <a:solidFill>
                  <a:srgbClr val="D58D2A"/>
                </a:solidFill>
                <a:latin typeface="+mj-lt"/>
                <a:ea typeface="+mj-ea"/>
                <a:cs typeface="+mj-cs"/>
              </a:rPr>
              <a:t> que </a:t>
            </a:r>
            <a:r>
              <a:rPr lang="en-US" sz="4800" kern="1200" dirty="0" err="1">
                <a:solidFill>
                  <a:srgbClr val="D58D2A"/>
                </a:solidFill>
                <a:latin typeface="+mj-lt"/>
                <a:ea typeface="+mj-ea"/>
                <a:cs typeface="+mj-cs"/>
              </a:rPr>
              <a:t>tu</a:t>
            </a:r>
            <a:r>
              <a:rPr lang="en-US" sz="4800" kern="1200" dirty="0">
                <a:solidFill>
                  <a:srgbClr val="D58D2A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D58D2A"/>
                </a:solidFill>
                <a:latin typeface="+mj-lt"/>
                <a:ea typeface="+mj-ea"/>
                <a:cs typeface="+mj-cs"/>
              </a:rPr>
              <a:t>vida</a:t>
            </a:r>
            <a:r>
              <a:rPr lang="en-US" sz="4800" kern="1200" dirty="0">
                <a:solidFill>
                  <a:srgbClr val="D58D2A"/>
                </a:solidFill>
                <a:latin typeface="+mj-lt"/>
                <a:ea typeface="+mj-ea"/>
                <a:cs typeface="+mj-cs"/>
              </a:rPr>
              <a:t> no es </a:t>
            </a:r>
            <a:r>
              <a:rPr lang="en-US" sz="4800" kern="1200" dirty="0" err="1">
                <a:solidFill>
                  <a:srgbClr val="D58D2A"/>
                </a:solidFill>
                <a:latin typeface="+mj-lt"/>
                <a:ea typeface="+mj-ea"/>
                <a:cs typeface="+mj-cs"/>
              </a:rPr>
              <a:t>como</a:t>
            </a:r>
            <a:r>
              <a:rPr lang="en-US" sz="4800" kern="1200" dirty="0">
                <a:solidFill>
                  <a:srgbClr val="D58D2A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D58D2A"/>
                </a:solidFill>
                <a:latin typeface="+mj-lt"/>
                <a:ea typeface="+mj-ea"/>
                <a:cs typeface="+mj-cs"/>
              </a:rPr>
              <a:t>quieres</a:t>
            </a:r>
            <a:endParaRPr lang="en-US" sz="4800" kern="1200" dirty="0">
              <a:solidFill>
                <a:srgbClr val="D58D2A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0A83D1-365D-454C-81D3-60A501164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049" y="3368585"/>
            <a:ext cx="3909096" cy="12829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Saca</a:t>
            </a:r>
            <a:r>
              <a:rPr lang="en-US" sz="20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champán</a:t>
            </a:r>
            <a:r>
              <a:rPr lang="en-US" sz="20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indent="0" algn="ctr">
              <a:buNone/>
            </a:pPr>
            <a:r>
              <a:rPr lang="en-US" sz="20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celébralo</a:t>
            </a:r>
            <a:r>
              <a:rPr lang="en-US" sz="20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y </a:t>
            </a:r>
          </a:p>
          <a:p>
            <a:pPr marL="0" indent="0" algn="ctr">
              <a:buNone/>
            </a:pPr>
            <a:r>
              <a:rPr lang="en-US" sz="2000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ponte</a:t>
            </a:r>
            <a:r>
              <a:rPr lang="en-US" sz="20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manos a la </a:t>
            </a:r>
            <a:r>
              <a:rPr lang="en-US" sz="2000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obra</a:t>
            </a:r>
            <a:r>
              <a:rPr lang="en-US" sz="20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54BA942-9EE1-0C4E-8446-202FD9068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54"/>
          <a:stretch/>
        </p:blipFill>
        <p:spPr>
          <a:xfrm>
            <a:off x="5666308" y="170244"/>
            <a:ext cx="2885716" cy="2885716"/>
          </a:xfrm>
          <a:custGeom>
            <a:avLst/>
            <a:gdLst/>
            <a:ahLst/>
            <a:cxnLst/>
            <a:rect l="l" t="t" r="r" b="b"/>
            <a:pathLst>
              <a:path w="2885716" h="2885716">
                <a:moveTo>
                  <a:pt x="1442858" y="0"/>
                </a:moveTo>
                <a:cubicBezTo>
                  <a:pt x="2239726" y="0"/>
                  <a:pt x="2885716" y="645990"/>
                  <a:pt x="2885716" y="1442858"/>
                </a:cubicBezTo>
                <a:cubicBezTo>
                  <a:pt x="2885716" y="2239726"/>
                  <a:pt x="2239726" y="2885716"/>
                  <a:pt x="1442858" y="2885716"/>
                </a:cubicBezTo>
                <a:cubicBezTo>
                  <a:pt x="645990" y="2885716"/>
                  <a:pt x="0" y="2239726"/>
                  <a:pt x="0" y="1442858"/>
                </a:cubicBezTo>
                <a:cubicBezTo>
                  <a:pt x="0" y="645990"/>
                  <a:pt x="645990" y="0"/>
                  <a:pt x="1442858" y="0"/>
                </a:cubicBezTo>
                <a:close/>
              </a:path>
            </a:pathLst>
          </a:custGeom>
          <a:ln>
            <a:solidFill>
              <a:srgbClr val="E38D17"/>
            </a:solidFill>
          </a:ln>
        </p:spPr>
      </p:pic>
      <p:pic>
        <p:nvPicPr>
          <p:cNvPr id="8" name="Imagen 7" descr="Imagen que contiene tabla, hombre&#10;&#10;Descripción generada automáticamente">
            <a:extLst>
              <a:ext uri="{FF2B5EF4-FFF2-40B4-BE49-F238E27FC236}">
                <a16:creationId xmlns:a16="http://schemas.microsoft.com/office/drawing/2014/main" id="{7208EE85-7306-B245-BD12-66406BA3DD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22" b="-3"/>
          <a:stretch/>
        </p:blipFill>
        <p:spPr>
          <a:xfrm>
            <a:off x="8844338" y="10"/>
            <a:ext cx="3347663" cy="2986304"/>
          </a:xfrm>
          <a:custGeom>
            <a:avLst/>
            <a:gdLst/>
            <a:ahLst/>
            <a:cxnLst/>
            <a:rect l="l" t="t" r="r" b="b"/>
            <a:pathLst>
              <a:path w="3347663" h="2986314">
                <a:moveTo>
                  <a:pt x="458203" y="0"/>
                </a:moveTo>
                <a:lnTo>
                  <a:pt x="3126555" y="0"/>
                </a:lnTo>
                <a:lnTo>
                  <a:pt x="3175466" y="53815"/>
                </a:lnTo>
                <a:cubicBezTo>
                  <a:pt x="3239389" y="131273"/>
                  <a:pt x="3296932" y="214191"/>
                  <a:pt x="3347288" y="301766"/>
                </a:cubicBezTo>
                <a:lnTo>
                  <a:pt x="3347663" y="302487"/>
                </a:lnTo>
                <a:lnTo>
                  <a:pt x="3347663" y="2082469"/>
                </a:lnTo>
                <a:lnTo>
                  <a:pt x="3278648" y="2196072"/>
                </a:lnTo>
                <a:cubicBezTo>
                  <a:pt x="2956544" y="2672847"/>
                  <a:pt x="2411068" y="2986314"/>
                  <a:pt x="1792379" y="2986314"/>
                </a:cubicBezTo>
                <a:cubicBezTo>
                  <a:pt x="802475" y="2986314"/>
                  <a:pt x="0" y="2183839"/>
                  <a:pt x="0" y="1193935"/>
                </a:cubicBezTo>
                <a:cubicBezTo>
                  <a:pt x="0" y="760853"/>
                  <a:pt x="153599" y="363644"/>
                  <a:pt x="409292" y="53815"/>
                </a:cubicBezTo>
                <a:close/>
              </a:path>
            </a:pathLst>
          </a:custGeom>
        </p:spPr>
      </p:pic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1E9CE21A-883B-EF4F-AABD-9B638127C5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89" r="10640"/>
          <a:stretch/>
        </p:blipFill>
        <p:spPr>
          <a:xfrm>
            <a:off x="5940224" y="3122839"/>
            <a:ext cx="4783902" cy="3735161"/>
          </a:xfrm>
          <a:custGeom>
            <a:avLst/>
            <a:gdLst/>
            <a:ahLst/>
            <a:cxnLst/>
            <a:rect l="l" t="t" r="r" b="b"/>
            <a:pathLst>
              <a:path w="4783902" h="3735161">
                <a:moveTo>
                  <a:pt x="2391951" y="0"/>
                </a:moveTo>
                <a:cubicBezTo>
                  <a:pt x="3712988" y="0"/>
                  <a:pt x="4783902" y="1070915"/>
                  <a:pt x="4783902" y="2391951"/>
                </a:cubicBezTo>
                <a:cubicBezTo>
                  <a:pt x="4783902" y="2846058"/>
                  <a:pt x="4657359" y="3270609"/>
                  <a:pt x="4437611" y="3632264"/>
                </a:cubicBezTo>
                <a:lnTo>
                  <a:pt x="4370329" y="3735161"/>
                </a:lnTo>
                <a:lnTo>
                  <a:pt x="413573" y="3735161"/>
                </a:lnTo>
                <a:lnTo>
                  <a:pt x="346291" y="3632264"/>
                </a:lnTo>
                <a:cubicBezTo>
                  <a:pt x="126544" y="3270609"/>
                  <a:pt x="0" y="2846058"/>
                  <a:pt x="0" y="2391951"/>
                </a:cubicBezTo>
                <a:cubicBezTo>
                  <a:pt x="0" y="1070915"/>
                  <a:pt x="1070915" y="0"/>
                  <a:pt x="23919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346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3025A2-23A1-A24E-9FA0-533CD59B5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409" y="401247"/>
            <a:ext cx="6324677" cy="2053718"/>
          </a:xfrm>
        </p:spPr>
        <p:txBody>
          <a:bodyPr anchor="b">
            <a:normAutofit/>
          </a:bodyPr>
          <a:lstStyle/>
          <a:p>
            <a:r>
              <a:rPr lang="es-ES" b="1" dirty="0">
                <a:solidFill>
                  <a:srgbClr val="9C9480"/>
                </a:solidFill>
              </a:rPr>
              <a:t>Se trata de poder mirar el pasado con orgullo </a:t>
            </a:r>
            <a:br>
              <a:rPr lang="es-ES" b="1" dirty="0">
                <a:solidFill>
                  <a:schemeClr val="bg1"/>
                </a:solidFill>
              </a:rPr>
            </a:b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7" name="Imagen 6" descr="Imagen en blanco y negro de una carretera&#10;&#10;Descripción generada automáticamente">
            <a:extLst>
              <a:ext uri="{FF2B5EF4-FFF2-40B4-BE49-F238E27FC236}">
                <a16:creationId xmlns:a16="http://schemas.microsoft.com/office/drawing/2014/main" id="{C50E4CF1-E1F4-8347-A56F-2C86C4B2E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63" r="18748" b="-2"/>
          <a:stretch/>
        </p:blipFill>
        <p:spPr>
          <a:xfrm>
            <a:off x="477541" y="269354"/>
            <a:ext cx="3296556" cy="3296556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559C72-5D63-D54E-BDA2-0E78F9F99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2862" y="3018626"/>
            <a:ext cx="5217173" cy="24047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>
                <a:solidFill>
                  <a:srgbClr val="6BA8E0"/>
                </a:solidFill>
              </a:rPr>
              <a:t>y el futuro don ilusión.</a:t>
            </a:r>
          </a:p>
          <a:p>
            <a:pPr marL="0" indent="0">
              <a:buNone/>
            </a:pPr>
            <a:endParaRPr lang="es-E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" dirty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5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AF56ECC8-BE30-E341-8599-32DA602D0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24" r="19976" b="1"/>
          <a:stretch/>
        </p:blipFill>
        <p:spPr>
          <a:xfrm>
            <a:off x="1828492" y="3481328"/>
            <a:ext cx="2965878" cy="2965878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pic>
        <p:nvPicPr>
          <p:cNvPr id="9" name="Imagen 8" descr="Imagen que contiene persona, hombre, monitor, cara&#10;&#10;Descripción generada automáticamente">
            <a:extLst>
              <a:ext uri="{FF2B5EF4-FFF2-40B4-BE49-F238E27FC236}">
                <a16:creationId xmlns:a16="http://schemas.microsoft.com/office/drawing/2014/main" id="{5E80F37D-45B5-AB43-B90E-32CB88E5A3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40" r="18410" b="-1"/>
          <a:stretch/>
        </p:blipFill>
        <p:spPr>
          <a:xfrm>
            <a:off x="3820702" y="1675969"/>
            <a:ext cx="2167719" cy="2167719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68645864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F666E30-6F0A-449A-BEC2-DF5912735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4AC19E-9684-5D42-B940-6A230B9A8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043" y="590062"/>
            <a:ext cx="5309140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>
                <a:solidFill>
                  <a:srgbClr val="FFFFFF"/>
                </a:solidFill>
              </a:rPr>
              <a:t>Se trata de hacer un presente tan bonito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10D7C-8153-B844-9B88-BDFF1CB8F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044" y="3739764"/>
            <a:ext cx="4517954" cy="119812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</a:rPr>
              <a:t>Para tener buenos recuerdos en el futuro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22E01E-AEA7-4E04-B3AF-10DE5CF27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3696" y="1606411"/>
            <a:ext cx="465456" cy="581432"/>
            <a:chOff x="653696" y="1606411"/>
            <a:chExt cx="465456" cy="581432"/>
          </a:xfrm>
          <a:solidFill>
            <a:srgbClr val="FFFFFF"/>
          </a:solidFill>
        </p:grpSpPr>
        <p:sp>
          <p:nvSpPr>
            <p:cNvPr id="15" name="Graphic 13">
              <a:extLst>
                <a:ext uri="{FF2B5EF4-FFF2-40B4-BE49-F238E27FC236}">
                  <a16:creationId xmlns:a16="http://schemas.microsoft.com/office/drawing/2014/main" id="{C5CB530E-515E-412C-9DF1-5F8FFBD6F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9236" y="1606411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Graphic 12">
              <a:extLst>
                <a:ext uri="{FF2B5EF4-FFF2-40B4-BE49-F238E27FC236}">
                  <a16:creationId xmlns:a16="http://schemas.microsoft.com/office/drawing/2014/main" id="{712D4376-A578-4FF1-94FC-245E7A6A4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014" y="1835705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grpFill/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Graphic 15">
              <a:extLst>
                <a:ext uri="{FF2B5EF4-FFF2-40B4-BE49-F238E27FC236}">
                  <a16:creationId xmlns:a16="http://schemas.microsoft.com/office/drawing/2014/main" id="{AEA7509D-F04F-40CB-A0B3-EEF16499C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3696" y="2060130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505200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Imagen de la pantalla de un video juego&#10;&#10;Descripción generada automáticamente con confianza media">
            <a:extLst>
              <a:ext uri="{FF2B5EF4-FFF2-40B4-BE49-F238E27FC236}">
                <a16:creationId xmlns:a16="http://schemas.microsoft.com/office/drawing/2014/main" id="{1149174B-BF40-8544-95AE-6132A77414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73" b="-3"/>
          <a:stretch/>
        </p:blipFill>
        <p:spPr>
          <a:xfrm>
            <a:off x="6740358" y="1606411"/>
            <a:ext cx="5451642" cy="5251590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366783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428641-791C-3C49-927B-96D4FA2E6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Let it be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487E6F-3008-F845-9373-F569BD8F3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454" y="3840156"/>
            <a:ext cx="4605340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linkClick r:id="rId2"/>
              </a:rPr>
              <a:t>https://youtu.be/JGNkpsfTRwY</a:t>
            </a:r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5" name="Imagen 4" descr="Un grupo de personas con instrumentos musicales&#10;&#10;Descripción generada automáticamente con confianza media">
            <a:extLst>
              <a:ext uri="{FF2B5EF4-FFF2-40B4-BE49-F238E27FC236}">
                <a16:creationId xmlns:a16="http://schemas.microsoft.com/office/drawing/2014/main" id="{B74CB02F-F931-2A41-9190-7392D3913D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1911" r="3" b="3"/>
          <a:stretch/>
        </p:blipFill>
        <p:spPr>
          <a:xfrm>
            <a:off x="5800734" y="1057275"/>
            <a:ext cx="5917401" cy="47434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1496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BB2C80-6CDC-48CC-BB37-464C99871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65" b="956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469540A-6824-3B4C-97B1-4DE7E95F2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 err="1">
                <a:solidFill>
                  <a:srgbClr val="FFFFFF"/>
                </a:solidFill>
              </a:rPr>
              <a:t>Relajación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s-ES" sz="5400" dirty="0"/>
              <a:t>Ejercicio de amabilidad con uno mismo</a:t>
            </a:r>
            <a:br>
              <a:rPr lang="es-ES" sz="5400" dirty="0"/>
            </a:b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1C6E76-F9C8-D74D-90FB-B885C6D35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s-ES_tradnl" sz="2400" u="sng" dirty="0">
                <a:hlinkClick r:id="rId3"/>
              </a:rPr>
              <a:t>https://youtu.be/CQeaW4l-Ld8</a:t>
            </a:r>
            <a:endParaRPr lang="es-ES" sz="2400" dirty="0"/>
          </a:p>
          <a:p>
            <a:pPr marL="0" indent="0" algn="ctr">
              <a:buNone/>
            </a:pP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3759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4DD0986-7EE6-DE4C-8DB5-FEFC4C7519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31" b="17769"/>
          <a:stretch/>
        </p:blipFill>
        <p:spPr>
          <a:xfrm>
            <a:off x="20" y="104293"/>
            <a:ext cx="12191980" cy="6856718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2093EA6-4AEE-7640-B856-2BE7C1DAFE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90441" y="172095"/>
            <a:ext cx="5220182" cy="665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0320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362E1A-64B9-3047-9893-A22A59895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4" descr="Imagen que contiene exterior, cerca, hecho de madera, edificio&#10;&#10;Descripción generada automáticamente">
            <a:extLst>
              <a:ext uri="{FF2B5EF4-FFF2-40B4-BE49-F238E27FC236}">
                <a16:creationId xmlns:a16="http://schemas.microsoft.com/office/drawing/2014/main" id="{6E32B273-1BBA-D147-B5C7-A908DA76B0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16" b="10842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D375EE2-C08E-1041-89E9-5856C449D21E}"/>
              </a:ext>
            </a:extLst>
          </p:cNvPr>
          <p:cNvSpPr txBox="1"/>
          <p:nvPr/>
        </p:nvSpPr>
        <p:spPr>
          <a:xfrm>
            <a:off x="4607009" y="427741"/>
            <a:ext cx="5115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dirty="0">
                <a:effectLst>
                  <a:glow rad="889000">
                    <a:srgbClr val="C0CBC8"/>
                  </a:glow>
                </a:effectLst>
                <a:latin typeface="Stencil" pitchFamily="82" charset="77"/>
              </a:rPr>
              <a:t>Lectura</a:t>
            </a:r>
          </a:p>
        </p:txBody>
      </p:sp>
      <p:pic>
        <p:nvPicPr>
          <p:cNvPr id="9" name="Marcador de contenido 8" descr="Interfaz de usuario gráfica, Calendario&#10;&#10;Descripción generada automáticamente">
            <a:extLst>
              <a:ext uri="{FF2B5EF4-FFF2-40B4-BE49-F238E27FC236}">
                <a16:creationId xmlns:a16="http://schemas.microsoft.com/office/drawing/2014/main" id="{3A8DC4DF-D874-9148-BD42-23AFCFE28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8097" y="1622883"/>
            <a:ext cx="9341707" cy="4790619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3286EDE-0397-224D-9164-C6FD62C7A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81403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4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2547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Marcador de contenido 4" descr="Un dibujo de un animal&#10;&#10;Descripción generada automáticamente con confianza media">
            <a:extLst>
              <a:ext uri="{FF2B5EF4-FFF2-40B4-BE49-F238E27FC236}">
                <a16:creationId xmlns:a16="http://schemas.microsoft.com/office/drawing/2014/main" id="{CA29E6EB-769A-4E41-A9C3-C233131B0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33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85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xterior, edificio, nieve, casa&#10;&#10;Descripción generada automáticamente">
            <a:extLst>
              <a:ext uri="{FF2B5EF4-FFF2-40B4-BE49-F238E27FC236}">
                <a16:creationId xmlns:a16="http://schemas.microsoft.com/office/drawing/2014/main" id="{FF36A441-96DD-9349-B29E-DE878731D8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" t="9091" r="30417"/>
          <a:stretch/>
        </p:blipFill>
        <p:spPr>
          <a:xfrm>
            <a:off x="5879976" y="10"/>
            <a:ext cx="6312024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7914F5E-B11D-D54E-AE82-EFBF54C94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377687"/>
            <a:ext cx="3438144" cy="884583"/>
          </a:xfrm>
        </p:spPr>
        <p:txBody>
          <a:bodyPr anchor="b">
            <a:normAutofit/>
          </a:bodyPr>
          <a:lstStyle/>
          <a:p>
            <a:r>
              <a:rPr lang="es-ES" sz="2800" b="1" dirty="0">
                <a:solidFill>
                  <a:srgbClr val="3D5E86"/>
                </a:solidFill>
              </a:rPr>
              <a:t>SEGUNDO REFUGIO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B3D1E5-1A09-2B46-B153-71C0DE386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18054"/>
            <a:ext cx="5879976" cy="3207258"/>
          </a:xfrm>
        </p:spPr>
        <p:txBody>
          <a:bodyPr anchor="t">
            <a:noAutofit/>
          </a:bodyPr>
          <a:lstStyle/>
          <a:p>
            <a:r>
              <a:rPr lang="es-ES" sz="2400" dirty="0"/>
              <a:t>es la </a:t>
            </a:r>
            <a:r>
              <a:rPr lang="es-ES" sz="2400" dirty="0" err="1">
                <a:solidFill>
                  <a:srgbClr val="D0912A"/>
                </a:solidFill>
              </a:rPr>
              <a:t>co</a:t>
            </a:r>
            <a:r>
              <a:rPr lang="es-ES" sz="2400" dirty="0">
                <a:solidFill>
                  <a:srgbClr val="D0912A"/>
                </a:solidFill>
              </a:rPr>
              <a:t>-regulación</a:t>
            </a:r>
            <a:r>
              <a:rPr lang="es-ES" sz="2400" dirty="0"/>
              <a:t> a través de conectarnos con los amigos y familiares</a:t>
            </a:r>
          </a:p>
          <a:p>
            <a:endParaRPr lang="es-ES" sz="2400" dirty="0"/>
          </a:p>
          <a:p>
            <a:r>
              <a:rPr lang="es-ES" sz="2400" dirty="0"/>
              <a:t>sentir que podemos contar con los demás.</a:t>
            </a:r>
          </a:p>
        </p:txBody>
      </p:sp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61783892-741A-FD4A-9E5F-1F1DA1227E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23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51B3E4-36FA-A24D-987A-DF46BDA65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 descr="Diagrama&#10;&#10;Descripción generada automáticamente">
            <a:extLst>
              <a:ext uri="{FF2B5EF4-FFF2-40B4-BE49-F238E27FC236}">
                <a16:creationId xmlns:a16="http://schemas.microsoft.com/office/drawing/2014/main" id="{E9825F65-6E65-0A49-BA0F-A95125023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2522" y="1825625"/>
            <a:ext cx="4146956" cy="4351338"/>
          </a:xfrm>
        </p:spPr>
      </p:pic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A4E1EB39-EB1D-6746-B70E-5976481D13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5F958-14D5-E245-8AA6-FAB6EF6E1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182" y="932961"/>
            <a:ext cx="4887685" cy="1777419"/>
          </a:xfrm>
        </p:spPr>
        <p:txBody>
          <a:bodyPr anchor="b">
            <a:normAutofit/>
          </a:bodyPr>
          <a:lstStyle/>
          <a:p>
            <a:endParaRPr lang="es-ES" sz="4000"/>
          </a:p>
        </p:txBody>
      </p:sp>
      <p:pic>
        <p:nvPicPr>
          <p:cNvPr id="5" name="Marcador de contenido 4" descr="Imagen que contiene tabla, colorido, sostener, cubierto&#10;&#10;Descripción generada automáticamente">
            <a:extLst>
              <a:ext uri="{FF2B5EF4-FFF2-40B4-BE49-F238E27FC236}">
                <a16:creationId xmlns:a16="http://schemas.microsoft.com/office/drawing/2014/main" id="{A74D8B30-E89D-C344-96FB-586FC48ADA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4" b="3"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F0A44AC-26D2-4FEE-9235-7277109DD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182" y="2894529"/>
            <a:ext cx="4887685" cy="3210179"/>
          </a:xfrm>
        </p:spPr>
        <p:txBody>
          <a:bodyPr anchor="t">
            <a:normAutofit/>
          </a:bodyPr>
          <a:lstStyle/>
          <a:p>
            <a:endParaRPr lang="en-US" sz="2000"/>
          </a:p>
        </p:txBody>
      </p:sp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3ADB3392-86AA-8B41-9398-1EE39932C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3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xterior, puesta de sol, sol, aire&#10;&#10;Descripción generada automáticamente">
            <a:extLst>
              <a:ext uri="{FF2B5EF4-FFF2-40B4-BE49-F238E27FC236}">
                <a16:creationId xmlns:a16="http://schemas.microsoft.com/office/drawing/2014/main" id="{7ED7CB10-6E87-3C4C-8F71-1B4FE65CCA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r="2" b="2"/>
          <a:stretch/>
        </p:blipFill>
        <p:spPr>
          <a:xfrm>
            <a:off x="4919870" y="10"/>
            <a:ext cx="727213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1C119F4-701A-C344-B135-4A2885697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10" y="365125"/>
            <a:ext cx="4065103" cy="1325563"/>
          </a:xfrm>
          <a:solidFill>
            <a:srgbClr val="FFD690"/>
          </a:solidFill>
        </p:spPr>
        <p:txBody>
          <a:bodyPr>
            <a:normAutofit/>
          </a:bodyPr>
          <a:lstStyle/>
          <a:p>
            <a:r>
              <a:rPr lang="es-ES" dirty="0"/>
              <a:t>TERCER REFUGIO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1963D1-83F0-A14C-8680-F58FF28A9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2022601"/>
            <a:ext cx="5184576" cy="4154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/>
              <a:t>La nutrición </a:t>
            </a:r>
            <a:r>
              <a:rPr lang="es-ES" sz="2400" dirty="0">
                <a:solidFill>
                  <a:srgbClr val="3D5E86"/>
                </a:solidFill>
              </a:rPr>
              <a:t>cognitiva y espiritual, </a:t>
            </a:r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r>
              <a:rPr lang="es-ES" sz="2400" dirty="0"/>
              <a:t>qué contenidos y estímulos introducimos dentro</a:t>
            </a:r>
          </a:p>
          <a:p>
            <a:pPr marL="0" indent="0">
              <a:buNone/>
            </a:pPr>
            <a:endParaRPr lang="es-ES" sz="2000" dirty="0"/>
          </a:p>
        </p:txBody>
      </p:sp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CC14DCDF-F8D5-E349-B212-D4953FC34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43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70CEDE-E734-5C4D-B7EE-27EC492C0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160" y="346029"/>
            <a:ext cx="4232168" cy="1549795"/>
          </a:xfrm>
          <a:solidFill>
            <a:srgbClr val="FFD690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/>
              <a:t>CUARTO REFUGIO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C37154-F5E8-C44F-9EC2-10B47F867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4008" y="4078224"/>
            <a:ext cx="4232168" cy="130759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dirty="0" err="1">
                <a:solidFill>
                  <a:srgbClr val="C00000"/>
                </a:solidFill>
              </a:rPr>
              <a:t>Cuidar</a:t>
            </a:r>
            <a:r>
              <a:rPr lang="en-US" sz="2400" dirty="0">
                <a:solidFill>
                  <a:srgbClr val="C00000"/>
                </a:solidFill>
              </a:rPr>
              <a:t> de </a:t>
            </a:r>
            <a:r>
              <a:rPr lang="en-US" sz="2400" dirty="0" err="1">
                <a:solidFill>
                  <a:srgbClr val="C00000"/>
                </a:solidFill>
              </a:rPr>
              <a:t>nuestro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cuerpo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5" name="Imagen 4" descr="Imagen que contiene ropa, alimentos&#10;&#10;Descripción generada automáticamente">
            <a:extLst>
              <a:ext uri="{FF2B5EF4-FFF2-40B4-BE49-F238E27FC236}">
                <a16:creationId xmlns:a16="http://schemas.microsoft.com/office/drawing/2014/main" id="{73393E96-F4CB-E340-B2D3-2A6F18EB8D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r="390" b="-1"/>
          <a:stretch/>
        </p:blipFill>
        <p:spPr>
          <a:xfrm>
            <a:off x="168966" y="465243"/>
            <a:ext cx="7523922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6EE9D6FE-01EC-5643-971C-E66E8311CA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95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96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E36F4D1-F65A-4247-93E1-EBB8ABBC8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Siete silencios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Imagen que contiene persona, interior, niño, joven&#10;&#10;Descripción generada automáticamente">
            <a:extLst>
              <a:ext uri="{FF2B5EF4-FFF2-40B4-BE49-F238E27FC236}">
                <a16:creationId xmlns:a16="http://schemas.microsoft.com/office/drawing/2014/main" id="{FAB4D664-DD5B-1443-BA38-49C132519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2" r="-2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76512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44B07-476A-4BA5-B9C5-D4D0796D5C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3048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9C385F5-6A58-4741-9E23-F5669CB7F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 err="1">
                <a:solidFill>
                  <a:srgbClr val="FFFFFF"/>
                </a:solidFill>
              </a:rPr>
              <a:t>canción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4540ED-53CB-8348-86BB-FCDFF595D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ctr">
              <a:buNone/>
            </a:pPr>
            <a:endParaRPr lang="en-US" sz="2400" dirty="0">
              <a:solidFill>
                <a:srgbClr val="FFFFFF"/>
              </a:solidFill>
              <a:hlinkClick r:id="rId3"/>
            </a:endParaRPr>
          </a:p>
          <a:p>
            <a:pPr marL="0" indent="0" algn="ctr">
              <a:buNone/>
            </a:pPr>
            <a:endParaRPr lang="en-US" sz="2400" dirty="0">
              <a:solidFill>
                <a:srgbClr val="FFFFFF"/>
              </a:solidFill>
              <a:hlinkClick r:id="rId3"/>
            </a:endParaRPr>
          </a:p>
          <a:p>
            <a:pPr marL="0" indent="0" algn="ctr">
              <a:buNone/>
            </a:pPr>
            <a:r>
              <a:rPr lang="es-ES" sz="2400" dirty="0">
                <a:hlinkClick r:id="rId4"/>
              </a:rPr>
              <a:t>https://www.youtube.com/watch?v=YCm6Rxy1H78</a:t>
            </a:r>
            <a:endParaRPr lang="es-ES" sz="2400" dirty="0"/>
          </a:p>
          <a:p>
            <a:pPr marL="0" indent="0" algn="ctr">
              <a:buNone/>
            </a:pP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2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en blanco y negro de un lago&#10;&#10;Descripción generada automáticamente">
            <a:extLst>
              <a:ext uri="{FF2B5EF4-FFF2-40B4-BE49-F238E27FC236}">
                <a16:creationId xmlns:a16="http://schemas.microsoft.com/office/drawing/2014/main" id="{3225873E-9C2E-6C46-8DE6-0B756C4F0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DA6FEC9-C5CD-424B-AC6C-23AD38975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El silencio no siempre es cobarde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23B954-BD91-1E43-BD8A-6A979AB6B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</a:rPr>
              <a:t> a veces es prudencia y otras veces inteligencia.</a:t>
            </a:r>
          </a:p>
        </p:txBody>
      </p:sp>
    </p:spTree>
    <p:extLst>
      <p:ext uri="{BB962C8B-B14F-4D97-AF65-F5344CB8AC3E}">
        <p14:creationId xmlns:p14="http://schemas.microsoft.com/office/powerpoint/2010/main" val="1134627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5914E9-CCE0-844E-A2EE-D419802F0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es-ES" sz="4000">
                <a:solidFill>
                  <a:schemeClr val="bg1"/>
                </a:solidFill>
              </a:rPr>
              <a:t>Silencio 1</a:t>
            </a:r>
          </a:p>
        </p:txBody>
      </p:sp>
      <p:pic>
        <p:nvPicPr>
          <p:cNvPr id="5" name="Imagen 4" descr="Imagen que contiene hombre, alimentos&#10;&#10;Descripción generada automáticamente">
            <a:extLst>
              <a:ext uri="{FF2B5EF4-FFF2-40B4-BE49-F238E27FC236}">
                <a16:creationId xmlns:a16="http://schemas.microsoft.com/office/drawing/2014/main" id="{18576F53-0A1B-154F-83D7-156B2198A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4" r="18094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BB0798-E6D5-F540-BCA2-293CE290A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3146400"/>
            <a:ext cx="5989982" cy="2682000"/>
          </a:xfrm>
        </p:spPr>
        <p:txBody>
          <a:bodyPr>
            <a:normAutofit lnSpcReduction="10000"/>
          </a:bodyPr>
          <a:lstStyle/>
          <a:p>
            <a:r>
              <a:rPr lang="es-ES" sz="2400" dirty="0">
                <a:solidFill>
                  <a:srgbClr val="FFFF00">
                    <a:alpha val="80000"/>
                  </a:srgbClr>
                </a:solidFill>
              </a:rPr>
              <a:t>Lo que haga una mano que no lo sepa la otra </a:t>
            </a:r>
            <a:r>
              <a:rPr lang="es-ES" sz="2400" dirty="0">
                <a:solidFill>
                  <a:schemeClr val="bg1">
                    <a:alpha val="80000"/>
                  </a:schemeClr>
                </a:solidFill>
              </a:rPr>
              <a:t>(Mt 6,3)</a:t>
            </a:r>
          </a:p>
          <a:p>
            <a:endParaRPr lang="es-ES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s-ES" sz="2000" dirty="0">
                <a:solidFill>
                  <a:schemeClr val="bg1">
                    <a:alpha val="80000"/>
                  </a:schemeClr>
                </a:solidFill>
              </a:rPr>
              <a:t>No busques reconocimiento de fuera</a:t>
            </a:r>
          </a:p>
          <a:p>
            <a:r>
              <a:rPr lang="es-ES" sz="2000" dirty="0">
                <a:solidFill>
                  <a:schemeClr val="bg1">
                    <a:alpha val="80000"/>
                  </a:schemeClr>
                </a:solidFill>
              </a:rPr>
              <a:t>Regocíjate en tu interior</a:t>
            </a:r>
          </a:p>
          <a:p>
            <a:pPr marL="0" indent="0">
              <a:buNone/>
            </a:pPr>
            <a:endParaRPr lang="es-ES" sz="2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s-ES" sz="2000" dirty="0">
                <a:solidFill>
                  <a:schemeClr val="bg1">
                    <a:alpha val="80000"/>
                  </a:schemeClr>
                </a:solidFill>
              </a:rPr>
              <a:t>Guarda silencio del bien que hagas</a:t>
            </a:r>
          </a:p>
        </p:txBody>
      </p:sp>
    </p:spTree>
    <p:extLst>
      <p:ext uri="{BB962C8B-B14F-4D97-AF65-F5344CB8AC3E}">
        <p14:creationId xmlns:p14="http://schemas.microsoft.com/office/powerpoint/2010/main" val="2984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36C160DD-CF5C-044B-B1C7-B518805A01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FD04BFC-DD42-1141-9113-F6E743EED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2021" y="365125"/>
            <a:ext cx="2901921" cy="1325563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FFFF"/>
                </a:solidFill>
              </a:rPr>
              <a:t>Silencio 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6E6F5D-228D-8146-85DD-4FA417551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13" y="365125"/>
            <a:ext cx="6822525" cy="6127750"/>
          </a:xfrm>
        </p:spPr>
        <p:txBody>
          <a:bodyPr>
            <a:normAutofit/>
          </a:bodyPr>
          <a:lstStyle/>
          <a:p>
            <a:r>
              <a:rPr lang="es-ES" sz="2000" dirty="0">
                <a:solidFill>
                  <a:srgbClr val="FFFF00"/>
                </a:solidFill>
              </a:rPr>
              <a:t>Guarda silencio ante tus amigos</a:t>
            </a:r>
          </a:p>
          <a:p>
            <a:r>
              <a:rPr lang="es-ES" sz="2000" dirty="0">
                <a:solidFill>
                  <a:srgbClr val="FFFFFF"/>
                </a:solidFill>
              </a:rPr>
              <a:t>Ten solo un confidente entre mil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FFFFFF"/>
                </a:solidFill>
              </a:rPr>
              <a:t>Y que </a:t>
            </a:r>
            <a:r>
              <a:rPr lang="es-ES" sz="2000" dirty="0">
                <a:solidFill>
                  <a:srgbClr val="FFFF00"/>
                </a:solidFill>
              </a:rPr>
              <a:t>halla pasado la prueba </a:t>
            </a:r>
            <a:r>
              <a:rPr lang="es-ES" sz="2000" dirty="0">
                <a:solidFill>
                  <a:srgbClr val="FFFFFF"/>
                </a:solidFill>
              </a:rPr>
              <a:t>(</a:t>
            </a:r>
            <a:r>
              <a:rPr lang="es-ES" sz="2000" dirty="0" err="1">
                <a:solidFill>
                  <a:srgbClr val="FFFFFF"/>
                </a:solidFill>
              </a:rPr>
              <a:t>ecle</a:t>
            </a:r>
            <a:r>
              <a:rPr lang="es-ES" sz="2000" dirty="0">
                <a:solidFill>
                  <a:srgbClr val="FFFFFF"/>
                </a:solidFill>
              </a:rPr>
              <a:t> 6, 6-7)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FFFFFF"/>
                </a:solidFill>
              </a:rPr>
              <a:t>No vayas desnudando tu alma con muchas personas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FFFFFF"/>
                </a:solidFill>
              </a:rPr>
              <a:t>No les cuentes tus ideas pensamientos sentimientos a todo al que te acerque a ti</a:t>
            </a:r>
          </a:p>
          <a:p>
            <a:pPr marL="0" indent="0">
              <a:buNone/>
            </a:pPr>
            <a:endParaRPr lang="es-E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s-ES" sz="2000" dirty="0">
                <a:solidFill>
                  <a:srgbClr val="FFFFFF"/>
                </a:solidFill>
              </a:rPr>
              <a:t>Solo después de que te haya demostrado que sabe guardar un secreto y que te quiere bien</a:t>
            </a:r>
          </a:p>
          <a:p>
            <a:pPr marL="0" indent="0">
              <a:buNone/>
            </a:pPr>
            <a:endParaRPr lang="es-E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s-ES" sz="2000" b="1" dirty="0">
                <a:solidFill>
                  <a:srgbClr val="FFFF00"/>
                </a:solidFill>
              </a:rPr>
              <a:t>El que no es fiel en lo poco no lo será en lo mucho</a:t>
            </a:r>
            <a:r>
              <a:rPr lang="es-ES" sz="2000" dirty="0">
                <a:solidFill>
                  <a:srgbClr val="FFFF00"/>
                </a:solidFill>
              </a:rPr>
              <a:t> </a:t>
            </a:r>
            <a:r>
              <a:rPr lang="es-ES" sz="2000" dirty="0">
                <a:solidFill>
                  <a:srgbClr val="FFFFFF"/>
                </a:solidFill>
              </a:rPr>
              <a:t>(</a:t>
            </a:r>
            <a:r>
              <a:rPr lang="es-ES" sz="2000" dirty="0" err="1">
                <a:solidFill>
                  <a:srgbClr val="FFFFFF"/>
                </a:solidFill>
              </a:rPr>
              <a:t>Lc</a:t>
            </a:r>
            <a:r>
              <a:rPr lang="es-ES" sz="2000" dirty="0">
                <a:solidFill>
                  <a:srgbClr val="FFFFFF"/>
                </a:solidFill>
              </a:rPr>
              <a:t> 16, 10)</a:t>
            </a:r>
          </a:p>
          <a:p>
            <a:pPr marL="0" indent="0">
              <a:buNone/>
            </a:pPr>
            <a:endParaRPr lang="es-E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s-ES" sz="2000" dirty="0">
                <a:solidFill>
                  <a:srgbClr val="FFFFFF"/>
                </a:solidFill>
              </a:rPr>
              <a:t>Así tu </a:t>
            </a:r>
            <a:r>
              <a:rPr lang="es-ES" sz="2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santuario interior </a:t>
            </a:r>
            <a:r>
              <a:rPr lang="es-ES" sz="2000" dirty="0">
                <a:solidFill>
                  <a:srgbClr val="FFFFFF"/>
                </a:solidFill>
              </a:rPr>
              <a:t>no será aireado ni profanado a las 4 vientos</a:t>
            </a:r>
          </a:p>
          <a:p>
            <a:pPr marL="0" indent="0">
              <a:buNone/>
            </a:pPr>
            <a:endParaRPr lang="es-ES" sz="1400" dirty="0">
              <a:solidFill>
                <a:srgbClr val="FFFFFF"/>
              </a:solidFill>
            </a:endParaRPr>
          </a:p>
        </p:txBody>
      </p:sp>
      <p:pic>
        <p:nvPicPr>
          <p:cNvPr id="5" name="Imagen 4" descr="Una niña con la boca abierta&#10;&#10;Descripción generada automáticamente con confianza media">
            <a:extLst>
              <a:ext uri="{FF2B5EF4-FFF2-40B4-BE49-F238E27FC236}">
                <a16:creationId xmlns:a16="http://schemas.microsoft.com/office/drawing/2014/main" id="{58B0C736-C7AB-B849-AE7C-7A5A03F68A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26" r="5863" b="3"/>
          <a:stretch/>
        </p:blipFill>
        <p:spPr>
          <a:xfrm>
            <a:off x="6905086" y="1856142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102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25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E8730365-926B-084C-A0CE-5D574B7275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A5F43E1-6484-0347-997C-2080D615D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492" y="1129285"/>
            <a:ext cx="5612012" cy="779028"/>
          </a:xfrm>
        </p:spPr>
        <p:txBody>
          <a:bodyPr>
            <a:normAutofit/>
          </a:bodyPr>
          <a:lstStyle/>
          <a:p>
            <a:r>
              <a:rPr lang="es-ES" sz="4800" dirty="0">
                <a:solidFill>
                  <a:srgbClr val="FFFF00"/>
                </a:solidFill>
              </a:rPr>
              <a:t>Silencio 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D53A9B-9757-4152-AC12-68721FC8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64811"/>
            <a:ext cx="4803820" cy="492837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guitarra&#10;&#10;Descripción generada automáticamente">
            <a:extLst>
              <a:ext uri="{FF2B5EF4-FFF2-40B4-BE49-F238E27FC236}">
                <a16:creationId xmlns:a16="http://schemas.microsoft.com/office/drawing/2014/main" id="{B759D4AB-3BA5-C547-BE7F-1B8CEACC82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811" b="-1"/>
          <a:stretch/>
        </p:blipFill>
        <p:spPr>
          <a:xfrm>
            <a:off x="20" y="1129284"/>
            <a:ext cx="4617700" cy="4599432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E512DE-7157-9E4A-A6D9-DE0572057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0113" y="2743200"/>
            <a:ext cx="7205870" cy="3186763"/>
          </a:xfrm>
        </p:spPr>
        <p:txBody>
          <a:bodyPr>
            <a:normAutofit fontScale="92500" lnSpcReduction="20000"/>
          </a:bodyPr>
          <a:lstStyle/>
          <a:p>
            <a:r>
              <a:rPr lang="es-E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No des tus perlas a los cerdos </a:t>
            </a:r>
            <a:r>
              <a:rPr lang="es-ES" sz="2400" dirty="0"/>
              <a:t>(Mt 7, 6)</a:t>
            </a:r>
          </a:p>
          <a:p>
            <a:endParaRPr lang="es-ES" sz="2400" dirty="0"/>
          </a:p>
          <a:p>
            <a:r>
              <a:rPr lang="es-ES" sz="2400" dirty="0"/>
              <a:t>Hay personas que no tiene la capacidad de acoger tus perlas</a:t>
            </a:r>
          </a:p>
          <a:p>
            <a:endParaRPr lang="es-ES" sz="2400" dirty="0"/>
          </a:p>
          <a:p>
            <a:r>
              <a:rPr lang="es-ES" sz="2400" dirty="0"/>
              <a:t>Tu mundo interior, tus ideas, tus sentimientos</a:t>
            </a:r>
          </a:p>
          <a:p>
            <a:endParaRPr lang="es-ES" sz="2400" dirty="0"/>
          </a:p>
          <a:p>
            <a:r>
              <a:rPr lang="es-ES" sz="2400" dirty="0">
                <a:solidFill>
                  <a:srgbClr val="FFFF00"/>
                </a:solidFill>
              </a:rPr>
              <a:t>Guarda tus perlas para la persona indicada </a:t>
            </a:r>
            <a:r>
              <a:rPr lang="es-ES" sz="2400" dirty="0"/>
              <a:t>que sepa acogerlas y valorarlas</a:t>
            </a:r>
          </a:p>
          <a:p>
            <a:endParaRPr lang="es-ES" sz="2400" dirty="0"/>
          </a:p>
          <a:p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312149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0027903D-4B94-2044-88AC-DEA1A6EA9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85" r="-2" b="18190"/>
          <a:stretch/>
        </p:blipFill>
        <p:spPr>
          <a:xfrm>
            <a:off x="6015107" y="-1"/>
            <a:ext cx="6176895" cy="2937954"/>
          </a:xfrm>
          <a:prstGeom prst="rect">
            <a:avLst/>
          </a:prstGeom>
        </p:spPr>
      </p:pic>
      <p:pic>
        <p:nvPicPr>
          <p:cNvPr id="5" name="Imagen 4" descr="Un niño con un cepillo de dientes en la boca&#10;&#10;Descripción generada automáticamente con confianza baja">
            <a:extLst>
              <a:ext uri="{FF2B5EF4-FFF2-40B4-BE49-F238E27FC236}">
                <a16:creationId xmlns:a16="http://schemas.microsoft.com/office/drawing/2014/main" id="{18AAD420-1524-2341-8568-6DF2EB322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90" r="-1" b="5090"/>
          <a:stretch/>
        </p:blipFill>
        <p:spPr>
          <a:xfrm>
            <a:off x="4203638" y="2937953"/>
            <a:ext cx="7988360" cy="3920047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9CBBCF-7CF0-CC45-9D73-662C257F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Silencio 4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1EB3E3-8968-4048-A456-A104CC8F8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54" y="2022601"/>
            <a:ext cx="5645963" cy="4154361"/>
          </a:xfrm>
        </p:spPr>
        <p:txBody>
          <a:bodyPr>
            <a:normAutofit/>
          </a:bodyPr>
          <a:lstStyle/>
          <a:p>
            <a:r>
              <a:rPr lang="es-ES" sz="2000" dirty="0">
                <a:solidFill>
                  <a:srgbClr val="FFFF00"/>
                </a:solidFill>
              </a:rPr>
              <a:t>Si encuentra un tesoro vuelve a esconderlo </a:t>
            </a:r>
            <a:r>
              <a:rPr lang="es-ES" sz="2000" dirty="0"/>
              <a:t>( Mt 13, 44-46)</a:t>
            </a:r>
          </a:p>
          <a:p>
            <a:endParaRPr lang="es-ES" sz="2000" dirty="0"/>
          </a:p>
          <a:p>
            <a:r>
              <a:rPr lang="es-ES" sz="2000" dirty="0"/>
              <a:t>Hay cosas que se estropearan si las sacas a la luz</a:t>
            </a:r>
          </a:p>
          <a:p>
            <a:endParaRPr lang="es-ES" sz="2000" dirty="0"/>
          </a:p>
          <a:p>
            <a:r>
              <a:rPr lang="es-ES" sz="2000" dirty="0"/>
              <a:t>Hay cosas de tu vida que deben permanecer solo en tu interior, fermentándose y desarrollándose en ti</a:t>
            </a:r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527310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0D026759-BB72-5043-AEEF-A8597025C1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3754" b="116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F281665-A265-434B-A38A-6E4E00D1C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43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Silencio 5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8922FE-01B6-3B46-A7B9-46CF62960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13" y="2013625"/>
            <a:ext cx="6112565" cy="4163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>
                <a:solidFill>
                  <a:srgbClr val="FFFFFF"/>
                </a:solidFill>
              </a:rPr>
              <a:t>La mayor parte de tu vida quedará en silencio (</a:t>
            </a:r>
            <a:r>
              <a:rPr lang="es-ES" sz="2000" dirty="0" err="1">
                <a:solidFill>
                  <a:srgbClr val="FFFFFF"/>
                </a:solidFill>
              </a:rPr>
              <a:t>Lc</a:t>
            </a:r>
            <a:r>
              <a:rPr lang="es-ES" sz="2000" dirty="0">
                <a:solidFill>
                  <a:srgbClr val="FFFFFF"/>
                </a:solidFill>
              </a:rPr>
              <a:t> 3, 23)</a:t>
            </a:r>
          </a:p>
        </p:txBody>
      </p:sp>
      <p:pic>
        <p:nvPicPr>
          <p:cNvPr id="5" name="Imagen 4" descr="Una persona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F974FE8A-8FE0-8146-B5BD-F71F0DDF3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55" r="11454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5599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89AE703-9EC1-473D-8723-8E991E885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hombre, persona, oscuro, viendo&#10;&#10;Descripción generada automáticamente">
            <a:extLst>
              <a:ext uri="{FF2B5EF4-FFF2-40B4-BE49-F238E27FC236}">
                <a16:creationId xmlns:a16="http://schemas.microsoft.com/office/drawing/2014/main" id="{8AB082DE-7897-E240-8C06-02E0EB15C3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10" r="2" b="3872"/>
          <a:stretch/>
        </p:blipFill>
        <p:spPr>
          <a:xfrm>
            <a:off x="20" y="10"/>
            <a:ext cx="7534636" cy="6857990"/>
          </a:xfrm>
          <a:custGeom>
            <a:avLst/>
            <a:gdLst/>
            <a:ahLst/>
            <a:cxnLst/>
            <a:rect l="l" t="t" r="r" b="b"/>
            <a:pathLst>
              <a:path w="7534656" h="6858000">
                <a:moveTo>
                  <a:pt x="4678390" y="3089451"/>
                </a:moveTo>
                <a:cubicBezTo>
                  <a:pt x="4704756" y="3107456"/>
                  <a:pt x="4731118" y="3125461"/>
                  <a:pt x="4757484" y="3143466"/>
                </a:cubicBezTo>
                <a:cubicBezTo>
                  <a:pt x="4742694" y="3138965"/>
                  <a:pt x="4726618" y="3134464"/>
                  <a:pt x="4711185" y="3129962"/>
                </a:cubicBezTo>
                <a:cubicBezTo>
                  <a:pt x="4698324" y="3119029"/>
                  <a:pt x="4684820" y="3108743"/>
                  <a:pt x="4671961" y="3097166"/>
                </a:cubicBezTo>
                <a:cubicBezTo>
                  <a:pt x="4673888" y="3094594"/>
                  <a:pt x="4676460" y="3092024"/>
                  <a:pt x="4678390" y="3089451"/>
                </a:cubicBezTo>
                <a:close/>
                <a:moveTo>
                  <a:pt x="5151664" y="2187270"/>
                </a:moveTo>
                <a:cubicBezTo>
                  <a:pt x="5309853" y="2295300"/>
                  <a:pt x="5468040" y="2403973"/>
                  <a:pt x="5626227" y="2512004"/>
                </a:cubicBezTo>
                <a:cubicBezTo>
                  <a:pt x="5623653" y="2514576"/>
                  <a:pt x="5621726" y="2517148"/>
                  <a:pt x="5619152" y="2519721"/>
                </a:cubicBezTo>
                <a:cubicBezTo>
                  <a:pt x="5445533" y="2428409"/>
                  <a:pt x="5281559" y="2326810"/>
                  <a:pt x="5151664" y="2187270"/>
                </a:cubicBezTo>
                <a:close/>
                <a:moveTo>
                  <a:pt x="0" y="0"/>
                </a:moveTo>
                <a:lnTo>
                  <a:pt x="7534656" y="0"/>
                </a:lnTo>
                <a:lnTo>
                  <a:pt x="7534656" y="2520617"/>
                </a:lnTo>
                <a:lnTo>
                  <a:pt x="7532186" y="2520363"/>
                </a:lnTo>
                <a:cubicBezTo>
                  <a:pt x="7340561" y="2495285"/>
                  <a:pt x="6360574" y="2283083"/>
                  <a:pt x="6073136" y="2103675"/>
                </a:cubicBezTo>
                <a:cubicBezTo>
                  <a:pt x="5779268" y="1919767"/>
                  <a:pt x="5502120" y="1716567"/>
                  <a:pt x="5226257" y="1512725"/>
                </a:cubicBezTo>
                <a:cubicBezTo>
                  <a:pt x="5106652" y="1424628"/>
                  <a:pt x="4979331" y="1344249"/>
                  <a:pt x="4871300" y="1243293"/>
                </a:cubicBezTo>
                <a:cubicBezTo>
                  <a:pt x="4763272" y="1141694"/>
                  <a:pt x="4660386" y="1036235"/>
                  <a:pt x="4543354" y="942352"/>
                </a:cubicBezTo>
                <a:cubicBezTo>
                  <a:pt x="4509916" y="915344"/>
                  <a:pt x="4476478" y="886408"/>
                  <a:pt x="4427606" y="881906"/>
                </a:cubicBezTo>
                <a:cubicBezTo>
                  <a:pt x="4416676" y="880620"/>
                  <a:pt x="4405100" y="881263"/>
                  <a:pt x="4394168" y="882548"/>
                </a:cubicBezTo>
                <a:cubicBezTo>
                  <a:pt x="4381952" y="883835"/>
                  <a:pt x="4372305" y="890265"/>
                  <a:pt x="4367803" y="901197"/>
                </a:cubicBezTo>
                <a:cubicBezTo>
                  <a:pt x="4363304" y="913416"/>
                  <a:pt x="4371019" y="920488"/>
                  <a:pt x="4380021" y="926918"/>
                </a:cubicBezTo>
                <a:cubicBezTo>
                  <a:pt x="4386451" y="931420"/>
                  <a:pt x="4392881" y="938494"/>
                  <a:pt x="4401241" y="939779"/>
                </a:cubicBezTo>
                <a:cubicBezTo>
                  <a:pt x="4454614" y="947496"/>
                  <a:pt x="4474548" y="986721"/>
                  <a:pt x="4499626" y="1021444"/>
                </a:cubicBezTo>
                <a:cubicBezTo>
                  <a:pt x="4510559" y="1036235"/>
                  <a:pt x="4522132" y="1047810"/>
                  <a:pt x="4502199" y="1069029"/>
                </a:cubicBezTo>
                <a:cubicBezTo>
                  <a:pt x="4484838" y="1087677"/>
                  <a:pt x="4502841" y="1097324"/>
                  <a:pt x="4520845" y="1102469"/>
                </a:cubicBezTo>
                <a:cubicBezTo>
                  <a:pt x="4545924" y="1109541"/>
                  <a:pt x="4575503" y="1108256"/>
                  <a:pt x="4603797" y="1131405"/>
                </a:cubicBezTo>
                <a:cubicBezTo>
                  <a:pt x="4497696" y="1133334"/>
                  <a:pt x="4452684" y="1072246"/>
                  <a:pt x="4404457" y="1015657"/>
                </a:cubicBezTo>
                <a:cubicBezTo>
                  <a:pt x="4386451" y="995081"/>
                  <a:pt x="4374235" y="970645"/>
                  <a:pt x="4358802" y="947496"/>
                </a:cubicBezTo>
                <a:cubicBezTo>
                  <a:pt x="4339510" y="919203"/>
                  <a:pt x="4317003" y="917916"/>
                  <a:pt x="4288710" y="942994"/>
                </a:cubicBezTo>
                <a:cubicBezTo>
                  <a:pt x="4263632" y="965500"/>
                  <a:pt x="4251416" y="963572"/>
                  <a:pt x="4243055" y="932705"/>
                </a:cubicBezTo>
                <a:cubicBezTo>
                  <a:pt x="4230195" y="884478"/>
                  <a:pt x="4200613" y="850398"/>
                  <a:pt x="4150456" y="833036"/>
                </a:cubicBezTo>
                <a:cubicBezTo>
                  <a:pt x="4144991" y="831106"/>
                  <a:pt x="4138882" y="828052"/>
                  <a:pt x="4132854" y="827007"/>
                </a:cubicBezTo>
                <a:cubicBezTo>
                  <a:pt x="4126826" y="825962"/>
                  <a:pt x="4120878" y="826927"/>
                  <a:pt x="4115733" y="833036"/>
                </a:cubicBezTo>
                <a:cubicBezTo>
                  <a:pt x="4106731" y="843323"/>
                  <a:pt x="4114446" y="855542"/>
                  <a:pt x="4120878" y="864544"/>
                </a:cubicBezTo>
                <a:cubicBezTo>
                  <a:pt x="4132452" y="880620"/>
                  <a:pt x="4142741" y="896052"/>
                  <a:pt x="4147242" y="915344"/>
                </a:cubicBezTo>
                <a:cubicBezTo>
                  <a:pt x="4150456" y="928205"/>
                  <a:pt x="4153673" y="942352"/>
                  <a:pt x="4144669" y="951996"/>
                </a:cubicBezTo>
                <a:cubicBezTo>
                  <a:pt x="4107374" y="993151"/>
                  <a:pt x="4134382" y="1012442"/>
                  <a:pt x="4166533" y="1034306"/>
                </a:cubicBezTo>
                <a:cubicBezTo>
                  <a:pt x="4210902" y="1063886"/>
                  <a:pt x="4228266" y="1107611"/>
                  <a:pt x="4217977" y="1159698"/>
                </a:cubicBezTo>
                <a:cubicBezTo>
                  <a:pt x="4214117" y="1180919"/>
                  <a:pt x="4216690" y="1193778"/>
                  <a:pt x="4243055" y="1193136"/>
                </a:cubicBezTo>
                <a:cubicBezTo>
                  <a:pt x="4253342" y="1193136"/>
                  <a:pt x="4255915" y="1200210"/>
                  <a:pt x="4259774" y="1207925"/>
                </a:cubicBezTo>
                <a:cubicBezTo>
                  <a:pt x="4342082" y="1389905"/>
                  <a:pt x="4461044" y="1549378"/>
                  <a:pt x="4600583" y="1695991"/>
                </a:cubicBezTo>
                <a:cubicBezTo>
                  <a:pt x="4713758" y="1814953"/>
                  <a:pt x="4838507" y="1922339"/>
                  <a:pt x="4967756" y="2026512"/>
                </a:cubicBezTo>
                <a:cubicBezTo>
                  <a:pt x="4971614" y="2029727"/>
                  <a:pt x="4975473" y="2033584"/>
                  <a:pt x="4977403" y="2040014"/>
                </a:cubicBezTo>
                <a:cubicBezTo>
                  <a:pt x="4916314" y="2027155"/>
                  <a:pt x="4863586" y="2000789"/>
                  <a:pt x="4812784" y="1971210"/>
                </a:cubicBezTo>
                <a:cubicBezTo>
                  <a:pt x="4677748" y="1892760"/>
                  <a:pt x="4563930" y="1791160"/>
                  <a:pt x="4448827" y="1691489"/>
                </a:cubicBezTo>
                <a:cubicBezTo>
                  <a:pt x="4378737" y="1630400"/>
                  <a:pt x="4306715" y="1571241"/>
                  <a:pt x="4229552" y="1517227"/>
                </a:cubicBezTo>
                <a:cubicBezTo>
                  <a:pt x="4216690" y="1508223"/>
                  <a:pt x="4207687" y="1496649"/>
                  <a:pt x="4198686" y="1485074"/>
                </a:cubicBezTo>
                <a:cubicBezTo>
                  <a:pt x="4193541" y="1478645"/>
                  <a:pt x="4187111" y="1472857"/>
                  <a:pt x="4176822" y="1475430"/>
                </a:cubicBezTo>
                <a:cubicBezTo>
                  <a:pt x="4163961" y="1478645"/>
                  <a:pt x="4162675" y="1488289"/>
                  <a:pt x="4161388" y="1497936"/>
                </a:cubicBezTo>
                <a:cubicBezTo>
                  <a:pt x="4157531" y="1528801"/>
                  <a:pt x="4165890" y="1556452"/>
                  <a:pt x="4181966" y="1582816"/>
                </a:cubicBezTo>
                <a:cubicBezTo>
                  <a:pt x="4223765" y="1650334"/>
                  <a:pt x="4285495" y="1702421"/>
                  <a:pt x="4349155" y="1751935"/>
                </a:cubicBezTo>
                <a:cubicBezTo>
                  <a:pt x="4431464" y="1815596"/>
                  <a:pt x="4511200" y="1881828"/>
                  <a:pt x="4583864" y="1954492"/>
                </a:cubicBezTo>
                <a:cubicBezTo>
                  <a:pt x="4589008" y="1959636"/>
                  <a:pt x="4598653" y="1962851"/>
                  <a:pt x="4595438" y="1977640"/>
                </a:cubicBezTo>
                <a:cubicBezTo>
                  <a:pt x="4549783" y="1943560"/>
                  <a:pt x="4506699" y="1910122"/>
                  <a:pt x="4462973" y="1877969"/>
                </a:cubicBezTo>
                <a:cubicBezTo>
                  <a:pt x="4419889" y="1845818"/>
                  <a:pt x="4376162" y="1813666"/>
                  <a:pt x="4333080" y="1782158"/>
                </a:cubicBezTo>
                <a:cubicBezTo>
                  <a:pt x="4322790" y="1774441"/>
                  <a:pt x="4311858" y="1763509"/>
                  <a:pt x="4297070" y="1773155"/>
                </a:cubicBezTo>
                <a:cubicBezTo>
                  <a:pt x="4281639" y="1782800"/>
                  <a:pt x="4283566" y="1798877"/>
                  <a:pt x="4287426" y="1811736"/>
                </a:cubicBezTo>
                <a:cubicBezTo>
                  <a:pt x="4299642" y="1849676"/>
                  <a:pt x="4320864" y="1883114"/>
                  <a:pt x="4349155" y="1912694"/>
                </a:cubicBezTo>
                <a:cubicBezTo>
                  <a:pt x="4445611" y="2010436"/>
                  <a:pt x="4556856" y="2094673"/>
                  <a:pt x="4660386" y="2185984"/>
                </a:cubicBezTo>
                <a:cubicBezTo>
                  <a:pt x="4716330" y="2235499"/>
                  <a:pt x="4767772" y="2288228"/>
                  <a:pt x="4816643" y="2342884"/>
                </a:cubicBezTo>
                <a:cubicBezTo>
                  <a:pt x="4827576" y="2355104"/>
                  <a:pt x="4826931" y="2366678"/>
                  <a:pt x="4823716" y="2380824"/>
                </a:cubicBezTo>
                <a:cubicBezTo>
                  <a:pt x="4810857" y="2438056"/>
                  <a:pt x="4830791" y="2457346"/>
                  <a:pt x="4895093" y="2446415"/>
                </a:cubicBezTo>
                <a:cubicBezTo>
                  <a:pt x="4915027" y="2443198"/>
                  <a:pt x="4928532" y="2446415"/>
                  <a:pt x="4940748" y="2459917"/>
                </a:cubicBezTo>
                <a:cubicBezTo>
                  <a:pt x="5088648" y="2627107"/>
                  <a:pt x="5263553" y="2767932"/>
                  <a:pt x="5454535" y="2893324"/>
                </a:cubicBezTo>
                <a:cubicBezTo>
                  <a:pt x="5532343" y="2944123"/>
                  <a:pt x="5612723" y="2992353"/>
                  <a:pt x="5694388" y="3037365"/>
                </a:cubicBezTo>
                <a:cubicBezTo>
                  <a:pt x="5694388" y="3040580"/>
                  <a:pt x="5694388" y="3044439"/>
                  <a:pt x="5694388" y="3047654"/>
                </a:cubicBezTo>
                <a:cubicBezTo>
                  <a:pt x="5693745" y="3052154"/>
                  <a:pt x="5693102" y="3054726"/>
                  <a:pt x="5692459" y="3058585"/>
                </a:cubicBezTo>
                <a:cubicBezTo>
                  <a:pt x="5577355" y="2989137"/>
                  <a:pt x="5463536" y="2917760"/>
                  <a:pt x="5352292" y="2842525"/>
                </a:cubicBezTo>
                <a:cubicBezTo>
                  <a:pt x="5050709" y="2638683"/>
                  <a:pt x="4762627" y="2420050"/>
                  <a:pt x="4470046" y="2206561"/>
                </a:cubicBezTo>
                <a:cubicBezTo>
                  <a:pt x="4371661" y="2134541"/>
                  <a:pt x="4293855" y="2042587"/>
                  <a:pt x="4205115" y="1961564"/>
                </a:cubicBezTo>
                <a:cubicBezTo>
                  <a:pt x="4145956" y="1907550"/>
                  <a:pt x="4089368" y="1850963"/>
                  <a:pt x="4020564" y="1806593"/>
                </a:cubicBezTo>
                <a:cubicBezTo>
                  <a:pt x="3992271" y="1788587"/>
                  <a:pt x="3962691" y="1772511"/>
                  <a:pt x="3924751" y="1777013"/>
                </a:cubicBezTo>
                <a:cubicBezTo>
                  <a:pt x="3909962" y="1778943"/>
                  <a:pt x="3893242" y="1782800"/>
                  <a:pt x="3888098" y="1799519"/>
                </a:cubicBezTo>
                <a:cubicBezTo>
                  <a:pt x="3883596" y="1816238"/>
                  <a:pt x="3897100" y="1823955"/>
                  <a:pt x="3909319" y="1831028"/>
                </a:cubicBezTo>
                <a:cubicBezTo>
                  <a:pt x="3912534" y="1832957"/>
                  <a:pt x="3915749" y="1835530"/>
                  <a:pt x="3918964" y="1835530"/>
                </a:cubicBezTo>
                <a:cubicBezTo>
                  <a:pt x="3980052" y="1839387"/>
                  <a:pt x="3994199" y="1888258"/>
                  <a:pt x="4023137" y="1923626"/>
                </a:cubicBezTo>
                <a:cubicBezTo>
                  <a:pt x="4032139" y="1934558"/>
                  <a:pt x="4032781" y="1945489"/>
                  <a:pt x="4023137" y="1958349"/>
                </a:cubicBezTo>
                <a:cubicBezTo>
                  <a:pt x="4005773" y="1981498"/>
                  <a:pt x="4017992" y="1991787"/>
                  <a:pt x="4041141" y="1998217"/>
                </a:cubicBezTo>
                <a:cubicBezTo>
                  <a:pt x="4064289" y="2004648"/>
                  <a:pt x="4089368" y="2006576"/>
                  <a:pt x="4114446" y="2021367"/>
                </a:cubicBezTo>
                <a:cubicBezTo>
                  <a:pt x="4074579" y="2033584"/>
                  <a:pt x="4046928" y="2020725"/>
                  <a:pt x="4021207" y="2004648"/>
                </a:cubicBezTo>
                <a:cubicBezTo>
                  <a:pt x="3963333" y="1969281"/>
                  <a:pt x="3926038" y="1917194"/>
                  <a:pt x="3890670" y="1863823"/>
                </a:cubicBezTo>
                <a:cubicBezTo>
                  <a:pt x="3883596" y="1853534"/>
                  <a:pt x="3877809" y="1841959"/>
                  <a:pt x="3868164" y="1833600"/>
                </a:cubicBezTo>
                <a:cubicBezTo>
                  <a:pt x="3850158" y="1816881"/>
                  <a:pt x="3830867" y="1814953"/>
                  <a:pt x="3809005" y="1835530"/>
                </a:cubicBezTo>
                <a:cubicBezTo>
                  <a:pt x="3780067" y="1862537"/>
                  <a:pt x="3769780" y="1860608"/>
                  <a:pt x="3760134" y="1825885"/>
                </a:cubicBezTo>
                <a:cubicBezTo>
                  <a:pt x="3747272" y="1778943"/>
                  <a:pt x="3718336" y="1746147"/>
                  <a:pt x="3668822" y="1728786"/>
                </a:cubicBezTo>
                <a:cubicBezTo>
                  <a:pt x="3658535" y="1724927"/>
                  <a:pt x="3647603" y="1719782"/>
                  <a:pt x="3636671" y="1728142"/>
                </a:cubicBezTo>
                <a:cubicBezTo>
                  <a:pt x="3625097" y="1737788"/>
                  <a:pt x="3632812" y="1747433"/>
                  <a:pt x="3637314" y="1756437"/>
                </a:cubicBezTo>
                <a:cubicBezTo>
                  <a:pt x="3643744" y="1770583"/>
                  <a:pt x="3651461" y="1784730"/>
                  <a:pt x="3657248" y="1799519"/>
                </a:cubicBezTo>
                <a:cubicBezTo>
                  <a:pt x="3667537" y="1823312"/>
                  <a:pt x="3669467" y="1848391"/>
                  <a:pt x="3650175" y="1871539"/>
                </a:cubicBezTo>
                <a:cubicBezTo>
                  <a:pt x="3636027" y="1888258"/>
                  <a:pt x="3637314" y="1899190"/>
                  <a:pt x="3655963" y="1910765"/>
                </a:cubicBezTo>
                <a:cubicBezTo>
                  <a:pt x="3715764" y="1946775"/>
                  <a:pt x="3753704" y="1993716"/>
                  <a:pt x="3733126" y="2067022"/>
                </a:cubicBezTo>
                <a:cubicBezTo>
                  <a:pt x="3729911" y="2077311"/>
                  <a:pt x="3733770" y="2087600"/>
                  <a:pt x="3745987" y="2086956"/>
                </a:cubicBezTo>
                <a:cubicBezTo>
                  <a:pt x="3772995" y="2085028"/>
                  <a:pt x="3777495" y="2101747"/>
                  <a:pt x="3785212" y="2119109"/>
                </a:cubicBezTo>
                <a:cubicBezTo>
                  <a:pt x="3860447" y="2285655"/>
                  <a:pt x="3969120" y="2430981"/>
                  <a:pt x="4094512" y="2567305"/>
                </a:cubicBezTo>
                <a:cubicBezTo>
                  <a:pt x="4218619" y="2702344"/>
                  <a:pt x="4358159" y="2823234"/>
                  <a:pt x="4506699" y="2938980"/>
                </a:cubicBezTo>
                <a:cubicBezTo>
                  <a:pt x="4464901" y="2935122"/>
                  <a:pt x="4410886" y="2911330"/>
                  <a:pt x="4358802" y="2883679"/>
                </a:cubicBezTo>
                <a:cubicBezTo>
                  <a:pt x="4221193" y="2809730"/>
                  <a:pt x="4108016" y="2709416"/>
                  <a:pt x="3992913" y="2611032"/>
                </a:cubicBezTo>
                <a:cubicBezTo>
                  <a:pt x="3912534" y="2542227"/>
                  <a:pt x="3834084" y="2471493"/>
                  <a:pt x="3744057" y="2412332"/>
                </a:cubicBezTo>
                <a:cubicBezTo>
                  <a:pt x="3733770" y="2405903"/>
                  <a:pt x="3726696" y="2397543"/>
                  <a:pt x="3720909" y="2387254"/>
                </a:cubicBezTo>
                <a:cubicBezTo>
                  <a:pt x="3715764" y="2378252"/>
                  <a:pt x="3708047" y="2369893"/>
                  <a:pt x="3694545" y="2373750"/>
                </a:cubicBezTo>
                <a:cubicBezTo>
                  <a:pt x="3681041" y="2378252"/>
                  <a:pt x="3679754" y="2389827"/>
                  <a:pt x="3679754" y="2400116"/>
                </a:cubicBezTo>
                <a:cubicBezTo>
                  <a:pt x="3681684" y="2438698"/>
                  <a:pt x="3692615" y="2473421"/>
                  <a:pt x="3716407" y="2504287"/>
                </a:cubicBezTo>
                <a:cubicBezTo>
                  <a:pt x="3762706" y="2566020"/>
                  <a:pt x="3824437" y="2614247"/>
                  <a:pt x="3886168" y="2662474"/>
                </a:cubicBezTo>
                <a:cubicBezTo>
                  <a:pt x="3971693" y="2728707"/>
                  <a:pt x="4050787" y="2800727"/>
                  <a:pt x="4122163" y="2881107"/>
                </a:cubicBezTo>
                <a:cubicBezTo>
                  <a:pt x="4070721" y="2841882"/>
                  <a:pt x="4019277" y="2802013"/>
                  <a:pt x="3967191" y="2762788"/>
                </a:cubicBezTo>
                <a:cubicBezTo>
                  <a:pt x="3927966" y="2733209"/>
                  <a:pt x="3887455" y="2704914"/>
                  <a:pt x="3847588" y="2675978"/>
                </a:cubicBezTo>
                <a:cubicBezTo>
                  <a:pt x="3837941" y="2668905"/>
                  <a:pt x="3827652" y="2661189"/>
                  <a:pt x="3814150" y="2670833"/>
                </a:cubicBezTo>
                <a:cubicBezTo>
                  <a:pt x="3801931" y="2679193"/>
                  <a:pt x="3803861" y="2691412"/>
                  <a:pt x="3806433" y="2702986"/>
                </a:cubicBezTo>
                <a:cubicBezTo>
                  <a:pt x="3816078" y="2748641"/>
                  <a:pt x="3843086" y="2785294"/>
                  <a:pt x="3876524" y="2818089"/>
                </a:cubicBezTo>
                <a:cubicBezTo>
                  <a:pt x="3917034" y="2857314"/>
                  <a:pt x="3959476" y="2894611"/>
                  <a:pt x="4003201" y="2931907"/>
                </a:cubicBezTo>
                <a:cubicBezTo>
                  <a:pt x="3956261" y="2921618"/>
                  <a:pt x="3909319" y="2911330"/>
                  <a:pt x="3862377" y="2902971"/>
                </a:cubicBezTo>
                <a:cubicBezTo>
                  <a:pt x="3883596" y="2977562"/>
                  <a:pt x="3933110" y="2992353"/>
                  <a:pt x="3977480" y="3003927"/>
                </a:cubicBezTo>
                <a:cubicBezTo>
                  <a:pt x="4037283" y="3018716"/>
                  <a:pt x="4094512" y="3037365"/>
                  <a:pt x="4151101" y="3058585"/>
                </a:cubicBezTo>
                <a:cubicBezTo>
                  <a:pt x="4174892" y="3079805"/>
                  <a:pt x="4198686" y="3100383"/>
                  <a:pt x="4221834" y="3122245"/>
                </a:cubicBezTo>
                <a:cubicBezTo>
                  <a:pt x="4245627" y="3144753"/>
                  <a:pt x="4268133" y="3167259"/>
                  <a:pt x="4290640" y="3191050"/>
                </a:cubicBezTo>
                <a:cubicBezTo>
                  <a:pt x="4306715" y="3208411"/>
                  <a:pt x="4326007" y="3223203"/>
                  <a:pt x="4307359" y="3252781"/>
                </a:cubicBezTo>
                <a:cubicBezTo>
                  <a:pt x="4298999" y="3266285"/>
                  <a:pt x="4353655" y="3339593"/>
                  <a:pt x="4371019" y="3344093"/>
                </a:cubicBezTo>
                <a:cubicBezTo>
                  <a:pt x="4373591" y="3344735"/>
                  <a:pt x="4376162" y="3345380"/>
                  <a:pt x="4378091" y="3345380"/>
                </a:cubicBezTo>
                <a:cubicBezTo>
                  <a:pt x="4415390" y="3342808"/>
                  <a:pt x="4423749" y="3364671"/>
                  <a:pt x="4424390" y="3392322"/>
                </a:cubicBezTo>
                <a:cubicBezTo>
                  <a:pt x="4425034" y="3419328"/>
                  <a:pt x="4418604" y="3452766"/>
                  <a:pt x="4469403" y="3439262"/>
                </a:cubicBezTo>
                <a:cubicBezTo>
                  <a:pt x="4475190" y="3437977"/>
                  <a:pt x="4476478" y="3441834"/>
                  <a:pt x="4479048" y="3446336"/>
                </a:cubicBezTo>
                <a:cubicBezTo>
                  <a:pt x="4534350" y="3561439"/>
                  <a:pt x="4627590" y="3650178"/>
                  <a:pt x="4719544" y="3738917"/>
                </a:cubicBezTo>
                <a:cubicBezTo>
                  <a:pt x="4724691" y="3743419"/>
                  <a:pt x="4729833" y="3747920"/>
                  <a:pt x="4734977" y="3752421"/>
                </a:cubicBezTo>
                <a:cubicBezTo>
                  <a:pt x="4638523" y="3729915"/>
                  <a:pt x="4320218" y="3700977"/>
                  <a:pt x="4226978" y="3710624"/>
                </a:cubicBezTo>
                <a:cubicBezTo>
                  <a:pt x="4144027" y="3718984"/>
                  <a:pt x="3675254" y="3578802"/>
                  <a:pt x="3578155" y="3495850"/>
                </a:cubicBezTo>
                <a:cubicBezTo>
                  <a:pt x="3564651" y="3560796"/>
                  <a:pt x="3593587" y="3586517"/>
                  <a:pt x="3616738" y="3616098"/>
                </a:cubicBezTo>
                <a:cubicBezTo>
                  <a:pt x="3649531" y="3657895"/>
                  <a:pt x="3654676" y="3687475"/>
                  <a:pt x="3592944" y="3720913"/>
                </a:cubicBezTo>
                <a:cubicBezTo>
                  <a:pt x="3416109" y="3816082"/>
                  <a:pt x="3418038" y="3819297"/>
                  <a:pt x="3583942" y="3948546"/>
                </a:cubicBezTo>
                <a:cubicBezTo>
                  <a:pt x="3591659" y="3954335"/>
                  <a:pt x="3587800" y="3972982"/>
                  <a:pt x="3589730" y="3985844"/>
                </a:cubicBezTo>
                <a:cubicBezTo>
                  <a:pt x="3546645" y="4005135"/>
                  <a:pt x="3495846" y="3954978"/>
                  <a:pt x="3444404" y="4008992"/>
                </a:cubicBezTo>
                <a:cubicBezTo>
                  <a:pt x="3666250" y="4246272"/>
                  <a:pt x="4003845" y="4471979"/>
                  <a:pt x="4309931" y="4650101"/>
                </a:cubicBezTo>
                <a:cubicBezTo>
                  <a:pt x="4062362" y="4708617"/>
                  <a:pt x="3913819" y="4502845"/>
                  <a:pt x="3731840" y="4529209"/>
                </a:cubicBezTo>
                <a:cubicBezTo>
                  <a:pt x="3641172" y="4593512"/>
                  <a:pt x="3911247" y="4697685"/>
                  <a:pt x="3653390" y="4727908"/>
                </a:cubicBezTo>
                <a:cubicBezTo>
                  <a:pt x="3765278" y="4784495"/>
                  <a:pt x="3848230" y="4839796"/>
                  <a:pt x="3925393" y="4904742"/>
                </a:cubicBezTo>
                <a:cubicBezTo>
                  <a:pt x="4062362" y="5021132"/>
                  <a:pt x="4089368" y="5098297"/>
                  <a:pt x="4026352" y="5254555"/>
                </a:cubicBezTo>
                <a:cubicBezTo>
                  <a:pt x="3984554" y="5357440"/>
                  <a:pt x="3924108" y="5451967"/>
                  <a:pt x="3977480" y="5574787"/>
                </a:cubicBezTo>
                <a:cubicBezTo>
                  <a:pt x="4014133" y="5659024"/>
                  <a:pt x="3999986" y="5714325"/>
                  <a:pt x="3861090" y="5676385"/>
                </a:cubicBezTo>
                <a:cubicBezTo>
                  <a:pt x="3711264" y="5635875"/>
                  <a:pt x="3654676" y="5711753"/>
                  <a:pt x="3692615" y="5859008"/>
                </a:cubicBezTo>
                <a:cubicBezTo>
                  <a:pt x="3717051" y="5953535"/>
                  <a:pt x="3691328" y="5983115"/>
                  <a:pt x="3588443" y="5972183"/>
                </a:cubicBezTo>
                <a:cubicBezTo>
                  <a:pt x="3474625" y="5959965"/>
                  <a:pt x="3366596" y="5898233"/>
                  <a:pt x="3225771" y="5927814"/>
                </a:cubicBezTo>
                <a:cubicBezTo>
                  <a:pt x="3338301" y="6100148"/>
                  <a:pt x="3578798" y="6051276"/>
                  <a:pt x="3709977" y="6215251"/>
                </a:cubicBezTo>
                <a:cubicBezTo>
                  <a:pt x="3553719" y="6215893"/>
                  <a:pt x="3434115" y="6215251"/>
                  <a:pt x="3318367" y="6179240"/>
                </a:cubicBezTo>
                <a:cubicBezTo>
                  <a:pt x="3270140" y="6164451"/>
                  <a:pt x="3217411" y="6149662"/>
                  <a:pt x="3190403" y="6199174"/>
                </a:cubicBezTo>
                <a:cubicBezTo>
                  <a:pt x="3158252" y="6258978"/>
                  <a:pt x="3223841" y="6281484"/>
                  <a:pt x="3263066" y="6292415"/>
                </a:cubicBezTo>
                <a:cubicBezTo>
                  <a:pt x="3373669" y="6322638"/>
                  <a:pt x="3458550" y="6394014"/>
                  <a:pt x="3550504" y="6449958"/>
                </a:cubicBezTo>
                <a:cubicBezTo>
                  <a:pt x="3726616" y="6557427"/>
                  <a:pt x="3917990" y="6649139"/>
                  <a:pt x="4077239" y="6805655"/>
                </a:cubicBezTo>
                <a:lnTo>
                  <a:pt x="4125813" y="6858000"/>
                </a:lnTo>
                <a:lnTo>
                  <a:pt x="4084568" y="6858000"/>
                </a:lnTo>
                <a:lnTo>
                  <a:pt x="3991456" y="6828025"/>
                </a:lnTo>
                <a:cubicBezTo>
                  <a:pt x="3846743" y="6771357"/>
                  <a:pt x="3719301" y="6699136"/>
                  <a:pt x="3569795" y="6680810"/>
                </a:cubicBezTo>
                <a:cubicBezTo>
                  <a:pt x="3613040" y="6726948"/>
                  <a:pt x="3659338" y="6769067"/>
                  <a:pt x="3707747" y="6808392"/>
                </a:cubicBezTo>
                <a:lnTo>
                  <a:pt x="377516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1175228-54D4-8247-BF06-A8F46686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2878372"/>
            <a:ext cx="2918791" cy="431358"/>
          </a:xfrm>
        </p:spPr>
        <p:txBody>
          <a:bodyPr anchor="b">
            <a:normAutofit fontScale="90000"/>
          </a:bodyPr>
          <a:lstStyle/>
          <a:p>
            <a:r>
              <a:rPr lang="es-ES" dirty="0"/>
              <a:t>Silencio 6</a:t>
            </a:r>
          </a:p>
        </p:txBody>
      </p:sp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E4310F85-31AB-5748-8FBD-152BF5413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0" r="-2" b="10464"/>
          <a:stretch/>
        </p:blipFill>
        <p:spPr>
          <a:xfrm>
            <a:off x="7653520" y="10"/>
            <a:ext cx="4538480" cy="2624956"/>
          </a:xfrm>
          <a:custGeom>
            <a:avLst/>
            <a:gdLst/>
            <a:ahLst/>
            <a:cxnLst/>
            <a:rect l="l" t="t" r="r" b="b"/>
            <a:pathLst>
              <a:path w="4538480" h="2624966">
                <a:moveTo>
                  <a:pt x="0" y="0"/>
                </a:moveTo>
                <a:lnTo>
                  <a:pt x="4538480" y="0"/>
                </a:lnTo>
                <a:lnTo>
                  <a:pt x="4538480" y="2278570"/>
                </a:lnTo>
                <a:lnTo>
                  <a:pt x="4520384" y="2284270"/>
                </a:lnTo>
                <a:cubicBezTo>
                  <a:pt x="3945063" y="2457853"/>
                  <a:pt x="2850619" y="2701056"/>
                  <a:pt x="1497830" y="2602030"/>
                </a:cubicBezTo>
                <a:cubicBezTo>
                  <a:pt x="1428382" y="2596885"/>
                  <a:pt x="1362793" y="2593669"/>
                  <a:pt x="1295917" y="2591098"/>
                </a:cubicBezTo>
                <a:cubicBezTo>
                  <a:pt x="852222" y="2571324"/>
                  <a:pt x="414677" y="2559146"/>
                  <a:pt x="120277" y="2541000"/>
                </a:cubicBezTo>
                <a:lnTo>
                  <a:pt x="0" y="2532395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C64E12-4D7F-C841-B65D-2573331CA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1330" y="3429001"/>
            <a:ext cx="7345018" cy="3240156"/>
          </a:xfrm>
        </p:spPr>
        <p:txBody>
          <a:bodyPr>
            <a:normAutofit fontScale="85000" lnSpcReduction="10000"/>
          </a:bodyPr>
          <a:lstStyle/>
          <a:p>
            <a:r>
              <a:rPr lang="es-ES" sz="2600" dirty="0"/>
              <a:t>Controla tu lengua</a:t>
            </a:r>
          </a:p>
          <a:p>
            <a:r>
              <a:rPr lang="es-ES" dirty="0">
                <a:solidFill>
                  <a:srgbClr val="C00000"/>
                </a:solidFill>
              </a:rPr>
              <a:t>El arma más poderosa es nuestra lengua</a:t>
            </a:r>
            <a:endParaRPr lang="es-ES" sz="2600" dirty="0">
              <a:solidFill>
                <a:srgbClr val="C00000"/>
              </a:solidFill>
            </a:endParaRPr>
          </a:p>
          <a:p>
            <a:r>
              <a:rPr lang="es-ES" sz="2400" dirty="0"/>
              <a:t>Puede causar mucho daño</a:t>
            </a:r>
          </a:p>
          <a:p>
            <a:r>
              <a:rPr lang="es-ES" sz="2400" dirty="0"/>
              <a:t>( </a:t>
            </a:r>
            <a:r>
              <a:rPr lang="es-ES" sz="2400" dirty="0" err="1"/>
              <a:t>St</a:t>
            </a:r>
            <a:r>
              <a:rPr lang="es-ES" sz="2400" dirty="0"/>
              <a:t> 3, 5-6) la lengua es pequeña pero es fuego y con una simple palabra podemos quemar todo un bosque</a:t>
            </a:r>
          </a:p>
          <a:p>
            <a:r>
              <a:rPr lang="es-ES" sz="2400" dirty="0"/>
              <a:t>(St3, 2) </a:t>
            </a:r>
            <a:r>
              <a:rPr lang="es-ES" sz="2400" b="1" dirty="0">
                <a:solidFill>
                  <a:schemeClr val="accent6">
                    <a:lumMod val="50000"/>
                  </a:schemeClr>
                </a:solidFill>
              </a:rPr>
              <a:t>los caballos se controlan con las bridas, el que controla su lengua controla su ser.</a:t>
            </a:r>
          </a:p>
          <a:p>
            <a:r>
              <a:rPr lang="es-ES" sz="2400" dirty="0"/>
              <a:t>Nuestra lengua es un reflejo de lo que hay dentro de nosotros </a:t>
            </a:r>
          </a:p>
          <a:p>
            <a:r>
              <a:rPr lang="es-ES" sz="2400" b="1" dirty="0">
                <a:solidFill>
                  <a:schemeClr val="accent2">
                    <a:lumMod val="50000"/>
                  </a:schemeClr>
                </a:solidFill>
              </a:rPr>
              <a:t>De lo que rebosa el corazón hablará nuestra boca</a:t>
            </a:r>
            <a:r>
              <a:rPr lang="es-ES" sz="2400" dirty="0"/>
              <a:t>(Mt 12, 34)</a:t>
            </a:r>
          </a:p>
        </p:txBody>
      </p:sp>
    </p:spTree>
    <p:extLst>
      <p:ext uri="{BB962C8B-B14F-4D97-AF65-F5344CB8AC3E}">
        <p14:creationId xmlns:p14="http://schemas.microsoft.com/office/powerpoint/2010/main" val="204959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DADB054-4CA7-7847-BC49-7AF7BBBF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br>
              <a:rPr lang="es-ES" dirty="0"/>
            </a:br>
            <a:r>
              <a:rPr lang="es-ES" dirty="0">
                <a:solidFill>
                  <a:srgbClr val="000000"/>
                </a:solidFill>
              </a:rPr>
              <a:t>Silencio 7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 descr="Imagen que contiene guitarra&#10;&#10;Descripción generada automáticamente">
            <a:extLst>
              <a:ext uri="{FF2B5EF4-FFF2-40B4-BE49-F238E27FC236}">
                <a16:creationId xmlns:a16="http://schemas.microsoft.com/office/drawing/2014/main" id="{5E3E37D0-1DB7-8B46-816B-4730DA1FFA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31304" b="2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7A0350-561C-BF49-AD51-FA79834F5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8105" y="2421682"/>
            <a:ext cx="6708912" cy="3639289"/>
          </a:xfrm>
        </p:spPr>
        <p:txBody>
          <a:bodyPr anchor="ctr">
            <a:normAutofit/>
          </a:bodyPr>
          <a:lstStyle/>
          <a:p>
            <a:r>
              <a:rPr lang="es-ES" sz="2000" b="1" dirty="0">
                <a:solidFill>
                  <a:schemeClr val="accent6">
                    <a:lumMod val="50000"/>
                  </a:schemeClr>
                </a:solidFill>
              </a:rPr>
              <a:t>Acallar la tormenta</a:t>
            </a:r>
          </a:p>
          <a:p>
            <a:r>
              <a:rPr lang="es-ES" sz="2000" dirty="0">
                <a:solidFill>
                  <a:srgbClr val="000000"/>
                </a:solidFill>
              </a:rPr>
              <a:t>Tentación es pensar todo el día en el problema</a:t>
            </a:r>
          </a:p>
          <a:p>
            <a:r>
              <a:rPr lang="es-ES" sz="2000" dirty="0">
                <a:solidFill>
                  <a:srgbClr val="C00000"/>
                </a:solidFill>
              </a:rPr>
              <a:t>Las tormentas son buenas, nos hacen mejores marineros de la vida</a:t>
            </a:r>
          </a:p>
          <a:p>
            <a:r>
              <a:rPr lang="es-ES" sz="2000" dirty="0">
                <a:solidFill>
                  <a:srgbClr val="000000"/>
                </a:solidFill>
              </a:rPr>
              <a:t>Lo malo es el ruido que hace fuera y dentro de ti</a:t>
            </a:r>
          </a:p>
        </p:txBody>
      </p:sp>
      <p:pic>
        <p:nvPicPr>
          <p:cNvPr id="9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D9CAFF86-0D0A-FE41-9FFF-C912049826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t="3754" b="116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2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torre alta de un edificio&#10;&#10;Descripción generada automáticamente">
            <a:extLst>
              <a:ext uri="{FF2B5EF4-FFF2-40B4-BE49-F238E27FC236}">
                <a16:creationId xmlns:a16="http://schemas.microsoft.com/office/drawing/2014/main" id="{53D5DD20-283E-2B4D-B10F-BC513539F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DB6953B-64F5-3940-8D24-6C7E1615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s-ES" sz="3600"/>
              <a:t>Las siete maravillas del mundo moderno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FA222E-661D-1348-A2AC-EA8D2787D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r>
              <a:rPr lang="es-ES" sz="1800" dirty="0">
                <a:hlinkClick r:id="rId3"/>
              </a:rPr>
              <a:t>https://www.youtube.com/watch?v=UZH7ZJKLtWE&amp;feature=emb_logo</a:t>
            </a:r>
            <a:endParaRPr lang="es-ES" sz="1800" dirty="0"/>
          </a:p>
          <a:p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3622322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E52DA8B0-2E84-AF4B-8213-EA45BBE4B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657" b="7772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6B3F2E-51D1-1648-ACAF-8A69C879C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 descr="Foto en blanco y negro de una persona con traje&#10;&#10;Descripción generada automáticamente con confianza media">
            <a:extLst>
              <a:ext uri="{FF2B5EF4-FFF2-40B4-BE49-F238E27FC236}">
                <a16:creationId xmlns:a16="http://schemas.microsoft.com/office/drawing/2014/main" id="{8CAEE4FC-4526-A34C-8D13-B0D32ADFD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9066" y="0"/>
            <a:ext cx="9349031" cy="6919027"/>
          </a:xfrm>
        </p:spPr>
      </p:pic>
    </p:spTree>
    <p:extLst>
      <p:ext uri="{BB962C8B-B14F-4D97-AF65-F5344CB8AC3E}">
        <p14:creationId xmlns:p14="http://schemas.microsoft.com/office/powerpoint/2010/main" val="2046253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F6A5D-FC30-7C49-9032-ABAB11BD8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 err="1">
                <a:solidFill>
                  <a:srgbClr val="D0912A"/>
                </a:solidFill>
              </a:rPr>
              <a:t>Relajación</a:t>
            </a:r>
            <a:r>
              <a:rPr lang="en-US" sz="5000" dirty="0">
                <a:solidFill>
                  <a:srgbClr val="D0912A"/>
                </a:solidFill>
              </a:rPr>
              <a:t> </a:t>
            </a:r>
          </a:p>
        </p:txBody>
      </p:sp>
      <p:pic>
        <p:nvPicPr>
          <p:cNvPr id="5" name="Marcador de contenido 4" descr="Un atardecer en la playa&#10;&#10;Descripción generada automáticamente">
            <a:extLst>
              <a:ext uri="{FF2B5EF4-FFF2-40B4-BE49-F238E27FC236}">
                <a16:creationId xmlns:a16="http://schemas.microsoft.com/office/drawing/2014/main" id="{B8FC7723-EA64-3547-996A-F92CFCAB4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l="8888" r="18133" b="-1"/>
          <a:stretch/>
        </p:blipFill>
        <p:spPr>
          <a:xfrm>
            <a:off x="5800734" y="1057275"/>
            <a:ext cx="5917401" cy="4743450"/>
          </a:xfrm>
          <a:prstGeom prst="rect">
            <a:avLst/>
          </a:prstGeom>
        </p:spPr>
      </p:pic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E2990F14-91EB-1F45-9EA8-C1EA67D52E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69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E3C8FA-AEE4-D04B-9A57-3B3DE485A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66" y="3564607"/>
            <a:ext cx="6526910" cy="2605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b="1" dirty="0">
                <a:solidFill>
                  <a:srgbClr val="C00000"/>
                </a:solidFill>
              </a:rPr>
              <a:t>Porque la alternativa es terrible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Imagen 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E87EBF1B-42A5-BF4F-85E5-9985071B3F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51" r="9970" b="1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24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4979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953F7AFE-7505-B841-932A-22CA99EA27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9030" r="9030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4170129-ACE2-6843-8440-CB8F0F28F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8"/>
            <a:ext cx="4620584" cy="31871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 err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Capdevilla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C0F67C-0893-CD4D-B638-CCD7C57A0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  <a:hlinkClick r:id="rId3"/>
              </a:rPr>
              <a:t>https://youtu.be/3-DlobrsXf8</a:t>
            </a:r>
            <a:endParaRPr lang="en-US" sz="2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2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Imagen 5" descr="Un hombre con un traje de color negro en la mano&#10;&#10;Descripción generada automáticamente con confianza baja">
            <a:extLst>
              <a:ext uri="{FF2B5EF4-FFF2-40B4-BE49-F238E27FC236}">
                <a16:creationId xmlns:a16="http://schemas.microsoft.com/office/drawing/2014/main" id="{A0FB0B42-3352-CC4D-9D55-91651E4BBB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52" r="10528" b="1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737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2EBF6-F6CA-BB4B-8C83-15C1C4F7E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852" y="1028701"/>
            <a:ext cx="7460478" cy="10906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dirty="0">
                <a:solidFill>
                  <a:srgbClr val="C00000"/>
                </a:solidFill>
                <a:latin typeface="Chalkduster" panose="03050602040202020205" pitchFamily="66" charset="77"/>
              </a:rPr>
              <a:t>Maestro </a:t>
            </a:r>
            <a:r>
              <a:rPr lang="en-US" sz="4200" dirty="0" err="1">
                <a:solidFill>
                  <a:srgbClr val="C00000"/>
                </a:solidFill>
                <a:latin typeface="Chalkduster" panose="03050602040202020205" pitchFamily="66" charset="77"/>
              </a:rPr>
              <a:t>covid</a:t>
            </a:r>
            <a:r>
              <a:rPr lang="en-US" sz="4200" dirty="0">
                <a:solidFill>
                  <a:srgbClr val="C00000"/>
                </a:solidFill>
                <a:latin typeface="Chalkduster" panose="03050602040202020205" pitchFamily="66" charset="77"/>
              </a:rPr>
              <a:t> 19</a:t>
            </a:r>
          </a:p>
        </p:txBody>
      </p:sp>
      <p:pic>
        <p:nvPicPr>
          <p:cNvPr id="5" name="Marcador de contenido 4" descr="Elefante parado en un cuerpo de agua&#10;&#10;Descripción generada automáticamente">
            <a:extLst>
              <a:ext uri="{FF2B5EF4-FFF2-40B4-BE49-F238E27FC236}">
                <a16:creationId xmlns:a16="http://schemas.microsoft.com/office/drawing/2014/main" id="{491C49CA-0E39-BE4E-BA01-8C0AD895C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" r="1" b="14142"/>
          <a:stretch/>
        </p:blipFill>
        <p:spPr>
          <a:xfrm>
            <a:off x="3281477" y="3351746"/>
            <a:ext cx="5639669" cy="3506255"/>
          </a:xfrm>
          <a:custGeom>
            <a:avLst/>
            <a:gdLst/>
            <a:ahLst/>
            <a:cxnLst/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</p:spPr>
      </p:pic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9FA2927E-6446-A44F-B6C5-9DF063AA4B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74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7F3D7D-5CB1-A447-B9C9-0181DB273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396" y="803326"/>
            <a:ext cx="5062604" cy="1041499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s-ES" dirty="0">
                <a:solidFill>
                  <a:srgbClr val="C00000"/>
                </a:solidFill>
                <a:latin typeface="Chalkduster" panose="03050602040202020205" pitchFamily="66" charset="77"/>
              </a:rPr>
              <a:t>Maestro </a:t>
            </a:r>
            <a:r>
              <a:rPr lang="es-ES" dirty="0" err="1">
                <a:solidFill>
                  <a:srgbClr val="C00000"/>
                </a:solidFill>
                <a:latin typeface="Chalkduster" panose="03050602040202020205" pitchFamily="66" charset="77"/>
              </a:rPr>
              <a:t>covid</a:t>
            </a:r>
            <a:r>
              <a:rPr lang="es-ES" dirty="0">
                <a:solidFill>
                  <a:srgbClr val="C00000"/>
                </a:solidFill>
                <a:latin typeface="Chalkduster" panose="03050602040202020205" pitchFamily="66" charset="77"/>
              </a:rPr>
              <a:t> 19</a:t>
            </a:r>
          </a:p>
        </p:txBody>
      </p:sp>
      <p:pic>
        <p:nvPicPr>
          <p:cNvPr id="5" name="Imagen 4" descr="Imagen que contiene exterior, agua, pasto, roca&#10;&#10;Descripción generada automáticamente">
            <a:extLst>
              <a:ext uri="{FF2B5EF4-FFF2-40B4-BE49-F238E27FC236}">
                <a16:creationId xmlns:a16="http://schemas.microsoft.com/office/drawing/2014/main" id="{29BE0254-1603-E44A-BACB-80AAF73C9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9" r="14434" b="1"/>
          <a:stretch/>
        </p:blipFill>
        <p:spPr>
          <a:xfrm>
            <a:off x="0" y="-2"/>
            <a:ext cx="4081394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E4A84C-4476-0E42-93AE-7F169739F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921" y="2279018"/>
            <a:ext cx="5292079" cy="3375920"/>
          </a:xfrm>
        </p:spPr>
        <p:txBody>
          <a:bodyPr anchor="t">
            <a:noAutofit/>
          </a:bodyPr>
          <a:lstStyle/>
          <a:p>
            <a:endParaRPr lang="es-ES" sz="2400" dirty="0">
              <a:latin typeface="Chalkduster" panose="03050602040202020205" pitchFamily="66" charset="77"/>
            </a:endParaRPr>
          </a:p>
          <a:p>
            <a:endParaRPr lang="es-ES" sz="2400" dirty="0">
              <a:latin typeface="Chalkduster" panose="03050602040202020205" pitchFamily="66" charset="77"/>
            </a:endParaRPr>
          </a:p>
          <a:p>
            <a:r>
              <a:rPr lang="es-ES" sz="2400" dirty="0">
                <a:latin typeface="Chalkduster" panose="03050602040202020205" pitchFamily="66" charset="77"/>
              </a:rPr>
              <a:t>Dar algo más que mate o inglés</a:t>
            </a:r>
          </a:p>
          <a:p>
            <a:pPr marL="0" indent="0">
              <a:buNone/>
            </a:pPr>
            <a:endParaRPr lang="es-ES" sz="2400" dirty="0">
              <a:latin typeface="Chalkduster" panose="03050602040202020205" pitchFamily="66" charset="77"/>
            </a:endParaRPr>
          </a:p>
          <a:p>
            <a:r>
              <a:rPr lang="es-ES" sz="2400" dirty="0">
                <a:latin typeface="Chalkduster" panose="03050602040202020205" pitchFamily="66" charset="77"/>
              </a:rPr>
              <a:t>Ser optimista y trasmitirlo</a:t>
            </a:r>
          </a:p>
        </p:txBody>
      </p:sp>
      <p:pic>
        <p:nvPicPr>
          <p:cNvPr id="7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7A0538BD-C877-124F-BF87-EB9FF9AD3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3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perro sentado en el agua&#10;&#10;Descripción generada automáticamente">
            <a:extLst>
              <a:ext uri="{FF2B5EF4-FFF2-40B4-BE49-F238E27FC236}">
                <a16:creationId xmlns:a16="http://schemas.microsoft.com/office/drawing/2014/main" id="{48FA08BC-1E86-7747-9D71-890CE29ABD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r="1" b="1"/>
          <a:stretch/>
        </p:blipFill>
        <p:spPr>
          <a:xfrm>
            <a:off x="3162300" y="749301"/>
            <a:ext cx="5867400" cy="3343043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7F074E-FB29-494C-80EE-7B62C8A0A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553" y="4675887"/>
            <a:ext cx="8115243" cy="160508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dirty="0">
                <a:latin typeface="Chalkduster" panose="03050602040202020205" pitchFamily="66" charset="77"/>
              </a:rPr>
              <a:t>El que tenga una idea que la diga ,</a:t>
            </a:r>
          </a:p>
          <a:p>
            <a:pPr marL="0" indent="0">
              <a:buNone/>
            </a:pPr>
            <a:endParaRPr lang="es-ES" dirty="0">
              <a:latin typeface="Chalkduster" panose="03050602040202020205" pitchFamily="66" charset="77"/>
            </a:endParaRPr>
          </a:p>
          <a:p>
            <a:pPr marL="0" indent="0">
              <a:buNone/>
            </a:pPr>
            <a:r>
              <a:rPr lang="es-ES" dirty="0">
                <a:latin typeface="Chalkduster" panose="03050602040202020205" pitchFamily="66" charset="77"/>
              </a:rPr>
              <a:t>pero quietamente, claramente</a:t>
            </a:r>
          </a:p>
          <a:p>
            <a:pPr marL="0" indent="0">
              <a:buNone/>
            </a:pPr>
            <a:endParaRPr lang="es-ES" sz="1700" dirty="0"/>
          </a:p>
        </p:txBody>
      </p:sp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A2ACD76E-C6B3-9246-B38C-5C6136EA62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96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5DC758-1FC6-4743-B91F-D4D2B7B9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0696" y="4675886"/>
            <a:ext cx="2763774" cy="1608328"/>
          </a:xfrm>
        </p:spPr>
        <p:txBody>
          <a:bodyPr>
            <a:normAutofit/>
          </a:bodyPr>
          <a:lstStyle/>
          <a:p>
            <a:r>
              <a:rPr lang="es-ES" sz="3100" dirty="0">
                <a:latin typeface="Chalkduster" panose="03050602040202020205" pitchFamily="66" charset="77"/>
              </a:rPr>
              <a:t>Con padres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21A9C57-A49E-5442-8351-7CA4A4D964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" b="-1"/>
          <a:stretch/>
        </p:blipFill>
        <p:spPr>
          <a:xfrm>
            <a:off x="3162300" y="749301"/>
            <a:ext cx="5867400" cy="3343043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6CC1BB-FBA8-9C42-ADAA-3ACFC0BE9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5" y="4675887"/>
            <a:ext cx="5006720" cy="1605083"/>
          </a:xfrm>
        </p:spPr>
        <p:txBody>
          <a:bodyPr anchor="ctr">
            <a:normAutofit fontScale="92500" lnSpcReduction="10000"/>
          </a:bodyPr>
          <a:lstStyle/>
          <a:p>
            <a:r>
              <a:rPr lang="es-ES" sz="1700" dirty="0">
                <a:latin typeface="Chalkduster" panose="03050602040202020205" pitchFamily="66" charset="77"/>
              </a:rPr>
              <a:t>Calidez</a:t>
            </a:r>
          </a:p>
          <a:p>
            <a:r>
              <a:rPr lang="es-ES" sz="1700" dirty="0">
                <a:latin typeface="Chalkduster" panose="03050602040202020205" pitchFamily="66" charset="77"/>
              </a:rPr>
              <a:t>Si están en casa, más calidez</a:t>
            </a:r>
          </a:p>
          <a:p>
            <a:r>
              <a:rPr lang="es-ES" sz="1700" dirty="0">
                <a:latin typeface="Chalkduster" panose="03050602040202020205" pitchFamily="66" charset="77"/>
              </a:rPr>
              <a:t>Todos estamos juntos en este lio</a:t>
            </a:r>
          </a:p>
          <a:p>
            <a:r>
              <a:rPr lang="es-ES" sz="1700" dirty="0">
                <a:latin typeface="Chalkduster" panose="03050602040202020205" pitchFamily="66" charset="77"/>
              </a:rPr>
              <a:t>Responder a su dudas </a:t>
            </a:r>
          </a:p>
          <a:p>
            <a:r>
              <a:rPr lang="es-ES" sz="1700" dirty="0">
                <a:latin typeface="Chalkduster" panose="03050602040202020205" pitchFamily="66" charset="77"/>
              </a:rPr>
              <a:t>Dar seguridad</a:t>
            </a:r>
          </a:p>
        </p:txBody>
      </p:sp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25E4E416-A922-8340-B9C1-6949057487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7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F8E23A-5EDC-B345-BEC8-AB37054F4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193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s-ES" b="1" dirty="0">
                <a:latin typeface="Chalkduster" panose="03050602040202020205" pitchFamily="66" charset="77"/>
              </a:rPr>
              <a:t>Desde casa</a:t>
            </a:r>
          </a:p>
        </p:txBody>
      </p:sp>
      <p:pic>
        <p:nvPicPr>
          <p:cNvPr id="5" name="Imagen 4" descr="Imagen que contiene interior, persona, laptop, computadora&#10;&#10;Descripción generada automáticamente">
            <a:extLst>
              <a:ext uri="{FF2B5EF4-FFF2-40B4-BE49-F238E27FC236}">
                <a16:creationId xmlns:a16="http://schemas.microsoft.com/office/drawing/2014/main" id="{BA31593E-43B0-6D44-9846-110AC87F5B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" r="31467"/>
          <a:stretch/>
        </p:blipFill>
        <p:spPr>
          <a:xfrm>
            <a:off x="1769661" y="321733"/>
            <a:ext cx="5293729" cy="4107392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C1D197-1E22-B94B-90A2-486584794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0922" y="917725"/>
            <a:ext cx="3457078" cy="4852362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s-ES" sz="1600" dirty="0">
                <a:latin typeface="Chalkduster" panose="03050602040202020205" pitchFamily="66" charset="77"/>
              </a:rPr>
              <a:t>Responder a los correos automáticamente</a:t>
            </a:r>
          </a:p>
          <a:p>
            <a:pPr>
              <a:lnSpc>
                <a:spcPct val="90000"/>
              </a:lnSpc>
            </a:pPr>
            <a:endParaRPr lang="es-ES" sz="1600" dirty="0">
              <a:latin typeface="Chalkduster" panose="03050602040202020205" pitchFamily="66" charset="77"/>
            </a:endParaRPr>
          </a:p>
          <a:p>
            <a:pPr marL="0" indent="0">
              <a:buNone/>
            </a:pPr>
            <a:r>
              <a:rPr lang="es-ES" sz="1600" dirty="0">
                <a:latin typeface="Chalkduster" panose="03050602040202020205" pitchFamily="66" charset="77"/>
              </a:rPr>
              <a:t>Calidez de palabras</a:t>
            </a:r>
          </a:p>
          <a:p>
            <a:pPr>
              <a:lnSpc>
                <a:spcPct val="90000"/>
              </a:lnSpc>
            </a:pPr>
            <a:endParaRPr lang="es-ES" sz="1600" dirty="0">
              <a:latin typeface="Chalkduster" panose="03050602040202020205" pitchFamily="66" charset="77"/>
            </a:endParaRPr>
          </a:p>
          <a:p>
            <a:pPr marL="0" indent="0">
              <a:buNone/>
            </a:pPr>
            <a:r>
              <a:rPr lang="es-ES" sz="1600" dirty="0">
                <a:latin typeface="Chalkduster" panose="03050602040202020205" pitchFamily="66" charset="77"/>
              </a:rPr>
              <a:t>¿Estáis todos bien?</a:t>
            </a:r>
          </a:p>
          <a:p>
            <a:pPr>
              <a:lnSpc>
                <a:spcPct val="90000"/>
              </a:lnSpc>
            </a:pPr>
            <a:endParaRPr lang="es-ES" sz="1600" dirty="0">
              <a:latin typeface="Chalkduster" panose="03050602040202020205" pitchFamily="66" charset="77"/>
            </a:endParaRPr>
          </a:p>
          <a:p>
            <a:pPr marL="0" indent="0">
              <a:buNone/>
            </a:pPr>
            <a:r>
              <a:rPr lang="es-ES" sz="1600" dirty="0">
                <a:latin typeface="Chalkduster" panose="03050602040202020205" pitchFamily="66" charset="77"/>
              </a:rPr>
              <a:t>Eres importante para mi</a:t>
            </a:r>
          </a:p>
          <a:p>
            <a:pPr>
              <a:lnSpc>
                <a:spcPct val="90000"/>
              </a:lnSpc>
            </a:pPr>
            <a:endParaRPr lang="es-ES" sz="1600" dirty="0">
              <a:latin typeface="Chalkduster" panose="03050602040202020205" pitchFamily="66" charset="77"/>
            </a:endParaRPr>
          </a:p>
          <a:p>
            <a:pPr marL="0" indent="0">
              <a:buNone/>
            </a:pPr>
            <a:r>
              <a:rPr lang="es-ES" sz="1600" dirty="0">
                <a:latin typeface="Chalkduster" panose="03050602040202020205" pitchFamily="66" charset="77"/>
              </a:rPr>
              <a:t>Un abrazo</a:t>
            </a:r>
          </a:p>
          <a:p>
            <a:pPr>
              <a:lnSpc>
                <a:spcPct val="90000"/>
              </a:lnSpc>
            </a:pPr>
            <a:endParaRPr lang="es-ES" sz="1600" dirty="0">
              <a:latin typeface="Chalkduster" panose="03050602040202020205" pitchFamily="66" charset="77"/>
            </a:endParaRPr>
          </a:p>
          <a:p>
            <a:pPr marL="0" indent="0">
              <a:buNone/>
            </a:pPr>
            <a:r>
              <a:rPr lang="es-ES" sz="1600" dirty="0">
                <a:latin typeface="Chalkduster" panose="03050602040202020205" pitchFamily="66" charset="77"/>
              </a:rPr>
              <a:t>Saber que condiciones tiene en casa:</a:t>
            </a:r>
          </a:p>
          <a:p>
            <a:pPr lvl="1">
              <a:lnSpc>
                <a:spcPct val="90000"/>
              </a:lnSpc>
            </a:pPr>
            <a:r>
              <a:rPr lang="es-ES" sz="1600" dirty="0">
                <a:latin typeface="Chalkduster" panose="03050602040202020205" pitchFamily="66" charset="77"/>
              </a:rPr>
              <a:t>De sitio</a:t>
            </a:r>
          </a:p>
          <a:p>
            <a:pPr lvl="1">
              <a:lnSpc>
                <a:spcPct val="90000"/>
              </a:lnSpc>
            </a:pPr>
            <a:r>
              <a:rPr lang="es-ES" sz="1600" dirty="0">
                <a:latin typeface="Chalkduster" panose="03050602040202020205" pitchFamily="66" charset="77"/>
              </a:rPr>
              <a:t>De uso de ordenador</a:t>
            </a:r>
          </a:p>
          <a:p>
            <a:pPr lvl="1">
              <a:lnSpc>
                <a:spcPct val="90000"/>
              </a:lnSpc>
            </a:pPr>
            <a:r>
              <a:rPr lang="es-ES" sz="1600" dirty="0">
                <a:solidFill>
                  <a:srgbClr val="FFFFFF"/>
                </a:solidFill>
              </a:rPr>
              <a:t>De problemas de ordenador</a:t>
            </a:r>
          </a:p>
        </p:txBody>
      </p:sp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793AB447-8F13-0748-8698-E97A3A0725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13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058D00-2388-3F4A-BD0A-7F6A9807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176" y="618682"/>
            <a:ext cx="2987824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100" dirty="0">
                <a:latin typeface="Chalkduster" panose="03050602040202020205" pitchFamily="66" charset="77"/>
              </a:rPr>
              <a:t>No </a:t>
            </a:r>
            <a:r>
              <a:rPr lang="en-US" sz="3100" dirty="0" err="1">
                <a:latin typeface="Chalkduster" panose="03050602040202020205" pitchFamily="66" charset="77"/>
              </a:rPr>
              <a:t>morder</a:t>
            </a:r>
            <a:r>
              <a:rPr lang="en-US" sz="3100" dirty="0">
                <a:latin typeface="Chalkduster" panose="03050602040202020205" pitchFamily="66" charset="77"/>
              </a:rPr>
              <a:t> </a:t>
            </a:r>
            <a:r>
              <a:rPr lang="en-US" sz="3100" dirty="0" err="1">
                <a:latin typeface="Chalkduster" panose="03050602040202020205" pitchFamily="66" charset="77"/>
              </a:rPr>
              <a:t>más</a:t>
            </a:r>
            <a:r>
              <a:rPr lang="en-US" sz="3100" dirty="0">
                <a:latin typeface="Chalkduster" panose="03050602040202020205" pitchFamily="66" charset="77"/>
              </a:rPr>
              <a:t> de lo que </a:t>
            </a:r>
            <a:r>
              <a:rPr lang="en-US" sz="3100" dirty="0" err="1">
                <a:latin typeface="Chalkduster" panose="03050602040202020205" pitchFamily="66" charset="77"/>
              </a:rPr>
              <a:t>podemos</a:t>
            </a:r>
            <a:r>
              <a:rPr lang="en-US" sz="3100" dirty="0">
                <a:latin typeface="Chalkduster" panose="03050602040202020205" pitchFamily="66" charset="77"/>
              </a:rPr>
              <a:t> </a:t>
            </a:r>
            <a:r>
              <a:rPr lang="en-US" sz="3100" dirty="0" err="1">
                <a:latin typeface="Chalkduster" panose="03050602040202020205" pitchFamily="66" charset="77"/>
              </a:rPr>
              <a:t>masticar</a:t>
            </a:r>
            <a:endParaRPr lang="en-US" sz="3100" dirty="0">
              <a:latin typeface="Chalkduster" panose="03050602040202020205" pitchFamily="66" charset="77"/>
            </a:endParaRPr>
          </a:p>
        </p:txBody>
      </p:sp>
      <p:pic>
        <p:nvPicPr>
          <p:cNvPr id="5" name="Marcador de contenido 4" descr="Ardilla con comida en la mano&#10;&#10;Descripción generada automáticamente">
            <a:extLst>
              <a:ext uri="{FF2B5EF4-FFF2-40B4-BE49-F238E27FC236}">
                <a16:creationId xmlns:a16="http://schemas.microsoft.com/office/drawing/2014/main" id="{63488D78-4C92-5643-BEEC-25925A8B7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0" r="772" b="-1"/>
          <a:stretch/>
        </p:blipFill>
        <p:spPr>
          <a:xfrm>
            <a:off x="2256188" y="942538"/>
            <a:ext cx="5372416" cy="4808332"/>
          </a:xfrm>
          <a:prstGeom prst="rect">
            <a:avLst/>
          </a:prstGeom>
          <a:effectLst/>
        </p:spPr>
      </p:pic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6AC541B0-D1EB-8448-AD54-B9E37B36C7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338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091A356-4111-1E4C-836C-F606BFA1C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Ejercicio de manos</a:t>
            </a:r>
          </a:p>
        </p:txBody>
      </p:sp>
      <p:pic>
        <p:nvPicPr>
          <p:cNvPr id="5" name="Marcador de contenido 4" descr="Imagen que contiene persona, interior, mujer, comida&#10;&#10;Descripción generada automáticamente">
            <a:extLst>
              <a:ext uri="{FF2B5EF4-FFF2-40B4-BE49-F238E27FC236}">
                <a16:creationId xmlns:a16="http://schemas.microsoft.com/office/drawing/2014/main" id="{49C9AB1C-3BC4-8C42-A3C7-69D379BDE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l="16219" r="512" b="2"/>
          <a:stretch/>
        </p:blipFill>
        <p:spPr>
          <a:xfrm>
            <a:off x="5800734" y="1057275"/>
            <a:ext cx="5917401" cy="47434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550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5B3434-E2CC-DB48-809F-6DE8DCC40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193" y="4767072"/>
            <a:ext cx="4945641" cy="1625210"/>
          </a:xfrm>
        </p:spPr>
        <p:txBody>
          <a:bodyPr>
            <a:normAutofit/>
          </a:bodyPr>
          <a:lstStyle/>
          <a:p>
            <a:pPr algn="r"/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5" name="Imagen 4" descr="Imagen que contiene persona, mujer, interior, tabla&#10;&#10;Descripción generada automáticamente">
            <a:extLst>
              <a:ext uri="{FF2B5EF4-FFF2-40B4-BE49-F238E27FC236}">
                <a16:creationId xmlns:a16="http://schemas.microsoft.com/office/drawing/2014/main" id="{1A68474F-6AB3-2E45-BF16-E4BB4DF413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r="4155" b="-3"/>
          <a:stretch/>
        </p:blipFill>
        <p:spPr>
          <a:xfrm>
            <a:off x="1769661" y="321733"/>
            <a:ext cx="5293729" cy="4107392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AB6CE8-7EE5-274E-BC00-1789DBE55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0923" y="917725"/>
            <a:ext cx="3211417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1700" dirty="0">
                <a:solidFill>
                  <a:srgbClr val="FF0000"/>
                </a:solidFill>
                <a:latin typeface="Chalkduster" panose="03050602040202020205" pitchFamily="66" charset="77"/>
              </a:rPr>
              <a:t>Tratar miedo</a:t>
            </a:r>
          </a:p>
          <a:p>
            <a:endParaRPr lang="es-ES" sz="1700" dirty="0">
              <a:solidFill>
                <a:srgbClr val="FF0000"/>
              </a:solidFill>
              <a:latin typeface="Chalkduster" panose="03050602040202020205" pitchFamily="66" charset="77"/>
            </a:endParaRPr>
          </a:p>
          <a:p>
            <a:pPr marL="0" indent="0">
              <a:buNone/>
            </a:pPr>
            <a:r>
              <a:rPr lang="es-ES" sz="1700" dirty="0">
                <a:solidFill>
                  <a:srgbClr val="FF0000"/>
                </a:solidFill>
                <a:latin typeface="Chalkduster" panose="03050602040202020205" pitchFamily="66" charset="77"/>
              </a:rPr>
              <a:t>Prepararnos para el duelo </a:t>
            </a:r>
          </a:p>
          <a:p>
            <a:endParaRPr lang="es-ES" sz="17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ES" sz="17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9BC353ED-B137-524F-A725-8EC0040051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0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FDC2DA-0AB3-7F43-A296-5B5C7A034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Cuento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641C09-413F-1546-B77E-6AC509F80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454" y="3840156"/>
            <a:ext cx="4605340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Los gansos</a:t>
            </a:r>
          </a:p>
        </p:txBody>
      </p:sp>
      <p:pic>
        <p:nvPicPr>
          <p:cNvPr id="5" name="Imagen 4" descr="Un pájaro con la boca abierta&#10;&#10;Descripción generada automáticamente con confianza media">
            <a:extLst>
              <a:ext uri="{FF2B5EF4-FFF2-40B4-BE49-F238E27FC236}">
                <a16:creationId xmlns:a16="http://schemas.microsoft.com/office/drawing/2014/main" id="{144A0C7E-6248-F947-8654-2182A36E3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5556" r="10673" b="1"/>
          <a:stretch/>
        </p:blipFill>
        <p:spPr>
          <a:xfrm>
            <a:off x="5800734" y="1057275"/>
            <a:ext cx="5917401" cy="47434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106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rojo&#10;&#10;Descripción generada automáticamente">
            <a:extLst>
              <a:ext uri="{FF2B5EF4-FFF2-40B4-BE49-F238E27FC236}">
                <a16:creationId xmlns:a16="http://schemas.microsoft.com/office/drawing/2014/main" id="{A67E42B5-8698-1E42-8F77-05C203ABF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0723" r="-1" b="-1"/>
          <a:stretch/>
        </p:blipFill>
        <p:spPr>
          <a:xfrm>
            <a:off x="4165852" y="138166"/>
            <a:ext cx="6502149" cy="514349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CEAEF6D-DD5C-A54E-A3BB-791BC5CDA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772816"/>
            <a:ext cx="2856928" cy="843534"/>
          </a:xfrm>
        </p:spPr>
        <p:txBody>
          <a:bodyPr anchor="b">
            <a:noAutofit/>
          </a:bodyPr>
          <a:lstStyle/>
          <a:p>
            <a:r>
              <a:rPr lang="es-ES" sz="3200" b="1" dirty="0">
                <a:solidFill>
                  <a:srgbClr val="C00000"/>
                </a:solidFill>
                <a:latin typeface="Chalkduster" panose="03050602040202020205" pitchFamily="66" charset="77"/>
              </a:rPr>
              <a:t>CAJA NEGRA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DF749C-FEE0-7241-AEFB-D1A86F2DF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251001"/>
            <a:ext cx="5076056" cy="2346351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s-ES" sz="2100" dirty="0">
                <a:latin typeface="Chalkduster" panose="03050602040202020205" pitchFamily="66" charset="77"/>
              </a:rPr>
              <a:t>Todas nuestras experiencias quedan</a:t>
            </a:r>
            <a:r>
              <a:rPr lang="es-ES" sz="2100" dirty="0">
                <a:solidFill>
                  <a:srgbClr val="C00000"/>
                </a:solidFill>
                <a:latin typeface="Chalkduster" panose="03050602040202020205" pitchFamily="66" charset="77"/>
              </a:rPr>
              <a:t> grabadas en nuestro cuerpo </a:t>
            </a:r>
          </a:p>
          <a:p>
            <a:pPr marL="0" indent="0">
              <a:buNone/>
            </a:pPr>
            <a:endParaRPr lang="es-ES" sz="2100" dirty="0">
              <a:solidFill>
                <a:srgbClr val="C00000"/>
              </a:solidFill>
              <a:latin typeface="Chalkduster" panose="03050602040202020205" pitchFamily="66" charset="77"/>
            </a:endParaRPr>
          </a:p>
          <a:p>
            <a:pPr marL="0" indent="0">
              <a:buNone/>
            </a:pPr>
            <a:r>
              <a:rPr lang="es-ES" sz="2100" dirty="0">
                <a:latin typeface="Chalkduster" panose="03050602040202020205" pitchFamily="66" charset="77"/>
              </a:rPr>
              <a:t>que es como la caja negra de los aviones donde todo queda registrado</a:t>
            </a:r>
          </a:p>
        </p:txBody>
      </p:sp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EF4D1428-B038-DE48-8769-41D78A8A57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8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persona, interior, niño, joven&#10;&#10;Descripción generada automáticamente">
            <a:extLst>
              <a:ext uri="{FF2B5EF4-FFF2-40B4-BE49-F238E27FC236}">
                <a16:creationId xmlns:a16="http://schemas.microsoft.com/office/drawing/2014/main" id="{A895767F-93AE-6742-AEF5-374C3F1AC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/>
          <a:stretch/>
        </p:blipFill>
        <p:spPr>
          <a:xfrm>
            <a:off x="1524000" y="1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589EC79-B14B-BC4A-B182-F132499FC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478" y="332656"/>
            <a:ext cx="2584930" cy="936104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500" dirty="0">
                <a:solidFill>
                  <a:srgbClr val="C00000"/>
                </a:solidFill>
                <a:latin typeface="Chalkduster" panose="03050602040202020205" pitchFamily="66" charset="77"/>
              </a:rPr>
              <a:t>MIED</a:t>
            </a:r>
            <a:r>
              <a:rPr lang="en-US" sz="4500" dirty="0">
                <a:solidFill>
                  <a:srgbClr val="C00000"/>
                </a:solidFill>
              </a:rPr>
              <a:t>O</a:t>
            </a:r>
          </a:p>
        </p:txBody>
      </p:sp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28367BAF-EBC5-524D-815A-B75CA95EFE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515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interior, niño, pequeño&#10;&#10;Descripción generada automáticamente">
            <a:extLst>
              <a:ext uri="{FF2B5EF4-FFF2-40B4-BE49-F238E27FC236}">
                <a16:creationId xmlns:a16="http://schemas.microsoft.com/office/drawing/2014/main" id="{F85C52A6-AF29-ED4C-8AF1-BAD17D7A01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3" b="1"/>
          <a:stretch/>
        </p:blipFill>
        <p:spPr>
          <a:xfrm>
            <a:off x="1613502" y="204574"/>
            <a:ext cx="9054498" cy="460851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6DC9273-5F90-B746-BF68-18157AF1B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97" y="3448576"/>
            <a:ext cx="2179511" cy="1092412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/>
                </a:solidFill>
                <a:latin typeface="Chalkduster" panose="03050602040202020205" pitchFamily="66" charset="77"/>
              </a:rPr>
              <a:t>Miedo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D3B089-CCF0-D540-ADD9-6DA4E5912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585" y="5085184"/>
            <a:ext cx="7056783" cy="1568242"/>
          </a:xfrm>
        </p:spPr>
        <p:txBody>
          <a:bodyPr anchor="ctr">
            <a:normAutofit fontScale="47500" lnSpcReduction="20000"/>
          </a:bodyPr>
          <a:lstStyle/>
          <a:p>
            <a:pPr marL="0" indent="0">
              <a:buNone/>
            </a:pPr>
            <a:r>
              <a:rPr lang="es-ES" sz="3800" dirty="0">
                <a:latin typeface="Chalkduster" panose="03050602040202020205" pitchFamily="66" charset="77"/>
              </a:rPr>
              <a:t>Libera:</a:t>
            </a:r>
          </a:p>
          <a:p>
            <a:pPr marL="0" indent="0">
              <a:buNone/>
            </a:pPr>
            <a:endParaRPr lang="es-ES" sz="3800" dirty="0">
              <a:latin typeface="Chalkduster" panose="03050602040202020205" pitchFamily="66" charset="77"/>
            </a:endParaRPr>
          </a:p>
          <a:p>
            <a:pPr>
              <a:buFontTx/>
              <a:buChar char="-"/>
            </a:pPr>
            <a:r>
              <a:rPr lang="es-ES" sz="3800" b="1" dirty="0">
                <a:solidFill>
                  <a:srgbClr val="0070C0"/>
                </a:solidFill>
                <a:latin typeface="Chalkduster" panose="03050602040202020205" pitchFamily="66" charset="77"/>
              </a:rPr>
              <a:t>Cortisol</a:t>
            </a:r>
            <a:r>
              <a:rPr lang="es-ES" sz="3800" dirty="0">
                <a:solidFill>
                  <a:srgbClr val="0070C0"/>
                </a:solidFill>
                <a:latin typeface="Chalkduster" panose="03050602040202020205" pitchFamily="66" charset="77"/>
              </a:rPr>
              <a:t> : </a:t>
            </a:r>
            <a:r>
              <a:rPr lang="es-ES" sz="3800" dirty="0">
                <a:latin typeface="Chalkduster" panose="03050602040202020205" pitchFamily="66" charset="77"/>
              </a:rPr>
              <a:t>     impide pensar</a:t>
            </a:r>
          </a:p>
          <a:p>
            <a:pPr marL="0" indent="0">
              <a:buNone/>
            </a:pPr>
            <a:endParaRPr lang="es-ES" sz="3800" dirty="0">
              <a:solidFill>
                <a:srgbClr val="C00000"/>
              </a:solidFill>
              <a:latin typeface="Chalkduster" panose="03050602040202020205" pitchFamily="66" charset="77"/>
            </a:endParaRPr>
          </a:p>
          <a:p>
            <a:pPr marL="0" indent="0">
              <a:buNone/>
            </a:pPr>
            <a:r>
              <a:rPr lang="es-ES" sz="3800" dirty="0">
                <a:solidFill>
                  <a:srgbClr val="C00000"/>
                </a:solidFill>
                <a:latin typeface="Chalkduster" panose="03050602040202020205" pitchFamily="66" charset="77"/>
              </a:rPr>
              <a:t>- </a:t>
            </a:r>
            <a:r>
              <a:rPr lang="es-ES" sz="3800" b="1" dirty="0">
                <a:solidFill>
                  <a:srgbClr val="C00000"/>
                </a:solidFill>
                <a:latin typeface="Chalkduster" panose="03050602040202020205" pitchFamily="66" charset="77"/>
              </a:rPr>
              <a:t>Adrenalina </a:t>
            </a:r>
            <a:r>
              <a:rPr lang="es-ES" sz="3800" dirty="0">
                <a:latin typeface="Chalkduster" panose="03050602040202020205" pitchFamily="66" charset="77"/>
              </a:rPr>
              <a:t>: que nos invita a la acción</a:t>
            </a:r>
          </a:p>
          <a:p>
            <a:endParaRPr lang="es-ES" sz="1200" dirty="0">
              <a:solidFill>
                <a:schemeClr val="bg1"/>
              </a:solidFill>
            </a:endParaRPr>
          </a:p>
        </p:txBody>
      </p:sp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223E7B00-EF9C-3E44-835B-4EAC23BD3E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6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persona, joven, vistiendo, niño&#10;&#10;Descripción generada automáticamente">
            <a:extLst>
              <a:ext uri="{FF2B5EF4-FFF2-40B4-BE49-F238E27FC236}">
                <a16:creationId xmlns:a16="http://schemas.microsoft.com/office/drawing/2014/main" id="{1283B2CD-750B-CF45-826A-89836A6A26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" r="1" b="1"/>
          <a:stretch/>
        </p:blipFill>
        <p:spPr>
          <a:xfrm>
            <a:off x="6035331" y="-1"/>
            <a:ext cx="4632671" cy="2937954"/>
          </a:xfrm>
          <a:prstGeom prst="rect">
            <a:avLst/>
          </a:prstGeom>
        </p:spPr>
      </p:pic>
      <p:pic>
        <p:nvPicPr>
          <p:cNvPr id="5" name="Imagen 4" descr="Imagen que contiene cuchillo, alimentos&#10;&#10;Descripción generada automáticamente">
            <a:extLst>
              <a:ext uri="{FF2B5EF4-FFF2-40B4-BE49-F238E27FC236}">
                <a16:creationId xmlns:a16="http://schemas.microsoft.com/office/drawing/2014/main" id="{AF3126B6-92C6-1F4D-922A-75D5D704D3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r="3446"/>
          <a:stretch/>
        </p:blipFill>
        <p:spPr>
          <a:xfrm>
            <a:off x="4676728" y="2937954"/>
            <a:ext cx="5991270" cy="392004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53638EE-7AA6-E24E-88CF-BFE6F4A8B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504" y="365126"/>
            <a:ext cx="3949616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dirty="0"/>
              <a:t>Ejercicio de escribir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D1E072-C328-E149-9A95-70F536416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7504" y="2022602"/>
            <a:ext cx="2956124" cy="4154361"/>
          </a:xfrm>
        </p:spPr>
        <p:txBody>
          <a:bodyPr>
            <a:normAutofit/>
          </a:bodyPr>
          <a:lstStyle/>
          <a:p>
            <a:r>
              <a:rPr lang="es-ES" sz="1700"/>
              <a:t>Escribe tus miedos</a:t>
            </a:r>
          </a:p>
          <a:p>
            <a:r>
              <a:rPr lang="es-ES" sz="1700"/>
              <a:t>A quien se lo cuentas</a:t>
            </a:r>
          </a:p>
          <a:p>
            <a:r>
              <a:rPr lang="es-ES" sz="1700"/>
              <a:t>Que te ayuda</a:t>
            </a:r>
          </a:p>
          <a:p>
            <a:r>
              <a:rPr lang="es-ES" sz="1700"/>
              <a:t>Que haces</a:t>
            </a:r>
          </a:p>
          <a:p>
            <a:endParaRPr lang="es-ES" sz="1700"/>
          </a:p>
        </p:txBody>
      </p:sp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D34BCD3A-4973-0F49-9DEC-66AF1CE3E2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111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78BFA25-F07A-D446-8103-2A78C86DF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84" b="2066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360B4FF-F3D4-9C48-9610-A33C92246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576" y="1268761"/>
            <a:ext cx="2538281" cy="918102"/>
          </a:xfrm>
        </p:spPr>
        <p:txBody>
          <a:bodyPr>
            <a:normAutofit/>
          </a:bodyPr>
          <a:lstStyle/>
          <a:p>
            <a:pPr algn="ctr"/>
            <a:r>
              <a:rPr lang="es-ES" sz="3713" b="1" dirty="0">
                <a:solidFill>
                  <a:srgbClr val="FFFF00"/>
                </a:solidFill>
              </a:rPr>
              <a:t>miedo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F88785-BAF7-E24C-B0C4-A4B21D052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520" y="3645024"/>
            <a:ext cx="6768752" cy="3212976"/>
          </a:xfrm>
        </p:spPr>
        <p:txBody>
          <a:bodyPr anchor="ctr">
            <a:normAutofit/>
          </a:bodyPr>
          <a:lstStyle/>
          <a:p>
            <a:r>
              <a:rPr lang="es-ES" sz="2100" dirty="0">
                <a:solidFill>
                  <a:schemeClr val="bg1"/>
                </a:solidFill>
              </a:rPr>
              <a:t>Los niños necesitan la </a:t>
            </a:r>
            <a:r>
              <a:rPr lang="es-ES" sz="2100" b="1" dirty="0">
                <a:solidFill>
                  <a:srgbClr val="00B0F0"/>
                </a:solidFill>
              </a:rPr>
              <a:t>seguridad de sus seres </a:t>
            </a:r>
            <a:r>
              <a:rPr lang="es-ES" sz="2100" dirty="0">
                <a:solidFill>
                  <a:srgbClr val="00B0F0"/>
                </a:solidFill>
              </a:rPr>
              <a:t>queridos.</a:t>
            </a:r>
          </a:p>
          <a:p>
            <a:r>
              <a:rPr lang="es-ES" sz="2100" dirty="0">
                <a:solidFill>
                  <a:schemeClr val="bg1"/>
                </a:solidFill>
              </a:rPr>
              <a:t>Sentido de </a:t>
            </a:r>
            <a:r>
              <a:rPr lang="es-ES" sz="2100" b="1" dirty="0">
                <a:solidFill>
                  <a:srgbClr val="00B0F0"/>
                </a:solidFill>
              </a:rPr>
              <a:t>vulnerabilidad. </a:t>
            </a:r>
          </a:p>
          <a:p>
            <a:r>
              <a:rPr lang="es-ES" sz="2100" b="1" dirty="0">
                <a:solidFill>
                  <a:schemeClr val="bg1"/>
                </a:solidFill>
              </a:rPr>
              <a:t>Necesita ser : </a:t>
            </a:r>
          </a:p>
          <a:p>
            <a:pPr lvl="1"/>
            <a:r>
              <a:rPr lang="es-ES" dirty="0">
                <a:solidFill>
                  <a:schemeClr val="bg1"/>
                </a:solidFill>
              </a:rPr>
              <a:t>comprendido </a:t>
            </a:r>
          </a:p>
          <a:p>
            <a:pPr lvl="1"/>
            <a:r>
              <a:rPr lang="es-ES" sz="2000" dirty="0">
                <a:solidFill>
                  <a:schemeClr val="bg1"/>
                </a:solidFill>
              </a:rPr>
              <a:t>acompañado </a:t>
            </a:r>
          </a:p>
          <a:p>
            <a:pPr lvl="1"/>
            <a:r>
              <a:rPr lang="es-ES" sz="2000" dirty="0">
                <a:solidFill>
                  <a:schemeClr val="bg1"/>
                </a:solidFill>
              </a:rPr>
              <a:t>validado en su emoción</a:t>
            </a:r>
          </a:p>
          <a:p>
            <a:endParaRPr lang="es-ES" sz="844" dirty="0"/>
          </a:p>
        </p:txBody>
      </p:sp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C3ED1ED4-2712-C64C-9071-FA6EABFC1F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1DF326-D21E-C740-8C03-24AF8D9C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5" y="1052736"/>
            <a:ext cx="3924138" cy="864096"/>
          </a:xfrm>
        </p:spPr>
        <p:txBody>
          <a:bodyPr>
            <a:normAutofit/>
          </a:bodyPr>
          <a:lstStyle/>
          <a:p>
            <a:r>
              <a:rPr lang="es-ES" dirty="0"/>
              <a:t> Miedo. Padres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BDD3D7-347C-394F-94A9-1F123CCEF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503" y="2564905"/>
            <a:ext cx="5202577" cy="3528391"/>
          </a:xfrm>
        </p:spPr>
        <p:txBody>
          <a:bodyPr>
            <a:noAutofit/>
          </a:bodyPr>
          <a:lstStyle/>
          <a:p>
            <a:r>
              <a:rPr lang="es-ES" sz="1600" dirty="0"/>
              <a:t>Recibir mensaje de los padres:</a:t>
            </a:r>
          </a:p>
          <a:p>
            <a:pPr marL="257175" lvl="1" indent="0">
              <a:buNone/>
            </a:pPr>
            <a:r>
              <a:rPr lang="es-ES" sz="1600" dirty="0"/>
              <a:t> </a:t>
            </a:r>
            <a:r>
              <a:rPr lang="es-ES" sz="1600" dirty="0">
                <a:solidFill>
                  <a:srgbClr val="FFC000"/>
                </a:solidFill>
              </a:rPr>
              <a:t>“</a:t>
            </a:r>
            <a:r>
              <a:rPr lang="es-ES" sz="1600" dirty="0">
                <a:solidFill>
                  <a:srgbClr val="FF9B34"/>
                </a:solidFill>
              </a:rPr>
              <a:t>es normal sentir miedo, </a:t>
            </a:r>
          </a:p>
          <a:p>
            <a:pPr marL="257175" lvl="1" indent="0">
              <a:buNone/>
            </a:pPr>
            <a:r>
              <a:rPr lang="es-ES" sz="1600" dirty="0">
                <a:solidFill>
                  <a:srgbClr val="FF9B34"/>
                </a:solidFill>
              </a:rPr>
              <a:t>y se puede hablar de ello para calmarse”</a:t>
            </a:r>
          </a:p>
          <a:p>
            <a:pPr marL="257175" lvl="1" indent="0">
              <a:buNone/>
            </a:pPr>
            <a:endParaRPr lang="es-ES" sz="1600" dirty="0">
              <a:solidFill>
                <a:srgbClr val="FF9B34"/>
              </a:solidFill>
            </a:endParaRPr>
          </a:p>
          <a:p>
            <a:endParaRPr lang="es-ES" sz="1600" dirty="0"/>
          </a:p>
          <a:p>
            <a:r>
              <a:rPr lang="es-ES" sz="1600" dirty="0"/>
              <a:t>Los padres tienen: </a:t>
            </a:r>
            <a:r>
              <a:rPr lang="es-ES" sz="1600" dirty="0">
                <a:solidFill>
                  <a:schemeClr val="accent6">
                    <a:lumMod val="50000"/>
                  </a:schemeClr>
                </a:solidFill>
              </a:rPr>
              <a:t>Miedo al miedo</a:t>
            </a:r>
          </a:p>
          <a:p>
            <a:endParaRPr lang="es-ES" sz="1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s-ES" sz="1600" dirty="0">
                <a:solidFill>
                  <a:srgbClr val="0070C0"/>
                </a:solidFill>
              </a:rPr>
              <a:t>No ridiculizar </a:t>
            </a:r>
            <a:r>
              <a:rPr lang="es-ES" sz="1600" dirty="0"/>
              <a:t>miedos presente o pasados</a:t>
            </a:r>
          </a:p>
          <a:p>
            <a:pPr marL="0" indent="0">
              <a:buNone/>
            </a:pPr>
            <a:r>
              <a:rPr lang="es-ES" sz="1600" dirty="0"/>
              <a:t>	</a:t>
            </a:r>
            <a:r>
              <a:rPr lang="es-ES" sz="1600" dirty="0">
                <a:solidFill>
                  <a:srgbClr val="FF9B34"/>
                </a:solidFill>
              </a:rPr>
              <a:t>“ Aquí estoy a tu lado y no me voy a  ir,</a:t>
            </a:r>
          </a:p>
          <a:p>
            <a:pPr marL="0" indent="0">
              <a:buNone/>
            </a:pPr>
            <a:r>
              <a:rPr lang="es-ES" sz="1600" dirty="0">
                <a:solidFill>
                  <a:srgbClr val="FF9B34"/>
                </a:solidFill>
              </a:rPr>
              <a:t>                                       no te va a pasar nada”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D2BE3E9-E07E-D040-B4F2-76072262F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0" r="44712"/>
          <a:stretch/>
        </p:blipFill>
        <p:spPr>
          <a:xfrm>
            <a:off x="7566072" y="44624"/>
            <a:ext cx="4625928" cy="6813376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EE199E27-8587-8644-85DF-8C50DBBB0F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07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91DC9A-D38C-E341-9878-2286882C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6095" y="404665"/>
            <a:ext cx="5797418" cy="1296144"/>
          </a:xfrm>
        </p:spPr>
        <p:txBody>
          <a:bodyPr>
            <a:norm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Chalkduster" panose="03050602040202020205" pitchFamily="66" charset="77"/>
              </a:rPr>
              <a:t>QUÉ HACER</a:t>
            </a:r>
            <a:br>
              <a:rPr lang="es-ES" sz="2625" dirty="0">
                <a:solidFill>
                  <a:srgbClr val="FFFFFF"/>
                </a:solidFill>
              </a:rPr>
            </a:br>
            <a:endParaRPr lang="es-ES" sz="2625" dirty="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2AEAED-DF84-044B-A89D-AE11EF7D8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189" y="2471350"/>
            <a:ext cx="5535827" cy="37935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200" dirty="0"/>
              <a:t>1 </a:t>
            </a:r>
            <a:r>
              <a:rPr lang="es-ES" sz="2200" dirty="0">
                <a:solidFill>
                  <a:srgbClr val="0070C0"/>
                </a:solidFill>
              </a:rPr>
              <a:t>Agacharnos </a:t>
            </a:r>
          </a:p>
          <a:p>
            <a:pPr marL="0" indent="0">
              <a:buNone/>
            </a:pPr>
            <a:endParaRPr lang="es-ES" sz="2200" dirty="0">
              <a:solidFill>
                <a:srgbClr val="0070C0"/>
              </a:solidFill>
            </a:endParaRPr>
          </a:p>
          <a:p>
            <a:pPr marL="300038" lvl="1" indent="0">
              <a:buNone/>
            </a:pPr>
            <a:r>
              <a:rPr lang="es-ES" sz="2200" dirty="0"/>
              <a:t>   </a:t>
            </a:r>
            <a:r>
              <a:rPr lang="es-ES" sz="2200" dirty="0" err="1"/>
              <a:t>Oxitocina</a:t>
            </a:r>
            <a:r>
              <a:rPr lang="es-ES" sz="2200" dirty="0"/>
              <a:t> hormona del amor, de la calma.</a:t>
            </a:r>
          </a:p>
          <a:p>
            <a:pPr marL="0" indent="0">
              <a:buNone/>
            </a:pPr>
            <a:endParaRPr lang="es-ES" sz="2200" dirty="0"/>
          </a:p>
          <a:p>
            <a:pPr marL="0" indent="0">
              <a:buNone/>
            </a:pPr>
            <a:r>
              <a:rPr lang="es-ES" sz="2200" dirty="0"/>
              <a:t>2 </a:t>
            </a:r>
            <a:r>
              <a:rPr lang="es-ES" sz="2200" dirty="0">
                <a:solidFill>
                  <a:srgbClr val="0070C0"/>
                </a:solidFill>
              </a:rPr>
              <a:t>Legitimar sus emociones </a:t>
            </a:r>
            <a:r>
              <a:rPr lang="es-ES" sz="2200" dirty="0"/>
              <a:t>siempre.</a:t>
            </a:r>
          </a:p>
          <a:p>
            <a:pPr marL="300038" lvl="1" indent="0">
              <a:buNone/>
            </a:pPr>
            <a:r>
              <a:rPr lang="es-ES" sz="2200" dirty="0"/>
              <a:t>Necesitad de permiso para decir lo que esta sintiendo</a:t>
            </a:r>
          </a:p>
          <a:p>
            <a:pPr marL="0" indent="0">
              <a:buNone/>
            </a:pPr>
            <a:endParaRPr lang="es-ES" sz="2200" dirty="0"/>
          </a:p>
          <a:p>
            <a:pPr marL="0" indent="0">
              <a:buNone/>
            </a:pPr>
            <a:r>
              <a:rPr lang="es-ES" sz="2200" dirty="0"/>
              <a:t>3 </a:t>
            </a:r>
            <a:r>
              <a:rPr lang="es-ES" sz="2200" dirty="0">
                <a:solidFill>
                  <a:srgbClr val="0070C0"/>
                </a:solidFill>
              </a:rPr>
              <a:t>Nombrar</a:t>
            </a:r>
            <a:r>
              <a:rPr lang="es-ES" sz="2200" dirty="0"/>
              <a:t> para dominar: </a:t>
            </a:r>
          </a:p>
          <a:p>
            <a:pPr marL="300038" lvl="1" indent="0">
              <a:buNone/>
            </a:pPr>
            <a:r>
              <a:rPr lang="es-ES" sz="2200" dirty="0"/>
              <a:t>decir que te pasa y tu angustia disminuye</a:t>
            </a:r>
          </a:p>
          <a:p>
            <a:pPr>
              <a:lnSpc>
                <a:spcPct val="90000"/>
              </a:lnSpc>
            </a:pPr>
            <a:endParaRPr lang="es-ES" sz="975" dirty="0"/>
          </a:p>
          <a:p>
            <a:pPr>
              <a:lnSpc>
                <a:spcPct val="90000"/>
              </a:lnSpc>
            </a:pPr>
            <a:endParaRPr lang="es-ES" sz="975" dirty="0"/>
          </a:p>
        </p:txBody>
      </p:sp>
      <p:pic>
        <p:nvPicPr>
          <p:cNvPr id="5" name="Imagen 4" descr="Imagen que contiene persona, exterior, gente, mujer&#10;&#10;Descripción generada automáticamente">
            <a:extLst>
              <a:ext uri="{FF2B5EF4-FFF2-40B4-BE49-F238E27FC236}">
                <a16:creationId xmlns:a16="http://schemas.microsoft.com/office/drawing/2014/main" id="{39282A4B-39C2-2C49-AFD2-59AB200FE5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r="29093" b="-2"/>
          <a:stretch/>
        </p:blipFill>
        <p:spPr>
          <a:xfrm>
            <a:off x="7945156" y="2278817"/>
            <a:ext cx="4246844" cy="4579183"/>
          </a:xfrm>
          <a:prstGeom prst="rect">
            <a:avLst/>
          </a:prstGeom>
        </p:spPr>
      </p:pic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F3854881-2CB4-7140-9A95-4599CF5ED9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DE77E7-2D66-7349-8D25-CFC4533A3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s-ES" dirty="0"/>
              <a:t>Recordatorio del</a:t>
            </a:r>
            <a:br>
              <a:rPr lang="es-ES" dirty="0"/>
            </a:br>
            <a:r>
              <a:rPr lang="es-ES" dirty="0"/>
              <a:t> DUELO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30905B-9F7D-8147-BA6F-26D8C1DF68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6478" y="4806552"/>
            <a:ext cx="5684108" cy="1147863"/>
          </a:xfrm>
        </p:spPr>
        <p:txBody>
          <a:bodyPr anchor="t">
            <a:normAutofit/>
          </a:bodyPr>
          <a:lstStyle/>
          <a:p>
            <a:pPr algn="l"/>
            <a:r>
              <a:rPr lang="es-ES" sz="2000" dirty="0"/>
              <a:t>Entender y atender la pérdida de un ser querido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7542B50-BDD0-4644-86FC-9920A176F8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306" b="-2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4332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DDFC776-4CAC-194F-BE19-F71E13DF4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9C2B7A8-F283-4E48-8C4A-63AA79E8F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/>
              <a:t>PAP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0B862D-BE9F-0C44-A14B-DA5D1BD93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s-ES" sz="1800" b="1" dirty="0">
                <a:solidFill>
                  <a:schemeClr val="bg1">
                    <a:lumMod val="95000"/>
                  </a:schemeClr>
                </a:solidFill>
              </a:rPr>
              <a:t>CONTENER</a:t>
            </a:r>
          </a:p>
          <a:p>
            <a:r>
              <a:rPr lang="es-ES" sz="1800" b="1" dirty="0">
                <a:solidFill>
                  <a:schemeClr val="bg1">
                    <a:lumMod val="95000"/>
                  </a:schemeClr>
                </a:solidFill>
              </a:rPr>
              <a:t>CALMAR</a:t>
            </a:r>
          </a:p>
          <a:p>
            <a:r>
              <a:rPr lang="es-ES" sz="1800" b="1" dirty="0">
                <a:solidFill>
                  <a:schemeClr val="bg1">
                    <a:lumMod val="95000"/>
                  </a:schemeClr>
                </a:solidFill>
              </a:rPr>
              <a:t>INFORMAR</a:t>
            </a:r>
          </a:p>
          <a:p>
            <a:r>
              <a:rPr lang="es-ES" sz="1800" b="1" dirty="0">
                <a:solidFill>
                  <a:schemeClr val="bg1">
                    <a:lumMod val="95000"/>
                  </a:schemeClr>
                </a:solidFill>
              </a:rPr>
              <a:t>NORMALIZAR</a:t>
            </a:r>
          </a:p>
          <a:p>
            <a:r>
              <a:rPr lang="es-ES" sz="1800" b="1" dirty="0">
                <a:solidFill>
                  <a:schemeClr val="bg1">
                    <a:lumMod val="95000"/>
                  </a:schemeClr>
                </a:solidFill>
              </a:rPr>
              <a:t>CONSOLAR</a:t>
            </a:r>
          </a:p>
        </p:txBody>
      </p:sp>
    </p:spTree>
    <p:extLst>
      <p:ext uri="{BB962C8B-B14F-4D97-AF65-F5344CB8AC3E}">
        <p14:creationId xmlns:p14="http://schemas.microsoft.com/office/powerpoint/2010/main" val="2257438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DF40EAF3-204D-E349-964A-C62CE0368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9030" r="9030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121DB51-758B-0044-A788-259E91139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67669" cy="1627636"/>
          </a:xfrm>
        </p:spPr>
        <p:txBody>
          <a:bodyPr>
            <a:normAutofit/>
          </a:bodyPr>
          <a:lstStyle/>
          <a:p>
            <a:r>
              <a:rPr lang="es-ES" sz="3700" dirty="0">
                <a:solidFill>
                  <a:srgbClr val="FFFFFF"/>
                </a:solidFill>
              </a:rPr>
              <a:t>Como comunicar malas noticias</a:t>
            </a:r>
            <a:br>
              <a:rPr lang="es-ES" sz="3700" dirty="0">
                <a:solidFill>
                  <a:srgbClr val="FFFFFF"/>
                </a:solidFill>
              </a:rPr>
            </a:br>
            <a:endParaRPr lang="es-ES" sz="3700" dirty="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8E0DAD-7A8D-474E-B2B4-2E7EBB734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39571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s-ES" sz="2000" dirty="0">
                <a:solidFill>
                  <a:srgbClr val="FFFFFF"/>
                </a:solidFill>
              </a:rPr>
              <a:t>1.- Apertura.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FFFFFF"/>
                </a:solidFill>
              </a:rPr>
              <a:t>	Toma una pausa, saber donde estas, enraizarnos</a:t>
            </a:r>
          </a:p>
          <a:p>
            <a:r>
              <a:rPr lang="es-ES" sz="2000" dirty="0">
                <a:solidFill>
                  <a:srgbClr val="FFFFFF"/>
                </a:solidFill>
              </a:rPr>
              <a:t>Cuida tu tono de voz</a:t>
            </a:r>
          </a:p>
          <a:p>
            <a:r>
              <a:rPr lang="es-ES" sz="2000" dirty="0">
                <a:solidFill>
                  <a:srgbClr val="FFFFFF"/>
                </a:solidFill>
              </a:rPr>
              <a:t>Qué es lo que va a transmitir</a:t>
            </a:r>
          </a:p>
          <a:p>
            <a:r>
              <a:rPr lang="es-ES" sz="2000" dirty="0">
                <a:solidFill>
                  <a:srgbClr val="FFFFFF"/>
                </a:solidFill>
              </a:rPr>
              <a:t>Hablar de forma pausada</a:t>
            </a:r>
          </a:p>
          <a:p>
            <a:r>
              <a:rPr lang="es-ES" sz="2000" dirty="0">
                <a:solidFill>
                  <a:srgbClr val="FFFFFF"/>
                </a:solidFill>
              </a:rPr>
              <a:t>Claro resumidos, sin tecnicismos</a:t>
            </a:r>
          </a:p>
          <a:p>
            <a:r>
              <a:rPr lang="es-ES" sz="2000" dirty="0">
                <a:solidFill>
                  <a:srgbClr val="FFFFFF"/>
                </a:solidFill>
              </a:rPr>
              <a:t>Elegir las palabras que vas a usar </a:t>
            </a:r>
          </a:p>
          <a:p>
            <a:endParaRPr lang="es-ES" sz="2000" dirty="0">
              <a:solidFill>
                <a:srgbClr val="FFFFFF"/>
              </a:solidFill>
            </a:endParaRPr>
          </a:p>
          <a:p>
            <a:endParaRPr lang="es-ES" sz="2000" dirty="0">
              <a:solidFill>
                <a:srgbClr val="FFFFFF"/>
              </a:solidFill>
            </a:endParaRPr>
          </a:p>
        </p:txBody>
      </p:sp>
      <p:pic>
        <p:nvPicPr>
          <p:cNvPr id="6" name="Imagen 5" descr="Imagen que contiene persona, interior, tabla, mujer&#10;&#10;Descripción generada automáticamente">
            <a:extLst>
              <a:ext uri="{FF2B5EF4-FFF2-40B4-BE49-F238E27FC236}">
                <a16:creationId xmlns:a16="http://schemas.microsoft.com/office/drawing/2014/main" id="{38917904-B442-A941-B0B6-DE40A3A94D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65" r="32715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697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89BAC4D0-3122-CB44-9A6C-E4248DDC10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t="3766" b="11672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09A222E-1468-EB4C-9821-696E044B3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es-ES" dirty="0"/>
              <a:t>EMPEZAMOS CON EL AMOR-DOLOR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CBB770-263F-2B4B-BB27-2E2EE6C3E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anchor="t">
            <a:normAutofit/>
          </a:bodyPr>
          <a:lstStyle/>
          <a:p>
            <a:r>
              <a:rPr lang="es-ES" sz="1800" dirty="0">
                <a:hlinkClick r:id="rId3"/>
              </a:rPr>
              <a:t>https://www.youtube.com/watch?v=FY1yKj0RkvE</a:t>
            </a:r>
            <a:endParaRPr lang="es-ES" sz="1800" dirty="0"/>
          </a:p>
          <a:p>
            <a:endParaRPr lang="es-ES" sz="1800" dirty="0"/>
          </a:p>
        </p:txBody>
      </p:sp>
      <p:sp>
        <p:nvSpPr>
          <p:cNvPr id="12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 descr="Foto en blanco y negro de un hombre con la mano en la boca&#10;&#10;Descripción generada automáticamente con confianza baja">
            <a:extLst>
              <a:ext uri="{FF2B5EF4-FFF2-40B4-BE49-F238E27FC236}">
                <a16:creationId xmlns:a16="http://schemas.microsoft.com/office/drawing/2014/main" id="{1DBE5857-4C5F-7C44-83F0-6D6509761A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21" r="19921"/>
          <a:stretch/>
        </p:blipFill>
        <p:spPr>
          <a:xfrm>
            <a:off x="6893344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8817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FFC9A54-319B-A64F-B9B0-20EC070F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5453270" cy="813549"/>
          </a:xfrm>
        </p:spPr>
        <p:txBody>
          <a:bodyPr anchor="b">
            <a:normAutofit/>
          </a:bodyPr>
          <a:lstStyle/>
          <a:p>
            <a:r>
              <a:rPr lang="es-ES" sz="3800" dirty="0">
                <a:solidFill>
                  <a:schemeClr val="bg1"/>
                </a:solidFill>
              </a:rPr>
              <a:t>Comunicar malas noticias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DAFE5F-3FC2-124A-943F-ABF0F2FC2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1"/>
            <a:ext cx="5125344" cy="387538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1700" dirty="0">
                <a:solidFill>
                  <a:schemeClr val="bg1"/>
                </a:solidFill>
              </a:rPr>
              <a:t>2.- Preguntar si esta sola, invitar a este con familiares</a:t>
            </a:r>
          </a:p>
          <a:p>
            <a:pPr marL="0" indent="0">
              <a:buNone/>
            </a:pPr>
            <a:endParaRPr lang="es-ES" sz="1700" dirty="0">
              <a:solidFill>
                <a:schemeClr val="bg1"/>
              </a:solidFill>
            </a:endParaRPr>
          </a:p>
          <a:p>
            <a:r>
              <a:rPr lang="es-ES" sz="1700" dirty="0">
                <a:solidFill>
                  <a:schemeClr val="bg1"/>
                </a:solidFill>
              </a:rPr>
              <a:t>Le invitas a sentarse</a:t>
            </a:r>
          </a:p>
          <a:p>
            <a:r>
              <a:rPr lang="es-ES" sz="1700" dirty="0">
                <a:solidFill>
                  <a:schemeClr val="bg1"/>
                </a:solidFill>
              </a:rPr>
              <a:t>Usar el nombre y su parentesco</a:t>
            </a:r>
          </a:p>
          <a:p>
            <a:r>
              <a:rPr lang="es-ES" sz="1700" dirty="0">
                <a:solidFill>
                  <a:schemeClr val="bg1"/>
                </a:solidFill>
              </a:rPr>
              <a:t>Su marido, su hermano</a:t>
            </a:r>
          </a:p>
          <a:p>
            <a:r>
              <a:rPr lang="es-ES" sz="1700" dirty="0">
                <a:solidFill>
                  <a:schemeClr val="bg1"/>
                </a:solidFill>
              </a:rPr>
              <a:t>Si es verdad deciros que ha estado sedado y que no ha sufrido</a:t>
            </a:r>
          </a:p>
          <a:p>
            <a:r>
              <a:rPr lang="es-ES" sz="1700" dirty="0">
                <a:solidFill>
                  <a:schemeClr val="bg1"/>
                </a:solidFill>
              </a:rPr>
              <a:t>Con frases previas: desgraciadamente, por desgracia, lo siento mucho</a:t>
            </a:r>
          </a:p>
          <a:p>
            <a:r>
              <a:rPr lang="es-ES" sz="1700" dirty="0">
                <a:solidFill>
                  <a:schemeClr val="bg1"/>
                </a:solidFill>
              </a:rPr>
              <a:t>Repetir la información más veces porque esta en shock</a:t>
            </a:r>
          </a:p>
          <a:p>
            <a:endParaRPr lang="es-ES" sz="1700" dirty="0">
              <a:solidFill>
                <a:schemeClr val="bg1"/>
              </a:solidFill>
            </a:endParaRPr>
          </a:p>
        </p:txBody>
      </p:sp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A4953292-3D30-5F41-AAF6-3524692EB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0" r="-3" b="8863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Imagen que contiene persona, interior, mujer, hombre&#10;&#10;Descripción generada automáticamente">
            <a:extLst>
              <a:ext uri="{FF2B5EF4-FFF2-40B4-BE49-F238E27FC236}">
                <a16:creationId xmlns:a16="http://schemas.microsoft.com/office/drawing/2014/main" id="{2823CE18-32F5-634A-B1D8-8BEF86FDE9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4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7FB6F5-3789-0540-94EA-268F8B3D2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DUELO EN LOS NIÑOS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A0329B-00AC-CB43-B4DA-CF4AF2128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5" y="2166731"/>
            <a:ext cx="5884985" cy="4326144"/>
          </a:xfrm>
        </p:spPr>
        <p:txBody>
          <a:bodyPr>
            <a:normAutofit lnSpcReduction="10000"/>
          </a:bodyPr>
          <a:lstStyle/>
          <a:p>
            <a:r>
              <a:rPr lang="es-ES" sz="2000" b="1" dirty="0"/>
              <a:t>El niño piensa: </a:t>
            </a:r>
            <a:r>
              <a:rPr lang="es-ES" sz="2000" dirty="0"/>
              <a:t>soy culpable, miedo a quedarse solo</a:t>
            </a:r>
          </a:p>
          <a:p>
            <a:r>
              <a:rPr lang="es-ES" sz="2000" dirty="0">
                <a:solidFill>
                  <a:srgbClr val="FF9B34"/>
                </a:solidFill>
              </a:rPr>
              <a:t>Cuidado con lo que decimos </a:t>
            </a:r>
            <a:r>
              <a:rPr lang="es-ES" sz="2000" dirty="0"/>
              <a:t>( llévame contigo)</a:t>
            </a:r>
          </a:p>
          <a:p>
            <a:r>
              <a:rPr lang="es-ES" sz="2000" dirty="0"/>
              <a:t>Debe ir a los </a:t>
            </a:r>
            <a:r>
              <a:rPr lang="es-ES" sz="2000" dirty="0">
                <a:solidFill>
                  <a:srgbClr val="C00000"/>
                </a:solidFill>
              </a:rPr>
              <a:t>rituales funerarios</a:t>
            </a:r>
          </a:p>
          <a:p>
            <a:r>
              <a:rPr lang="es-ES" sz="2000" dirty="0"/>
              <a:t>Dar la notica con </a:t>
            </a:r>
            <a:r>
              <a:rPr lang="es-ES" sz="2000" dirty="0">
                <a:solidFill>
                  <a:srgbClr val="7030A0"/>
                </a:solidFill>
              </a:rPr>
              <a:t>cuidado y protección</a:t>
            </a:r>
          </a:p>
          <a:p>
            <a:endParaRPr lang="es-ES" sz="2000" dirty="0"/>
          </a:p>
          <a:p>
            <a:r>
              <a:rPr lang="es-ES" sz="2000" dirty="0">
                <a:solidFill>
                  <a:srgbClr val="C00000"/>
                </a:solidFill>
              </a:rPr>
              <a:t>No descalificar su emoción</a:t>
            </a:r>
          </a:p>
          <a:p>
            <a:r>
              <a:rPr lang="es-ES" sz="2000" dirty="0">
                <a:solidFill>
                  <a:schemeClr val="accent6">
                    <a:lumMod val="50000"/>
                  </a:schemeClr>
                </a:solidFill>
              </a:rPr>
              <a:t>NO MENTIR</a:t>
            </a:r>
          </a:p>
          <a:p>
            <a:endParaRPr lang="es-ES" sz="2000" dirty="0"/>
          </a:p>
          <a:p>
            <a:r>
              <a:rPr lang="es-ES" sz="2000" dirty="0">
                <a:solidFill>
                  <a:srgbClr val="002060"/>
                </a:solidFill>
              </a:rPr>
              <a:t>NO DECIR  no pasa nada</a:t>
            </a:r>
          </a:p>
          <a:p>
            <a:r>
              <a:rPr lang="es-ES" sz="2000" dirty="0">
                <a:solidFill>
                  <a:srgbClr val="C00000"/>
                </a:solidFill>
              </a:rPr>
              <a:t>Se ha ido al cielo, VIAJE</a:t>
            </a:r>
          </a:p>
          <a:p>
            <a:r>
              <a:rPr lang="es-ES" sz="2000" dirty="0"/>
              <a:t>Hacer ver que es </a:t>
            </a:r>
            <a:r>
              <a:rPr lang="es-ES" sz="2000" dirty="0">
                <a:solidFill>
                  <a:srgbClr val="C00000"/>
                </a:solidFill>
              </a:rPr>
              <a:t>irreversible</a:t>
            </a:r>
          </a:p>
          <a:p>
            <a:endParaRPr lang="es-ES" sz="15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01BBF55-1C17-AC41-B443-4619CE1DA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348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C2A12C2B-E9DA-D64A-8B1F-90C6BDAF3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39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935D6-4AD8-6840-8AA2-20F3E8BD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Fases del duelo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03AD21-BCEF-4842-99CE-6F8D62602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s-ES" sz="1800" b="1" dirty="0">
                <a:solidFill>
                  <a:srgbClr val="7030A0"/>
                </a:solidFill>
              </a:rPr>
              <a:t>RACIONALIZACION.          </a:t>
            </a:r>
            <a:r>
              <a:rPr lang="es-ES" sz="1800" dirty="0">
                <a:solidFill>
                  <a:srgbClr val="C00000"/>
                </a:solidFill>
              </a:rPr>
              <a:t>NEGACION</a:t>
            </a:r>
          </a:p>
          <a:p>
            <a:pPr lvl="5"/>
            <a:r>
              <a:rPr lang="es-ES" dirty="0">
                <a:solidFill>
                  <a:srgbClr val="C00000"/>
                </a:solidFill>
              </a:rPr>
              <a:t>RACIONALIZACIÓN</a:t>
            </a:r>
          </a:p>
          <a:p>
            <a:r>
              <a:rPr lang="es-ES" sz="1800" b="1" dirty="0">
                <a:solidFill>
                  <a:srgbClr val="7030A0"/>
                </a:solidFill>
              </a:rPr>
              <a:t>EMOCIONAL</a:t>
            </a:r>
            <a:r>
              <a:rPr lang="es-ES" sz="1800" dirty="0"/>
              <a:t>	                  </a:t>
            </a:r>
            <a:r>
              <a:rPr lang="es-ES" sz="1800" dirty="0">
                <a:solidFill>
                  <a:srgbClr val="002060"/>
                </a:solidFill>
              </a:rPr>
              <a:t>RABIA</a:t>
            </a:r>
          </a:p>
          <a:p>
            <a:pPr lvl="6"/>
            <a:r>
              <a:rPr lang="es-ES" dirty="0">
                <a:solidFill>
                  <a:srgbClr val="002060"/>
                </a:solidFill>
              </a:rPr>
              <a:t>MIEDO</a:t>
            </a:r>
          </a:p>
          <a:p>
            <a:pPr lvl="6"/>
            <a:r>
              <a:rPr lang="es-ES" dirty="0">
                <a:solidFill>
                  <a:srgbClr val="002060"/>
                </a:solidFill>
              </a:rPr>
              <a:t>TRISTEZA</a:t>
            </a:r>
          </a:p>
          <a:p>
            <a:pPr lvl="6"/>
            <a:r>
              <a:rPr lang="es-ES" dirty="0">
                <a:solidFill>
                  <a:srgbClr val="002060"/>
                </a:solidFill>
              </a:rPr>
              <a:t>ACEPTACION EMOCIONAL</a:t>
            </a:r>
          </a:p>
          <a:p>
            <a:r>
              <a:rPr lang="es-ES" sz="1800" b="1" dirty="0">
                <a:solidFill>
                  <a:srgbClr val="7030A0"/>
                </a:solidFill>
              </a:rPr>
              <a:t>CIERRE	</a:t>
            </a:r>
            <a:r>
              <a:rPr lang="es-ES" sz="1800" dirty="0"/>
              <a:t>	                  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</a:rPr>
              <a:t>PERDÓN</a:t>
            </a:r>
          </a:p>
          <a:p>
            <a:pPr lvl="6"/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GRATITUD</a:t>
            </a:r>
          </a:p>
          <a:p>
            <a:pPr lvl="6"/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NUEVOS APEGOS</a:t>
            </a:r>
          </a:p>
          <a:p>
            <a:pPr lvl="6"/>
            <a:endParaRPr lang="es-ES" dirty="0"/>
          </a:p>
          <a:p>
            <a:pPr lvl="4"/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E799DEA-1736-4342-9782-C0D337B7D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11" r="12667" b="-1"/>
          <a:stretch/>
        </p:blipFill>
        <p:spPr>
          <a:xfrm>
            <a:off x="6261315" y="10"/>
            <a:ext cx="5930684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E0454F37-A8F5-C44E-AD31-54EBE86140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9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A4292B-761F-7B4A-9785-3DE51576C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50000"/>
                  </a:schemeClr>
                </a:solidFill>
              </a:rPr>
              <a:t>Racionalización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36287C-A004-D54D-99FC-F44B5ADD0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077" y="2779822"/>
            <a:ext cx="7737231" cy="3450613"/>
          </a:xfrm>
        </p:spPr>
        <p:txBody>
          <a:bodyPr anchor="ctr">
            <a:normAutofit/>
          </a:bodyPr>
          <a:lstStyle/>
          <a:p>
            <a:r>
              <a:rPr lang="es-ES" sz="2400" dirty="0"/>
              <a:t>Los </a:t>
            </a:r>
            <a:r>
              <a:rPr lang="es-ES" sz="2400" b="1" dirty="0">
                <a:solidFill>
                  <a:schemeClr val="accent6">
                    <a:lumMod val="50000"/>
                  </a:schemeClr>
                </a:solidFill>
              </a:rPr>
              <a:t>rituales sociales  </a:t>
            </a:r>
            <a:r>
              <a:rPr lang="es-ES" sz="2400" dirty="0"/>
              <a:t>(velatorio, entierro) ayudan a conseguir la certeza </a:t>
            </a:r>
          </a:p>
          <a:p>
            <a:endParaRPr lang="es-ES" sz="2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9C4361F-01DD-DA41-8EA9-889FE267C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7791" r="25037" b="-2"/>
          <a:stretch/>
        </p:blipFill>
        <p:spPr>
          <a:xfrm>
            <a:off x="7889122" y="1327081"/>
            <a:ext cx="4220816" cy="4203837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9832411B-7373-234F-AAB0-32A6AE4907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849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EEDEF-9B55-594F-99A3-DE8885143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64" y="151691"/>
            <a:ext cx="4591614" cy="1325563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C000"/>
                </a:solidFill>
              </a:rPr>
              <a:t>RACIONALIZACIÓN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3E893F-DF56-D146-A05F-16950AEEB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422" y="2191807"/>
            <a:ext cx="6277374" cy="4295490"/>
          </a:xfrm>
        </p:spPr>
        <p:txBody>
          <a:bodyPr>
            <a:normAutofit/>
          </a:bodyPr>
          <a:lstStyle/>
          <a:p>
            <a:r>
              <a:rPr lang="es-ES" sz="1900" dirty="0"/>
              <a:t>Necesitamos </a:t>
            </a:r>
            <a:r>
              <a:rPr lang="es-ES" sz="1900" b="1" dirty="0">
                <a:solidFill>
                  <a:srgbClr val="C00000"/>
                </a:solidFill>
              </a:rPr>
              <a:t>entender lo que ha pasado</a:t>
            </a:r>
            <a:r>
              <a:rPr lang="es-ES" sz="1900" dirty="0"/>
              <a:t>:</a:t>
            </a:r>
          </a:p>
          <a:p>
            <a:pPr marL="0" indent="0">
              <a:buNone/>
            </a:pPr>
            <a:endParaRPr lang="es-ES" sz="1900" dirty="0"/>
          </a:p>
          <a:p>
            <a:r>
              <a:rPr lang="es-ES" sz="1900" dirty="0">
                <a:solidFill>
                  <a:srgbClr val="C00000"/>
                </a:solidFill>
              </a:rPr>
              <a:t>Un creyente </a:t>
            </a:r>
            <a:r>
              <a:rPr lang="es-ES" sz="1900" dirty="0"/>
              <a:t>que Dios se lo llevó.</a:t>
            </a:r>
          </a:p>
          <a:p>
            <a:endParaRPr lang="es-ES" sz="1900" dirty="0"/>
          </a:p>
          <a:p>
            <a:r>
              <a:rPr lang="es-ES" sz="1900" dirty="0"/>
              <a:t>Un </a:t>
            </a:r>
            <a:r>
              <a:rPr lang="es-ES" sz="1900" dirty="0">
                <a:solidFill>
                  <a:srgbClr val="7030A0"/>
                </a:solidFill>
              </a:rPr>
              <a:t>médico, </a:t>
            </a:r>
            <a:r>
              <a:rPr lang="es-ES" sz="1900" dirty="0"/>
              <a:t>que el corazón dejo de latir o que las las células se pusieron malas.</a:t>
            </a:r>
          </a:p>
          <a:p>
            <a:endParaRPr lang="es-ES" sz="1900" dirty="0"/>
          </a:p>
          <a:p>
            <a:r>
              <a:rPr lang="es-ES" sz="1900" dirty="0"/>
              <a:t>Es necesaria para que sea consciente que la relación se </a:t>
            </a:r>
            <a:r>
              <a:rPr lang="es-ES" sz="1900" dirty="0">
                <a:solidFill>
                  <a:srgbClr val="7030A0"/>
                </a:solidFill>
              </a:rPr>
              <a:t>termino para siempre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7210E47-6E4F-884F-A63C-85396100F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796" y="0"/>
            <a:ext cx="5692204" cy="3187634"/>
          </a:xfrm>
          <a:prstGeom prst="rect">
            <a:avLst/>
          </a:prstGeom>
        </p:spPr>
      </p:pic>
      <p:pic>
        <p:nvPicPr>
          <p:cNvPr id="8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188C41D6-878C-A441-A0AD-E91F03D653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1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F304B4-9E24-8045-9196-CE808A4B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82881"/>
            <a:ext cx="5314536" cy="1200149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50000"/>
                  </a:schemeClr>
                </a:solidFill>
              </a:rPr>
              <a:t>Protesta. Rabia.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26F8F5-91F6-DC40-A4B2-FE815B17E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" y="1531620"/>
            <a:ext cx="7086600" cy="5018267"/>
          </a:xfrm>
        </p:spPr>
        <p:txBody>
          <a:bodyPr anchor="t">
            <a:normAutofit/>
          </a:bodyPr>
          <a:lstStyle/>
          <a:p>
            <a:r>
              <a:rPr lang="es-ES" sz="2400" dirty="0"/>
              <a:t>Lo normal es sentir rabia y ganas de protestar contra t</a:t>
            </a:r>
            <a:r>
              <a:rPr lang="es-ES" sz="2400" b="1" dirty="0"/>
              <a:t>odo</a:t>
            </a:r>
            <a:r>
              <a:rPr lang="es-ES" sz="2400" dirty="0"/>
              <a:t> </a:t>
            </a:r>
          </a:p>
          <a:p>
            <a:r>
              <a:rPr lang="es-ES" sz="2400" dirty="0"/>
              <a:t>Rabia </a:t>
            </a:r>
            <a:r>
              <a:rPr lang="es-ES" sz="2400" dirty="0">
                <a:solidFill>
                  <a:srgbClr val="FFC000"/>
                </a:solidFill>
              </a:rPr>
              <a:t>por la muerte</a:t>
            </a:r>
          </a:p>
          <a:p>
            <a:r>
              <a:rPr lang="es-ES" sz="2400" dirty="0"/>
              <a:t>Por lo que </a:t>
            </a:r>
            <a:r>
              <a:rPr lang="es-ES" sz="2400" dirty="0">
                <a:solidFill>
                  <a:srgbClr val="FFC000"/>
                </a:solidFill>
              </a:rPr>
              <a:t>nos hizo</a:t>
            </a:r>
          </a:p>
          <a:p>
            <a:r>
              <a:rPr lang="es-ES" sz="2400" dirty="0"/>
              <a:t>Por lo que</a:t>
            </a:r>
            <a:r>
              <a:rPr lang="es-ES" sz="2400" dirty="0">
                <a:solidFill>
                  <a:srgbClr val="FFC000"/>
                </a:solidFill>
              </a:rPr>
              <a:t> no nos hizo</a:t>
            </a:r>
          </a:p>
          <a:p>
            <a:endParaRPr lang="es-ES" sz="1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6506B4D-7CFF-084C-BB3F-507A6B31E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3" r="974" b="-1"/>
          <a:stretch/>
        </p:blipFill>
        <p:spPr>
          <a:xfrm>
            <a:off x="6977270" y="-2"/>
            <a:ext cx="5214730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5A76CF45-B9F4-E249-A468-40E0E427B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2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niño con la boca abierta&#10;&#10;Descripción generada automáticamente con confianza media">
            <a:extLst>
              <a:ext uri="{FF2B5EF4-FFF2-40B4-BE49-F238E27FC236}">
                <a16:creationId xmlns:a16="http://schemas.microsoft.com/office/drawing/2014/main" id="{3EC9DDFB-0AE1-3A42-9F1E-6C6787C9E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2949" b="61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9206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471121-B661-024B-BA46-24490561C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985" y="640264"/>
            <a:ext cx="3759240" cy="841418"/>
          </a:xfrm>
        </p:spPr>
        <p:txBody>
          <a:bodyPr>
            <a:normAutofit/>
          </a:bodyPr>
          <a:lstStyle/>
          <a:p>
            <a:r>
              <a:rPr lang="es-ES" sz="4000" dirty="0"/>
              <a:t>RABIA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351703-2C3B-F745-81DB-152E0F89F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290" y="1800770"/>
            <a:ext cx="3903132" cy="4303467"/>
          </a:xfrm>
        </p:spPr>
        <p:txBody>
          <a:bodyPr>
            <a:normAutofit/>
          </a:bodyPr>
          <a:lstStyle/>
          <a:p>
            <a:r>
              <a:rPr lang="es-ES" sz="1500" dirty="0"/>
              <a:t>La familia </a:t>
            </a:r>
            <a:r>
              <a:rPr lang="es-ES" sz="1500" dirty="0">
                <a:solidFill>
                  <a:srgbClr val="C00000"/>
                </a:solidFill>
              </a:rPr>
              <a:t>no debe tomar la ira </a:t>
            </a:r>
            <a:r>
              <a:rPr lang="es-ES" sz="1500" dirty="0"/>
              <a:t>como algo personal </a:t>
            </a:r>
          </a:p>
          <a:p>
            <a:endParaRPr lang="es-ES" sz="1500" dirty="0"/>
          </a:p>
          <a:p>
            <a:r>
              <a:rPr lang="es-ES" sz="1500" dirty="0"/>
              <a:t>Muchas veces </a:t>
            </a:r>
            <a:r>
              <a:rPr lang="es-ES" sz="1500" b="1" dirty="0"/>
              <a:t>por educación </a:t>
            </a:r>
            <a:r>
              <a:rPr lang="es-ES" sz="1500" dirty="0"/>
              <a:t>no se nos deja sacar la protesta y queda en nuestro interior. </a:t>
            </a:r>
            <a:r>
              <a:rPr lang="es-ES" sz="1500" b="1" dirty="0"/>
              <a:t>BLOQUEA EL PROCESO DEL DUELO</a:t>
            </a:r>
          </a:p>
          <a:p>
            <a:r>
              <a:rPr lang="es-ES" sz="1500" dirty="0"/>
              <a:t>Es necesaria sacarla sin hacer daño a nada, ni a nadie, ni a nada</a:t>
            </a:r>
          </a:p>
          <a:p>
            <a:endParaRPr lang="es-ES" sz="1500" dirty="0"/>
          </a:p>
        </p:txBody>
      </p:sp>
    </p:spTree>
    <p:extLst>
      <p:ext uri="{BB962C8B-B14F-4D97-AF65-F5344CB8AC3E}">
        <p14:creationId xmlns:p14="http://schemas.microsoft.com/office/powerpoint/2010/main" val="163189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4C5C0B8-8F29-5A49-AC1B-5B2766B18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7" b="1989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8C25776-CA61-9744-B263-349D181F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217170"/>
            <a:ext cx="5273909" cy="1131570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solidFill>
                  <a:schemeClr val="bg1">
                    <a:lumMod val="95000"/>
                  </a:schemeClr>
                </a:solidFill>
              </a:rPr>
              <a:t>Trabajar la rabia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648111-3F54-2C48-A237-9464F8A6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09" y="1769165"/>
            <a:ext cx="6971804" cy="4951675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 fontScale="85000" lnSpcReduction="20000"/>
          </a:bodyPr>
          <a:lstStyle/>
          <a:p>
            <a:r>
              <a:rPr lang="es-ES" sz="3200" dirty="0"/>
              <a:t>Jugar a los monstruos con </a:t>
            </a:r>
            <a:r>
              <a:rPr lang="es-ES" sz="3200" b="1" u="sng" dirty="0">
                <a:solidFill>
                  <a:schemeClr val="accent6">
                    <a:lumMod val="50000"/>
                  </a:schemeClr>
                </a:solidFill>
              </a:rPr>
              <a:t>dos calcetines </a:t>
            </a:r>
            <a:r>
              <a:rPr lang="es-ES" sz="3200" dirty="0"/>
              <a:t>con boca</a:t>
            </a:r>
          </a:p>
          <a:p>
            <a:pPr marL="0" indent="0">
              <a:buNone/>
            </a:pPr>
            <a:endParaRPr lang="es-ES" sz="3200" dirty="0"/>
          </a:p>
          <a:p>
            <a:r>
              <a:rPr lang="es-ES" sz="3200" dirty="0"/>
              <a:t> Golpear foto,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</a:rPr>
              <a:t>romper el dibujo, golpear una carta.</a:t>
            </a:r>
          </a:p>
          <a:p>
            <a:r>
              <a:rPr lang="es-ES" sz="3200" dirty="0">
                <a:solidFill>
                  <a:srgbClr val="FF0000"/>
                </a:solidFill>
              </a:rPr>
              <a:t>Pintarse en la suela de zapatos </a:t>
            </a:r>
            <a:r>
              <a:rPr lang="es-ES" sz="3200" dirty="0"/>
              <a:t>y salir a correr</a:t>
            </a:r>
          </a:p>
          <a:p>
            <a:r>
              <a:rPr lang="es-ES" sz="3200" b="1" dirty="0">
                <a:solidFill>
                  <a:srgbClr val="7030A0"/>
                </a:solidFill>
              </a:rPr>
              <a:t>Visualizar que destruyo la foto</a:t>
            </a:r>
          </a:p>
          <a:p>
            <a:r>
              <a:rPr lang="es-ES" sz="3200" b="1" dirty="0">
                <a:solidFill>
                  <a:srgbClr val="002060"/>
                </a:solidFill>
              </a:rPr>
              <a:t>Rayar periódicos </a:t>
            </a:r>
            <a:r>
              <a:rPr lang="es-ES" sz="3200" dirty="0"/>
              <a:t>mientras se grita</a:t>
            </a:r>
          </a:p>
          <a:p>
            <a:endParaRPr lang="es-ES" sz="3200" dirty="0"/>
          </a:p>
          <a:p>
            <a:r>
              <a:rPr lang="es-ES" sz="3200" dirty="0">
                <a:solidFill>
                  <a:schemeClr val="accent6">
                    <a:lumMod val="50000"/>
                  </a:schemeClr>
                </a:solidFill>
              </a:rPr>
              <a:t>Pizarra</a:t>
            </a:r>
            <a:r>
              <a:rPr lang="es-ES" sz="3200" dirty="0"/>
              <a:t>, </a:t>
            </a:r>
          </a:p>
          <a:p>
            <a:pPr lvl="1"/>
            <a:r>
              <a:rPr lang="es-ES" sz="2800" dirty="0"/>
              <a:t>verbalizar si </a:t>
            </a:r>
            <a:r>
              <a:rPr lang="es-ES" sz="2800" dirty="0">
                <a:solidFill>
                  <a:schemeClr val="accent6">
                    <a:lumMod val="50000"/>
                  </a:schemeClr>
                </a:solidFill>
              </a:rPr>
              <a:t>no se atreve escribirlo </a:t>
            </a:r>
            <a:r>
              <a:rPr lang="es-ES" sz="2800" dirty="0"/>
              <a:t>y borrarlo.</a:t>
            </a:r>
          </a:p>
          <a:p>
            <a:r>
              <a:rPr lang="es-ES" sz="3200" dirty="0">
                <a:solidFill>
                  <a:schemeClr val="accent6">
                    <a:lumMod val="50000"/>
                  </a:schemeClr>
                </a:solidFill>
              </a:rPr>
              <a:t>Toalla</a:t>
            </a:r>
          </a:p>
          <a:p>
            <a:endParaRPr lang="es-ES" sz="700" dirty="0"/>
          </a:p>
          <a:p>
            <a:endParaRPr lang="es-ES" sz="700" dirty="0"/>
          </a:p>
        </p:txBody>
      </p:sp>
    </p:spTree>
    <p:extLst>
      <p:ext uri="{BB962C8B-B14F-4D97-AF65-F5344CB8AC3E}">
        <p14:creationId xmlns:p14="http://schemas.microsoft.com/office/powerpoint/2010/main" val="3605446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D5709E-2BBC-634B-8CC0-2A7A6D7A5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2262" y="228601"/>
            <a:ext cx="6858000" cy="6786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3700" b="1" dirty="0" err="1">
                <a:solidFill>
                  <a:srgbClr val="C00000"/>
                </a:solidFill>
              </a:rPr>
              <a:t>Fase</a:t>
            </a:r>
            <a:r>
              <a:rPr lang="en-US" sz="3700" b="1" dirty="0">
                <a:solidFill>
                  <a:srgbClr val="C00000"/>
                </a:solidFill>
              </a:rPr>
              <a:t> de </a:t>
            </a:r>
            <a:r>
              <a:rPr lang="en-US" sz="3700" b="1" dirty="0" err="1">
                <a:solidFill>
                  <a:srgbClr val="C00000"/>
                </a:solidFill>
              </a:rPr>
              <a:t>tristeza</a:t>
            </a:r>
            <a:r>
              <a:rPr lang="en-US" sz="2800" dirty="0">
                <a:solidFill>
                  <a:srgbClr val="000000"/>
                </a:solidFill>
              </a:rPr>
              <a:t>,( </a:t>
            </a:r>
            <a:r>
              <a:rPr lang="en-US" sz="1600" dirty="0" err="1">
                <a:solidFill>
                  <a:srgbClr val="000000"/>
                </a:solidFill>
              </a:rPr>
              <a:t>Depresión</a:t>
            </a:r>
            <a:r>
              <a:rPr lang="en-US" sz="1600" dirty="0">
                <a:solidFill>
                  <a:srgbClr val="000000"/>
                </a:solidFill>
              </a:rPr>
              <a:t>: Kubler Ross</a:t>
            </a:r>
            <a:r>
              <a:rPr lang="en-US" sz="2800" dirty="0">
                <a:solidFill>
                  <a:srgbClr val="000000"/>
                </a:solidFill>
              </a:rPr>
              <a:t>):</a:t>
            </a:r>
            <a:br>
              <a:rPr lang="en-US" sz="2800" dirty="0">
                <a:solidFill>
                  <a:srgbClr val="000000"/>
                </a:solidFill>
              </a:rPr>
            </a:b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F6D9483-1E01-DB44-A1B5-55EE785A58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6188" b="-1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9C95DDA2-6279-5047-9433-1CFA54A22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2261" y="2194560"/>
            <a:ext cx="7039305" cy="46634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s-ES" dirty="0"/>
              <a:t>La tristeza es la emoción </a:t>
            </a:r>
            <a:r>
              <a:rPr lang="es-ES" dirty="0">
                <a:solidFill>
                  <a:srgbClr val="0070C0"/>
                </a:solidFill>
              </a:rPr>
              <a:t>menos penalizada.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228600" lvl="1" algn="l"/>
            <a:endParaRPr lang="en-US" sz="2400" dirty="0">
              <a:solidFill>
                <a:srgbClr val="000000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</a:rPr>
              <a:t>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contraproducente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intentar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animar</a:t>
            </a:r>
            <a:r>
              <a:rPr lang="en-US" b="1" dirty="0">
                <a:solidFill>
                  <a:srgbClr val="FF0000"/>
                </a:solidFill>
              </a:rPr>
              <a:t> al </a:t>
            </a:r>
            <a:r>
              <a:rPr lang="en-US" b="1" dirty="0" err="1">
                <a:solidFill>
                  <a:srgbClr val="FF0000"/>
                </a:solidFill>
              </a:rPr>
              <a:t>doliente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pPr lvl="1" indent="-2286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y </a:t>
            </a:r>
            <a:r>
              <a:rPr lang="en-US" sz="2400" dirty="0" err="1">
                <a:solidFill>
                  <a:srgbClr val="000000"/>
                </a:solidFill>
              </a:rPr>
              <a:t>sugerirle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ver</a:t>
            </a:r>
            <a:r>
              <a:rPr lang="en-US" sz="2400" dirty="0">
                <a:solidFill>
                  <a:srgbClr val="000000"/>
                </a:solidFill>
              </a:rPr>
              <a:t> la </a:t>
            </a:r>
            <a:r>
              <a:rPr lang="en-US" sz="2400" dirty="0" err="1">
                <a:solidFill>
                  <a:srgbClr val="000000"/>
                </a:solidFill>
              </a:rPr>
              <a:t>lado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positivo</a:t>
            </a:r>
            <a:r>
              <a:rPr lang="en-US" sz="2400" dirty="0">
                <a:solidFill>
                  <a:srgbClr val="000000"/>
                </a:solidFill>
              </a:rPr>
              <a:t> de la </a:t>
            </a:r>
            <a:r>
              <a:rPr lang="en-US" sz="2400" dirty="0" err="1">
                <a:solidFill>
                  <a:srgbClr val="000000"/>
                </a:solidFill>
              </a:rPr>
              <a:t>cosas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  <a:p>
            <a:pPr lvl="1" indent="-2286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Esto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como</a:t>
            </a:r>
            <a:r>
              <a:rPr lang="en-US" sz="2400" dirty="0">
                <a:solidFill>
                  <a:srgbClr val="000000"/>
                </a:solidFill>
              </a:rPr>
              <a:t> que no </a:t>
            </a:r>
            <a:r>
              <a:rPr lang="en-US" sz="2400" dirty="0" err="1">
                <a:solidFill>
                  <a:srgbClr val="000000"/>
                </a:solidFill>
              </a:rPr>
              <a:t>debe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vivir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duelo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pPr marL="228600" lvl="1" algn="l"/>
            <a:endParaRPr lang="en-US" sz="2400" dirty="0">
              <a:solidFill>
                <a:srgbClr val="000000"/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Si se le </a:t>
            </a:r>
            <a:r>
              <a:rPr lang="en-US" dirty="0" err="1">
                <a:solidFill>
                  <a:srgbClr val="7030A0"/>
                </a:solidFill>
              </a:rPr>
              <a:t>permite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aceptar</a:t>
            </a:r>
            <a:r>
              <a:rPr lang="en-US" dirty="0">
                <a:solidFill>
                  <a:srgbClr val="7030A0"/>
                </a:solidFill>
              </a:rPr>
              <a:t> el dolor, </a:t>
            </a:r>
            <a:r>
              <a:rPr lang="en-US" dirty="0">
                <a:solidFill>
                  <a:srgbClr val="000000"/>
                </a:solidFill>
              </a:rPr>
              <a:t>le </a:t>
            </a:r>
            <a:r>
              <a:rPr lang="en-US" dirty="0" err="1">
                <a:solidFill>
                  <a:srgbClr val="000000"/>
                </a:solidFill>
              </a:rPr>
              <a:t>será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más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fácil</a:t>
            </a:r>
            <a:r>
              <a:rPr lang="en-US" dirty="0">
                <a:solidFill>
                  <a:srgbClr val="000000"/>
                </a:solidFill>
              </a:rPr>
              <a:t> la </a:t>
            </a:r>
            <a:r>
              <a:rPr lang="en-US" dirty="0" err="1">
                <a:solidFill>
                  <a:srgbClr val="000000"/>
                </a:solidFill>
              </a:rPr>
              <a:t>aceptación</a:t>
            </a:r>
            <a:r>
              <a:rPr lang="en-US" dirty="0">
                <a:solidFill>
                  <a:srgbClr val="000000"/>
                </a:solidFill>
              </a:rPr>
              <a:t> final</a:t>
            </a:r>
          </a:p>
          <a:p>
            <a:endParaRPr lang="es-ES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114300" algn="l"/>
            <a:endParaRPr lang="en-US" sz="1600" dirty="0">
              <a:solidFill>
                <a:srgbClr val="0070C0"/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5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FB149B68-A668-8B45-9EDE-43E70FDB61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27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8CDF62-0B9E-3040-973D-ABE0F91D5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TRISTEZA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84AC24-2503-864B-89A8-17A36678B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246" y="2574234"/>
            <a:ext cx="6254534" cy="3920351"/>
          </a:xfrm>
        </p:spPr>
        <p:txBody>
          <a:bodyPr anchor="t">
            <a:normAutofit/>
          </a:bodyPr>
          <a:lstStyle/>
          <a:p>
            <a:r>
              <a:rPr lang="es-ES" sz="2400" dirty="0"/>
              <a:t>es fundamental para poder </a:t>
            </a:r>
            <a:r>
              <a:rPr lang="es-ES" sz="2400" dirty="0">
                <a:solidFill>
                  <a:srgbClr val="C00000"/>
                </a:solidFill>
              </a:rPr>
              <a:t>asimilar las pérdidas </a:t>
            </a:r>
            <a:r>
              <a:rPr lang="es-ES" sz="2400" dirty="0"/>
              <a:t>y poder despedirnos.</a:t>
            </a:r>
          </a:p>
          <a:p>
            <a:r>
              <a:rPr lang="es-ES" sz="2400" dirty="0"/>
              <a:t>siempre </a:t>
            </a:r>
            <a:r>
              <a:rPr lang="es-ES" sz="2400" dirty="0">
                <a:solidFill>
                  <a:srgbClr val="C00000"/>
                </a:solidFill>
              </a:rPr>
              <a:t>es bueno </a:t>
            </a:r>
            <a:r>
              <a:rPr lang="es-ES" sz="2400" dirty="0"/>
              <a:t>para </a:t>
            </a:r>
            <a:r>
              <a:rPr lang="es-ES" sz="2400" dirty="0">
                <a:solidFill>
                  <a:srgbClr val="C00000"/>
                </a:solidFill>
              </a:rPr>
              <a:t>nuestro sistema emocional </a:t>
            </a:r>
          </a:p>
          <a:p>
            <a:pPr marL="0" indent="0">
              <a:buNone/>
            </a:pPr>
            <a:endParaRPr lang="es-ES" sz="2400" dirty="0">
              <a:solidFill>
                <a:srgbClr val="FFFF00"/>
              </a:solidFill>
            </a:endParaRPr>
          </a:p>
          <a:p>
            <a:r>
              <a:rPr lang="es-ES" sz="2400" dirty="0"/>
              <a:t>si decides no respetarte y quieres </a:t>
            </a:r>
            <a:r>
              <a:rPr lang="es-ES" sz="2400" dirty="0">
                <a:solidFill>
                  <a:srgbClr val="C00000"/>
                </a:solidFill>
              </a:rPr>
              <a:t>seguir tragándote la tristeza</a:t>
            </a:r>
            <a:endParaRPr lang="es-ES" sz="2400" dirty="0"/>
          </a:p>
          <a:p>
            <a:pPr lvl="1"/>
            <a:r>
              <a:rPr lang="es-ES" dirty="0"/>
              <a:t>que seas consciente del </a:t>
            </a:r>
            <a:r>
              <a:rPr lang="es-ES" dirty="0">
                <a:solidFill>
                  <a:srgbClr val="C00000"/>
                </a:solidFill>
              </a:rPr>
              <a:t>daño a tu salud </a:t>
            </a:r>
            <a:r>
              <a:rPr lang="es-ES" dirty="0"/>
              <a:t>que supone.</a:t>
            </a:r>
          </a:p>
          <a:p>
            <a:endParaRPr lang="es-ES" sz="1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18F4050-F5B0-CE40-A498-A5534CAEA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0" r="4" b="4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980A2E57-7ED1-9D48-A66E-6C83E25A14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200DFED8-4A4A-4F4D-9642-4D88E28976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9030" r="9030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0CF12D-BD46-8541-8E78-2E07390D9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969405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D0912A"/>
                </a:solidFill>
              </a:rPr>
              <a:t>Resumen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3504D4-D884-AF48-A08A-1A6EF6F64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78" y="1458098"/>
            <a:ext cx="5424617" cy="5263978"/>
          </a:xfrm>
        </p:spPr>
        <p:txBody>
          <a:bodyPr>
            <a:normAutofit/>
          </a:bodyPr>
          <a:lstStyle/>
          <a:p>
            <a:r>
              <a:rPr lang="es-ES" sz="1800" dirty="0">
                <a:solidFill>
                  <a:srgbClr val="FFFFFF"/>
                </a:solidFill>
              </a:rPr>
              <a:t>Relajación del árbol</a:t>
            </a:r>
          </a:p>
          <a:p>
            <a:r>
              <a:rPr lang="es-ES" sz="1800" dirty="0">
                <a:solidFill>
                  <a:srgbClr val="FFFFFF"/>
                </a:solidFill>
              </a:rPr>
              <a:t>Círculos concéntricos</a:t>
            </a:r>
          </a:p>
          <a:p>
            <a:r>
              <a:rPr lang="es-ES" sz="1800" dirty="0">
                <a:solidFill>
                  <a:srgbClr val="FFFFFF"/>
                </a:solidFill>
              </a:rPr>
              <a:t>Plan </a:t>
            </a:r>
            <a:r>
              <a:rPr lang="es-ES" sz="1800" dirty="0" err="1">
                <a:solidFill>
                  <a:srgbClr val="FFFFFF"/>
                </a:solidFill>
              </a:rPr>
              <a:t>Covid</a:t>
            </a:r>
            <a:endParaRPr lang="es-ES" sz="1800" dirty="0">
              <a:solidFill>
                <a:srgbClr val="FFFFFF"/>
              </a:solidFill>
            </a:endParaRPr>
          </a:p>
          <a:p>
            <a:r>
              <a:rPr lang="es-ES" sz="1800" dirty="0">
                <a:solidFill>
                  <a:srgbClr val="FFFFFF"/>
                </a:solidFill>
              </a:rPr>
              <a:t>Ejercicio de manos</a:t>
            </a:r>
          </a:p>
          <a:p>
            <a:r>
              <a:rPr lang="es-ES" sz="1800" dirty="0">
                <a:solidFill>
                  <a:srgbClr val="FFFFFF"/>
                </a:solidFill>
              </a:rPr>
              <a:t>Masaje de cara</a:t>
            </a:r>
          </a:p>
          <a:p>
            <a:r>
              <a:rPr lang="es-ES" sz="1800" dirty="0">
                <a:solidFill>
                  <a:srgbClr val="FFFFFF"/>
                </a:solidFill>
              </a:rPr>
              <a:t>P.A pedagógicos</a:t>
            </a:r>
          </a:p>
          <a:p>
            <a:r>
              <a:rPr lang="es-ES" sz="1800" dirty="0">
                <a:solidFill>
                  <a:srgbClr val="FFFFFF"/>
                </a:solidFill>
              </a:rPr>
              <a:t>Atención</a:t>
            </a:r>
          </a:p>
          <a:p>
            <a:r>
              <a:rPr lang="es-ES" sz="1800" dirty="0">
                <a:solidFill>
                  <a:srgbClr val="FFFFFF"/>
                </a:solidFill>
              </a:rPr>
              <a:t>Bisagras</a:t>
            </a:r>
          </a:p>
          <a:p>
            <a:r>
              <a:rPr lang="es-ES" sz="1800" dirty="0">
                <a:solidFill>
                  <a:srgbClr val="FFFFFF"/>
                </a:solidFill>
              </a:rPr>
              <a:t>5 niveles</a:t>
            </a:r>
          </a:p>
          <a:p>
            <a:r>
              <a:rPr lang="es-ES" sz="1800" dirty="0">
                <a:solidFill>
                  <a:srgbClr val="FFFFFF"/>
                </a:solidFill>
              </a:rPr>
              <a:t>Fatiga pandémica</a:t>
            </a:r>
          </a:p>
          <a:p>
            <a:r>
              <a:rPr lang="es-ES" sz="1800" dirty="0">
                <a:solidFill>
                  <a:srgbClr val="FFFFFF"/>
                </a:solidFill>
              </a:rPr>
              <a:t>Ejercicio de ojos</a:t>
            </a:r>
          </a:p>
          <a:p>
            <a:r>
              <a:rPr lang="es-ES" sz="1800" dirty="0" err="1">
                <a:solidFill>
                  <a:srgbClr val="FFFFFF"/>
                </a:solidFill>
              </a:rPr>
              <a:t>Metta</a:t>
            </a:r>
            <a:r>
              <a:rPr lang="es-ES" sz="1800" dirty="0">
                <a:solidFill>
                  <a:srgbClr val="FFFFFF"/>
                </a:solidFill>
              </a:rPr>
              <a:t> </a:t>
            </a:r>
            <a:r>
              <a:rPr lang="es-ES" sz="1800" dirty="0" err="1">
                <a:solidFill>
                  <a:srgbClr val="FFFFFF"/>
                </a:solidFill>
              </a:rPr>
              <a:t>Bhavanan</a:t>
            </a:r>
            <a:endParaRPr lang="es-ES" sz="1800" dirty="0">
              <a:solidFill>
                <a:srgbClr val="FFFFFF"/>
              </a:solidFill>
            </a:endParaRPr>
          </a:p>
        </p:txBody>
      </p:sp>
      <p:pic>
        <p:nvPicPr>
          <p:cNvPr id="6" name="Imagen 5" descr="Una mujer en frente de una ventana&#10;&#10;Descripción generada automáticamente con confianza media">
            <a:extLst>
              <a:ext uri="{FF2B5EF4-FFF2-40B4-BE49-F238E27FC236}">
                <a16:creationId xmlns:a16="http://schemas.microsoft.com/office/drawing/2014/main" id="{77B55FD6-91E6-EF42-81DB-84410902C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37" r="19084" b="1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886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1" y="247136"/>
            <a:ext cx="5314536" cy="1433384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2">
                    <a:lumMod val="50000"/>
                  </a:schemeClr>
                </a:solidFill>
              </a:rPr>
              <a:t>Frases que ayudan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2279018"/>
            <a:ext cx="7241059" cy="4097068"/>
          </a:xfrm>
        </p:spPr>
        <p:txBody>
          <a:bodyPr anchor="t">
            <a:normAutofit/>
          </a:bodyPr>
          <a:lstStyle/>
          <a:p>
            <a:r>
              <a:rPr lang="es-ES" dirty="0"/>
              <a:t>Puedes llorar</a:t>
            </a:r>
          </a:p>
          <a:p>
            <a:r>
              <a:rPr lang="es-ES" dirty="0"/>
              <a:t>Eso debe ser muy duro</a:t>
            </a:r>
          </a:p>
          <a:p>
            <a:r>
              <a:rPr lang="es-ES" dirty="0"/>
              <a:t>Esta bien que lo veas así</a:t>
            </a:r>
          </a:p>
          <a:p>
            <a:r>
              <a:rPr lang="es-ES" dirty="0"/>
              <a:t>Necesita algo de mi</a:t>
            </a:r>
          </a:p>
          <a:p>
            <a:r>
              <a:rPr lang="es-ES" dirty="0"/>
              <a:t>El haberlo compartido es un regalo para mi</a:t>
            </a:r>
          </a:p>
          <a:p>
            <a:endParaRPr lang="es-ES" sz="1800" dirty="0"/>
          </a:p>
          <a:p>
            <a:endParaRPr lang="es-ES" sz="1800" dirty="0"/>
          </a:p>
          <a:p>
            <a:endParaRPr lang="es-ES" sz="1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748EE6-6730-1D48-A62D-02F276C3A7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33" r="21785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CAC9E7A7-07FC-E84A-AE2B-6BCA52FD76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8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61334B-0B9C-6B46-B403-80D042566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966" y="449317"/>
            <a:ext cx="7656163" cy="6143401"/>
          </a:xfrm>
        </p:spPr>
        <p:txBody>
          <a:bodyPr anchor="t">
            <a:normAutofit fontScale="92500" lnSpcReduction="10000"/>
          </a:bodyPr>
          <a:lstStyle/>
          <a:p>
            <a:pPr marL="342900"/>
            <a:r>
              <a:rPr lang="en-US" sz="2400" dirty="0"/>
              <a:t>Se </a:t>
            </a:r>
            <a:r>
              <a:rPr lang="en-US" sz="2400" dirty="0" err="1"/>
              <a:t>necesita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0070C0"/>
                </a:solidFill>
              </a:rPr>
              <a:t>comunicación</a:t>
            </a:r>
            <a:r>
              <a:rPr lang="en-US" sz="2400" dirty="0">
                <a:solidFill>
                  <a:srgbClr val="0070C0"/>
                </a:solidFill>
              </a:rPr>
              <a:t> verbal</a:t>
            </a:r>
          </a:p>
          <a:p>
            <a:pPr marL="114300" indent="0">
              <a:buNone/>
            </a:pPr>
            <a:endParaRPr lang="en-US" sz="2400" dirty="0">
              <a:solidFill>
                <a:srgbClr val="0070C0"/>
              </a:solidFill>
            </a:endParaRPr>
          </a:p>
          <a:p>
            <a:pPr marL="800100" lvl="1"/>
            <a:r>
              <a:rPr lang="en-US" sz="1900" dirty="0" err="1"/>
              <a:t>Ir</a:t>
            </a:r>
            <a:r>
              <a:rPr lang="en-US" sz="1900" dirty="0"/>
              <a:t> </a:t>
            </a:r>
            <a:r>
              <a:rPr lang="en-US" sz="1900" dirty="0" err="1"/>
              <a:t>hablando</a:t>
            </a:r>
            <a:r>
              <a:rPr lang="en-US" sz="1900" dirty="0"/>
              <a:t> de </a:t>
            </a:r>
            <a:r>
              <a:rPr lang="en-US" sz="1900" dirty="0" err="1"/>
              <a:t>cosas</a:t>
            </a:r>
            <a:r>
              <a:rPr lang="en-US" sz="1900" dirty="0"/>
              <a:t> que </a:t>
            </a:r>
            <a:r>
              <a:rPr lang="en-US" sz="1900" dirty="0" err="1"/>
              <a:t>echa</a:t>
            </a:r>
            <a:r>
              <a:rPr lang="en-US" sz="1900" dirty="0"/>
              <a:t> de </a:t>
            </a:r>
            <a:r>
              <a:rPr lang="en-US" sz="1900" dirty="0" err="1"/>
              <a:t>menos</a:t>
            </a:r>
            <a:endParaRPr lang="en-US" sz="1900" dirty="0"/>
          </a:p>
          <a:p>
            <a:pPr marL="571500" lvl="1" indent="0">
              <a:buNone/>
            </a:pPr>
            <a:endParaRPr lang="en-US" sz="1900" dirty="0"/>
          </a:p>
          <a:p>
            <a:pPr marL="800100" lvl="1"/>
            <a:r>
              <a:rPr lang="es-ES" sz="1900" dirty="0"/>
              <a:t>Hablar sobre lo que les ha puesto triste </a:t>
            </a:r>
          </a:p>
          <a:p>
            <a:pPr marL="571500" lvl="1" indent="0">
              <a:buNone/>
            </a:pPr>
            <a:r>
              <a:rPr lang="es-ES" sz="1900" dirty="0"/>
              <a:t>les puede ayudar a </a:t>
            </a:r>
            <a:r>
              <a:rPr lang="es-ES" sz="1900" dirty="0">
                <a:solidFill>
                  <a:srgbClr val="C00000"/>
                </a:solidFill>
              </a:rPr>
              <a:t>calmar el sentimiento</a:t>
            </a:r>
            <a:endParaRPr lang="en-US" sz="1900" dirty="0">
              <a:solidFill>
                <a:srgbClr val="C00000"/>
              </a:solidFill>
            </a:endParaRPr>
          </a:p>
          <a:p>
            <a:pPr marL="114300"/>
            <a:endParaRPr lang="en-US" sz="2400" dirty="0"/>
          </a:p>
          <a:p>
            <a:pPr marL="342900"/>
            <a:r>
              <a:rPr lang="en-US" sz="2400" dirty="0" err="1">
                <a:solidFill>
                  <a:srgbClr val="0070C0"/>
                </a:solidFill>
              </a:rPr>
              <a:t>Acariciar</a:t>
            </a:r>
            <a:r>
              <a:rPr lang="en-US" sz="2400" dirty="0">
                <a:solidFill>
                  <a:srgbClr val="0070C0"/>
                </a:solidFill>
              </a:rPr>
              <a:t> la </a:t>
            </a:r>
            <a:r>
              <a:rPr lang="en-US" sz="2400" dirty="0" err="1">
                <a:solidFill>
                  <a:srgbClr val="0070C0"/>
                </a:solidFill>
              </a:rPr>
              <a:t>mano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/>
              <a:t>estar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silencio</a:t>
            </a:r>
            <a:endParaRPr lang="en-US" sz="2400" dirty="0"/>
          </a:p>
          <a:p>
            <a:pPr marL="342900"/>
            <a:r>
              <a:rPr lang="en-US" sz="2400" dirty="0"/>
              <a:t>La </a:t>
            </a:r>
            <a:r>
              <a:rPr lang="en-US" sz="2400" dirty="0" err="1"/>
              <a:t>manera</a:t>
            </a:r>
            <a:r>
              <a:rPr lang="en-US" sz="2400" dirty="0"/>
              <a:t> </a:t>
            </a:r>
            <a:r>
              <a:rPr lang="en-US" sz="2400" dirty="0" err="1"/>
              <a:t>adecuada</a:t>
            </a:r>
            <a:r>
              <a:rPr lang="en-US" sz="2400" dirty="0"/>
              <a:t> de </a:t>
            </a:r>
            <a:r>
              <a:rPr lang="en-US" sz="2400" dirty="0" err="1"/>
              <a:t>expresar</a:t>
            </a:r>
            <a:r>
              <a:rPr lang="en-US" sz="2400" dirty="0"/>
              <a:t> al </a:t>
            </a:r>
            <a:r>
              <a:rPr lang="en-US" sz="2400" dirty="0" err="1"/>
              <a:t>tristeza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el </a:t>
            </a:r>
            <a:r>
              <a:rPr lang="en-US" sz="2400" b="1" dirty="0" err="1"/>
              <a:t>llanto</a:t>
            </a:r>
            <a:endParaRPr lang="en-US" sz="2400" b="1" dirty="0"/>
          </a:p>
          <a:p>
            <a:pPr marL="800100" lvl="1"/>
            <a:r>
              <a:rPr lang="es-ES" dirty="0">
                <a:solidFill>
                  <a:srgbClr val="FFC000"/>
                </a:solidFill>
              </a:rPr>
              <a:t>La tristeza se llora para poder sacarla</a:t>
            </a:r>
          </a:p>
          <a:p>
            <a:pPr marL="342900"/>
            <a:r>
              <a:rPr lang="en-US" sz="2400" dirty="0" err="1"/>
              <a:t>Permiso</a:t>
            </a:r>
            <a:r>
              <a:rPr lang="en-US" sz="2400" dirty="0"/>
              <a:t> para </a:t>
            </a:r>
            <a:r>
              <a:rPr lang="en-US" sz="2400" dirty="0" err="1">
                <a:solidFill>
                  <a:srgbClr val="0070C0"/>
                </a:solidFill>
              </a:rPr>
              <a:t>llorar</a:t>
            </a:r>
            <a:r>
              <a:rPr lang="en-US" sz="2400" dirty="0">
                <a:solidFill>
                  <a:srgbClr val="0070C0"/>
                </a:solidFill>
              </a:rPr>
              <a:t> y </a:t>
            </a:r>
            <a:r>
              <a:rPr lang="en-US" sz="2400" dirty="0" err="1">
                <a:solidFill>
                  <a:srgbClr val="0070C0"/>
                </a:solidFill>
              </a:rPr>
              <a:t>reconfortar</a:t>
            </a:r>
            <a:r>
              <a:rPr lang="en-US" sz="2400" dirty="0">
                <a:solidFill>
                  <a:srgbClr val="0070C0"/>
                </a:solidFill>
              </a:rPr>
              <a:t> con un abrazo</a:t>
            </a:r>
          </a:p>
          <a:p>
            <a:pPr marL="342900"/>
            <a:r>
              <a:rPr lang="en-US" sz="2400" dirty="0" err="1">
                <a:solidFill>
                  <a:srgbClr val="FFC000"/>
                </a:solidFill>
              </a:rPr>
              <a:t>Masajear</a:t>
            </a:r>
            <a:r>
              <a:rPr lang="en-US" sz="2400" dirty="0">
                <a:solidFill>
                  <a:srgbClr val="FFC000"/>
                </a:solidFill>
              </a:rPr>
              <a:t> el </a:t>
            </a:r>
            <a:r>
              <a:rPr lang="en-US" sz="2400" dirty="0" err="1">
                <a:solidFill>
                  <a:srgbClr val="FFC000"/>
                </a:solidFill>
              </a:rPr>
              <a:t>cuello</a:t>
            </a:r>
            <a:r>
              <a:rPr lang="en-US" sz="2400" dirty="0">
                <a:solidFill>
                  <a:srgbClr val="FFC000"/>
                </a:solidFill>
              </a:rPr>
              <a:t> y </a:t>
            </a:r>
            <a:r>
              <a:rPr lang="en-US" sz="2400" dirty="0" err="1">
                <a:solidFill>
                  <a:srgbClr val="FFC000"/>
                </a:solidFill>
              </a:rPr>
              <a:t>los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hombros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s-ES" sz="2400" dirty="0"/>
              <a:t>Animar a que </a:t>
            </a:r>
            <a:r>
              <a:rPr lang="es-ES" sz="2400" b="1" dirty="0"/>
              <a:t>dibujen o escriban </a:t>
            </a:r>
            <a:r>
              <a:rPr lang="es-ES" sz="2400" dirty="0"/>
              <a:t>lo que le pone triste</a:t>
            </a:r>
          </a:p>
          <a:p>
            <a:r>
              <a:rPr lang="es-ES" sz="2400" dirty="0"/>
              <a:t>Muchos niños necesitan primero </a:t>
            </a:r>
            <a:r>
              <a:rPr lang="es-ES" sz="2400" i="1" dirty="0">
                <a:solidFill>
                  <a:srgbClr val="C00000"/>
                </a:solidFill>
              </a:rPr>
              <a:t>sacar el enfado y luego la tristeza</a:t>
            </a:r>
          </a:p>
          <a:p>
            <a:pPr marL="342900"/>
            <a:endParaRPr lang="en-US" sz="2400" dirty="0">
              <a:solidFill>
                <a:srgbClr val="FFC000"/>
              </a:solidFill>
            </a:endParaRPr>
          </a:p>
          <a:p>
            <a:pPr marL="342900"/>
            <a:r>
              <a:rPr lang="en-US" sz="2400" dirty="0">
                <a:solidFill>
                  <a:srgbClr val="00B050"/>
                </a:solidFill>
              </a:rPr>
              <a:t>La </a:t>
            </a:r>
            <a:r>
              <a:rPr lang="en-US" sz="2400" dirty="0" err="1">
                <a:solidFill>
                  <a:srgbClr val="00B050"/>
                </a:solidFill>
              </a:rPr>
              <a:t>excesiva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intervención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dificulta</a:t>
            </a:r>
            <a:r>
              <a:rPr lang="en-US" sz="2400" dirty="0">
                <a:solidFill>
                  <a:srgbClr val="00B050"/>
                </a:solidFill>
              </a:rPr>
              <a:t> el </a:t>
            </a:r>
            <a:r>
              <a:rPr lang="en-US" sz="2400" dirty="0" err="1">
                <a:solidFill>
                  <a:srgbClr val="00B050"/>
                </a:solidFill>
              </a:rPr>
              <a:t>duelo</a:t>
            </a:r>
            <a:endParaRPr lang="en-US" sz="2400" dirty="0">
              <a:solidFill>
                <a:srgbClr val="00B050"/>
              </a:solidFill>
            </a:endParaRPr>
          </a:p>
          <a:p>
            <a:endParaRPr lang="es-ES" sz="15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1F3CC6A-3D0A-7D43-9FF5-26BD3A274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2" r="937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E564961B-E9BB-4B40-A53B-6EAA27DA8D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64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CB985FE-6ED9-B047-BD50-8797841D1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9894545-0ACD-E44A-ABCC-9C81AA77D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>
            <a:normAutofit/>
          </a:bodyPr>
          <a:lstStyle/>
          <a:p>
            <a:r>
              <a:rPr lang="es-ES" sz="3300" dirty="0">
                <a:solidFill>
                  <a:srgbClr val="FFC000"/>
                </a:solidFill>
              </a:rPr>
              <a:t>Tristeza. Con padres</a:t>
            </a:r>
            <a:br>
              <a:rPr lang="es-ES" sz="3300" dirty="0"/>
            </a:br>
            <a:endParaRPr lang="es-ES" sz="33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B8D246-FB74-6743-87CB-8A149A76E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862" y="1676399"/>
            <a:ext cx="5348016" cy="4232031"/>
          </a:xfrm>
        </p:spPr>
        <p:txBody>
          <a:bodyPr anchor="t">
            <a:normAutofit/>
          </a:bodyPr>
          <a:lstStyle/>
          <a:p>
            <a:r>
              <a:rPr lang="es-ES" sz="2000" dirty="0"/>
              <a:t>Enseñar a los padres </a:t>
            </a:r>
            <a:r>
              <a:rPr lang="es-ES" sz="2000" b="1" dirty="0"/>
              <a:t>acompañar </a:t>
            </a:r>
            <a:r>
              <a:rPr lang="es-ES" sz="2000" dirty="0"/>
              <a:t>la tristeza</a:t>
            </a:r>
          </a:p>
          <a:p>
            <a:r>
              <a:rPr lang="es-ES" sz="2000" dirty="0"/>
              <a:t>Que </a:t>
            </a:r>
            <a:r>
              <a:rPr lang="es-ES" sz="2000" dirty="0">
                <a:solidFill>
                  <a:srgbClr val="C00000"/>
                </a:solidFill>
              </a:rPr>
              <a:t>no se asusten </a:t>
            </a:r>
            <a:r>
              <a:rPr lang="es-ES" sz="2000" dirty="0"/>
              <a:t>porque sus niños lloren.</a:t>
            </a:r>
          </a:p>
          <a:p>
            <a:pPr lvl="1"/>
            <a:r>
              <a:rPr lang="es-ES" sz="2000" dirty="0"/>
              <a:t> </a:t>
            </a:r>
            <a:r>
              <a:rPr lang="es-ES" sz="2000" dirty="0">
                <a:solidFill>
                  <a:schemeClr val="accent6">
                    <a:lumMod val="50000"/>
                  </a:schemeClr>
                </a:solidFill>
              </a:rPr>
              <a:t>Se muestren tranquilos amorosos, y comprensivos.</a:t>
            </a:r>
          </a:p>
          <a:p>
            <a:r>
              <a:rPr lang="es-ES" sz="2000" dirty="0"/>
              <a:t>Ofrecer </a:t>
            </a:r>
            <a:r>
              <a:rPr lang="es-ES" sz="2000" dirty="0">
                <a:solidFill>
                  <a:srgbClr val="C00000"/>
                </a:solidFill>
              </a:rPr>
              <a:t>permiso </a:t>
            </a:r>
            <a:r>
              <a:rPr lang="es-ES" sz="2000" dirty="0"/>
              <a:t>para llorar a gusto, con mensajes: </a:t>
            </a:r>
          </a:p>
          <a:p>
            <a:pPr marL="457200" lvl="1" indent="0">
              <a:buNone/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</a:rPr>
              <a:t>“Esa bien que llores, puede sacarlo y expresarte”</a:t>
            </a:r>
          </a:p>
          <a:p>
            <a:r>
              <a:rPr lang="es-ES" sz="2000" dirty="0"/>
              <a:t>Servir de </a:t>
            </a:r>
            <a:r>
              <a:rPr lang="es-ES" sz="2000" b="1" dirty="0">
                <a:solidFill>
                  <a:srgbClr val="C00000"/>
                </a:solidFill>
              </a:rPr>
              <a:t>modelo </a:t>
            </a:r>
            <a:r>
              <a:rPr lang="es-ES" sz="2000" dirty="0"/>
              <a:t>y permitirse expresar la tristeza </a:t>
            </a:r>
          </a:p>
          <a:p>
            <a:pPr marL="457200" lvl="1" indent="0">
              <a:buNone/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</a:rPr>
              <a:t>“Estoy triste pero como estoy llorando pronto se me pasara</a:t>
            </a:r>
            <a:r>
              <a:rPr lang="es-ES" sz="1400" dirty="0">
                <a:solidFill>
                  <a:schemeClr val="accent6">
                    <a:lumMod val="50000"/>
                  </a:scheme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3690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FC2035-6623-354E-953B-D5429CE6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4656" y="333000"/>
            <a:ext cx="4264030" cy="147045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Que no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hacer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cuando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lloran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739AFE-2FCE-B54D-9279-10473F204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200" y="2792627"/>
            <a:ext cx="3474719" cy="3425293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/>
              <a:t>No </a:t>
            </a:r>
            <a:r>
              <a:rPr lang="en-US" sz="2000" dirty="0" err="1"/>
              <a:t>comparar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No </a:t>
            </a:r>
            <a:r>
              <a:rPr lang="en-US" sz="2000" dirty="0" err="1"/>
              <a:t>bloques</a:t>
            </a:r>
            <a:r>
              <a:rPr lang="en-US" sz="2000" dirty="0"/>
              <a:t> el </a:t>
            </a:r>
            <a:r>
              <a:rPr lang="en-US" sz="2000" dirty="0" err="1"/>
              <a:t>llanto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No le </a:t>
            </a:r>
            <a:r>
              <a:rPr lang="en-US" sz="2000" dirty="0" err="1"/>
              <a:t>preguntes</a:t>
            </a:r>
            <a:r>
              <a:rPr lang="en-US" sz="2000" dirty="0"/>
              <a:t> que le </a:t>
            </a:r>
            <a:r>
              <a:rPr lang="en-US" sz="2000" dirty="0" err="1"/>
              <a:t>pasa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No le </a:t>
            </a:r>
            <a:r>
              <a:rPr lang="en-US" sz="2000" dirty="0" err="1"/>
              <a:t>quites</a:t>
            </a:r>
            <a:r>
              <a:rPr lang="en-US" sz="2000" dirty="0"/>
              <a:t> </a:t>
            </a:r>
            <a:r>
              <a:rPr lang="en-US" sz="2000" dirty="0" err="1"/>
              <a:t>importancia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No le </a:t>
            </a:r>
            <a:r>
              <a:rPr lang="en-US" sz="2000" dirty="0" err="1"/>
              <a:t>distraigas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No </a:t>
            </a:r>
            <a:r>
              <a:rPr lang="en-US" sz="2000" dirty="0" err="1"/>
              <a:t>hagas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nada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5BFB6F-F477-CB4F-8314-64551B13C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132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1E8C6D18-221D-7748-AB16-8FA7D23756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6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E739D43-FF47-7846-869A-F680A31FD0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7533" r="16015" b="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D675E65-B492-C442-80EB-D8D81C8A0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000000"/>
                </a:solidFill>
              </a:rPr>
              <a:t>Acompañar la tristeza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914063-58D9-4A49-9CA3-5F9B55013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es-ES" sz="2000" dirty="0">
                <a:solidFill>
                  <a:srgbClr val="000000"/>
                </a:solidFill>
              </a:rPr>
              <a:t>Mantente presente</a:t>
            </a:r>
          </a:p>
          <a:p>
            <a:r>
              <a:rPr lang="es-ES" sz="2000" dirty="0">
                <a:solidFill>
                  <a:srgbClr val="000000"/>
                </a:solidFill>
              </a:rPr>
              <a:t>Cercanía</a:t>
            </a:r>
          </a:p>
          <a:p>
            <a:r>
              <a:rPr lang="es-ES" sz="2000" dirty="0">
                <a:solidFill>
                  <a:srgbClr val="000000"/>
                </a:solidFill>
              </a:rPr>
              <a:t>Validación de la emoción</a:t>
            </a:r>
          </a:p>
          <a:p>
            <a:r>
              <a:rPr lang="es-ES" sz="2000" dirty="0">
                <a:solidFill>
                  <a:srgbClr val="000000"/>
                </a:solidFill>
              </a:rPr>
              <a:t>Mantén la calma</a:t>
            </a:r>
          </a:p>
        </p:txBody>
      </p:sp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44C3C1C2-FCA1-944D-8586-DB60DFF533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4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472682B-85E7-124D-B104-C50630E8C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05" r="-1" b="1322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F50D407-5226-3E46-BDFB-E8D2B8605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9" y="325464"/>
            <a:ext cx="7039506" cy="1644013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ES" sz="5400" dirty="0">
                <a:solidFill>
                  <a:schemeClr val="accent2">
                    <a:lumMod val="50000"/>
                  </a:schemeClr>
                </a:solidFill>
              </a:rPr>
              <a:t>Aceptación emocional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BD0228-1093-C14A-80CA-DD71968D4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7" y="2873470"/>
            <a:ext cx="8151344" cy="3666815"/>
          </a:xfrm>
        </p:spPr>
        <p:txBody>
          <a:bodyPr anchor="ctr">
            <a:norm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No confundir</a:t>
            </a:r>
            <a:r>
              <a:rPr lang="es-ES" sz="2000" dirty="0">
                <a:solidFill>
                  <a:schemeClr val="bg1">
                    <a:lumMod val="95000"/>
                  </a:schemeClr>
                </a:solidFill>
              </a:rPr>
              <a:t>la con una etapa feliz</a:t>
            </a:r>
          </a:p>
          <a:p>
            <a:r>
              <a:rPr lang="es-ES" sz="2000" dirty="0">
                <a:solidFill>
                  <a:schemeClr val="bg1">
                    <a:lumMod val="95000"/>
                  </a:schemeClr>
                </a:solidFill>
              </a:rPr>
              <a:t>Esta casi </a:t>
            </a:r>
            <a:r>
              <a:rPr lang="es-ES" sz="2000" dirty="0">
                <a:solidFill>
                  <a:srgbClr val="FFFF00"/>
                </a:solidFill>
              </a:rPr>
              <a:t>desprovista de sentimientos</a:t>
            </a:r>
          </a:p>
          <a:p>
            <a:r>
              <a:rPr lang="es-ES" sz="2000" dirty="0">
                <a:solidFill>
                  <a:schemeClr val="bg1">
                    <a:lumMod val="95000"/>
                  </a:schemeClr>
                </a:solidFill>
              </a:rPr>
              <a:t>Empieza a sentir se </a:t>
            </a:r>
            <a:r>
              <a:rPr lang="es-ES" sz="2000" dirty="0">
                <a:solidFill>
                  <a:srgbClr val="FFFF00"/>
                </a:solidFill>
              </a:rPr>
              <a:t>cierta paz.</a:t>
            </a:r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682874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CF2DBB-205D-804C-AB38-D821ED3BD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325465"/>
            <a:ext cx="4977976" cy="1299188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accent2">
                    <a:lumMod val="50000"/>
                  </a:schemeClr>
                </a:solidFill>
              </a:rPr>
              <a:t>Perdón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AF21CFB-112F-C548-9223-6645FDF0F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49" y="1940407"/>
            <a:ext cx="3661831" cy="2997385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158A20-A1EC-C447-B199-BA798BC6C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9005" y="1474470"/>
            <a:ext cx="7499625" cy="5383530"/>
          </a:xfrm>
        </p:spPr>
        <p:txBody>
          <a:bodyPr anchor="ctr">
            <a:normAutofit/>
          </a:bodyPr>
          <a:lstStyle/>
          <a:p>
            <a:r>
              <a:rPr lang="es-ES" sz="1800" dirty="0">
                <a:solidFill>
                  <a:srgbClr val="000000"/>
                </a:solidFill>
              </a:rPr>
              <a:t>Perdonar supone </a:t>
            </a:r>
            <a:r>
              <a:rPr lang="es-ES" sz="1800" dirty="0">
                <a:solidFill>
                  <a:srgbClr val="0070C0"/>
                </a:solidFill>
              </a:rPr>
              <a:t>no dejar nada pendiente</a:t>
            </a:r>
          </a:p>
          <a:p>
            <a:endParaRPr lang="es-ES" sz="1800" dirty="0">
              <a:solidFill>
                <a:srgbClr val="000000"/>
              </a:solidFill>
            </a:endParaRPr>
          </a:p>
          <a:p>
            <a:r>
              <a:rPr lang="es-ES" sz="1800" dirty="0">
                <a:solidFill>
                  <a:srgbClr val="C00000"/>
                </a:solidFill>
              </a:rPr>
              <a:t>No pretendemos que pierda la memoria </a:t>
            </a:r>
            <a:r>
              <a:rPr lang="es-ES" sz="1800" dirty="0">
                <a:solidFill>
                  <a:srgbClr val="000000"/>
                </a:solidFill>
              </a:rPr>
              <a:t>sino que renuncia a la respuesta a la agresión </a:t>
            </a:r>
          </a:p>
          <a:p>
            <a:r>
              <a:rPr lang="es-ES" sz="1800" dirty="0">
                <a:solidFill>
                  <a:srgbClr val="000000"/>
                </a:solidFill>
              </a:rPr>
              <a:t>Cuando en el duelo se expresa totalmente la rabia </a:t>
            </a:r>
          </a:p>
          <a:p>
            <a:pPr lvl="1"/>
            <a:r>
              <a:rPr lang="es-ES" sz="1400" dirty="0">
                <a:solidFill>
                  <a:srgbClr val="FF0000"/>
                </a:solidFill>
              </a:rPr>
              <a:t>podremos renunciar a la venganza y perdonar </a:t>
            </a:r>
          </a:p>
          <a:p>
            <a:r>
              <a:rPr lang="es-ES" sz="1800" dirty="0">
                <a:solidFill>
                  <a:srgbClr val="000000"/>
                </a:solidFill>
              </a:rPr>
              <a:t>Con el </a:t>
            </a:r>
            <a:r>
              <a:rPr lang="es-ES" sz="1800" b="1" dirty="0">
                <a:solidFill>
                  <a:srgbClr val="FFC000"/>
                </a:solidFill>
              </a:rPr>
              <a:t>perdón renunciamos al rencor</a:t>
            </a:r>
          </a:p>
        </p:txBody>
      </p:sp>
      <p:pic>
        <p:nvPicPr>
          <p:cNvPr id="7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CE5857D2-5D59-5445-BD10-4CC8116480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38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E2DF980-7223-1041-96EF-20D6867D2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678"/>
            <a:ext cx="7946734" cy="6717322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542FE2-4B18-B84A-B54C-590B15457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0985" y="2279151"/>
            <a:ext cx="3833446" cy="3387145"/>
          </a:xfrm>
        </p:spPr>
        <p:txBody>
          <a:bodyPr anchor="ctr">
            <a:normAutofit/>
          </a:bodyPr>
          <a:lstStyle/>
          <a:p>
            <a:r>
              <a:rPr lang="es-ES" sz="2400" dirty="0"/>
              <a:t>Recordar los momentos gratos de la relación</a:t>
            </a:r>
          </a:p>
        </p:txBody>
      </p:sp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E7B18A28-A672-414B-83B4-04F1F6AAD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5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65E4FF-6505-1F48-B1E5-CC15FCB5F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54E363B-220D-5B42-9A86-8487560B4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0020" y="-313992"/>
            <a:ext cx="13303600" cy="7171992"/>
          </a:xfrm>
        </p:spPr>
      </p:pic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66F36030-7E2D-B247-8FD9-C279DF570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4294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CC5FF6-C911-4883-B5F7-F5F3E29A8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E2200F-ED39-40A1-A6F7-65A45ED6D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DC59FE-95C7-4792-8613-8387631B1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85A6740-C8AC-4AF4-8DED-DF2AE7C5C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0287ED7-11F5-4988-9536-ED300C63D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F435B82-54F0-40A8-98AC-308BBE400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3E91545-5C3B-46A8-84FE-3866AC17D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E118785-E32F-4098-BA19-715FB4D32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18661B7-47E9-4CFA-9D23-D94826CD74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C201549B-6F6F-B94D-AFAD-B443E4F0F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40" y="630936"/>
            <a:ext cx="5895058" cy="270201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Preguntas de vida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63B796-84D7-4069-93D0-7A496A03A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A77F8F-E829-4314-9F44-36169F754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8D18253-A2A5-4168-A077-5A4A9C532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AC9C54-D328-4591-AE19-1C4E335C7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74A6996-7D92-4A5D-B88C-3B3E56C69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0F18B95-9F0D-423C-9242-0FBEC72769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A4AE5E3E-9489-4D5A-A458-72C3E481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E88FC08-D56F-45D4-AC54-B89F64697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A9CDF2D-7A78-4571-B1C1-857192D4A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E46C3A6-A8E2-4FBB-B6F8-FBEA0D905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D35E17C-3C3F-401E-875C-1BA82BBA5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8C01EF9-F43C-4B12-BBF9-A20421C75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Marcador de contenido 4" descr="Diagrama&#10;&#10;Descripción generada automáticamente">
            <a:extLst>
              <a:ext uri="{FF2B5EF4-FFF2-40B4-BE49-F238E27FC236}">
                <a16:creationId xmlns:a16="http://schemas.microsoft.com/office/drawing/2014/main" id="{58C0A9EB-2F1A-6E40-AD60-1B1153497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3" r="1" b="6093"/>
          <a:stretch/>
        </p:blipFill>
        <p:spPr>
          <a:xfrm>
            <a:off x="6795973" y="969893"/>
            <a:ext cx="4684777" cy="468477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138BDDD-D054-4F0A-BB1F-9D016848D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6693312" y="1116028"/>
            <a:ext cx="304800" cy="429768"/>
            <a:chOff x="215328" y="-46937"/>
            <a:chExt cx="304800" cy="277384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CB9B538-BCFF-41C2-87A8-28853C399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D34C8C8-72AB-40F5-87DE-E7AE196F7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DA1E9C3-A70A-49DD-AD8F-5E768B24F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C92A81C-B9D6-4A1C-BE78-377104DBE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7136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68C5E089-6DDA-AB42-91D5-C9F57A0759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3762" b="11668"/>
          <a:stretch/>
        </p:blipFill>
        <p:spPr>
          <a:xfrm>
            <a:off x="20" y="0"/>
            <a:ext cx="12191980" cy="7176827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C391AC-4594-504E-8E25-1B853DFDE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088367"/>
            <a:ext cx="11510682" cy="1303289"/>
          </a:xfr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b="1" kern="1200" dirty="0">
                <a:solidFill>
                  <a:schemeClr val="accent2">
                    <a:lumMod val="75000"/>
                  </a:schemeClr>
                </a:solidFill>
                <a:latin typeface="Chalkduster" panose="03050602040202020205" pitchFamily="66" charset="77"/>
              </a:rPr>
              <a:t>Reduce </a:t>
            </a:r>
            <a:r>
              <a:rPr lang="en-US" b="1" kern="1200" dirty="0" err="1">
                <a:solidFill>
                  <a:schemeClr val="accent2">
                    <a:lumMod val="75000"/>
                  </a:schemeClr>
                </a:solidFill>
                <a:latin typeface="Chalkduster" panose="03050602040202020205" pitchFamily="66" charset="77"/>
              </a:rPr>
              <a:t>en</a:t>
            </a:r>
            <a:r>
              <a:rPr lang="en-US" b="1" kern="1200" dirty="0">
                <a:solidFill>
                  <a:schemeClr val="accent2">
                    <a:lumMod val="75000"/>
                  </a:schemeClr>
                </a:solidFill>
                <a:latin typeface="Chalkduster" panose="03050602040202020205" pitchFamily="66" charset="77"/>
              </a:rPr>
              <a:t> 5 </a:t>
            </a:r>
            <a:r>
              <a:rPr lang="en-US" b="1" kern="1200" dirty="0" err="1">
                <a:solidFill>
                  <a:schemeClr val="accent2">
                    <a:lumMod val="75000"/>
                  </a:schemeClr>
                </a:solidFill>
                <a:latin typeface="Chalkduster" panose="03050602040202020205" pitchFamily="66" charset="77"/>
              </a:rPr>
              <a:t>años</a:t>
            </a:r>
            <a:r>
              <a:rPr lang="en-US" b="1" kern="1200" dirty="0">
                <a:solidFill>
                  <a:schemeClr val="accent2">
                    <a:lumMod val="75000"/>
                  </a:schemeClr>
                </a:solidFill>
                <a:latin typeface="Chalkduster" panose="03050602040202020205" pitchFamily="66" charset="77"/>
              </a:rPr>
              <a:t> la </a:t>
            </a:r>
            <a:r>
              <a:rPr lang="en-US" b="1" kern="1200" dirty="0" err="1">
                <a:solidFill>
                  <a:schemeClr val="accent2">
                    <a:lumMod val="75000"/>
                  </a:schemeClr>
                </a:solidFill>
                <a:latin typeface="Chalkduster" panose="03050602040202020205" pitchFamily="66" charset="77"/>
              </a:rPr>
              <a:t>vida</a:t>
            </a:r>
            <a:endParaRPr lang="en-US" b="1" kern="1200" dirty="0">
              <a:solidFill>
                <a:schemeClr val="accent2">
                  <a:lumMod val="75000"/>
                </a:schemeClr>
              </a:solidFill>
              <a:latin typeface="Chalkduster" panose="03050602040202020205" pitchFamily="66" charset="77"/>
            </a:endParaRPr>
          </a:p>
          <a:p>
            <a:pPr marL="0" indent="0" algn="ctr">
              <a:buNone/>
            </a:pPr>
            <a:r>
              <a:rPr lang="es-ES" sz="2200" b="1" dirty="0">
                <a:solidFill>
                  <a:schemeClr val="accent2">
                    <a:lumMod val="75000"/>
                  </a:schemeClr>
                </a:solidFill>
                <a:latin typeface="Chalkduster" panose="03050602040202020205" pitchFamily="66" charset="77"/>
              </a:rPr>
              <a:t>1 minuto de ira son 6 horas del sistema inmunológico debilitado</a:t>
            </a:r>
            <a:endParaRPr lang="en-US" sz="2200" b="1" dirty="0">
              <a:solidFill>
                <a:schemeClr val="accent2">
                  <a:lumMod val="75000"/>
                </a:schemeClr>
              </a:solidFill>
              <a:latin typeface="Chalkduster" panose="03050602040202020205" pitchFamily="66" charset="77"/>
            </a:endParaRPr>
          </a:p>
        </p:txBody>
      </p:sp>
      <p:pic>
        <p:nvPicPr>
          <p:cNvPr id="5" name="Imagen 4" descr="Imagen que contiene lego, pieza de ajedrez&#10;&#10;Descripción generada automáticamente">
            <a:extLst>
              <a:ext uri="{FF2B5EF4-FFF2-40B4-BE49-F238E27FC236}">
                <a16:creationId xmlns:a16="http://schemas.microsoft.com/office/drawing/2014/main" id="{EF42188A-7403-5647-974E-CE3118C64C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r="23136" b="2"/>
          <a:stretch/>
        </p:blipFill>
        <p:spPr>
          <a:xfrm>
            <a:off x="1981200" y="320749"/>
            <a:ext cx="3909060" cy="3856948"/>
          </a:xfrm>
          <a:prstGeom prst="rect">
            <a:avLst/>
          </a:prstGeom>
        </p:spPr>
      </p:pic>
      <p:pic>
        <p:nvPicPr>
          <p:cNvPr id="7" name="Imagen 6" descr="Diagrama, Esquemático&#10;&#10;Descripción generada automáticamente">
            <a:extLst>
              <a:ext uri="{FF2B5EF4-FFF2-40B4-BE49-F238E27FC236}">
                <a16:creationId xmlns:a16="http://schemas.microsoft.com/office/drawing/2014/main" id="{B1A01BA1-A83B-D64D-A707-3B27026B11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r="24913" b="2"/>
          <a:stretch/>
        </p:blipFill>
        <p:spPr>
          <a:xfrm>
            <a:off x="6301740" y="320109"/>
            <a:ext cx="3909060" cy="385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6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21FA1F7-A3CB-CD47-ABA9-E06DE99F1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s-ES" sz="2500" dirty="0"/>
              <a:t>Cómo informar a un niño de una </a:t>
            </a:r>
            <a:r>
              <a:rPr lang="es-ES" sz="2500" b="1" dirty="0">
                <a:solidFill>
                  <a:srgbClr val="D0912A"/>
                </a:solidFill>
              </a:rPr>
              <a:t>enfermedad incurable</a:t>
            </a:r>
            <a:br>
              <a:rPr lang="es-ES" sz="2500" dirty="0"/>
            </a:br>
            <a:endParaRPr lang="es-ES" sz="25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167ADC-7231-9A43-81D8-33AFC868B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41" y="2330505"/>
            <a:ext cx="5526469" cy="3979585"/>
          </a:xfrm>
        </p:spPr>
        <p:txBody>
          <a:bodyPr anchor="ctr">
            <a:normAutofit/>
          </a:bodyPr>
          <a:lstStyle/>
          <a:p>
            <a:r>
              <a:rPr lang="es-ES" sz="2000" dirty="0">
                <a:solidFill>
                  <a:srgbClr val="C00000"/>
                </a:solidFill>
              </a:rPr>
              <a:t>Contárselo</a:t>
            </a:r>
            <a:r>
              <a:rPr lang="es-ES" sz="2000" dirty="0"/>
              <a:t> antes de que saquen sus conclusiones</a:t>
            </a:r>
          </a:p>
          <a:p>
            <a:r>
              <a:rPr lang="es-ES" sz="2000" dirty="0"/>
              <a:t>Decir la</a:t>
            </a:r>
            <a:r>
              <a:rPr lang="es-ES" sz="2000" dirty="0">
                <a:solidFill>
                  <a:srgbClr val="C00000"/>
                </a:solidFill>
              </a:rPr>
              <a:t> verdad </a:t>
            </a:r>
            <a:r>
              <a:rPr lang="es-ES" sz="2000" dirty="0"/>
              <a:t>de la forma más comprensible</a:t>
            </a:r>
          </a:p>
          <a:p>
            <a:r>
              <a:rPr lang="es-ES" sz="2000" dirty="0"/>
              <a:t>P</a:t>
            </a:r>
            <a:r>
              <a:rPr lang="es-ES" sz="2000" dirty="0">
                <a:solidFill>
                  <a:srgbClr val="C00000"/>
                </a:solidFill>
              </a:rPr>
              <a:t>repararles</a:t>
            </a:r>
            <a:r>
              <a:rPr lang="es-ES" sz="2000" dirty="0"/>
              <a:t> para los cambios</a:t>
            </a:r>
          </a:p>
          <a:p>
            <a:r>
              <a:rPr lang="es-ES" sz="2000" dirty="0"/>
              <a:t>La </a:t>
            </a:r>
            <a:r>
              <a:rPr lang="es-ES" sz="2000" dirty="0">
                <a:solidFill>
                  <a:srgbClr val="C00000"/>
                </a:solidFill>
              </a:rPr>
              <a:t>forma de explicárselo </a:t>
            </a:r>
            <a:r>
              <a:rPr lang="es-ES" sz="2000" dirty="0"/>
              <a:t>es determinante para ver como se lo toman</a:t>
            </a:r>
          </a:p>
          <a:p>
            <a:pPr marL="0" indent="0">
              <a:buNone/>
            </a:pPr>
            <a:r>
              <a:rPr lang="es-ES" sz="2000" dirty="0"/>
              <a:t>Llamar a las </a:t>
            </a:r>
            <a:r>
              <a:rPr lang="es-ES" sz="2000" dirty="0">
                <a:solidFill>
                  <a:srgbClr val="C00000"/>
                </a:solidFill>
              </a:rPr>
              <a:t>cosas por su nombre</a:t>
            </a:r>
            <a:r>
              <a:rPr lang="es-ES" sz="2000" dirty="0"/>
              <a:t>: tumor, cáncer, porque lo van a oír</a:t>
            </a:r>
          </a:p>
          <a:p>
            <a:pPr marL="0" indent="0">
              <a:buNone/>
            </a:pPr>
            <a:r>
              <a:rPr lang="es-ES" sz="2000" dirty="0"/>
              <a:t>Decirles donde esta localizado, </a:t>
            </a:r>
          </a:p>
          <a:p>
            <a:pPr marL="0" indent="0">
              <a:buNone/>
            </a:pPr>
            <a:endParaRPr lang="es-ES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Mujer sentada en el suelo&#10;&#10;Descripción generada automáticamente con confianza media">
            <a:extLst>
              <a:ext uri="{FF2B5EF4-FFF2-40B4-BE49-F238E27FC236}">
                <a16:creationId xmlns:a16="http://schemas.microsoft.com/office/drawing/2014/main" id="{477EE7B4-3936-EF4A-8207-8C407C702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17" r="23735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E6C53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4D785C-6A7A-BB46-B411-948F9463D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endParaRPr lang="es-ES">
              <a:solidFill>
                <a:srgbClr val="FFFFFF"/>
              </a:solidFill>
            </a:endParaRPr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B389837D-C57B-544D-BF91-E5BCDF1930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44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61E1E6-06F5-0A48-B621-3657E0E59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563" y="917725"/>
            <a:ext cx="4281890" cy="4852362"/>
          </a:xfrm>
        </p:spPr>
        <p:txBody>
          <a:bodyPr anchor="ctr">
            <a:normAutofit/>
          </a:bodyPr>
          <a:lstStyle/>
          <a:p>
            <a:r>
              <a:rPr lang="es-ES" sz="1600" dirty="0">
                <a:solidFill>
                  <a:srgbClr val="FFFFFF"/>
                </a:solidFill>
              </a:rPr>
              <a:t>Hasta 8 años: </a:t>
            </a:r>
            <a:r>
              <a:rPr lang="es-ES" sz="1600" dirty="0">
                <a:solidFill>
                  <a:srgbClr val="FFFF00"/>
                </a:solidFill>
              </a:rPr>
              <a:t>no necesitan mucha información</a:t>
            </a:r>
          </a:p>
          <a:p>
            <a:r>
              <a:rPr lang="es-ES" sz="1600" dirty="0">
                <a:solidFill>
                  <a:srgbClr val="FFFFFF"/>
                </a:solidFill>
              </a:rPr>
              <a:t>8 en adelante necesitan </a:t>
            </a:r>
            <a:r>
              <a:rPr lang="es-ES" sz="1600" dirty="0">
                <a:solidFill>
                  <a:srgbClr val="FFFF00"/>
                </a:solidFill>
              </a:rPr>
              <a:t>saber mas</a:t>
            </a:r>
          </a:p>
          <a:p>
            <a:r>
              <a:rPr lang="es-ES" sz="1600" dirty="0">
                <a:solidFill>
                  <a:srgbClr val="FFFFFF"/>
                </a:solidFill>
              </a:rPr>
              <a:t>Explicar el tratamiento, efectos que tiene</a:t>
            </a:r>
          </a:p>
          <a:p>
            <a:r>
              <a:rPr lang="es-ES" sz="1600" dirty="0">
                <a:solidFill>
                  <a:srgbClr val="FFFF00"/>
                </a:solidFill>
              </a:rPr>
              <a:t>Como afectará </a:t>
            </a:r>
            <a:r>
              <a:rPr lang="es-ES" sz="1600" dirty="0">
                <a:solidFill>
                  <a:srgbClr val="FFFFFF"/>
                </a:solidFill>
              </a:rPr>
              <a:t>a la vida cotidiana</a:t>
            </a:r>
          </a:p>
          <a:p>
            <a:r>
              <a:rPr lang="es-ES" sz="1600" dirty="0">
                <a:solidFill>
                  <a:srgbClr val="FFFFFF"/>
                </a:solidFill>
              </a:rPr>
              <a:t>Cuanto van a durar</a:t>
            </a:r>
          </a:p>
          <a:p>
            <a:r>
              <a:rPr lang="es-ES" sz="1600" dirty="0">
                <a:solidFill>
                  <a:srgbClr val="FFFFFF"/>
                </a:solidFill>
              </a:rPr>
              <a:t>Cuanto mas próximo el familiar más </a:t>
            </a:r>
            <a:r>
              <a:rPr lang="es-ES" sz="1600" dirty="0">
                <a:solidFill>
                  <a:srgbClr val="FFFF00"/>
                </a:solidFill>
              </a:rPr>
              <a:t>pormenorizada la información</a:t>
            </a:r>
          </a:p>
          <a:p>
            <a:r>
              <a:rPr lang="es-ES" sz="1600" dirty="0">
                <a:solidFill>
                  <a:srgbClr val="FFFFFF"/>
                </a:solidFill>
              </a:rPr>
              <a:t>Si es círculo cercano: que afecte lo menos posible su rutina</a:t>
            </a:r>
          </a:p>
          <a:p>
            <a:r>
              <a:rPr lang="es-ES" sz="1600" dirty="0">
                <a:solidFill>
                  <a:srgbClr val="FFFFFF"/>
                </a:solidFill>
              </a:rPr>
              <a:t>Dejar claro: quien le llevará al cole, quien le recogerá</a:t>
            </a:r>
          </a:p>
          <a:p>
            <a:r>
              <a:rPr lang="es-ES" sz="1600" dirty="0">
                <a:solidFill>
                  <a:srgbClr val="FFFFFF"/>
                </a:solidFill>
              </a:rPr>
              <a:t>Las explicaciones harán que </a:t>
            </a:r>
            <a:r>
              <a:rPr lang="es-ES" sz="1600" dirty="0">
                <a:solidFill>
                  <a:srgbClr val="FFFF00"/>
                </a:solidFill>
              </a:rPr>
              <a:t>se sienta más seguro y lleve mejor la incertidumbre</a:t>
            </a:r>
          </a:p>
        </p:txBody>
      </p:sp>
    </p:spTree>
    <p:extLst>
      <p:ext uri="{BB962C8B-B14F-4D97-AF65-F5344CB8AC3E}">
        <p14:creationId xmlns:p14="http://schemas.microsoft.com/office/powerpoint/2010/main" val="185452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DA5EA1-0737-5341-A9E2-0419BC90B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849" y="2644346"/>
            <a:ext cx="5622323" cy="3364342"/>
          </a:xfrm>
        </p:spPr>
        <p:txBody>
          <a:bodyPr>
            <a:normAutofit/>
          </a:bodyPr>
          <a:lstStyle/>
          <a:p>
            <a:r>
              <a:rPr lang="es-ES" sz="1800" dirty="0">
                <a:solidFill>
                  <a:schemeClr val="bg1">
                    <a:alpha val="80000"/>
                  </a:schemeClr>
                </a:solidFill>
              </a:rPr>
              <a:t>Dejarle claro: el cáncer </a:t>
            </a:r>
            <a:r>
              <a:rPr lang="es-ES" sz="1800" dirty="0">
                <a:solidFill>
                  <a:srgbClr val="FFFF00">
                    <a:alpha val="80000"/>
                  </a:srgbClr>
                </a:solidFill>
              </a:rPr>
              <a:t>no se contagia</a:t>
            </a:r>
          </a:p>
          <a:p>
            <a:r>
              <a:rPr lang="es-ES" sz="1800" dirty="0">
                <a:solidFill>
                  <a:srgbClr val="FFFF00">
                    <a:alpha val="80000"/>
                  </a:srgbClr>
                </a:solidFill>
              </a:rPr>
              <a:t>Nadie es responsable </a:t>
            </a:r>
            <a:r>
              <a:rPr lang="es-ES" sz="1800" dirty="0">
                <a:solidFill>
                  <a:schemeClr val="bg1">
                    <a:alpha val="80000"/>
                  </a:schemeClr>
                </a:solidFill>
              </a:rPr>
              <a:t>de lo que esta pasando</a:t>
            </a:r>
          </a:p>
          <a:p>
            <a:r>
              <a:rPr lang="es-ES" sz="1800" dirty="0">
                <a:solidFill>
                  <a:schemeClr val="bg1">
                    <a:alpha val="80000"/>
                  </a:schemeClr>
                </a:solidFill>
              </a:rPr>
              <a:t>Y que </a:t>
            </a:r>
            <a:r>
              <a:rPr lang="es-ES" sz="1800" dirty="0">
                <a:solidFill>
                  <a:srgbClr val="FFFF00">
                    <a:alpha val="80000"/>
                  </a:srgbClr>
                </a:solidFill>
              </a:rPr>
              <a:t>no todas las personas fallecen</a:t>
            </a:r>
          </a:p>
          <a:p>
            <a:r>
              <a:rPr lang="es-ES" sz="1800" dirty="0">
                <a:solidFill>
                  <a:schemeClr val="bg1">
                    <a:alpha val="80000"/>
                  </a:schemeClr>
                </a:solidFill>
              </a:rPr>
              <a:t>Muchas viven por los avances médicos</a:t>
            </a:r>
          </a:p>
          <a:p>
            <a:r>
              <a:rPr lang="es-ES" sz="1800" dirty="0">
                <a:solidFill>
                  <a:srgbClr val="FFFF00">
                    <a:alpha val="80000"/>
                  </a:srgbClr>
                </a:solidFill>
              </a:rPr>
              <a:t>Mensaje realista: </a:t>
            </a:r>
            <a:r>
              <a:rPr lang="es-ES" sz="1800" dirty="0">
                <a:solidFill>
                  <a:schemeClr val="bg1">
                    <a:alpha val="80000"/>
                  </a:schemeClr>
                </a:solidFill>
              </a:rPr>
              <a:t>sin falsas expectativas ni fatalismo</a:t>
            </a:r>
          </a:p>
          <a:p>
            <a:endParaRPr lang="es-ES" sz="18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s-ES" sz="1800" dirty="0">
                <a:solidFill>
                  <a:schemeClr val="bg1">
                    <a:alpha val="80000"/>
                  </a:schemeClr>
                </a:solidFill>
              </a:rPr>
              <a:t>Dejar expresar sus emociones: </a:t>
            </a:r>
            <a:r>
              <a:rPr lang="es-ES" sz="1800" dirty="0">
                <a:solidFill>
                  <a:srgbClr val="FFFF00">
                    <a:alpha val="80000"/>
                  </a:srgbClr>
                </a:solidFill>
              </a:rPr>
              <a:t>rabia, miedo</a:t>
            </a:r>
          </a:p>
          <a:p>
            <a:r>
              <a:rPr lang="es-ES" sz="1800" dirty="0">
                <a:solidFill>
                  <a:schemeClr val="bg1">
                    <a:alpha val="80000"/>
                  </a:schemeClr>
                </a:solidFill>
              </a:rPr>
              <a:t>Y </a:t>
            </a:r>
            <a:r>
              <a:rPr lang="es-ES" sz="1800" dirty="0">
                <a:solidFill>
                  <a:srgbClr val="FFFF00">
                    <a:alpha val="80000"/>
                  </a:srgbClr>
                </a:solidFill>
              </a:rPr>
              <a:t>responder a todas sus preguntas </a:t>
            </a:r>
            <a:r>
              <a:rPr lang="es-ES" sz="1800" dirty="0">
                <a:solidFill>
                  <a:schemeClr val="bg1">
                    <a:alpha val="80000"/>
                  </a:schemeClr>
                </a:solidFill>
              </a:rPr>
              <a:t>de forma comprensible</a:t>
            </a:r>
          </a:p>
        </p:txBody>
      </p:sp>
      <p:pic>
        <p:nvPicPr>
          <p:cNvPr id="5" name="Imagen 4" descr="Un par de personas sonriendo&#10;&#10;Descripción generada automáticamente">
            <a:extLst>
              <a:ext uri="{FF2B5EF4-FFF2-40B4-BE49-F238E27FC236}">
                <a16:creationId xmlns:a16="http://schemas.microsoft.com/office/drawing/2014/main" id="{C054AAB8-9AA9-8440-8EFC-ADB64A80A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75" r="12193" b="-1"/>
          <a:stretch/>
        </p:blipFill>
        <p:spPr>
          <a:xfrm>
            <a:off x="6096000" y="841375"/>
            <a:ext cx="5260975" cy="464502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3705FF7-CAB4-430F-A07B-AF2245F17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4138312"/>
            <a:ext cx="5260975" cy="1410656"/>
            <a:chOff x="6096000" y="4138312"/>
            <a:chExt cx="5260975" cy="141065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BFFE2ED-DBB9-4090-905D-1939650FC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4D1EC16-E672-4366-A091-73675BE54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2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niño, joven, bebé, hombre&#10;&#10;Descripción generada automáticamente">
            <a:extLst>
              <a:ext uri="{FF2B5EF4-FFF2-40B4-BE49-F238E27FC236}">
                <a16:creationId xmlns:a16="http://schemas.microsoft.com/office/drawing/2014/main" id="{8365E59A-76E3-2440-AA02-C028F6B7B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80" r="662" b="-1"/>
          <a:stretch/>
        </p:blipFill>
        <p:spPr>
          <a:xfrm>
            <a:off x="827088" y="1498600"/>
            <a:ext cx="5260975" cy="467677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17" name="Group 11">
            <a:extLst>
              <a:ext uri="{FF2B5EF4-FFF2-40B4-BE49-F238E27FC236}">
                <a16:creationId xmlns:a16="http://schemas.microsoft.com/office/drawing/2014/main" id="{0EAC7AFE-68C0-41EB-A1C7-108E60D7C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7088" y="4795537"/>
            <a:ext cx="5260975" cy="1410656"/>
            <a:chOff x="827088" y="4795537"/>
            <a:chExt cx="5260975" cy="141065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27393A7-D6DA-410B-8699-AA56B57BF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3">
              <a:extLst>
                <a:ext uri="{FF2B5EF4-FFF2-40B4-BE49-F238E27FC236}">
                  <a16:creationId xmlns:a16="http://schemas.microsoft.com/office/drawing/2014/main" id="{8EC44C88-69E3-42EE-86E8-9B45F712B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0173E4-AB46-9840-A491-32F2EC5F1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4941" y="2520778"/>
            <a:ext cx="5535827" cy="3307622"/>
          </a:xfrm>
        </p:spPr>
        <p:txBody>
          <a:bodyPr>
            <a:normAutofit/>
          </a:bodyPr>
          <a:lstStyle/>
          <a:p>
            <a:r>
              <a:rPr lang="es-ES" sz="2000" dirty="0">
                <a:solidFill>
                  <a:schemeClr val="bg1">
                    <a:alpha val="80000"/>
                  </a:schemeClr>
                </a:solidFill>
              </a:rPr>
              <a:t>Decir</a:t>
            </a:r>
            <a:r>
              <a:rPr lang="es-ES" sz="2000" dirty="0">
                <a:solidFill>
                  <a:srgbClr val="FFFF00">
                    <a:alpha val="80000"/>
                  </a:srgbClr>
                </a:solidFill>
              </a:rPr>
              <a:t>: “yo me sentiría igual que tu en esta situación”</a:t>
            </a:r>
          </a:p>
          <a:p>
            <a:r>
              <a:rPr lang="es-ES" sz="2000" dirty="0">
                <a:solidFill>
                  <a:schemeClr val="bg1">
                    <a:alpha val="80000"/>
                  </a:schemeClr>
                </a:solidFill>
              </a:rPr>
              <a:t>También pude pasar que parezca que </a:t>
            </a:r>
            <a:r>
              <a:rPr lang="es-ES" sz="2000" dirty="0">
                <a:solidFill>
                  <a:srgbClr val="FFFF00">
                    <a:alpha val="80000"/>
                  </a:srgbClr>
                </a:solidFill>
              </a:rPr>
              <a:t>no le afecta </a:t>
            </a:r>
            <a:r>
              <a:rPr lang="es-ES" sz="2000" dirty="0">
                <a:solidFill>
                  <a:schemeClr val="bg1">
                    <a:alpha val="80000"/>
                  </a:schemeClr>
                </a:solidFill>
              </a:rPr>
              <a:t>( mecanismo de defensa)</a:t>
            </a:r>
          </a:p>
          <a:p>
            <a:r>
              <a:rPr lang="es-ES" sz="2000" dirty="0">
                <a:solidFill>
                  <a:schemeClr val="bg1">
                    <a:alpha val="80000"/>
                  </a:schemeClr>
                </a:solidFill>
              </a:rPr>
              <a:t>No hay que dejar que la tristeza empañe todo, hay que </a:t>
            </a:r>
            <a:r>
              <a:rPr lang="es-ES" sz="2000" dirty="0">
                <a:solidFill>
                  <a:srgbClr val="FFFF00">
                    <a:alpha val="80000"/>
                  </a:srgbClr>
                </a:solidFill>
              </a:rPr>
              <a:t>buscar momentos de normalidad</a:t>
            </a:r>
          </a:p>
        </p:txBody>
      </p:sp>
    </p:spTree>
    <p:extLst>
      <p:ext uri="{BB962C8B-B14F-4D97-AF65-F5344CB8AC3E}">
        <p14:creationId xmlns:p14="http://schemas.microsoft.com/office/powerpoint/2010/main" val="37000469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A259E58-E81C-2847-8142-E269B45E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s-ES" sz="4000"/>
              <a:t>consejos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C52E1D-8675-E941-9E3E-BF51E5681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251755"/>
            <a:ext cx="5685808" cy="4058335"/>
          </a:xfrm>
        </p:spPr>
        <p:txBody>
          <a:bodyPr anchor="ctr">
            <a:normAutofit/>
          </a:bodyPr>
          <a:lstStyle/>
          <a:p>
            <a:r>
              <a:rPr lang="es-ES" sz="2000" dirty="0"/>
              <a:t>Durante el tratamiento intentar que puedan </a:t>
            </a:r>
            <a:r>
              <a:rPr lang="es-ES" sz="2000" dirty="0">
                <a:solidFill>
                  <a:srgbClr val="C00000"/>
                </a:solidFill>
              </a:rPr>
              <a:t>ayudar y ser útiles</a:t>
            </a:r>
          </a:p>
          <a:p>
            <a:r>
              <a:rPr lang="es-ES" sz="2000" dirty="0"/>
              <a:t>No mentir: perd</a:t>
            </a:r>
            <a:r>
              <a:rPr lang="es-ES" sz="2000" dirty="0">
                <a:solidFill>
                  <a:schemeClr val="accent2">
                    <a:lumMod val="50000"/>
                  </a:schemeClr>
                </a:solidFill>
              </a:rPr>
              <a:t>emos la confianza</a:t>
            </a:r>
          </a:p>
          <a:p>
            <a:r>
              <a:rPr lang="es-ES" sz="2000" dirty="0">
                <a:solidFill>
                  <a:srgbClr val="C00000"/>
                </a:solidFill>
              </a:rPr>
              <a:t>Comentarlo con el entorno </a:t>
            </a:r>
            <a:r>
              <a:rPr lang="es-ES" sz="2000" dirty="0"/>
              <a:t>cercano: profesores, compañeros, entrenadores, les ayuda a sentirse arropados</a:t>
            </a:r>
          </a:p>
          <a:p>
            <a:endParaRPr lang="es-ES" sz="2000" dirty="0"/>
          </a:p>
          <a:p>
            <a:r>
              <a:rPr lang="es-ES" sz="2000" b="1" dirty="0">
                <a:solidFill>
                  <a:srgbClr val="002060"/>
                </a:solidFill>
              </a:rPr>
              <a:t>Justifica los comportamientos </a:t>
            </a:r>
            <a:r>
              <a:rPr lang="es-ES" sz="2000" dirty="0"/>
              <a:t>de la persona afectas. Más cansado, sensible, afectada..</a:t>
            </a:r>
          </a:p>
          <a:p>
            <a:r>
              <a:rPr lang="es-ES" sz="2000" dirty="0">
                <a:solidFill>
                  <a:srgbClr val="002060"/>
                </a:solidFill>
              </a:rPr>
              <a:t>Explícales lo cambios físico </a:t>
            </a:r>
            <a:r>
              <a:rPr lang="es-ES" sz="2000" dirty="0"/>
              <a:t>que puede sufrir</a:t>
            </a:r>
          </a:p>
          <a:p>
            <a:r>
              <a:rPr lang="es-ES" sz="2000" dirty="0">
                <a:solidFill>
                  <a:srgbClr val="C00000"/>
                </a:solidFill>
              </a:rPr>
              <a:t>Anímales a que pregunten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grupo de personas posando para la cámara con una camisa blanca&#10;&#10;Descripción generada automáticamente con confianza media">
            <a:extLst>
              <a:ext uri="{FF2B5EF4-FFF2-40B4-BE49-F238E27FC236}">
                <a16:creationId xmlns:a16="http://schemas.microsoft.com/office/drawing/2014/main" id="{715CE15D-2772-264C-A224-16E917356C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8" r="24025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7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A52D2-ABC9-9041-9304-3017C723B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849" y="1909192"/>
            <a:ext cx="5980670" cy="36477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" sz="2000" dirty="0">
                <a:solidFill>
                  <a:schemeClr val="bg1"/>
                </a:solidFill>
              </a:rPr>
              <a:t> El poder de tu llama no está en lo que ella alumbra, sino en lo que alumbran aquellas que tu llama encendió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 descr="Una vela encendida&#10;&#10;Descripción generada automáticamente">
            <a:extLst>
              <a:ext uri="{FF2B5EF4-FFF2-40B4-BE49-F238E27FC236}">
                <a16:creationId xmlns:a16="http://schemas.microsoft.com/office/drawing/2014/main" id="{DD059C88-80DD-8E49-A6A7-8058E83736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66" r="32387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259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diograma">
            <a:extLst>
              <a:ext uri="{FF2B5EF4-FFF2-40B4-BE49-F238E27FC236}">
                <a16:creationId xmlns:a16="http://schemas.microsoft.com/office/drawing/2014/main" id="{61BCD0D7-7A0C-464B-BA5D-567E16C6A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937D8B7-DB70-9B44-9F14-20C880AF3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 err="1"/>
              <a:t>Respiración</a:t>
            </a:r>
            <a:r>
              <a:rPr lang="en-US" sz="4000" dirty="0"/>
              <a:t> de </a:t>
            </a:r>
            <a:r>
              <a:rPr lang="en-US" sz="4000" dirty="0" err="1"/>
              <a:t>entrecejo</a:t>
            </a:r>
            <a:endParaRPr lang="en-US" sz="4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4978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ABBE9D4-A678-514D-93ED-2C54C86EAE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7231" b="17769"/>
          <a:stretch/>
        </p:blipFill>
        <p:spPr>
          <a:xfrm>
            <a:off x="-11926" y="-7"/>
            <a:ext cx="12191980" cy="685671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2DC152F-5AF9-4B4D-8871-460F305ADEC1}"/>
              </a:ext>
            </a:extLst>
          </p:cNvPr>
          <p:cNvSpPr txBox="1"/>
          <p:nvPr/>
        </p:nvSpPr>
        <p:spPr>
          <a:xfrm>
            <a:off x="971368" y="371720"/>
            <a:ext cx="4426913" cy="11624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effectLst>
                  <a:glow rad="660400">
                    <a:srgbClr val="FF9CBB">
                      <a:alpha val="80000"/>
                    </a:srgbClr>
                  </a:glow>
                </a:effectLst>
                <a:latin typeface="Chalkduster" panose="03050602040202020205" pitchFamily="66" charset="77"/>
                <a:ea typeface="+mj-ea"/>
                <a:cs typeface="+mj-cs"/>
              </a:rPr>
              <a:t>AUTOMASAJE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15AEC6-7205-D543-8EF3-12D3EA399B0A}"/>
              </a:ext>
            </a:extLst>
          </p:cNvPr>
          <p:cNvSpPr txBox="1"/>
          <p:nvPr/>
        </p:nvSpPr>
        <p:spPr>
          <a:xfrm>
            <a:off x="971368" y="2711395"/>
            <a:ext cx="4114801" cy="3465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Chalkduster" panose="03050602040202020205" pitchFamily="66" charset="77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Chalkduster" panose="03050602040202020205" pitchFamily="66" charset="77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Chalkduster" panose="03050602040202020205" pitchFamily="66" charset="77"/>
              </a:rPr>
              <a:t>Cabeza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Chalkduster" panose="03050602040202020205" pitchFamily="66" charset="77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16251C6-4B37-7A44-82C3-373A132774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97" r="24601" b="1"/>
          <a:stretch/>
        </p:blipFill>
        <p:spPr>
          <a:xfrm>
            <a:off x="8452963" y="3681463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3" name="Imagen 2" descr="Imagen que contiene persona, interior, hombre, sostener&#10;&#10;Descripción generada automáticamente">
            <a:extLst>
              <a:ext uri="{FF2B5EF4-FFF2-40B4-BE49-F238E27FC236}">
                <a16:creationId xmlns:a16="http://schemas.microsoft.com/office/drawing/2014/main" id="{902009DC-2C22-8544-ACAA-D9386306FC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48" r="19991"/>
          <a:stretch/>
        </p:blipFill>
        <p:spPr>
          <a:xfrm>
            <a:off x="5398281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BD0CF87-3E14-744D-B487-C4D4C5A7F7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98" r="-2" b="-2"/>
          <a:stretch/>
        </p:blipFill>
        <p:spPr>
          <a:xfrm>
            <a:off x="7621024" y="-3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62766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9DDF6865-E050-AE46-AF5D-D533464A36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1B385C-6E81-FC46-8A7A-89AC82CCF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43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video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C61B8F-0513-5447-B316-2B5FC36AF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44" y="2013625"/>
            <a:ext cx="4614759" cy="4163337"/>
          </a:xfrm>
        </p:spPr>
        <p:txBody>
          <a:bodyPr>
            <a:normAutofit/>
          </a:bodyPr>
          <a:lstStyle/>
          <a:p>
            <a:r>
              <a:rPr lang="es-ES" sz="2000">
                <a:solidFill>
                  <a:srgbClr val="FFFFFF"/>
                </a:solidFill>
                <a:hlinkClick r:id="rId3"/>
              </a:rPr>
              <a:t>https://youtu.be/4m1FGWYc-VE</a:t>
            </a:r>
            <a:endParaRPr lang="es-ES" sz="2000">
              <a:solidFill>
                <a:srgbClr val="FFFFFF"/>
              </a:solidFill>
            </a:endParaRPr>
          </a:p>
          <a:p>
            <a:endParaRPr lang="es-ES" sz="2000">
              <a:solidFill>
                <a:srgbClr val="FFFFFF"/>
              </a:solidFill>
            </a:endParaRPr>
          </a:p>
        </p:txBody>
      </p:sp>
      <p:pic>
        <p:nvPicPr>
          <p:cNvPr id="6" name="Imagen 5" descr="Un insecto sobre una hoja verde&#10;&#10;Descripción generada automáticamente">
            <a:extLst>
              <a:ext uri="{FF2B5EF4-FFF2-40B4-BE49-F238E27FC236}">
                <a16:creationId xmlns:a16="http://schemas.microsoft.com/office/drawing/2014/main" id="{EFF8952C-2E11-5140-9366-D71B7F299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56" r="2" b="2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081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ojas de otoño">
            <a:extLst>
              <a:ext uri="{FF2B5EF4-FFF2-40B4-BE49-F238E27FC236}">
                <a16:creationId xmlns:a16="http://schemas.microsoft.com/office/drawing/2014/main" id="{A5CE9368-7144-4ACB-9531-8A7341076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30" b="470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3F92AD8-2F0E-0E4F-AB98-F66DA5E9D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5200" dirty="0">
                <a:solidFill>
                  <a:srgbClr val="FFFFFF"/>
                </a:solidFill>
              </a:rPr>
            </a:br>
            <a:br>
              <a:rPr lang="en-US" sz="5200">
                <a:solidFill>
                  <a:srgbClr val="FFFFFF"/>
                </a:solidFill>
              </a:rPr>
            </a:br>
            <a:r>
              <a:rPr lang="en-US" sz="5200">
                <a:solidFill>
                  <a:srgbClr val="FFFFFF"/>
                </a:solidFill>
              </a:rPr>
              <a:t>Carta </a:t>
            </a:r>
            <a:r>
              <a:rPr lang="en-US" sz="5200" dirty="0">
                <a:solidFill>
                  <a:srgbClr val="FFFFFF"/>
                </a:solidFill>
              </a:rPr>
              <a:t>a un </a:t>
            </a:r>
            <a:r>
              <a:rPr lang="en-US" sz="5200" dirty="0" err="1">
                <a:solidFill>
                  <a:srgbClr val="FFFFFF"/>
                </a:solidFill>
              </a:rPr>
              <a:t>compañero</a:t>
            </a:r>
            <a:r>
              <a:rPr lang="en-US" sz="5200" dirty="0">
                <a:solidFill>
                  <a:srgbClr val="FFFFFF"/>
                </a:solidFill>
              </a:rPr>
              <a:t> de </a:t>
            </a:r>
            <a:r>
              <a:rPr lang="en-US" sz="5200" dirty="0" err="1">
                <a:solidFill>
                  <a:srgbClr val="FFFFFF"/>
                </a:solidFill>
              </a:rPr>
              <a:t>trabajo</a:t>
            </a:r>
            <a:endParaRPr 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30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AA25F819-2A8E-394D-A98B-238C05394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t="3766" b="11672"/>
          <a:stretch/>
        </p:blipFill>
        <p:spPr>
          <a:xfrm>
            <a:off x="0" y="1282"/>
            <a:ext cx="12519991" cy="68567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5139EB3-3771-2648-9DDD-189FCCB0E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298174"/>
            <a:ext cx="5277333" cy="8348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+mj-lt"/>
                <a:ea typeface="+mj-ea"/>
                <a:cs typeface="+mj-cs"/>
              </a:rPr>
              <a:t>CORTISOL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E5D480-6F37-5D44-A22B-5199617C5D57}"/>
              </a:ext>
            </a:extLst>
          </p:cNvPr>
          <p:cNvSpPr txBox="1"/>
          <p:nvPr/>
        </p:nvSpPr>
        <p:spPr>
          <a:xfrm>
            <a:off x="-1" y="1888435"/>
            <a:ext cx="6713887" cy="451236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El </a:t>
            </a:r>
            <a:r>
              <a:rPr lang="en-US" dirty="0" err="1"/>
              <a:t>pico</a:t>
            </a:r>
            <a:r>
              <a:rPr lang="en-US" dirty="0"/>
              <a:t> del cortisol es 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rápido</a:t>
            </a:r>
            <a:r>
              <a:rPr lang="en-US" dirty="0"/>
              <a:t>, la bajada es </a:t>
            </a:r>
            <a:r>
              <a:rPr lang="en-US" dirty="0" err="1"/>
              <a:t>lenta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Cortisol </a:t>
            </a:r>
            <a:r>
              <a:rPr lang="en-US" dirty="0" err="1"/>
              <a:t>tarda</a:t>
            </a:r>
            <a:r>
              <a:rPr lang="en-US" dirty="0"/>
              <a:t> entre 6 y 8 horas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bajar</a:t>
            </a:r>
            <a:r>
              <a:rPr lang="en-US" dirty="0"/>
              <a:t> a sus </a:t>
            </a:r>
            <a:r>
              <a:rPr lang="en-US" dirty="0" err="1"/>
              <a:t>niveles</a:t>
            </a:r>
            <a:r>
              <a:rPr lang="en-US" dirty="0"/>
              <a:t> </a:t>
            </a:r>
            <a:r>
              <a:rPr lang="en-US" dirty="0" err="1"/>
              <a:t>normales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Solo con </a:t>
            </a:r>
            <a:r>
              <a:rPr lang="en-US" b="1" dirty="0" err="1">
                <a:solidFill>
                  <a:srgbClr val="FF0000"/>
                </a:solidFill>
              </a:rPr>
              <a:t>pensar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negativo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se produce el </a:t>
            </a:r>
            <a:r>
              <a:rPr lang="en-US" dirty="0" err="1"/>
              <a:t>mismo</a:t>
            </a:r>
            <a:r>
              <a:rPr lang="en-US" dirty="0"/>
              <a:t> </a:t>
            </a:r>
            <a:r>
              <a:rPr lang="en-US" dirty="0" err="1"/>
              <a:t>pico</a:t>
            </a:r>
            <a:r>
              <a:rPr lang="en-US" dirty="0"/>
              <a:t> de cortisol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Si el cortisol </a:t>
            </a:r>
            <a:r>
              <a:rPr lang="en-US" dirty="0" err="1">
                <a:solidFill>
                  <a:srgbClr val="FF0000"/>
                </a:solidFill>
              </a:rPr>
              <a:t>está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activado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constantemente</a:t>
            </a:r>
            <a:r>
              <a:rPr lang="en-US" dirty="0"/>
              <a:t>, produce </a:t>
            </a:r>
            <a:r>
              <a:rPr lang="en-US" dirty="0">
                <a:solidFill>
                  <a:srgbClr val="FF0000"/>
                </a:solidFill>
              </a:rPr>
              <a:t>dos </a:t>
            </a:r>
            <a:r>
              <a:rPr lang="en-US" dirty="0" err="1">
                <a:solidFill>
                  <a:srgbClr val="FF0000"/>
                </a:solidFill>
              </a:rPr>
              <a:t>efectos</a:t>
            </a:r>
            <a:r>
              <a:rPr lang="en-US" dirty="0"/>
              <a:t>, uno a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físico</a:t>
            </a:r>
            <a:r>
              <a:rPr lang="en-US" dirty="0"/>
              <a:t> y </a:t>
            </a:r>
            <a:r>
              <a:rPr lang="en-US" dirty="0" err="1"/>
              <a:t>otro</a:t>
            </a:r>
            <a:r>
              <a:rPr lang="en-US" dirty="0"/>
              <a:t> </a:t>
            </a:r>
            <a:r>
              <a:rPr lang="en-US" dirty="0" err="1"/>
              <a:t>psicológico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Con el cortisol se segrega </a:t>
            </a:r>
            <a:r>
              <a:rPr lang="es-ES" dirty="0">
                <a:solidFill>
                  <a:srgbClr val="7030A0"/>
                </a:solidFill>
              </a:rPr>
              <a:t>menos riego sanguíneo en la corteza prefrontal, </a:t>
            </a:r>
            <a:r>
              <a:rPr lang="es-ES" dirty="0"/>
              <a:t>encargada de toma de decisiones y planificación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Cuando uno </a:t>
            </a:r>
            <a:r>
              <a:rPr lang="es-ES" dirty="0">
                <a:solidFill>
                  <a:srgbClr val="7030A0"/>
                </a:solidFill>
              </a:rPr>
              <a:t>está enfadado </a:t>
            </a:r>
            <a:r>
              <a:rPr lang="es-ES" dirty="0"/>
              <a:t>tiene </a:t>
            </a:r>
            <a:r>
              <a:rPr lang="es-ES" dirty="0">
                <a:solidFill>
                  <a:srgbClr val="7030A0"/>
                </a:solidFill>
              </a:rPr>
              <a:t>menos sangre </a:t>
            </a:r>
            <a:r>
              <a:rPr lang="es-ES" dirty="0"/>
              <a:t>en la zona donde puede tomar decisiones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Marcador de contenido 7" descr="Diagrama&#10;&#10;Descripción generada automáticamente">
            <a:extLst>
              <a:ext uri="{FF2B5EF4-FFF2-40B4-BE49-F238E27FC236}">
                <a16:creationId xmlns:a16="http://schemas.microsoft.com/office/drawing/2014/main" id="{4DFF9513-1198-0D44-A8A6-1AE5D9A63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900" r="21237" b="2"/>
          <a:stretch/>
        </p:blipFill>
        <p:spPr>
          <a:xfrm>
            <a:off x="6893344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169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9F94BBE8-0FDB-5B43-A466-8F42A606A1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657" b="77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Marcador de contenido 5" descr="Imagen que contiene tabla, naranja&#10;&#10;Descripción generada automáticamente">
            <a:extLst>
              <a:ext uri="{FF2B5EF4-FFF2-40B4-BE49-F238E27FC236}">
                <a16:creationId xmlns:a16="http://schemas.microsoft.com/office/drawing/2014/main" id="{709F0DEC-1C80-8D4A-ADCD-C855D42EF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8201" y="121381"/>
            <a:ext cx="10444600" cy="6763335"/>
          </a:xfrm>
        </p:spPr>
      </p:pic>
    </p:spTree>
    <p:extLst>
      <p:ext uri="{BB962C8B-B14F-4D97-AF65-F5344CB8AC3E}">
        <p14:creationId xmlns:p14="http://schemas.microsoft.com/office/powerpoint/2010/main" val="40198746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D89E42A-0FA2-9E47-8E76-AC80CB7EC0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t="7242" b="177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8F96D65-2561-8140-A00C-7DBE9F93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r>
              <a:rPr lang="es-ES" dirty="0" err="1">
                <a:solidFill>
                  <a:srgbClr val="E97D96"/>
                </a:solidFill>
              </a:rPr>
              <a:t>Responsina</a:t>
            </a:r>
            <a:endParaRPr lang="es-ES" dirty="0">
              <a:solidFill>
                <a:srgbClr val="E97D96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CA4CEE-2CC5-5341-B2D9-1E9C11214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ES" sz="4000" dirty="0" err="1">
                <a:solidFill>
                  <a:srgbClr val="987523"/>
                </a:solidFill>
              </a:rPr>
              <a:t>Reponsividad</a:t>
            </a:r>
            <a:endParaRPr lang="es-ES" sz="4000" dirty="0">
              <a:solidFill>
                <a:srgbClr val="987523"/>
              </a:solidFill>
            </a:endParaRPr>
          </a:p>
          <a:p>
            <a:pPr marL="0" indent="0">
              <a:buNone/>
            </a:pPr>
            <a:r>
              <a:rPr lang="es-ES" sz="4000" dirty="0">
                <a:solidFill>
                  <a:srgbClr val="987523"/>
                </a:solidFill>
              </a:rPr>
              <a:t>+</a:t>
            </a:r>
          </a:p>
          <a:p>
            <a:pPr marL="0" indent="0">
              <a:buNone/>
            </a:pPr>
            <a:r>
              <a:rPr lang="es-ES" sz="4000" dirty="0">
                <a:solidFill>
                  <a:srgbClr val="987523"/>
                </a:solidFill>
              </a:rPr>
              <a:t>gasolina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0B19716-E2EB-084C-A372-7D82984C08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2" r="2" b="2"/>
          <a:stretch/>
        </p:blipFill>
        <p:spPr>
          <a:xfrm>
            <a:off x="7689829" y="-2055"/>
            <a:ext cx="4502173" cy="3316924"/>
          </a:xfrm>
          <a:custGeom>
            <a:avLst/>
            <a:gdLst/>
            <a:ahLst/>
            <a:cxnLst/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</p:spPr>
      </p:pic>
      <p:pic>
        <p:nvPicPr>
          <p:cNvPr id="8" name="Imagen 7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1BDE1AA1-D146-A540-96EE-B9FFC67E56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9" r="14930" b="2"/>
          <a:stretch/>
        </p:blipFill>
        <p:spPr>
          <a:xfrm>
            <a:off x="8768834" y="4082148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52920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188C052D-B9C5-5E44-BDA1-139563D0D0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3754" b="116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6C3D9CE-BA90-6041-94F7-646BA646F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43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RESPONSIVIDAD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4C5F4A-C015-8442-B974-13622168C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38" y="2013625"/>
            <a:ext cx="5421664" cy="4163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>
                <a:solidFill>
                  <a:srgbClr val="FFFFFF"/>
                </a:solidFill>
              </a:rPr>
              <a:t>Ser capaz de cubrir con las necesidades que tiene el hijo y cubrírselas </a:t>
            </a:r>
          </a:p>
          <a:p>
            <a:pPr marL="0" indent="0">
              <a:buNone/>
            </a:pPr>
            <a:endParaRPr lang="es-ES" sz="2000" dirty="0">
              <a:solidFill>
                <a:srgbClr val="FFFFFF"/>
              </a:solidFill>
            </a:endParaRPr>
          </a:p>
        </p:txBody>
      </p:sp>
      <p:pic>
        <p:nvPicPr>
          <p:cNvPr id="6" name="Imagen 5" descr="Imagen que contiene niño, joven, sostener, parado&#10;&#10;Descripción generada automáticamente">
            <a:extLst>
              <a:ext uri="{FF2B5EF4-FFF2-40B4-BE49-F238E27FC236}">
                <a16:creationId xmlns:a16="http://schemas.microsoft.com/office/drawing/2014/main" id="{92C7921B-07B2-534C-8F49-41F834822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54" r="1011" b="-2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02758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4">
            <a:extLst>
              <a:ext uri="{FF2B5EF4-FFF2-40B4-BE49-F238E27FC236}">
                <a16:creationId xmlns:a16="http://schemas.microsoft.com/office/drawing/2014/main" id="{51B5786E-A6E1-0042-92B1-4E293730D2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657" b="77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1151685-8954-1540-BD97-DE17A28560D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ES" dirty="0"/>
              <a:t>Los niños y niñas no aprenden lo que les enseñamos, nos aprenden a nosotros </a:t>
            </a:r>
            <a:r>
              <a:rPr lang="es-ES" sz="2200" dirty="0"/>
              <a:t>–Mar Romera- </a:t>
            </a:r>
          </a:p>
        </p:txBody>
      </p:sp>
      <p:pic>
        <p:nvPicPr>
          <p:cNvPr id="5" name="Marcador de contenido 4" descr="Un grupo de niños sentados en una mesa&#10;&#10;Descripción generada automáticamente con confianza media">
            <a:extLst>
              <a:ext uri="{FF2B5EF4-FFF2-40B4-BE49-F238E27FC236}">
                <a16:creationId xmlns:a16="http://schemas.microsoft.com/office/drawing/2014/main" id="{29AE418D-7EEC-AD47-B782-4C75EFF8F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2950" y="3909854"/>
            <a:ext cx="4876800" cy="2743200"/>
          </a:xfrm>
        </p:spPr>
      </p:pic>
      <p:pic>
        <p:nvPicPr>
          <p:cNvPr id="7" name="Imagen 6" descr="Texto, Carta&#10;&#10;Descripción generada automáticamente">
            <a:extLst>
              <a:ext uri="{FF2B5EF4-FFF2-40B4-BE49-F238E27FC236}">
                <a16:creationId xmlns:a16="http://schemas.microsoft.com/office/drawing/2014/main" id="{290D7A28-8DCC-3E4A-8D2F-839C29177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510" y="2928144"/>
            <a:ext cx="38100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180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11765E-8881-714B-81A6-41CB898E9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 descr="Texto&#10;&#10;Descripción generada automáticamente">
            <a:extLst>
              <a:ext uri="{FF2B5EF4-FFF2-40B4-BE49-F238E27FC236}">
                <a16:creationId xmlns:a16="http://schemas.microsoft.com/office/drawing/2014/main" id="{537A1728-74B5-4249-A294-670FC6599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DE57BD53-EEA8-1C43-9DAB-F08F9931FA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7657" b="77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DDE95206-4CD5-634E-A367-28E0E0DF1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5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139EB3-3771-2648-9DDD-189FCCB0E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Chalkduster" panose="03050602040202020205" pitchFamily="66" charset="77"/>
              </a:rPr>
              <a:t>A</a:t>
            </a:r>
            <a:r>
              <a:rPr lang="en-US" kern="1200" dirty="0">
                <a:solidFill>
                  <a:schemeClr val="tx1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Chalkduster" panose="03050602040202020205" pitchFamily="66" charset="77"/>
              </a:rPr>
              <a:t>migos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E5D480-6F37-5D44-A22B-5199617C5D57}"/>
              </a:ext>
            </a:extLst>
          </p:cNvPr>
          <p:cNvSpPr txBox="1"/>
          <p:nvPr/>
        </p:nvSpPr>
        <p:spPr>
          <a:xfrm>
            <a:off x="971368" y="2711395"/>
            <a:ext cx="4114801" cy="34655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 err="1">
                <a:latin typeface="Chalkduster" panose="03050602040202020205" pitchFamily="66" charset="77"/>
              </a:rPr>
              <a:t>Espejos</a:t>
            </a:r>
            <a:endParaRPr lang="en-US" sz="4000" dirty="0">
              <a:latin typeface="Chalkduster" panose="03050602040202020205" pitchFamily="66" charset="77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latin typeface="Chalkduster" panose="03050602040202020205" pitchFamily="66" charset="77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latin typeface="Chalkduster" panose="03050602040202020205" pitchFamily="66" charset="77"/>
              </a:rPr>
              <a:t>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latin typeface="Chalkduster" panose="03050602040202020205" pitchFamily="66" charset="77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latin typeface="Chalkduster" panose="03050602040202020205" pitchFamily="66" charset="77"/>
              </a:rPr>
              <a:t>sombras</a:t>
            </a:r>
          </a:p>
        </p:txBody>
      </p:sp>
      <p:pic>
        <p:nvPicPr>
          <p:cNvPr id="8" name="Marcador de contenido 7" descr="Imagen que contiene ladrillo&#10;&#10;Descripción generada automáticamente">
            <a:extLst>
              <a:ext uri="{FF2B5EF4-FFF2-40B4-BE49-F238E27FC236}">
                <a16:creationId xmlns:a16="http://schemas.microsoft.com/office/drawing/2014/main" id="{64DDEE8B-6101-9741-A24C-F1EF6D983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03" r="13164" b="2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10" name="Imagen 9" descr="Imagen que contiene cepillar, diente, espejo, hombre&#10;&#10;Descripción generada automáticamente">
            <a:extLst>
              <a:ext uri="{FF2B5EF4-FFF2-40B4-BE49-F238E27FC236}">
                <a16:creationId xmlns:a16="http://schemas.microsoft.com/office/drawing/2014/main" id="{1A4F135B-43E6-0F4C-9B4B-9CCCCAB22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97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AA25F819-2A8E-394D-A98B-238C05394E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5" r="10165" b="-1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285933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DCB3F89D-2487-9D48-94D3-057BC6250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8" r="1" b="1"/>
          <a:stretch/>
        </p:blipFill>
        <p:spPr>
          <a:xfrm>
            <a:off x="626590" y="317578"/>
            <a:ext cx="10851111" cy="350843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82ABD9A2-5580-5942-B2A9-451F0507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4569060" cy="2129586"/>
          </a:xfrm>
          <a:noFill/>
        </p:spPr>
        <p:txBody>
          <a:bodyPr anchor="t">
            <a:normAutofit/>
          </a:bodyPr>
          <a:lstStyle/>
          <a:p>
            <a:r>
              <a:rPr lang="es-ES" sz="4800">
                <a:solidFill>
                  <a:schemeClr val="bg1"/>
                </a:solidFill>
              </a:rPr>
              <a:t>Lo único que no se puede operar, es..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9BC542-12FB-A14C-9AAE-34CBBF5D6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9095" y="4018143"/>
            <a:ext cx="6767439" cy="2129599"/>
          </a:xfrm>
          <a:noFill/>
        </p:spPr>
        <p:txBody>
          <a:bodyPr anchor="t">
            <a:normAutofit/>
          </a:bodyPr>
          <a:lstStyle/>
          <a:p>
            <a:r>
              <a:rPr lang="es-ES" sz="1800" dirty="0">
                <a:solidFill>
                  <a:schemeClr val="bg1"/>
                </a:solidFill>
              </a:rPr>
              <a:t>Ponerte brillo en los ojos</a:t>
            </a:r>
          </a:p>
          <a:p>
            <a:pPr marL="0" indent="0">
              <a:buNone/>
            </a:pPr>
            <a:r>
              <a:rPr lang="es-ES" sz="1800" dirty="0">
                <a:solidFill>
                  <a:srgbClr val="FFFF00"/>
                </a:solidFill>
              </a:rPr>
              <a:t>Lola Flores</a:t>
            </a:r>
          </a:p>
          <a:p>
            <a:r>
              <a:rPr lang="es-ES" sz="1800" dirty="0">
                <a:solidFill>
                  <a:schemeClr val="bg1"/>
                </a:solidFill>
              </a:rPr>
              <a:t>Esa operación las dan </a:t>
            </a:r>
            <a:r>
              <a:rPr lang="es-ES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las palabras</a:t>
            </a:r>
          </a:p>
          <a:p>
            <a:r>
              <a:rPr lang="es-ES" sz="1800" dirty="0">
                <a:solidFill>
                  <a:schemeClr val="bg1"/>
                </a:solidFill>
              </a:rPr>
              <a:t>Hay que </a:t>
            </a:r>
            <a:r>
              <a:rPr lang="es-E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hacer brillar los ojos a la gente</a:t>
            </a:r>
          </a:p>
          <a:p>
            <a:r>
              <a:rPr lang="es-ES" sz="1800" dirty="0">
                <a:solidFill>
                  <a:schemeClr val="bg1"/>
                </a:solidFill>
              </a:rPr>
              <a:t>Mi obligación como padre como maestro es hacer que brille los ojos</a:t>
            </a:r>
          </a:p>
        </p:txBody>
      </p:sp>
    </p:spTree>
    <p:extLst>
      <p:ext uri="{BB962C8B-B14F-4D97-AF65-F5344CB8AC3E}">
        <p14:creationId xmlns:p14="http://schemas.microsoft.com/office/powerpoint/2010/main" val="36539918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4C2869-7709-E049-8141-A51C40820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15EB15-DE2F-624A-8259-9DB3CE0E4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Café para todos no</a:t>
            </a:r>
          </a:p>
        </p:txBody>
      </p:sp>
      <p:pic>
        <p:nvPicPr>
          <p:cNvPr id="5" name="Imagen 4" descr="Una taza de cafe&#10;&#10;Descripción generada automáticamente">
            <a:extLst>
              <a:ext uri="{FF2B5EF4-FFF2-40B4-BE49-F238E27FC236}">
                <a16:creationId xmlns:a16="http://schemas.microsoft.com/office/drawing/2014/main" id="{A67F7990-4BC1-6749-AD8B-24D02848E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806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F3A269-E884-5844-A816-E17C1BF9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es-ES"/>
              <a:t>Emociones</a:t>
            </a:r>
            <a:endParaRPr lang="es-ES" dirty="0"/>
          </a:p>
        </p:txBody>
      </p:sp>
      <p:sp>
        <p:nvSpPr>
          <p:cNvPr id="20" name="Freeform: Shape 13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15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17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A729CA91-B3D0-2D4B-84AE-0662CD799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54" r="15897" b="2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Imagen 6" descr="Un niño comiendo pasto&#10;&#10;Descripción generada automáticamente con confianza media">
            <a:extLst>
              <a:ext uri="{FF2B5EF4-FFF2-40B4-BE49-F238E27FC236}">
                <a16:creationId xmlns:a16="http://schemas.microsoft.com/office/drawing/2014/main" id="{350A8DDD-0BB8-1143-A466-CB16763997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22" r="-1" b="-1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9" name="Imagen 8" descr="Una mano con el dedo&#10;&#10;Descripción generada automáticamente con confianza media">
            <a:extLst>
              <a:ext uri="{FF2B5EF4-FFF2-40B4-BE49-F238E27FC236}">
                <a16:creationId xmlns:a16="http://schemas.microsoft.com/office/drawing/2014/main" id="{F5B2D1DD-27C4-BA44-869B-8DEEFFB0FE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36" r="11758" b="-1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E76D31-5D24-AD44-81B4-FCA058568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r>
              <a:rPr lang="es-ES" sz="1800"/>
              <a:t>No vale café para todos</a:t>
            </a:r>
          </a:p>
          <a:p>
            <a:r>
              <a:rPr lang="es-ES" sz="1800"/>
              <a:t>Observa</a:t>
            </a:r>
          </a:p>
          <a:p>
            <a:r>
              <a:rPr lang="es-ES" sz="1800"/>
              <a:t>Escucha</a:t>
            </a:r>
          </a:p>
          <a:p>
            <a:r>
              <a:rPr lang="es-ES" sz="1800"/>
              <a:t>Pregunta</a:t>
            </a:r>
          </a:p>
        </p:txBody>
      </p:sp>
    </p:spTree>
    <p:extLst>
      <p:ext uri="{BB962C8B-B14F-4D97-AF65-F5344CB8AC3E}">
        <p14:creationId xmlns:p14="http://schemas.microsoft.com/office/powerpoint/2010/main" val="228301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D5FD97-9FFA-7444-9E3A-16BD719C3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56" y="4498848"/>
            <a:ext cx="10762488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No se </a:t>
            </a:r>
            <a:r>
              <a:rPr lang="en-US" sz="60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puede</a:t>
            </a:r>
            <a:r>
              <a:rPr lang="en-US" sz="60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molestar</a:t>
            </a:r>
            <a:r>
              <a:rPr lang="en-US" sz="60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a una </a:t>
            </a:r>
            <a:r>
              <a:rPr lang="en-US" sz="60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flor</a:t>
            </a:r>
            <a:endParaRPr lang="en-US" sz="6000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AF12DA-6174-9141-B238-76C6FCBE6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268" y="5669280"/>
            <a:ext cx="9427464" cy="72237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Sin </a:t>
            </a:r>
            <a:r>
              <a:rPr lang="en-US" sz="2400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importunar</a:t>
            </a:r>
            <a:r>
              <a:rPr lang="en-US" sz="24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a una </a:t>
            </a:r>
            <a:r>
              <a:rPr lang="en-US" sz="2400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estrella</a:t>
            </a:r>
            <a:endParaRPr lang="en-US" sz="2400" kern="12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Imagen 6" descr="Una luz en la noche&#10;&#10;Descripción generada automáticamente con confianza media">
            <a:extLst>
              <a:ext uri="{FF2B5EF4-FFF2-40B4-BE49-F238E27FC236}">
                <a16:creationId xmlns:a16="http://schemas.microsoft.com/office/drawing/2014/main" id="{6122244D-6DA3-8343-8871-EE5EEA4F5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3" r="8049" b="1"/>
          <a:stretch/>
        </p:blipFill>
        <p:spPr>
          <a:xfrm>
            <a:off x="609600" y="320749"/>
            <a:ext cx="5212080" cy="385694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1845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Ardilla con las manos en la cabeza&#10;&#10;Descripción generada automáticamente">
            <a:extLst>
              <a:ext uri="{FF2B5EF4-FFF2-40B4-BE49-F238E27FC236}">
                <a16:creationId xmlns:a16="http://schemas.microsoft.com/office/drawing/2014/main" id="{8EE88B9D-A49A-A044-8428-3EB48E5FD0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1" r="12349" b="2"/>
          <a:stretch/>
        </p:blipFill>
        <p:spPr>
          <a:xfrm>
            <a:off x="6370320" y="320109"/>
            <a:ext cx="5212080" cy="385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60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AA25F819-2A8E-394D-A98B-238C05394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3754" b="116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5139EB3-3771-2648-9DDD-189FCCB0E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43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+mj-lt"/>
                <a:ea typeface="+mj-ea"/>
                <a:cs typeface="+mj-cs"/>
              </a:rPr>
              <a:t>COMBATIR EL CORTISOL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E5D480-6F37-5D44-A22B-5199617C5D57}"/>
              </a:ext>
            </a:extLst>
          </p:cNvPr>
          <p:cNvSpPr txBox="1"/>
          <p:nvPr/>
        </p:nvSpPr>
        <p:spPr>
          <a:xfrm>
            <a:off x="169238" y="2013625"/>
            <a:ext cx="5283865" cy="4843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FFFF00"/>
                </a:solidFill>
              </a:rPr>
              <a:t>Ejercicio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r>
              <a:rPr lang="en-US" dirty="0">
                <a:solidFill>
                  <a:srgbClr val="FFFFFF"/>
                </a:solidFill>
              </a:rPr>
              <a:t>el cortisol con el </a:t>
            </a:r>
            <a:r>
              <a:rPr lang="en-US" dirty="0" err="1">
                <a:solidFill>
                  <a:srgbClr val="FFFFFF"/>
                </a:solidFill>
              </a:rPr>
              <a:t>ejercicio</a:t>
            </a:r>
            <a:r>
              <a:rPr lang="en-US" dirty="0">
                <a:solidFill>
                  <a:srgbClr val="FFFFFF"/>
                </a:solidFill>
              </a:rPr>
              <a:t> se </a:t>
            </a:r>
            <a:r>
              <a:rPr lang="en-US" dirty="0" err="1">
                <a:solidFill>
                  <a:srgbClr val="FFFFFF"/>
                </a:solidFill>
              </a:rPr>
              <a:t>elimina</a:t>
            </a:r>
            <a:r>
              <a:rPr lang="en-US" dirty="0">
                <a:solidFill>
                  <a:srgbClr val="FFFFFF"/>
                </a:solidFill>
              </a:rPr>
              <a:t> a </a:t>
            </a:r>
            <a:r>
              <a:rPr lang="en-US" dirty="0" err="1">
                <a:solidFill>
                  <a:srgbClr val="FFFFFF"/>
                </a:solidFill>
              </a:rPr>
              <a:t>través</a:t>
            </a:r>
            <a:r>
              <a:rPr lang="en-US" dirty="0">
                <a:solidFill>
                  <a:srgbClr val="FFFFFF"/>
                </a:solidFill>
              </a:rPr>
              <a:t> del </a:t>
            </a:r>
            <a:r>
              <a:rPr lang="en-US" dirty="0" err="1">
                <a:solidFill>
                  <a:srgbClr val="FFFFFF"/>
                </a:solidFill>
              </a:rPr>
              <a:t>hígado</a:t>
            </a:r>
            <a:endParaRPr lang="en-US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FFFF00"/>
                </a:solidFill>
              </a:rPr>
              <a:t>Pensamientos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positivos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r>
              <a:rPr lang="en-US" dirty="0">
                <a:solidFill>
                  <a:srgbClr val="FFFFFF"/>
                </a:solidFill>
              </a:rPr>
              <a:t>solo </a:t>
            </a:r>
            <a:r>
              <a:rPr lang="en-US" dirty="0" err="1">
                <a:solidFill>
                  <a:srgbClr val="FFFFFF"/>
                </a:solidFill>
              </a:rPr>
              <a:t>imaginando</a:t>
            </a:r>
            <a:r>
              <a:rPr lang="en-US" dirty="0">
                <a:solidFill>
                  <a:srgbClr val="FFFFFF"/>
                </a:solidFill>
              </a:rPr>
              <a:t> lo </a:t>
            </a:r>
            <a:r>
              <a:rPr lang="en-US" dirty="0" err="1">
                <a:solidFill>
                  <a:srgbClr val="FFFFFF"/>
                </a:solidFill>
              </a:rPr>
              <a:t>positivo</a:t>
            </a:r>
            <a:r>
              <a:rPr lang="en-US" dirty="0">
                <a:solidFill>
                  <a:srgbClr val="FFFFFF"/>
                </a:solidFill>
              </a:rPr>
              <a:t> se </a:t>
            </a:r>
            <a:r>
              <a:rPr lang="en-US" dirty="0" err="1">
                <a:solidFill>
                  <a:srgbClr val="FFFFFF"/>
                </a:solidFill>
              </a:rPr>
              <a:t>eleva</a:t>
            </a:r>
            <a:r>
              <a:rPr lang="en-US" dirty="0">
                <a:solidFill>
                  <a:srgbClr val="FFFFFF"/>
                </a:solidFill>
              </a:rPr>
              <a:t> la </a:t>
            </a:r>
            <a:r>
              <a:rPr lang="en-US" dirty="0" err="1">
                <a:solidFill>
                  <a:srgbClr val="FFFFFF"/>
                </a:solidFill>
              </a:rPr>
              <a:t>dopamina</a:t>
            </a:r>
            <a:r>
              <a:rPr lang="en-US" dirty="0">
                <a:solidFill>
                  <a:srgbClr val="FFFFFF"/>
                </a:solidFill>
              </a:rPr>
              <a:t> y </a:t>
            </a:r>
            <a:r>
              <a:rPr lang="en-US" dirty="0" err="1">
                <a:solidFill>
                  <a:srgbClr val="FFFFFF"/>
                </a:solidFill>
              </a:rPr>
              <a:t>serotonina</a:t>
            </a:r>
            <a:endParaRPr lang="en-US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FFFF00"/>
                </a:solidFill>
              </a:rPr>
              <a:t>Decir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cosas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positivas</a:t>
            </a:r>
            <a:r>
              <a:rPr lang="en-US" b="1" dirty="0">
                <a:solidFill>
                  <a:srgbClr val="FFFF00"/>
                </a:solidFill>
              </a:rPr>
              <a:t> al </a:t>
            </a:r>
            <a:r>
              <a:rPr lang="en-US" b="1" dirty="0" err="1">
                <a:solidFill>
                  <a:srgbClr val="FFFF00"/>
                </a:solidFill>
              </a:rPr>
              <a:t>tóxico</a:t>
            </a:r>
            <a:r>
              <a:rPr lang="en-US" b="1" dirty="0">
                <a:solidFill>
                  <a:srgbClr val="FFFFFF"/>
                </a:solidFill>
              </a:rPr>
              <a:t>: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err="1">
                <a:solidFill>
                  <a:srgbClr val="FFFFFF"/>
                </a:solidFill>
              </a:rPr>
              <a:t>B</a:t>
            </a:r>
            <a:r>
              <a:rPr lang="en-US" b="1" dirty="0" err="1">
                <a:solidFill>
                  <a:srgbClr val="FFFFFF"/>
                </a:solidFill>
              </a:rPr>
              <a:t>loqueo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su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ataque</a:t>
            </a:r>
            <a:r>
              <a:rPr lang="en-US" b="1" dirty="0">
                <a:solidFill>
                  <a:srgbClr val="FFFFFF"/>
                </a:solidFill>
              </a:rPr>
              <a:t> y </a:t>
            </a:r>
            <a:r>
              <a:rPr lang="en-US" b="1" dirty="0" err="1">
                <a:solidFill>
                  <a:srgbClr val="FFFFFF"/>
                </a:solidFill>
              </a:rPr>
              <a:t>poner</a:t>
            </a:r>
            <a:r>
              <a:rPr lang="en-US" b="1" dirty="0">
                <a:solidFill>
                  <a:srgbClr val="FFFFFF"/>
                </a:solidFill>
              </a:rPr>
              <a:t> un impermeable       </a:t>
            </a:r>
            <a:r>
              <a:rPr lang="en-US" b="1" dirty="0" err="1">
                <a:solidFill>
                  <a:srgbClr val="FFFFFF"/>
                </a:solidFill>
              </a:rPr>
              <a:t>psicológico</a:t>
            </a:r>
            <a:r>
              <a:rPr lang="en-US" b="1" dirty="0">
                <a:solidFill>
                  <a:srgbClr val="FFFFFF"/>
                </a:solidFill>
              </a:rPr>
              <a:t>,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</a:rPr>
              <a:t>	 </a:t>
            </a:r>
            <a:r>
              <a:rPr lang="en-US" dirty="0">
                <a:solidFill>
                  <a:srgbClr val="FFFFFF"/>
                </a:solidFill>
              </a:rPr>
              <a:t>Sus palabras </a:t>
            </a:r>
            <a:r>
              <a:rPr lang="en-US" dirty="0" err="1">
                <a:solidFill>
                  <a:srgbClr val="FFFFFF"/>
                </a:solidFill>
              </a:rPr>
              <a:t>resbalan</a:t>
            </a:r>
            <a:r>
              <a:rPr lang="en-US" dirty="0">
                <a:solidFill>
                  <a:srgbClr val="FFFFFF"/>
                </a:solidFill>
              </a:rPr>
              <a:t> por </a:t>
            </a:r>
            <a:r>
              <a:rPr lang="en-US" dirty="0" err="1">
                <a:solidFill>
                  <a:srgbClr val="FFFFFF"/>
                </a:solidFill>
              </a:rPr>
              <a:t>fuera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Omega 3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FFFF00"/>
                </a:solidFill>
              </a:rPr>
              <a:t>Meditación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B623F0F3-6E6C-4448-8884-A18D79A6A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963" r="1764" b="1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6624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455712-B4B7-1443-86EC-69AA36216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700" y="713232"/>
            <a:ext cx="5154168" cy="1197864"/>
          </a:xfrm>
        </p:spPr>
        <p:txBody>
          <a:bodyPr>
            <a:normAutofit/>
          </a:bodyPr>
          <a:lstStyle/>
          <a:p>
            <a:r>
              <a:rPr lang="es-ES" sz="2800"/>
              <a:t>Alguien no es lo suficientemente atractivo para ser arrollador</a:t>
            </a:r>
          </a:p>
        </p:txBody>
      </p:sp>
      <p:pic>
        <p:nvPicPr>
          <p:cNvPr id="5" name="Imagen 4" descr="Un par de 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906908F2-9EC3-4B4D-ADF2-CD61A2422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98"/>
          <a:stretch/>
        </p:blipFill>
        <p:spPr>
          <a:xfrm>
            <a:off x="20" y="10"/>
            <a:ext cx="5495089" cy="68579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55940" y="826324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CBD15B-A47F-D34D-9EC2-93F72CECD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00" y="2048256"/>
            <a:ext cx="5154168" cy="4123944"/>
          </a:xfrm>
        </p:spPr>
        <p:txBody>
          <a:bodyPr anchor="t">
            <a:normAutofit/>
          </a:bodyPr>
          <a:lstStyle/>
          <a:p>
            <a:r>
              <a:rPr lang="es-ES" sz="2200"/>
              <a:t>Hay que sorprender</a:t>
            </a:r>
          </a:p>
          <a:p>
            <a:r>
              <a:rPr lang="es-ES" sz="2200"/>
              <a:t>Hay que currárselo</a:t>
            </a:r>
          </a:p>
        </p:txBody>
      </p:sp>
    </p:spTree>
    <p:extLst>
      <p:ext uri="{BB962C8B-B14F-4D97-AF65-F5344CB8AC3E}">
        <p14:creationId xmlns:p14="http://schemas.microsoft.com/office/powerpoint/2010/main" val="3300960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4F87DA-00BB-E24A-85A6-46D590344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Inteligencia emocional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9EE9AE09-4A56-45E8-ABB8-3CF6F60217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CC51D417-99C8-A447-A930-2469EE5FFE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5000"/>
          </a:blip>
          <a:srcRect t="3754" b="116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302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D986F1-10EC-4E41-A93B-9EF757267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65125"/>
            <a:ext cx="4383364" cy="1938076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Gestión emocional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C49D60-5959-D941-9DF2-1DF13E04B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68" y="2482589"/>
            <a:ext cx="4901937" cy="3694373"/>
          </a:xfrm>
        </p:spPr>
        <p:txBody>
          <a:bodyPr>
            <a:normAutofit/>
          </a:bodyPr>
          <a:lstStyle/>
          <a:p>
            <a:endParaRPr lang="es-ES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sz="2000" dirty="0"/>
              <a:t>Los maestros  estamos en </a:t>
            </a:r>
            <a:r>
              <a:rPr lang="es-ES" sz="2000" dirty="0">
                <a:solidFill>
                  <a:srgbClr val="C00000"/>
                </a:solidFill>
              </a:rPr>
              <a:t>primera línea </a:t>
            </a:r>
            <a:r>
              <a:rPr lang="es-ES" sz="2000" dirty="0"/>
              <a:t>de gestión emocional</a:t>
            </a:r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A7218804-F9E1-1148-A003-2568B09C12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27" r="-1" b="1194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6" name="Imagen 5" descr="Imagen en blanco y negro de una oveja&#10;&#10;Descripción generada automáticamente con confianza media">
            <a:extLst>
              <a:ext uri="{FF2B5EF4-FFF2-40B4-BE49-F238E27FC236}">
                <a16:creationId xmlns:a16="http://schemas.microsoft.com/office/drawing/2014/main" id="{1890677E-1B1D-304B-A6D1-23C72E62CF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27" b="21523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7729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67F4C433-E912-4640-BBC0-0E733FFFFB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7649" b="7764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E5EC8F1-05A2-DD44-8787-4123630DE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43" y="365125"/>
            <a:ext cx="8789133" cy="1325563"/>
          </a:xfrm>
          <a:solidFill>
            <a:srgbClr val="FDCEB5"/>
          </a:solidFill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FFFF"/>
                </a:solidFill>
              </a:rPr>
              <a:t>Inteligencia emocional, fácil en el aula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479502-6038-1E4C-B495-667C111E2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11" y="2013626"/>
            <a:ext cx="5775352" cy="4479250"/>
          </a:xfrm>
        </p:spPr>
        <p:txBody>
          <a:bodyPr>
            <a:normAutofit/>
          </a:bodyPr>
          <a:lstStyle/>
          <a:p>
            <a:r>
              <a:rPr lang="es-ES" sz="2000" b="1" dirty="0">
                <a:solidFill>
                  <a:srgbClr val="FFFF00"/>
                </a:solidFill>
              </a:rPr>
              <a:t>Autoconciencia.</a:t>
            </a:r>
          </a:p>
          <a:p>
            <a:r>
              <a:rPr lang="es-ES" sz="2000" b="1" dirty="0">
                <a:solidFill>
                  <a:srgbClr val="002060"/>
                </a:solidFill>
              </a:rPr>
              <a:t>¿Qué tal chicos? ¿cómo habéis dormido? ¿qué tal el cuerpo? ¿estáis de buenas? ¿ha pasado algo según veníais? </a:t>
            </a:r>
          </a:p>
          <a:p>
            <a:r>
              <a:rPr lang="es-ES" sz="2000" b="1" dirty="0">
                <a:solidFill>
                  <a:srgbClr val="002060"/>
                </a:solidFill>
              </a:rPr>
              <a:t>¿Qué tal el recreo? </a:t>
            </a:r>
          </a:p>
          <a:p>
            <a:r>
              <a:rPr lang="es-ES" sz="2000" b="1" dirty="0">
                <a:solidFill>
                  <a:srgbClr val="002060"/>
                </a:solidFill>
              </a:rPr>
              <a:t>Cerrar los ojos ¿qué tal las mandíbulas, los hombros? ¿las piernas? ¿cómo estás sentado? ¿estás cómodo?</a:t>
            </a:r>
          </a:p>
          <a:p>
            <a:r>
              <a:rPr lang="es-ES" sz="2000" b="1" dirty="0">
                <a:solidFill>
                  <a:srgbClr val="002060"/>
                </a:solidFill>
              </a:rPr>
              <a:t>¿Te preocupa algo?</a:t>
            </a:r>
          </a:p>
          <a:p>
            <a:r>
              <a:rPr lang="es-ES" sz="2000" b="1" dirty="0">
                <a:solidFill>
                  <a:srgbClr val="002060"/>
                </a:solidFill>
              </a:rPr>
              <a:t>¿En qué piensas?</a:t>
            </a:r>
          </a:p>
        </p:txBody>
      </p:sp>
      <p:pic>
        <p:nvPicPr>
          <p:cNvPr id="6" name="Imagen 5" descr="Un dibujo animado&#10;&#10;Descripción generada automáticamente con confianza baja">
            <a:extLst>
              <a:ext uri="{FF2B5EF4-FFF2-40B4-BE49-F238E27FC236}">
                <a16:creationId xmlns:a16="http://schemas.microsoft.com/office/drawing/2014/main" id="{8C984051-CCA2-A84B-9FC3-F07FE2C8A0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9" r="15279" b="-1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909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139EB3-3771-2648-9DDD-189FCCB0E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87B26318-7FC3-984E-8680-8BBBCE1B6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6200" y="3461544"/>
            <a:ext cx="1879600" cy="1079500"/>
          </a:xfrm>
        </p:spPr>
      </p:pic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AA25F819-2A8E-394D-A98B-238C05394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3762" b="116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50F1EBE-5A7B-B94C-9188-15F92C06208C}"/>
              </a:ext>
            </a:extLst>
          </p:cNvPr>
          <p:cNvSpPr txBox="1"/>
          <p:nvPr/>
        </p:nvSpPr>
        <p:spPr>
          <a:xfrm>
            <a:off x="873376" y="544423"/>
            <a:ext cx="6749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Stencil" pitchFamily="82" charset="77"/>
              </a:rPr>
              <a:t>pensar no es inocuo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E5D480-6F37-5D44-A22B-5199617C5D57}"/>
              </a:ext>
            </a:extLst>
          </p:cNvPr>
          <p:cNvSpPr txBox="1"/>
          <p:nvPr/>
        </p:nvSpPr>
        <p:spPr>
          <a:xfrm>
            <a:off x="79514" y="2747540"/>
            <a:ext cx="7802216" cy="1754326"/>
          </a:xfrm>
          <a:prstGeom prst="rect">
            <a:avLst/>
          </a:prstGeom>
          <a:solidFill>
            <a:srgbClr val="BF8D70">
              <a:alpha val="89804"/>
            </a:srgbClr>
          </a:solidFill>
          <a:ln w="762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dirty="0">
                <a:solidFill>
                  <a:srgbClr val="FFC000"/>
                </a:solidFill>
                <a:latin typeface="Chalkduster" panose="03050602040202020205" pitchFamily="66" charset="77"/>
              </a:rPr>
              <a:t>Mascarilla emocional</a:t>
            </a:r>
            <a:r>
              <a:rPr lang="es-ES" dirty="0">
                <a:latin typeface="Chalkduster" panose="03050602040202020205" pitchFamily="66" charset="77"/>
              </a:rPr>
              <a:t>: </a:t>
            </a:r>
          </a:p>
          <a:p>
            <a:endParaRPr lang="es-ES" dirty="0">
              <a:latin typeface="Chalkduster" panose="03050602040202020205" pitchFamily="66" charset="77"/>
            </a:endParaRPr>
          </a:p>
          <a:p>
            <a:r>
              <a:rPr lang="es-ES" dirty="0">
                <a:latin typeface="Chalkduster" panose="03050602040202020205" pitchFamily="66" charset="77"/>
              </a:rPr>
              <a:t>proteja de pensamientos negativos 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0E6B9B9-B799-0844-BE86-0FC73C443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730" y="153848"/>
            <a:ext cx="4019382" cy="2308429"/>
          </a:xfrm>
          <a:prstGeom prst="rect">
            <a:avLst/>
          </a:prstGeom>
        </p:spPr>
      </p:pic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02AB7410-3A02-0745-833E-47C1FEA98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583" y="4005148"/>
            <a:ext cx="3475327" cy="230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5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139EB3-3771-2648-9DDD-189FCCB0E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AA25F819-2A8E-394D-A98B-238C05394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3762" b="116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50F1EBE-5A7B-B94C-9188-15F92C06208C}"/>
              </a:ext>
            </a:extLst>
          </p:cNvPr>
          <p:cNvSpPr txBox="1"/>
          <p:nvPr/>
        </p:nvSpPr>
        <p:spPr>
          <a:xfrm>
            <a:off x="1838740" y="544423"/>
            <a:ext cx="8607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effectLst>
                  <a:glow rad="1054100">
                    <a:srgbClr val="D7A084">
                      <a:alpha val="85000"/>
                    </a:srgbClr>
                  </a:glow>
                </a:effectLst>
                <a:latin typeface="Stencil" pitchFamily="82" charset="77"/>
              </a:rPr>
              <a:t>si no te gusta tu vida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E5D480-6F37-5D44-A22B-5199617C5D57}"/>
              </a:ext>
            </a:extLst>
          </p:cNvPr>
          <p:cNvSpPr txBox="1"/>
          <p:nvPr/>
        </p:nvSpPr>
        <p:spPr>
          <a:xfrm>
            <a:off x="221865" y="3406140"/>
            <a:ext cx="7596255" cy="1938992"/>
          </a:xfrm>
          <a:prstGeom prst="rect">
            <a:avLst/>
          </a:prstGeom>
          <a:solidFill>
            <a:srgbClr val="BF8D70">
              <a:alpha val="89804"/>
            </a:srgbClr>
          </a:solidFill>
          <a:ln w="762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endParaRPr lang="es-ES" sz="4000" dirty="0">
              <a:latin typeface="Chalkduster" panose="03050602040202020205" pitchFamily="66" charset="77"/>
            </a:endParaRPr>
          </a:p>
          <a:p>
            <a:r>
              <a:rPr lang="es-ES" sz="4000" dirty="0">
                <a:latin typeface="Chalkduster" panose="03050602040202020205" pitchFamily="66" charset="77"/>
              </a:rPr>
              <a:t>Analiza tus pensamientos</a:t>
            </a:r>
          </a:p>
          <a:p>
            <a:endParaRPr lang="es-ES" sz="4000" dirty="0">
              <a:latin typeface="Chalkduster" panose="03050602040202020205" pitchFamily="66" charset="77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B324691-A04E-3049-9219-1E382F87E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190" y="243308"/>
            <a:ext cx="3146158" cy="230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4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8B93745B-F34B-C34D-AD85-0DE61D4F8F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3732" r="-1" b="13846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6" name="Marcador de contenido 5" descr="Hombre parado en una montaña&#10;&#10;Descripción generada automáticamente con confianza media">
            <a:extLst>
              <a:ext uri="{FF2B5EF4-FFF2-40B4-BE49-F238E27FC236}">
                <a16:creationId xmlns:a16="http://schemas.microsoft.com/office/drawing/2014/main" id="{203F9EC5-33D4-3149-A6CA-26198B323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7222" r="-1" b="20287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D1C893-FC9F-384E-88F7-CBF1A8AEA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AUTOCONTRO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77485265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0EBC5909-217F-F64A-B619-19164E413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9295" r="8765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60E51A7-F719-E047-B57C-7D32ED05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362449" cy="98361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s-ES" b="1" dirty="0"/>
              <a:t>Automotivación</a:t>
            </a:r>
            <a:br>
              <a:rPr lang="es-ES" dirty="0">
                <a:solidFill>
                  <a:srgbClr val="FFFFFF"/>
                </a:solidFill>
              </a:rPr>
            </a:b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918F9A-C278-F14F-86ED-041B00437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881352"/>
            <a:ext cx="5645964" cy="497663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s-ES" sz="2000" dirty="0">
                <a:solidFill>
                  <a:srgbClr val="B25D27"/>
                </a:solidFill>
              </a:rPr>
              <a:t>Empieza la clase con ganas</a:t>
            </a:r>
          </a:p>
          <a:p>
            <a:r>
              <a:rPr lang="es-ES" sz="2000" dirty="0">
                <a:solidFill>
                  <a:srgbClr val="B25D27"/>
                </a:solidFill>
              </a:rPr>
              <a:t>Decir que vamos a hacer  hoy</a:t>
            </a:r>
          </a:p>
          <a:p>
            <a:r>
              <a:rPr lang="es-ES" sz="2000" dirty="0">
                <a:solidFill>
                  <a:srgbClr val="B25D27"/>
                </a:solidFill>
              </a:rPr>
              <a:t>Premiarte</a:t>
            </a:r>
          </a:p>
          <a:p>
            <a:pPr lvl="1"/>
            <a:r>
              <a:rPr lang="es-ES" sz="2000" dirty="0">
                <a:solidFill>
                  <a:srgbClr val="B25D27"/>
                </a:solidFill>
              </a:rPr>
              <a:t>Autoelogios</a:t>
            </a:r>
          </a:p>
          <a:p>
            <a:pPr lvl="1"/>
            <a:r>
              <a:rPr lang="es-ES" sz="2000" dirty="0" err="1">
                <a:solidFill>
                  <a:srgbClr val="B25D27"/>
                </a:solidFill>
              </a:rPr>
              <a:t>Autobesos</a:t>
            </a:r>
            <a:r>
              <a:rPr lang="es-ES" sz="2000" dirty="0">
                <a:solidFill>
                  <a:srgbClr val="B25D27"/>
                </a:solidFill>
              </a:rPr>
              <a:t> ( poner un </a:t>
            </a:r>
            <a:r>
              <a:rPr lang="es-ES" sz="2000" dirty="0" err="1">
                <a:solidFill>
                  <a:srgbClr val="B25D27"/>
                </a:solidFill>
              </a:rPr>
              <a:t>tick</a:t>
            </a:r>
            <a:r>
              <a:rPr lang="es-ES" sz="2000" dirty="0">
                <a:solidFill>
                  <a:srgbClr val="B25D27"/>
                </a:solidFill>
              </a:rPr>
              <a:t>)</a:t>
            </a:r>
          </a:p>
          <a:p>
            <a:r>
              <a:rPr lang="es-ES" sz="2000" dirty="0">
                <a:solidFill>
                  <a:srgbClr val="B25D27"/>
                </a:solidFill>
              </a:rPr>
              <a:t>Reconoce tus logros</a:t>
            </a:r>
          </a:p>
          <a:p>
            <a:r>
              <a:rPr lang="es-ES" sz="2000" dirty="0">
                <a:solidFill>
                  <a:srgbClr val="B25D27"/>
                </a:solidFill>
              </a:rPr>
              <a:t>Frases positivas por la clase</a:t>
            </a:r>
          </a:p>
          <a:p>
            <a:endParaRPr lang="es-ES" sz="2000" dirty="0">
              <a:solidFill>
                <a:srgbClr val="B25D27"/>
              </a:solidFill>
            </a:endParaRPr>
          </a:p>
          <a:p>
            <a:r>
              <a:rPr lang="es-ES" sz="2000" dirty="0">
                <a:solidFill>
                  <a:srgbClr val="B25D27"/>
                </a:solidFill>
              </a:rPr>
              <a:t>Humor</a:t>
            </a:r>
          </a:p>
          <a:p>
            <a:r>
              <a:rPr lang="es-ES" sz="2000" dirty="0">
                <a:solidFill>
                  <a:srgbClr val="B25D27"/>
                </a:solidFill>
              </a:rPr>
              <a:t>Habla en positivo</a:t>
            </a:r>
          </a:p>
          <a:p>
            <a:r>
              <a:rPr lang="es-ES" sz="2000" dirty="0">
                <a:solidFill>
                  <a:srgbClr val="B25D27"/>
                </a:solidFill>
              </a:rPr>
              <a:t>Hablarles de lo que os gusta</a:t>
            </a:r>
          </a:p>
          <a:p>
            <a:r>
              <a:rPr lang="es-ES" sz="2000" dirty="0">
                <a:solidFill>
                  <a:srgbClr val="B25D27"/>
                </a:solidFill>
              </a:rPr>
              <a:t>Preguntarles que les gusta</a:t>
            </a:r>
          </a:p>
          <a:p>
            <a:endParaRPr lang="es-ES" sz="1400" dirty="0">
              <a:solidFill>
                <a:srgbClr val="FFFFFF"/>
              </a:solidFill>
            </a:endParaRPr>
          </a:p>
          <a:p>
            <a:endParaRPr lang="es-ES" sz="1400" dirty="0">
              <a:solidFill>
                <a:srgbClr val="FFFFFF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7EDADFC-116A-A646-B696-DEAAA5D997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81" b="2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473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Grupo de personas sentadas en el pasto&#10;&#10;Descripción generada automáticamente con confianza media">
            <a:extLst>
              <a:ext uri="{FF2B5EF4-FFF2-40B4-BE49-F238E27FC236}">
                <a16:creationId xmlns:a16="http://schemas.microsoft.com/office/drawing/2014/main" id="{ABF44673-FF6B-DB47-91BF-847133425B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079" b="-3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4" name="Marcador de contenido 4" descr="Imagen que contiene banca, cerca, exterior, hecho de madera&#10;&#10;Descripción generada automáticamente">
            <a:extLst>
              <a:ext uri="{FF2B5EF4-FFF2-40B4-BE49-F238E27FC236}">
                <a16:creationId xmlns:a16="http://schemas.microsoft.com/office/drawing/2014/main" id="{12FE7A06-3E37-8540-91EB-AA1D44706E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63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ED1C3E-DDA0-B84D-A37C-70F03F5A4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393" y="4766267"/>
            <a:ext cx="11146582" cy="1077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>
                <a:solidFill>
                  <a:srgbClr val="D0912A">
                    <a:alpha val="80000"/>
                  </a:srgbClr>
                </a:solidFill>
              </a:rPr>
              <a:t>La afectividad debe ser el hilo conductor de toda situación de enseñanza-aprendizaje</a:t>
            </a:r>
            <a:r>
              <a:rPr lang="es-ES" sz="2400" dirty="0">
                <a:solidFill>
                  <a:schemeClr val="bg1">
                    <a:alpha val="8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599148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ersona, mujer, niña, vistiendo&#10;&#10;Descripción generada automáticamente">
            <a:extLst>
              <a:ext uri="{FF2B5EF4-FFF2-40B4-BE49-F238E27FC236}">
                <a16:creationId xmlns:a16="http://schemas.microsoft.com/office/drawing/2014/main" id="{B4D70020-D19F-0D47-B707-19D72CD35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7361" r="21645" b="-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69E17B-FB8A-1148-AAA2-EF5FA99C4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55" y="2219785"/>
            <a:ext cx="6277435" cy="39571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altLang="es-ES" sz="3600" dirty="0">
                <a:solidFill>
                  <a:srgbClr val="002060"/>
                </a:solidFill>
              </a:rPr>
              <a:t>El sentido del humor </a:t>
            </a:r>
          </a:p>
          <a:p>
            <a:pPr marL="0" indent="0">
              <a:buNone/>
            </a:pPr>
            <a:endParaRPr lang="es-ES" altLang="es-ES" sz="3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altLang="es-ES" sz="3600" dirty="0">
                <a:solidFill>
                  <a:srgbClr val="002060"/>
                </a:solidFill>
              </a:rPr>
              <a:t>favorece el aprendizaje</a:t>
            </a:r>
            <a:r>
              <a:rPr lang="es-ES" altLang="es-ES" sz="2000" dirty="0">
                <a:solidFill>
                  <a:srgbClr val="FFFFFF"/>
                </a:solidFill>
              </a:rPr>
              <a:t>.</a:t>
            </a:r>
          </a:p>
          <a:p>
            <a:endParaRPr lang="es-ES" sz="2000" dirty="0">
              <a:solidFill>
                <a:srgbClr val="FFFFFF"/>
              </a:solidFill>
            </a:endParaRPr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7C7F93A1-8680-C944-BA22-4DCE6B0F0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55" r="20826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13035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</TotalTime>
  <Words>3214</Words>
  <Application>Microsoft Macintosh PowerPoint</Application>
  <PresentationFormat>Panorámica</PresentationFormat>
  <Paragraphs>623</Paragraphs>
  <Slides>138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138</vt:i4>
      </vt:variant>
    </vt:vector>
  </HeadingPairs>
  <TitlesOfParts>
    <vt:vector size="145" baseType="lpstr">
      <vt:lpstr>Arial</vt:lpstr>
      <vt:lpstr>Calibri</vt:lpstr>
      <vt:lpstr>Calibri Light</vt:lpstr>
      <vt:lpstr>Chalkduster</vt:lpstr>
      <vt:lpstr>Hobo Std</vt:lpstr>
      <vt:lpstr>Stencil</vt:lpstr>
      <vt:lpstr>Tema de Office</vt:lpstr>
      <vt:lpstr>EDUCACIÓN PARA ESTA VIDA</vt:lpstr>
      <vt:lpstr>canción</vt:lpstr>
      <vt:lpstr>Relajación </vt:lpstr>
      <vt:lpstr>Cuento</vt:lpstr>
      <vt:lpstr>EMPEZAMOS CON EL AMOR-DOLOR</vt:lpstr>
      <vt:lpstr>Resumen</vt:lpstr>
      <vt:lpstr>Presentación de PowerPoint</vt:lpstr>
      <vt:lpstr>CORTISOL</vt:lpstr>
      <vt:lpstr>COMBATIR EL CORTISOL</vt:lpstr>
      <vt:lpstr>Presentación de PowerPoint</vt:lpstr>
      <vt:lpstr>Presentación de PowerPoint</vt:lpstr>
      <vt:lpstr>    Los cuatro refugios</vt:lpstr>
      <vt:lpstr>Presentación de PowerPoint</vt:lpstr>
      <vt:lpstr>SEGUNDO REFUGIO</vt:lpstr>
      <vt:lpstr>Presentación de PowerPoint</vt:lpstr>
      <vt:lpstr>Presentación de PowerPoint</vt:lpstr>
      <vt:lpstr>TERCER REFUGIO</vt:lpstr>
      <vt:lpstr>CUARTO REFUGIO</vt:lpstr>
      <vt:lpstr>Siete silencios</vt:lpstr>
      <vt:lpstr>El silencio no siempre es cobarde</vt:lpstr>
      <vt:lpstr>Silencio 1</vt:lpstr>
      <vt:lpstr>Silencio 2</vt:lpstr>
      <vt:lpstr>Silencio 3</vt:lpstr>
      <vt:lpstr>Silencio 4</vt:lpstr>
      <vt:lpstr>Silencio 5</vt:lpstr>
      <vt:lpstr>Silencio 6</vt:lpstr>
      <vt:lpstr> Silencio 7</vt:lpstr>
      <vt:lpstr>Las siete maravillas del mundo moderno</vt:lpstr>
      <vt:lpstr>Presentación de PowerPoint</vt:lpstr>
      <vt:lpstr>Presentación de PowerPoint</vt:lpstr>
      <vt:lpstr>Capdevilla </vt:lpstr>
      <vt:lpstr>Maestro covid 19</vt:lpstr>
      <vt:lpstr>Maestro covid 19</vt:lpstr>
      <vt:lpstr>Presentación de PowerPoint</vt:lpstr>
      <vt:lpstr>Con padres</vt:lpstr>
      <vt:lpstr>Desde casa</vt:lpstr>
      <vt:lpstr>No morder más de lo que podemos masticar</vt:lpstr>
      <vt:lpstr>Ejercicio de manos</vt:lpstr>
      <vt:lpstr>Presentación de PowerPoint</vt:lpstr>
      <vt:lpstr>CAJA NEGRA</vt:lpstr>
      <vt:lpstr>MIEDO</vt:lpstr>
      <vt:lpstr>Miedo</vt:lpstr>
      <vt:lpstr>Ejercicio de escribir</vt:lpstr>
      <vt:lpstr>miedo</vt:lpstr>
      <vt:lpstr> Miedo. Padres</vt:lpstr>
      <vt:lpstr>QUÉ HACER </vt:lpstr>
      <vt:lpstr>Recordatorio del  DUELO</vt:lpstr>
      <vt:lpstr>PAP</vt:lpstr>
      <vt:lpstr>Como comunicar malas noticias </vt:lpstr>
      <vt:lpstr>Comunicar malas noticias</vt:lpstr>
      <vt:lpstr>DUELO EN LOS NIÑOS</vt:lpstr>
      <vt:lpstr>Fases del duelo</vt:lpstr>
      <vt:lpstr>Racionalización</vt:lpstr>
      <vt:lpstr>RACIONALIZACIÓN</vt:lpstr>
      <vt:lpstr>Protesta. Rabia. </vt:lpstr>
      <vt:lpstr>RABIA</vt:lpstr>
      <vt:lpstr>Trabajar la rabia</vt:lpstr>
      <vt:lpstr>Fase de tristeza,( Depresión: Kubler Ross): </vt:lpstr>
      <vt:lpstr>TRISTEZA</vt:lpstr>
      <vt:lpstr>Frases que ayudan</vt:lpstr>
      <vt:lpstr>Presentación de PowerPoint</vt:lpstr>
      <vt:lpstr>Tristeza. Con padres </vt:lpstr>
      <vt:lpstr>Que no hacer cuando lloran</vt:lpstr>
      <vt:lpstr>Acompañar la tristeza</vt:lpstr>
      <vt:lpstr>Aceptación emocional</vt:lpstr>
      <vt:lpstr>Perdón</vt:lpstr>
      <vt:lpstr>Presentación de PowerPoint</vt:lpstr>
      <vt:lpstr>Presentación de PowerPoint</vt:lpstr>
      <vt:lpstr>Preguntas de vida</vt:lpstr>
      <vt:lpstr>Cómo informar a un niño de una enfermedad incurable </vt:lpstr>
      <vt:lpstr>Presentación de PowerPoint</vt:lpstr>
      <vt:lpstr>Presentación de PowerPoint</vt:lpstr>
      <vt:lpstr>Presentación de PowerPoint</vt:lpstr>
      <vt:lpstr>consejos</vt:lpstr>
      <vt:lpstr>Presentación de PowerPoint</vt:lpstr>
      <vt:lpstr>Respiración de entrecejo</vt:lpstr>
      <vt:lpstr>Presentación de PowerPoint</vt:lpstr>
      <vt:lpstr>video</vt:lpstr>
      <vt:lpstr>  Carta a un compañero de trabajo</vt:lpstr>
      <vt:lpstr>Presentación de PowerPoint</vt:lpstr>
      <vt:lpstr>Responsina</vt:lpstr>
      <vt:lpstr>RESPONSIVIDAD</vt:lpstr>
      <vt:lpstr>Los niños y niñas no aprenden lo que les enseñamos, nos aprenden a nosotros –Mar Romera- </vt:lpstr>
      <vt:lpstr>Presentación de PowerPoint</vt:lpstr>
      <vt:lpstr>Amigos</vt:lpstr>
      <vt:lpstr>Lo único que no se puede operar, es..</vt:lpstr>
      <vt:lpstr>Presentación de PowerPoint</vt:lpstr>
      <vt:lpstr>Emociones</vt:lpstr>
      <vt:lpstr>No se puede molestar a una flor</vt:lpstr>
      <vt:lpstr>Alguien no es lo suficientemente atractivo para ser arrollador</vt:lpstr>
      <vt:lpstr>Inteligencia emocional</vt:lpstr>
      <vt:lpstr>Gestión emocional</vt:lpstr>
      <vt:lpstr>Inteligencia emocional, fácil en el aula</vt:lpstr>
      <vt:lpstr>Presentación de PowerPoint</vt:lpstr>
      <vt:lpstr>Presentación de PowerPoint</vt:lpstr>
      <vt:lpstr>AUTOCONTROL</vt:lpstr>
      <vt:lpstr>Automotivación </vt:lpstr>
      <vt:lpstr>Presentación de PowerPoint</vt:lpstr>
      <vt:lpstr>Presentación de PowerPoint</vt:lpstr>
      <vt:lpstr>Humor </vt:lpstr>
      <vt:lpstr>Frases</vt:lpstr>
      <vt:lpstr>Presentación de PowerPoint</vt:lpstr>
      <vt:lpstr>Cuidado con la indefensión aprendida.</vt:lpstr>
      <vt:lpstr>Presentación de PowerPoint</vt:lpstr>
      <vt:lpstr>Vicen: Escríbelo en teams sin mirar  que se que te lo sabes  Evaluar a la alta</vt:lpstr>
      <vt:lpstr>Las otras notas de profe Ramón</vt:lpstr>
      <vt:lpstr>Empatía</vt:lpstr>
      <vt:lpstr>Presentación de PowerPoint</vt:lpstr>
      <vt:lpstr>Presentación de PowerPoint</vt:lpstr>
      <vt:lpstr>El cachorro</vt:lpstr>
      <vt:lpstr>Empatía</vt:lpstr>
      <vt:lpstr>Truco </vt:lpstr>
      <vt:lpstr>asertividad</vt:lpstr>
      <vt:lpstr>LADRONES DEL ALMA</vt:lpstr>
      <vt:lpstr>Presentación de PowerPoint</vt:lpstr>
      <vt:lpstr>Habilidades sociales</vt:lpstr>
      <vt:lpstr>Cómo se habla</vt:lpstr>
      <vt:lpstr>Cuidar el lenguaje no verbal</vt:lpstr>
      <vt:lpstr>¡Ojo! En caliente</vt:lpstr>
      <vt:lpstr>A vivir se aprende </vt:lpstr>
      <vt:lpstr>Presentación de PowerPoint</vt:lpstr>
      <vt:lpstr> Si hay una empresa importante, eres tú </vt:lpstr>
      <vt:lpstr>El destino es lo que nos pasa</vt:lpstr>
      <vt:lpstr>El éxito en la vida no es tener una buena mano,  </vt:lpstr>
      <vt:lpstr>Qué es eso</vt:lpstr>
      <vt:lpstr>El objetivo no es brillar</vt:lpstr>
      <vt:lpstr>Que caro es ser infeliz</vt:lpstr>
      <vt:lpstr>Porque hay personas que son felices pase lo que pase </vt:lpstr>
      <vt:lpstr>La felicidad no es colmar los sentidos</vt:lpstr>
      <vt:lpstr>Nos hemos acostumbrado a vivir en un estado de infelicidad aceptable </vt:lpstr>
      <vt:lpstr>Si tiene 40 años y te das cuenta que tu vida no es como quieres</vt:lpstr>
      <vt:lpstr>Se trata de poder mirar el pasado con orgullo  </vt:lpstr>
      <vt:lpstr>Se trata de hacer un presente tan bonito </vt:lpstr>
      <vt:lpstr>Let it be</vt:lpstr>
      <vt:lpstr>Relajación Ejercicio de amabilidad con uno mismo 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 LOPEZ RODRIGUEZ</dc:creator>
  <cp:lastModifiedBy>JUAN CARLOS LOPEZ RODRIGUEZ</cp:lastModifiedBy>
  <cp:revision>97</cp:revision>
  <dcterms:created xsi:type="dcterms:W3CDTF">2021-02-04T12:50:50Z</dcterms:created>
  <dcterms:modified xsi:type="dcterms:W3CDTF">2021-02-23T18:45:08Z</dcterms:modified>
</cp:coreProperties>
</file>