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0" r:id="rId5"/>
    <p:sldId id="258" r:id="rId6"/>
    <p:sldId id="259" r:id="rId7"/>
    <p:sldId id="270" r:id="rId8"/>
    <p:sldId id="271" r:id="rId9"/>
    <p:sldId id="261" r:id="rId10"/>
    <p:sldId id="272" r:id="rId11"/>
    <p:sldId id="273" r:id="rId12"/>
    <p:sldId id="274" r:id="rId13"/>
    <p:sldId id="262" r:id="rId14"/>
    <p:sldId id="266" r:id="rId15"/>
    <p:sldId id="267" r:id="rId16"/>
    <p:sldId id="264" r:id="rId17"/>
    <p:sldId id="268" r:id="rId18"/>
    <p:sldId id="269" r:id="rId1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29" autoAdjust="0"/>
    <p:restoredTop sz="86467" autoAdjust="0"/>
  </p:normalViewPr>
  <p:slideViewPr>
    <p:cSldViewPr>
      <p:cViewPr varScale="1">
        <p:scale>
          <a:sx n="75" d="100"/>
          <a:sy n="75" d="100"/>
        </p:scale>
        <p:origin x="-5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364DD-517B-4FC7-B7AA-34B7614777D0}" type="datetimeFigureOut">
              <a:rPr lang="es-ES"/>
              <a:pPr>
                <a:defRPr/>
              </a:pPr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A37A5-4F86-42EF-96A6-14EB787595A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D28AC-9D5D-4542-9D96-DA5202076875}" type="datetimeFigureOut">
              <a:rPr lang="es-ES"/>
              <a:pPr>
                <a:defRPr/>
              </a:pPr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F2E51-888D-4CBF-8D2D-ADE12AADF31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3DFAD-6E15-4755-B5A5-90EBD0DBA147}" type="datetimeFigureOut">
              <a:rPr lang="es-ES"/>
              <a:pPr>
                <a:defRPr/>
              </a:pPr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00753-3D5D-43F3-8133-6B8E2BD6ECB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59A04-EF04-4799-8AD9-57F9EA356FFC}" type="datetimeFigureOut">
              <a:rPr lang="es-ES"/>
              <a:pPr>
                <a:defRPr/>
              </a:pPr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C43AA-33B7-4A8D-8891-6060813A484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15195-E5EE-48B3-B8EB-58934083E127}" type="datetimeFigureOut">
              <a:rPr lang="es-ES"/>
              <a:pPr>
                <a:defRPr/>
              </a:pPr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D3248-C0C6-49DD-95A7-CE6EF63C088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B30CD-C25C-426D-8790-10EE7B71FC00}" type="datetimeFigureOut">
              <a:rPr lang="es-ES"/>
              <a:pPr>
                <a:defRPr/>
              </a:pPr>
              <a:t>23/10/2015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AEE76-36AE-4820-9085-B3448DD9DDF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F1CC6-16DD-409B-A4AB-AF0FF6AC1122}" type="datetimeFigureOut">
              <a:rPr lang="es-ES"/>
              <a:pPr>
                <a:defRPr/>
              </a:pPr>
              <a:t>23/10/2015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D15E4-9FF6-480A-AAA2-AECD8C8E50F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374CC-F889-4BD0-826D-A9D8486D8563}" type="datetimeFigureOut">
              <a:rPr lang="es-ES"/>
              <a:pPr>
                <a:defRPr/>
              </a:pPr>
              <a:t>23/10/2015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60312-0D5F-4962-A2B0-0A72437726B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7F55B-E74B-4E4D-8E01-30CDA827E9E8}" type="datetimeFigureOut">
              <a:rPr lang="es-ES"/>
              <a:pPr>
                <a:defRPr/>
              </a:pPr>
              <a:t>23/10/2015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11A1D-9DE5-4002-91C6-CD1A7EFB8B6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B37C2-07C4-45B7-9321-FC307E187D18}" type="datetimeFigureOut">
              <a:rPr lang="es-ES"/>
              <a:pPr>
                <a:defRPr/>
              </a:pPr>
              <a:t>23/10/2015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8B9E7-E4F5-4C3B-B5B2-28290DAB9D1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C05C2-F40F-411D-996F-B8C78F02C56B}" type="datetimeFigureOut">
              <a:rPr lang="es-ES"/>
              <a:pPr>
                <a:defRPr/>
              </a:pPr>
              <a:t>23/10/2015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CE3C1-E549-4348-92B7-7463F6E09D9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0322891-DF2F-4844-9A81-3863D27783C6}" type="datetimeFigureOut">
              <a:rPr lang="es-ES"/>
              <a:pPr>
                <a:defRPr/>
              </a:pPr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E81D89-257F-437E-96EC-661BCA825E9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Fuente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villadesahagun.es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ube.com/rincon/ruinas-del-monasterio-de-san-benito--a74495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ube.com/rincon/mercado-de-los-sabados-a74481" TargetMode="Externa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minube.com/rincon/ayuntamiento-de-sahagun-a74478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lladesahagun.es/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lladesahagun.es/" TargetMode="External"/><Relationship Id="rId2" Type="http://schemas.openxmlformats.org/officeDocument/2006/relationships/hyperlink" Target="https://es.wikipedia.org/wiki/Tierra_de_Campos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ube.com/" TargetMode="External"/><Relationship Id="rId2" Type="http://schemas.openxmlformats.org/officeDocument/2006/relationships/hyperlink" Target="http://www.artehistoria.com/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lladesahagun.es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lladesahagun.es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Siglo_XII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es.wikipedia.org/wiki/Camino_de_Santiago" TargetMode="External"/><Relationship Id="rId4" Type="http://schemas.openxmlformats.org/officeDocument/2006/relationships/hyperlink" Target="https://es.wikipedia.org/wiki/Arte_mud%C3%A9jar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tehistoria.com/v2/monumentos/1887.htm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tehistoria.com/v2/personajes/4781.htm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lladesahagun.es/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2400" dirty="0" smtClean="0">
                <a:solidFill>
                  <a:srgbClr val="0070C0"/>
                </a:solidFill>
                <a:latin typeface="Comic Sans MS" pitchFamily="66" charset="0"/>
              </a:rPr>
              <a:t>CURSO TIERRA DE CAMPOS: ESPACIO NATURAL Y CULTURAL</a:t>
            </a:r>
          </a:p>
        </p:txBody>
      </p:sp>
      <p:pic>
        <p:nvPicPr>
          <p:cNvPr id="13314" name="6 Marcador de contenido">
            <a:hlinkClick r:id="rId2" action="ppaction://hlinkfile"/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331640" y="2348880"/>
            <a:ext cx="2662238" cy="2232025"/>
          </a:xfrm>
        </p:spPr>
      </p:pic>
      <p:sp>
        <p:nvSpPr>
          <p:cNvPr id="13315" name="5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es-ES" sz="2400" dirty="0" smtClean="0">
              <a:latin typeface="Comic Sans MS" pitchFamily="66" charset="0"/>
            </a:endParaRPr>
          </a:p>
          <a:p>
            <a:pPr eaLnBrk="1" hangingPunct="1"/>
            <a:r>
              <a:rPr lang="es-ES" sz="1800" dirty="0" smtClean="0">
                <a:solidFill>
                  <a:srgbClr val="0070C0"/>
                </a:solidFill>
                <a:latin typeface="Comic Sans MS" pitchFamily="66" charset="0"/>
              </a:rPr>
              <a:t>GUÍA DE VISITA SAHAGÚN DE CAMPOS Y RUTA BTT SAHAGÚN-CARRIÓN DE LOS CONDES. </a:t>
            </a:r>
            <a:endParaRPr lang="es-ES" sz="1800" dirty="0" smtClean="0">
              <a:latin typeface="Comic Sans MS" pitchFamily="66" charset="0"/>
            </a:endParaRPr>
          </a:p>
          <a:p>
            <a:pPr eaLnBrk="1" hangingPunct="1"/>
            <a:endParaRPr lang="es-ES" sz="2400" dirty="0" smtClean="0">
              <a:latin typeface="Comic Sans MS" pitchFamily="66" charset="0"/>
            </a:endParaRPr>
          </a:p>
          <a:p>
            <a:pPr eaLnBrk="1" hangingPunct="1"/>
            <a:endParaRPr lang="es-ES" sz="2400" dirty="0" smtClean="0">
              <a:latin typeface="Comic Sans MS" pitchFamily="66" charset="0"/>
            </a:endParaRPr>
          </a:p>
          <a:p>
            <a:pPr eaLnBrk="1" hangingPunct="1"/>
            <a:r>
              <a:rPr lang="es-ES" sz="1400" dirty="0" smtClean="0">
                <a:solidFill>
                  <a:srgbClr val="0070C0"/>
                </a:solidFill>
                <a:latin typeface="Comic Sans MS" pitchFamily="66" charset="0"/>
              </a:rPr>
              <a:t>JAVIER MARCOS MANCEBO  </a:t>
            </a:r>
          </a:p>
          <a:p>
            <a:pPr eaLnBrk="1" hangingPunct="1"/>
            <a:r>
              <a:rPr lang="es-ES" sz="1400" dirty="0" smtClean="0">
                <a:solidFill>
                  <a:srgbClr val="0070C0"/>
                </a:solidFill>
                <a:latin typeface="Comic Sans MS" pitchFamily="66" charset="0"/>
              </a:rPr>
              <a:t> IES SEÑOR DE BEMBIBRE       </a:t>
            </a:r>
          </a:p>
          <a:p>
            <a:pPr eaLnBrk="1" hangingPunct="1"/>
            <a:r>
              <a:rPr lang="es-ES" sz="1400" dirty="0" smtClean="0">
                <a:solidFill>
                  <a:srgbClr val="0070C0"/>
                </a:solidFill>
                <a:latin typeface="Comic Sans MS" pitchFamily="66" charset="0"/>
              </a:rPr>
              <a:t>DNI: 09797971V      </a:t>
            </a:r>
          </a:p>
          <a:p>
            <a:pPr eaLnBrk="1" hangingPunct="1"/>
            <a:endParaRPr lang="es-ES" sz="16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eaLnBrk="1" hangingPunct="1"/>
            <a:endParaRPr lang="es-ES" sz="16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eaLnBrk="1" hangingPunct="1"/>
            <a:endParaRPr lang="es-ES" sz="1600" dirty="0">
              <a:solidFill>
                <a:srgbClr val="0070C0"/>
              </a:solidFill>
              <a:latin typeface="Comic Sans MS" pitchFamily="66" charset="0"/>
            </a:endParaRPr>
          </a:p>
          <a:p>
            <a:pPr eaLnBrk="1" hangingPunct="1"/>
            <a:r>
              <a:rPr lang="es-ES" sz="900" dirty="0" smtClean="0">
                <a:solidFill>
                  <a:srgbClr val="0070C0"/>
                </a:solidFill>
                <a:latin typeface="Comic Sans MS" pitchFamily="66" charset="0"/>
              </a:rPr>
              <a:t>Fuente imagen: </a:t>
            </a:r>
            <a:r>
              <a:rPr lang="es-ES"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  <a:hlinkClick r:id="rId4"/>
              </a:rPr>
              <a:t>www.villade</a:t>
            </a:r>
            <a:r>
              <a:rPr lang="es-E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  <a:hlinkClick r:id="rId4"/>
              </a:rPr>
              <a:t>sahagun</a:t>
            </a:r>
            <a:r>
              <a:rPr lang="es-ES"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  <a:hlinkClick r:id="rId4"/>
              </a:rPr>
              <a:t>.es/</a:t>
            </a:r>
            <a:endParaRPr lang="es-ES" sz="900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pPr eaLnBrk="1" hangingPunct="1"/>
            <a:endParaRPr lang="es-ES" sz="16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eaLnBrk="1" hangingPunct="1"/>
            <a:endParaRPr lang="es-ES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cap="all" dirty="0" smtClean="0"/>
              <a:t/>
            </a:r>
            <a:br>
              <a:rPr lang="es-ES" b="1" cap="all" dirty="0" smtClean="0"/>
            </a:br>
            <a:r>
              <a:rPr lang="es-ES" sz="3200" b="1" cap="all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ARCO </a:t>
            </a:r>
            <a:r>
              <a:rPr lang="es-ES" sz="3200" b="1" cap="all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DE SAN BENITO</a:t>
            </a:r>
            <a:r>
              <a:rPr lang="es-ES" b="1" cap="all" dirty="0"/>
              <a:t/>
            </a:r>
            <a:br>
              <a:rPr lang="es-ES" b="1" cap="all" dirty="0"/>
            </a:br>
            <a:endParaRPr lang="es-ES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060848"/>
            <a:ext cx="3024335" cy="3312368"/>
          </a:xfrm>
        </p:spPr>
      </p:pic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 sz="1600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r>
              <a:rPr lang="es-E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Sin </a:t>
            </a:r>
            <a:r>
              <a:rPr lang="es-E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duda el monumento más emblemático y representativo de Sahagún es el arco de San Benito, situado a un costado de las ruinas del </a:t>
            </a:r>
            <a:r>
              <a:rPr lang="es-E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antiguo </a:t>
            </a:r>
            <a:r>
              <a:rPr lang="es-E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  <a:hlinkClick r:id="rId3" tooltip="Monasterio de San Benito"/>
              </a:rPr>
              <a:t>Monasterio </a:t>
            </a:r>
            <a:r>
              <a:rPr lang="es-E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  <a:hlinkClick r:id="rId3" tooltip="Monasterio de San Benito"/>
              </a:rPr>
              <a:t>de San Benito</a:t>
            </a:r>
            <a:r>
              <a:rPr lang="es-E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, por lo que hasta hace poco se creía era la puerta de entrada tal monasterio del siglo XII, pero en realidad era el acceso a la iglesia. Fue realizado por Eduardo Saavedra en 1.662</a:t>
            </a:r>
            <a:r>
              <a:rPr lang="es-E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.</a:t>
            </a:r>
          </a:p>
          <a:p>
            <a:endParaRPr lang="es-ES" sz="1600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endParaRPr lang="es-ES" sz="1600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r>
              <a:rPr lang="es-ES" sz="900" dirty="0">
                <a:solidFill>
                  <a:srgbClr val="0070C0"/>
                </a:solidFill>
                <a:latin typeface="Comic Sans MS" pitchFamily="66" charset="0"/>
              </a:rPr>
              <a:t>Fuente imagen y texto: </a:t>
            </a:r>
            <a:r>
              <a:rPr lang="es-ES"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http://www.minube.com/rincon/arco-de-san-benito-a74501#modal-11180</a:t>
            </a:r>
          </a:p>
        </p:txBody>
      </p:sp>
    </p:spTree>
    <p:extLst>
      <p:ext uri="{BB962C8B-B14F-4D97-AF65-F5344CB8AC3E}">
        <p14:creationId xmlns:p14="http://schemas.microsoft.com/office/powerpoint/2010/main" val="28525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La Plaza Mayor</a:t>
            </a:r>
            <a:endParaRPr lang="es-ES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348706"/>
            <a:ext cx="3528392" cy="3028950"/>
          </a:xfrm>
        </p:spPr>
      </p:pic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La Plaza Mayor es el epicentro del pueblo; es una plaza peatonal y rectangular bastante amplia, rodeada de casas con soportales. A ambos extremos de la plaza hay un templete de música y una fuente de piedra, respectivamente. Es una plaza muy animada, especialmente los sábados, ya que en las calles aledañas se celebra un </a:t>
            </a:r>
            <a:r>
              <a:rPr lang="es-E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  <a:hlinkClick r:id="rId3" tooltip="mercadillo"/>
              </a:rPr>
              <a:t>mercadillo</a:t>
            </a:r>
            <a:r>
              <a:rPr lang="es-E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 local; también hay multitud de bares, cafeterías y restaurantes, y en ella se encuentra </a:t>
            </a:r>
            <a:r>
              <a:rPr lang="es-E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  <a:hlinkClick r:id="rId4" tooltip="la Casa Consistorial"/>
              </a:rPr>
              <a:t>la Casa Consistorial</a:t>
            </a:r>
            <a:r>
              <a:rPr lang="es-E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.</a:t>
            </a:r>
          </a:p>
          <a:p>
            <a:endParaRPr lang="es-ES" sz="1600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s-ES" sz="900" dirty="0">
                <a:solidFill>
                  <a:srgbClr val="0070C0"/>
                </a:solidFill>
                <a:latin typeface="Comic Sans MS" pitchFamily="66" charset="0"/>
              </a:rPr>
              <a:t>Fuente imagen y texto: </a:t>
            </a:r>
            <a:r>
              <a:rPr lang="es-ES"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http://www.minube.com/rincon/plaza-mayor-de-sahagun-a74479#modal-11963</a:t>
            </a:r>
          </a:p>
        </p:txBody>
      </p:sp>
    </p:spTree>
    <p:extLst>
      <p:ext uri="{BB962C8B-B14F-4D97-AF65-F5344CB8AC3E}">
        <p14:creationId xmlns:p14="http://schemas.microsoft.com/office/powerpoint/2010/main" val="642935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Albergue de peregrinos</a:t>
            </a:r>
            <a:endParaRPr lang="es-ES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524" y="2060848"/>
            <a:ext cx="2462411" cy="3168352"/>
          </a:xfrm>
        </p:spPr>
      </p:pic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 sz="1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s-E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El </a:t>
            </a:r>
            <a:r>
              <a:rPr lang="es-ES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albergue es propiedad del Ayuntamiento de Sahagún y a él es a quien corresponde la labor de mantenimiento. Se le conoce como Albergue de Peregrinos Cluny y en él solo pueden alojarse las personas que estén realizando el Camino de Santiago. </a:t>
            </a:r>
            <a:endParaRPr lang="es-ES" sz="1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endParaRPr lang="es-ES" sz="1800" b="1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endParaRPr lang="es-ES" sz="1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s-ES" sz="900" dirty="0">
                <a:solidFill>
                  <a:srgbClr val="0070C0"/>
                </a:solidFill>
                <a:latin typeface="Comic Sans MS" pitchFamily="66" charset="0"/>
              </a:rPr>
              <a:t>Fuente imagen y </a:t>
            </a:r>
            <a:r>
              <a:rPr lang="es-ES" sz="900" dirty="0" smtClean="0">
                <a:solidFill>
                  <a:srgbClr val="0070C0"/>
                </a:solidFill>
                <a:latin typeface="Comic Sans MS" pitchFamily="66" charset="0"/>
              </a:rPr>
              <a:t>texto: </a:t>
            </a:r>
            <a:r>
              <a:rPr lang="es-ES" sz="9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http</a:t>
            </a:r>
            <a:r>
              <a:rPr lang="es-ES"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://www.villadesahagun.es/albergue</a:t>
            </a:r>
            <a:r>
              <a:rPr lang="es-E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/>
            </a:r>
            <a:br>
              <a:rPr lang="es-E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</a:br>
            <a:endParaRPr lang="es-ES" sz="1800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975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1"/>
                </a:solidFill>
                <a:latin typeface="Comic Sans MS" pitchFamily="66" charset="0"/>
              </a:rPr>
              <a:t>Puente Canto </a:t>
            </a:r>
          </a:p>
        </p:txBody>
      </p:sp>
      <p:pic>
        <p:nvPicPr>
          <p:cNvPr id="19463" name="Picture 7" descr="231739-sahagun-puente--canto---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2348706"/>
            <a:ext cx="4038600" cy="3028950"/>
          </a:xfrm>
        </p:spPr>
      </p:pic>
      <p:sp>
        <p:nvSpPr>
          <p:cNvPr id="19459" name="Rectangle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 sz="2000" dirty="0" smtClean="0">
              <a:solidFill>
                <a:schemeClr val="accent1"/>
              </a:solidFill>
              <a:latin typeface="Comic Sans MS" pitchFamily="66" charset="0"/>
            </a:endParaRPr>
          </a:p>
          <a:p>
            <a:endParaRPr lang="es-ES" sz="2000" dirty="0">
              <a:solidFill>
                <a:schemeClr val="accent1"/>
              </a:solidFill>
              <a:latin typeface="Comic Sans MS" pitchFamily="66" charset="0"/>
            </a:endParaRPr>
          </a:p>
          <a:p>
            <a:r>
              <a:rPr lang="es-ES" sz="2000" dirty="0" smtClean="0">
                <a:solidFill>
                  <a:schemeClr val="accent1"/>
                </a:solidFill>
                <a:latin typeface="Comic Sans MS" pitchFamily="66" charset="0"/>
              </a:rPr>
              <a:t>De origen romano que fue reconstruido en el siglo XVI sobre el río Cea y por el que es habitual ver pasar peregrinos haciendo el Camino de Santiago ya que este puente forma parte del camino.</a:t>
            </a:r>
          </a:p>
          <a:p>
            <a:endParaRPr lang="es-ES" sz="2000" dirty="0" smtClean="0">
              <a:solidFill>
                <a:schemeClr val="accent1"/>
              </a:solidFill>
              <a:latin typeface="Comic Sans MS" pitchFamily="66" charset="0"/>
            </a:endParaRPr>
          </a:p>
          <a:p>
            <a:endParaRPr lang="es-ES" sz="900" dirty="0">
              <a:solidFill>
                <a:schemeClr val="accent1"/>
              </a:solidFill>
              <a:latin typeface="Comic Sans MS" pitchFamily="66" charset="0"/>
            </a:endParaRPr>
          </a:p>
          <a:p>
            <a:r>
              <a:rPr lang="es-ES" sz="900" dirty="0">
                <a:solidFill>
                  <a:srgbClr val="0070C0"/>
                </a:solidFill>
                <a:latin typeface="Comic Sans MS" pitchFamily="66" charset="0"/>
              </a:rPr>
              <a:t>Fuente imagen y texto: </a:t>
            </a:r>
            <a:r>
              <a:rPr lang="es-ES"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  <a:hlinkClick r:id="rId3"/>
              </a:rPr>
              <a:t>www.villade</a:t>
            </a:r>
            <a:r>
              <a:rPr lang="es-E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  <a:hlinkClick r:id="rId3"/>
              </a:rPr>
              <a:t>sahagun</a:t>
            </a:r>
            <a:r>
              <a:rPr lang="es-ES"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  <a:hlinkClick r:id="rId3"/>
              </a:rPr>
              <a:t>.es/</a:t>
            </a:r>
            <a:endParaRPr lang="es-ES" sz="900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endParaRPr lang="es-ES" sz="2000" dirty="0" smtClean="0">
              <a:solidFill>
                <a:schemeClr val="accent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smtClean="0">
                <a:solidFill>
                  <a:schemeClr val="accent1"/>
                </a:solidFill>
                <a:latin typeface="Comic Sans MS" pitchFamily="66" charset="0"/>
              </a:rPr>
              <a:t>Bloque III: Actividades para los alumnos.</a:t>
            </a:r>
            <a:r>
              <a:rPr lang="es-ES" dirty="0" smtClean="0">
                <a:solidFill>
                  <a:schemeClr val="accent1"/>
                </a:solidFill>
              </a:rPr>
              <a:t> </a:t>
            </a:r>
            <a:endParaRPr lang="es-ES" dirty="0">
              <a:solidFill>
                <a:schemeClr val="accent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Actividades previas:</a:t>
            </a:r>
          </a:p>
          <a:p>
            <a:pPr marL="0" indent="0">
              <a:buNone/>
            </a:pPr>
            <a:r>
              <a:rPr lang="es-ES" dirty="0" smtClean="0">
                <a:solidFill>
                  <a:schemeClr val="accent1"/>
                </a:solidFill>
                <a:latin typeface="Comic Sans MS" pitchFamily="66" charset="0"/>
              </a:rPr>
              <a:t>- </a:t>
            </a:r>
            <a:r>
              <a:rPr lang="es-ES" sz="1800" dirty="0" smtClean="0">
                <a:solidFill>
                  <a:schemeClr val="accent1"/>
                </a:solidFill>
                <a:latin typeface="Comic Sans MS" pitchFamily="66" charset="0"/>
              </a:rPr>
              <a:t>Buscar información en la </a:t>
            </a:r>
            <a:r>
              <a:rPr lang="es-ES" sz="1800" dirty="0" err="1" smtClean="0">
                <a:solidFill>
                  <a:schemeClr val="accent1"/>
                </a:solidFill>
                <a:latin typeface="Comic Sans MS" pitchFamily="66" charset="0"/>
              </a:rPr>
              <a:t>wikipedia</a:t>
            </a:r>
            <a:r>
              <a:rPr lang="es-ES" sz="1800" dirty="0" smtClean="0">
                <a:solidFill>
                  <a:schemeClr val="accent1"/>
                </a:solidFill>
                <a:latin typeface="Comic Sans MS" pitchFamily="66" charset="0"/>
              </a:rPr>
              <a:t> sobre la comarca de Tierra de Campos.</a:t>
            </a:r>
          </a:p>
          <a:p>
            <a:pPr marL="0" indent="0">
              <a:buNone/>
            </a:pPr>
            <a:endParaRPr lang="es-ES" sz="1800" dirty="0" smtClean="0">
              <a:solidFill>
                <a:schemeClr val="accent1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es-ES" sz="1800" dirty="0" smtClean="0">
                <a:solidFill>
                  <a:schemeClr val="accent1"/>
                </a:solidFill>
                <a:latin typeface="Comic Sans MS" pitchFamily="66" charset="0"/>
              </a:rPr>
              <a:t>- Buscar información del patrimonio cultural de  </a:t>
            </a:r>
            <a:r>
              <a:rPr lang="es-ES" sz="1800" dirty="0">
                <a:solidFill>
                  <a:schemeClr val="accent1"/>
                </a:solidFill>
                <a:latin typeface="Comic Sans MS" pitchFamily="66" charset="0"/>
              </a:rPr>
              <a:t>Sahagún </a:t>
            </a:r>
            <a:r>
              <a:rPr lang="es-ES" sz="1800" dirty="0" smtClean="0">
                <a:solidFill>
                  <a:schemeClr val="accent1"/>
                </a:solidFill>
                <a:latin typeface="Comic Sans MS" pitchFamily="66" charset="0"/>
              </a:rPr>
              <a:t> en </a:t>
            </a:r>
            <a:r>
              <a:rPr lang="es-ES" sz="1800" dirty="0">
                <a:solidFill>
                  <a:schemeClr val="accent1"/>
                </a:solidFill>
                <a:latin typeface="Comic Sans MS" pitchFamily="66" charset="0"/>
              </a:rPr>
              <a:t>l</a:t>
            </a:r>
            <a:r>
              <a:rPr lang="es-ES" sz="1800" dirty="0" smtClean="0">
                <a:solidFill>
                  <a:schemeClr val="accent1"/>
                </a:solidFill>
                <a:latin typeface="Comic Sans MS" pitchFamily="66" charset="0"/>
              </a:rPr>
              <a:t>a página web oficial </a:t>
            </a:r>
            <a:r>
              <a:rPr lang="es-ES" sz="1800" dirty="0">
                <a:solidFill>
                  <a:schemeClr val="accent1"/>
                </a:solidFill>
                <a:latin typeface="Comic Sans MS" pitchFamily="66" charset="0"/>
              </a:rPr>
              <a:t>del </a:t>
            </a:r>
            <a:r>
              <a:rPr lang="es-ES" sz="1800" dirty="0" smtClean="0">
                <a:solidFill>
                  <a:schemeClr val="accent1"/>
                </a:solidFill>
                <a:latin typeface="Comic Sans MS" pitchFamily="66" charset="0"/>
              </a:rPr>
              <a:t>ayuntamiento. </a:t>
            </a:r>
          </a:p>
          <a:p>
            <a:pPr marL="0" indent="0">
              <a:buNone/>
            </a:pPr>
            <a:endParaRPr lang="es-ES" sz="1800" dirty="0" smtClean="0">
              <a:solidFill>
                <a:schemeClr val="accent1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es-ES" sz="1800" dirty="0" smtClean="0">
                <a:solidFill>
                  <a:schemeClr val="accent1"/>
                </a:solidFill>
                <a:latin typeface="Comic Sans MS" pitchFamily="66" charset="0"/>
              </a:rPr>
              <a:t>- Elaborar un pequeño dosier con la información obtenida.</a:t>
            </a:r>
            <a:endParaRPr lang="es-ES" sz="1800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r>
              <a:rPr lang="es-ES" sz="1800" dirty="0">
                <a:latin typeface="Comic Sans MS" pitchFamily="66" charset="0"/>
                <a:hlinkClick r:id="rId2"/>
              </a:rPr>
              <a:t>https://</a:t>
            </a:r>
            <a:r>
              <a:rPr lang="es-ES" sz="1800" dirty="0" smtClean="0">
                <a:latin typeface="Comic Sans MS" pitchFamily="66" charset="0"/>
                <a:hlinkClick r:id="rId2"/>
              </a:rPr>
              <a:t>es.wikipedia.org/wiki/Tierra_de_Campos</a:t>
            </a:r>
            <a:endParaRPr lang="es-ES" sz="1800" dirty="0" smtClean="0">
              <a:latin typeface="Comic Sans MS" pitchFamily="66" charset="0"/>
            </a:endParaRPr>
          </a:p>
          <a:p>
            <a:endParaRPr lang="es-ES" sz="18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s-ES" sz="1800" dirty="0" smtClean="0">
              <a:latin typeface="Comic Sans MS" pitchFamily="66" charset="0"/>
            </a:endParaRPr>
          </a:p>
          <a:p>
            <a:r>
              <a:rPr lang="es-ES" sz="1800" dirty="0">
                <a:solidFill>
                  <a:schemeClr val="accent1"/>
                </a:solidFill>
                <a:latin typeface="Comic Sans MS" pitchFamily="66" charset="0"/>
                <a:hlinkClick r:id="rId3"/>
              </a:rPr>
              <a:t>http://www.villadesahagun.es/</a:t>
            </a:r>
            <a:endParaRPr lang="es-ES" sz="1800" dirty="0">
              <a:solidFill>
                <a:schemeClr val="accent1"/>
              </a:solidFill>
              <a:latin typeface="Comic Sans MS" pitchFamily="66" charset="0"/>
            </a:endParaRPr>
          </a:p>
          <a:p>
            <a:endParaRPr lang="es-ES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10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>
                <a:solidFill>
                  <a:schemeClr val="accent1"/>
                </a:solidFill>
                <a:latin typeface="Comic Sans MS" pitchFamily="66" charset="0"/>
              </a:rPr>
              <a:t>Bloque III: Actividades para los alumnos.</a:t>
            </a:r>
            <a:r>
              <a:rPr lang="es-ES" sz="3200" dirty="0">
                <a:solidFill>
                  <a:schemeClr val="accent1"/>
                </a:solidFill>
              </a:rPr>
              <a:t> </a:t>
            </a:r>
            <a:r>
              <a:rPr lang="es-ES" sz="3200" dirty="0"/>
              <a:t> 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 sz="24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s-ES" sz="2400" dirty="0" smtClean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Actividades </a:t>
            </a:r>
            <a:r>
              <a:rPr lang="es-ES" sz="24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durante la </a:t>
            </a:r>
            <a:r>
              <a:rPr lang="es-ES" sz="2400" dirty="0" smtClean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visita: </a:t>
            </a:r>
            <a:r>
              <a:rPr lang="es-ES" sz="18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 </a:t>
            </a:r>
            <a:endParaRPr lang="es-ES" sz="1800" dirty="0" smtClean="0">
              <a:solidFill>
                <a:schemeClr val="accent3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s-ES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s-ES" sz="1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- Realizar una fotografía de cada uno de los monumentos visitados.</a:t>
            </a:r>
          </a:p>
          <a:p>
            <a:endParaRPr lang="es-ES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s-ES" sz="1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- Fijarse en los elementos más destacados del arte mudéjar en cada uno de los monumentos visitados.</a:t>
            </a:r>
          </a:p>
          <a:p>
            <a:endParaRPr lang="es-ES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s-ES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Ruta BTT por Tierra de Campos (Sahagún-Carrión de los Condes) para además de conocer el patrimonio artístico de la zona tener un conocimiento básico del entorno natural.</a:t>
            </a:r>
            <a:endParaRPr lang="es-ES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86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smtClean="0">
                <a:latin typeface="Comic Sans MS" pitchFamily="66" charset="0"/>
              </a:rPr>
              <a:t/>
            </a:r>
            <a:br>
              <a:rPr lang="es-ES" sz="3200" dirty="0" smtClean="0">
                <a:latin typeface="Comic Sans MS" pitchFamily="66" charset="0"/>
              </a:rPr>
            </a:br>
            <a:r>
              <a:rPr lang="es-ES" sz="2000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ACTIVIDAD: </a:t>
            </a:r>
            <a:r>
              <a:rPr lang="es-ES" sz="2000" dirty="0" smtClean="0">
                <a:solidFill>
                  <a:schemeClr val="accent1"/>
                </a:solidFill>
                <a:latin typeface="Comic Sans MS" pitchFamily="66" charset="0"/>
              </a:rPr>
              <a:t>POR </a:t>
            </a:r>
            <a:r>
              <a:rPr lang="es-ES" sz="2000" dirty="0">
                <a:solidFill>
                  <a:schemeClr val="accent1"/>
                </a:solidFill>
                <a:latin typeface="Comic Sans MS" pitchFamily="66" charset="0"/>
              </a:rPr>
              <a:t>TIERRAS DE CAMPOS (SAHAGÚN-CARRIÓN DE </a:t>
            </a:r>
            <a:r>
              <a:rPr lang="es-E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LOS</a:t>
            </a:r>
            <a:r>
              <a:rPr lang="es-ES" sz="2000" dirty="0">
                <a:solidFill>
                  <a:schemeClr val="accent1"/>
                </a:solidFill>
                <a:latin typeface="Comic Sans MS" pitchFamily="66" charset="0"/>
              </a:rPr>
              <a:t> CONDES)</a:t>
            </a:r>
            <a:r>
              <a:rPr lang="es-ES" sz="2000" b="1" dirty="0">
                <a:solidFill>
                  <a:schemeClr val="accent1"/>
                </a:solidFill>
                <a:latin typeface="Comic Sans MS" pitchFamily="66" charset="0"/>
              </a:rPr>
              <a:t> </a:t>
            </a:r>
            <a:br>
              <a:rPr lang="es-ES" sz="2000" b="1" dirty="0">
                <a:solidFill>
                  <a:schemeClr val="accent1"/>
                </a:solidFill>
                <a:latin typeface="Comic Sans MS" pitchFamily="66" charset="0"/>
              </a:rPr>
            </a:br>
            <a:endParaRPr lang="es-ES" sz="2000" dirty="0">
              <a:solidFill>
                <a:schemeClr val="accent1"/>
              </a:solidFill>
            </a:endParaRPr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493" y="1916833"/>
            <a:ext cx="3200013" cy="3816424"/>
          </a:xfrm>
        </p:spPr>
      </p:pic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 sz="2400" dirty="0" smtClean="0"/>
          </a:p>
          <a:p>
            <a:endParaRPr lang="es-ES" sz="2400" dirty="0" smtClean="0"/>
          </a:p>
          <a:p>
            <a:r>
              <a:rPr lang="es-ES" sz="2000" dirty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</a:rPr>
              <a:t>Ruta BTT </a:t>
            </a:r>
            <a:r>
              <a:rPr lang="es-ES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por Tierra de Campos </a:t>
            </a:r>
            <a:r>
              <a:rPr lang="es-ES" sz="2000" dirty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</a:rPr>
              <a:t>(Sahagún-Carrión de los Condes) </a:t>
            </a:r>
            <a:r>
              <a:rPr lang="es-ES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para además de conocer el patrimonio artístico de la zona tener un conocimiento básico del entorno natural</a:t>
            </a:r>
            <a:r>
              <a:rPr lang="es-ES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.</a:t>
            </a:r>
          </a:p>
          <a:p>
            <a:endParaRPr lang="es-ES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endParaRPr lang="es-ES" sz="20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s-ES" sz="900" dirty="0">
                <a:solidFill>
                  <a:srgbClr val="0070C0"/>
                </a:solidFill>
                <a:latin typeface="Comic Sans MS" panose="030F0702030302020204" pitchFamily="66" charset="0"/>
              </a:rPr>
              <a:t>Fuente </a:t>
            </a:r>
            <a:r>
              <a:rPr lang="es-ES" sz="9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imagen: </a:t>
            </a:r>
            <a:r>
              <a:rPr lang="es-ES"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es.</a:t>
            </a:r>
            <a:r>
              <a:rPr lang="es-E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wikiloc</a:t>
            </a:r>
            <a:r>
              <a:rPr lang="es-ES"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.com/</a:t>
            </a:r>
          </a:p>
          <a:p>
            <a:endParaRPr lang="es-ES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6433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>
                <a:solidFill>
                  <a:schemeClr val="accent1"/>
                </a:solidFill>
                <a:latin typeface="Comic Sans MS" pitchFamily="66" charset="0"/>
              </a:rPr>
              <a:t>Bloque III: Actividades para los alumnos.</a:t>
            </a:r>
            <a:r>
              <a:rPr lang="es-ES" dirty="0">
                <a:solidFill>
                  <a:schemeClr val="accent1"/>
                </a:solidFill>
              </a:rPr>
              <a:t> </a:t>
            </a:r>
            <a:r>
              <a:rPr lang="es-ES" dirty="0"/>
              <a:t> 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sz="2400" dirty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</a:rPr>
              <a:t>Actividades </a:t>
            </a:r>
            <a:r>
              <a:rPr lang="es-ES" sz="2400" dirty="0" smtClean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</a:rPr>
              <a:t>posteriores: </a:t>
            </a:r>
          </a:p>
          <a:p>
            <a:endParaRPr lang="es-ES" sz="2400" dirty="0">
              <a:solidFill>
                <a:schemeClr val="accent3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s-E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Crear una ficha eligiendo tres de los monumentos visitados, incidiendo en las características del arte mudéjar.</a:t>
            </a:r>
          </a:p>
          <a:p>
            <a:endParaRPr lang="es-ES" sz="1600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endParaRPr lang="es-ES" sz="1600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s-E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Realizar un dosier fotográfico sobre la visita a la población que será colgada en el aula virtual del centro.</a:t>
            </a:r>
            <a:endParaRPr lang="es-ES" sz="1600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s-ES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s-ES" sz="1800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s-ES" sz="1800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s-E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Realizar la ficha con la ruta BTT insertando el mapa con el itinerario, descripción del mismo y fotografías de la ruta para ser expuesto en el aula virtual del centro.</a:t>
            </a:r>
            <a:endParaRPr lang="es-ES" sz="1800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40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BIBLIOGRAFÍA Y DOCUMENTACIÓN</a:t>
            </a:r>
            <a:endParaRPr lang="es-ES" sz="3200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s-ES" sz="2400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s-E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La información de este trabajo y las fotografías han sido extraídas de las siguientes fuentes:</a:t>
            </a:r>
          </a:p>
          <a:p>
            <a:pPr fontAlgn="ctr"/>
            <a:endParaRPr lang="es-ES" sz="2400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pPr fontAlgn="ctr"/>
            <a:endParaRPr lang="es-ES" sz="2400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endParaRPr lang="es-ES" sz="1800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s-ES" sz="1400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pPr fontAlgn="ctr"/>
            <a:r>
              <a:rPr lang="es-ES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www.</a:t>
            </a:r>
            <a:r>
              <a:rPr lang="es-ES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es.</a:t>
            </a:r>
            <a:r>
              <a:rPr lang="es-E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wikipedia</a:t>
            </a:r>
            <a:r>
              <a:rPr lang="es-ES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.org</a:t>
            </a:r>
            <a:endParaRPr lang="es-ES" sz="1400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pPr fontAlgn="ctr"/>
            <a:endParaRPr lang="es-ES" sz="1400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pPr fontAlgn="ctr"/>
            <a:r>
              <a:rPr lang="es-ES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www.villade</a:t>
            </a:r>
            <a:r>
              <a:rPr lang="es-E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sahagun</a:t>
            </a:r>
            <a:r>
              <a:rPr lang="es-ES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.es</a:t>
            </a:r>
            <a:endParaRPr lang="es-ES" sz="1400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pPr fontAlgn="ctr"/>
            <a:endParaRPr lang="es-ES" sz="1400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pPr fontAlgn="ctr"/>
            <a:r>
              <a:rPr lang="es-ES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www.ayto</a:t>
            </a:r>
            <a:r>
              <a:rPr lang="es-E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sahagun</a:t>
            </a:r>
            <a:r>
              <a:rPr lang="es-ES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.es</a:t>
            </a:r>
            <a:endParaRPr lang="es-ES" sz="1400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pPr fontAlgn="ctr"/>
            <a:endParaRPr lang="es-ES" sz="1400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pPr fontAlgn="ctr"/>
            <a:r>
              <a:rPr lang="es-ES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www.</a:t>
            </a:r>
            <a:r>
              <a:rPr lang="es-E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google</a:t>
            </a:r>
            <a:r>
              <a:rPr lang="es-ES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.es/imghp</a:t>
            </a:r>
            <a:endParaRPr lang="es-ES" sz="1400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pPr fontAlgn="ctr"/>
            <a:endParaRPr lang="es-ES" sz="1400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pPr fontAlgn="ctr"/>
            <a:r>
              <a:rPr lang="es-ES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www.es.</a:t>
            </a:r>
            <a:r>
              <a:rPr lang="es-E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wikiloc</a:t>
            </a:r>
            <a:r>
              <a:rPr lang="es-ES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.com</a:t>
            </a:r>
          </a:p>
          <a:p>
            <a:pPr marL="0" indent="0" fontAlgn="ctr">
              <a:buNone/>
            </a:pPr>
            <a:endParaRPr lang="es-ES" sz="1400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pPr fontAlgn="ctr"/>
            <a:r>
              <a:rPr lang="es-ES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  <a:hlinkClick r:id="rId2"/>
              </a:rPr>
              <a:t>www.artehistoria.com</a:t>
            </a:r>
            <a:endParaRPr lang="es-ES" sz="1400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pPr marL="0" indent="0" fontAlgn="ctr">
              <a:buNone/>
            </a:pPr>
            <a:endParaRPr lang="es-ES" sz="1400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pPr fontAlgn="ctr"/>
            <a:r>
              <a:rPr lang="es-ES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  <a:hlinkClick r:id="rId3"/>
              </a:rPr>
              <a:t>www.minube.com</a:t>
            </a:r>
            <a:endParaRPr lang="es-ES" sz="1400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pPr marL="0" indent="0" fontAlgn="ctr">
              <a:buNone/>
            </a:pPr>
            <a:endParaRPr lang="es-ES" sz="1400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pPr fontAlgn="ctr"/>
            <a:r>
              <a:rPr lang="es-ES" sz="14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www.arteguias.com</a:t>
            </a:r>
            <a:endParaRPr lang="es-ES" sz="1400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253395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smtClean="0">
                <a:solidFill>
                  <a:schemeClr val="accent1"/>
                </a:solidFill>
                <a:latin typeface="Comic Sans MS" pitchFamily="66" charset="0"/>
              </a:rPr>
              <a:t/>
            </a:r>
            <a:br>
              <a:rPr lang="es-ES" sz="3200" dirty="0" smtClean="0">
                <a:solidFill>
                  <a:schemeClr val="accent1"/>
                </a:solidFill>
                <a:latin typeface="Comic Sans MS" pitchFamily="66" charset="0"/>
              </a:rPr>
            </a:br>
            <a:r>
              <a:rPr lang="es-ES" sz="3200" dirty="0" smtClean="0">
                <a:solidFill>
                  <a:schemeClr val="accent1"/>
                </a:solidFill>
                <a:latin typeface="Comic Sans MS" pitchFamily="66" charset="0"/>
              </a:rPr>
              <a:t>Bloques I y II: Presentación </a:t>
            </a:r>
            <a:r>
              <a:rPr lang="es-ES" sz="3200" dirty="0">
                <a:solidFill>
                  <a:schemeClr val="accent1"/>
                </a:solidFill>
                <a:latin typeface="Comic Sans MS" pitchFamily="66" charset="0"/>
              </a:rPr>
              <a:t>de lo que vamos a visitar y ubicación.</a:t>
            </a:r>
            <a:br>
              <a:rPr lang="es-ES" sz="3200" dirty="0">
                <a:solidFill>
                  <a:schemeClr val="accent1"/>
                </a:solidFill>
                <a:latin typeface="Comic Sans MS" pitchFamily="66" charset="0"/>
              </a:rPr>
            </a:br>
            <a:endParaRPr lang="es-ES" sz="3200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53351"/>
            <a:ext cx="4038600" cy="3219661"/>
          </a:xfrm>
        </p:spPr>
      </p:pic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es-ES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eaLnBrk="1" hangingPunct="1"/>
            <a:r>
              <a:rPr lang="es-ES" sz="2400" dirty="0" smtClean="0">
                <a:solidFill>
                  <a:schemeClr val="accent1"/>
                </a:solidFill>
                <a:latin typeface="Comic Sans MS" pitchFamily="66" charset="0"/>
              </a:rPr>
              <a:t>Guía de visita de Sahagún de Campos</a:t>
            </a:r>
          </a:p>
          <a:p>
            <a:pPr eaLnBrk="1" hangingPunct="1"/>
            <a:endParaRPr lang="es-ES" sz="2400" dirty="0" smtClean="0">
              <a:solidFill>
                <a:schemeClr val="accent1"/>
              </a:solidFill>
              <a:latin typeface="Comic Sans MS" pitchFamily="66" charset="0"/>
            </a:endParaRPr>
          </a:p>
          <a:p>
            <a:pPr eaLnBrk="1" hangingPunct="1"/>
            <a:r>
              <a:rPr lang="es-ES" sz="2400" dirty="0">
                <a:solidFill>
                  <a:schemeClr val="accent1"/>
                </a:solidFill>
                <a:latin typeface="Comic Sans MS" pitchFamily="66" charset="0"/>
              </a:rPr>
              <a:t>Descripción </a:t>
            </a:r>
            <a:r>
              <a:rPr lang="es-ES" sz="2400" dirty="0" smtClean="0">
                <a:solidFill>
                  <a:schemeClr val="accent1"/>
                </a:solidFill>
                <a:latin typeface="Comic Sans MS" pitchFamily="66" charset="0"/>
              </a:rPr>
              <a:t>del </a:t>
            </a:r>
            <a:r>
              <a:rPr lang="es-ES" sz="2400" dirty="0">
                <a:solidFill>
                  <a:schemeClr val="accent1"/>
                </a:solidFill>
                <a:latin typeface="Comic Sans MS" pitchFamily="66" charset="0"/>
              </a:rPr>
              <a:t>espacio </a:t>
            </a:r>
            <a:r>
              <a:rPr lang="es-ES" sz="2400" dirty="0" smtClean="0">
                <a:solidFill>
                  <a:schemeClr val="accent1"/>
                </a:solidFill>
                <a:latin typeface="Comic Sans MS" pitchFamily="66" charset="0"/>
              </a:rPr>
              <a:t>visitado</a:t>
            </a:r>
            <a:r>
              <a:rPr lang="es-ES" sz="2400" dirty="0">
                <a:solidFill>
                  <a:schemeClr val="accent1"/>
                </a:solidFill>
                <a:latin typeface="Comic Sans MS" pitchFamily="66" charset="0"/>
              </a:rPr>
              <a:t>, </a:t>
            </a:r>
            <a:r>
              <a:rPr lang="es-ES" sz="2400" dirty="0" smtClean="0">
                <a:solidFill>
                  <a:schemeClr val="accent1"/>
                </a:solidFill>
                <a:latin typeface="Comic Sans MS" pitchFamily="66" charset="0"/>
              </a:rPr>
              <a:t>tomando como muestra elementos </a:t>
            </a:r>
            <a:r>
              <a:rPr lang="es-ES" sz="2400" dirty="0">
                <a:solidFill>
                  <a:schemeClr val="accent1"/>
                </a:solidFill>
                <a:latin typeface="Comic Sans MS" pitchFamily="66" charset="0"/>
              </a:rPr>
              <a:t>vistos en el </a:t>
            </a:r>
            <a:r>
              <a:rPr lang="es-ES" sz="2400" dirty="0" smtClean="0">
                <a:solidFill>
                  <a:schemeClr val="accent1"/>
                </a:solidFill>
                <a:latin typeface="Comic Sans MS" pitchFamily="66" charset="0"/>
              </a:rPr>
              <a:t>curso.</a:t>
            </a:r>
          </a:p>
          <a:p>
            <a:pPr marL="0" indent="0" eaLnBrk="1" hangingPunct="1">
              <a:buNone/>
            </a:pPr>
            <a:endParaRPr lang="es-ES" sz="2400" dirty="0">
              <a:solidFill>
                <a:schemeClr val="accent1"/>
              </a:solidFill>
              <a:latin typeface="Comic Sans MS" pitchFamily="66" charset="0"/>
            </a:endParaRPr>
          </a:p>
          <a:p>
            <a:pPr eaLnBrk="1" hangingPunct="1"/>
            <a:r>
              <a:rPr lang="es-ES" sz="900" dirty="0">
                <a:solidFill>
                  <a:srgbClr val="0070C0"/>
                </a:solidFill>
                <a:latin typeface="Comic Sans MS" pitchFamily="66" charset="0"/>
              </a:rPr>
              <a:t>Fuente imagen: http://www.artehistoria.net/</a:t>
            </a:r>
            <a:endParaRPr lang="es-ES" sz="900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pPr eaLnBrk="1" hangingPunct="1"/>
            <a:endParaRPr lang="es-ES" sz="2400" dirty="0">
              <a:solidFill>
                <a:schemeClr val="accent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02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2800" dirty="0" smtClean="0">
                <a:solidFill>
                  <a:schemeClr val="accent1"/>
                </a:solidFill>
                <a:latin typeface="Comic Sans MS" pitchFamily="66" charset="0"/>
              </a:rPr>
              <a:t>VILLA DE SAHAGÚN</a:t>
            </a:r>
          </a:p>
        </p:txBody>
      </p:sp>
      <p:pic>
        <p:nvPicPr>
          <p:cNvPr id="14338" name="4 Marcador de contenido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27088" y="1989138"/>
            <a:ext cx="3313112" cy="3681412"/>
          </a:xfrm>
        </p:spPr>
      </p:pic>
      <p:sp>
        <p:nvSpPr>
          <p:cNvPr id="14339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es-ES" sz="18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eaLnBrk="1" hangingPunct="1"/>
            <a:endParaRPr lang="es-ES" sz="18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eaLnBrk="1" hangingPunct="1"/>
            <a:r>
              <a:rPr lang="es-ES" sz="1600" b="1" dirty="0" smtClean="0">
                <a:solidFill>
                  <a:schemeClr val="accent1"/>
                </a:solidFill>
                <a:latin typeface="Comic Sans MS" pitchFamily="66" charset="0"/>
              </a:rPr>
              <a:t>Sahagún</a:t>
            </a:r>
            <a:r>
              <a:rPr lang="es-ES" sz="1600" dirty="0" smtClean="0">
                <a:solidFill>
                  <a:schemeClr val="accent1"/>
                </a:solidFill>
                <a:latin typeface="Comic Sans MS" pitchFamily="66" charset="0"/>
              </a:rPr>
              <a:t> es un municipio y villa española situada al sureste de la provincia de </a:t>
            </a:r>
            <a:r>
              <a:rPr lang="es-ES" sz="1600" b="1" dirty="0" smtClean="0">
                <a:solidFill>
                  <a:schemeClr val="accent1"/>
                </a:solidFill>
                <a:latin typeface="Comic Sans MS" pitchFamily="66" charset="0"/>
              </a:rPr>
              <a:t>León</a:t>
            </a:r>
            <a:r>
              <a:rPr lang="es-ES" sz="1600" dirty="0" smtClean="0">
                <a:solidFill>
                  <a:schemeClr val="accent1"/>
                </a:solidFill>
                <a:latin typeface="Comic Sans MS" pitchFamily="66" charset="0"/>
              </a:rPr>
              <a:t>, en la zona noroccidental de la comunidad autónoma de Castilla y León. Ubicada entre los ríos </a:t>
            </a:r>
            <a:r>
              <a:rPr lang="es-ES" sz="1600" b="1" dirty="0" smtClean="0">
                <a:solidFill>
                  <a:schemeClr val="accent1"/>
                </a:solidFill>
                <a:latin typeface="Comic Sans MS" pitchFamily="66" charset="0"/>
              </a:rPr>
              <a:t>Cea</a:t>
            </a:r>
            <a:r>
              <a:rPr lang="es-ES" sz="1600" dirty="0" smtClean="0">
                <a:solidFill>
                  <a:schemeClr val="accent1"/>
                </a:solidFill>
                <a:latin typeface="Comic Sans MS" pitchFamily="66" charset="0"/>
              </a:rPr>
              <a:t> y </a:t>
            </a:r>
            <a:r>
              <a:rPr lang="es-ES" sz="1600" b="1" dirty="0" smtClean="0">
                <a:solidFill>
                  <a:schemeClr val="accent1"/>
                </a:solidFill>
                <a:latin typeface="Comic Sans MS" pitchFamily="66" charset="0"/>
              </a:rPr>
              <a:t>Valderaduey</a:t>
            </a:r>
            <a:r>
              <a:rPr lang="es-ES" sz="1600" dirty="0" smtClean="0">
                <a:solidFill>
                  <a:schemeClr val="accent1"/>
                </a:solidFill>
                <a:latin typeface="Comic Sans MS" pitchFamily="66" charset="0"/>
              </a:rPr>
              <a:t>, se encuentra en la comarca Tierra de Sahagún que comparte con los municipios limítrofes de Cea, </a:t>
            </a:r>
            <a:r>
              <a:rPr lang="es-ES" sz="1600" dirty="0" err="1" smtClean="0">
                <a:solidFill>
                  <a:schemeClr val="accent1"/>
                </a:solidFill>
                <a:latin typeface="Comic Sans MS" pitchFamily="66" charset="0"/>
              </a:rPr>
              <a:t>Grajal</a:t>
            </a:r>
            <a:r>
              <a:rPr lang="es-ES" sz="1600" dirty="0" smtClean="0">
                <a:solidFill>
                  <a:schemeClr val="accent1"/>
                </a:solidFill>
                <a:latin typeface="Comic Sans MS" pitchFamily="66" charset="0"/>
              </a:rPr>
              <a:t> de Campos o Calzada del Coto.</a:t>
            </a:r>
          </a:p>
          <a:p>
            <a:pPr eaLnBrk="1" hangingPunct="1"/>
            <a:endParaRPr lang="es-ES" sz="1600" dirty="0">
              <a:solidFill>
                <a:schemeClr val="accent1"/>
              </a:solidFill>
              <a:latin typeface="Comic Sans MS" pitchFamily="66" charset="0"/>
            </a:endParaRPr>
          </a:p>
          <a:p>
            <a:pPr eaLnBrk="1" hangingPunct="1"/>
            <a:endParaRPr lang="es-ES" sz="900" dirty="0" smtClean="0">
              <a:solidFill>
                <a:schemeClr val="accent1"/>
              </a:solidFill>
              <a:latin typeface="Comic Sans MS" pitchFamily="66" charset="0"/>
            </a:endParaRPr>
          </a:p>
          <a:p>
            <a:pPr eaLnBrk="1" hangingPunct="1"/>
            <a:r>
              <a:rPr lang="es-ES" sz="900" dirty="0">
                <a:solidFill>
                  <a:srgbClr val="0070C0"/>
                </a:solidFill>
                <a:latin typeface="Comic Sans MS" pitchFamily="66" charset="0"/>
              </a:rPr>
              <a:t>Fuente </a:t>
            </a:r>
            <a:r>
              <a:rPr lang="es-ES" sz="900" dirty="0" smtClean="0">
                <a:solidFill>
                  <a:srgbClr val="0070C0"/>
                </a:solidFill>
                <a:latin typeface="Comic Sans MS" pitchFamily="66" charset="0"/>
              </a:rPr>
              <a:t>imagen y texto: </a:t>
            </a:r>
            <a:r>
              <a:rPr lang="es-ES"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  <a:hlinkClick r:id="rId3"/>
              </a:rPr>
              <a:t>www.villade</a:t>
            </a:r>
            <a:r>
              <a:rPr lang="es-E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  <a:hlinkClick r:id="rId3"/>
              </a:rPr>
              <a:t>sahagun</a:t>
            </a:r>
            <a:r>
              <a:rPr lang="es-ES"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  <a:hlinkClick r:id="rId3"/>
              </a:rPr>
              <a:t>.es/</a:t>
            </a:r>
            <a:endParaRPr lang="es-ES" sz="900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pPr eaLnBrk="1" hangingPunct="1"/>
            <a:endParaRPr lang="es-ES" sz="1600" dirty="0" smtClean="0">
              <a:solidFill>
                <a:schemeClr val="accent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dirty="0" smtClean="0">
                <a:solidFill>
                  <a:schemeClr val="accent1"/>
                </a:solidFill>
                <a:latin typeface="Comic Sans MS" pitchFamily="66" charset="0"/>
              </a:rPr>
              <a:t>Patrimonio Histórico - Artístico</a:t>
            </a:r>
          </a:p>
        </p:txBody>
      </p:sp>
      <p:pic>
        <p:nvPicPr>
          <p:cNvPr id="15367" name="Picture 7" descr="descarga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04900" y="2204864"/>
            <a:ext cx="2819027" cy="3096344"/>
          </a:xfrm>
        </p:spPr>
      </p:pic>
      <p:sp>
        <p:nvSpPr>
          <p:cNvPr id="15363" name="Rectangle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sz="1800" dirty="0" smtClean="0">
                <a:solidFill>
                  <a:schemeClr val="accent1"/>
                </a:solidFill>
                <a:latin typeface="Comic Sans MS" pitchFamily="66" charset="0"/>
              </a:rPr>
              <a:t>La Villa de Sahagún posee un rico Patrimonio Histórico - Artístico. Se trata de uno de los enclaves más importantes de la arquitectura mudéjar castellano - leonesa. Algunas de las “joyas arquitectónicas” que hoy se pueden visitar se encuentra el Monasterio de San Benito, La Capilla de San Mancio o La Torre del Reloj.</a:t>
            </a:r>
          </a:p>
          <a:p>
            <a:endParaRPr lang="es-ES" sz="1800" dirty="0">
              <a:solidFill>
                <a:schemeClr val="accent1"/>
              </a:solidFill>
              <a:latin typeface="Comic Sans MS" pitchFamily="66" charset="0"/>
            </a:endParaRPr>
          </a:p>
          <a:p>
            <a:r>
              <a:rPr lang="es-ES" sz="900" dirty="0">
                <a:solidFill>
                  <a:srgbClr val="0070C0"/>
                </a:solidFill>
                <a:latin typeface="Comic Sans MS" pitchFamily="66" charset="0"/>
              </a:rPr>
              <a:t>Fuente imagen y texto: </a:t>
            </a:r>
            <a:r>
              <a:rPr lang="es-ES"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  <a:hlinkClick r:id="rId3"/>
              </a:rPr>
              <a:t>www.villade</a:t>
            </a:r>
            <a:r>
              <a:rPr lang="es-E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  <a:hlinkClick r:id="rId3"/>
              </a:rPr>
              <a:t>sahagun</a:t>
            </a:r>
            <a:r>
              <a:rPr lang="es-ES"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  <a:hlinkClick r:id="rId3"/>
              </a:rPr>
              <a:t>.es/</a:t>
            </a:r>
            <a:endParaRPr lang="es-ES" sz="900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endParaRPr lang="es-ES" sz="1800" dirty="0" smtClean="0">
              <a:solidFill>
                <a:schemeClr val="accent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dirty="0" smtClean="0">
                <a:solidFill>
                  <a:schemeClr val="accent1"/>
                </a:solidFill>
                <a:latin typeface="Comic Sans MS" pitchFamily="66" charset="0"/>
              </a:rPr>
              <a:t>Iglesia de Santo Tirso</a:t>
            </a:r>
          </a:p>
        </p:txBody>
      </p:sp>
      <p:pic>
        <p:nvPicPr>
          <p:cNvPr id="16386" name="4 Marcador de contenido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52500" y="2008188"/>
            <a:ext cx="3048000" cy="3708400"/>
          </a:xfrm>
        </p:spPr>
      </p:pic>
      <p:sp>
        <p:nvSpPr>
          <p:cNvPr id="16387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es-ES" sz="2000" dirty="0" smtClean="0">
              <a:solidFill>
                <a:srgbClr val="0070C0"/>
              </a:solidFill>
              <a:latin typeface="Comic Sans MS" pitchFamily="66" charset="0"/>
              <a:cs typeface="Complex" pitchFamily="2" charset="0"/>
            </a:endParaRPr>
          </a:p>
          <a:p>
            <a:pPr eaLnBrk="1" hangingPunct="1"/>
            <a:r>
              <a:rPr lang="es-E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E</a:t>
            </a:r>
            <a:r>
              <a:rPr lang="es-E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s </a:t>
            </a:r>
            <a:r>
              <a:rPr lang="es-E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un edificio religioso, ya sin culto, construido en el </a:t>
            </a:r>
            <a:r>
              <a:rPr lang="es-E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  <a:hlinkClick r:id="rId3" tooltip="Siglo XII"/>
              </a:rPr>
              <a:t>siglo XII</a:t>
            </a:r>
            <a:r>
              <a:rPr lang="es-E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 que figura entre lo más representativo del arte </a:t>
            </a:r>
            <a:r>
              <a:rPr lang="es-E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  <a:hlinkClick r:id="rId4" tooltip="Arte mudéjar"/>
              </a:rPr>
              <a:t>románico-mudéjar</a:t>
            </a:r>
            <a:r>
              <a:rPr lang="es-E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 leonés, que tuvo en Sahagún, hito del </a:t>
            </a:r>
            <a:r>
              <a:rPr lang="es-E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  <a:hlinkClick r:id="rId5" tooltip="Camino de Santiago"/>
              </a:rPr>
              <a:t>Camino de Santiago</a:t>
            </a:r>
            <a:r>
              <a:rPr lang="es-E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, su núcleo originario. </a:t>
            </a:r>
            <a:r>
              <a:rPr lang="es-E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  <a:cs typeface="Complex" pitchFamily="2" charset="0"/>
              </a:rPr>
              <a:t>.</a:t>
            </a:r>
          </a:p>
          <a:p>
            <a:pPr eaLnBrk="1" hangingPunct="1"/>
            <a:endParaRPr lang="es-ES" sz="2000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  <a:cs typeface="Complex" pitchFamily="2" charset="0"/>
            </a:endParaRPr>
          </a:p>
          <a:p>
            <a:pPr eaLnBrk="1" hangingPunct="1"/>
            <a:endParaRPr lang="es-ES" sz="2000" dirty="0">
              <a:solidFill>
                <a:schemeClr val="accent1"/>
              </a:solidFill>
              <a:latin typeface="Comic Sans MS" pitchFamily="66" charset="0"/>
              <a:cs typeface="Complex" pitchFamily="2" charset="0"/>
            </a:endParaRPr>
          </a:p>
          <a:p>
            <a:pPr eaLnBrk="1" hangingPunct="1"/>
            <a:endParaRPr lang="es-ES" sz="2000" dirty="0">
              <a:solidFill>
                <a:schemeClr val="accent1"/>
              </a:solidFill>
              <a:latin typeface="Comic Sans MS" pitchFamily="66" charset="0"/>
              <a:cs typeface="Complex" pitchFamily="2" charset="0"/>
            </a:endParaRPr>
          </a:p>
          <a:p>
            <a:pPr eaLnBrk="1" hangingPunct="1"/>
            <a:r>
              <a:rPr lang="es-ES" sz="900" dirty="0">
                <a:solidFill>
                  <a:srgbClr val="0070C0"/>
                </a:solidFill>
                <a:latin typeface="Comic Sans MS" pitchFamily="66" charset="0"/>
              </a:rPr>
              <a:t>Fuente imagen y texto: </a:t>
            </a:r>
            <a:r>
              <a:rPr lang="es-ES"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https://es.wikipedia.org/wiki/Iglesia_de_San_Tirso_(Sahag%C3%BAn)</a:t>
            </a:r>
            <a:endParaRPr lang="es-ES" sz="2000" dirty="0" smtClean="0">
              <a:solidFill>
                <a:schemeClr val="accent1"/>
              </a:solidFill>
              <a:latin typeface="Comic Sans MS" pitchFamily="66" charset="0"/>
              <a:cs typeface="Complex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6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Torre del Reloj </a:t>
            </a:r>
            <a:endParaRPr lang="es-ES" sz="3600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17410" name="4 Marcador de contenido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33525" y="2492375"/>
            <a:ext cx="2533650" cy="2808288"/>
          </a:xfrm>
        </p:spPr>
      </p:pic>
      <p:sp>
        <p:nvSpPr>
          <p:cNvPr id="17411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es-ES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pPr eaLnBrk="1" hangingPunct="1"/>
            <a:r>
              <a:rPr lang="es-E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No </a:t>
            </a:r>
            <a:r>
              <a:rPr lang="es-E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muy lejos del </a:t>
            </a:r>
            <a:r>
              <a:rPr lang="es-E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  <a:hlinkClick r:id="rId3"/>
              </a:rPr>
              <a:t>Arco de San Benito</a:t>
            </a:r>
            <a:r>
              <a:rPr lang="es-E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 está la llamada Torre del Reloj. Originalmente existían dos torres gemelas, apostadas una a cada lado de la entrada principal al monasterio neoclásico; una de ellas fue destruida durante un incendio al parecer provocado y la actual se salvó al ser portadora del reloj de la villa</a:t>
            </a:r>
            <a:r>
              <a:rPr lang="es-E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.</a:t>
            </a:r>
          </a:p>
          <a:p>
            <a:pPr eaLnBrk="1" hangingPunct="1"/>
            <a:endParaRPr lang="es-ES" sz="1800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pPr eaLnBrk="1" hangingPunct="1"/>
            <a:r>
              <a:rPr lang="es-ES"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Fuente imagen y texto: http://www.artehistoria.com/v2/monumentos/1895.htm</a:t>
            </a:r>
            <a:endParaRPr lang="es-ES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Capilla </a:t>
            </a:r>
            <a:r>
              <a:rPr lang="es-ES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de San Mancio</a:t>
            </a:r>
            <a:r>
              <a:rPr lang="es-ES" b="1" dirty="0"/>
              <a:t/>
            </a:r>
            <a:br>
              <a:rPr lang="es-ES" b="1" dirty="0"/>
            </a:br>
            <a:endParaRPr lang="es-ES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724" y="2276872"/>
            <a:ext cx="2767211" cy="2952328"/>
          </a:xfrm>
        </p:spPr>
      </p:pic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4008" y="1700808"/>
            <a:ext cx="4038600" cy="4525963"/>
          </a:xfrm>
        </p:spPr>
        <p:txBody>
          <a:bodyPr/>
          <a:lstStyle/>
          <a:p>
            <a:endParaRPr lang="it-IT" sz="2000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r>
              <a:rPr lang="it-IT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Se </a:t>
            </a:r>
            <a:r>
              <a:rPr lang="it-IT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dedicó a </a:t>
            </a:r>
            <a:r>
              <a:rPr lang="it-IT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  <a:hlinkClick r:id="rId3"/>
              </a:rPr>
              <a:t>San </a:t>
            </a:r>
            <a:r>
              <a:rPr lang="it-IT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  <a:hlinkClick r:id="rId3"/>
              </a:rPr>
              <a:t>Benito</a:t>
            </a:r>
            <a:r>
              <a:rPr lang="es-E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. Es </a:t>
            </a:r>
            <a:r>
              <a:rPr lang="es-E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de una sola nave de tres tramos; el último se ha perdido, todo ello se cubre con bóveda de crucería</a:t>
            </a:r>
            <a:r>
              <a:rPr lang="es-E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.</a:t>
            </a:r>
            <a:r>
              <a:rPr lang="es-E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s-E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El </a:t>
            </a:r>
            <a:r>
              <a:rPr lang="es-E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paramento exterior de esta capilla esta realizado en estilo </a:t>
            </a:r>
            <a:r>
              <a:rPr lang="es-ES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mudéjar</a:t>
            </a:r>
            <a:r>
              <a:rPr lang="es-E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y es uno de los primeros ejemplos peninsulares</a:t>
            </a:r>
            <a:r>
              <a:rPr lang="es-E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.</a:t>
            </a:r>
          </a:p>
          <a:p>
            <a:pPr marL="0" indent="0">
              <a:buNone/>
            </a:pPr>
            <a:endParaRPr lang="es-ES" sz="2000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endParaRPr lang="es-ES" sz="900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endParaRPr lang="es-ES" sz="900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endParaRPr lang="es-ES" sz="900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endParaRPr lang="es-ES" sz="900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r>
              <a:rPr lang="es-ES"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Fuente imagen y texto: http://www.artehistoria.com/v2/monumentos/1888.htm</a:t>
            </a:r>
            <a:endParaRPr lang="es-E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48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La Peregrina</a:t>
            </a:r>
            <a:endParaRPr lang="es-ES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25643"/>
            <a:ext cx="4038600" cy="3075076"/>
          </a:xfrm>
        </p:spPr>
      </p:pic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El famoso Santuario de la Virgen </a:t>
            </a:r>
            <a:r>
              <a:rPr lang="es-E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Peregrina se </a:t>
            </a:r>
            <a:r>
              <a:rPr lang="es-E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encuentra al sur de la villa, sobre un cerro de mediana </a:t>
            </a:r>
            <a:r>
              <a:rPr lang="es-E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altura. </a:t>
            </a:r>
            <a:r>
              <a:rPr lang="es-E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Es la iglesia de un convento franciscano fundado en 1256 y que sirvió como hospital de peregrinos, sirviendo a los viajeros que atravesaban el Camino Francés en busca de Santiago de Compostela</a:t>
            </a:r>
            <a:r>
              <a:rPr lang="es-E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.</a:t>
            </a:r>
          </a:p>
          <a:p>
            <a:endParaRPr lang="es-ES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endParaRPr lang="es-ES" sz="1800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r>
              <a:rPr lang="es-ES"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Fuente imagen y </a:t>
            </a:r>
            <a:r>
              <a:rPr lang="es-ES" sz="9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texto:</a:t>
            </a:r>
            <a:r>
              <a:rPr lang="es-ES"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s-ES" sz="9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http</a:t>
            </a:r>
            <a:r>
              <a:rPr lang="es-ES"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://www.arteguias.com/romanico_sahagun.htm</a:t>
            </a:r>
          </a:p>
        </p:txBody>
      </p:sp>
    </p:spTree>
    <p:extLst>
      <p:ext uri="{BB962C8B-B14F-4D97-AF65-F5344CB8AC3E}">
        <p14:creationId xmlns:p14="http://schemas.microsoft.com/office/powerpoint/2010/main" val="427184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dirty="0" smtClean="0">
                <a:solidFill>
                  <a:schemeClr val="accent1"/>
                </a:solidFill>
                <a:latin typeface="Comic Sans MS" pitchFamily="66" charset="0"/>
              </a:rPr>
              <a:t>Ermita de la Virgen del Puente </a:t>
            </a:r>
          </a:p>
        </p:txBody>
      </p:sp>
      <p:pic>
        <p:nvPicPr>
          <p:cNvPr id="18439" name="Picture 7" descr="imagen-104-2011-09-19_12-34-0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2520347"/>
            <a:ext cx="4038600" cy="2685669"/>
          </a:xfrm>
        </p:spPr>
      </p:pic>
      <p:sp>
        <p:nvSpPr>
          <p:cNvPr id="18435" name="Rectangle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 sz="2000" dirty="0" smtClean="0">
              <a:solidFill>
                <a:schemeClr val="accent1"/>
              </a:solidFill>
              <a:latin typeface="Comic Sans MS" pitchFamily="66" charset="0"/>
            </a:endParaRPr>
          </a:p>
          <a:p>
            <a:endParaRPr lang="es-ES" sz="2000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r>
              <a:rPr lang="es-E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Situada en el Camino Francés, del siglo XIII, importante por ser el primer santuario mariano de la Ruta Jacobea en la provincia de León</a:t>
            </a:r>
            <a:r>
              <a:rPr lang="es-E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endParaRPr lang="es-E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s-E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s-ES" sz="900" dirty="0">
                <a:solidFill>
                  <a:srgbClr val="0070C0"/>
                </a:solidFill>
                <a:latin typeface="Comic Sans MS" pitchFamily="66" charset="0"/>
              </a:rPr>
              <a:t>Fuente imagen y texto: </a:t>
            </a:r>
            <a:r>
              <a:rPr lang="es-ES"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  <a:hlinkClick r:id="rId3"/>
              </a:rPr>
              <a:t>www.villade</a:t>
            </a:r>
            <a:r>
              <a:rPr lang="es-E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  <a:hlinkClick r:id="rId3"/>
              </a:rPr>
              <a:t>sahagun</a:t>
            </a:r>
            <a:r>
              <a:rPr lang="es-ES"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  <a:hlinkClick r:id="rId3"/>
              </a:rPr>
              <a:t>.es/</a:t>
            </a:r>
            <a:endParaRPr lang="es-ES" sz="900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endParaRPr lang="es-E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820</Words>
  <Application>Microsoft Office PowerPoint</Application>
  <PresentationFormat>Presentación en pantalla (4:3)</PresentationFormat>
  <Paragraphs>147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Tema de Office</vt:lpstr>
      <vt:lpstr>CURSO TIERRA DE CAMPOS: ESPACIO NATURAL Y CULTURAL</vt:lpstr>
      <vt:lpstr> Bloques I y II: Presentación de lo que vamos a visitar y ubicación. </vt:lpstr>
      <vt:lpstr>VILLA DE SAHAGÚN</vt:lpstr>
      <vt:lpstr>Patrimonio Histórico - Artístico</vt:lpstr>
      <vt:lpstr>Iglesia de Santo Tirso</vt:lpstr>
      <vt:lpstr>Torre del Reloj </vt:lpstr>
      <vt:lpstr> Capilla de San Mancio </vt:lpstr>
      <vt:lpstr>La Peregrina</vt:lpstr>
      <vt:lpstr>Ermita de la Virgen del Puente </vt:lpstr>
      <vt:lpstr> ARCO DE SAN BENITO </vt:lpstr>
      <vt:lpstr>La Plaza Mayor</vt:lpstr>
      <vt:lpstr>Albergue de peregrinos</vt:lpstr>
      <vt:lpstr>Puente Canto </vt:lpstr>
      <vt:lpstr>Bloque III: Actividades para los alumnos. </vt:lpstr>
      <vt:lpstr>Bloque III: Actividades para los alumnos.  </vt:lpstr>
      <vt:lpstr> ACTIVIDAD: POR TIERRAS DE CAMPOS (SAHAGÚN-CARRIÓN DE LOS CONDES)  </vt:lpstr>
      <vt:lpstr>Bloque III: Actividades para los alumnos.  </vt:lpstr>
      <vt:lpstr>BIBLIOGRAFÍA Y DOCUMENTACIÓN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TIERRA DE CAMPOS: ESPACIO NATURAL Y CULTURAL</dc:title>
  <cp:lastModifiedBy>Usuario de Windows</cp:lastModifiedBy>
  <cp:revision>56</cp:revision>
  <dcterms:modified xsi:type="dcterms:W3CDTF">2015-10-23T10:39:50Z</dcterms:modified>
</cp:coreProperties>
</file>