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21"/>
  </p:notesMasterIdLst>
  <p:handoutMasterIdLst>
    <p:handoutMasterId r:id="rId22"/>
  </p:handoutMasterIdLst>
  <p:sldIdLst>
    <p:sldId id="256" r:id="rId5"/>
    <p:sldId id="299" r:id="rId6"/>
    <p:sldId id="292" r:id="rId7"/>
    <p:sldId id="293" r:id="rId8"/>
    <p:sldId id="294" r:id="rId9"/>
    <p:sldId id="295" r:id="rId10"/>
    <p:sldId id="370" r:id="rId11"/>
    <p:sldId id="296" r:id="rId12"/>
    <p:sldId id="297" r:id="rId13"/>
    <p:sldId id="298" r:id="rId14"/>
    <p:sldId id="337" r:id="rId15"/>
    <p:sldId id="300" r:id="rId16"/>
    <p:sldId id="287" r:id="rId17"/>
    <p:sldId id="310" r:id="rId18"/>
    <p:sldId id="265" r:id="rId19"/>
    <p:sldId id="263" r:id="rId2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99"/>
    <a:srgbClr val="6D27D3"/>
    <a:srgbClr val="FF66FF"/>
    <a:srgbClr val="492FE7"/>
    <a:srgbClr val="4C41D5"/>
    <a:srgbClr val="FF3300"/>
    <a:srgbClr val="3366FF"/>
    <a:srgbClr val="4E5AC8"/>
    <a:srgbClr val="EF954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598" autoAdjust="0"/>
  </p:normalViewPr>
  <p:slideViewPr>
    <p:cSldViewPr snapToGrid="0" showGuides="1">
      <p:cViewPr varScale="1">
        <p:scale>
          <a:sx n="108" d="100"/>
          <a:sy n="108" d="100"/>
        </p:scale>
        <p:origin x="714"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F1A4F8C-E918-4AA2-B7D6-8BA3DF09F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66F2EAE0-7046-43A4-A1B0-62E783DBF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3320398-B57E-4984-8C80-58F32627108A}" type="datetime1">
              <a:rPr lang="es-ES" smtClean="0"/>
              <a:t>17/02/2022</a:t>
            </a:fld>
            <a:endParaRPr lang="es-ES"/>
          </a:p>
        </p:txBody>
      </p:sp>
      <p:sp>
        <p:nvSpPr>
          <p:cNvPr id="4" name="Marcador de pie de página 3">
            <a:extLst>
              <a:ext uri="{FF2B5EF4-FFF2-40B4-BE49-F238E27FC236}">
                <a16:creationId xmlns:a16="http://schemas.microsoft.com/office/drawing/2014/main" id="{DBA7D107-515E-4AFF-A175-895B266E3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F022CA95-5884-4688-8B0C-37914EB108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es-ES" smtClean="0"/>
              <a:t>‹Nº›</a:t>
            </a:fld>
            <a:endParaRPr lang="es-ES"/>
          </a:p>
        </p:txBody>
      </p:sp>
    </p:spTree>
    <p:extLst>
      <p:ext uri="{BB962C8B-B14F-4D97-AF65-F5344CB8AC3E}">
        <p14:creationId xmlns:p14="http://schemas.microsoft.com/office/powerpoint/2010/main" val="249220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295EB03-9AA3-4D2F-BDF0-1A3BDE788F49}" type="datetime1">
              <a:rPr lang="es-ES" noProof="0" smtClean="0"/>
              <a:t>17/02/2022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es-ES" noProof="0" smtClean="0"/>
              <a:t>‹Nº›</a:t>
            </a:fld>
            <a:endParaRPr lang="es-ES" noProof="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1</a:t>
            </a:fld>
            <a:endParaRPr lang="es-ES"/>
          </a:p>
        </p:txBody>
      </p:sp>
    </p:spTree>
    <p:extLst>
      <p:ext uri="{BB962C8B-B14F-4D97-AF65-F5344CB8AC3E}">
        <p14:creationId xmlns:p14="http://schemas.microsoft.com/office/powerpoint/2010/main" val="301765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10</a:t>
            </a:fld>
            <a:endParaRPr lang="es-ES"/>
          </a:p>
        </p:txBody>
      </p:sp>
    </p:spTree>
    <p:extLst>
      <p:ext uri="{BB962C8B-B14F-4D97-AF65-F5344CB8AC3E}">
        <p14:creationId xmlns:p14="http://schemas.microsoft.com/office/powerpoint/2010/main" val="154048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Pueden aparecen los síntomas cuando hay una perdida significativa de sangre</a:t>
            </a:r>
          </a:p>
          <a:p>
            <a:endParaRPr lang="es-ES" dirty="0"/>
          </a:p>
        </p:txBody>
      </p:sp>
      <p:sp>
        <p:nvSpPr>
          <p:cNvPr id="4" name="Marcador de número de diapositiva 3"/>
          <p:cNvSpPr>
            <a:spLocks noGrp="1"/>
          </p:cNvSpPr>
          <p:nvPr>
            <p:ph type="sldNum" sz="quarter" idx="5"/>
          </p:nvPr>
        </p:nvSpPr>
        <p:spPr/>
        <p:txBody>
          <a:bodyPr/>
          <a:lstStyle/>
          <a:p>
            <a:pPr rtl="0"/>
            <a:fld id="{B63359F2-43EF-4812-9DC0-98C0B1A40681}" type="slidenum">
              <a:rPr lang="es-ES" noProof="0" smtClean="0"/>
              <a:t>11</a:t>
            </a:fld>
            <a:endParaRPr lang="es-ES" noProof="0"/>
          </a:p>
        </p:txBody>
      </p:sp>
    </p:spTree>
    <p:extLst>
      <p:ext uri="{BB962C8B-B14F-4D97-AF65-F5344CB8AC3E}">
        <p14:creationId xmlns:p14="http://schemas.microsoft.com/office/powerpoint/2010/main" val="308578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B63359F2-43EF-4812-9DC0-98C0B1A40681}" type="slidenum">
              <a:rPr lang="es-ES" noProof="0" smtClean="0"/>
              <a:t>12</a:t>
            </a:fld>
            <a:endParaRPr lang="es-ES" noProof="0"/>
          </a:p>
        </p:txBody>
      </p:sp>
    </p:spTree>
    <p:extLst>
      <p:ext uri="{BB962C8B-B14F-4D97-AF65-F5344CB8AC3E}">
        <p14:creationId xmlns:p14="http://schemas.microsoft.com/office/powerpoint/2010/main" val="301137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13</a:t>
            </a:fld>
            <a:endParaRPr lang="es-ES"/>
          </a:p>
        </p:txBody>
      </p:sp>
    </p:spTree>
    <p:extLst>
      <p:ext uri="{BB962C8B-B14F-4D97-AF65-F5344CB8AC3E}">
        <p14:creationId xmlns:p14="http://schemas.microsoft.com/office/powerpoint/2010/main" val="419365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14</a:t>
            </a:fld>
            <a:endParaRPr lang="es-ES"/>
          </a:p>
        </p:txBody>
      </p:sp>
    </p:spTree>
    <p:extLst>
      <p:ext uri="{BB962C8B-B14F-4D97-AF65-F5344CB8AC3E}">
        <p14:creationId xmlns:p14="http://schemas.microsoft.com/office/powerpoint/2010/main" val="58344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15</a:t>
            </a:fld>
            <a:endParaRPr lang="es-ES"/>
          </a:p>
        </p:txBody>
      </p:sp>
    </p:spTree>
    <p:extLst>
      <p:ext uri="{BB962C8B-B14F-4D97-AF65-F5344CB8AC3E}">
        <p14:creationId xmlns:p14="http://schemas.microsoft.com/office/powerpoint/2010/main" val="268071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B63359F2-43EF-4812-9DC0-98C0B1A40681}" type="slidenum">
              <a:rPr lang="es-ES" smtClean="0"/>
              <a:t>16</a:t>
            </a:fld>
            <a:endParaRPr lang="es-ES"/>
          </a:p>
        </p:txBody>
      </p:sp>
    </p:spTree>
    <p:extLst>
      <p:ext uri="{BB962C8B-B14F-4D97-AF65-F5344CB8AC3E}">
        <p14:creationId xmlns:p14="http://schemas.microsoft.com/office/powerpoint/2010/main" val="171761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es-ES" noProof="0"/>
              <a:t>Haga clic para modificar el estilo de título del patrón</a:t>
            </a:r>
          </a:p>
        </p:txBody>
      </p:sp>
      <p:sp>
        <p:nvSpPr>
          <p:cNvPr id="16" name="Subtítulo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s-ES" noProof="0"/>
              <a:t>Haga clic para modificar el estilo de subtítulo del patrón</a:t>
            </a:r>
          </a:p>
        </p:txBody>
      </p:sp>
      <p:sp>
        <p:nvSpPr>
          <p:cNvPr id="25" name="Marcador de posición de imagen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es-ES" noProof="0"/>
              <a:t>Haga clic en el icono para agregar una imagen</a:t>
            </a:r>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es-ES" noProof="0">
                <a:solidFill>
                  <a:schemeClr val="tx2"/>
                </a:solidFill>
              </a:rPr>
              <a:t>Haga clic para modificar el estilo de título del patrón</a:t>
            </a:r>
          </a:p>
        </p:txBody>
      </p:sp>
      <p:sp>
        <p:nvSpPr>
          <p:cNvPr id="12" name="Marcador de posición de imagen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es-ES" noProof="0"/>
              <a:t>Haga clic en el icono para agregar una imagen</a:t>
            </a:r>
          </a:p>
        </p:txBody>
      </p:sp>
      <p:sp>
        <p:nvSpPr>
          <p:cNvPr id="13" name="Marcador de posición de imagen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es-ES" noProof="0"/>
              <a:t>Haga clic en el icono para agregar una imagen</a:t>
            </a:r>
          </a:p>
        </p:txBody>
      </p:sp>
      <p:sp>
        <p:nvSpPr>
          <p:cNvPr id="14" name="Marcador de posición de imagen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es-ES" noProof="0"/>
              <a:t>Haga clic en el icono para agregar una imagen</a:t>
            </a:r>
          </a:p>
        </p:txBody>
      </p:sp>
      <p:sp>
        <p:nvSpPr>
          <p:cNvPr id="16" name="Marcador de posición de imagen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es-ES" noProof="0"/>
              <a:t>Haga clic en el icono para agregar una imagen</a:t>
            </a:r>
          </a:p>
        </p:txBody>
      </p:sp>
      <p:sp>
        <p:nvSpPr>
          <p:cNvPr id="10" name="Marcador de contenido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es-ES" noProof="0"/>
              <a:t>Haga clic para modificar los estilos de texto del patrón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ítulo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es-ES" noProof="0"/>
              <a:t>Haga clic para modificar el estilo de título del patrón</a:t>
            </a:r>
          </a:p>
        </p:txBody>
      </p:sp>
      <p:sp>
        <p:nvSpPr>
          <p:cNvPr id="6" name="Marcador de contenido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es-ES" noProof="0"/>
              <a:t>Haga clic para modificar los estilos de texto del patrón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13" name="Marcador de posición de imagen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es-ES" noProof="0"/>
              <a:t>Haga clic en el icono para agregar una imagen</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8" name="Rectángulo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581193" y="2228003"/>
            <a:ext cx="5194767" cy="3633047"/>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416039" y="2228003"/>
            <a:ext cx="5194769" cy="3633047"/>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11"/>
          </p:nvPr>
        </p:nvSpPr>
        <p:spPr/>
        <p:txBody>
          <a:bodyPr rtlCol="0"/>
          <a:lstStyle/>
          <a:p>
            <a:pPr rtl="0"/>
            <a:r>
              <a:rPr lang="es-ES" noProof="0"/>
              <a:t>Ejemplo de Texto de pie de página</a:t>
            </a:r>
          </a:p>
        </p:txBody>
      </p:sp>
      <p:sp>
        <p:nvSpPr>
          <p:cNvPr id="5" name="Marcador de fecha 4"/>
          <p:cNvSpPr>
            <a:spLocks noGrp="1"/>
          </p:cNvSpPr>
          <p:nvPr>
            <p:ph type="dt" sz="half" idx="10"/>
          </p:nvPr>
        </p:nvSpPr>
        <p:spPr/>
        <p:txBody>
          <a:bodyPr rtlCol="0"/>
          <a:lstStyle/>
          <a:p>
            <a:pPr rtl="0"/>
            <a:r>
              <a:rPr lang="es-ES" noProof="0"/>
              <a:t>20XX</a:t>
            </a:r>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s-ES" noProof="0"/>
              <a:t>Haga clic para modificar el estilo de título del patrón</a:t>
            </a:r>
          </a:p>
        </p:txBody>
      </p:sp>
      <p:sp>
        <p:nvSpPr>
          <p:cNvPr id="3" name="Marcador de conteni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0" name="Marcador de pie de pá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s-ES" noProof="0"/>
              <a:t>Muestra de texto de pie de página</a:t>
            </a:r>
          </a:p>
        </p:txBody>
      </p:sp>
      <p:sp>
        <p:nvSpPr>
          <p:cNvPr id="8" name="Marcador de fech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s-ES" noProof="0"/>
              <a:t>20XX</a:t>
            </a:r>
          </a:p>
        </p:txBody>
      </p:sp>
      <p:sp>
        <p:nvSpPr>
          <p:cNvPr id="11" name="Marcador de número de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s-ES" noProof="0" smtClean="0"/>
              <a:pPr rtl="0"/>
              <a:t>‹Nº›</a:t>
            </a:fld>
            <a:endParaRPr lang="es-ES" noProof="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algn="l" rtl="0"/>
            <a:r>
              <a:rPr lang="es-ES" noProof="0"/>
              <a:t>Ejemplo de Texto de pie de página</a:t>
            </a:r>
          </a:p>
        </p:txBody>
      </p:sp>
      <p:sp>
        <p:nvSpPr>
          <p:cNvPr id="5" name="Marcador de fecha 4"/>
          <p:cNvSpPr>
            <a:spLocks noGrp="1"/>
          </p:cNvSpPr>
          <p:nvPr>
            <p:ph type="dt" sz="half" idx="10"/>
          </p:nvPr>
        </p:nvSpPr>
        <p:spPr/>
        <p:txBody>
          <a:bodyPr rtlCol="0"/>
          <a:lstStyle/>
          <a:p>
            <a:pPr rtl="0"/>
            <a:r>
              <a:rPr lang="es-ES" noProof="0"/>
              <a:t>20XX</a:t>
            </a:r>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es-ES" noProof="0"/>
              <a:t>Haga clic para modificar el estilo de título del patrón</a:t>
            </a:r>
          </a:p>
        </p:txBody>
      </p:sp>
      <p:sp>
        <p:nvSpPr>
          <p:cNvPr id="6" name="Marcador de contenido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es-ES" noProof="0"/>
              <a:t>Haga clic para modificar los estilos de texto del patrón</a:t>
            </a:r>
          </a:p>
        </p:txBody>
      </p:sp>
      <p:sp>
        <p:nvSpPr>
          <p:cNvPr id="10" name="Marcador de posición de imagen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es-ES" noProof="0"/>
              <a:t>Haga clic en el icono para agregar una imagen</a:t>
            </a:r>
          </a:p>
        </p:txBody>
      </p:sp>
      <p:sp>
        <p:nvSpPr>
          <p:cNvPr id="11" name="Marcador de posición de imagen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es-ES" noProof="0"/>
              <a:t>Haga clic en el icono para agregar una imagen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es-ES" noProof="0">
                <a:solidFill>
                  <a:schemeClr val="tx2"/>
                </a:solidFill>
              </a:rPr>
              <a:t>Haga clic para modificar el estilo de título del patrón</a:t>
            </a:r>
          </a:p>
        </p:txBody>
      </p:sp>
      <p:sp>
        <p:nvSpPr>
          <p:cNvPr id="6" name="Marcador de contenido 2" descr="Etiqueta=Color de énfasis&#10;Tipo = Claro&#10;Target=Viñeta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es-ES" noProof="0"/>
              <a:t>Haga clic para modificar los estilos de texto del patrón</a:t>
            </a:r>
          </a:p>
        </p:txBody>
      </p:sp>
      <p:sp>
        <p:nvSpPr>
          <p:cNvPr id="11" name="Marcador de posición de imagen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es-ES" noProof="0"/>
              <a:t>Haga clic en el icono para agregar una imagen</a:t>
            </a:r>
          </a:p>
        </p:txBody>
      </p:sp>
      <p:sp>
        <p:nvSpPr>
          <p:cNvPr id="12" name="Marcador de posición de imagen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es-ES" noProof="0"/>
              <a:t>Haga clic en el icono para agregar una imagen</a:t>
            </a:r>
          </a:p>
        </p:txBody>
      </p:sp>
      <p:sp>
        <p:nvSpPr>
          <p:cNvPr id="13" name="Marcador de posición de imagen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es-ES" noProof="0"/>
              <a:t>Haga clic en el icono para agregar una imagen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es-ES" noProof="0"/>
              <a:t>Haga clic para modificar el estilo de título del patrón</a:t>
            </a:r>
          </a:p>
        </p:txBody>
      </p:sp>
      <p:sp>
        <p:nvSpPr>
          <p:cNvPr id="6" name="Subtítulo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s-ES" noProof="0"/>
              <a:t>Haga clic para modificar el estilo de subtítulo del patrón</a:t>
            </a:r>
          </a:p>
        </p:txBody>
      </p:sp>
      <p:sp>
        <p:nvSpPr>
          <p:cNvPr id="9" name="Marcador de posición de imagen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s-ES" noProof="0"/>
              <a:t>Haga clic en el icono para agregar una imagen</a:t>
            </a:r>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31520"/>
            <a:ext cx="11029616" cy="987552"/>
          </a:xfrm>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a:xfrm>
            <a:off x="581192" y="2340864"/>
            <a:ext cx="11029615" cy="363448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ie de pá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s-ES" noProof="0"/>
              <a:t>Ejemplo de Texto de pie de página</a:t>
            </a:r>
          </a:p>
        </p:txBody>
      </p:sp>
      <p:sp>
        <p:nvSpPr>
          <p:cNvPr id="8" name="Marcador de fech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s-ES" noProof="0"/>
              <a:t>20XX</a:t>
            </a:r>
          </a:p>
        </p:txBody>
      </p:sp>
      <p:sp>
        <p:nvSpPr>
          <p:cNvPr id="10" name="Marcador de número de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es-ES" noProof="0"/>
              <a:t>Haga clic para modificar el estilo de título del patrón</a:t>
            </a:r>
          </a:p>
        </p:txBody>
      </p:sp>
      <p:sp>
        <p:nvSpPr>
          <p:cNvPr id="6" name="Subtítulo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s-ES" noProof="0"/>
              <a:t>Haga clic para modificar el estilo de subtítulo del patrón</a:t>
            </a:r>
          </a:p>
        </p:txBody>
      </p:sp>
      <p:sp>
        <p:nvSpPr>
          <p:cNvPr id="10" name="Marcador de posición de imagen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s-ES" noProof="0"/>
              <a:t>Haga clic en el icono para agregar una imagen</a:t>
            </a:r>
          </a:p>
        </p:txBody>
      </p:sp>
      <p:sp>
        <p:nvSpPr>
          <p:cNvPr id="11" name="Marcador de posición de imagen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s-ES" noProof="0"/>
              <a:t>Haga clic en el icono para agregar una imagen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
        <p:nvSpPr>
          <p:cNvPr id="15" name="Marcador de posición de SmartArt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es-ES" noProof="0"/>
              <a:t>Haga clic en el icono para agregar un elemento gráfico SmartArt</a:t>
            </a:r>
          </a:p>
        </p:txBody>
      </p:sp>
      <p:sp>
        <p:nvSpPr>
          <p:cNvPr id="16" name="Marcador de posición de SmartArt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es-ES" noProof="0"/>
              <a:t>Haga clic en el icono para agregar un elemento gráfico SmartArt</a:t>
            </a:r>
          </a:p>
        </p:txBody>
      </p:sp>
      <p:sp>
        <p:nvSpPr>
          <p:cNvPr id="17" name="Marcador de posición de SmartArt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es-ES" noProof="0"/>
              <a:t>Haga clic en el icono para agregar un elemento gráfico SmartArt</a:t>
            </a:r>
          </a:p>
        </p:txBody>
      </p:sp>
      <p:sp>
        <p:nvSpPr>
          <p:cNvPr id="18" name="Marcador de posición de SmartArt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es-ES" noProof="0"/>
              <a:t>Haga clic en el icono para agregar un elemento gráfico SmartArt</a:t>
            </a:r>
          </a:p>
        </p:txBody>
      </p:sp>
      <p:sp>
        <p:nvSpPr>
          <p:cNvPr id="20" name="Marcador de texto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2" name="Marcador de texto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23" name="Marcador de texto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4" name="Marcador de texto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25" name="Marcador de texto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6" name="Marcador de texto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27" name="Marcador de texto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8" name="Marcador de texto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4" name="Marcador de pie de página 3"/>
          <p:cNvSpPr>
            <a:spLocks noGrp="1"/>
          </p:cNvSpPr>
          <p:nvPr>
            <p:ph type="ftr" sz="quarter" idx="11"/>
          </p:nvPr>
        </p:nvSpPr>
        <p:spPr/>
        <p:txBody>
          <a:bodyPr rtlCol="0"/>
          <a:lstStyle/>
          <a:p>
            <a:pPr rtl="0"/>
            <a:r>
              <a:rPr lang="es-ES" noProof="0"/>
              <a:t>Texto de ejemplo para el pie de página</a:t>
            </a:r>
          </a:p>
        </p:txBody>
      </p:sp>
      <p:sp>
        <p:nvSpPr>
          <p:cNvPr id="3" name="Marcador de fecha 2"/>
          <p:cNvSpPr>
            <a:spLocks noGrp="1"/>
          </p:cNvSpPr>
          <p:nvPr>
            <p:ph type="dt" sz="half" idx="10"/>
          </p:nvPr>
        </p:nvSpPr>
        <p:spPr/>
        <p:txBody>
          <a:bodyPr rtlCol="0"/>
          <a:lstStyle/>
          <a:p>
            <a:pPr rtl="0"/>
            <a:r>
              <a:rPr lang="es-ES" noProof="0"/>
              <a:t>20XX</a:t>
            </a:r>
          </a:p>
        </p:txBody>
      </p:sp>
      <p:sp>
        <p:nvSpPr>
          <p:cNvPr id="5" name="Marcador de número de diapositiva 4"/>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581194" y="2926052"/>
            <a:ext cx="5194766"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6" name="Marcador de contenido 5"/>
          <p:cNvSpPr>
            <a:spLocks noGrp="1"/>
          </p:cNvSpPr>
          <p:nvPr>
            <p:ph sz="quarter" idx="4"/>
          </p:nvPr>
        </p:nvSpPr>
        <p:spPr>
          <a:xfrm>
            <a:off x="6416037" y="2926052"/>
            <a:ext cx="5194771"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p:cNvSpPr>
            <a:spLocks noGrp="1"/>
          </p:cNvSpPr>
          <p:nvPr>
            <p:ph type="ftr" sz="quarter" idx="11"/>
          </p:nvPr>
        </p:nvSpPr>
        <p:spPr/>
        <p:txBody>
          <a:bodyPr rtlCol="0"/>
          <a:lstStyle/>
          <a:p>
            <a:pPr rtl="0"/>
            <a:r>
              <a:rPr lang="es-ES" noProof="0"/>
              <a:t>Ejemplo de Texto de pie de página</a:t>
            </a:r>
          </a:p>
        </p:txBody>
      </p:sp>
      <p:sp>
        <p:nvSpPr>
          <p:cNvPr id="7" name="Marcador de fecha 6"/>
          <p:cNvSpPr>
            <a:spLocks noGrp="1"/>
          </p:cNvSpPr>
          <p:nvPr>
            <p:ph type="dt" sz="half" idx="10"/>
          </p:nvPr>
        </p:nvSpPr>
        <p:spPr/>
        <p:txBody>
          <a:bodyPr rtlCol="0"/>
          <a:lstStyle/>
          <a:p>
            <a:pPr rtl="0"/>
            <a:r>
              <a:rPr lang="es-ES" noProof="0"/>
              <a:t>20XX</a:t>
            </a:r>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contenid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581194" y="2926052"/>
            <a:ext cx="3200400"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6" name="Marcador de contenido 5"/>
          <p:cNvSpPr>
            <a:spLocks noGrp="1"/>
          </p:cNvSpPr>
          <p:nvPr>
            <p:ph sz="quarter" idx="4"/>
          </p:nvPr>
        </p:nvSpPr>
        <p:spPr>
          <a:xfrm>
            <a:off x="4412341" y="2926051"/>
            <a:ext cx="3200400"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texto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11" name="Marcador de contenido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p:cNvSpPr>
            <a:spLocks noGrp="1"/>
          </p:cNvSpPr>
          <p:nvPr>
            <p:ph type="ftr" sz="quarter" idx="11"/>
          </p:nvPr>
        </p:nvSpPr>
        <p:spPr/>
        <p:txBody>
          <a:bodyPr rtlCol="0"/>
          <a:lstStyle/>
          <a:p>
            <a:pPr rtl="0"/>
            <a:r>
              <a:rPr lang="es-ES" noProof="0"/>
              <a:t>Ejemplo de Texto de pie de página</a:t>
            </a:r>
          </a:p>
        </p:txBody>
      </p:sp>
      <p:sp>
        <p:nvSpPr>
          <p:cNvPr id="7" name="Marcador de fecha 6"/>
          <p:cNvSpPr>
            <a:spLocks noGrp="1"/>
          </p:cNvSpPr>
          <p:nvPr>
            <p:ph type="dt" sz="half" idx="10"/>
          </p:nvPr>
        </p:nvSpPr>
        <p:spPr/>
        <p:txBody>
          <a:bodyPr rtlCol="0"/>
          <a:lstStyle/>
          <a:p>
            <a:pPr rtl="0"/>
            <a:r>
              <a:rPr lang="es-ES" noProof="0"/>
              <a:t>20XX</a:t>
            </a:r>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Marcador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s-ES" noProof="0"/>
              <a:t>20XX</a:t>
            </a:r>
          </a:p>
        </p:txBody>
      </p:sp>
      <p:sp>
        <p:nvSpPr>
          <p:cNvPr id="5" name="Marcador de pie de pá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s-ES" noProof="0"/>
              <a:t>Ejemplo de Texto de pie de página</a:t>
            </a:r>
          </a:p>
        </p:txBody>
      </p:sp>
      <p:sp>
        <p:nvSpPr>
          <p:cNvPr id="6" name="Marcador de número de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hyperlink" Target="http://ossacarpalia.blogspot.com/2012/05/amputacion-traumatica-digital.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revisiondecirugia.blogspot.com/2012/05/signo-de-grey-turner-equimosis-de-los.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oidonarizygarganta.es/2012/01/sangrado-por-la-boca/" TargetMode="External"/><Relationship Id="rId3" Type="http://schemas.openxmlformats.org/officeDocument/2006/relationships/image" Target="../media/image6.JP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hyperlink" Target="http://www.revmultimed.sld.cu/index.php/mtm/article/view/350" TargetMode="External"/><Relationship Id="rId4" Type="http://schemas.openxmlformats.org/officeDocument/2006/relationships/hyperlink" Target="http://revisiondecirugia.blogspot.com/2012/06/otorragia-luego-de-trauma-craneal.html" TargetMode="External"/><Relationship Id="rId9"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hyperlink" Target="http://enfermeroenurgencias.blogspot.com/2015/09/urgencias-pediatricas-iv-cuerpos.html"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elmedicodemihijo.com/2012/04/16/cuerpos-extranos/" TargetMode="External"/><Relationship Id="rId5" Type="http://schemas.openxmlformats.org/officeDocument/2006/relationships/image" Target="../media/image27.jpg"/><Relationship Id="rId10" Type="http://schemas.openxmlformats.org/officeDocument/2006/relationships/hyperlink" Target="https://enfermeroenurgencias.blogspot.com/2015/09/urgencias-pediatricas-v-cuerpos.html" TargetMode="External"/><Relationship Id="rId4" Type="http://schemas.openxmlformats.org/officeDocument/2006/relationships/hyperlink" Target="http://presencianoticias.com/2017/12/25/exceso-en-consumo-de-alcohol-incrementa-urgencias-en-hospitales-especialista/" TargetMode="External"/><Relationship Id="rId9"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emergency-live.com/it/news/chiamate-di-emergenza-abbiamo-un-problema-ma-non-e-il-112-pregi-e-difetti-di-una-evoluzione-indispensabile/" TargetMode="External"/><Relationship Id="rId5" Type="http://schemas.openxmlformats.org/officeDocument/2006/relationships/image" Target="../media/image31.jpg"/><Relationship Id="rId4" Type="http://schemas.openxmlformats.org/officeDocument/2006/relationships/hyperlink" Target="http://corresaltaycuidate.blogspot.com/2011/11/primeros-auxilios-accidentes-con.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www.youtube.com/embed/mLoUCDPsWDs?feature=oembed" TargetMode="External"/><Relationship Id="rId5" Type="http://schemas.openxmlformats.org/officeDocument/2006/relationships/image" Target="../media/image33.jpe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hyperlink" Target="http://tuayudaenprimerosauxilios.blogspot.com/2013/11/heridas-y-hemorragias.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ebsulblog.blogspot.com/2017/08/google-lancia-sos-alerts.html"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corresaltaycuidate.blogspot.com/2011/11/primeros-auxilios-accidentes-con.html" TargetMode="External"/><Relationship Id="rId7" Type="http://schemas.openxmlformats.org/officeDocument/2006/relationships/hyperlink" Target="https://www.aliem.com/2011/07/trick-of-trade-epistaxis-control-with/"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hyperlink" Target="https://webeye.ophth.uiowa.edu/eyeforum/atlas/pages/Terson/index.htm" TargetMode="External"/><Relationship Id="rId5" Type="http://schemas.openxmlformats.org/officeDocument/2006/relationships/hyperlink" Target="http://revisiondecirugia.blogspot.com/2012/06/otorragia-luego-de-trauma-craneal.html" TargetMode="External"/><Relationship Id="rId10" Type="http://schemas.openxmlformats.org/officeDocument/2006/relationships/image" Target="../media/image9.jpg"/><Relationship Id="rId4" Type="http://schemas.openxmlformats.org/officeDocument/2006/relationships/image" Target="../media/image6.JPG"/><Relationship Id="rId9" Type="http://schemas.openxmlformats.org/officeDocument/2006/relationships/hyperlink" Target="http://prehospitalresearch.eu/?p=21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rresaltaycuidate.blogspot.com/2011/11/primeros-auxilios-accidentes-co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emexer.org/4743/transposicion-no-corregida-congenitamente-de-las-grandes-arteria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pixabay.com/es/alerta-bot%C3%B3n-se%C3%B1al-s%C3%ADmbolo-icono-30921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359453A-78E9-42AE-AE23-C9D218CBC378}"/>
              </a:ext>
            </a:extLst>
          </p:cNvPr>
          <p:cNvSpPr>
            <a:spLocks noGrp="1"/>
          </p:cNvSpPr>
          <p:nvPr>
            <p:ph type="title"/>
          </p:nvPr>
        </p:nvSpPr>
        <p:spPr>
          <a:xfrm>
            <a:off x="581192" y="702155"/>
            <a:ext cx="3424138" cy="3274227"/>
          </a:xfrm>
          <a:scene3d>
            <a:camera prst="perspectiveHeroicExtremeLeftFacing"/>
            <a:lightRig rig="threePt" dir="t"/>
          </a:scene3d>
          <a:sp3d>
            <a:bevelT w="101600" prst="riblet"/>
          </a:sp3d>
        </p:spPr>
        <p:txBody>
          <a:bodyPr rtlCol="0" anchor="b">
            <a:normAutofit/>
          </a:bodyPr>
          <a:lstStyle/>
          <a:p>
            <a:pPr algn="ctr" rtl="0"/>
            <a:r>
              <a:rPr lang="es-ES" sz="3600" dirty="0">
                <a:solidFill>
                  <a:srgbClr val="0070C0"/>
                </a:solidFill>
                <a:latin typeface="! PEPSI !" panose="02000000000000000000" pitchFamily="2" charset="0"/>
              </a:rPr>
              <a:t>Primeros auxilios en el valle de </a:t>
            </a:r>
            <a:r>
              <a:rPr lang="es-ES" sz="3600" dirty="0" err="1">
                <a:solidFill>
                  <a:srgbClr val="0070C0"/>
                </a:solidFill>
                <a:latin typeface="! PEPSI !" panose="02000000000000000000" pitchFamily="2" charset="0"/>
              </a:rPr>
              <a:t>laciana</a:t>
            </a:r>
            <a:endParaRPr lang="es-ES" sz="3600" dirty="0">
              <a:solidFill>
                <a:srgbClr val="0070C0"/>
              </a:solidFill>
              <a:latin typeface="! PEPSI !" panose="02000000000000000000" pitchFamily="2" charset="0"/>
            </a:endParaRPr>
          </a:p>
        </p:txBody>
      </p:sp>
      <p:sp>
        <p:nvSpPr>
          <p:cNvPr id="5" name="Subtítulo 4">
            <a:extLst>
              <a:ext uri="{FF2B5EF4-FFF2-40B4-BE49-F238E27FC236}">
                <a16:creationId xmlns:a16="http://schemas.microsoft.com/office/drawing/2014/main" id="{639AF166-E191-409C-98AE-C2A47C576895}"/>
              </a:ext>
            </a:extLst>
          </p:cNvPr>
          <p:cNvSpPr>
            <a:spLocks noGrp="1"/>
          </p:cNvSpPr>
          <p:nvPr>
            <p:ph idx="1"/>
          </p:nvPr>
        </p:nvSpPr>
        <p:spPr>
          <a:xfrm>
            <a:off x="581193" y="5066522"/>
            <a:ext cx="3424138" cy="1324042"/>
          </a:xfrm>
        </p:spPr>
        <p:txBody>
          <a:bodyPr rtlCol="0" anchor="ctr">
            <a:normAutofit/>
          </a:bodyPr>
          <a:lstStyle/>
          <a:p>
            <a:pPr rtl="0"/>
            <a:r>
              <a:rPr lang="es-ES" b="1" dirty="0"/>
              <a:t>MARIA MURILLO RUBIO </a:t>
            </a:r>
          </a:p>
          <a:p>
            <a:pPr rtl="0"/>
            <a:r>
              <a:rPr lang="es-ES" b="1" dirty="0"/>
              <a:t>DUE DE URGENCIAS</a:t>
            </a:r>
          </a:p>
        </p:txBody>
      </p:sp>
      <p:pic>
        <p:nvPicPr>
          <p:cNvPr id="8" name="Marcador de posición de imagen 7" descr="Equipamiento médicos con un estetoscopio">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41826" r="39179"/>
          <a:stretch/>
        </p:blipFill>
        <p:spPr>
          <a:xfrm>
            <a:off x="4242815" y="640080"/>
            <a:ext cx="5153112" cy="5751576"/>
          </a:xfrm>
          <a:noFill/>
        </p:spPr>
      </p:pic>
      <p:sp>
        <p:nvSpPr>
          <p:cNvPr id="12" name="CuadroTexto 11">
            <a:extLst>
              <a:ext uri="{FF2B5EF4-FFF2-40B4-BE49-F238E27FC236}">
                <a16:creationId xmlns:a16="http://schemas.microsoft.com/office/drawing/2014/main" id="{69BCD53E-BE62-4124-9DF7-E3300F80707F}"/>
              </a:ext>
            </a:extLst>
          </p:cNvPr>
          <p:cNvSpPr txBox="1"/>
          <p:nvPr/>
        </p:nvSpPr>
        <p:spPr>
          <a:xfrm>
            <a:off x="8120543" y="1462105"/>
            <a:ext cx="3330429" cy="1477328"/>
          </a:xfrm>
          <a:prstGeom prst="rect">
            <a:avLst/>
          </a:prstGeom>
          <a:noFill/>
        </p:spPr>
        <p:txBody>
          <a:bodyPr wrap="square">
            <a:spAutoFit/>
          </a:bodyPr>
          <a:lstStyle/>
          <a:p>
            <a:pPr marL="1544638" rtl="0"/>
            <a:r>
              <a:rPr lang="es-ES" sz="1800" b="1" i="0" dirty="0">
                <a:solidFill>
                  <a:srgbClr val="FF0000"/>
                </a:solidFill>
                <a:effectLst/>
                <a:latin typeface="Amasis MT Pro Black" panose="02040A04050005020304" pitchFamily="18" charset="0"/>
              </a:rPr>
              <a:t>La vida está protegida por la formación en primeros auxilios.</a:t>
            </a:r>
          </a:p>
        </p:txBody>
      </p:sp>
    </p:spTree>
    <p:extLst>
      <p:ext uri="{BB962C8B-B14F-4D97-AF65-F5344CB8AC3E}">
        <p14:creationId xmlns:p14="http://schemas.microsoft.com/office/powerpoint/2010/main" val="1039759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92F8-8CA0-4216-808E-BCF1E34D38DA}"/>
              </a:ext>
            </a:extLst>
          </p:cNvPr>
          <p:cNvSpPr>
            <a:spLocks noGrp="1"/>
          </p:cNvSpPr>
          <p:nvPr>
            <p:ph type="title"/>
          </p:nvPr>
        </p:nvSpPr>
        <p:spPr>
          <a:xfrm>
            <a:off x="329047" y="79038"/>
            <a:ext cx="5595892" cy="365126"/>
          </a:xfrm>
        </p:spPr>
        <p:txBody>
          <a:bodyPr rtlCol="0">
            <a:normAutofit fontScale="90000"/>
          </a:bodyPr>
          <a:lstStyle/>
          <a:p>
            <a:pPr rtl="0"/>
            <a:r>
              <a:rPr lang="es-ES" b="1" dirty="0">
                <a:solidFill>
                  <a:schemeClr val="accent6">
                    <a:lumMod val="75000"/>
                  </a:schemeClr>
                </a:solidFill>
              </a:rPr>
              <a:t>AMPUTACIONES</a:t>
            </a:r>
          </a:p>
        </p:txBody>
      </p:sp>
      <p:sp>
        <p:nvSpPr>
          <p:cNvPr id="6" name="Rectángulo 5">
            <a:extLst>
              <a:ext uri="{FF2B5EF4-FFF2-40B4-BE49-F238E27FC236}">
                <a16:creationId xmlns:a16="http://schemas.microsoft.com/office/drawing/2014/main" id="{6B226977-14CA-455C-9DFD-335F59922184}"/>
              </a:ext>
            </a:extLst>
          </p:cNvPr>
          <p:cNvSpPr/>
          <p:nvPr/>
        </p:nvSpPr>
        <p:spPr>
          <a:xfrm>
            <a:off x="4840085" y="632786"/>
            <a:ext cx="2659310" cy="419450"/>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DEFINICIÓN</a:t>
            </a:r>
          </a:p>
        </p:txBody>
      </p:sp>
      <p:sp>
        <p:nvSpPr>
          <p:cNvPr id="43" name="Rectángulo 42">
            <a:extLst>
              <a:ext uri="{FF2B5EF4-FFF2-40B4-BE49-F238E27FC236}">
                <a16:creationId xmlns:a16="http://schemas.microsoft.com/office/drawing/2014/main" id="{C16D33E6-6135-457A-82DE-FDB97F4DC843}"/>
              </a:ext>
            </a:extLst>
          </p:cNvPr>
          <p:cNvSpPr/>
          <p:nvPr/>
        </p:nvSpPr>
        <p:spPr>
          <a:xfrm>
            <a:off x="4625898" y="1240858"/>
            <a:ext cx="3112316"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Es el corte y separación de un miembro mediante traumatismo o cirugía.</a:t>
            </a:r>
            <a:endParaRPr lang="es-ES" sz="1600" dirty="0">
              <a:solidFill>
                <a:schemeClr val="tx1"/>
              </a:solidFill>
              <a:latin typeface="Calibri" panose="020F0502020204030204" pitchFamily="34" charset="0"/>
              <a:cs typeface="Calibri" panose="020F0502020204030204" pitchFamily="34" charset="0"/>
            </a:endParaRPr>
          </a:p>
        </p:txBody>
      </p:sp>
      <p:sp>
        <p:nvSpPr>
          <p:cNvPr id="16" name="Rectángulo 15">
            <a:extLst>
              <a:ext uri="{FF2B5EF4-FFF2-40B4-BE49-F238E27FC236}">
                <a16:creationId xmlns:a16="http://schemas.microsoft.com/office/drawing/2014/main" id="{8B1A13D1-9DB4-4AF5-B97F-CAEB8230D75C}"/>
              </a:ext>
            </a:extLst>
          </p:cNvPr>
          <p:cNvSpPr/>
          <p:nvPr/>
        </p:nvSpPr>
        <p:spPr>
          <a:xfrm>
            <a:off x="5040921" y="3316192"/>
            <a:ext cx="4203350" cy="419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ACTUACIÓN DE PRIMEROS AUXILIOS</a:t>
            </a:r>
          </a:p>
        </p:txBody>
      </p:sp>
      <p:sp>
        <p:nvSpPr>
          <p:cNvPr id="20" name="Marcador de contenido 2">
            <a:extLst>
              <a:ext uri="{FF2B5EF4-FFF2-40B4-BE49-F238E27FC236}">
                <a16:creationId xmlns:a16="http://schemas.microsoft.com/office/drawing/2014/main" id="{337DD72D-DD1F-4642-90EF-F604A26544AC}"/>
              </a:ext>
            </a:extLst>
          </p:cNvPr>
          <p:cNvSpPr>
            <a:spLocks noGrp="1"/>
          </p:cNvSpPr>
          <p:nvPr>
            <p:ph idx="1"/>
          </p:nvPr>
        </p:nvSpPr>
        <p:spPr>
          <a:xfrm>
            <a:off x="469784" y="3941124"/>
            <a:ext cx="8548381" cy="2771657"/>
          </a:xfrm>
        </p:spPr>
        <p:txBody>
          <a:bodyPr rtlCol="0">
            <a:normAutofit/>
          </a:bodyPr>
          <a:lstStyle/>
          <a:p>
            <a:pPr rtl="0"/>
            <a:endParaRPr lang="es-ES" dirty="0"/>
          </a:p>
          <a:p>
            <a:pPr eaLnBrk="1" hangingPunct="1">
              <a:lnSpc>
                <a:spcPct val="80000"/>
              </a:lnSpc>
              <a:buFont typeface="Wingdings" panose="05000000000000000000" pitchFamily="2" charset="2"/>
              <a:buChar char="Ø"/>
            </a:pPr>
            <a:r>
              <a:rPr lang="es-ES" altLang="es-ES" sz="1600" dirty="0"/>
              <a:t> Si la amputación es incompleta, se colocará una férula que mantendrá inmóvil el miembro. </a:t>
            </a:r>
          </a:p>
          <a:p>
            <a:pPr eaLnBrk="1" hangingPunct="1">
              <a:lnSpc>
                <a:spcPct val="80000"/>
              </a:lnSpc>
              <a:buFont typeface="Wingdings" panose="05000000000000000000" pitchFamily="2" charset="2"/>
              <a:buChar char="Ø"/>
            </a:pPr>
            <a:r>
              <a:rPr lang="es-ES" altLang="es-ES" sz="1600" dirty="0"/>
              <a:t>Poner un vendaje compresivo en el miembro herido con el fin de evitar la hemorragia, manteniéndolo elevado por encima del nivel del corazón. Es muy importante no poner torniquetes si puede evitarse.</a:t>
            </a:r>
          </a:p>
          <a:p>
            <a:pPr>
              <a:lnSpc>
                <a:spcPct val="80000"/>
              </a:lnSpc>
              <a:buFont typeface="Wingdings" panose="05000000000000000000" pitchFamily="2" charset="2"/>
              <a:buChar char="Ø"/>
            </a:pPr>
            <a:r>
              <a:rPr lang="es-ES" altLang="es-ES" sz="1600" dirty="0"/>
              <a:t> Envolver la parte amputada en una gasa o paño estéril, si no se dispone de ello, se hará uso de un paño lo más limpio que sea posible. Introducirla en una bolsa de plástico bien cerrada.</a:t>
            </a:r>
          </a:p>
          <a:p>
            <a:pPr>
              <a:lnSpc>
                <a:spcPct val="80000"/>
              </a:lnSpc>
              <a:buFont typeface="Wingdings" panose="05000000000000000000" pitchFamily="2" charset="2"/>
              <a:buChar char="Ø"/>
            </a:pPr>
            <a:r>
              <a:rPr lang="es-ES" altLang="es-ES" sz="1600" dirty="0"/>
              <a:t> Introducirla en un recipiente o en otra bolsa con agua y hielo: La temperatura ideal para la conservación de la parte amputada durante el traslado es de unos 4º C. No debe ponerse el hielo en contacto directo con la parte amputada ya que ésta se congelaría y no podría implantarse.</a:t>
            </a:r>
          </a:p>
          <a:p>
            <a:pPr>
              <a:lnSpc>
                <a:spcPct val="80000"/>
              </a:lnSpc>
              <a:buFont typeface="Wingdings" panose="05000000000000000000" pitchFamily="2" charset="2"/>
              <a:buChar char="Ø"/>
            </a:pPr>
            <a:endParaRPr lang="es-ES" altLang="es-ES" sz="1600" dirty="0"/>
          </a:p>
          <a:p>
            <a:pPr eaLnBrk="1" hangingPunct="1">
              <a:lnSpc>
                <a:spcPct val="80000"/>
              </a:lnSpc>
              <a:buFont typeface="Wingdings" panose="05000000000000000000" pitchFamily="2" charset="2"/>
              <a:buChar char="Ø"/>
            </a:pPr>
            <a:endParaRPr lang="es-ES" altLang="es-ES" sz="2000" dirty="0"/>
          </a:p>
        </p:txBody>
      </p:sp>
      <p:pic>
        <p:nvPicPr>
          <p:cNvPr id="4" name="Imagen 3" descr="Imagen que contiene interior, comida, alimentos, tabla&#10;&#10;Descripción generada automáticamente">
            <a:extLst>
              <a:ext uri="{FF2B5EF4-FFF2-40B4-BE49-F238E27FC236}">
                <a16:creationId xmlns:a16="http://schemas.microsoft.com/office/drawing/2014/main" id="{8996F7B5-C4F2-441C-9D91-999B45491B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7590" y="608542"/>
            <a:ext cx="3851850" cy="2888888"/>
          </a:xfrm>
          <a:prstGeom prst="rect">
            <a:avLst/>
          </a:prstGeom>
        </p:spPr>
      </p:pic>
      <p:sp>
        <p:nvSpPr>
          <p:cNvPr id="18" name="Rectángulo 17">
            <a:extLst>
              <a:ext uri="{FF2B5EF4-FFF2-40B4-BE49-F238E27FC236}">
                <a16:creationId xmlns:a16="http://schemas.microsoft.com/office/drawing/2014/main" id="{8CAC5FD2-EA0D-42BA-9943-7F7B3E8548DF}"/>
              </a:ext>
            </a:extLst>
          </p:cNvPr>
          <p:cNvSpPr/>
          <p:nvPr/>
        </p:nvSpPr>
        <p:spPr>
          <a:xfrm>
            <a:off x="8499083" y="1202056"/>
            <a:ext cx="2659310" cy="419450"/>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NO HARÉ!!!!!!</a:t>
            </a:r>
          </a:p>
        </p:txBody>
      </p:sp>
      <p:sp>
        <p:nvSpPr>
          <p:cNvPr id="21" name="Rectángulo 20">
            <a:extLst>
              <a:ext uri="{FF2B5EF4-FFF2-40B4-BE49-F238E27FC236}">
                <a16:creationId xmlns:a16="http://schemas.microsoft.com/office/drawing/2014/main" id="{41183953-88E4-474A-9E45-DE61854CCD37}"/>
              </a:ext>
            </a:extLst>
          </p:cNvPr>
          <p:cNvSpPr/>
          <p:nvPr/>
        </p:nvSpPr>
        <p:spPr>
          <a:xfrm>
            <a:off x="7927060" y="1771377"/>
            <a:ext cx="4077992" cy="143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rgbClr val="FF0000"/>
                </a:solidFill>
                <a:latin typeface="Calibri" panose="020F0502020204030204" pitchFamily="34" charset="0"/>
                <a:cs typeface="Calibri" panose="020F0502020204030204" pitchFamily="34" charset="0"/>
              </a:rPr>
              <a:t>No realizar ningún tipo de exploración.</a:t>
            </a:r>
          </a:p>
          <a:p>
            <a:r>
              <a:rPr lang="es-ES" altLang="es-ES" sz="1600" dirty="0">
                <a:solidFill>
                  <a:srgbClr val="FF0000"/>
                </a:solidFill>
                <a:latin typeface="Calibri" panose="020F0502020204030204" pitchFamily="34" charset="0"/>
                <a:cs typeface="Calibri" panose="020F0502020204030204" pitchFamily="34" charset="0"/>
              </a:rPr>
              <a:t>No intentaré limpiar o desinfectar el miembro amputado.</a:t>
            </a:r>
          </a:p>
          <a:p>
            <a:r>
              <a:rPr lang="es-ES" altLang="es-ES" sz="1600" dirty="0">
                <a:solidFill>
                  <a:srgbClr val="FF0000"/>
                </a:solidFill>
                <a:latin typeface="Calibri" panose="020F0502020204030204" pitchFamily="34" charset="0"/>
                <a:cs typeface="Calibri" panose="020F0502020204030204" pitchFamily="34" charset="0"/>
              </a:rPr>
              <a:t>No dar de comer ni beber al accidentado. </a:t>
            </a:r>
            <a:r>
              <a:rPr lang="es-ES" altLang="es-ES" sz="1600" dirty="0"/>
              <a:t>ningún tipo de exploración ningún tipo de exploración</a:t>
            </a:r>
            <a:endParaRPr lang="es-ES" sz="1600" dirty="0">
              <a:solidFill>
                <a:schemeClr val="tx1"/>
              </a:solidFill>
              <a:latin typeface="Calibri" panose="020F0502020204030204" pitchFamily="34" charset="0"/>
              <a:cs typeface="Calibri" panose="020F0502020204030204" pitchFamily="34" charset="0"/>
            </a:endParaRPr>
          </a:p>
        </p:txBody>
      </p:sp>
      <p:pic>
        <p:nvPicPr>
          <p:cNvPr id="24" name="Picture 7">
            <a:extLst>
              <a:ext uri="{FF2B5EF4-FFF2-40B4-BE49-F238E27FC236}">
                <a16:creationId xmlns:a16="http://schemas.microsoft.com/office/drawing/2014/main" id="{64FD5E1B-F49C-4832-AF75-C276980F8C6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8165" y="3941124"/>
            <a:ext cx="2892359" cy="200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561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1000"/>
                                        <p:tgtEl>
                                          <p:spTgt spid="43">
                                            <p:txEl>
                                              <p:pRg st="0" end="0"/>
                                            </p:txEl>
                                          </p:spTgt>
                                        </p:tgtEl>
                                      </p:cBhvr>
                                    </p:animEffect>
                                    <p:anim calcmode="lin" valueType="num">
                                      <p:cBhvr>
                                        <p:cTn id="25"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Effect transition="in" filter="fade">
                                      <p:cBhvr>
                                        <p:cTn id="41" dur="1000"/>
                                        <p:tgtEl>
                                          <p:spTgt spid="20">
                                            <p:txEl>
                                              <p:pRg st="1" end="1"/>
                                            </p:txEl>
                                          </p:spTgt>
                                        </p:tgtEl>
                                      </p:cBhvr>
                                    </p:animEffect>
                                    <p:anim calcmode="lin" valueType="num">
                                      <p:cBhvr>
                                        <p:cTn id="4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xEl>
                                              <p:pRg st="2" end="2"/>
                                            </p:txEl>
                                          </p:spTgt>
                                        </p:tgtEl>
                                        <p:attrNameLst>
                                          <p:attrName>style.visibility</p:attrName>
                                        </p:attrNameLst>
                                      </p:cBhvr>
                                      <p:to>
                                        <p:strVal val="visible"/>
                                      </p:to>
                                    </p:set>
                                    <p:animEffect transition="in" filter="fade">
                                      <p:cBhvr>
                                        <p:cTn id="48" dur="1000"/>
                                        <p:tgtEl>
                                          <p:spTgt spid="20">
                                            <p:txEl>
                                              <p:pRg st="2" end="2"/>
                                            </p:txEl>
                                          </p:spTgt>
                                        </p:tgtEl>
                                      </p:cBhvr>
                                    </p:animEffect>
                                    <p:anim calcmode="lin" valueType="num">
                                      <p:cBhvr>
                                        <p:cTn id="4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xEl>
                                              <p:pRg st="3" end="3"/>
                                            </p:txEl>
                                          </p:spTgt>
                                        </p:tgtEl>
                                        <p:attrNameLst>
                                          <p:attrName>style.visibility</p:attrName>
                                        </p:attrNameLst>
                                      </p:cBhvr>
                                      <p:to>
                                        <p:strVal val="visible"/>
                                      </p:to>
                                    </p:set>
                                    <p:animEffect transition="in" filter="fade">
                                      <p:cBhvr>
                                        <p:cTn id="55" dur="1000"/>
                                        <p:tgtEl>
                                          <p:spTgt spid="20">
                                            <p:txEl>
                                              <p:pRg st="3" end="3"/>
                                            </p:txEl>
                                          </p:spTgt>
                                        </p:tgtEl>
                                      </p:cBhvr>
                                    </p:animEffect>
                                    <p:anim calcmode="lin" valueType="num">
                                      <p:cBhvr>
                                        <p:cTn id="5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xEl>
                                              <p:pRg st="4" end="4"/>
                                            </p:txEl>
                                          </p:spTgt>
                                        </p:tgtEl>
                                        <p:attrNameLst>
                                          <p:attrName>style.visibility</p:attrName>
                                        </p:attrNameLst>
                                      </p:cBhvr>
                                      <p:to>
                                        <p:strVal val="visible"/>
                                      </p:to>
                                    </p:set>
                                    <p:animEffect transition="in" filter="fade">
                                      <p:cBhvr>
                                        <p:cTn id="62" dur="1000"/>
                                        <p:tgtEl>
                                          <p:spTgt spid="20">
                                            <p:txEl>
                                              <p:pRg st="4" end="4"/>
                                            </p:txEl>
                                          </p:spTgt>
                                        </p:tgtEl>
                                      </p:cBhvr>
                                    </p:animEffect>
                                    <p:anim calcmode="lin" valueType="num">
                                      <p:cBhvr>
                                        <p:cTn id="63"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1">
                                            <p:txEl>
                                              <p:pRg st="0" end="0"/>
                                            </p:txEl>
                                          </p:spTgt>
                                        </p:tgtEl>
                                        <p:attrNameLst>
                                          <p:attrName>style.visibility</p:attrName>
                                        </p:attrNameLst>
                                      </p:cBhvr>
                                      <p:to>
                                        <p:strVal val="visible"/>
                                      </p:to>
                                    </p:set>
                                    <p:anim calcmode="lin" valueType="num">
                                      <p:cBhvr additive="base">
                                        <p:cTn id="7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xEl>
                                              <p:pRg st="1" end="1"/>
                                            </p:txEl>
                                          </p:spTgt>
                                        </p:tgtEl>
                                        <p:attrNameLst>
                                          <p:attrName>style.visibility</p:attrName>
                                        </p:attrNameLst>
                                      </p:cBhvr>
                                      <p:to>
                                        <p:strVal val="visible"/>
                                      </p:to>
                                    </p:set>
                                    <p:animEffect transition="in" filter="fade">
                                      <p:cBhvr>
                                        <p:cTn id="82" dur="1000"/>
                                        <p:tgtEl>
                                          <p:spTgt spid="21">
                                            <p:txEl>
                                              <p:pRg st="1" end="1"/>
                                            </p:txEl>
                                          </p:spTgt>
                                        </p:tgtEl>
                                      </p:cBhvr>
                                    </p:animEffect>
                                    <p:anim calcmode="lin" valueType="num">
                                      <p:cBhvr>
                                        <p:cTn id="83"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1">
                                            <p:txEl>
                                              <p:pRg st="2" end="2"/>
                                            </p:txEl>
                                          </p:spTgt>
                                        </p:tgtEl>
                                        <p:attrNameLst>
                                          <p:attrName>style.visibility</p:attrName>
                                        </p:attrNameLst>
                                      </p:cBhvr>
                                      <p:to>
                                        <p:strVal val="visible"/>
                                      </p:to>
                                    </p:set>
                                    <p:anim calcmode="lin" valueType="num">
                                      <p:cBhvr additive="base">
                                        <p:cTn id="8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a:extLst>
              <a:ext uri="{FF2B5EF4-FFF2-40B4-BE49-F238E27FC236}">
                <a16:creationId xmlns:a16="http://schemas.microsoft.com/office/drawing/2014/main" id="{FD0AB13B-D424-4438-9076-29B57D23EA9E}"/>
              </a:ext>
            </a:extLst>
          </p:cNvPr>
          <p:cNvSpPr>
            <a:spLocks noGrp="1"/>
          </p:cNvSpPr>
          <p:nvPr>
            <p:ph type="sldNum" sz="quarter" idx="12"/>
          </p:nvPr>
        </p:nvSpPr>
        <p:spPr/>
        <p:txBody>
          <a:bodyPr/>
          <a:lstStyle/>
          <a:p>
            <a:pPr rtl="0"/>
            <a:fld id="{3A98EE3D-8CD1-4C3F-BD1C-C98C9596463C}" type="slidenum">
              <a:rPr lang="es-ES" noProof="0" smtClean="0"/>
              <a:t>11</a:t>
            </a:fld>
            <a:endParaRPr lang="es-ES" noProof="0"/>
          </a:p>
        </p:txBody>
      </p:sp>
      <p:sp>
        <p:nvSpPr>
          <p:cNvPr id="2" name="Rectángulo: una sola esquina redondeada 1">
            <a:extLst>
              <a:ext uri="{FF2B5EF4-FFF2-40B4-BE49-F238E27FC236}">
                <a16:creationId xmlns:a16="http://schemas.microsoft.com/office/drawing/2014/main" id="{79D82D7F-8D31-423E-9F7E-9139133FF121}"/>
              </a:ext>
            </a:extLst>
          </p:cNvPr>
          <p:cNvSpPr/>
          <p:nvPr/>
        </p:nvSpPr>
        <p:spPr>
          <a:xfrm>
            <a:off x="2039815" y="1055077"/>
            <a:ext cx="8518485" cy="1322363"/>
          </a:xfrm>
          <a:prstGeom prst="round1Rect">
            <a:avLst/>
          </a:prstGeom>
          <a:solidFill>
            <a:srgbClr val="6D27D3"/>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Una HEMORRAGIA INTERNA se puede producir en la cavidad torácica, en el aparato digestivo o en los tejidos que rodean los grandes huesos si se rompen. </a:t>
            </a:r>
          </a:p>
          <a:p>
            <a:pPr algn="ctr"/>
            <a:r>
              <a:rPr lang="es-ES" dirty="0"/>
              <a:t>Es difícil de detectar y puede que no sea evidente hasta horas después de su inicio.</a:t>
            </a:r>
          </a:p>
          <a:p>
            <a:pPr algn="ctr"/>
            <a:endParaRPr lang="es-ES" dirty="0"/>
          </a:p>
        </p:txBody>
      </p:sp>
      <p:sp>
        <p:nvSpPr>
          <p:cNvPr id="3" name="Rectángulo 2">
            <a:extLst>
              <a:ext uri="{FF2B5EF4-FFF2-40B4-BE49-F238E27FC236}">
                <a16:creationId xmlns:a16="http://schemas.microsoft.com/office/drawing/2014/main" id="{DB84A27B-D3C3-48E5-970C-FBBD8DDB679B}"/>
              </a:ext>
            </a:extLst>
          </p:cNvPr>
          <p:cNvSpPr/>
          <p:nvPr/>
        </p:nvSpPr>
        <p:spPr>
          <a:xfrm>
            <a:off x="1688445" y="167609"/>
            <a:ext cx="8869855" cy="6318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HEMORRAGIAS INTERNAS</a:t>
            </a:r>
          </a:p>
        </p:txBody>
      </p:sp>
      <p:sp>
        <p:nvSpPr>
          <p:cNvPr id="4" name="Rectángulo: esquinas redondeadas 3">
            <a:extLst>
              <a:ext uri="{FF2B5EF4-FFF2-40B4-BE49-F238E27FC236}">
                <a16:creationId xmlns:a16="http://schemas.microsoft.com/office/drawing/2014/main" id="{7899FF3F-2073-4516-BA5E-45D36871E146}"/>
              </a:ext>
            </a:extLst>
          </p:cNvPr>
          <p:cNvSpPr/>
          <p:nvPr/>
        </p:nvSpPr>
        <p:spPr>
          <a:xfrm>
            <a:off x="192258" y="2633066"/>
            <a:ext cx="4815840" cy="325868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u="sng" dirty="0">
                <a:solidFill>
                  <a:srgbClr val="00CC00"/>
                </a:solidFill>
              </a:rPr>
              <a:t>SINTOMAS GENERALES</a:t>
            </a:r>
          </a:p>
          <a:p>
            <a:pPr marL="285750" indent="-285750">
              <a:buFontTx/>
              <a:buChar char="-"/>
            </a:pPr>
            <a:r>
              <a:rPr lang="es-ES" b="1" dirty="0">
                <a:solidFill>
                  <a:schemeClr val="tx1"/>
                </a:solidFill>
              </a:rPr>
              <a:t>Dolor de cabeza.</a:t>
            </a:r>
          </a:p>
          <a:p>
            <a:pPr marL="285750" indent="-285750">
              <a:buFontTx/>
              <a:buChar char="-"/>
            </a:pPr>
            <a:r>
              <a:rPr lang="es-ES" b="1" dirty="0">
                <a:solidFill>
                  <a:schemeClr val="tx1"/>
                </a:solidFill>
              </a:rPr>
              <a:t>Rigidez de cuello.</a:t>
            </a:r>
          </a:p>
          <a:p>
            <a:pPr marL="285750" indent="-285750">
              <a:buFontTx/>
              <a:buChar char="-"/>
            </a:pPr>
            <a:r>
              <a:rPr lang="es-ES" b="1" dirty="0">
                <a:solidFill>
                  <a:schemeClr val="tx1"/>
                </a:solidFill>
              </a:rPr>
              <a:t>Contusión.</a:t>
            </a:r>
          </a:p>
          <a:p>
            <a:pPr marL="285750" indent="-285750">
              <a:buFontTx/>
              <a:buChar char="-"/>
            </a:pPr>
            <a:r>
              <a:rPr lang="es-ES" b="1" dirty="0">
                <a:solidFill>
                  <a:schemeClr val="tx1"/>
                </a:solidFill>
              </a:rPr>
              <a:t>Perdida de visión.</a:t>
            </a:r>
          </a:p>
          <a:p>
            <a:pPr marL="285750" indent="-285750">
              <a:buFontTx/>
              <a:buChar char="-"/>
            </a:pPr>
            <a:r>
              <a:rPr lang="es-ES" b="1" dirty="0">
                <a:solidFill>
                  <a:schemeClr val="tx1"/>
                </a:solidFill>
              </a:rPr>
              <a:t>Dificultad para hablar.</a:t>
            </a:r>
          </a:p>
          <a:p>
            <a:pPr marL="285750" indent="-285750">
              <a:buFontTx/>
              <a:buChar char="-"/>
            </a:pPr>
            <a:r>
              <a:rPr lang="es-ES" b="1" dirty="0">
                <a:solidFill>
                  <a:schemeClr val="tx1"/>
                </a:solidFill>
              </a:rPr>
              <a:t>Aturdimiento.</a:t>
            </a:r>
          </a:p>
          <a:p>
            <a:pPr marL="285750" indent="-285750">
              <a:buFontTx/>
              <a:buChar char="-"/>
            </a:pPr>
            <a:r>
              <a:rPr lang="es-ES" b="1" dirty="0">
                <a:solidFill>
                  <a:schemeClr val="tx1"/>
                </a:solidFill>
              </a:rPr>
              <a:t>Sangrado por orificios naturales.</a:t>
            </a:r>
          </a:p>
        </p:txBody>
      </p:sp>
      <p:sp>
        <p:nvSpPr>
          <p:cNvPr id="11" name="Rectángulo: esquinas redondeadas 10">
            <a:extLst>
              <a:ext uri="{FF2B5EF4-FFF2-40B4-BE49-F238E27FC236}">
                <a16:creationId xmlns:a16="http://schemas.microsoft.com/office/drawing/2014/main" id="{D517E6D1-98F9-4D84-A92C-26824086C929}"/>
              </a:ext>
            </a:extLst>
          </p:cNvPr>
          <p:cNvSpPr/>
          <p:nvPr/>
        </p:nvSpPr>
        <p:spPr>
          <a:xfrm>
            <a:off x="6682154" y="2633066"/>
            <a:ext cx="5064370" cy="4057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Una persona sin conocimientos médicos no puede detener una hemorragia interna. </a:t>
            </a:r>
          </a:p>
          <a:p>
            <a:pPr algn="ctr"/>
            <a:endParaRPr lang="es-ES" dirty="0"/>
          </a:p>
          <a:p>
            <a:pPr algn="ctr"/>
            <a:r>
              <a:rPr lang="es-ES" sz="2800" b="1" u="sng" dirty="0">
                <a:solidFill>
                  <a:srgbClr val="FF0000"/>
                </a:solidFill>
              </a:rPr>
              <a:t>SINTOMAS DE SHOCK</a:t>
            </a:r>
          </a:p>
          <a:p>
            <a:pPr algn="ctr"/>
            <a:r>
              <a:rPr lang="es-ES" b="1" dirty="0">
                <a:solidFill>
                  <a:schemeClr val="tx1"/>
                </a:solidFill>
              </a:rPr>
              <a:t>-Tumbar a la victima</a:t>
            </a:r>
          </a:p>
          <a:p>
            <a:pPr marL="285750" indent="-285750" algn="ctr">
              <a:buFontTx/>
              <a:buChar char="-"/>
            </a:pPr>
            <a:r>
              <a:rPr lang="es-ES" b="1" dirty="0">
                <a:solidFill>
                  <a:schemeClr val="tx1"/>
                </a:solidFill>
              </a:rPr>
              <a:t>Elevar las piernas.</a:t>
            </a:r>
          </a:p>
          <a:p>
            <a:pPr marL="285750" indent="-285750" algn="ctr">
              <a:buFontTx/>
              <a:buChar char="-"/>
            </a:pPr>
            <a:r>
              <a:rPr lang="es-ES" b="1" dirty="0">
                <a:solidFill>
                  <a:schemeClr val="tx1"/>
                </a:solidFill>
              </a:rPr>
              <a:t>Aflojar la ropa.</a:t>
            </a:r>
          </a:p>
          <a:p>
            <a:pPr marL="285750" indent="-285750" algn="ctr">
              <a:buFontTx/>
              <a:buChar char="-"/>
            </a:pPr>
            <a:r>
              <a:rPr lang="es-ES" b="1" dirty="0">
                <a:solidFill>
                  <a:schemeClr val="tx1"/>
                </a:solidFill>
              </a:rPr>
              <a:t>Cubrir con mantas.</a:t>
            </a:r>
          </a:p>
          <a:p>
            <a:pPr marL="285750" indent="-285750" algn="ctr">
              <a:buFontTx/>
              <a:buChar char="-"/>
            </a:pPr>
            <a:r>
              <a:rPr lang="es-ES" b="1" dirty="0">
                <a:solidFill>
                  <a:schemeClr val="tx1"/>
                </a:solidFill>
              </a:rPr>
              <a:t>No dar de beber ni de comer.</a:t>
            </a:r>
          </a:p>
          <a:p>
            <a:pPr marL="285750" indent="-285750" algn="ctr">
              <a:buFontTx/>
              <a:buChar char="-"/>
            </a:pPr>
            <a:r>
              <a:rPr lang="es-ES" b="1" dirty="0">
                <a:solidFill>
                  <a:schemeClr val="tx1"/>
                </a:solidFill>
              </a:rPr>
              <a:t> Solicitar ayuda sanitaria tan rápidamente como sea posible. </a:t>
            </a:r>
          </a:p>
        </p:txBody>
      </p:sp>
      <p:pic>
        <p:nvPicPr>
          <p:cNvPr id="13" name="Imagen 12">
            <a:extLst>
              <a:ext uri="{FF2B5EF4-FFF2-40B4-BE49-F238E27FC236}">
                <a16:creationId xmlns:a16="http://schemas.microsoft.com/office/drawing/2014/main" id="{D4988BBD-52A9-4865-A51A-603B895D81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17400" y="4409588"/>
            <a:ext cx="2655452" cy="2238878"/>
          </a:xfrm>
          <a:prstGeom prst="rect">
            <a:avLst/>
          </a:prstGeom>
        </p:spPr>
      </p:pic>
    </p:spTree>
    <p:extLst>
      <p:ext uri="{BB962C8B-B14F-4D97-AF65-F5344CB8AC3E}">
        <p14:creationId xmlns:p14="http://schemas.microsoft.com/office/powerpoint/2010/main" val="2849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additive="base">
                                        <p:cTn id="4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 calcmode="lin" valueType="num">
                                      <p:cBhvr additive="base">
                                        <p:cTn id="5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
                                            <p:txEl>
                                              <p:pRg st="0" end="0"/>
                                            </p:txEl>
                                          </p:spTgt>
                                        </p:tgtEl>
                                        <p:attrNameLst>
                                          <p:attrName>style.visibility</p:attrName>
                                        </p:attrNameLst>
                                      </p:cBhvr>
                                      <p:to>
                                        <p:strVal val="visible"/>
                                      </p:to>
                                    </p:set>
                                    <p:anim calcmode="lin" valueType="num">
                                      <p:cBhvr additive="base">
                                        <p:cTn id="6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Effect transition="in" filter="barn(inVertical)">
                                      <p:cBhvr>
                                        <p:cTn id="75" dur="500"/>
                                        <p:tgtEl>
                                          <p:spTgt spid="11">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1">
                                            <p:txEl>
                                              <p:pRg st="3" end="3"/>
                                            </p:txEl>
                                          </p:spTgt>
                                        </p:tgtEl>
                                        <p:attrNameLst>
                                          <p:attrName>style.visibility</p:attrName>
                                        </p:attrNameLst>
                                      </p:cBhvr>
                                      <p:to>
                                        <p:strVal val="visible"/>
                                      </p:to>
                                    </p:set>
                                    <p:anim calcmode="lin" valueType="num">
                                      <p:cBhvr additive="base">
                                        <p:cTn id="8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1">
                                            <p:txEl>
                                              <p:pRg st="4" end="4"/>
                                            </p:txEl>
                                          </p:spTgt>
                                        </p:tgtEl>
                                        <p:attrNameLst>
                                          <p:attrName>style.visibility</p:attrName>
                                        </p:attrNameLst>
                                      </p:cBhvr>
                                      <p:to>
                                        <p:strVal val="visible"/>
                                      </p:to>
                                    </p:set>
                                    <p:anim calcmode="lin" valueType="num">
                                      <p:cBhvr additive="base">
                                        <p:cTn id="8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1">
                                            <p:txEl>
                                              <p:pRg st="5" end="5"/>
                                            </p:txEl>
                                          </p:spTgt>
                                        </p:tgtEl>
                                        <p:attrNameLst>
                                          <p:attrName>style.visibility</p:attrName>
                                        </p:attrNameLst>
                                      </p:cBhvr>
                                      <p:to>
                                        <p:strVal val="visible"/>
                                      </p:to>
                                    </p:set>
                                    <p:anim calcmode="lin" valueType="num">
                                      <p:cBhvr additive="base">
                                        <p:cTn id="88"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1">
                                            <p:txEl>
                                              <p:pRg st="6" end="6"/>
                                            </p:txEl>
                                          </p:spTgt>
                                        </p:tgtEl>
                                        <p:attrNameLst>
                                          <p:attrName>style.visibility</p:attrName>
                                        </p:attrNameLst>
                                      </p:cBhvr>
                                      <p:to>
                                        <p:strVal val="visible"/>
                                      </p:to>
                                    </p:set>
                                    <p:anim calcmode="lin" valueType="num">
                                      <p:cBhvr additive="base">
                                        <p:cTn id="92"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11">
                                            <p:txEl>
                                              <p:pRg st="7" end="7"/>
                                            </p:txEl>
                                          </p:spTgt>
                                        </p:tgtEl>
                                        <p:attrNameLst>
                                          <p:attrName>style.visibility</p:attrName>
                                        </p:attrNameLst>
                                      </p:cBhvr>
                                      <p:to>
                                        <p:strVal val="visible"/>
                                      </p:to>
                                    </p:set>
                                    <p:anim calcmode="lin" valueType="num">
                                      <p:cBhvr additive="base">
                                        <p:cTn id="96"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11">
                                            <p:txEl>
                                              <p:pRg st="8" end="8"/>
                                            </p:txEl>
                                          </p:spTgt>
                                        </p:tgtEl>
                                        <p:attrNameLst>
                                          <p:attrName>style.visibility</p:attrName>
                                        </p:attrNameLst>
                                      </p:cBhvr>
                                      <p:to>
                                        <p:strVal val="visible"/>
                                      </p:to>
                                    </p:set>
                                    <p:anim calcmode="lin" valueType="num">
                                      <p:cBhvr additive="base">
                                        <p:cTn id="100"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BB304-490B-46DC-97D5-7C22C64EDEE6}"/>
              </a:ext>
            </a:extLst>
          </p:cNvPr>
          <p:cNvSpPr>
            <a:spLocks noGrp="1"/>
          </p:cNvSpPr>
          <p:nvPr>
            <p:ph type="title"/>
          </p:nvPr>
        </p:nvSpPr>
        <p:spPr>
          <a:xfrm>
            <a:off x="119140" y="78727"/>
            <a:ext cx="11585179" cy="536398"/>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s-ES" sz="3200" b="1" dirty="0">
                <a:solidFill>
                  <a:srgbClr val="FF0000"/>
                </a:solidFill>
              </a:rPr>
              <a:t>Hemorragias EXTERIORIZADAS</a:t>
            </a:r>
          </a:p>
        </p:txBody>
      </p:sp>
      <p:sp>
        <p:nvSpPr>
          <p:cNvPr id="11" name="Rectángulo 10">
            <a:extLst>
              <a:ext uri="{FF2B5EF4-FFF2-40B4-BE49-F238E27FC236}">
                <a16:creationId xmlns:a16="http://schemas.microsoft.com/office/drawing/2014/main" id="{F9DC6BE5-7C67-45D0-9654-786BB0E3C71E}"/>
              </a:ext>
            </a:extLst>
          </p:cNvPr>
          <p:cNvSpPr/>
          <p:nvPr/>
        </p:nvSpPr>
        <p:spPr>
          <a:xfrm>
            <a:off x="2607956" y="661904"/>
            <a:ext cx="6690789" cy="419450"/>
          </a:xfrm>
          <a:prstGeom prst="rect">
            <a:avLst/>
          </a:prstGeom>
          <a:solidFill>
            <a:srgbClr val="00B0F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TIPOS MAS FRECUENTES</a:t>
            </a:r>
          </a:p>
        </p:txBody>
      </p:sp>
      <p:sp>
        <p:nvSpPr>
          <p:cNvPr id="23" name="Rectángulo: esquinas redondeadas 22">
            <a:extLst>
              <a:ext uri="{FF2B5EF4-FFF2-40B4-BE49-F238E27FC236}">
                <a16:creationId xmlns:a16="http://schemas.microsoft.com/office/drawing/2014/main" id="{B0B2A49B-4E6F-4006-8DA1-3649097FF62A}"/>
              </a:ext>
            </a:extLst>
          </p:cNvPr>
          <p:cNvSpPr/>
          <p:nvPr/>
        </p:nvSpPr>
        <p:spPr>
          <a:xfrm>
            <a:off x="248257" y="1128133"/>
            <a:ext cx="2767085" cy="4357620"/>
          </a:xfrm>
          <a:prstGeom prst="roundRect">
            <a:avLst/>
          </a:prstGeom>
          <a:solidFill>
            <a:srgbClr val="41E61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1600" dirty="0"/>
          </a:p>
          <a:p>
            <a:pPr algn="ctr">
              <a:lnSpc>
                <a:spcPct val="115000"/>
              </a:lnSpc>
              <a:spcAft>
                <a:spcPts val="1000"/>
              </a:spcAft>
            </a:pPr>
            <a:r>
              <a:rPr lang="es-ES" sz="1600" b="1" dirty="0">
                <a:solidFill>
                  <a:srgbClr val="EB070C"/>
                </a:solidFill>
                <a:effectLst/>
                <a:latin typeface="Calibri" panose="020F0502020204030204" pitchFamily="34" charset="0"/>
                <a:ea typeface="Times New Roman" panose="02020603050405020304" pitchFamily="18" charset="0"/>
                <a:cs typeface="Calibri" panose="020F0502020204030204" pitchFamily="34" charset="0"/>
              </a:rPr>
              <a:t>EPIXTASIS</a:t>
            </a:r>
          </a:p>
          <a:p>
            <a:pPr algn="ctr">
              <a:lnSpc>
                <a:spcPct val="115000"/>
              </a:lnSpc>
              <a:spcAft>
                <a:spcPts val="1000"/>
              </a:spcAft>
            </a:pPr>
            <a:r>
              <a:rPr lang="es-ES" sz="1400" b="1" dirty="0">
                <a:solidFill>
                  <a:srgbClr val="EB070C"/>
                </a:solidFill>
                <a:latin typeface="Calibri" panose="020F0502020204030204" pitchFamily="34" charset="0"/>
                <a:ea typeface="Times New Roman" panose="02020603050405020304" pitchFamily="18" charset="0"/>
                <a:cs typeface="Calibri" panose="020F0502020204030204" pitchFamily="34" charset="0"/>
              </a:rPr>
              <a:t>Salida de sangre por la nariz</a:t>
            </a:r>
          </a:p>
          <a:p>
            <a:pPr>
              <a:lnSpc>
                <a:spcPct val="115000"/>
              </a:lnSpc>
              <a:spcAft>
                <a:spcPts val="1000"/>
              </a:spcAft>
            </a:pPr>
            <a:r>
              <a:rPr lang="es-E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Pueden  ser producidas por un golpe, una lesión en la mucosa nasal o como consecuencia de una patología</a:t>
            </a:r>
          </a:p>
          <a:p>
            <a:pPr>
              <a:lnSpc>
                <a:spcPct val="115000"/>
              </a:lnSpc>
              <a:spcAft>
                <a:spcPts val="1000"/>
              </a:spcAft>
            </a:pPr>
            <a:r>
              <a:rPr lang="es-E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Para detener la hemorragia efectuaremos una presión directa sobre la ventana nasal sangrante durante un tiempo de 5-10´.</a:t>
            </a:r>
          </a:p>
          <a:p>
            <a:pPr>
              <a:lnSpc>
                <a:spcPct val="115000"/>
              </a:lnSpc>
              <a:spcAft>
                <a:spcPts val="1000"/>
              </a:spcAft>
            </a:pPr>
            <a:r>
              <a:rPr lang="es-ES"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Colocar la cabeza hacia adelante para evitar la posible aspiración de coágulos.</a:t>
            </a:r>
          </a:p>
          <a:p>
            <a:pPr>
              <a:lnSpc>
                <a:spcPct val="115000"/>
              </a:lnSpc>
              <a:spcAft>
                <a:spcPts val="1000"/>
              </a:spcAft>
            </a:pPr>
            <a:r>
              <a:rPr lang="es-ES"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Pasado este tiempo disminuir la presión y comprobar si la hemorragia ha cesado. De no ser así, efectuar taponamiento con agua oxigenada.    </a:t>
            </a:r>
            <a:endParaRPr lang="es-E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S" dirty="0"/>
          </a:p>
        </p:txBody>
      </p:sp>
      <p:sp>
        <p:nvSpPr>
          <p:cNvPr id="17" name="Rectángulo: esquinas redondeadas 16">
            <a:extLst>
              <a:ext uri="{FF2B5EF4-FFF2-40B4-BE49-F238E27FC236}">
                <a16:creationId xmlns:a16="http://schemas.microsoft.com/office/drawing/2014/main" id="{DD0FEAD0-387C-4A63-8456-137040A04C17}"/>
              </a:ext>
            </a:extLst>
          </p:cNvPr>
          <p:cNvSpPr/>
          <p:nvPr/>
        </p:nvSpPr>
        <p:spPr>
          <a:xfrm>
            <a:off x="3142326" y="1411719"/>
            <a:ext cx="3156674" cy="4466205"/>
          </a:xfrm>
          <a:prstGeom prst="roundRect">
            <a:avLst/>
          </a:prstGeom>
          <a:solidFill>
            <a:srgbClr val="90131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1600" dirty="0"/>
          </a:p>
          <a:p>
            <a:pPr algn="ctr">
              <a:spcAft>
                <a:spcPts val="1000"/>
              </a:spcAft>
            </a:pPr>
            <a:r>
              <a:rPr lang="es-ES" sz="1600" b="1" dirty="0">
                <a:solidFill>
                  <a:srgbClr val="FFFF00"/>
                </a:solidFill>
                <a:latin typeface="Calibri" panose="020F0502020204030204" pitchFamily="34" charset="0"/>
                <a:ea typeface="Times New Roman" panose="02020603050405020304" pitchFamily="18" charset="0"/>
                <a:cs typeface="Calibri" panose="020F0502020204030204" pitchFamily="34" charset="0"/>
              </a:rPr>
              <a:t>OTORRAGIA</a:t>
            </a:r>
          </a:p>
          <a:p>
            <a:pPr algn="ctr">
              <a:spcAft>
                <a:spcPts val="1000"/>
              </a:spcAft>
            </a:pPr>
            <a:r>
              <a:rPr lang="es-ES" sz="1400" dirty="0">
                <a:solidFill>
                  <a:srgbClr val="FFFF00"/>
                </a:solidFill>
                <a:latin typeface="Calibri" panose="020F0502020204030204" pitchFamily="34" charset="0"/>
                <a:ea typeface="Times New Roman" panose="02020603050405020304" pitchFamily="18" charset="0"/>
                <a:cs typeface="Calibri" panose="020F0502020204030204" pitchFamily="34" charset="0"/>
              </a:rPr>
              <a:t>Salida de sangre por el oído</a:t>
            </a:r>
            <a:endParaRPr lang="es-ES" sz="1400" b="1" dirty="0">
              <a:solidFill>
                <a:srgbClr val="FFFF00"/>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Puede ser por lesión en el oído o por traumatismo craneoencefálico. En este caso la actuación del socorrista va encaminada a no mover a la persona accidentada y a facilitar la salida de la sangre , ya que la masa encefálica sería desplazada o comprimida por la invasión sanguínea, pudiendo ocasionar lesiones irreversibles.</a:t>
            </a:r>
          </a:p>
          <a:p>
            <a:pPr>
              <a:lnSpc>
                <a:spcPct val="115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E</a:t>
            </a:r>
            <a:r>
              <a:rPr lang="es-ES" sz="1200" dirty="0">
                <a:effectLst/>
                <a:latin typeface="Calibri" panose="020F0502020204030204" pitchFamily="34" charset="0"/>
                <a:ea typeface="Times New Roman" panose="02020603050405020304" pitchFamily="18" charset="0"/>
                <a:cs typeface="Calibri" panose="020F0502020204030204" pitchFamily="34" charset="0"/>
              </a:rPr>
              <a:t>ste tipo de hemorragias no se debe detener y </a:t>
            </a:r>
            <a:r>
              <a:rPr lang="es-ES"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effectLst/>
                <a:latin typeface="Calibri" panose="020F0502020204030204" pitchFamily="34" charset="0"/>
                <a:ea typeface="Times New Roman" panose="02020603050405020304" pitchFamily="18" charset="0"/>
                <a:cs typeface="Calibri" panose="020F0502020204030204" pitchFamily="34" charset="0"/>
              </a:rPr>
              <a:t>se procederá a la evacuación urgente de la persona afectada hacia un centro asistencial. Mientras tanto se colocará el paciente en </a:t>
            </a:r>
            <a:r>
              <a:rPr lang="es-ES" sz="1200" dirty="0">
                <a:latin typeface="Calibri" panose="020F0502020204030204" pitchFamily="34" charset="0"/>
                <a:ea typeface="Times New Roman" panose="02020603050405020304" pitchFamily="18" charset="0"/>
                <a:cs typeface="Calibri" panose="020F0502020204030204" pitchFamily="34" charset="0"/>
              </a:rPr>
              <a:t>PLS</a:t>
            </a:r>
            <a:r>
              <a:rPr lang="es-ES" sz="1200" dirty="0">
                <a:effectLst/>
                <a:latin typeface="Calibri" panose="020F0502020204030204" pitchFamily="34" charset="0"/>
                <a:ea typeface="Times New Roman" panose="02020603050405020304" pitchFamily="18" charset="0"/>
                <a:cs typeface="Calibri" panose="020F0502020204030204" pitchFamily="34" charset="0"/>
              </a:rPr>
              <a:t>, con el oído sangrante hacia el suelo . </a:t>
            </a:r>
          </a:p>
          <a:p>
            <a:pPr>
              <a:lnSpc>
                <a:spcPct val="115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No dar de comer ni de beber.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S" dirty="0"/>
          </a:p>
        </p:txBody>
      </p:sp>
      <p:sp>
        <p:nvSpPr>
          <p:cNvPr id="20" name="Rectángulo: esquinas redondeadas 19">
            <a:extLst>
              <a:ext uri="{FF2B5EF4-FFF2-40B4-BE49-F238E27FC236}">
                <a16:creationId xmlns:a16="http://schemas.microsoft.com/office/drawing/2014/main" id="{033A6CEB-4AE1-4901-9A93-C121B80E3CEB}"/>
              </a:ext>
            </a:extLst>
          </p:cNvPr>
          <p:cNvSpPr/>
          <p:nvPr/>
        </p:nvSpPr>
        <p:spPr>
          <a:xfrm>
            <a:off x="6491326" y="1411719"/>
            <a:ext cx="2609209" cy="4373445"/>
          </a:xfrm>
          <a:prstGeom prst="round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s-ES" sz="16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HEMOPTISIS</a:t>
            </a:r>
          </a:p>
          <a:p>
            <a:pPr algn="ctr">
              <a:lnSpc>
                <a:spcPct val="115000"/>
              </a:lnSpc>
              <a:spcAft>
                <a:spcPts val="1000"/>
              </a:spcAft>
            </a:pPr>
            <a:r>
              <a:rPr lang="es-E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Salida de sangre por la boca (procedente de la vía respiratoria) </a:t>
            </a:r>
            <a:endParaRPr lang="es-ES" sz="1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1000"/>
              </a:spcAft>
            </a:pPr>
            <a:r>
              <a:rPr lang="es-E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Suele ir precedida de tos </a:t>
            </a:r>
          </a:p>
          <a:p>
            <a:pPr algn="ctr">
              <a:lnSpc>
                <a:spcPct val="115000"/>
              </a:lnSpc>
              <a:spcAft>
                <a:spcPts val="1000"/>
              </a:spcAft>
            </a:pPr>
            <a:r>
              <a:rPr lang="es-ES" sz="1200" dirty="0">
                <a:solidFill>
                  <a:schemeClr val="tx1"/>
                </a:solidFill>
                <a:latin typeface="Calibri" panose="020F0502020204030204" pitchFamily="34" charset="0"/>
                <a:cs typeface="Calibri" panose="020F0502020204030204" pitchFamily="34" charset="0"/>
              </a:rPr>
              <a:t>Si el sangrado es activo, la sangre es de color rojo con olor a óxido; si la sangre es antigua sale de color marrón negro. En ocasiones es espumoso.</a:t>
            </a:r>
          </a:p>
          <a:p>
            <a:pPr algn="ctr">
              <a:lnSpc>
                <a:spcPct val="115000"/>
              </a:lnSpc>
              <a:spcAft>
                <a:spcPts val="1000"/>
              </a:spcAft>
            </a:pPr>
            <a:r>
              <a:rPr lang="es-ES" sz="1200" dirty="0">
                <a:solidFill>
                  <a:schemeClr val="tx1"/>
                </a:solidFill>
                <a:latin typeface="Calibri" panose="020F0502020204030204" pitchFamily="34" charset="0"/>
                <a:cs typeface="Calibri" panose="020F0502020204030204" pitchFamily="34" charset="0"/>
              </a:rPr>
              <a:t>Debemos controlar los signos vitales y no dar de comer ni de beber y acudir a un centro sanitario en posición semisentado</a:t>
            </a:r>
            <a:r>
              <a:rPr lang="es-ES" sz="1000" dirty="0">
                <a:latin typeface="Calibri" panose="020F0502020204030204" pitchFamily="34" charset="0"/>
                <a:cs typeface="Calibri" panose="020F0502020204030204" pitchFamily="34" charset="0"/>
              </a:rPr>
              <a:t>.</a:t>
            </a:r>
            <a:endParaRPr lang="es-ES" sz="1000" dirty="0"/>
          </a:p>
        </p:txBody>
      </p:sp>
      <p:pic>
        <p:nvPicPr>
          <p:cNvPr id="40" name="Imagen 39" descr="Imagen que contiene persona, vistiendo, hombre, boca&#10;&#10;Descripción generada automáticamente">
            <a:extLst>
              <a:ext uri="{FF2B5EF4-FFF2-40B4-BE49-F238E27FC236}">
                <a16:creationId xmlns:a16="http://schemas.microsoft.com/office/drawing/2014/main" id="{EA42DAE9-1C5D-4D12-ACDB-3355BED9586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5556"/>
          <a:stretch/>
        </p:blipFill>
        <p:spPr>
          <a:xfrm>
            <a:off x="5086277" y="5534309"/>
            <a:ext cx="1550279" cy="1367427"/>
          </a:xfrm>
          <a:prstGeom prst="rect">
            <a:avLst/>
          </a:prstGeom>
          <a:ln>
            <a:noFill/>
          </a:ln>
          <a:effectLst>
            <a:softEdge rad="112500"/>
          </a:effectLst>
        </p:spPr>
      </p:pic>
      <p:sp>
        <p:nvSpPr>
          <p:cNvPr id="21" name="Rectángulo: esquinas redondeadas 20">
            <a:extLst>
              <a:ext uri="{FF2B5EF4-FFF2-40B4-BE49-F238E27FC236}">
                <a16:creationId xmlns:a16="http://schemas.microsoft.com/office/drawing/2014/main" id="{E8F2D85F-A981-4F24-8CEC-67820D16B871}"/>
              </a:ext>
            </a:extLst>
          </p:cNvPr>
          <p:cNvSpPr/>
          <p:nvPr/>
        </p:nvSpPr>
        <p:spPr>
          <a:xfrm>
            <a:off x="9183589" y="1008387"/>
            <a:ext cx="2852109" cy="4556155"/>
          </a:xfrm>
          <a:prstGeom prst="roundRect">
            <a:avLst/>
          </a:prstGeom>
          <a:solidFill>
            <a:srgbClr val="5B386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s-ES" sz="1600" b="1" dirty="0">
                <a:solidFill>
                  <a:srgbClr val="FFFF00"/>
                </a:solidFill>
                <a:latin typeface="Calibri" panose="020F0502020204030204" pitchFamily="34" charset="0"/>
                <a:ea typeface="Times New Roman" panose="02020603050405020304" pitchFamily="18" charset="0"/>
                <a:cs typeface="Calibri" panose="020F0502020204030204" pitchFamily="34" charset="0"/>
              </a:rPr>
              <a:t>DIGESTIVAS</a:t>
            </a:r>
          </a:p>
          <a:p>
            <a:pPr algn="ctr">
              <a:lnSpc>
                <a:spcPct val="115000"/>
              </a:lnSpc>
              <a:spcAft>
                <a:spcPts val="1000"/>
              </a:spcAft>
            </a:pPr>
            <a:r>
              <a:rPr lang="es-ES" sz="1400" dirty="0">
                <a:solidFill>
                  <a:srgbClr val="FFFF00"/>
                </a:solidFill>
                <a:latin typeface="Calibri" panose="020F0502020204030204" pitchFamily="34" charset="0"/>
                <a:ea typeface="Times New Roman" panose="02020603050405020304" pitchFamily="18" charset="0"/>
                <a:cs typeface="Calibri" panose="020F0502020204030204" pitchFamily="34" charset="0"/>
              </a:rPr>
              <a:t>Salida de sangre a nivel de tubo digestivo.</a:t>
            </a:r>
            <a:endParaRPr lang="es-ES" sz="1400" b="1" dirty="0">
              <a:solidFill>
                <a:srgbClr val="FFFF00"/>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s-ES" sz="1200" b="1" dirty="0">
                <a:latin typeface="Calibri" panose="020F0502020204030204" pitchFamily="34" charset="0"/>
                <a:cs typeface="Calibri" panose="020F0502020204030204" pitchFamily="34" charset="0"/>
              </a:rPr>
              <a:t>ALTA: </a:t>
            </a:r>
          </a:p>
          <a:p>
            <a:pPr marL="285750" indent="-285750">
              <a:lnSpc>
                <a:spcPct val="115000"/>
              </a:lnSpc>
              <a:spcAft>
                <a:spcPts val="1000"/>
              </a:spcAft>
              <a:buFont typeface="Wingdings" panose="05000000000000000000" pitchFamily="2" charset="2"/>
              <a:buChar char="ü"/>
            </a:pPr>
            <a:r>
              <a:rPr lang="es-ES" sz="1200" dirty="0">
                <a:latin typeface="Calibri" panose="020F0502020204030204" pitchFamily="34" charset="0"/>
                <a:cs typeface="Calibri" panose="020F0502020204030204" pitchFamily="34" charset="0"/>
              </a:rPr>
              <a:t>Hematemesis: Vómito de sangre roja o en poso de café.</a:t>
            </a:r>
          </a:p>
          <a:p>
            <a:pPr marL="285750" indent="-285750">
              <a:lnSpc>
                <a:spcPct val="115000"/>
              </a:lnSpc>
              <a:spcAft>
                <a:spcPts val="1000"/>
              </a:spcAft>
              <a:buFont typeface="Wingdings" panose="05000000000000000000" pitchFamily="2" charset="2"/>
              <a:buChar char="ü"/>
            </a:pPr>
            <a:r>
              <a:rPr lang="es-ES" sz="1200" dirty="0">
                <a:latin typeface="Calibri" panose="020F0502020204030204" pitchFamily="34" charset="0"/>
                <a:cs typeface="Calibri" panose="020F0502020204030204" pitchFamily="34" charset="0"/>
              </a:rPr>
              <a:t>Melena: Emisión de heces negras y pegajosas, brillantes y muy malolientes. </a:t>
            </a:r>
          </a:p>
          <a:p>
            <a:pPr>
              <a:lnSpc>
                <a:spcPct val="115000"/>
              </a:lnSpc>
              <a:spcAft>
                <a:spcPts val="1000"/>
              </a:spcAft>
            </a:pPr>
            <a:r>
              <a:rPr lang="es-ES" sz="1200" b="1" dirty="0">
                <a:latin typeface="Calibri" panose="020F0502020204030204" pitchFamily="34" charset="0"/>
                <a:cs typeface="Calibri" panose="020F0502020204030204" pitchFamily="34" charset="0"/>
              </a:rPr>
              <a:t>BAJA:</a:t>
            </a:r>
          </a:p>
          <a:p>
            <a:pPr marL="285750" indent="-285750">
              <a:lnSpc>
                <a:spcPct val="115000"/>
              </a:lnSpc>
              <a:spcAft>
                <a:spcPts val="1000"/>
              </a:spcAft>
              <a:buFont typeface="Wingdings" panose="05000000000000000000" pitchFamily="2" charset="2"/>
              <a:buChar char="ü"/>
            </a:pPr>
            <a:r>
              <a:rPr lang="es-ES" sz="1200" dirty="0">
                <a:latin typeface="Calibri" panose="020F0502020204030204" pitchFamily="34" charset="0"/>
                <a:cs typeface="Calibri" panose="020F0502020204030204" pitchFamily="34" charset="0"/>
              </a:rPr>
              <a:t>Hematoquecia: Emisión de sangre roja por le recto</a:t>
            </a:r>
          </a:p>
          <a:p>
            <a:pPr>
              <a:lnSpc>
                <a:spcPct val="115000"/>
              </a:lnSpc>
              <a:spcAft>
                <a:spcPts val="1000"/>
              </a:spcAft>
            </a:pPr>
            <a:r>
              <a:rPr lang="es-ES" sz="1200" dirty="0">
                <a:latin typeface="Calibri" panose="020F0502020204030204" pitchFamily="34" charset="0"/>
                <a:cs typeface="Calibri" panose="020F0502020204030204" pitchFamily="34" charset="0"/>
              </a:rPr>
              <a:t>Hay que controlar los signos vitales y acudir a un centro sanitario. No dar de beber</a:t>
            </a:r>
            <a:r>
              <a:rPr lang="es-ES" sz="1000" dirty="0">
                <a:latin typeface="Calibri" panose="020F0502020204030204" pitchFamily="34" charset="0"/>
                <a:cs typeface="Calibri" panose="020F0502020204030204" pitchFamily="34" charset="0"/>
              </a:rPr>
              <a:t>. </a:t>
            </a:r>
            <a:endParaRPr lang="es-ES" dirty="0"/>
          </a:p>
        </p:txBody>
      </p:sp>
      <p:pic>
        <p:nvPicPr>
          <p:cNvPr id="22" name="Picture 7" descr="Imagen de paciente apretandose ambos orificios nasales, cerca del hueso de la nariz">
            <a:extLst>
              <a:ext uri="{FF2B5EF4-FFF2-40B4-BE49-F238E27FC236}">
                <a16:creationId xmlns:a16="http://schemas.microsoft.com/office/drawing/2014/main" id="{35511E68-A5DC-4D9F-AEE7-2BCDCEBDD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57" y="5594338"/>
            <a:ext cx="1287316" cy="1263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Imagen de paciente al que se le realiza un tamponamiento nasal">
            <a:extLst>
              <a:ext uri="{FF2B5EF4-FFF2-40B4-BE49-F238E27FC236}">
                <a16:creationId xmlns:a16="http://schemas.microsoft.com/office/drawing/2014/main" id="{7C1775C0-1D5D-4933-9F3E-72841A4C01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848" y="5532532"/>
            <a:ext cx="1287315" cy="1287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La cara de una persona con la boca abierta&#10;&#10;Descripción generada automáticamente con confianza baja">
            <a:extLst>
              <a:ext uri="{FF2B5EF4-FFF2-40B4-BE49-F238E27FC236}">
                <a16:creationId xmlns:a16="http://schemas.microsoft.com/office/drawing/2014/main" id="{37E75BAC-45F2-4A8F-ABA2-07464634F62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435262" y="5393100"/>
            <a:ext cx="1663962" cy="1386173"/>
          </a:xfrm>
          <a:prstGeom prst="rect">
            <a:avLst/>
          </a:prstGeom>
          <a:ln>
            <a:noFill/>
          </a:ln>
          <a:effectLst>
            <a:softEdge rad="112500"/>
          </a:effectLst>
        </p:spPr>
      </p:pic>
      <p:pic>
        <p:nvPicPr>
          <p:cNvPr id="8" name="Imagen 7" descr="Un hombre con un traje de color negro&#10;&#10;Descripción generada automáticamente con confianza baja">
            <a:extLst>
              <a:ext uri="{FF2B5EF4-FFF2-40B4-BE49-F238E27FC236}">
                <a16:creationId xmlns:a16="http://schemas.microsoft.com/office/drawing/2014/main" id="{7B8AA59B-1EF5-4216-B8F3-C81E140BC9CF}"/>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169344" y="5594338"/>
            <a:ext cx="1739214" cy="1129162"/>
          </a:xfrm>
          <a:prstGeom prst="rect">
            <a:avLst/>
          </a:prstGeom>
          <a:ln>
            <a:noFill/>
          </a:ln>
          <a:effectLst>
            <a:softEdge rad="112500"/>
          </a:effectLst>
        </p:spPr>
      </p:pic>
    </p:spTree>
    <p:extLst>
      <p:ext uri="{BB962C8B-B14F-4D97-AF65-F5344CB8AC3E}">
        <p14:creationId xmlns:p14="http://schemas.microsoft.com/office/powerpoint/2010/main" val="3661545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 calcmode="lin" valueType="num">
                                      <p:cBhvr additive="base">
                                        <p:cTn id="30"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
                                            <p:txEl>
                                              <p:pRg st="4" end="4"/>
                                            </p:txEl>
                                          </p:spTgt>
                                        </p:tgtEl>
                                        <p:attrNameLst>
                                          <p:attrName>style.visibility</p:attrName>
                                        </p:attrNameLst>
                                      </p:cBhvr>
                                      <p:to>
                                        <p:strVal val="visible"/>
                                      </p:to>
                                    </p:set>
                                    <p:anim calcmode="lin" valueType="num">
                                      <p:cBhvr additive="base">
                                        <p:cTn id="3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3">
                                            <p:txEl>
                                              <p:pRg st="5" end="5"/>
                                            </p:txEl>
                                          </p:spTgt>
                                        </p:tgtEl>
                                        <p:attrNameLst>
                                          <p:attrName>style.visibility</p:attrName>
                                        </p:attrNameLst>
                                      </p:cBhvr>
                                      <p:to>
                                        <p:strVal val="visible"/>
                                      </p:to>
                                    </p:set>
                                    <p:anim calcmode="lin" valueType="num">
                                      <p:cBhvr additive="base">
                                        <p:cTn id="38"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3">
                                            <p:txEl>
                                              <p:pRg st="6" end="6"/>
                                            </p:txEl>
                                          </p:spTgt>
                                        </p:tgtEl>
                                        <p:attrNameLst>
                                          <p:attrName>style.visibility</p:attrName>
                                        </p:attrNameLst>
                                      </p:cBhvr>
                                      <p:to>
                                        <p:strVal val="visible"/>
                                      </p:to>
                                    </p:set>
                                    <p:anim calcmode="lin" valueType="num">
                                      <p:cBhvr additive="base">
                                        <p:cTn id="42"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
                                            <p:txEl>
                                              <p:pRg st="3" end="3"/>
                                            </p:txEl>
                                          </p:spTgt>
                                        </p:tgtEl>
                                        <p:attrNameLst>
                                          <p:attrName>style.visibility</p:attrName>
                                        </p:attrNameLst>
                                      </p:cBhvr>
                                      <p:to>
                                        <p:strVal val="visible"/>
                                      </p:to>
                                    </p:set>
                                    <p:anim calcmode="lin" valueType="num">
                                      <p:cBhvr additive="base">
                                        <p:cTn id="6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7">
                                            <p:txEl>
                                              <p:pRg st="4" end="4"/>
                                            </p:txEl>
                                          </p:spTgt>
                                        </p:tgtEl>
                                        <p:attrNameLst>
                                          <p:attrName>style.visibility</p:attrName>
                                        </p:attrNameLst>
                                      </p:cBhvr>
                                      <p:to>
                                        <p:strVal val="visible"/>
                                      </p:to>
                                    </p:set>
                                    <p:anim calcmode="lin" valueType="num">
                                      <p:cBhvr additive="base">
                                        <p:cTn id="7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xEl>
                                              <p:pRg st="5" end="5"/>
                                            </p:txEl>
                                          </p:spTgt>
                                        </p:tgtEl>
                                        <p:attrNameLst>
                                          <p:attrName>style.visibility</p:attrName>
                                        </p:attrNameLst>
                                      </p:cBhvr>
                                      <p:to>
                                        <p:strVal val="visible"/>
                                      </p:to>
                                    </p:set>
                                    <p:anim calcmode="lin" valueType="num">
                                      <p:cBhvr additive="base">
                                        <p:cTn id="7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0">
                                            <p:txEl>
                                              <p:pRg st="0" end="0"/>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0">
                                            <p:txEl>
                                              <p:pRg st="2" end="2"/>
                                            </p:txEl>
                                          </p:spTgt>
                                        </p:tgtEl>
                                        <p:attrNameLst>
                                          <p:attrName>style.visibility</p:attrName>
                                        </p:attrNameLst>
                                      </p:cBhvr>
                                      <p:to>
                                        <p:strVal val="visible"/>
                                      </p:to>
                                    </p:set>
                                    <p:anim calcmode="lin" valueType="num">
                                      <p:cBhvr additive="base">
                                        <p:cTn id="10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0">
                                            <p:txEl>
                                              <p:pRg st="3" end="3"/>
                                            </p:txEl>
                                          </p:spTgt>
                                        </p:tgtEl>
                                        <p:attrNameLst>
                                          <p:attrName>style.visibility</p:attrName>
                                        </p:attrNameLst>
                                      </p:cBhvr>
                                      <p:to>
                                        <p:strVal val="visible"/>
                                      </p:to>
                                    </p:set>
                                    <p:anim calcmode="lin" valueType="num">
                                      <p:cBhvr additive="base">
                                        <p:cTn id="10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0">
                                            <p:txEl>
                                              <p:pRg st="4" end="4"/>
                                            </p:txEl>
                                          </p:spTgt>
                                        </p:tgtEl>
                                        <p:attrNameLst>
                                          <p:attrName>style.visibility</p:attrName>
                                        </p:attrNameLst>
                                      </p:cBhvr>
                                      <p:to>
                                        <p:strVal val="visible"/>
                                      </p:to>
                                    </p:set>
                                    <p:anim calcmode="lin" valueType="num">
                                      <p:cBhvr additive="base">
                                        <p:cTn id="10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fade">
                                      <p:cBhvr>
                                        <p:cTn id="115" dur="500"/>
                                        <p:tgtEl>
                                          <p:spTgt spid="5"/>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1000"/>
                                        <p:tgtEl>
                                          <p:spTgt spid="21"/>
                                        </p:tgtEl>
                                      </p:cBhvr>
                                    </p:animEffect>
                                    <p:anim calcmode="lin" valueType="num">
                                      <p:cBhvr>
                                        <p:cTn id="121" dur="1000" fill="hold"/>
                                        <p:tgtEl>
                                          <p:spTgt spid="21"/>
                                        </p:tgtEl>
                                        <p:attrNameLst>
                                          <p:attrName>ppt_x</p:attrName>
                                        </p:attrNameLst>
                                      </p:cBhvr>
                                      <p:tavLst>
                                        <p:tav tm="0">
                                          <p:val>
                                            <p:strVal val="#ppt_x"/>
                                          </p:val>
                                        </p:tav>
                                        <p:tav tm="100000">
                                          <p:val>
                                            <p:strVal val="#ppt_x"/>
                                          </p:val>
                                        </p:tav>
                                      </p:tavLst>
                                    </p:anim>
                                    <p:anim calcmode="lin" valueType="num">
                                      <p:cBhvr>
                                        <p:cTn id="1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1">
                                            <p:txEl>
                                              <p:pRg st="0" end="0"/>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21">
                                            <p:txEl>
                                              <p:pRg st="2" end="2"/>
                                            </p:txEl>
                                          </p:spTgt>
                                        </p:tgtEl>
                                        <p:attrNameLst>
                                          <p:attrName>style.visibility</p:attrName>
                                        </p:attrNameLst>
                                      </p:cBhvr>
                                      <p:to>
                                        <p:strVal val="visible"/>
                                      </p:to>
                                    </p:set>
                                    <p:anim calcmode="lin" valueType="num">
                                      <p:cBhvr additive="base">
                                        <p:cTn id="13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1">
                                            <p:txEl>
                                              <p:pRg st="3" end="3"/>
                                            </p:txEl>
                                          </p:spTgt>
                                        </p:tgtEl>
                                        <p:attrNameLst>
                                          <p:attrName>style.visibility</p:attrName>
                                        </p:attrNameLst>
                                      </p:cBhvr>
                                      <p:to>
                                        <p:strVal val="visible"/>
                                      </p:to>
                                    </p:set>
                                    <p:anim calcmode="lin" valueType="num">
                                      <p:cBhvr additive="base">
                                        <p:cTn id="137"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21">
                                            <p:txEl>
                                              <p:pRg st="4" end="4"/>
                                            </p:txEl>
                                          </p:spTgt>
                                        </p:tgtEl>
                                        <p:attrNameLst>
                                          <p:attrName>style.visibility</p:attrName>
                                        </p:attrNameLst>
                                      </p:cBhvr>
                                      <p:to>
                                        <p:strVal val="visible"/>
                                      </p:to>
                                    </p:set>
                                    <p:anim calcmode="lin" valueType="num">
                                      <p:cBhvr additive="base">
                                        <p:cTn id="14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21">
                                            <p:txEl>
                                              <p:pRg st="5" end="5"/>
                                            </p:txEl>
                                          </p:spTgt>
                                        </p:tgtEl>
                                        <p:attrNameLst>
                                          <p:attrName>style.visibility</p:attrName>
                                        </p:attrNameLst>
                                      </p:cBhvr>
                                      <p:to>
                                        <p:strVal val="visible"/>
                                      </p:to>
                                    </p:set>
                                    <p:anim calcmode="lin" valueType="num">
                                      <p:cBhvr additive="base">
                                        <p:cTn id="1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1">
                                            <p:txEl>
                                              <p:pRg st="6" end="6"/>
                                            </p:txEl>
                                          </p:spTgt>
                                        </p:tgtEl>
                                        <p:attrNameLst>
                                          <p:attrName>style.visibility</p:attrName>
                                        </p:attrNameLst>
                                      </p:cBhvr>
                                      <p:to>
                                        <p:strVal val="visible"/>
                                      </p:to>
                                    </p:set>
                                    <p:anim calcmode="lin" valueType="num">
                                      <p:cBhvr additive="base">
                                        <p:cTn id="151"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21">
                                            <p:txEl>
                                              <p:pRg st="6" end="6"/>
                                            </p:txEl>
                                          </p:spTgt>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1">
                                            <p:txEl>
                                              <p:pRg st="7" end="7"/>
                                            </p:txEl>
                                          </p:spTgt>
                                        </p:tgtEl>
                                        <p:attrNameLst>
                                          <p:attrName>style.visibility</p:attrName>
                                        </p:attrNameLst>
                                      </p:cBhvr>
                                      <p:to>
                                        <p:strVal val="visible"/>
                                      </p:to>
                                    </p:set>
                                    <p:anim calcmode="lin" valueType="num">
                                      <p:cBhvr additive="base">
                                        <p:cTn id="155"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8"/>
                                        </p:tgtEl>
                                        <p:attrNameLst>
                                          <p:attrName>style.visibility</p:attrName>
                                        </p:attrNameLst>
                                      </p:cBhvr>
                                      <p:to>
                                        <p:strVal val="visible"/>
                                      </p:to>
                                    </p:set>
                                    <p:animEffect transition="in" filter="fade">
                                      <p:cBhvr>
                                        <p:cTn id="1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23" grpId="0" animBg="1"/>
      <p:bldP spid="17"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92F8-8CA0-4216-808E-BCF1E34D38DA}"/>
              </a:ext>
            </a:extLst>
          </p:cNvPr>
          <p:cNvSpPr>
            <a:spLocks noGrp="1"/>
          </p:cNvSpPr>
          <p:nvPr>
            <p:ph type="title"/>
          </p:nvPr>
        </p:nvSpPr>
        <p:spPr>
          <a:xfrm>
            <a:off x="329046" y="79038"/>
            <a:ext cx="8843233" cy="365126"/>
          </a:xfrm>
        </p:spPr>
        <p:txBody>
          <a:bodyPr rtlCol="0">
            <a:noAutofit/>
          </a:bodyPr>
          <a:lstStyle/>
          <a:p>
            <a:pPr rtl="0"/>
            <a:r>
              <a:rPr lang="es-ES" sz="2000" b="1" dirty="0"/>
              <a:t>ME ENCUENTRO ANTE UNA HEMORRAGIA. QUÉ HAGO…?</a:t>
            </a:r>
          </a:p>
        </p:txBody>
      </p:sp>
      <p:sp>
        <p:nvSpPr>
          <p:cNvPr id="3" name="Marcador de contenido 2">
            <a:extLst>
              <a:ext uri="{FF2B5EF4-FFF2-40B4-BE49-F238E27FC236}">
                <a16:creationId xmlns:a16="http://schemas.microsoft.com/office/drawing/2014/main" id="{5DB065D3-BB45-4A0E-A1BC-1FAA24968BA8}"/>
              </a:ext>
            </a:extLst>
          </p:cNvPr>
          <p:cNvSpPr>
            <a:spLocks noGrp="1"/>
          </p:cNvSpPr>
          <p:nvPr>
            <p:ph idx="1"/>
          </p:nvPr>
        </p:nvSpPr>
        <p:spPr>
          <a:xfrm>
            <a:off x="8239027" y="5742201"/>
            <a:ext cx="3213072" cy="1091085"/>
          </a:xfrm>
        </p:spPr>
        <p:txBody>
          <a:bodyPr rtlCol="0"/>
          <a:lstStyle/>
          <a:p>
            <a:pPr rtl="0"/>
            <a:endParaRPr lang="es-ES" dirty="0"/>
          </a:p>
          <a:p>
            <a:pPr rtl="0"/>
            <a:r>
              <a:rPr lang="es-ES" dirty="0"/>
              <a:t> </a:t>
            </a:r>
          </a:p>
        </p:txBody>
      </p:sp>
      <p:sp>
        <p:nvSpPr>
          <p:cNvPr id="6" name="Rectángulo 5">
            <a:extLst>
              <a:ext uri="{FF2B5EF4-FFF2-40B4-BE49-F238E27FC236}">
                <a16:creationId xmlns:a16="http://schemas.microsoft.com/office/drawing/2014/main" id="{6B226977-14CA-455C-9DFD-335F59922184}"/>
              </a:ext>
            </a:extLst>
          </p:cNvPr>
          <p:cNvSpPr/>
          <p:nvPr/>
        </p:nvSpPr>
        <p:spPr>
          <a:xfrm>
            <a:off x="4307973" y="1278192"/>
            <a:ext cx="3576054"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HEMORRAGIAS INTERNAS</a:t>
            </a:r>
          </a:p>
        </p:txBody>
      </p:sp>
      <p:sp>
        <p:nvSpPr>
          <p:cNvPr id="19" name="Rectángulo 18">
            <a:extLst>
              <a:ext uri="{FF2B5EF4-FFF2-40B4-BE49-F238E27FC236}">
                <a16:creationId xmlns:a16="http://schemas.microsoft.com/office/drawing/2014/main" id="{299E7937-C0CA-4017-A147-8B8F7158849B}"/>
              </a:ext>
            </a:extLst>
          </p:cNvPr>
          <p:cNvSpPr/>
          <p:nvPr/>
        </p:nvSpPr>
        <p:spPr>
          <a:xfrm>
            <a:off x="329046" y="1267770"/>
            <a:ext cx="3693411"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HEMORRAGIAS EXTERNAS</a:t>
            </a:r>
          </a:p>
        </p:txBody>
      </p:sp>
      <p:sp>
        <p:nvSpPr>
          <p:cNvPr id="43" name="Rectángulo 42">
            <a:extLst>
              <a:ext uri="{FF2B5EF4-FFF2-40B4-BE49-F238E27FC236}">
                <a16:creationId xmlns:a16="http://schemas.microsoft.com/office/drawing/2014/main" id="{C16D33E6-6135-457A-82DE-FDB97F4DC843}"/>
              </a:ext>
            </a:extLst>
          </p:cNvPr>
          <p:cNvSpPr/>
          <p:nvPr/>
        </p:nvSpPr>
        <p:spPr>
          <a:xfrm>
            <a:off x="4219254" y="2762346"/>
            <a:ext cx="3371772" cy="15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SINTOMAS</a:t>
            </a:r>
          </a:p>
          <a:p>
            <a:pPr algn="ctr"/>
            <a:endParaRPr lang="es-ES" sz="1400" b="1" dirty="0">
              <a:solidFill>
                <a:schemeClr val="tx1"/>
              </a:solidFill>
            </a:endParaRPr>
          </a:p>
          <a:p>
            <a:pPr marL="285750" indent="-285750" algn="just">
              <a:buFont typeface="Wingdings" panose="05000000000000000000" pitchFamily="2" charset="2"/>
              <a:buChar char="Ø"/>
            </a:pPr>
            <a:r>
              <a:rPr lang="es-ES" sz="1400" dirty="0">
                <a:solidFill>
                  <a:schemeClr val="tx1"/>
                </a:solidFill>
              </a:rPr>
              <a:t>Piel pálida, fría y sudorosa</a:t>
            </a:r>
          </a:p>
          <a:p>
            <a:pPr marL="285750" indent="-285750" algn="just">
              <a:buFont typeface="Wingdings" panose="05000000000000000000" pitchFamily="2" charset="2"/>
              <a:buChar char="Ø"/>
            </a:pPr>
            <a:r>
              <a:rPr lang="es-ES" sz="1400" dirty="0">
                <a:solidFill>
                  <a:schemeClr val="tx1"/>
                </a:solidFill>
              </a:rPr>
              <a:t>Pulso débil y rápido</a:t>
            </a:r>
          </a:p>
          <a:p>
            <a:pPr marL="285750" indent="-285750" algn="just">
              <a:buFont typeface="Wingdings" panose="05000000000000000000" pitchFamily="2" charset="2"/>
              <a:buChar char="Ø"/>
            </a:pPr>
            <a:r>
              <a:rPr lang="es-ES" sz="1400" dirty="0">
                <a:solidFill>
                  <a:schemeClr val="tx1"/>
                </a:solidFill>
              </a:rPr>
              <a:t>Respiración acelerada y superficial</a:t>
            </a:r>
          </a:p>
          <a:p>
            <a:pPr marL="285750" indent="-285750" algn="just">
              <a:buFont typeface="Wingdings" panose="05000000000000000000" pitchFamily="2" charset="2"/>
              <a:buChar char="Ø"/>
            </a:pPr>
            <a:r>
              <a:rPr lang="es-ES" sz="1400" dirty="0">
                <a:solidFill>
                  <a:schemeClr val="tx1"/>
                </a:solidFill>
              </a:rPr>
              <a:t>Inquietud, ansiedad, y finalmente somnolencia. </a:t>
            </a:r>
          </a:p>
        </p:txBody>
      </p:sp>
      <p:sp>
        <p:nvSpPr>
          <p:cNvPr id="17" name="Rectángulo 16">
            <a:extLst>
              <a:ext uri="{FF2B5EF4-FFF2-40B4-BE49-F238E27FC236}">
                <a16:creationId xmlns:a16="http://schemas.microsoft.com/office/drawing/2014/main" id="{9B3ED123-FFF6-4193-BB34-F29D95186AEF}"/>
              </a:ext>
            </a:extLst>
          </p:cNvPr>
          <p:cNvSpPr/>
          <p:nvPr/>
        </p:nvSpPr>
        <p:spPr>
          <a:xfrm>
            <a:off x="2931736" y="665676"/>
            <a:ext cx="6495067" cy="419450"/>
          </a:xfrm>
          <a:prstGeom prst="rect">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ACTUACIÓN DEL PROFESORADO</a:t>
            </a:r>
          </a:p>
        </p:txBody>
      </p:sp>
      <p:sp>
        <p:nvSpPr>
          <p:cNvPr id="26" name="CuadroTexto 25">
            <a:extLst>
              <a:ext uri="{FF2B5EF4-FFF2-40B4-BE49-F238E27FC236}">
                <a16:creationId xmlns:a16="http://schemas.microsoft.com/office/drawing/2014/main" id="{F1FBFAB7-53CE-40AC-BA03-B83407C89F9A}"/>
              </a:ext>
            </a:extLst>
          </p:cNvPr>
          <p:cNvSpPr txBox="1"/>
          <p:nvPr/>
        </p:nvSpPr>
        <p:spPr>
          <a:xfrm>
            <a:off x="7714181" y="2488404"/>
            <a:ext cx="4092877" cy="3331681"/>
          </a:xfrm>
          <a:prstGeom prst="rect">
            <a:avLst/>
          </a:prstGeom>
          <a:noFill/>
        </p:spPr>
        <p:txBody>
          <a:bodyPr wrap="square" rtlCol="0">
            <a:spAutoFit/>
          </a:bodyPr>
          <a:lstStyle/>
          <a:p>
            <a:pPr marL="285750" indent="-285750">
              <a:buFont typeface="Wingdings" panose="05000000000000000000" pitchFamily="2" charset="2"/>
              <a:buChar char="q"/>
            </a:pPr>
            <a:r>
              <a:rPr lang="es-ES" sz="1200" dirty="0"/>
              <a:t>Se debe intentar detener haciendo presión sobre la membrana nasal contra el tabique durante  5- 10 minutos manteniendo la cabeza hacia delante, de esta manera reducimos levemente la presión sobre la nariz</a:t>
            </a:r>
          </a:p>
          <a:p>
            <a:pPr marL="285750" indent="-285750">
              <a:buFont typeface="Wingdings" panose="05000000000000000000" pitchFamily="2" charset="2"/>
              <a:buChar char="q"/>
            </a:pPr>
            <a:r>
              <a:rPr lang="es-ES" sz="1200" dirty="0"/>
              <a:t>No debemos de echar la cabeza hacia atrás ya que lo único que se consigue es que la sangre pase a la garganta y al estómago pudiendo producir vómitos e irritar la mucosa gástrica</a:t>
            </a:r>
          </a:p>
          <a:p>
            <a:pPr marL="285750" indent="-285750">
              <a:buFont typeface="Wingdings" panose="05000000000000000000" pitchFamily="2" charset="2"/>
              <a:buChar char="q"/>
            </a:pPr>
            <a:r>
              <a:rPr lang="es-ES" sz="1200" dirty="0"/>
              <a:t>Decirle al niño que respire por la boca. </a:t>
            </a:r>
          </a:p>
          <a:p>
            <a:pPr marL="285750" indent="-285750">
              <a:buFont typeface="Wingdings" panose="05000000000000000000" pitchFamily="2" charset="2"/>
              <a:buChar char="q"/>
            </a:pPr>
            <a:endParaRPr lang="es-ES" sz="1200" dirty="0"/>
          </a:p>
          <a:p>
            <a:pPr marL="285750" indent="-285750">
              <a:buFont typeface="Wingdings" panose="05000000000000000000" pitchFamily="2" charset="2"/>
              <a:buChar char="q"/>
            </a:pPr>
            <a:r>
              <a:rPr lang="es-ES" sz="1200" dirty="0"/>
              <a:t>Si no cede la hemorragia se puede introducir una gasa empapada en agua oxigenada por la fosa sangrante. </a:t>
            </a:r>
          </a:p>
          <a:p>
            <a:pPr marL="285750" indent="-285750">
              <a:buFont typeface="Wingdings" panose="05000000000000000000" pitchFamily="2" charset="2"/>
              <a:buChar char="q"/>
            </a:pPr>
            <a:r>
              <a:rPr lang="es-ES" sz="1200" dirty="0"/>
              <a:t>Se puede aplicar compresas frías en la zona del cuello o en el tabique por su efecto vasoconstrictor. </a:t>
            </a:r>
          </a:p>
          <a:p>
            <a:pPr marL="285750" indent="-285750">
              <a:buFont typeface="Wingdings" panose="05000000000000000000" pitchFamily="2" charset="2"/>
              <a:buChar char="q"/>
            </a:pPr>
            <a:endParaRPr lang="es-ES" sz="1400" dirty="0"/>
          </a:p>
          <a:p>
            <a:endParaRPr lang="es-ES" sz="1050" dirty="0"/>
          </a:p>
          <a:p>
            <a:endParaRPr lang="es-ES" dirty="0"/>
          </a:p>
        </p:txBody>
      </p:sp>
      <p:sp>
        <p:nvSpPr>
          <p:cNvPr id="16" name="Rectángulo 15">
            <a:extLst>
              <a:ext uri="{FF2B5EF4-FFF2-40B4-BE49-F238E27FC236}">
                <a16:creationId xmlns:a16="http://schemas.microsoft.com/office/drawing/2014/main" id="{D19C0B1F-6A6F-4A90-9178-810DC4BFF3E0}"/>
              </a:ext>
            </a:extLst>
          </p:cNvPr>
          <p:cNvSpPr/>
          <p:nvPr/>
        </p:nvSpPr>
        <p:spPr>
          <a:xfrm>
            <a:off x="8239027" y="1306638"/>
            <a:ext cx="3693411"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HEMORRAGIAS EXERIORIZADAS</a:t>
            </a:r>
          </a:p>
        </p:txBody>
      </p:sp>
      <p:sp>
        <p:nvSpPr>
          <p:cNvPr id="4" name="Elipse 3">
            <a:extLst>
              <a:ext uri="{FF2B5EF4-FFF2-40B4-BE49-F238E27FC236}">
                <a16:creationId xmlns:a16="http://schemas.microsoft.com/office/drawing/2014/main" id="{8C0CD36F-E58A-4037-8028-28DC73EA72C0}"/>
              </a:ext>
            </a:extLst>
          </p:cNvPr>
          <p:cNvSpPr/>
          <p:nvPr/>
        </p:nvSpPr>
        <p:spPr>
          <a:xfrm>
            <a:off x="4626424" y="1997484"/>
            <a:ext cx="2445931" cy="640962"/>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DIFICILES DE DETECTAR. </a:t>
            </a:r>
          </a:p>
        </p:txBody>
      </p:sp>
      <p:sp>
        <p:nvSpPr>
          <p:cNvPr id="8" name="Rectángulo: esquinas redondeadas 7">
            <a:extLst>
              <a:ext uri="{FF2B5EF4-FFF2-40B4-BE49-F238E27FC236}">
                <a16:creationId xmlns:a16="http://schemas.microsoft.com/office/drawing/2014/main" id="{BA782F46-C9D2-423C-B6DE-0D8749B424D5}"/>
              </a:ext>
            </a:extLst>
          </p:cNvPr>
          <p:cNvSpPr/>
          <p:nvPr/>
        </p:nvSpPr>
        <p:spPr>
          <a:xfrm>
            <a:off x="329042" y="1752508"/>
            <a:ext cx="3479383" cy="6409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Lavado de manos</a:t>
            </a:r>
          </a:p>
        </p:txBody>
      </p:sp>
      <p:sp>
        <p:nvSpPr>
          <p:cNvPr id="20" name="Rectángulo: esquinas redondeadas 19">
            <a:extLst>
              <a:ext uri="{FF2B5EF4-FFF2-40B4-BE49-F238E27FC236}">
                <a16:creationId xmlns:a16="http://schemas.microsoft.com/office/drawing/2014/main" id="{1B820666-7F50-4FF7-9A65-6422923001FB}"/>
              </a:ext>
            </a:extLst>
          </p:cNvPr>
          <p:cNvSpPr/>
          <p:nvPr/>
        </p:nvSpPr>
        <p:spPr>
          <a:xfrm>
            <a:off x="329041" y="2488404"/>
            <a:ext cx="3479383" cy="640962"/>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Limpiar la herida con agua y jabón y en </a:t>
            </a:r>
            <a:r>
              <a:rPr lang="es-ES" dirty="0" err="1"/>
              <a:t>antiseptico</a:t>
            </a:r>
            <a:endParaRPr lang="es-ES" dirty="0"/>
          </a:p>
        </p:txBody>
      </p:sp>
      <p:sp>
        <p:nvSpPr>
          <p:cNvPr id="21" name="Rectángulo: esquinas redondeadas 20">
            <a:extLst>
              <a:ext uri="{FF2B5EF4-FFF2-40B4-BE49-F238E27FC236}">
                <a16:creationId xmlns:a16="http://schemas.microsoft.com/office/drawing/2014/main" id="{B5AA6BED-56FF-40A0-ACD4-DA4ED60C3541}"/>
              </a:ext>
            </a:extLst>
          </p:cNvPr>
          <p:cNvSpPr/>
          <p:nvPr/>
        </p:nvSpPr>
        <p:spPr>
          <a:xfrm>
            <a:off x="329040" y="3224300"/>
            <a:ext cx="3479383" cy="6409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Si hay cuerpos extraños, extraerlos con abundante agua</a:t>
            </a:r>
          </a:p>
        </p:txBody>
      </p:sp>
      <p:sp>
        <p:nvSpPr>
          <p:cNvPr id="22" name="Rectángulo: esquinas redondeadas 21">
            <a:extLst>
              <a:ext uri="{FF2B5EF4-FFF2-40B4-BE49-F238E27FC236}">
                <a16:creationId xmlns:a16="http://schemas.microsoft.com/office/drawing/2014/main" id="{65CA51D6-9902-45C9-A0FE-D82E3A119110}"/>
              </a:ext>
            </a:extLst>
          </p:cNvPr>
          <p:cNvSpPr/>
          <p:nvPr/>
        </p:nvSpPr>
        <p:spPr>
          <a:xfrm>
            <a:off x="356486" y="3984636"/>
            <a:ext cx="3479382" cy="640962"/>
          </a:xfrm>
          <a:prstGeom prst="roundRect">
            <a:avLst/>
          </a:prstGeom>
          <a:solidFill>
            <a:srgbClr val="41E6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Si el objeto está enclavado NUNCA extraer</a:t>
            </a:r>
          </a:p>
        </p:txBody>
      </p:sp>
      <p:sp>
        <p:nvSpPr>
          <p:cNvPr id="23" name="Rectángulo: esquinas redondeadas 22">
            <a:extLst>
              <a:ext uri="{FF2B5EF4-FFF2-40B4-BE49-F238E27FC236}">
                <a16:creationId xmlns:a16="http://schemas.microsoft.com/office/drawing/2014/main" id="{64A9C804-67C9-4EE5-99CA-7D2DD8A0C13F}"/>
              </a:ext>
            </a:extLst>
          </p:cNvPr>
          <p:cNvSpPr/>
          <p:nvPr/>
        </p:nvSpPr>
        <p:spPr>
          <a:xfrm>
            <a:off x="329043" y="4720532"/>
            <a:ext cx="3479382" cy="6409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Cubrir la herida con gasas…NO usar algodón o papel </a:t>
            </a:r>
          </a:p>
        </p:txBody>
      </p:sp>
      <p:sp>
        <p:nvSpPr>
          <p:cNvPr id="24" name="Rectángulo: esquinas redondeadas 23">
            <a:extLst>
              <a:ext uri="{FF2B5EF4-FFF2-40B4-BE49-F238E27FC236}">
                <a16:creationId xmlns:a16="http://schemas.microsoft.com/office/drawing/2014/main" id="{0E0AC8E0-8482-41A8-A01C-B4CEC0C785D5}"/>
              </a:ext>
            </a:extLst>
          </p:cNvPr>
          <p:cNvSpPr/>
          <p:nvPr/>
        </p:nvSpPr>
        <p:spPr>
          <a:xfrm>
            <a:off x="329043" y="5456428"/>
            <a:ext cx="3479382" cy="64096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Comprimir la herida 10 minutos, elevando el miembro afectado</a:t>
            </a:r>
          </a:p>
        </p:txBody>
      </p:sp>
      <p:sp>
        <p:nvSpPr>
          <p:cNvPr id="25" name="Rectángulo: esquinas redondeadas 24">
            <a:extLst>
              <a:ext uri="{FF2B5EF4-FFF2-40B4-BE49-F238E27FC236}">
                <a16:creationId xmlns:a16="http://schemas.microsoft.com/office/drawing/2014/main" id="{B1F44BA8-8843-47DD-BC7F-B49C14C523B0}"/>
              </a:ext>
            </a:extLst>
          </p:cNvPr>
          <p:cNvSpPr/>
          <p:nvPr/>
        </p:nvSpPr>
        <p:spPr>
          <a:xfrm>
            <a:off x="329043" y="6192324"/>
            <a:ext cx="3479382" cy="6409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No retirar nunca el apósito inicial </a:t>
            </a:r>
          </a:p>
        </p:txBody>
      </p:sp>
      <p:sp>
        <p:nvSpPr>
          <p:cNvPr id="29" name="Elipse 28">
            <a:extLst>
              <a:ext uri="{FF2B5EF4-FFF2-40B4-BE49-F238E27FC236}">
                <a16:creationId xmlns:a16="http://schemas.microsoft.com/office/drawing/2014/main" id="{8AE66F33-1031-436F-A62E-39F73A395B11}"/>
              </a:ext>
            </a:extLst>
          </p:cNvPr>
          <p:cNvSpPr/>
          <p:nvPr/>
        </p:nvSpPr>
        <p:spPr>
          <a:xfrm>
            <a:off x="5047037" y="5119227"/>
            <a:ext cx="3843745" cy="416042"/>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OTORRAGIA</a:t>
            </a:r>
          </a:p>
        </p:txBody>
      </p:sp>
      <p:sp>
        <p:nvSpPr>
          <p:cNvPr id="30" name="Elipse 29">
            <a:extLst>
              <a:ext uri="{FF2B5EF4-FFF2-40B4-BE49-F238E27FC236}">
                <a16:creationId xmlns:a16="http://schemas.microsoft.com/office/drawing/2014/main" id="{4C9ABAC7-BF12-42D3-A51C-573E83567246}"/>
              </a:ext>
            </a:extLst>
          </p:cNvPr>
          <p:cNvSpPr/>
          <p:nvPr/>
        </p:nvSpPr>
        <p:spPr>
          <a:xfrm>
            <a:off x="8383577" y="1872940"/>
            <a:ext cx="3479382" cy="48690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EPISTAXIS</a:t>
            </a:r>
          </a:p>
        </p:txBody>
      </p:sp>
      <p:sp>
        <p:nvSpPr>
          <p:cNvPr id="28" name="Rectángulo 27">
            <a:extLst>
              <a:ext uri="{FF2B5EF4-FFF2-40B4-BE49-F238E27FC236}">
                <a16:creationId xmlns:a16="http://schemas.microsoft.com/office/drawing/2014/main" id="{4A9B9A39-FD84-4576-B22E-BFAD8652A17E}"/>
              </a:ext>
            </a:extLst>
          </p:cNvPr>
          <p:cNvSpPr/>
          <p:nvPr/>
        </p:nvSpPr>
        <p:spPr>
          <a:xfrm rot="192150">
            <a:off x="9181953" y="224244"/>
            <a:ext cx="2615430" cy="419450"/>
          </a:xfrm>
          <a:prstGeom prst="rect">
            <a:avLst/>
          </a:prstGeom>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es-ES" sz="1600" b="1" dirty="0">
                <a:solidFill>
                  <a:schemeClr val="tx1"/>
                </a:solidFill>
                <a:highlight>
                  <a:srgbClr val="FFFF00"/>
                </a:highlight>
              </a:rPr>
              <a:t>RESUMEN</a:t>
            </a:r>
          </a:p>
        </p:txBody>
      </p:sp>
      <p:sp>
        <p:nvSpPr>
          <p:cNvPr id="5" name="Elipse 4">
            <a:extLst>
              <a:ext uri="{FF2B5EF4-FFF2-40B4-BE49-F238E27FC236}">
                <a16:creationId xmlns:a16="http://schemas.microsoft.com/office/drawing/2014/main" id="{F98034C9-D58D-42A6-AB22-97B7A9DA228C}"/>
              </a:ext>
            </a:extLst>
          </p:cNvPr>
          <p:cNvSpPr/>
          <p:nvPr/>
        </p:nvSpPr>
        <p:spPr>
          <a:xfrm>
            <a:off x="9537192" y="15151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38A53065-8497-43A3-9149-9FB6FDCB0CF8}"/>
              </a:ext>
            </a:extLst>
          </p:cNvPr>
          <p:cNvSpPr txBox="1"/>
          <p:nvPr/>
        </p:nvSpPr>
        <p:spPr>
          <a:xfrm>
            <a:off x="4149773" y="5579808"/>
            <a:ext cx="7713184" cy="1669688"/>
          </a:xfrm>
          <a:prstGeom prst="rect">
            <a:avLst/>
          </a:prstGeom>
          <a:noFill/>
        </p:spPr>
        <p:txBody>
          <a:bodyPr wrap="square" rtlCol="0">
            <a:spAutoFit/>
          </a:bodyPr>
          <a:lstStyle/>
          <a:p>
            <a:pPr marL="171450" indent="-171450">
              <a:buFont typeface="Wingdings" panose="05000000000000000000" pitchFamily="2" charset="2"/>
              <a:buChar char="q"/>
            </a:pPr>
            <a:r>
              <a:rPr lang="es-ES" sz="1200" dirty="0"/>
              <a:t>No se debe de taponar el oído sangrante, al contrario, debemos facilitar la salida de sangre hacia el exterior ya que un acúmulo de esta en el interior puede aumentar o desplazar la masa encefálica.</a:t>
            </a:r>
          </a:p>
          <a:p>
            <a:pPr marL="171450" indent="-171450">
              <a:buFont typeface="Wingdings" panose="05000000000000000000" pitchFamily="2" charset="2"/>
              <a:buChar char="q"/>
            </a:pPr>
            <a:r>
              <a:rPr lang="es-ES" sz="1200" dirty="0"/>
              <a:t>No realizar movimientos de la cabeza del alumno y evitar que beba agua o ingiera algún alimento. </a:t>
            </a:r>
          </a:p>
          <a:p>
            <a:pPr marL="171450" indent="-171450">
              <a:buFont typeface="Wingdings" panose="05000000000000000000" pitchFamily="2" charset="2"/>
              <a:buChar char="q"/>
            </a:pPr>
            <a:r>
              <a:rPr lang="es-ES" sz="1200" dirty="0"/>
              <a:t>Avisar y traslado de forma urgente. </a:t>
            </a:r>
          </a:p>
          <a:p>
            <a:pPr marL="171450" indent="-171450">
              <a:buFont typeface="Wingdings" panose="05000000000000000000" pitchFamily="2" charset="2"/>
              <a:buChar char="q"/>
            </a:pPr>
            <a:r>
              <a:rPr lang="es-ES" sz="1200" dirty="0"/>
              <a:t>Mientras se espera colocar al alumno en posición lateral con el oído sangrante hacia el suelo. </a:t>
            </a:r>
          </a:p>
          <a:p>
            <a:pPr marL="285750" indent="-285750">
              <a:buFont typeface="Wingdings" panose="05000000000000000000" pitchFamily="2" charset="2"/>
              <a:buChar char="q"/>
            </a:pPr>
            <a:endParaRPr lang="es-ES" sz="1400" dirty="0"/>
          </a:p>
          <a:p>
            <a:endParaRPr lang="es-ES" sz="1050" dirty="0"/>
          </a:p>
          <a:p>
            <a:endParaRPr lang="es-ES" dirty="0"/>
          </a:p>
        </p:txBody>
      </p:sp>
    </p:spTree>
    <p:extLst>
      <p:ext uri="{BB962C8B-B14F-4D97-AF65-F5344CB8AC3E}">
        <p14:creationId xmlns:p14="http://schemas.microsoft.com/office/powerpoint/2010/main" val="3644908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3">
                                            <p:txEl>
                                              <p:pRg st="0" end="0"/>
                                            </p:txEl>
                                          </p:spTgt>
                                        </p:tgtEl>
                                        <p:attrNameLst>
                                          <p:attrName>style.visibility</p:attrName>
                                        </p:attrNameLst>
                                      </p:cBhvr>
                                      <p:to>
                                        <p:strVal val="visible"/>
                                      </p:to>
                                    </p:set>
                                    <p:anim calcmode="lin" valueType="num">
                                      <p:cBhvr additive="base">
                                        <p:cTn id="8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3">
                                            <p:txEl>
                                              <p:pRg st="2" end="2"/>
                                            </p:txEl>
                                          </p:spTgt>
                                        </p:tgtEl>
                                        <p:attrNameLst>
                                          <p:attrName>style.visibility</p:attrName>
                                        </p:attrNameLst>
                                      </p:cBhvr>
                                      <p:to>
                                        <p:strVal val="visible"/>
                                      </p:to>
                                    </p:set>
                                    <p:anim calcmode="lin" valueType="num">
                                      <p:cBhvr additive="base">
                                        <p:cTn id="89"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3">
                                            <p:txEl>
                                              <p:pRg st="3" end="3"/>
                                            </p:txEl>
                                          </p:spTgt>
                                        </p:tgtEl>
                                        <p:attrNameLst>
                                          <p:attrName>style.visibility</p:attrName>
                                        </p:attrNameLst>
                                      </p:cBhvr>
                                      <p:to>
                                        <p:strVal val="visible"/>
                                      </p:to>
                                    </p:set>
                                    <p:anim calcmode="lin" valueType="num">
                                      <p:cBhvr additive="base">
                                        <p:cTn id="95"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43">
                                            <p:txEl>
                                              <p:pRg st="4" end="4"/>
                                            </p:txEl>
                                          </p:spTgt>
                                        </p:tgtEl>
                                        <p:attrNameLst>
                                          <p:attrName>style.visibility</p:attrName>
                                        </p:attrNameLst>
                                      </p:cBhvr>
                                      <p:to>
                                        <p:strVal val="visible"/>
                                      </p:to>
                                    </p:set>
                                    <p:anim calcmode="lin" valueType="num">
                                      <p:cBhvr additive="base">
                                        <p:cTn id="101" dur="500" fill="hold"/>
                                        <p:tgtEl>
                                          <p:spTgt spid="43">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3">
                                            <p:txEl>
                                              <p:pRg st="5" end="5"/>
                                            </p:txEl>
                                          </p:spTgt>
                                        </p:tgtEl>
                                        <p:attrNameLst>
                                          <p:attrName>style.visibility</p:attrName>
                                        </p:attrNameLst>
                                      </p:cBhvr>
                                      <p:to>
                                        <p:strVal val="visible"/>
                                      </p:to>
                                    </p:set>
                                    <p:anim calcmode="lin" valueType="num">
                                      <p:cBhvr additive="base">
                                        <p:cTn id="107"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down)">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down)">
                                      <p:cBhvr>
                                        <p:cTn id="118" dur="500"/>
                                        <p:tgtEl>
                                          <p:spTgt spid="30"/>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26">
                                            <p:txEl>
                                              <p:pRg st="0" end="0"/>
                                            </p:txEl>
                                          </p:spTgt>
                                        </p:tgtEl>
                                        <p:attrNameLst>
                                          <p:attrName>style.visibility</p:attrName>
                                        </p:attrNameLst>
                                      </p:cBhvr>
                                      <p:to>
                                        <p:strVal val="visible"/>
                                      </p:to>
                                    </p:set>
                                    <p:animEffect transition="in" filter="fade">
                                      <p:cBhvr>
                                        <p:cTn id="123" dur="1000"/>
                                        <p:tgtEl>
                                          <p:spTgt spid="26">
                                            <p:txEl>
                                              <p:pRg st="0" end="0"/>
                                            </p:txEl>
                                          </p:spTgt>
                                        </p:tgtEl>
                                      </p:cBhvr>
                                    </p:animEffect>
                                    <p:anim calcmode="lin" valueType="num">
                                      <p:cBhvr>
                                        <p:cTn id="1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26">
                                            <p:txEl>
                                              <p:pRg st="1" end="1"/>
                                            </p:txEl>
                                          </p:spTgt>
                                        </p:tgtEl>
                                        <p:attrNameLst>
                                          <p:attrName>style.visibility</p:attrName>
                                        </p:attrNameLst>
                                      </p:cBhvr>
                                      <p:to>
                                        <p:strVal val="visible"/>
                                      </p:to>
                                    </p:set>
                                    <p:animEffect transition="in" filter="fade">
                                      <p:cBhvr>
                                        <p:cTn id="130" dur="1000"/>
                                        <p:tgtEl>
                                          <p:spTgt spid="26">
                                            <p:txEl>
                                              <p:pRg st="1" end="1"/>
                                            </p:txEl>
                                          </p:spTgt>
                                        </p:tgtEl>
                                      </p:cBhvr>
                                    </p:animEffect>
                                    <p:anim calcmode="lin" valueType="num">
                                      <p:cBhvr>
                                        <p:cTn id="1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26">
                                            <p:txEl>
                                              <p:pRg st="2" end="2"/>
                                            </p:txEl>
                                          </p:spTgt>
                                        </p:tgtEl>
                                        <p:attrNameLst>
                                          <p:attrName>style.visibility</p:attrName>
                                        </p:attrNameLst>
                                      </p:cBhvr>
                                      <p:to>
                                        <p:strVal val="visible"/>
                                      </p:to>
                                    </p:set>
                                    <p:animEffect transition="in" filter="fade">
                                      <p:cBhvr>
                                        <p:cTn id="137" dur="1000"/>
                                        <p:tgtEl>
                                          <p:spTgt spid="26">
                                            <p:txEl>
                                              <p:pRg st="2" end="2"/>
                                            </p:txEl>
                                          </p:spTgt>
                                        </p:tgtEl>
                                      </p:cBhvr>
                                    </p:animEffect>
                                    <p:anim calcmode="lin" valueType="num">
                                      <p:cBhvr>
                                        <p:cTn id="1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26">
                                            <p:txEl>
                                              <p:pRg st="4" end="4"/>
                                            </p:txEl>
                                          </p:spTgt>
                                        </p:tgtEl>
                                        <p:attrNameLst>
                                          <p:attrName>style.visibility</p:attrName>
                                        </p:attrNameLst>
                                      </p:cBhvr>
                                      <p:to>
                                        <p:strVal val="visible"/>
                                      </p:to>
                                    </p:set>
                                    <p:animEffect transition="in" filter="fade">
                                      <p:cBhvr>
                                        <p:cTn id="144" dur="1000"/>
                                        <p:tgtEl>
                                          <p:spTgt spid="26">
                                            <p:txEl>
                                              <p:pRg st="4" end="4"/>
                                            </p:txEl>
                                          </p:spTgt>
                                        </p:tgtEl>
                                      </p:cBhvr>
                                    </p:animEffect>
                                    <p:anim calcmode="lin" valueType="num">
                                      <p:cBhvr>
                                        <p:cTn id="145"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146"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26">
                                            <p:txEl>
                                              <p:pRg st="5" end="5"/>
                                            </p:txEl>
                                          </p:spTgt>
                                        </p:tgtEl>
                                        <p:attrNameLst>
                                          <p:attrName>style.visibility</p:attrName>
                                        </p:attrNameLst>
                                      </p:cBhvr>
                                      <p:to>
                                        <p:strVal val="visible"/>
                                      </p:to>
                                    </p:set>
                                    <p:animEffect transition="in" filter="fade">
                                      <p:cBhvr>
                                        <p:cTn id="151" dur="1000"/>
                                        <p:tgtEl>
                                          <p:spTgt spid="26">
                                            <p:txEl>
                                              <p:pRg st="5" end="5"/>
                                            </p:txEl>
                                          </p:spTgt>
                                        </p:tgtEl>
                                      </p:cBhvr>
                                    </p:animEffect>
                                    <p:anim calcmode="lin" valueType="num">
                                      <p:cBhvr>
                                        <p:cTn id="152"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153"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6" presetClass="entr" presetSubtype="16" fill="hold" grpId="0" nodeType="click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circle(in)">
                                      <p:cBhvr>
                                        <p:cTn id="158" dur="2000"/>
                                        <p:tgtEl>
                                          <p:spTgt spid="29"/>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nodeType="clickEffect">
                                  <p:stCondLst>
                                    <p:cond delay="0"/>
                                  </p:stCondLst>
                                  <p:childTnLst>
                                    <p:set>
                                      <p:cBhvr>
                                        <p:cTn id="162" dur="1" fill="hold">
                                          <p:stCondLst>
                                            <p:cond delay="0"/>
                                          </p:stCondLst>
                                        </p:cTn>
                                        <p:tgtEl>
                                          <p:spTgt spid="31">
                                            <p:txEl>
                                              <p:pRg st="0" end="0"/>
                                            </p:txEl>
                                          </p:spTgt>
                                        </p:tgtEl>
                                        <p:attrNameLst>
                                          <p:attrName>style.visibility</p:attrName>
                                        </p:attrNameLst>
                                      </p:cBhvr>
                                      <p:to>
                                        <p:strVal val="visible"/>
                                      </p:to>
                                    </p:set>
                                    <p:animEffect transition="in" filter="fade">
                                      <p:cBhvr>
                                        <p:cTn id="163" dur="1000"/>
                                        <p:tgtEl>
                                          <p:spTgt spid="31">
                                            <p:txEl>
                                              <p:pRg st="0" end="0"/>
                                            </p:txEl>
                                          </p:spTgt>
                                        </p:tgtEl>
                                      </p:cBhvr>
                                    </p:animEffect>
                                    <p:anim calcmode="lin" valueType="num">
                                      <p:cBhvr>
                                        <p:cTn id="164"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31">
                                            <p:txEl>
                                              <p:pRg st="1" end="1"/>
                                            </p:txEl>
                                          </p:spTgt>
                                        </p:tgtEl>
                                        <p:attrNameLst>
                                          <p:attrName>style.visibility</p:attrName>
                                        </p:attrNameLst>
                                      </p:cBhvr>
                                      <p:to>
                                        <p:strVal val="visible"/>
                                      </p:to>
                                    </p:set>
                                    <p:animEffect transition="in" filter="fade">
                                      <p:cBhvr>
                                        <p:cTn id="170" dur="1000"/>
                                        <p:tgtEl>
                                          <p:spTgt spid="31">
                                            <p:txEl>
                                              <p:pRg st="1" end="1"/>
                                            </p:txEl>
                                          </p:spTgt>
                                        </p:tgtEl>
                                      </p:cBhvr>
                                    </p:animEffect>
                                    <p:anim calcmode="lin" valueType="num">
                                      <p:cBhvr>
                                        <p:cTn id="171"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72"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nodeType="clickEffect">
                                  <p:stCondLst>
                                    <p:cond delay="0"/>
                                  </p:stCondLst>
                                  <p:childTnLst>
                                    <p:set>
                                      <p:cBhvr>
                                        <p:cTn id="176" dur="1" fill="hold">
                                          <p:stCondLst>
                                            <p:cond delay="0"/>
                                          </p:stCondLst>
                                        </p:cTn>
                                        <p:tgtEl>
                                          <p:spTgt spid="31">
                                            <p:txEl>
                                              <p:pRg st="2" end="2"/>
                                            </p:txEl>
                                          </p:spTgt>
                                        </p:tgtEl>
                                        <p:attrNameLst>
                                          <p:attrName>style.visibility</p:attrName>
                                        </p:attrNameLst>
                                      </p:cBhvr>
                                      <p:to>
                                        <p:strVal val="visible"/>
                                      </p:to>
                                    </p:set>
                                    <p:animEffect transition="in" filter="fade">
                                      <p:cBhvr>
                                        <p:cTn id="177" dur="1000"/>
                                        <p:tgtEl>
                                          <p:spTgt spid="31">
                                            <p:txEl>
                                              <p:pRg st="2" end="2"/>
                                            </p:txEl>
                                          </p:spTgt>
                                        </p:tgtEl>
                                      </p:cBhvr>
                                    </p:animEffect>
                                    <p:anim calcmode="lin" valueType="num">
                                      <p:cBhvr>
                                        <p:cTn id="178"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79"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nodeType="clickEffect">
                                  <p:stCondLst>
                                    <p:cond delay="0"/>
                                  </p:stCondLst>
                                  <p:childTnLst>
                                    <p:set>
                                      <p:cBhvr>
                                        <p:cTn id="183" dur="1" fill="hold">
                                          <p:stCondLst>
                                            <p:cond delay="0"/>
                                          </p:stCondLst>
                                        </p:cTn>
                                        <p:tgtEl>
                                          <p:spTgt spid="31">
                                            <p:txEl>
                                              <p:pRg st="3" end="3"/>
                                            </p:txEl>
                                          </p:spTgt>
                                        </p:tgtEl>
                                        <p:attrNameLst>
                                          <p:attrName>style.visibility</p:attrName>
                                        </p:attrNameLst>
                                      </p:cBhvr>
                                      <p:to>
                                        <p:strVal val="visible"/>
                                      </p:to>
                                    </p:set>
                                    <p:animEffect transition="in" filter="fade">
                                      <p:cBhvr>
                                        <p:cTn id="184" dur="1000"/>
                                        <p:tgtEl>
                                          <p:spTgt spid="31">
                                            <p:txEl>
                                              <p:pRg st="3" end="3"/>
                                            </p:txEl>
                                          </p:spTgt>
                                        </p:tgtEl>
                                      </p:cBhvr>
                                    </p:animEffect>
                                    <p:anim calcmode="lin" valueType="num">
                                      <p:cBhvr>
                                        <p:cTn id="185"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186"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9" grpId="0" animBg="1"/>
      <p:bldP spid="17" grpId="0" animBg="1"/>
      <p:bldP spid="16" grpId="0" animBg="1"/>
      <p:bldP spid="4" grpId="0" animBg="1"/>
      <p:bldP spid="8" grpId="0" animBg="1"/>
      <p:bldP spid="20" grpId="0" animBg="1"/>
      <p:bldP spid="21" grpId="0" animBg="1"/>
      <p:bldP spid="22" grpId="0" animBg="1"/>
      <p:bldP spid="23" grpId="0" animBg="1"/>
      <p:bldP spid="24" grpId="0" animBg="1"/>
      <p:bldP spid="25" grpId="0" animBg="1"/>
      <p:bldP spid="29" grpId="0" animBg="1"/>
      <p:bldP spid="30"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1C6D-2105-499D-AAC9-8AA51C7BCD1C}"/>
              </a:ext>
            </a:extLst>
          </p:cNvPr>
          <p:cNvSpPr>
            <a:spLocks noGrp="1"/>
          </p:cNvSpPr>
          <p:nvPr>
            <p:ph type="title"/>
          </p:nvPr>
        </p:nvSpPr>
        <p:spPr>
          <a:xfrm>
            <a:off x="297888" y="663601"/>
            <a:ext cx="7483817" cy="557784"/>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oAutofit/>
          </a:bodyPr>
          <a:lstStyle/>
          <a:p>
            <a:pPr rtl="0"/>
            <a:r>
              <a:rPr lang="es-ES" sz="3200" b="1" dirty="0">
                <a:solidFill>
                  <a:srgbClr val="FF0000"/>
                </a:solidFill>
              </a:rPr>
              <a:t>CUERPOS EXTRAÑOS </a:t>
            </a:r>
          </a:p>
        </p:txBody>
      </p:sp>
      <p:sp>
        <p:nvSpPr>
          <p:cNvPr id="6" name="Marcador de contenido 5">
            <a:extLst>
              <a:ext uri="{FF2B5EF4-FFF2-40B4-BE49-F238E27FC236}">
                <a16:creationId xmlns:a16="http://schemas.microsoft.com/office/drawing/2014/main" id="{DFC1B606-1E53-4BEB-BB22-45DEDA24E343}"/>
              </a:ext>
            </a:extLst>
          </p:cNvPr>
          <p:cNvSpPr>
            <a:spLocks noGrp="1"/>
          </p:cNvSpPr>
          <p:nvPr>
            <p:ph sz="quarter" idx="4"/>
          </p:nvPr>
        </p:nvSpPr>
        <p:spPr>
          <a:xfrm>
            <a:off x="230694" y="2875129"/>
            <a:ext cx="4249866" cy="2135783"/>
          </a:xfrm>
        </p:spPr>
        <p:txBody>
          <a:bodyPr rtlCol="0">
            <a:noAutofit/>
          </a:bodyPr>
          <a:lstStyle/>
          <a:p>
            <a:pPr marL="0" indent="0" algn="just">
              <a:lnSpc>
                <a:spcPct val="107000"/>
              </a:lnSpc>
              <a:spcAft>
                <a:spcPts val="1000"/>
              </a:spcAft>
              <a:buNone/>
            </a:pPr>
            <a:r>
              <a:rPr lang="es-ES" sz="1600" dirty="0">
                <a:effectLst/>
                <a:latin typeface="Calibri" panose="020F0502020204030204" pitchFamily="34" charset="0"/>
                <a:ea typeface="Times New Roman" panose="02020603050405020304" pitchFamily="18" charset="0"/>
                <a:cs typeface="Calibri" panose="020F0502020204030204" pitchFamily="34" charset="0"/>
              </a:rPr>
              <a:t>En el caso de la nariz: pedir al alumno que suene fuertemente tapando la fosa nasal que este libre.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1000"/>
              </a:spcAft>
              <a:buNone/>
            </a:pPr>
            <a:r>
              <a:rPr lang="es-ES" sz="1600" dirty="0">
                <a:effectLst/>
                <a:latin typeface="Calibri" panose="020F0502020204030204" pitchFamily="34" charset="0"/>
                <a:ea typeface="Times New Roman" panose="02020603050405020304" pitchFamily="18" charset="0"/>
                <a:cs typeface="Calibri" panose="020F0502020204030204" pitchFamily="34" charset="0"/>
              </a:rPr>
              <a:t>Si contamos con una visualización del cuerpo extraño tanto en la nariz o en el oído y siempre que el objeto no sea esférico, podemos intentar extraerlo con unas pinzas sin forzar nunca su extracción.			</a:t>
            </a:r>
            <a:r>
              <a:rPr lang="es-ES" sz="1600" b="1" dirty="0">
                <a:effectLst/>
                <a:latin typeface="Calibri" panose="020F0502020204030204" pitchFamily="34" charset="0"/>
                <a:ea typeface="Times New Roman" panose="02020603050405020304" pitchFamily="18" charset="0"/>
                <a:cs typeface="Calibri" panose="020F0502020204030204" pitchFamily="34" charset="0"/>
              </a:rPr>
              <a:t>SINO	NO PODEMOS</a:t>
            </a:r>
            <a:endParaRPr lang="es-ES" sz="16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ángulo: esquinas redondeadas 11">
            <a:extLst>
              <a:ext uri="{FF2B5EF4-FFF2-40B4-BE49-F238E27FC236}">
                <a16:creationId xmlns:a16="http://schemas.microsoft.com/office/drawing/2014/main" id="{EFA66D41-200A-4604-8176-F44E36A8C187}"/>
              </a:ext>
            </a:extLst>
          </p:cNvPr>
          <p:cNvSpPr/>
          <p:nvPr/>
        </p:nvSpPr>
        <p:spPr>
          <a:xfrm>
            <a:off x="6245300" y="822960"/>
            <a:ext cx="5655567" cy="23225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texto 4">
            <a:extLst>
              <a:ext uri="{FF2B5EF4-FFF2-40B4-BE49-F238E27FC236}">
                <a16:creationId xmlns:a16="http://schemas.microsoft.com/office/drawing/2014/main" id="{7C46BAE5-62C6-45E6-AE3B-F2C878DE791C}"/>
              </a:ext>
            </a:extLst>
          </p:cNvPr>
          <p:cNvSpPr>
            <a:spLocks noGrp="1"/>
          </p:cNvSpPr>
          <p:nvPr>
            <p:ph type="body" sz="quarter" idx="3"/>
          </p:nvPr>
        </p:nvSpPr>
        <p:spPr>
          <a:xfrm>
            <a:off x="6379303" y="755042"/>
            <a:ext cx="5582003" cy="2322575"/>
          </a:xfrm>
        </p:spPr>
        <p:txBody>
          <a:bodyPr rtlCol="0"/>
          <a:lstStyle/>
          <a:p>
            <a:pPr algn="just">
              <a:lnSpc>
                <a:spcPct val="107000"/>
              </a:lnSpc>
              <a:spcAft>
                <a:spcPts val="1000"/>
              </a:spcAft>
            </a:pPr>
            <a:r>
              <a:rPr lang="es-ES" sz="1600" b="1" dirty="0">
                <a:effectLst/>
                <a:latin typeface="Calibri" panose="020F0502020204030204" pitchFamily="34" charset="0"/>
                <a:ea typeface="Times New Roman" panose="02020603050405020304" pitchFamily="18" charset="0"/>
                <a:cs typeface="Calibri" panose="020F0502020204030204" pitchFamily="34" charset="0"/>
              </a:rPr>
              <a:t>EL niño, es muy común que introduzca objetos en diferentes orificios de su cuerpo. Dado el alto porcentaje de casos que se dan, es considerado un problema de salud pública.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r>
              <a:rPr lang="es-ES" sz="1600" b="1" dirty="0">
                <a:effectLst/>
                <a:latin typeface="Calibri" panose="020F0502020204030204" pitchFamily="34" charset="0"/>
                <a:ea typeface="Times New Roman" panose="02020603050405020304" pitchFamily="18" charset="0"/>
                <a:cs typeface="Calibri" panose="020F0502020204030204" pitchFamily="34" charset="0"/>
              </a:rPr>
              <a:t>La localización más frecuente de estos es un oídos, nariz y garganta. En muchos de los casos, son tolerados en el tiempo sin que presenten una urgencia vital. En el caso de la ingesta de un cuerpo extraño, un 80% son eliminados espontáneamente.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Elipse 16">
            <a:extLst>
              <a:ext uri="{FF2B5EF4-FFF2-40B4-BE49-F238E27FC236}">
                <a16:creationId xmlns:a16="http://schemas.microsoft.com/office/drawing/2014/main" id="{43EF9016-9DA7-4D86-8213-9DCB5EDF33D0}"/>
              </a:ext>
            </a:extLst>
          </p:cNvPr>
          <p:cNvSpPr/>
          <p:nvPr/>
        </p:nvSpPr>
        <p:spPr>
          <a:xfrm>
            <a:off x="661475" y="2029967"/>
            <a:ext cx="3131273" cy="64970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EN NARIZ Y</a:t>
            </a:r>
          </a:p>
          <a:p>
            <a:pPr algn="ctr"/>
            <a:r>
              <a:rPr lang="es-ES" b="1" dirty="0"/>
              <a:t>OÍDOS</a:t>
            </a:r>
          </a:p>
        </p:txBody>
      </p:sp>
      <p:sp>
        <p:nvSpPr>
          <p:cNvPr id="11" name="Elipse 10">
            <a:extLst>
              <a:ext uri="{FF2B5EF4-FFF2-40B4-BE49-F238E27FC236}">
                <a16:creationId xmlns:a16="http://schemas.microsoft.com/office/drawing/2014/main" id="{E387267D-96CB-4075-875D-2CB369C268C9}"/>
              </a:ext>
            </a:extLst>
          </p:cNvPr>
          <p:cNvSpPr/>
          <p:nvPr/>
        </p:nvSpPr>
        <p:spPr>
          <a:xfrm>
            <a:off x="7993887" y="3375277"/>
            <a:ext cx="3131273" cy="649706"/>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No hacer!!!!!</a:t>
            </a:r>
          </a:p>
        </p:txBody>
      </p:sp>
      <p:sp>
        <p:nvSpPr>
          <p:cNvPr id="16" name="Rectángulo: esquinas redondeadas 15">
            <a:extLst>
              <a:ext uri="{FF2B5EF4-FFF2-40B4-BE49-F238E27FC236}">
                <a16:creationId xmlns:a16="http://schemas.microsoft.com/office/drawing/2014/main" id="{1B9CFF78-639D-4164-94BF-95652CBBB009}"/>
              </a:ext>
            </a:extLst>
          </p:cNvPr>
          <p:cNvSpPr/>
          <p:nvPr/>
        </p:nvSpPr>
        <p:spPr>
          <a:xfrm>
            <a:off x="8356807" y="4251785"/>
            <a:ext cx="3496056" cy="978459"/>
          </a:xfrm>
          <a:prstGeom prst="roundRect">
            <a:avLst/>
          </a:prstGeom>
          <a:solidFill>
            <a:srgbClr val="65D3E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Introducir agua para hacer salir el cuerpo extraño, pues puede aumentar de tamaño y producir complicaciones</a:t>
            </a:r>
            <a:endParaRPr lang="es-ES" sz="1600" b="1" dirty="0">
              <a:solidFill>
                <a:schemeClr val="tx1"/>
              </a:solidFill>
            </a:endParaRPr>
          </a:p>
        </p:txBody>
      </p:sp>
      <p:pic>
        <p:nvPicPr>
          <p:cNvPr id="15" name="Imagen 14" descr="Edificio con letrero en frente y tienda al lado de una camioneta&#10;&#10;Descripción generada automáticamente con confianza media">
            <a:extLst>
              <a:ext uri="{FF2B5EF4-FFF2-40B4-BE49-F238E27FC236}">
                <a16:creationId xmlns:a16="http://schemas.microsoft.com/office/drawing/2014/main" id="{5D3B501E-055E-486B-A348-B049868DD66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5891" y="5230244"/>
            <a:ext cx="2164461" cy="1442974"/>
          </a:xfrm>
          <a:prstGeom prst="rect">
            <a:avLst/>
          </a:prstGeom>
        </p:spPr>
      </p:pic>
      <p:cxnSp>
        <p:nvCxnSpPr>
          <p:cNvPr id="24" name="Conector: curvado 23">
            <a:extLst>
              <a:ext uri="{FF2B5EF4-FFF2-40B4-BE49-F238E27FC236}">
                <a16:creationId xmlns:a16="http://schemas.microsoft.com/office/drawing/2014/main" id="{C165D519-C516-4135-B608-3CE47D82F2F5}"/>
              </a:ext>
            </a:extLst>
          </p:cNvPr>
          <p:cNvCxnSpPr>
            <a:cxnSpLocks/>
          </p:cNvCxnSpPr>
          <p:nvPr/>
        </p:nvCxnSpPr>
        <p:spPr>
          <a:xfrm rot="10800000" flipV="1">
            <a:off x="2742649" y="4802837"/>
            <a:ext cx="1102727" cy="837690"/>
          </a:xfrm>
          <a:prstGeom prst="curvedConnector3">
            <a:avLst>
              <a:gd name="adj1" fmla="val -22971"/>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35" name="Imagen 34" descr="Imagen que contiene tabla, bicicleta, par, hombre&#10;&#10;Descripción generada automáticamente">
            <a:extLst>
              <a:ext uri="{FF2B5EF4-FFF2-40B4-BE49-F238E27FC236}">
                <a16:creationId xmlns:a16="http://schemas.microsoft.com/office/drawing/2014/main" id="{A9A61FC7-7D05-40AE-A8A4-37192FEF78D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136914" y="5308317"/>
            <a:ext cx="1580795" cy="1437087"/>
          </a:xfrm>
          <a:prstGeom prst="rect">
            <a:avLst/>
          </a:prstGeom>
        </p:spPr>
      </p:pic>
      <p:sp>
        <p:nvSpPr>
          <p:cNvPr id="9" name="Rectángulo: esquinas redondeadas 8">
            <a:extLst>
              <a:ext uri="{FF2B5EF4-FFF2-40B4-BE49-F238E27FC236}">
                <a16:creationId xmlns:a16="http://schemas.microsoft.com/office/drawing/2014/main" id="{A1EEC8D6-BE0E-41C3-8322-5916602AC39F}"/>
              </a:ext>
            </a:extLst>
          </p:cNvPr>
          <p:cNvSpPr/>
          <p:nvPr/>
        </p:nvSpPr>
        <p:spPr>
          <a:xfrm>
            <a:off x="6096000" y="5545810"/>
            <a:ext cx="2642616" cy="978459"/>
          </a:xfrm>
          <a:prstGeom prst="roundRect">
            <a:avLst/>
          </a:prstGeom>
          <a:solidFill>
            <a:srgbClr val="65D3E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07000"/>
              </a:lnSpc>
              <a:spcAft>
                <a:spcPts val="1000"/>
              </a:spcAft>
              <a:buNone/>
            </a:pPr>
            <a:r>
              <a:rPr lang="es-ES" sz="16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Manipular el interior de las mucosas con objetos punzantes o cortantes. </a:t>
            </a:r>
            <a:endParaRPr lang="es-ES" sz="16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8" name="Imagen 37" descr="Diagrama&#10;&#10;Descripción generada automáticamente">
            <a:extLst>
              <a:ext uri="{FF2B5EF4-FFF2-40B4-BE49-F238E27FC236}">
                <a16:creationId xmlns:a16="http://schemas.microsoft.com/office/drawing/2014/main" id="{2B65E833-DC8B-4222-A1B8-95E3B5E1DE48}"/>
              </a:ext>
            </a:extLst>
          </p:cNvPr>
          <p:cNvPicPr>
            <a:picLocks noChangeAspect="1"/>
          </p:cNvPicPr>
          <p:nvPr/>
        </p:nvPicPr>
        <p:blipFill>
          <a:blip r:embed="rId7">
            <a:clrChange>
              <a:clrFrom>
                <a:srgbClr val="FFFFFF"/>
              </a:clrFrom>
              <a:clrTo>
                <a:srgbClr val="FFFFFF">
                  <a:alpha val="0"/>
                </a:srgbClr>
              </a:clrTo>
            </a:clrChange>
            <a:extLst>
              <a:ext uri="{837473B0-CC2E-450A-ABE3-18F120FF3D39}">
                <a1611:picAttrSrcUrl xmlns:a1611="http://schemas.microsoft.com/office/drawing/2016/11/main" r:id="rId8"/>
              </a:ext>
            </a:extLst>
          </a:blip>
          <a:stretch>
            <a:fillRect/>
          </a:stretch>
        </p:blipFill>
        <p:spPr>
          <a:xfrm>
            <a:off x="4684863" y="3468894"/>
            <a:ext cx="2408969" cy="1839423"/>
          </a:xfrm>
          <a:prstGeom prst="rect">
            <a:avLst/>
          </a:prstGeom>
        </p:spPr>
      </p:pic>
      <p:pic>
        <p:nvPicPr>
          <p:cNvPr id="41" name="Imagen 40" descr="Una caricatura de una persona&#10;&#10;Descripción generada automáticamente con confianza media">
            <a:extLst>
              <a:ext uri="{FF2B5EF4-FFF2-40B4-BE49-F238E27FC236}">
                <a16:creationId xmlns:a16="http://schemas.microsoft.com/office/drawing/2014/main" id="{9E341DD9-7FAA-4340-9F83-1B7B8EDB16F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792748" y="915141"/>
            <a:ext cx="2190750" cy="1924050"/>
          </a:xfrm>
          <a:prstGeom prst="rect">
            <a:avLst/>
          </a:prstGeom>
        </p:spPr>
      </p:pic>
    </p:spTree>
    <p:extLst>
      <p:ext uri="{BB962C8B-B14F-4D97-AF65-F5344CB8AC3E}">
        <p14:creationId xmlns:p14="http://schemas.microsoft.com/office/powerpoint/2010/main" val="3774771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1000" fill="hold"/>
                                        <p:tgtEl>
                                          <p:spTgt spid="41"/>
                                        </p:tgtEl>
                                        <p:attrNameLst>
                                          <p:attrName>ppt_w</p:attrName>
                                        </p:attrNameLst>
                                      </p:cBhvr>
                                      <p:tavLst>
                                        <p:tav tm="0">
                                          <p:val>
                                            <p:fltVal val="0"/>
                                          </p:val>
                                        </p:tav>
                                        <p:tav tm="100000">
                                          <p:val>
                                            <p:strVal val="#ppt_w"/>
                                          </p:val>
                                        </p:tav>
                                      </p:tavLst>
                                    </p:anim>
                                    <p:anim calcmode="lin" valueType="num">
                                      <p:cBhvr>
                                        <p:cTn id="41" dur="1000" fill="hold"/>
                                        <p:tgtEl>
                                          <p:spTgt spid="41"/>
                                        </p:tgtEl>
                                        <p:attrNameLst>
                                          <p:attrName>ppt_h</p:attrName>
                                        </p:attrNameLst>
                                      </p:cBhvr>
                                      <p:tavLst>
                                        <p:tav tm="0">
                                          <p:val>
                                            <p:fltVal val="0"/>
                                          </p:val>
                                        </p:tav>
                                        <p:tav tm="100000">
                                          <p:val>
                                            <p:strVal val="#ppt_h"/>
                                          </p:val>
                                        </p:tav>
                                      </p:tavLst>
                                    </p:anim>
                                    <p:anim calcmode="lin" valueType="num">
                                      <p:cBhvr>
                                        <p:cTn id="42" dur="1000" fill="hold"/>
                                        <p:tgtEl>
                                          <p:spTgt spid="41"/>
                                        </p:tgtEl>
                                        <p:attrNameLst>
                                          <p:attrName>style.rotation</p:attrName>
                                        </p:attrNameLst>
                                      </p:cBhvr>
                                      <p:tavLst>
                                        <p:tav tm="0">
                                          <p:val>
                                            <p:fltVal val="90"/>
                                          </p:val>
                                        </p:tav>
                                        <p:tav tm="100000">
                                          <p:val>
                                            <p:fltVal val="0"/>
                                          </p:val>
                                        </p:tav>
                                      </p:tavLst>
                                    </p:anim>
                                    <p:animEffect transition="in" filter="fade">
                                      <p:cBhvr>
                                        <p:cTn id="43" dur="10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additive="base">
                                        <p:cTn id="4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 calcmode="lin" valueType="num">
                                      <p:cBhvr additive="base">
                                        <p:cTn id="5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1000"/>
                                        <p:tgtEl>
                                          <p:spTgt spid="9"/>
                                        </p:tgtEl>
                                      </p:cBhvr>
                                    </p:animEffect>
                                    <p:anim calcmode="lin" valueType="num">
                                      <p:cBhvr>
                                        <p:cTn id="103" dur="1000" fill="hold"/>
                                        <p:tgtEl>
                                          <p:spTgt spid="9"/>
                                        </p:tgtEl>
                                        <p:attrNameLst>
                                          <p:attrName>ppt_x</p:attrName>
                                        </p:attrNameLst>
                                      </p:cBhvr>
                                      <p:tavLst>
                                        <p:tav tm="0">
                                          <p:val>
                                            <p:strVal val="#ppt_x"/>
                                          </p:val>
                                        </p:tav>
                                        <p:tav tm="100000">
                                          <p:val>
                                            <p:strVal val="#ppt_x"/>
                                          </p:val>
                                        </p:tav>
                                      </p:tavLst>
                                    </p:anim>
                                    <p:anim calcmode="lin" valueType="num">
                                      <p:cBhvr>
                                        <p:cTn id="10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7" grpId="0" animBg="1"/>
      <p:bldP spid="11" grpId="0" animBg="1"/>
      <p:bldP spid="1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1C6D-2105-499D-AAC9-8AA51C7BCD1C}"/>
              </a:ext>
            </a:extLst>
          </p:cNvPr>
          <p:cNvSpPr>
            <a:spLocks noGrp="1"/>
          </p:cNvSpPr>
          <p:nvPr>
            <p:ph type="title"/>
          </p:nvPr>
        </p:nvSpPr>
        <p:spPr>
          <a:xfrm>
            <a:off x="4528999" y="227823"/>
            <a:ext cx="7483817" cy="557784"/>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ormAutofit fontScale="90000"/>
          </a:bodyPr>
          <a:lstStyle/>
          <a:p>
            <a:br>
              <a:rPr lang="es-ES" sz="2400" b="1" dirty="0">
                <a:solidFill>
                  <a:schemeClr val="tx1"/>
                </a:solidFill>
              </a:rPr>
            </a:br>
            <a:r>
              <a:rPr lang="es-ES" sz="2400" b="1" dirty="0">
                <a:solidFill>
                  <a:srgbClr val="0070C0"/>
                </a:solidFill>
              </a:rPr>
              <a:t>Atragantamientos</a:t>
            </a:r>
            <a:br>
              <a:rPr lang="es-ES" sz="2400" b="1" dirty="0">
                <a:solidFill>
                  <a:srgbClr val="0070C0"/>
                </a:solidFill>
              </a:rPr>
            </a:br>
            <a:r>
              <a:rPr lang="es-ES" sz="2400" b="1" dirty="0" err="1">
                <a:solidFill>
                  <a:srgbClr val="0070C0"/>
                </a:solidFill>
              </a:rPr>
              <a:t>MAniobra</a:t>
            </a:r>
            <a:r>
              <a:rPr lang="es-ES" sz="2400" b="1" dirty="0">
                <a:solidFill>
                  <a:srgbClr val="0070C0"/>
                </a:solidFill>
              </a:rPr>
              <a:t> de Heimlich </a:t>
            </a:r>
          </a:p>
        </p:txBody>
      </p:sp>
      <p:sp>
        <p:nvSpPr>
          <p:cNvPr id="4" name="Marcador de contenido 3">
            <a:extLst>
              <a:ext uri="{FF2B5EF4-FFF2-40B4-BE49-F238E27FC236}">
                <a16:creationId xmlns:a16="http://schemas.microsoft.com/office/drawing/2014/main" id="{B74F0951-7481-4639-9C9D-3D4F73328068}"/>
              </a:ext>
            </a:extLst>
          </p:cNvPr>
          <p:cNvSpPr>
            <a:spLocks noGrp="1"/>
          </p:cNvSpPr>
          <p:nvPr>
            <p:ph sz="half" idx="2"/>
          </p:nvPr>
        </p:nvSpPr>
        <p:spPr>
          <a:xfrm>
            <a:off x="435" y="1041085"/>
            <a:ext cx="4767888" cy="4171816"/>
          </a:xfrm>
        </p:spPr>
        <p:txBody>
          <a:bodyPr rtlCol="0"/>
          <a:lstStyle/>
          <a:p>
            <a:r>
              <a:rPr lang="es-ES" sz="1200" dirty="0">
                <a:effectLst/>
                <a:latin typeface="Calibri" panose="020F0502020204030204" pitchFamily="34" charset="0"/>
                <a:ea typeface="Times New Roman" panose="02020603050405020304" pitchFamily="18" charset="0"/>
                <a:cs typeface="Calibri" panose="020F0502020204030204" pitchFamily="34" charset="0"/>
              </a:rPr>
              <a:t>Actuar con rapidez intentando mantener la calma ya que nos encontramos ante una urgencia en la que esta en juego la vida del alumno. </a:t>
            </a: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Hay que tratar de desobstruir la vía aérea facilitando la salida del cuerpo extraño y dejar así libre el paso de aire. </a:t>
            </a:r>
            <a:endParaRPr lang="es-ES"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1000"/>
              </a:spcAft>
              <a:buNone/>
            </a:pPr>
            <a:r>
              <a:rPr lang="es-ES" sz="1400" b="1" dirty="0">
                <a:effectLst/>
                <a:latin typeface="Calibri" panose="020F0502020204030204" pitchFamily="34" charset="0"/>
                <a:ea typeface="Times New Roman" panose="02020603050405020304" pitchFamily="18" charset="0"/>
                <a:cs typeface="Calibri" panose="020F0502020204030204" pitchFamily="34" charset="0"/>
              </a:rPr>
              <a:t>La actuación del profesorado dependerá del tipo de obstrucción:</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lvl="0" rtl="0"/>
            <a:endParaRPr lang="es-ES" dirty="0"/>
          </a:p>
        </p:txBody>
      </p:sp>
      <p:sp>
        <p:nvSpPr>
          <p:cNvPr id="18" name="Elipse 17">
            <a:extLst>
              <a:ext uri="{FF2B5EF4-FFF2-40B4-BE49-F238E27FC236}">
                <a16:creationId xmlns:a16="http://schemas.microsoft.com/office/drawing/2014/main" id="{AD311AC9-AEC1-4161-B43A-588B5AD2BBCB}"/>
              </a:ext>
            </a:extLst>
          </p:cNvPr>
          <p:cNvSpPr/>
          <p:nvPr/>
        </p:nvSpPr>
        <p:spPr>
          <a:xfrm>
            <a:off x="416760" y="200686"/>
            <a:ext cx="3131273" cy="649706"/>
          </a:xfrm>
          <a:prstGeom prst="ellipse">
            <a:avLst/>
          </a:prstGeom>
          <a:solidFill>
            <a:srgbClr val="0070C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EN VÍAS RESPIRATORIAS</a:t>
            </a:r>
          </a:p>
        </p:txBody>
      </p:sp>
      <p:pic>
        <p:nvPicPr>
          <p:cNvPr id="24" name="Imagen 23" descr="Imagen que contiene Interfaz de usuario gráfica&#10;&#10;Descripción generada automáticamente">
            <a:extLst>
              <a:ext uri="{FF2B5EF4-FFF2-40B4-BE49-F238E27FC236}">
                <a16:creationId xmlns:a16="http://schemas.microsoft.com/office/drawing/2014/main" id="{2A2C7109-E9DE-4896-BF32-1781B3F7CFA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6822"/>
          <a:stretch/>
        </p:blipFill>
        <p:spPr>
          <a:xfrm>
            <a:off x="5871262" y="1121253"/>
            <a:ext cx="5903978" cy="2572924"/>
          </a:xfrm>
          <a:prstGeom prst="rect">
            <a:avLst/>
          </a:prstGeom>
        </p:spPr>
      </p:pic>
      <p:sp>
        <p:nvSpPr>
          <p:cNvPr id="26" name="Rectángulo: esquinas redondeadas 25">
            <a:extLst>
              <a:ext uri="{FF2B5EF4-FFF2-40B4-BE49-F238E27FC236}">
                <a16:creationId xmlns:a16="http://schemas.microsoft.com/office/drawing/2014/main" id="{16B5DF2C-C318-4DAA-8149-3947DD4BAB96}"/>
              </a:ext>
            </a:extLst>
          </p:cNvPr>
          <p:cNvSpPr/>
          <p:nvPr/>
        </p:nvSpPr>
        <p:spPr>
          <a:xfrm>
            <a:off x="239649" y="3298172"/>
            <a:ext cx="3308384" cy="356616"/>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OBSTRUCCIÓN INCOMPLETA</a:t>
            </a:r>
          </a:p>
        </p:txBody>
      </p:sp>
      <p:sp>
        <p:nvSpPr>
          <p:cNvPr id="27" name="Rectángulo: esquinas redondeadas 26">
            <a:extLst>
              <a:ext uri="{FF2B5EF4-FFF2-40B4-BE49-F238E27FC236}">
                <a16:creationId xmlns:a16="http://schemas.microsoft.com/office/drawing/2014/main" id="{9C71426F-555C-4A70-9AF9-8E9BA4495EA7}"/>
              </a:ext>
            </a:extLst>
          </p:cNvPr>
          <p:cNvSpPr/>
          <p:nvPr/>
        </p:nvSpPr>
        <p:spPr>
          <a:xfrm>
            <a:off x="1440180" y="2847301"/>
            <a:ext cx="3039671" cy="356616"/>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OBSTRUCCIÓN COMPLETA</a:t>
            </a:r>
          </a:p>
        </p:txBody>
      </p:sp>
      <p:sp>
        <p:nvSpPr>
          <p:cNvPr id="29" name="CuadroTexto 28">
            <a:extLst>
              <a:ext uri="{FF2B5EF4-FFF2-40B4-BE49-F238E27FC236}">
                <a16:creationId xmlns:a16="http://schemas.microsoft.com/office/drawing/2014/main" id="{06E105B2-9892-469C-9D02-89388659F426}"/>
              </a:ext>
            </a:extLst>
          </p:cNvPr>
          <p:cNvSpPr txBox="1"/>
          <p:nvPr/>
        </p:nvSpPr>
        <p:spPr>
          <a:xfrm>
            <a:off x="219456" y="3694177"/>
            <a:ext cx="4548432" cy="3096232"/>
          </a:xfrm>
          <a:prstGeom prst="rect">
            <a:avLst/>
          </a:prstGeom>
          <a:noFill/>
        </p:spPr>
        <p:txBody>
          <a:bodyPr wrap="square">
            <a:spAutoFit/>
          </a:bodyPr>
          <a:lstStyle/>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El cuerpo extraño bloquea parcialmente la </a:t>
            </a:r>
            <a:r>
              <a:rPr lang="es-ES" sz="1200" dirty="0" err="1">
                <a:effectLst/>
                <a:latin typeface="Calibri" panose="020F0502020204030204" pitchFamily="34" charset="0"/>
                <a:ea typeface="Times New Roman" panose="02020603050405020304" pitchFamily="18" charset="0"/>
                <a:cs typeface="Calibri" panose="020F0502020204030204" pitchFamily="34" charset="0"/>
              </a:rPr>
              <a:t>traquea</a:t>
            </a:r>
            <a:r>
              <a:rPr lang="es-ES" sz="1200" dirty="0">
                <a:effectLst/>
                <a:latin typeface="Calibri" panose="020F0502020204030204" pitchFamily="34" charset="0"/>
                <a:ea typeface="Times New Roman" panose="02020603050405020304" pitchFamily="18" charset="0"/>
                <a:cs typeface="Calibri" panose="020F0502020204030204" pitchFamily="34" charset="0"/>
              </a:rPr>
              <a:t>. </a:t>
            </a:r>
            <a:endParaRPr lang="es-ES" sz="120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Animar al niño a que tosa hasta que consiga expulsar el cuerpo extraño. Es este momento no se le deben de dar golpes en la espalda.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 No se le debe de dar agua ni miga </a:t>
            </a:r>
            <a:r>
              <a:rPr lang="es-ES" sz="1200" dirty="0">
                <a:latin typeface="Calibri" panose="020F0502020204030204" pitchFamily="34" charset="0"/>
                <a:ea typeface="Times New Roman" panose="02020603050405020304" pitchFamily="18" charset="0"/>
                <a:cs typeface="Calibri" panose="020F0502020204030204" pitchFamily="34" charset="0"/>
              </a:rPr>
              <a:t>d</a:t>
            </a:r>
            <a:r>
              <a:rPr lang="es-ES" sz="1200" dirty="0">
                <a:effectLst/>
                <a:latin typeface="Calibri" panose="020F0502020204030204" pitchFamily="34" charset="0"/>
                <a:ea typeface="Times New Roman" panose="02020603050405020304" pitchFamily="18" charset="0"/>
                <a:cs typeface="Calibri" panose="020F0502020204030204" pitchFamily="34" charset="0"/>
              </a:rPr>
              <a:t>e pan ya que esto no solucionará el problema por que la obstrucción se encuentra en la vía aérea.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Si no sirve el mecanismo de defensa y el niño sigue </a:t>
            </a:r>
            <a:r>
              <a:rPr lang="es-ES" sz="1200" b="1" dirty="0">
                <a:effectLst/>
                <a:latin typeface="Calibri" panose="020F0502020204030204" pitchFamily="34" charset="0"/>
                <a:ea typeface="Times New Roman" panose="02020603050405020304" pitchFamily="18" charset="0"/>
                <a:cs typeface="Calibri" panose="020F0502020204030204" pitchFamily="34" charset="0"/>
              </a:rPr>
              <a:t>CONSCIENTE</a:t>
            </a:r>
            <a:r>
              <a:rPr lang="es-ES" sz="1200" dirty="0">
                <a:effectLst/>
                <a:latin typeface="Calibri" panose="020F0502020204030204" pitchFamily="34" charset="0"/>
                <a:ea typeface="Times New Roman" panose="02020603050405020304" pitchFamily="18" charset="0"/>
                <a:cs typeface="Calibri" panose="020F0502020204030204" pitchFamily="34" charset="0"/>
              </a:rPr>
              <a:t> le ayudaremos realizando </a:t>
            </a:r>
            <a:r>
              <a:rPr lang="es-ES" sz="1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MANIOBRAS DE DESOBSTRUCCIÓN:</a:t>
            </a:r>
            <a:endParaRPr lang="es-ES"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lnSpc>
                <a:spcPct val="107000"/>
              </a:lnSpc>
              <a:spcAft>
                <a:spcPts val="1000"/>
              </a:spcAft>
              <a:buFont typeface="Wingdings" panose="05000000000000000000" pitchFamily="2" charset="2"/>
              <a:buChar char="v"/>
            </a:pPr>
            <a:r>
              <a:rPr lang="es-E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PALMADAS EN LA ESPALDA</a:t>
            </a:r>
            <a:r>
              <a:rPr lang="es-ES" sz="1200" dirty="0">
                <a:effectLst/>
                <a:latin typeface="Calibri" panose="020F0502020204030204" pitchFamily="34" charset="0"/>
                <a:ea typeface="Times New Roman" panose="02020603050405020304" pitchFamily="18" charset="0"/>
                <a:cs typeface="Calibri" panose="020F0502020204030204" pitchFamily="34" charset="0"/>
              </a:rPr>
              <a:t>.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Nos colocaremos en un lateral por la parte de detrás del alumno. Con una mano sujetaremos el pecho del paciente ligeramente echado hacia delante. Con el talón de la otra mano le daremos 5 palmadas fuertes interescapulares ( entre los omóplatos).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A2764454-5CD2-4AC8-8CD4-6570FDE25302}"/>
              </a:ext>
            </a:extLst>
          </p:cNvPr>
          <p:cNvSpPr txBox="1"/>
          <p:nvPr/>
        </p:nvSpPr>
        <p:spPr>
          <a:xfrm>
            <a:off x="5377647" y="3803634"/>
            <a:ext cx="6162242" cy="3191002"/>
          </a:xfrm>
          <a:prstGeom prst="rect">
            <a:avLst/>
          </a:prstGeom>
          <a:noFill/>
        </p:spPr>
        <p:txBody>
          <a:bodyPr wrap="square">
            <a:spAutoFit/>
          </a:bodyPr>
          <a:lstStyle/>
          <a:p>
            <a:pPr marL="171450" indent="-171450" algn="just">
              <a:lnSpc>
                <a:spcPct val="107000"/>
              </a:lnSpc>
              <a:spcAft>
                <a:spcPts val="1000"/>
              </a:spcAft>
              <a:buFont typeface="Wingdings" panose="05000000000000000000" pitchFamily="2" charset="2"/>
              <a:buChar char="v"/>
            </a:pPr>
            <a:r>
              <a:rPr lang="es-E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COMPRESIONES ABDOMINALES. MANIOBRA DE HEIMLICH</a:t>
            </a:r>
            <a:r>
              <a:rPr lang="es-ES" sz="1200" dirty="0">
                <a:effectLst/>
                <a:latin typeface="Calibri" panose="020F0502020204030204" pitchFamily="34" charset="0"/>
                <a:ea typeface="Times New Roman" panose="02020603050405020304" pitchFamily="18" charset="0"/>
                <a:cs typeface="Calibri" panose="020F0502020204030204" pitchFamily="34" charset="0"/>
              </a:rPr>
              <a:t>.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El reanimador se coloca de pie por detrás del alumno, coloca sus brazos rodeándole el tórax, por debajo de las axilas, y lo inclina hacia delante. Ponemos el puño de una mano cerrada sobre el abdomen, justo en la boca del estómago ( unos 4 dedos aproximadamente por encima del ombligo) y la otra mano encima. </a:t>
            </a:r>
            <a:endParaRPr lang="es-ES"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rPr>
              <a:t>Efectuamos 5 compresiones abdominales apretando de forma enérgica hacia arriba y hacia atrás. De este modo producimos la tos artificial</a:t>
            </a: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lnSpc>
                <a:spcPct val="107000"/>
              </a:lnSpc>
              <a:spcAft>
                <a:spcPts val="1000"/>
              </a:spcAft>
              <a:buFont typeface="Wingdings" panose="05000000000000000000" pitchFamily="2" charset="2"/>
              <a:buChar char="v"/>
            </a:pPr>
            <a:r>
              <a:rPr lang="es-E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COMPRESIONES TORÁCICAS.</a:t>
            </a:r>
          </a:p>
          <a:p>
            <a:pPr algn="just">
              <a:lnSpc>
                <a:spcPct val="107000"/>
              </a:lnSpc>
              <a:spcAft>
                <a:spcPts val="1000"/>
              </a:spcAft>
            </a:pPr>
            <a:r>
              <a:rPr lang="es-ES" sz="1200" dirty="0">
                <a:effectLst/>
                <a:latin typeface="Calibri" panose="020F0502020204030204" pitchFamily="34" charset="0"/>
                <a:ea typeface="Times New Roman" panose="02020603050405020304" pitchFamily="18" charset="0"/>
                <a:cs typeface="Calibri" panose="020F0502020204030204" pitchFamily="34" charset="0"/>
              </a:rPr>
              <a:t>La maniobra de Heimlich no es apropiada en obesos, embarazadas o en niños menores de un año por la ineficacia o por el riesgo de lesiones internas. En estos caos, la tos artificial se puede conseguir ejerciendo presiones torácicas similares a las del masaje cardiaco pero más lentas.</a:t>
            </a: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1000"/>
              </a:spcAft>
            </a:pPr>
            <a:endParaRPr lang="es-ES" sz="1200" dirty="0"/>
          </a:p>
        </p:txBody>
      </p:sp>
      <p:pic>
        <p:nvPicPr>
          <p:cNvPr id="33" name="Imagen 32" descr="Un dibujo de una cara feliz&#10;&#10;Descripción generada automáticamente con confianza media">
            <a:extLst>
              <a:ext uri="{FF2B5EF4-FFF2-40B4-BE49-F238E27FC236}">
                <a16:creationId xmlns:a16="http://schemas.microsoft.com/office/drawing/2014/main" id="{AA40A8FB-B510-42D1-B244-6F840CD6D44A}"/>
              </a:ext>
            </a:extLst>
          </p:cNvPr>
          <p:cNvPicPr>
            <a:picLocks noChangeAspect="1"/>
          </p:cNvPicPr>
          <p:nvPr/>
        </p:nvPicPr>
        <p:blipFill>
          <a:blip r:embed="rId5">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4368883" y="2624463"/>
            <a:ext cx="1087353" cy="1069714"/>
          </a:xfrm>
          <a:prstGeom prst="rect">
            <a:avLst/>
          </a:prstGeom>
        </p:spPr>
      </p:pic>
    </p:spTree>
    <p:extLst>
      <p:ext uri="{BB962C8B-B14F-4D97-AF65-F5344CB8AC3E}">
        <p14:creationId xmlns:p14="http://schemas.microsoft.com/office/powerpoint/2010/main" val="3305518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2000"/>
                                        <p:tgtEl>
                                          <p:spTgt spid="33"/>
                                        </p:tgtEl>
                                      </p:cBhvr>
                                    </p:animEffect>
                                    <p:anim calcmode="lin" valueType="num">
                                      <p:cBhvr>
                                        <p:cTn id="49" dur="2000" fill="hold"/>
                                        <p:tgtEl>
                                          <p:spTgt spid="33"/>
                                        </p:tgtEl>
                                        <p:attrNameLst>
                                          <p:attrName>ppt_w</p:attrName>
                                        </p:attrNameLst>
                                      </p:cBhvr>
                                      <p:tavLst>
                                        <p:tav tm="0" fmla="#ppt_w*sin(2.5*pi*$)">
                                          <p:val>
                                            <p:fltVal val="0"/>
                                          </p:val>
                                        </p:tav>
                                        <p:tav tm="100000">
                                          <p:val>
                                            <p:fltVal val="1"/>
                                          </p:val>
                                        </p:tav>
                                      </p:tavLst>
                                    </p:anim>
                                    <p:anim calcmode="lin" valueType="num">
                                      <p:cBhvr>
                                        <p:cTn id="50"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2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 calcmode="lin" valueType="num">
                                      <p:cBhvr additive="base">
                                        <p:cTn id="6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9">
                                            <p:txEl>
                                              <p:pRg st="1" end="1"/>
                                            </p:txEl>
                                          </p:spTgt>
                                        </p:tgtEl>
                                        <p:attrNameLst>
                                          <p:attrName>style.visibility</p:attrName>
                                        </p:attrNameLst>
                                      </p:cBhvr>
                                      <p:to>
                                        <p:strVal val="visible"/>
                                      </p:to>
                                    </p:set>
                                    <p:anim calcmode="lin" valueType="num">
                                      <p:cBhvr additive="base">
                                        <p:cTn id="66"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9">
                                            <p:txEl>
                                              <p:pRg st="2" end="2"/>
                                            </p:txEl>
                                          </p:spTgt>
                                        </p:tgtEl>
                                        <p:attrNameLst>
                                          <p:attrName>style.visibility</p:attrName>
                                        </p:attrNameLst>
                                      </p:cBhvr>
                                      <p:to>
                                        <p:strVal val="visible"/>
                                      </p:to>
                                    </p:set>
                                    <p:anim calcmode="lin" valueType="num">
                                      <p:cBhvr additive="base">
                                        <p:cTn id="72"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9">
                                            <p:txEl>
                                              <p:pRg st="3" end="3"/>
                                            </p:txEl>
                                          </p:spTgt>
                                        </p:tgtEl>
                                        <p:attrNameLst>
                                          <p:attrName>style.visibility</p:attrName>
                                        </p:attrNameLst>
                                      </p:cBhvr>
                                      <p:to>
                                        <p:strVal val="visible"/>
                                      </p:to>
                                    </p:set>
                                    <p:anim calcmode="lin" valueType="num">
                                      <p:cBhvr additive="base">
                                        <p:cTn id="78"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9">
                                            <p:txEl>
                                              <p:pRg st="4" end="4"/>
                                            </p:txEl>
                                          </p:spTgt>
                                        </p:tgtEl>
                                        <p:attrNameLst>
                                          <p:attrName>style.visibility</p:attrName>
                                        </p:attrNameLst>
                                      </p:cBhvr>
                                      <p:to>
                                        <p:strVal val="visible"/>
                                      </p:to>
                                    </p:set>
                                    <p:anim calcmode="lin" valueType="num">
                                      <p:cBhvr additive="base">
                                        <p:cTn id="84"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9">
                                            <p:txEl>
                                              <p:pRg st="5" end="5"/>
                                            </p:txEl>
                                          </p:spTgt>
                                        </p:tgtEl>
                                        <p:attrNameLst>
                                          <p:attrName>style.visibility</p:attrName>
                                        </p:attrNameLst>
                                      </p:cBhvr>
                                      <p:to>
                                        <p:strVal val="visible"/>
                                      </p:to>
                                    </p:set>
                                    <p:anim calcmode="lin" valueType="num">
                                      <p:cBhvr additive="base">
                                        <p:cTn id="90"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31">
                                            <p:txEl>
                                              <p:pRg st="0" end="0"/>
                                            </p:txEl>
                                          </p:spTgt>
                                        </p:tgtEl>
                                        <p:attrNameLst>
                                          <p:attrName>style.visibility</p:attrName>
                                        </p:attrNameLst>
                                      </p:cBhvr>
                                      <p:to>
                                        <p:strVal val="visible"/>
                                      </p:to>
                                    </p:set>
                                    <p:anim calcmode="lin" valueType="num">
                                      <p:cBhvr additive="base">
                                        <p:cTn id="9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1">
                                            <p:txEl>
                                              <p:pRg st="1" end="1"/>
                                            </p:txEl>
                                          </p:spTgt>
                                        </p:tgtEl>
                                        <p:attrNameLst>
                                          <p:attrName>style.visibility</p:attrName>
                                        </p:attrNameLst>
                                      </p:cBhvr>
                                      <p:to>
                                        <p:strVal val="visible"/>
                                      </p:to>
                                    </p:set>
                                    <p:anim calcmode="lin" valueType="num">
                                      <p:cBhvr additive="base">
                                        <p:cTn id="102"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31">
                                            <p:txEl>
                                              <p:pRg st="2" end="2"/>
                                            </p:txEl>
                                          </p:spTgt>
                                        </p:tgtEl>
                                        <p:attrNameLst>
                                          <p:attrName>style.visibility</p:attrName>
                                        </p:attrNameLst>
                                      </p:cBhvr>
                                      <p:to>
                                        <p:strVal val="visible"/>
                                      </p:to>
                                    </p:set>
                                    <p:anim calcmode="lin" valueType="num">
                                      <p:cBhvr additive="base">
                                        <p:cTn id="10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31">
                                            <p:txEl>
                                              <p:pRg st="3" end="3"/>
                                            </p:txEl>
                                          </p:spTgt>
                                        </p:tgtEl>
                                        <p:attrNameLst>
                                          <p:attrName>style.visibility</p:attrName>
                                        </p:attrNameLst>
                                      </p:cBhvr>
                                      <p:to>
                                        <p:strVal val="visible"/>
                                      </p:to>
                                    </p:set>
                                    <p:animEffect transition="in" filter="circle(in)">
                                      <p:cBhvr>
                                        <p:cTn id="114" dur="2000"/>
                                        <p:tgtEl>
                                          <p:spTgt spid="31">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1">
                                            <p:txEl>
                                              <p:pRg st="4" end="4"/>
                                            </p:txEl>
                                          </p:spTgt>
                                        </p:tgtEl>
                                        <p:attrNameLst>
                                          <p:attrName>style.visibility</p:attrName>
                                        </p:attrNameLst>
                                      </p:cBhvr>
                                      <p:to>
                                        <p:strVal val="visible"/>
                                      </p:to>
                                    </p:set>
                                    <p:animEffect transition="in" filter="fade">
                                      <p:cBhvr>
                                        <p:cTn id="119" dur="1000"/>
                                        <p:tgtEl>
                                          <p:spTgt spid="31">
                                            <p:txEl>
                                              <p:pRg st="4" end="4"/>
                                            </p:txEl>
                                          </p:spTgt>
                                        </p:tgtEl>
                                      </p:cBhvr>
                                    </p:animEffect>
                                    <p:anim calcmode="lin" valueType="num">
                                      <p:cBhvr>
                                        <p:cTn id="120"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0FB38-0113-4F80-BBD4-A9C97FF40720}"/>
              </a:ext>
            </a:extLst>
          </p:cNvPr>
          <p:cNvSpPr>
            <a:spLocks noGrp="1"/>
          </p:cNvSpPr>
          <p:nvPr>
            <p:ph type="title"/>
          </p:nvPr>
        </p:nvSpPr>
        <p:spPr>
          <a:xfrm>
            <a:off x="588219" y="1507815"/>
            <a:ext cx="3568661" cy="1520927"/>
          </a:xfrm>
          <a:solidFill>
            <a:srgbClr val="0070C0"/>
          </a:solidFill>
          <a:ln>
            <a:noFill/>
          </a:ln>
          <a:effectLst>
            <a:outerShdw blurRad="127000" dist="38100" dir="2700000" algn="ctr">
              <a:srgbClr val="000000">
                <a:alpha val="45000"/>
              </a:srgbClr>
            </a:outerShdw>
          </a:effectLst>
          <a:scene3d>
            <a:camera prst="orthographicFront"/>
            <a:lightRig rig="threePt" dir="t"/>
          </a:scene3d>
          <a:sp3d>
            <a:bevelT w="114300" prst="artDeco"/>
          </a:sp3d>
        </p:spPr>
        <p:txBody>
          <a:bodyPr rtlCol="0"/>
          <a:lstStyle/>
          <a:p>
            <a:pPr algn="ctr" rtl="0"/>
            <a:r>
              <a:rPr lang="es-ES" sz="5400" b="1" dirty="0">
                <a:latin typeface="Chiller" panose="04020404031007020602" pitchFamily="82" charset="0"/>
              </a:rPr>
              <a:t>Gracias</a:t>
            </a:r>
            <a:br>
              <a:rPr lang="es-ES" dirty="0"/>
            </a:br>
            <a:endParaRPr lang="es-ES" dirty="0"/>
          </a:p>
        </p:txBody>
      </p:sp>
      <p:pic>
        <p:nvPicPr>
          <p:cNvPr id="9" name="Marcador de posición de imagen 8" descr="Un joven parado en la cocina&#10;&#10;Descripción generada automáticamente con confianza baja">
            <a:extLst>
              <a:ext uri="{FF2B5EF4-FFF2-40B4-BE49-F238E27FC236}">
                <a16:creationId xmlns:a16="http://schemas.microsoft.com/office/drawing/2014/main" id="{5EA78BC8-2625-4343-8C12-602F2A893C34}"/>
              </a:ext>
            </a:extLst>
          </p:cNvPr>
          <p:cNvPicPr>
            <a:picLocks noGrp="1" noChangeAspect="1"/>
          </p:cNvPicPr>
          <p:nvPr>
            <p:ph type="pic" sz="quarter" idx="13"/>
          </p:nvPr>
        </p:nvPicPr>
        <p:blipFill>
          <a:blip r:embed="rId4"/>
          <a:srcRect t="4337" b="4337"/>
          <a:stretch>
            <a:fillRect/>
          </a:stretch>
        </p:blipFill>
        <p:spPr/>
      </p:pic>
      <p:sp>
        <p:nvSpPr>
          <p:cNvPr id="3" name="Marcador de contenido 2">
            <a:extLst>
              <a:ext uri="{FF2B5EF4-FFF2-40B4-BE49-F238E27FC236}">
                <a16:creationId xmlns:a16="http://schemas.microsoft.com/office/drawing/2014/main" id="{75982AA6-9E74-43FC-B452-142C7571DCCC}"/>
              </a:ext>
            </a:extLst>
          </p:cNvPr>
          <p:cNvSpPr>
            <a:spLocks noGrp="1"/>
          </p:cNvSpPr>
          <p:nvPr>
            <p:ph idx="1"/>
          </p:nvPr>
        </p:nvSpPr>
        <p:spPr>
          <a:xfrm rot="20689368">
            <a:off x="660831" y="3375631"/>
            <a:ext cx="3840230" cy="1813970"/>
          </a:xfrm>
          <a:solidFill>
            <a:srgbClr val="0070C0"/>
          </a:solidFill>
          <a:ln>
            <a:noFill/>
          </a:ln>
          <a:effectLst>
            <a:outerShdw blurRad="127000" dist="38100" dir="2700000" algn="ctr">
              <a:srgbClr val="000000">
                <a:alpha val="45000"/>
              </a:srgbClr>
            </a:outerShdw>
          </a:effectLst>
          <a:scene3d>
            <a:camera prst="orthographicFront"/>
            <a:lightRig rig="threePt" dir="t"/>
          </a:scene3d>
          <a:sp3d>
            <a:bevelT w="114300" prst="artDeco"/>
          </a:sp3d>
        </p:spPr>
        <p:txBody>
          <a:bodyPr rtlCol="0">
            <a:normAutofit/>
          </a:bodyPr>
          <a:lstStyle/>
          <a:p>
            <a:pPr algn="ctr" rtl="0"/>
            <a:r>
              <a:rPr lang="es-ES" sz="3200" b="1" dirty="0">
                <a:latin typeface="Chiller" panose="04020404031007020602" pitchFamily="82" charset="0"/>
              </a:rPr>
              <a:t>MARIA MURILLO RUBIO</a:t>
            </a:r>
            <a:r>
              <a:rPr lang="es-ES" sz="2000" b="1" dirty="0"/>
              <a:t> </a:t>
            </a:r>
          </a:p>
          <a:p>
            <a:pPr algn="ctr" rtl="0"/>
            <a:r>
              <a:rPr lang="es-ES" sz="2000" b="1" dirty="0"/>
              <a:t>mariadue1984@gmail.com</a:t>
            </a:r>
          </a:p>
          <a:p>
            <a:pPr algn="ctr" rtl="0"/>
            <a:endParaRPr lang="es-ES" b="1" dirty="0"/>
          </a:p>
        </p:txBody>
      </p:sp>
      <p:pic>
        <p:nvPicPr>
          <p:cNvPr id="10" name="Elementos multimedia en línea 3" title="Municipio de Tigre hace cancion de RCP!">
            <a:hlinkClick r:id="" action="ppaction://media"/>
            <a:extLst>
              <a:ext uri="{FF2B5EF4-FFF2-40B4-BE49-F238E27FC236}">
                <a16:creationId xmlns:a16="http://schemas.microsoft.com/office/drawing/2014/main" id="{F983FF94-9843-45DF-8699-C85B4D9885FE}"/>
              </a:ext>
            </a:extLst>
          </p:cNvPr>
          <p:cNvPicPr>
            <a:picLocks noRot="1" noChangeAspect="1"/>
          </p:cNvPicPr>
          <p:nvPr>
            <a:videoFile r:link="rId1"/>
          </p:nvPr>
        </p:nvPicPr>
        <p:blipFill>
          <a:blip r:embed="rId5"/>
          <a:stretch>
            <a:fillRect/>
          </a:stretch>
        </p:blipFill>
        <p:spPr>
          <a:xfrm>
            <a:off x="3164177" y="5767626"/>
            <a:ext cx="1113624" cy="629198"/>
          </a:xfrm>
          <a:prstGeom prst="rect">
            <a:avLst/>
          </a:prstGeom>
        </p:spPr>
      </p:pic>
      <p:sp>
        <p:nvSpPr>
          <p:cNvPr id="11" name="Rectángulo 10">
            <a:extLst>
              <a:ext uri="{FF2B5EF4-FFF2-40B4-BE49-F238E27FC236}">
                <a16:creationId xmlns:a16="http://schemas.microsoft.com/office/drawing/2014/main" id="{73AF6BB7-EE86-4846-AB29-AC733F67DDD8}"/>
              </a:ext>
            </a:extLst>
          </p:cNvPr>
          <p:cNvSpPr/>
          <p:nvPr/>
        </p:nvSpPr>
        <p:spPr>
          <a:xfrm>
            <a:off x="490349" y="286247"/>
            <a:ext cx="3771550" cy="445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174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wipe(down)">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10"/>
                </p:tgtEl>
              </p:cMediaNode>
            </p:video>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BB304-490B-46DC-97D5-7C22C64EDEE6}"/>
              </a:ext>
            </a:extLst>
          </p:cNvPr>
          <p:cNvSpPr>
            <a:spLocks noGrp="1"/>
          </p:cNvSpPr>
          <p:nvPr>
            <p:ph type="title"/>
          </p:nvPr>
        </p:nvSpPr>
        <p:spPr>
          <a:xfrm rot="21177728">
            <a:off x="-90090" y="551458"/>
            <a:ext cx="4596572" cy="103786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s-ES" sz="3200" b="1" dirty="0">
                <a:solidFill>
                  <a:srgbClr val="FF0000"/>
                </a:solidFill>
              </a:rPr>
              <a:t>Heridas</a:t>
            </a:r>
            <a:br>
              <a:rPr lang="es-ES" sz="3200" b="1" dirty="0">
                <a:solidFill>
                  <a:srgbClr val="FF0000"/>
                </a:solidFill>
              </a:rPr>
            </a:br>
            <a:r>
              <a:rPr lang="es-ES" sz="3200" b="1" dirty="0">
                <a:solidFill>
                  <a:srgbClr val="FF0000"/>
                </a:solidFill>
              </a:rPr>
              <a:t>hemorragias</a:t>
            </a:r>
          </a:p>
        </p:txBody>
      </p:sp>
      <p:sp>
        <p:nvSpPr>
          <p:cNvPr id="11" name="Rectángulo 10">
            <a:extLst>
              <a:ext uri="{FF2B5EF4-FFF2-40B4-BE49-F238E27FC236}">
                <a16:creationId xmlns:a16="http://schemas.microsoft.com/office/drawing/2014/main" id="{F9DC6BE5-7C67-45D0-9654-786BB0E3C71E}"/>
              </a:ext>
            </a:extLst>
          </p:cNvPr>
          <p:cNvSpPr/>
          <p:nvPr/>
        </p:nvSpPr>
        <p:spPr>
          <a:xfrm>
            <a:off x="406759" y="3519859"/>
            <a:ext cx="7342799" cy="41945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CLASIFICACIÓN SEGÚN EL ORIGEN EN EL SISTEMA VASCULAR</a:t>
            </a:r>
          </a:p>
        </p:txBody>
      </p:sp>
      <p:sp>
        <p:nvSpPr>
          <p:cNvPr id="23" name="Rectángulo: esquinas redondeadas 22">
            <a:extLst>
              <a:ext uri="{FF2B5EF4-FFF2-40B4-BE49-F238E27FC236}">
                <a16:creationId xmlns:a16="http://schemas.microsoft.com/office/drawing/2014/main" id="{B0B2A49B-4E6F-4006-8DA1-3649097FF62A}"/>
              </a:ext>
            </a:extLst>
          </p:cNvPr>
          <p:cNvSpPr/>
          <p:nvPr/>
        </p:nvSpPr>
        <p:spPr>
          <a:xfrm>
            <a:off x="261027" y="4195744"/>
            <a:ext cx="3418369" cy="2541314"/>
          </a:xfrm>
          <a:prstGeom prst="roundRect">
            <a:avLst/>
          </a:prstGeom>
          <a:solidFill>
            <a:srgbClr val="EB070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s-ES" sz="2000" b="1" u="sng" dirty="0">
                <a:solidFill>
                  <a:srgbClr val="000066"/>
                </a:solidFill>
                <a:effectLst/>
                <a:latin typeface="Bodoni MT Black" panose="02070A03080606020203" pitchFamily="18" charset="0"/>
                <a:ea typeface="Times New Roman" panose="02020603050405020304" pitchFamily="18" charset="0"/>
                <a:cs typeface="Calibri" panose="020F0502020204030204" pitchFamily="34" charset="0"/>
              </a:rPr>
              <a:t>ARTERIAL</a:t>
            </a:r>
            <a:r>
              <a:rPr lang="es-ES" sz="1600" b="1" i="1" u="sng" dirty="0">
                <a:solidFill>
                  <a:schemeClr val="tx1"/>
                </a:solidFill>
                <a:effectLst/>
                <a:latin typeface="Bodoni MT Black" panose="02070A03080606020203" pitchFamily="18" charset="0"/>
                <a:ea typeface="Times New Roman" panose="02020603050405020304" pitchFamily="18" charset="0"/>
                <a:cs typeface="Calibri" panose="020F0502020204030204" pitchFamily="34" charset="0"/>
              </a:rPr>
              <a:t> </a:t>
            </a:r>
            <a:r>
              <a:rPr lang="es-ES" altLang="es-ES" sz="1600" dirty="0"/>
              <a:t>	</a:t>
            </a:r>
          </a:p>
          <a:p>
            <a:pPr lvl="1" eaLnBrk="1" hangingPunct="1"/>
            <a:r>
              <a:rPr lang="es-ES" altLang="es-ES" sz="1600" dirty="0"/>
              <a:t>Importante.</a:t>
            </a:r>
          </a:p>
          <a:p>
            <a:pPr lvl="1" eaLnBrk="1" hangingPunct="1"/>
            <a:r>
              <a:rPr lang="es-ES" altLang="es-ES" sz="1600" dirty="0"/>
              <a:t>Menos frecuentes (paredes gruesas).</a:t>
            </a:r>
          </a:p>
          <a:p>
            <a:pPr lvl="1" eaLnBrk="1" hangingPunct="1"/>
            <a:r>
              <a:rPr lang="es-ES" altLang="es-ES" sz="1600" dirty="0"/>
              <a:t>Rojo claro.</a:t>
            </a:r>
          </a:p>
          <a:p>
            <a:pPr lvl="1" eaLnBrk="1" hangingPunct="1"/>
            <a:r>
              <a:rPr lang="es-ES" altLang="es-ES" sz="1600" dirty="0"/>
              <a:t>Salida abundante y pulsátil.</a:t>
            </a:r>
            <a:endParaRPr lang="es-ES" sz="1600" dirty="0"/>
          </a:p>
        </p:txBody>
      </p:sp>
      <p:sp>
        <p:nvSpPr>
          <p:cNvPr id="24" name="Rectángulo 23">
            <a:extLst>
              <a:ext uri="{FF2B5EF4-FFF2-40B4-BE49-F238E27FC236}">
                <a16:creationId xmlns:a16="http://schemas.microsoft.com/office/drawing/2014/main" id="{250B1F91-8A68-4550-942E-15693A787C99}"/>
              </a:ext>
            </a:extLst>
          </p:cNvPr>
          <p:cNvSpPr/>
          <p:nvPr/>
        </p:nvSpPr>
        <p:spPr>
          <a:xfrm>
            <a:off x="4782554" y="722110"/>
            <a:ext cx="6082354" cy="2347193"/>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80000"/>
              </a:lnSpc>
            </a:pPr>
            <a:r>
              <a:rPr lang="es-ES" altLang="es-ES" dirty="0"/>
              <a:t>.</a:t>
            </a:r>
          </a:p>
          <a:p>
            <a:r>
              <a:rPr lang="es-ES" dirty="0">
                <a:solidFill>
                  <a:srgbClr val="FFFF00"/>
                </a:solidFill>
              </a:rPr>
              <a:t> </a:t>
            </a:r>
          </a:p>
        </p:txBody>
      </p:sp>
      <p:sp>
        <p:nvSpPr>
          <p:cNvPr id="17" name="Rectángulo: esquinas redondeadas 16">
            <a:extLst>
              <a:ext uri="{FF2B5EF4-FFF2-40B4-BE49-F238E27FC236}">
                <a16:creationId xmlns:a16="http://schemas.microsoft.com/office/drawing/2014/main" id="{DD0FEAD0-387C-4A63-8456-137040A04C17}"/>
              </a:ext>
            </a:extLst>
          </p:cNvPr>
          <p:cNvSpPr/>
          <p:nvPr/>
        </p:nvSpPr>
        <p:spPr>
          <a:xfrm>
            <a:off x="3981196" y="4195744"/>
            <a:ext cx="3842535" cy="2541314"/>
          </a:xfrm>
          <a:prstGeom prst="roundRect">
            <a:avLst/>
          </a:prstGeom>
          <a:solidFill>
            <a:srgbClr val="6655E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s-ES" sz="2000" b="1" u="sng" dirty="0">
                <a:solidFill>
                  <a:srgbClr val="000066"/>
                </a:solidFill>
                <a:latin typeface="Bodoni MT Black" panose="02070A03080606020203" pitchFamily="18" charset="0"/>
                <a:ea typeface="Times New Roman" panose="02020603050405020304" pitchFamily="18" charset="0"/>
                <a:cs typeface="Calibri" panose="020F0502020204030204" pitchFamily="34" charset="0"/>
              </a:rPr>
              <a:t>VENOSA    </a:t>
            </a:r>
            <a:endParaRPr lang="es-ES" altLang="es-ES" sz="2000" b="1" u="sng" dirty="0">
              <a:solidFill>
                <a:srgbClr val="000066"/>
              </a:solidFill>
              <a:latin typeface="Bodoni MT Black" panose="02070A03080606020203" pitchFamily="18" charset="0"/>
              <a:ea typeface="Times New Roman" panose="02020603050405020304" pitchFamily="18" charset="0"/>
              <a:cs typeface="Calibri" panose="020F0502020204030204" pitchFamily="34" charset="0"/>
            </a:endParaRPr>
          </a:p>
          <a:p>
            <a:pPr lvl="1">
              <a:lnSpc>
                <a:spcPct val="90000"/>
              </a:lnSpc>
            </a:pPr>
            <a:r>
              <a:rPr lang="es-ES" altLang="es-ES" sz="1600" dirty="0"/>
              <a:t>Paredes mas delgadas.</a:t>
            </a:r>
          </a:p>
          <a:p>
            <a:pPr lvl="1">
              <a:lnSpc>
                <a:spcPct val="90000"/>
              </a:lnSpc>
            </a:pPr>
            <a:r>
              <a:rPr lang="es-ES" altLang="es-ES" sz="1600" dirty="0"/>
              <a:t>Salida continua de escasa o abundante cantidad.</a:t>
            </a:r>
          </a:p>
          <a:p>
            <a:pPr lvl="1">
              <a:lnSpc>
                <a:spcPct val="90000"/>
              </a:lnSpc>
            </a:pPr>
            <a:r>
              <a:rPr lang="es-ES" altLang="es-ES" sz="1600" dirty="0"/>
              <a:t>Rojo oscuro.</a:t>
            </a:r>
          </a:p>
          <a:p>
            <a:pPr lvl="1">
              <a:lnSpc>
                <a:spcPct val="90000"/>
              </a:lnSpc>
            </a:pPr>
            <a:r>
              <a:rPr lang="es-ES" altLang="es-ES" sz="1600" dirty="0"/>
              <a:t>Difícil de contener</a:t>
            </a:r>
          </a:p>
          <a:p>
            <a:pPr algn="ctr"/>
            <a:endParaRPr lang="es-ES" dirty="0"/>
          </a:p>
        </p:txBody>
      </p:sp>
      <p:sp>
        <p:nvSpPr>
          <p:cNvPr id="20" name="Rectángulo: esquinas redondeadas 19">
            <a:extLst>
              <a:ext uri="{FF2B5EF4-FFF2-40B4-BE49-F238E27FC236}">
                <a16:creationId xmlns:a16="http://schemas.microsoft.com/office/drawing/2014/main" id="{033A6CEB-4AE1-4901-9A93-C121B80E3CEB}"/>
              </a:ext>
            </a:extLst>
          </p:cNvPr>
          <p:cNvSpPr/>
          <p:nvPr/>
        </p:nvSpPr>
        <p:spPr>
          <a:xfrm>
            <a:off x="7977803" y="4195744"/>
            <a:ext cx="3842535" cy="2541314"/>
          </a:xfrm>
          <a:prstGeom prst="roundRect">
            <a:avLst/>
          </a:prstGeom>
          <a:solidFill>
            <a:srgbClr val="FF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s-ES" sz="2000" b="1" u="sng" dirty="0">
                <a:solidFill>
                  <a:srgbClr val="000066"/>
                </a:solidFill>
                <a:latin typeface="Bodoni MT Black" panose="02070A03080606020203" pitchFamily="18" charset="0"/>
                <a:ea typeface="Times New Roman" panose="02020603050405020304" pitchFamily="18" charset="0"/>
                <a:cs typeface="Calibri" panose="020F0502020204030204" pitchFamily="34" charset="0"/>
              </a:rPr>
              <a:t>CAPILAR    </a:t>
            </a:r>
          </a:p>
          <a:p>
            <a:pPr lvl="1" eaLnBrk="1" hangingPunct="1">
              <a:lnSpc>
                <a:spcPct val="90000"/>
              </a:lnSpc>
            </a:pPr>
            <a:r>
              <a:rPr lang="es-ES" altLang="es-ES" sz="1600" dirty="0">
                <a:solidFill>
                  <a:schemeClr val="tx1"/>
                </a:solidFill>
              </a:rPr>
              <a:t>En sabana.</a:t>
            </a:r>
          </a:p>
          <a:p>
            <a:pPr lvl="1" eaLnBrk="1" hangingPunct="1">
              <a:lnSpc>
                <a:spcPct val="90000"/>
              </a:lnSpc>
            </a:pPr>
            <a:r>
              <a:rPr lang="es-ES" altLang="es-ES" sz="1600" dirty="0">
                <a:solidFill>
                  <a:schemeClr val="tx1"/>
                </a:solidFill>
              </a:rPr>
              <a:t>Rojo claro.</a:t>
            </a:r>
          </a:p>
          <a:p>
            <a:pPr lvl="1" eaLnBrk="1" hangingPunct="1">
              <a:lnSpc>
                <a:spcPct val="90000"/>
              </a:lnSpc>
            </a:pPr>
            <a:r>
              <a:rPr lang="es-ES" altLang="es-ES" sz="1600" dirty="0">
                <a:solidFill>
                  <a:schemeClr val="tx1"/>
                </a:solidFill>
              </a:rPr>
              <a:t>Frecuentes (paredes más finas).</a:t>
            </a:r>
          </a:p>
          <a:p>
            <a:pPr lvl="1" eaLnBrk="1" hangingPunct="1">
              <a:lnSpc>
                <a:spcPct val="90000"/>
              </a:lnSpc>
            </a:pPr>
            <a:r>
              <a:rPr lang="es-ES" altLang="es-ES" sz="1600" dirty="0">
                <a:solidFill>
                  <a:schemeClr val="tx1"/>
                </a:solidFill>
              </a:rPr>
              <a:t>Escasa y de fácil control</a:t>
            </a:r>
            <a:r>
              <a:rPr lang="es-ES" altLang="es-ES" sz="1400" dirty="0">
                <a:solidFill>
                  <a:schemeClr val="tx1"/>
                </a:solidFill>
              </a:rPr>
              <a:t>.</a:t>
            </a:r>
          </a:p>
          <a:p>
            <a:pPr algn="ctr"/>
            <a:endParaRPr lang="es-ES" dirty="0"/>
          </a:p>
        </p:txBody>
      </p:sp>
      <p:sp>
        <p:nvSpPr>
          <p:cNvPr id="21" name="Rectángulo 20">
            <a:extLst>
              <a:ext uri="{FF2B5EF4-FFF2-40B4-BE49-F238E27FC236}">
                <a16:creationId xmlns:a16="http://schemas.microsoft.com/office/drawing/2014/main" id="{DE4A6962-F860-41AD-9577-B02CDF46CD88}"/>
              </a:ext>
            </a:extLst>
          </p:cNvPr>
          <p:cNvSpPr/>
          <p:nvPr/>
        </p:nvSpPr>
        <p:spPr>
          <a:xfrm>
            <a:off x="4232039" y="302660"/>
            <a:ext cx="7529326" cy="41945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CLINICA</a:t>
            </a:r>
          </a:p>
        </p:txBody>
      </p:sp>
      <p:sp>
        <p:nvSpPr>
          <p:cNvPr id="25" name="CuadroTexto 24">
            <a:extLst>
              <a:ext uri="{FF2B5EF4-FFF2-40B4-BE49-F238E27FC236}">
                <a16:creationId xmlns:a16="http://schemas.microsoft.com/office/drawing/2014/main" id="{6F3953C3-91EE-4CDC-A130-54ACE3CDA0DB}"/>
              </a:ext>
            </a:extLst>
          </p:cNvPr>
          <p:cNvSpPr txBox="1"/>
          <p:nvPr/>
        </p:nvSpPr>
        <p:spPr>
          <a:xfrm>
            <a:off x="5292795" y="835909"/>
            <a:ext cx="5103229" cy="2086725"/>
          </a:xfrm>
          <a:prstGeom prst="rect">
            <a:avLst/>
          </a:prstGeom>
          <a:noFill/>
        </p:spPr>
        <p:txBody>
          <a:bodyPr wrap="square">
            <a:spAutoFit/>
          </a:bodyPr>
          <a:lstStyle/>
          <a:p>
            <a:pPr algn="ctr" eaLnBrk="1" hangingPunct="1">
              <a:lnSpc>
                <a:spcPct val="80000"/>
              </a:lnSpc>
            </a:pPr>
            <a:endParaRPr lang="es-ES" altLang="es-ES" b="1" dirty="0">
              <a:solidFill>
                <a:schemeClr val="bg1"/>
              </a:solidFill>
            </a:endParaRPr>
          </a:p>
          <a:p>
            <a:pPr algn="ctr" eaLnBrk="1" hangingPunct="1">
              <a:lnSpc>
                <a:spcPct val="80000"/>
              </a:lnSpc>
            </a:pPr>
            <a:r>
              <a:rPr lang="es-ES" altLang="es-ES" b="1" dirty="0">
                <a:solidFill>
                  <a:srgbClr val="FF0000"/>
                </a:solidFill>
              </a:rPr>
              <a:t>PALIDEZ BLANCA CEREA.</a:t>
            </a:r>
          </a:p>
          <a:p>
            <a:pPr algn="ctr" eaLnBrk="1" hangingPunct="1">
              <a:lnSpc>
                <a:spcPct val="80000"/>
              </a:lnSpc>
            </a:pPr>
            <a:r>
              <a:rPr lang="es-ES" altLang="es-ES" b="1" dirty="0">
                <a:solidFill>
                  <a:srgbClr val="FF0000"/>
                </a:solidFill>
              </a:rPr>
              <a:t>PIEL FRIA, SUDOROSA, PEGAJOSA,</a:t>
            </a:r>
          </a:p>
          <a:p>
            <a:pPr algn="ctr" eaLnBrk="1" hangingPunct="1">
              <a:lnSpc>
                <a:spcPct val="80000"/>
              </a:lnSpc>
            </a:pPr>
            <a:r>
              <a:rPr lang="es-ES" altLang="es-ES" b="1" dirty="0">
                <a:solidFill>
                  <a:srgbClr val="FF0000"/>
                </a:solidFill>
              </a:rPr>
              <a:t>TAQUIPNEA CON RESPIRACIONES PROFUNDAS.</a:t>
            </a:r>
          </a:p>
          <a:p>
            <a:pPr algn="ctr" eaLnBrk="1" hangingPunct="1">
              <a:lnSpc>
                <a:spcPct val="80000"/>
              </a:lnSpc>
            </a:pPr>
            <a:r>
              <a:rPr lang="es-ES" altLang="es-ES" b="1" dirty="0">
                <a:solidFill>
                  <a:srgbClr val="FF0000"/>
                </a:solidFill>
              </a:rPr>
              <a:t>TAQUICARDIA CON PULSO DEBIL.</a:t>
            </a:r>
          </a:p>
          <a:p>
            <a:pPr algn="ctr" eaLnBrk="1" hangingPunct="1">
              <a:lnSpc>
                <a:spcPct val="80000"/>
              </a:lnSpc>
            </a:pPr>
            <a:r>
              <a:rPr lang="es-ES" altLang="es-ES" b="1" dirty="0">
                <a:solidFill>
                  <a:srgbClr val="FF0000"/>
                </a:solidFill>
              </a:rPr>
              <a:t>HIPOTENSIÓN.</a:t>
            </a:r>
          </a:p>
          <a:p>
            <a:pPr algn="ctr" eaLnBrk="1" hangingPunct="1">
              <a:lnSpc>
                <a:spcPct val="80000"/>
              </a:lnSpc>
            </a:pPr>
            <a:r>
              <a:rPr lang="es-ES" altLang="es-ES" b="1" dirty="0">
                <a:solidFill>
                  <a:srgbClr val="FF0000"/>
                </a:solidFill>
              </a:rPr>
              <a:t>SENSACION DE MAREOS.</a:t>
            </a:r>
          </a:p>
          <a:p>
            <a:pPr algn="ctr" eaLnBrk="1" hangingPunct="1">
              <a:lnSpc>
                <a:spcPct val="80000"/>
              </a:lnSpc>
            </a:pPr>
            <a:r>
              <a:rPr lang="es-ES" altLang="es-ES" b="1" dirty="0">
                <a:solidFill>
                  <a:srgbClr val="FF0000"/>
                </a:solidFill>
              </a:rPr>
              <a:t>SED.</a:t>
            </a:r>
            <a:endParaRPr lang="es-ES" b="1" dirty="0">
              <a:solidFill>
                <a:srgbClr val="FF0000"/>
              </a:solidFill>
            </a:endParaRPr>
          </a:p>
        </p:txBody>
      </p:sp>
      <p:pic>
        <p:nvPicPr>
          <p:cNvPr id="6" name="Imagen 5" descr="Un dibujo animado&#10;&#10;Descripción generada automáticamente con confianza baja">
            <a:extLst>
              <a:ext uri="{FF2B5EF4-FFF2-40B4-BE49-F238E27FC236}">
                <a16:creationId xmlns:a16="http://schemas.microsoft.com/office/drawing/2014/main" id="{286EB2D9-B6A7-4E35-86BF-A112A5BB27B1}"/>
              </a:ext>
            </a:extLst>
          </p:cNvPr>
          <p:cNvPicPr>
            <a:picLocks noChangeAspect="1"/>
          </p:cNvPicPr>
          <p:nvPr/>
        </p:nvPicPr>
        <p:blipFill>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tretch>
            <a:fillRect/>
          </a:stretch>
        </p:blipFill>
        <p:spPr>
          <a:xfrm>
            <a:off x="9082765" y="2341513"/>
            <a:ext cx="2844738" cy="1649948"/>
          </a:xfrm>
          <a:prstGeom prst="rect">
            <a:avLst/>
          </a:prstGeom>
        </p:spPr>
      </p:pic>
      <p:pic>
        <p:nvPicPr>
          <p:cNvPr id="30" name="Picture 9">
            <a:extLst>
              <a:ext uri="{FF2B5EF4-FFF2-40B4-BE49-F238E27FC236}">
                <a16:creationId xmlns:a16="http://schemas.microsoft.com/office/drawing/2014/main" id="{B2CA2FE1-B59A-4B2E-A0DC-57B8841BD42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921" y="1846021"/>
            <a:ext cx="3540118" cy="148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32" descr="Un letrero de color blanco&#10;&#10;Descripción generada automáticamente con confianza media">
            <a:extLst>
              <a:ext uri="{FF2B5EF4-FFF2-40B4-BE49-F238E27FC236}">
                <a16:creationId xmlns:a16="http://schemas.microsoft.com/office/drawing/2014/main" id="{34C76B9F-0AB2-48C3-9F37-241779B53A4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692016" y="4321965"/>
            <a:ext cx="685581" cy="685581"/>
          </a:xfrm>
          <a:prstGeom prst="rect">
            <a:avLst/>
          </a:prstGeom>
          <a:solidFill>
            <a:srgbClr val="FFFF00"/>
          </a:solidFill>
          <a:ln w="7620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238900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fade">
                                      <p:cBhvr>
                                        <p:cTn id="23" dur="1000"/>
                                        <p:tgtEl>
                                          <p:spTgt spid="25">
                                            <p:txEl>
                                              <p:pRg st="1" end="1"/>
                                            </p:txEl>
                                          </p:spTgt>
                                        </p:tgtEl>
                                      </p:cBhvr>
                                    </p:animEffect>
                                    <p:anim calcmode="lin" valueType="num">
                                      <p:cBhvr>
                                        <p:cTn id="24"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Effect transition="in" filter="fade">
                                      <p:cBhvr>
                                        <p:cTn id="28" dur="1000"/>
                                        <p:tgtEl>
                                          <p:spTgt spid="25">
                                            <p:txEl>
                                              <p:pRg st="2" end="2"/>
                                            </p:txEl>
                                          </p:spTgt>
                                        </p:tgtEl>
                                      </p:cBhvr>
                                    </p:animEffect>
                                    <p:anim calcmode="lin" valueType="num">
                                      <p:cBhvr>
                                        <p:cTn id="29"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5">
                                            <p:txEl>
                                              <p:pRg st="3" end="3"/>
                                            </p:txEl>
                                          </p:spTgt>
                                        </p:tgtEl>
                                        <p:attrNameLst>
                                          <p:attrName>style.visibility</p:attrName>
                                        </p:attrNameLst>
                                      </p:cBhvr>
                                      <p:to>
                                        <p:strVal val="visible"/>
                                      </p:to>
                                    </p:set>
                                    <p:animEffect transition="in" filter="fade">
                                      <p:cBhvr>
                                        <p:cTn id="33" dur="1000"/>
                                        <p:tgtEl>
                                          <p:spTgt spid="25">
                                            <p:txEl>
                                              <p:pRg st="3" end="3"/>
                                            </p:txEl>
                                          </p:spTgt>
                                        </p:tgtEl>
                                      </p:cBhvr>
                                    </p:animEffect>
                                    <p:anim calcmode="lin" valueType="num">
                                      <p:cBhvr>
                                        <p:cTn id="34"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5">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5">
                                            <p:txEl>
                                              <p:pRg st="4" end="4"/>
                                            </p:txEl>
                                          </p:spTgt>
                                        </p:tgtEl>
                                        <p:attrNameLst>
                                          <p:attrName>style.visibility</p:attrName>
                                        </p:attrNameLst>
                                      </p:cBhvr>
                                      <p:to>
                                        <p:strVal val="visible"/>
                                      </p:to>
                                    </p:set>
                                    <p:animEffect transition="in" filter="fade">
                                      <p:cBhvr>
                                        <p:cTn id="38" dur="1000"/>
                                        <p:tgtEl>
                                          <p:spTgt spid="25">
                                            <p:txEl>
                                              <p:pRg st="4" end="4"/>
                                            </p:txEl>
                                          </p:spTgt>
                                        </p:tgtEl>
                                      </p:cBhvr>
                                    </p:animEffect>
                                    <p:anim calcmode="lin" valueType="num">
                                      <p:cBhvr>
                                        <p:cTn id="39"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5">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5">
                                            <p:txEl>
                                              <p:pRg st="5" end="5"/>
                                            </p:txEl>
                                          </p:spTgt>
                                        </p:tgtEl>
                                        <p:attrNameLst>
                                          <p:attrName>style.visibility</p:attrName>
                                        </p:attrNameLst>
                                      </p:cBhvr>
                                      <p:to>
                                        <p:strVal val="visible"/>
                                      </p:to>
                                    </p:set>
                                    <p:animEffect transition="in" filter="fade">
                                      <p:cBhvr>
                                        <p:cTn id="43" dur="1000"/>
                                        <p:tgtEl>
                                          <p:spTgt spid="25">
                                            <p:txEl>
                                              <p:pRg st="5" end="5"/>
                                            </p:txEl>
                                          </p:spTgt>
                                        </p:tgtEl>
                                      </p:cBhvr>
                                    </p:animEffect>
                                    <p:anim calcmode="lin" valueType="num">
                                      <p:cBhvr>
                                        <p:cTn id="44"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5">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xEl>
                                              <p:pRg st="6" end="6"/>
                                            </p:txEl>
                                          </p:spTgt>
                                        </p:tgtEl>
                                        <p:attrNameLst>
                                          <p:attrName>style.visibility</p:attrName>
                                        </p:attrNameLst>
                                      </p:cBhvr>
                                      <p:to>
                                        <p:strVal val="visible"/>
                                      </p:to>
                                    </p:set>
                                    <p:animEffect transition="in" filter="fade">
                                      <p:cBhvr>
                                        <p:cTn id="48" dur="1000"/>
                                        <p:tgtEl>
                                          <p:spTgt spid="25">
                                            <p:txEl>
                                              <p:pRg st="6" end="6"/>
                                            </p:txEl>
                                          </p:spTgt>
                                        </p:tgtEl>
                                      </p:cBhvr>
                                    </p:animEffect>
                                    <p:anim calcmode="lin" valueType="num">
                                      <p:cBhvr>
                                        <p:cTn id="49" dur="1000" fill="hold"/>
                                        <p:tgtEl>
                                          <p:spTgt spid="2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5">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5">
                                            <p:txEl>
                                              <p:pRg st="7" end="7"/>
                                            </p:txEl>
                                          </p:spTgt>
                                        </p:tgtEl>
                                        <p:attrNameLst>
                                          <p:attrName>style.visibility</p:attrName>
                                        </p:attrNameLst>
                                      </p:cBhvr>
                                      <p:to>
                                        <p:strVal val="visible"/>
                                      </p:to>
                                    </p:set>
                                    <p:animEffect transition="in" filter="fade">
                                      <p:cBhvr>
                                        <p:cTn id="53" dur="1000"/>
                                        <p:tgtEl>
                                          <p:spTgt spid="25">
                                            <p:txEl>
                                              <p:pRg st="7" end="7"/>
                                            </p:txEl>
                                          </p:spTgt>
                                        </p:tgtEl>
                                      </p:cBhvr>
                                    </p:animEffect>
                                    <p:anim calcmode="lin" valueType="num">
                                      <p:cBhvr>
                                        <p:cTn id="54" dur="1000" fill="hold"/>
                                        <p:tgtEl>
                                          <p:spTgt spid="2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heel(1)">
                                      <p:cBhvr>
                                        <p:cTn id="72" dur="20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3">
                                            <p:txEl>
                                              <p:pRg st="1" end="1"/>
                                            </p:txEl>
                                          </p:spTgt>
                                        </p:tgtEl>
                                        <p:attrNameLst>
                                          <p:attrName>style.visibility</p:attrName>
                                        </p:attrNameLst>
                                      </p:cBhvr>
                                      <p:to>
                                        <p:strVal val="visible"/>
                                      </p:to>
                                    </p:set>
                                    <p:animEffect transition="in" filter="fade">
                                      <p:cBhvr>
                                        <p:cTn id="85" dur="1000"/>
                                        <p:tgtEl>
                                          <p:spTgt spid="23">
                                            <p:txEl>
                                              <p:pRg st="1" end="1"/>
                                            </p:txEl>
                                          </p:spTgt>
                                        </p:tgtEl>
                                      </p:cBhvr>
                                    </p:animEffect>
                                    <p:anim calcmode="lin" valueType="num">
                                      <p:cBhvr>
                                        <p:cTn id="8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3">
                                            <p:txEl>
                                              <p:pRg st="2" end="2"/>
                                            </p:txEl>
                                          </p:spTgt>
                                        </p:tgtEl>
                                        <p:attrNameLst>
                                          <p:attrName>style.visibility</p:attrName>
                                        </p:attrNameLst>
                                      </p:cBhvr>
                                      <p:to>
                                        <p:strVal val="visible"/>
                                      </p:to>
                                    </p:set>
                                    <p:animEffect transition="in" filter="fade">
                                      <p:cBhvr>
                                        <p:cTn id="90" dur="1000"/>
                                        <p:tgtEl>
                                          <p:spTgt spid="23">
                                            <p:txEl>
                                              <p:pRg st="2" end="2"/>
                                            </p:txEl>
                                          </p:spTgt>
                                        </p:tgtEl>
                                      </p:cBhvr>
                                    </p:animEffect>
                                    <p:anim calcmode="lin" valueType="num">
                                      <p:cBhvr>
                                        <p:cTn id="91"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92"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3">
                                            <p:txEl>
                                              <p:pRg st="3" end="3"/>
                                            </p:txEl>
                                          </p:spTgt>
                                        </p:tgtEl>
                                        <p:attrNameLst>
                                          <p:attrName>style.visibility</p:attrName>
                                        </p:attrNameLst>
                                      </p:cBhvr>
                                      <p:to>
                                        <p:strVal val="visible"/>
                                      </p:to>
                                    </p:set>
                                    <p:animEffect transition="in" filter="fade">
                                      <p:cBhvr>
                                        <p:cTn id="95" dur="1000"/>
                                        <p:tgtEl>
                                          <p:spTgt spid="23">
                                            <p:txEl>
                                              <p:pRg st="3" end="3"/>
                                            </p:txEl>
                                          </p:spTgt>
                                        </p:tgtEl>
                                      </p:cBhvr>
                                    </p:animEffect>
                                    <p:anim calcmode="lin" valueType="num">
                                      <p:cBhvr>
                                        <p:cTn id="9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3">
                                            <p:txEl>
                                              <p:pRg st="4" end="4"/>
                                            </p:txEl>
                                          </p:spTgt>
                                        </p:tgtEl>
                                        <p:attrNameLst>
                                          <p:attrName>style.visibility</p:attrName>
                                        </p:attrNameLst>
                                      </p:cBhvr>
                                      <p:to>
                                        <p:strVal val="visible"/>
                                      </p:to>
                                    </p:set>
                                    <p:animEffect transition="in" filter="fade">
                                      <p:cBhvr>
                                        <p:cTn id="100" dur="1000"/>
                                        <p:tgtEl>
                                          <p:spTgt spid="23">
                                            <p:txEl>
                                              <p:pRg st="4" end="4"/>
                                            </p:txEl>
                                          </p:spTgt>
                                        </p:tgtEl>
                                      </p:cBhvr>
                                    </p:animEffect>
                                    <p:anim calcmode="lin" valueType="num">
                                      <p:cBhvr>
                                        <p:cTn id="101"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arn(inVertical)">
                                      <p:cBhvr>
                                        <p:cTn id="107" dur="5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additive="base">
                                        <p:cTn id="112" dur="500" fill="hold"/>
                                        <p:tgtEl>
                                          <p:spTgt spid="17"/>
                                        </p:tgtEl>
                                        <p:attrNameLst>
                                          <p:attrName>ppt_x</p:attrName>
                                        </p:attrNameLst>
                                      </p:cBhvr>
                                      <p:tavLst>
                                        <p:tav tm="0">
                                          <p:val>
                                            <p:strVal val="#ppt_x"/>
                                          </p:val>
                                        </p:tav>
                                        <p:tav tm="100000">
                                          <p:val>
                                            <p:strVal val="#ppt_x"/>
                                          </p:val>
                                        </p:tav>
                                      </p:tavLst>
                                    </p:anim>
                                    <p:anim calcmode="lin" valueType="num">
                                      <p:cBhvr additive="base">
                                        <p:cTn id="1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7">
                                            <p:txEl>
                                              <p:pRg st="1" end="1"/>
                                            </p:txEl>
                                          </p:spTgt>
                                        </p:tgtEl>
                                        <p:attrNameLst>
                                          <p:attrName>style.visibility</p:attrName>
                                        </p:attrNameLst>
                                      </p:cBhvr>
                                      <p:to>
                                        <p:strVal val="visible"/>
                                      </p:to>
                                    </p:set>
                                    <p:anim calcmode="lin" valueType="num">
                                      <p:cBhvr additive="base">
                                        <p:cTn id="12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7">
                                            <p:txEl>
                                              <p:pRg st="2" end="2"/>
                                            </p:txEl>
                                          </p:spTgt>
                                        </p:tgtEl>
                                        <p:attrNameLst>
                                          <p:attrName>style.visibility</p:attrName>
                                        </p:attrNameLst>
                                      </p:cBhvr>
                                      <p:to>
                                        <p:strVal val="visible"/>
                                      </p:to>
                                    </p:set>
                                    <p:anim calcmode="lin" valueType="num">
                                      <p:cBhvr additive="base">
                                        <p:cTn id="126"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17">
                                            <p:txEl>
                                              <p:pRg st="3" end="3"/>
                                            </p:txEl>
                                          </p:spTgt>
                                        </p:tgtEl>
                                        <p:attrNameLst>
                                          <p:attrName>style.visibility</p:attrName>
                                        </p:attrNameLst>
                                      </p:cBhvr>
                                      <p:to>
                                        <p:strVal val="visible"/>
                                      </p:to>
                                    </p:set>
                                    <p:anim calcmode="lin" valueType="num">
                                      <p:cBhvr additive="base">
                                        <p:cTn id="130"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17">
                                            <p:txEl>
                                              <p:pRg st="4" end="4"/>
                                            </p:txEl>
                                          </p:spTgt>
                                        </p:tgtEl>
                                        <p:attrNameLst>
                                          <p:attrName>style.visibility</p:attrName>
                                        </p:attrNameLst>
                                      </p:cBhvr>
                                      <p:to>
                                        <p:strVal val="visible"/>
                                      </p:to>
                                    </p:set>
                                    <p:anim calcmode="lin" valueType="num">
                                      <p:cBhvr additive="base">
                                        <p:cTn id="134"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20">
                                            <p:txEl>
                                              <p:pRg st="1" end="1"/>
                                            </p:txEl>
                                          </p:spTgt>
                                        </p:tgtEl>
                                        <p:attrNameLst>
                                          <p:attrName>style.visibility</p:attrName>
                                        </p:attrNameLst>
                                      </p:cBhvr>
                                      <p:to>
                                        <p:strVal val="visible"/>
                                      </p:to>
                                    </p:set>
                                    <p:animEffect transition="in" filter="fade">
                                      <p:cBhvr>
                                        <p:cTn id="148" dur="1000"/>
                                        <p:tgtEl>
                                          <p:spTgt spid="20">
                                            <p:txEl>
                                              <p:pRg st="1" end="1"/>
                                            </p:txEl>
                                          </p:spTgt>
                                        </p:tgtEl>
                                      </p:cBhvr>
                                    </p:animEffect>
                                    <p:anim calcmode="lin" valueType="num">
                                      <p:cBhvr>
                                        <p:cTn id="14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50"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20">
                                            <p:txEl>
                                              <p:pRg st="2" end="2"/>
                                            </p:txEl>
                                          </p:spTgt>
                                        </p:tgtEl>
                                        <p:attrNameLst>
                                          <p:attrName>style.visibility</p:attrName>
                                        </p:attrNameLst>
                                      </p:cBhvr>
                                      <p:to>
                                        <p:strVal val="visible"/>
                                      </p:to>
                                    </p:set>
                                    <p:animEffect transition="in" filter="fade">
                                      <p:cBhvr>
                                        <p:cTn id="153" dur="1000"/>
                                        <p:tgtEl>
                                          <p:spTgt spid="20">
                                            <p:txEl>
                                              <p:pRg st="2" end="2"/>
                                            </p:txEl>
                                          </p:spTgt>
                                        </p:tgtEl>
                                      </p:cBhvr>
                                    </p:animEffect>
                                    <p:anim calcmode="lin" valueType="num">
                                      <p:cBhvr>
                                        <p:cTn id="154"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55"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20">
                                            <p:txEl>
                                              <p:pRg st="3" end="3"/>
                                            </p:txEl>
                                          </p:spTgt>
                                        </p:tgtEl>
                                        <p:attrNameLst>
                                          <p:attrName>style.visibility</p:attrName>
                                        </p:attrNameLst>
                                      </p:cBhvr>
                                      <p:to>
                                        <p:strVal val="visible"/>
                                      </p:to>
                                    </p:set>
                                    <p:animEffect transition="in" filter="fade">
                                      <p:cBhvr>
                                        <p:cTn id="158" dur="1000"/>
                                        <p:tgtEl>
                                          <p:spTgt spid="20">
                                            <p:txEl>
                                              <p:pRg st="3" end="3"/>
                                            </p:txEl>
                                          </p:spTgt>
                                        </p:tgtEl>
                                      </p:cBhvr>
                                    </p:animEffect>
                                    <p:anim calcmode="lin" valueType="num">
                                      <p:cBhvr>
                                        <p:cTn id="159"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60"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20">
                                            <p:txEl>
                                              <p:pRg st="4" end="4"/>
                                            </p:txEl>
                                          </p:spTgt>
                                        </p:tgtEl>
                                        <p:attrNameLst>
                                          <p:attrName>style.visibility</p:attrName>
                                        </p:attrNameLst>
                                      </p:cBhvr>
                                      <p:to>
                                        <p:strVal val="visible"/>
                                      </p:to>
                                    </p:set>
                                    <p:animEffect transition="in" filter="fade">
                                      <p:cBhvr>
                                        <p:cTn id="163" dur="1000"/>
                                        <p:tgtEl>
                                          <p:spTgt spid="20">
                                            <p:txEl>
                                              <p:pRg st="4" end="4"/>
                                            </p:txEl>
                                          </p:spTgt>
                                        </p:tgtEl>
                                      </p:cBhvr>
                                    </p:animEffect>
                                    <p:anim calcmode="lin" valueType="num">
                                      <p:cBhvr>
                                        <p:cTn id="164"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65"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23" grpId="0" animBg="1"/>
      <p:bldP spid="24" grpId="0" animBg="1"/>
      <p:bldP spid="17"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9DC6BE5-7C67-45D0-9654-786BB0E3C71E}"/>
              </a:ext>
            </a:extLst>
          </p:cNvPr>
          <p:cNvSpPr/>
          <p:nvPr/>
        </p:nvSpPr>
        <p:spPr>
          <a:xfrm>
            <a:off x="290732" y="268492"/>
            <a:ext cx="7732648" cy="41945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CLASIFICACIÓN SEGÚN LA SALIDA DE SANGRE</a:t>
            </a:r>
          </a:p>
        </p:txBody>
      </p:sp>
      <p:sp>
        <p:nvSpPr>
          <p:cNvPr id="23" name="Rectángulo: esquinas redondeadas 22">
            <a:extLst>
              <a:ext uri="{FF2B5EF4-FFF2-40B4-BE49-F238E27FC236}">
                <a16:creationId xmlns:a16="http://schemas.microsoft.com/office/drawing/2014/main" id="{B0B2A49B-4E6F-4006-8DA1-3649097FF62A}"/>
              </a:ext>
            </a:extLst>
          </p:cNvPr>
          <p:cNvSpPr/>
          <p:nvPr/>
        </p:nvSpPr>
        <p:spPr>
          <a:xfrm>
            <a:off x="149597" y="3736869"/>
            <a:ext cx="3300177" cy="141469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1600" dirty="0"/>
          </a:p>
          <a:p>
            <a:pPr algn="ctr">
              <a:lnSpc>
                <a:spcPct val="115000"/>
              </a:lnSpc>
              <a:spcAft>
                <a:spcPts val="1000"/>
              </a:spcAft>
            </a:pPr>
            <a:r>
              <a:rPr lang="es-ES" sz="1600" b="1" dirty="0">
                <a:solidFill>
                  <a:srgbClr val="FFFF00"/>
                </a:solidFill>
                <a:effectLst/>
                <a:latin typeface="Cooper Black" panose="0208090404030B020404" pitchFamily="18" charset="0"/>
                <a:ea typeface="Times New Roman" panose="02020603050405020304" pitchFamily="18" charset="0"/>
                <a:cs typeface="Calibri" panose="020F0502020204030204" pitchFamily="34" charset="0"/>
              </a:rPr>
              <a:t>EXTERNA</a:t>
            </a:r>
          </a:p>
          <a:p>
            <a:pPr algn="ctr">
              <a:lnSpc>
                <a:spcPct val="115000"/>
              </a:lnSpc>
              <a:spcAft>
                <a:spcPts val="1000"/>
              </a:spcAft>
            </a:pPr>
            <a:r>
              <a:rPr lang="es-ES" dirty="0">
                <a:latin typeface="Calibri" panose="020F0502020204030204" pitchFamily="34" charset="0"/>
                <a:ea typeface="Times New Roman" panose="02020603050405020304" pitchFamily="18" charset="0"/>
                <a:cs typeface="Calibri" panose="020F0502020204030204" pitchFamily="34" charset="0"/>
              </a:rPr>
              <a:t>La sangre sale al exterior del organismo </a:t>
            </a:r>
            <a:endParaRPr lang="es-ES"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S" dirty="0"/>
          </a:p>
        </p:txBody>
      </p:sp>
      <p:sp>
        <p:nvSpPr>
          <p:cNvPr id="17" name="Rectángulo: esquinas redondeadas 16">
            <a:extLst>
              <a:ext uri="{FF2B5EF4-FFF2-40B4-BE49-F238E27FC236}">
                <a16:creationId xmlns:a16="http://schemas.microsoft.com/office/drawing/2014/main" id="{DD0FEAD0-387C-4A63-8456-137040A04C17}"/>
              </a:ext>
            </a:extLst>
          </p:cNvPr>
          <p:cNvSpPr/>
          <p:nvPr/>
        </p:nvSpPr>
        <p:spPr>
          <a:xfrm>
            <a:off x="3729906" y="3784010"/>
            <a:ext cx="3512600" cy="1576041"/>
          </a:xfrm>
          <a:prstGeom prst="roundRect">
            <a:avLst/>
          </a:prstGeom>
          <a:solidFill>
            <a:srgbClr val="CC00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1600" dirty="0"/>
          </a:p>
          <a:p>
            <a:pPr algn="ctr">
              <a:lnSpc>
                <a:spcPct val="115000"/>
              </a:lnSpc>
              <a:spcAft>
                <a:spcPts val="1000"/>
              </a:spcAft>
            </a:pPr>
            <a:r>
              <a:rPr lang="es-ES" sz="1600" b="1" dirty="0">
                <a:solidFill>
                  <a:srgbClr val="FFFF00"/>
                </a:solidFill>
                <a:latin typeface="Cooper Black" panose="0208090404030B020404" pitchFamily="18" charset="0"/>
                <a:ea typeface="Times New Roman" panose="02020603050405020304" pitchFamily="18" charset="0"/>
                <a:cs typeface="Calibri" panose="020F0502020204030204" pitchFamily="34" charset="0"/>
              </a:rPr>
              <a:t>INTERNA</a:t>
            </a:r>
          </a:p>
          <a:p>
            <a:pPr algn="ctr">
              <a:lnSpc>
                <a:spcPct val="115000"/>
              </a:lnSpc>
              <a:spcAft>
                <a:spcPts val="1000"/>
              </a:spcAft>
            </a:pPr>
            <a:r>
              <a:rPr lang="es-ES" dirty="0">
                <a:effectLst/>
                <a:latin typeface="Calibri" panose="020F0502020204030204" pitchFamily="34" charset="0"/>
                <a:ea typeface="Times New Roman" panose="02020603050405020304" pitchFamily="18" charset="0"/>
                <a:cs typeface="Calibri" panose="020F0502020204030204" pitchFamily="34" charset="0"/>
              </a:rPr>
              <a:t>La sangre sale del aparato circulatorio para alojarse en una cavidad</a:t>
            </a:r>
            <a:endParaRPr lang="es-ES"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S" dirty="0"/>
          </a:p>
        </p:txBody>
      </p:sp>
      <p:sp>
        <p:nvSpPr>
          <p:cNvPr id="20" name="Rectángulo: esquinas redondeadas 19">
            <a:extLst>
              <a:ext uri="{FF2B5EF4-FFF2-40B4-BE49-F238E27FC236}">
                <a16:creationId xmlns:a16="http://schemas.microsoft.com/office/drawing/2014/main" id="{033A6CEB-4AE1-4901-9A93-C121B80E3CEB}"/>
              </a:ext>
            </a:extLst>
          </p:cNvPr>
          <p:cNvSpPr/>
          <p:nvPr/>
        </p:nvSpPr>
        <p:spPr>
          <a:xfrm>
            <a:off x="7723164" y="3762580"/>
            <a:ext cx="4319240" cy="1723820"/>
          </a:xfrm>
          <a:prstGeom prst="roundRect">
            <a:avLst/>
          </a:prstGeom>
          <a:solidFill>
            <a:srgbClr val="25520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1600" dirty="0"/>
          </a:p>
          <a:p>
            <a:pPr algn="ctr">
              <a:lnSpc>
                <a:spcPct val="115000"/>
              </a:lnSpc>
              <a:spcAft>
                <a:spcPts val="1000"/>
              </a:spcAft>
            </a:pPr>
            <a:r>
              <a:rPr lang="es-ES" sz="1600" b="1" dirty="0">
                <a:solidFill>
                  <a:srgbClr val="FFFF00"/>
                </a:solidFill>
                <a:latin typeface="Cooper Black" panose="0208090404030B020404" pitchFamily="18" charset="0"/>
                <a:ea typeface="Times New Roman" panose="02020603050405020304" pitchFamily="18" charset="0"/>
                <a:cs typeface="Calibri" panose="020F0502020204030204" pitchFamily="34" charset="0"/>
              </a:rPr>
              <a:t>EXTERIORIZADAS</a:t>
            </a:r>
          </a:p>
          <a:p>
            <a:pPr algn="ctr">
              <a:lnSpc>
                <a:spcPct val="115000"/>
              </a:lnSpc>
              <a:spcAft>
                <a:spcPts val="1000"/>
              </a:spcAft>
            </a:pPr>
            <a:r>
              <a:rPr lang="es-ES" dirty="0">
                <a:effectLst/>
                <a:latin typeface="Calibri" panose="020F0502020204030204" pitchFamily="34" charset="0"/>
                <a:ea typeface="Times New Roman" panose="02020603050405020304" pitchFamily="18" charset="0"/>
                <a:cs typeface="Calibri" panose="020F0502020204030204" pitchFamily="34" charset="0"/>
              </a:rPr>
              <a:t>Son hemorragias internas que salen al exterior por orificios naturales: fosas nasales, </a:t>
            </a:r>
            <a:r>
              <a:rPr lang="es-ES" dirty="0" err="1">
                <a:effectLst/>
                <a:latin typeface="Calibri" panose="020F0502020204030204" pitchFamily="34" charset="0"/>
                <a:ea typeface="Times New Roman" panose="02020603050405020304" pitchFamily="18" charset="0"/>
                <a:cs typeface="Calibri" panose="020F0502020204030204" pitchFamily="34" charset="0"/>
              </a:rPr>
              <a:t>oídos,ano</a:t>
            </a:r>
            <a:r>
              <a:rPr lang="es-ES" dirty="0">
                <a:effectLst/>
                <a:latin typeface="Calibri" panose="020F0502020204030204" pitchFamily="34" charset="0"/>
                <a:ea typeface="Times New Roman" panose="02020603050405020304" pitchFamily="18" charset="0"/>
                <a:cs typeface="Calibri" panose="020F0502020204030204" pitchFamily="34" charset="0"/>
              </a:rPr>
              <a:t>…  </a:t>
            </a:r>
            <a:endParaRPr lang="es-ES"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S" dirty="0"/>
          </a:p>
        </p:txBody>
      </p:sp>
      <p:pic>
        <p:nvPicPr>
          <p:cNvPr id="26" name="Imagen 25" descr="Imagen que contiene persona, hombre, tabla, sostener&#10;&#10;Descripción generada automáticamente">
            <a:extLst>
              <a:ext uri="{FF2B5EF4-FFF2-40B4-BE49-F238E27FC236}">
                <a16:creationId xmlns:a16="http://schemas.microsoft.com/office/drawing/2014/main" id="{4636B5AA-1E4F-490D-BFF8-97F929565FDC}"/>
              </a:ext>
            </a:extLst>
          </p:cNvPr>
          <p:cNvPicPr>
            <a:picLocks noChangeAspect="1"/>
          </p:cNvPicPr>
          <p:nvPr/>
        </p:nvPicPr>
        <p:blipFill rotWithShape="1">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rcRect b="17096"/>
          <a:stretch/>
        </p:blipFill>
        <p:spPr>
          <a:xfrm>
            <a:off x="1224172" y="1104943"/>
            <a:ext cx="5433174" cy="2186679"/>
          </a:xfrm>
          <a:prstGeom prst="rect">
            <a:avLst/>
          </a:prstGeom>
        </p:spPr>
      </p:pic>
      <p:pic>
        <p:nvPicPr>
          <p:cNvPr id="40" name="Imagen 39" descr="Imagen que contiene persona, vistiendo, hombre, boca&#10;&#10;Descripción generada automáticamente">
            <a:extLst>
              <a:ext uri="{FF2B5EF4-FFF2-40B4-BE49-F238E27FC236}">
                <a16:creationId xmlns:a16="http://schemas.microsoft.com/office/drawing/2014/main" id="{EA42DAE9-1C5D-4D12-ACDB-3355BED9586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5556"/>
          <a:stretch/>
        </p:blipFill>
        <p:spPr>
          <a:xfrm>
            <a:off x="10792481" y="5807385"/>
            <a:ext cx="1289630" cy="1050615"/>
          </a:xfrm>
          <a:prstGeom prst="rect">
            <a:avLst/>
          </a:prstGeom>
          <a:ln>
            <a:noFill/>
          </a:ln>
          <a:effectLst>
            <a:softEdge rad="112500"/>
          </a:effectLst>
        </p:spPr>
      </p:pic>
      <p:sp>
        <p:nvSpPr>
          <p:cNvPr id="29" name="Elipse 28">
            <a:extLst>
              <a:ext uri="{FF2B5EF4-FFF2-40B4-BE49-F238E27FC236}">
                <a16:creationId xmlns:a16="http://schemas.microsoft.com/office/drawing/2014/main" id="{07E3EDA4-C50D-4915-9672-1410B0E8236E}"/>
              </a:ext>
            </a:extLst>
          </p:cNvPr>
          <p:cNvSpPr/>
          <p:nvPr/>
        </p:nvSpPr>
        <p:spPr>
          <a:xfrm rot="19913004">
            <a:off x="9528880" y="5427954"/>
            <a:ext cx="2109687" cy="751069"/>
          </a:xfrm>
          <a:prstGeom prst="ellips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OTORRAGIA</a:t>
            </a:r>
          </a:p>
        </p:txBody>
      </p:sp>
      <p:pic>
        <p:nvPicPr>
          <p:cNvPr id="37" name="Imagen 36" descr="La cara de una persona&#10;&#10;Descripción generada automáticamente con confianza media">
            <a:extLst>
              <a:ext uri="{FF2B5EF4-FFF2-40B4-BE49-F238E27FC236}">
                <a16:creationId xmlns:a16="http://schemas.microsoft.com/office/drawing/2014/main" id="{AD5FE791-1C1F-42BB-804D-8C04994453F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00196" y="5807385"/>
            <a:ext cx="1011296" cy="1011296"/>
          </a:xfrm>
          <a:prstGeom prst="rect">
            <a:avLst/>
          </a:prstGeom>
          <a:ln>
            <a:noFill/>
          </a:ln>
          <a:effectLst>
            <a:softEdge rad="112500"/>
          </a:effectLst>
        </p:spPr>
      </p:pic>
      <p:sp>
        <p:nvSpPr>
          <p:cNvPr id="28" name="Elipse 27">
            <a:extLst>
              <a:ext uri="{FF2B5EF4-FFF2-40B4-BE49-F238E27FC236}">
                <a16:creationId xmlns:a16="http://schemas.microsoft.com/office/drawing/2014/main" id="{47F9DC09-B866-4A16-9E85-AD26E25082B3}"/>
              </a:ext>
            </a:extLst>
          </p:cNvPr>
          <p:cNvSpPr/>
          <p:nvPr/>
        </p:nvSpPr>
        <p:spPr>
          <a:xfrm rot="19894607">
            <a:off x="7290825" y="5471846"/>
            <a:ext cx="1923415" cy="751069"/>
          </a:xfrm>
          <a:prstGeom prst="ellips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EPISTAXIS</a:t>
            </a:r>
          </a:p>
        </p:txBody>
      </p:sp>
      <p:pic>
        <p:nvPicPr>
          <p:cNvPr id="31" name="Imagen 30">
            <a:extLst>
              <a:ext uri="{FF2B5EF4-FFF2-40B4-BE49-F238E27FC236}">
                <a16:creationId xmlns:a16="http://schemas.microsoft.com/office/drawing/2014/main" id="{DC593F59-89D3-4449-9A82-06654CEDEBA3}"/>
              </a:ext>
            </a:extLst>
          </p:cNvPr>
          <p:cNvPicPr>
            <a:picLocks noChangeAspect="1"/>
          </p:cNvPicPr>
          <p:nvPr/>
        </p:nvPicPr>
        <p:blipFill>
          <a:blip r:embed="rId8">
            <a:clrChange>
              <a:clrFrom>
                <a:srgbClr val="FEFEFE"/>
              </a:clrFrom>
              <a:clrTo>
                <a:srgbClr val="FEFEFE">
                  <a:alpha val="0"/>
                </a:srgbClr>
              </a:clrTo>
            </a:clrChange>
            <a:extLst>
              <a:ext uri="{837473B0-CC2E-450A-ABE3-18F120FF3D39}">
                <a1611:picAttrSrcUrl xmlns:a1611="http://schemas.microsoft.com/office/drawing/2016/11/main" r:id="rId9"/>
              </a:ext>
            </a:extLst>
          </a:blip>
          <a:stretch>
            <a:fillRect/>
          </a:stretch>
        </p:blipFill>
        <p:spPr>
          <a:xfrm>
            <a:off x="760636" y="5131363"/>
            <a:ext cx="3053289" cy="1414690"/>
          </a:xfrm>
          <a:prstGeom prst="rect">
            <a:avLst/>
          </a:prstGeom>
        </p:spPr>
      </p:pic>
      <p:pic>
        <p:nvPicPr>
          <p:cNvPr id="34" name="Imagen 33" descr="Una manzana roja&#10;&#10;Descripción generada automáticamente con confianza baja">
            <a:extLst>
              <a:ext uri="{FF2B5EF4-FFF2-40B4-BE49-F238E27FC236}">
                <a16:creationId xmlns:a16="http://schemas.microsoft.com/office/drawing/2014/main" id="{52F565FB-2DA0-49E5-A81F-3448B857F6B8}"/>
              </a:ext>
            </a:extLst>
          </p:cNvPr>
          <p:cNvPicPr>
            <a:picLocks noChangeAspect="1"/>
          </p:cNvPicPr>
          <p:nvPr/>
        </p:nvPicPr>
        <p:blipFill>
          <a:blip r:embed="rId10">
            <a:clrChange>
              <a:clrFrom>
                <a:srgbClr val="000000"/>
              </a:clrFrom>
              <a:clrTo>
                <a:srgbClr val="000000">
                  <a:alpha val="0"/>
                </a:srgbClr>
              </a:clrTo>
            </a:clrChange>
            <a:extLst>
              <a:ext uri="{837473B0-CC2E-450A-ABE3-18F120FF3D39}">
                <a1611:picAttrSrcUrl xmlns:a1611="http://schemas.microsoft.com/office/drawing/2016/11/main" r:id="rId11"/>
              </a:ext>
            </a:extLst>
          </a:blip>
          <a:stretch>
            <a:fillRect/>
          </a:stretch>
        </p:blipFill>
        <p:spPr>
          <a:xfrm>
            <a:off x="4596077" y="5153520"/>
            <a:ext cx="1991315" cy="1704480"/>
          </a:xfrm>
          <a:prstGeom prst="rect">
            <a:avLst/>
          </a:prstGeom>
        </p:spPr>
      </p:pic>
      <p:sp>
        <p:nvSpPr>
          <p:cNvPr id="22" name="Rectangle 3">
            <a:extLst>
              <a:ext uri="{FF2B5EF4-FFF2-40B4-BE49-F238E27FC236}">
                <a16:creationId xmlns:a16="http://schemas.microsoft.com/office/drawing/2014/main" id="{F262B9A5-83B6-467A-9B8E-95AD214B79FA}"/>
              </a:ext>
            </a:extLst>
          </p:cNvPr>
          <p:cNvSpPr>
            <a:spLocks noGrp="1" noChangeArrowheads="1"/>
          </p:cNvSpPr>
          <p:nvPr>
            <p:ph idx="1"/>
          </p:nvPr>
        </p:nvSpPr>
        <p:spPr>
          <a:xfrm>
            <a:off x="8023380" y="432102"/>
            <a:ext cx="3877888" cy="2693891"/>
          </a:xfr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pPr algn="ctr" eaLnBrk="1" hangingPunct="1">
              <a:buFont typeface="Wingdings" panose="05000000000000000000" pitchFamily="2" charset="2"/>
              <a:buNone/>
            </a:pPr>
            <a:endParaRPr lang="es-ES" altLang="es-ES" b="1" dirty="0"/>
          </a:p>
          <a:p>
            <a:pPr algn="ctr" eaLnBrk="1" hangingPunct="1"/>
            <a:r>
              <a:rPr lang="es-ES" altLang="es-ES" sz="2500" b="1" dirty="0">
                <a:solidFill>
                  <a:srgbClr val="FF0000"/>
                </a:solidFill>
              </a:rPr>
              <a:t>   CANTIDA DE PÉRDIDA</a:t>
            </a:r>
          </a:p>
          <a:p>
            <a:pPr eaLnBrk="1" hangingPunct="1"/>
            <a:r>
              <a:rPr lang="es-ES" altLang="es-ES" sz="2500" dirty="0">
                <a:solidFill>
                  <a:srgbClr val="FFFF00"/>
                </a:solidFill>
              </a:rPr>
              <a:t>H. Leve: &lt;10 %. Aprox. 500 </a:t>
            </a:r>
            <a:r>
              <a:rPr lang="es-ES" altLang="es-ES" sz="2500" dirty="0" err="1">
                <a:solidFill>
                  <a:srgbClr val="FFFF00"/>
                </a:solidFill>
              </a:rPr>
              <a:t>cc.</a:t>
            </a:r>
            <a:endParaRPr lang="es-ES" altLang="es-ES" sz="2500" dirty="0">
              <a:solidFill>
                <a:srgbClr val="FFFF00"/>
              </a:solidFill>
            </a:endParaRPr>
          </a:p>
          <a:p>
            <a:pPr eaLnBrk="1" hangingPunct="1"/>
            <a:endParaRPr lang="es-ES" altLang="es-ES" sz="2500" dirty="0">
              <a:solidFill>
                <a:srgbClr val="FFFF00"/>
              </a:solidFill>
            </a:endParaRPr>
          </a:p>
          <a:p>
            <a:pPr eaLnBrk="1" hangingPunct="1"/>
            <a:r>
              <a:rPr lang="es-ES" altLang="es-ES" sz="2500" dirty="0">
                <a:solidFill>
                  <a:srgbClr val="FFFF00"/>
                </a:solidFill>
              </a:rPr>
              <a:t>H. Grave: 10 –30 %. 500 –1500 </a:t>
            </a:r>
            <a:r>
              <a:rPr lang="es-ES" altLang="es-ES" sz="2500" dirty="0" err="1">
                <a:solidFill>
                  <a:srgbClr val="FFFF00"/>
                </a:solidFill>
              </a:rPr>
              <a:t>cc.</a:t>
            </a:r>
            <a:endParaRPr lang="es-ES" altLang="es-ES" sz="2500" dirty="0">
              <a:solidFill>
                <a:srgbClr val="FFFF00"/>
              </a:solidFill>
            </a:endParaRPr>
          </a:p>
          <a:p>
            <a:pPr eaLnBrk="1" hangingPunct="1"/>
            <a:endParaRPr lang="es-ES" altLang="es-ES" sz="2500" dirty="0">
              <a:solidFill>
                <a:srgbClr val="FFFF00"/>
              </a:solidFill>
            </a:endParaRPr>
          </a:p>
          <a:p>
            <a:pPr eaLnBrk="1" hangingPunct="1"/>
            <a:r>
              <a:rPr lang="es-ES" altLang="es-ES" sz="2500" dirty="0">
                <a:solidFill>
                  <a:srgbClr val="FFFF00"/>
                </a:solidFill>
              </a:rPr>
              <a:t>H. Muy Grave: 31 –60 %. 1500 –3000 </a:t>
            </a:r>
            <a:r>
              <a:rPr lang="es-ES" altLang="es-ES" sz="2500" dirty="0" err="1">
                <a:solidFill>
                  <a:srgbClr val="FFFF00"/>
                </a:solidFill>
              </a:rPr>
              <a:t>cc</a:t>
            </a:r>
            <a:endParaRPr lang="es-ES" altLang="es-ES" sz="2500" dirty="0">
              <a:solidFill>
                <a:srgbClr val="FFFF00"/>
              </a:solidFill>
            </a:endParaRPr>
          </a:p>
          <a:p>
            <a:pPr eaLnBrk="1" hangingPunct="1"/>
            <a:endParaRPr lang="es-ES" altLang="es-ES" sz="2500" dirty="0">
              <a:solidFill>
                <a:srgbClr val="FFFF00"/>
              </a:solidFill>
            </a:endParaRPr>
          </a:p>
          <a:p>
            <a:pPr eaLnBrk="1" hangingPunct="1"/>
            <a:r>
              <a:rPr lang="es-ES" altLang="es-ES" sz="2500" dirty="0">
                <a:solidFill>
                  <a:srgbClr val="FFFF00"/>
                </a:solidFill>
              </a:rPr>
              <a:t>H. Mortal&gt;60 %.+ 3000 </a:t>
            </a:r>
            <a:r>
              <a:rPr lang="es-ES" altLang="es-ES" sz="2500" dirty="0" err="1">
                <a:solidFill>
                  <a:srgbClr val="FFFF00"/>
                </a:solidFill>
              </a:rPr>
              <a:t>cc</a:t>
            </a:r>
            <a:r>
              <a:rPr lang="es-ES" altLang="es-ES" sz="2500" dirty="0" err="1"/>
              <a:t>.</a:t>
            </a:r>
            <a:endParaRPr lang="es-ES" altLang="es-ES" sz="2500" dirty="0"/>
          </a:p>
          <a:p>
            <a:pPr eaLnBrk="1" hangingPunct="1">
              <a:buFont typeface="Wingdings" panose="05000000000000000000" pitchFamily="2" charset="2"/>
              <a:buNone/>
            </a:pPr>
            <a:endParaRPr lang="es-ES" altLang="es-ES" sz="3600" dirty="0"/>
          </a:p>
        </p:txBody>
      </p:sp>
    </p:spTree>
    <p:extLst>
      <p:ext uri="{BB962C8B-B14F-4D97-AF65-F5344CB8AC3E}">
        <p14:creationId xmlns:p14="http://schemas.microsoft.com/office/powerpoint/2010/main" val="2490502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down)">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2">
                                            <p:bg/>
                                          </p:spTgt>
                                        </p:tgtEl>
                                        <p:attrNameLst>
                                          <p:attrName>style.visibility</p:attrName>
                                        </p:attrNameLst>
                                      </p:cBhvr>
                                      <p:to>
                                        <p:strVal val="visible"/>
                                      </p:to>
                                    </p:set>
                                    <p:animEffect transition="in" filter="fade">
                                      <p:cBhvr>
                                        <p:cTn id="89" dur="1000"/>
                                        <p:tgtEl>
                                          <p:spTgt spid="22">
                                            <p:bg/>
                                          </p:spTgt>
                                        </p:tgtEl>
                                      </p:cBhvr>
                                    </p:animEffect>
                                    <p:anim calcmode="lin" valueType="num">
                                      <p:cBhvr>
                                        <p:cTn id="90" dur="1000" fill="hold"/>
                                        <p:tgtEl>
                                          <p:spTgt spid="22">
                                            <p:bg/>
                                          </p:spTgt>
                                        </p:tgtEl>
                                        <p:attrNameLst>
                                          <p:attrName>ppt_x</p:attrName>
                                        </p:attrNameLst>
                                      </p:cBhvr>
                                      <p:tavLst>
                                        <p:tav tm="0">
                                          <p:val>
                                            <p:strVal val="#ppt_x"/>
                                          </p:val>
                                        </p:tav>
                                        <p:tav tm="100000">
                                          <p:val>
                                            <p:strVal val="#ppt_x"/>
                                          </p:val>
                                        </p:tav>
                                      </p:tavLst>
                                    </p:anim>
                                    <p:anim calcmode="lin" valueType="num">
                                      <p:cBhvr>
                                        <p:cTn id="91" dur="1000" fill="hold"/>
                                        <p:tgtEl>
                                          <p:spTgt spid="22">
                                            <p:bg/>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2">
                                            <p:txEl>
                                              <p:pRg st="1" end="1"/>
                                            </p:txEl>
                                          </p:spTgt>
                                        </p:tgtEl>
                                        <p:attrNameLst>
                                          <p:attrName>style.visibility</p:attrName>
                                        </p:attrNameLst>
                                      </p:cBhvr>
                                      <p:to>
                                        <p:strVal val="visible"/>
                                      </p:to>
                                    </p:set>
                                    <p:animEffect transition="in" filter="fade">
                                      <p:cBhvr>
                                        <p:cTn id="96" dur="1000"/>
                                        <p:tgtEl>
                                          <p:spTgt spid="22">
                                            <p:txEl>
                                              <p:pRg st="1" end="1"/>
                                            </p:txEl>
                                          </p:spTgt>
                                        </p:tgtEl>
                                      </p:cBhvr>
                                    </p:animEffect>
                                    <p:anim calcmode="lin" valueType="num">
                                      <p:cBhvr>
                                        <p:cTn id="97"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8"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2">
                                            <p:txEl>
                                              <p:pRg st="2" end="2"/>
                                            </p:txEl>
                                          </p:spTgt>
                                        </p:tgtEl>
                                        <p:attrNameLst>
                                          <p:attrName>style.visibility</p:attrName>
                                        </p:attrNameLst>
                                      </p:cBhvr>
                                      <p:to>
                                        <p:strVal val="visible"/>
                                      </p:to>
                                    </p:set>
                                    <p:animEffect transition="in" filter="fade">
                                      <p:cBhvr>
                                        <p:cTn id="103" dur="1000"/>
                                        <p:tgtEl>
                                          <p:spTgt spid="22">
                                            <p:txEl>
                                              <p:pRg st="2" end="2"/>
                                            </p:txEl>
                                          </p:spTgt>
                                        </p:tgtEl>
                                      </p:cBhvr>
                                    </p:animEffect>
                                    <p:anim calcmode="lin" valueType="num">
                                      <p:cBhvr>
                                        <p:cTn id="104"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2">
                                            <p:txEl>
                                              <p:pRg st="4" end="4"/>
                                            </p:txEl>
                                          </p:spTgt>
                                        </p:tgtEl>
                                        <p:attrNameLst>
                                          <p:attrName>style.visibility</p:attrName>
                                        </p:attrNameLst>
                                      </p:cBhvr>
                                      <p:to>
                                        <p:strVal val="visible"/>
                                      </p:to>
                                    </p:set>
                                    <p:animEffect transition="in" filter="fade">
                                      <p:cBhvr>
                                        <p:cTn id="110" dur="1000"/>
                                        <p:tgtEl>
                                          <p:spTgt spid="22">
                                            <p:txEl>
                                              <p:pRg st="4" end="4"/>
                                            </p:txEl>
                                          </p:spTgt>
                                        </p:tgtEl>
                                      </p:cBhvr>
                                    </p:animEffect>
                                    <p:anim calcmode="lin" valueType="num">
                                      <p:cBhvr>
                                        <p:cTn id="11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2">
                                            <p:txEl>
                                              <p:pRg st="6" end="6"/>
                                            </p:txEl>
                                          </p:spTgt>
                                        </p:tgtEl>
                                        <p:attrNameLst>
                                          <p:attrName>style.visibility</p:attrName>
                                        </p:attrNameLst>
                                      </p:cBhvr>
                                      <p:to>
                                        <p:strVal val="visible"/>
                                      </p:to>
                                    </p:set>
                                    <p:animEffect transition="in" filter="fade">
                                      <p:cBhvr>
                                        <p:cTn id="117" dur="1000"/>
                                        <p:tgtEl>
                                          <p:spTgt spid="22">
                                            <p:txEl>
                                              <p:pRg st="6" end="6"/>
                                            </p:txEl>
                                          </p:spTgt>
                                        </p:tgtEl>
                                      </p:cBhvr>
                                    </p:animEffect>
                                    <p:anim calcmode="lin" valueType="num">
                                      <p:cBhvr>
                                        <p:cTn id="118"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9"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2">
                                            <p:txEl>
                                              <p:pRg st="8" end="8"/>
                                            </p:txEl>
                                          </p:spTgt>
                                        </p:tgtEl>
                                        <p:attrNameLst>
                                          <p:attrName>style.visibility</p:attrName>
                                        </p:attrNameLst>
                                      </p:cBhvr>
                                      <p:to>
                                        <p:strVal val="visible"/>
                                      </p:to>
                                    </p:set>
                                    <p:animEffect transition="in" filter="fade">
                                      <p:cBhvr>
                                        <p:cTn id="124" dur="1000"/>
                                        <p:tgtEl>
                                          <p:spTgt spid="22">
                                            <p:txEl>
                                              <p:pRg st="8" end="8"/>
                                            </p:txEl>
                                          </p:spTgt>
                                        </p:tgtEl>
                                      </p:cBhvr>
                                    </p:animEffect>
                                    <p:anim calcmode="lin" valueType="num">
                                      <p:cBhvr>
                                        <p:cTn id="125"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6" dur="1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17" grpId="0" animBg="1"/>
      <p:bldP spid="20" grpId="0" animBg="1"/>
      <p:bldP spid="29" grpId="0" animBg="1"/>
      <p:bldP spid="28" grpId="0" animBg="1"/>
      <p:bldP spid="2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BB304-490B-46DC-97D5-7C22C64EDEE6}"/>
              </a:ext>
            </a:extLst>
          </p:cNvPr>
          <p:cNvSpPr>
            <a:spLocks noGrp="1"/>
          </p:cNvSpPr>
          <p:nvPr>
            <p:ph type="title"/>
          </p:nvPr>
        </p:nvSpPr>
        <p:spPr>
          <a:xfrm>
            <a:off x="64966" y="97039"/>
            <a:ext cx="4596572" cy="108564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br>
              <a:rPr lang="es-ES" sz="3200" b="1" dirty="0">
                <a:solidFill>
                  <a:srgbClr val="FF0000"/>
                </a:solidFill>
              </a:rPr>
            </a:br>
            <a:r>
              <a:rPr lang="es-ES" sz="3200" b="1" dirty="0">
                <a:solidFill>
                  <a:srgbClr val="FF0000"/>
                </a:solidFill>
              </a:rPr>
              <a:t>hemorragias</a:t>
            </a:r>
            <a:br>
              <a:rPr lang="es-ES" sz="3200" b="1" dirty="0">
                <a:solidFill>
                  <a:srgbClr val="FF0000"/>
                </a:solidFill>
              </a:rPr>
            </a:br>
            <a:r>
              <a:rPr lang="es-ES" sz="3200" b="1" dirty="0">
                <a:solidFill>
                  <a:srgbClr val="FF0000"/>
                </a:solidFill>
              </a:rPr>
              <a:t>externas</a:t>
            </a:r>
          </a:p>
        </p:txBody>
      </p:sp>
      <p:pic>
        <p:nvPicPr>
          <p:cNvPr id="22" name="Picture 17" descr="Imagen de presión directa sobre una herida cuando el sangrado persiste">
            <a:extLst>
              <a:ext uri="{FF2B5EF4-FFF2-40B4-BE49-F238E27FC236}">
                <a16:creationId xmlns:a16="http://schemas.microsoft.com/office/drawing/2014/main" id="{68BDD616-376E-4756-A0AC-E1D3FE527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414" y="4329109"/>
            <a:ext cx="2146902" cy="214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F9DC6BE5-7C67-45D0-9654-786BB0E3C71E}"/>
              </a:ext>
            </a:extLst>
          </p:cNvPr>
          <p:cNvSpPr/>
          <p:nvPr/>
        </p:nvSpPr>
        <p:spPr>
          <a:xfrm>
            <a:off x="264447" y="3619621"/>
            <a:ext cx="10108733"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A la hora de actuar hay que hacer una COMPRENSIÓN DIRECTA …..</a:t>
            </a:r>
            <a:r>
              <a:rPr lang="es-ES" sz="1600" b="1" dirty="0"/>
              <a:t>. </a:t>
            </a:r>
            <a:r>
              <a:rPr lang="es-ES" b="1" dirty="0">
                <a:solidFill>
                  <a:srgbClr val="65D3E9"/>
                </a:solidFill>
              </a:rPr>
              <a:t>CÓMO SE HACE??</a:t>
            </a:r>
          </a:p>
        </p:txBody>
      </p:sp>
      <p:sp>
        <p:nvSpPr>
          <p:cNvPr id="24" name="Rectángulo 23">
            <a:extLst>
              <a:ext uri="{FF2B5EF4-FFF2-40B4-BE49-F238E27FC236}">
                <a16:creationId xmlns:a16="http://schemas.microsoft.com/office/drawing/2014/main" id="{250B1F91-8A68-4550-942E-15693A787C99}"/>
              </a:ext>
            </a:extLst>
          </p:cNvPr>
          <p:cNvSpPr/>
          <p:nvPr/>
        </p:nvSpPr>
        <p:spPr>
          <a:xfrm>
            <a:off x="4693858" y="71497"/>
            <a:ext cx="7327522" cy="3429000"/>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s-ES" altLang="es-ES" sz="1600" dirty="0"/>
              <a:t>Sale al exterior a través de la lesión.</a:t>
            </a:r>
          </a:p>
          <a:p>
            <a:endParaRPr lang="es-ES" altLang="es-ES" sz="1600" dirty="0"/>
          </a:p>
          <a:p>
            <a:pPr marL="285750" indent="-285750">
              <a:buFont typeface="Wingdings" panose="05000000000000000000" pitchFamily="2" charset="2"/>
              <a:buChar char="q"/>
            </a:pPr>
            <a:r>
              <a:rPr lang="es-ES" altLang="es-ES" sz="1600" dirty="0"/>
              <a:t>Las hemorragias externas más importantes se producirán mayormente en las extremidades, ya que son las partes del cuerpo que están más expuestas a traumatismos</a:t>
            </a:r>
          </a:p>
          <a:p>
            <a:endParaRPr lang="es-ES" altLang="es-ES" sz="1600" dirty="0"/>
          </a:p>
          <a:p>
            <a:pPr marL="285750" indent="-285750">
              <a:buFont typeface="Wingdings" panose="05000000000000000000" pitchFamily="2" charset="2"/>
              <a:buChar char="q"/>
            </a:pPr>
            <a:r>
              <a:rPr lang="es-ES" altLang="es-ES" sz="1600" dirty="0"/>
              <a:t>A fin de controlar y detener la hemorragia utilizaremos siempre tres métodos, de forma escalonada, siempre pasando al paso siguiente si el anterior no funciona:</a:t>
            </a:r>
          </a:p>
          <a:p>
            <a:pPr marL="285750" indent="-285750">
              <a:buFont typeface="Wingdings" panose="05000000000000000000" pitchFamily="2" charset="2"/>
              <a:buChar char="q"/>
            </a:pPr>
            <a:endParaRPr lang="es-ES" altLang="es-ES" sz="1600" dirty="0"/>
          </a:p>
          <a:p>
            <a:pPr lvl="1" eaLnBrk="1" hangingPunct="1">
              <a:lnSpc>
                <a:spcPct val="80000"/>
              </a:lnSpc>
            </a:pPr>
            <a:r>
              <a:rPr lang="es-ES" altLang="es-ES" sz="1600" dirty="0"/>
              <a:t>Compresión directa.</a:t>
            </a:r>
          </a:p>
          <a:p>
            <a:pPr lvl="1" eaLnBrk="1" hangingPunct="1">
              <a:lnSpc>
                <a:spcPct val="80000"/>
              </a:lnSpc>
            </a:pPr>
            <a:endParaRPr lang="es-ES" altLang="es-ES" sz="1600" dirty="0"/>
          </a:p>
          <a:p>
            <a:pPr lvl="1" eaLnBrk="1" hangingPunct="1">
              <a:lnSpc>
                <a:spcPct val="80000"/>
              </a:lnSpc>
            </a:pPr>
            <a:r>
              <a:rPr lang="es-ES" altLang="es-ES" sz="1600" dirty="0"/>
              <a:t>Compresión arterial.</a:t>
            </a:r>
          </a:p>
          <a:p>
            <a:pPr lvl="1" eaLnBrk="1" hangingPunct="1">
              <a:lnSpc>
                <a:spcPct val="80000"/>
              </a:lnSpc>
            </a:pPr>
            <a:endParaRPr lang="es-ES" altLang="es-ES" sz="1600" dirty="0"/>
          </a:p>
          <a:p>
            <a:pPr lvl="1" eaLnBrk="1" hangingPunct="1">
              <a:lnSpc>
                <a:spcPct val="80000"/>
              </a:lnSpc>
            </a:pPr>
            <a:r>
              <a:rPr lang="es-ES" altLang="es-ES" sz="1600" dirty="0"/>
              <a:t>Torniquete </a:t>
            </a:r>
            <a:r>
              <a:rPr lang="es-ES" altLang="es-ES" sz="1100" dirty="0"/>
              <a:t>????</a:t>
            </a:r>
            <a:endParaRPr lang="es-ES" altLang="es-ES" sz="1600" dirty="0"/>
          </a:p>
          <a:p>
            <a:endParaRPr lang="es-ES" dirty="0">
              <a:solidFill>
                <a:srgbClr val="FFFF00"/>
              </a:solidFill>
            </a:endParaRPr>
          </a:p>
        </p:txBody>
      </p:sp>
      <p:pic>
        <p:nvPicPr>
          <p:cNvPr id="26" name="Imagen 25" descr="Imagen que contiene persona, hombre, tabla, sostener&#10;&#10;Descripción generada automáticamente">
            <a:extLst>
              <a:ext uri="{FF2B5EF4-FFF2-40B4-BE49-F238E27FC236}">
                <a16:creationId xmlns:a16="http://schemas.microsoft.com/office/drawing/2014/main" id="{4636B5AA-1E4F-490D-BFF8-97F929565FDC}"/>
              </a:ext>
            </a:extLst>
          </p:cNvPr>
          <p:cNvPicPr>
            <a:picLocks noChangeAspect="1"/>
          </p:cNvPicPr>
          <p:nvPr/>
        </p:nvPicPr>
        <p:blipFill rotWithShape="1">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rcRect b="17096"/>
          <a:stretch/>
        </p:blipFill>
        <p:spPr>
          <a:xfrm>
            <a:off x="423838" y="1489766"/>
            <a:ext cx="3710151" cy="1493217"/>
          </a:xfrm>
          <a:prstGeom prst="rect">
            <a:avLst/>
          </a:prstGeom>
        </p:spPr>
      </p:pic>
      <p:sp>
        <p:nvSpPr>
          <p:cNvPr id="3" name="Rectángulo: esquinas redondeadas 2">
            <a:extLst>
              <a:ext uri="{FF2B5EF4-FFF2-40B4-BE49-F238E27FC236}">
                <a16:creationId xmlns:a16="http://schemas.microsoft.com/office/drawing/2014/main" id="{BBEA6113-1B40-4063-971A-0DF44CA11E97}"/>
              </a:ext>
            </a:extLst>
          </p:cNvPr>
          <p:cNvSpPr/>
          <p:nvPr/>
        </p:nvSpPr>
        <p:spPr>
          <a:xfrm>
            <a:off x="562708" y="4166421"/>
            <a:ext cx="9453489" cy="2558634"/>
          </a:xfrm>
          <a:prstGeom prst="roundRect">
            <a:avLst/>
          </a:prstGeom>
          <a:solidFill>
            <a:srgbClr val="41E61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mj-lt"/>
              <a:buAutoNum type="arabicPeriod"/>
            </a:pPr>
            <a:r>
              <a:rPr lang="es-ES" altLang="es-ES" dirty="0">
                <a:solidFill>
                  <a:schemeClr val="tx1"/>
                </a:solidFill>
              </a:rPr>
              <a:t>Consiste en efectuar presión en el punto de sangrado. </a:t>
            </a:r>
          </a:p>
          <a:p>
            <a:pPr marL="342900" indent="-342900">
              <a:buFont typeface="+mj-lt"/>
              <a:buAutoNum type="arabicPeriod"/>
            </a:pPr>
            <a:r>
              <a:rPr lang="es-ES" altLang="es-ES" dirty="0">
                <a:solidFill>
                  <a:schemeClr val="tx1"/>
                </a:solidFill>
              </a:rPr>
              <a:t>Para ello utilizaremos un apósito (gasas o un pañuelo), lo más limpio posible y efectuaremos presión durante un tiempo mínimo de 10 minutos, además de elevar la extremidad afectada a una altura superior a la del corazón del accidentado.</a:t>
            </a:r>
          </a:p>
          <a:p>
            <a:pPr marL="342900" indent="-342900">
              <a:buFont typeface="+mj-lt"/>
              <a:buAutoNum type="arabicPeriod"/>
            </a:pPr>
            <a:r>
              <a:rPr lang="es-ES" altLang="es-ES" dirty="0">
                <a:solidFill>
                  <a:schemeClr val="tx1"/>
                </a:solidFill>
              </a:rPr>
              <a:t>Transcurrido este tiempo se aliviará la presión, pero </a:t>
            </a:r>
            <a:r>
              <a:rPr lang="es-ES" altLang="es-ES" b="1" dirty="0">
                <a:solidFill>
                  <a:schemeClr val="tx1"/>
                </a:solidFill>
              </a:rPr>
              <a:t>NUNCA</a:t>
            </a:r>
            <a:r>
              <a:rPr lang="es-ES" altLang="es-ES" dirty="0">
                <a:solidFill>
                  <a:schemeClr val="tx1"/>
                </a:solidFill>
              </a:rPr>
              <a:t> se quitará el apósito. En el caso de tener éxito y conseguir detener el fluido de sangre, se procederá a vendar la herida y se trasladará a un centro asistencial</a:t>
            </a:r>
            <a:r>
              <a:rPr lang="es-ES" altLang="es-ES" dirty="0"/>
              <a:t>.</a:t>
            </a:r>
          </a:p>
          <a:p>
            <a:pPr marL="342900" indent="-342900" algn="ctr">
              <a:buFont typeface="+mj-lt"/>
              <a:buAutoNum type="arabicPeriod"/>
            </a:pPr>
            <a:endParaRPr lang="es-ES" dirty="0"/>
          </a:p>
        </p:txBody>
      </p:sp>
    </p:spTree>
    <p:extLst>
      <p:ext uri="{BB962C8B-B14F-4D97-AF65-F5344CB8AC3E}">
        <p14:creationId xmlns:p14="http://schemas.microsoft.com/office/powerpoint/2010/main" val="17394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4">
                                            <p:txEl>
                                              <p:pRg st="6" end="6"/>
                                            </p:txEl>
                                          </p:spTgt>
                                        </p:tgtEl>
                                        <p:attrNameLst>
                                          <p:attrName>style.visibility</p:attrName>
                                        </p:attrNameLst>
                                      </p:cBhvr>
                                      <p:to>
                                        <p:strVal val="visible"/>
                                      </p:to>
                                    </p:set>
                                    <p:anim calcmode="lin" valueType="num">
                                      <p:cBhvr additive="base">
                                        <p:cTn id="34" dur="500" fill="hold"/>
                                        <p:tgtEl>
                                          <p:spTgt spid="2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4">
                                            <p:txEl>
                                              <p:pRg st="8" end="8"/>
                                            </p:txEl>
                                          </p:spTgt>
                                        </p:tgtEl>
                                        <p:attrNameLst>
                                          <p:attrName>style.visibility</p:attrName>
                                        </p:attrNameLst>
                                      </p:cBhvr>
                                      <p:to>
                                        <p:strVal val="visible"/>
                                      </p:to>
                                    </p:set>
                                    <p:anim calcmode="lin" valueType="num">
                                      <p:cBhvr additive="base">
                                        <p:cTn id="40" dur="500" fill="hold"/>
                                        <p:tgtEl>
                                          <p:spTgt spid="24">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4">
                                            <p:txEl>
                                              <p:pRg st="10" end="10"/>
                                            </p:txEl>
                                          </p:spTgt>
                                        </p:tgtEl>
                                        <p:attrNameLst>
                                          <p:attrName>style.visibility</p:attrName>
                                        </p:attrNameLst>
                                      </p:cBhvr>
                                      <p:to>
                                        <p:strVal val="visible"/>
                                      </p:to>
                                    </p:set>
                                    <p:anim calcmode="lin" valueType="num">
                                      <p:cBhvr additive="base">
                                        <p:cTn id="46" dur="500" fill="hold"/>
                                        <p:tgtEl>
                                          <p:spTgt spid="24">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 calcmode="lin" valueType="num">
                                      <p:cBhvr additive="base">
                                        <p:cTn id="7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 calcmode="lin" valueType="num">
                                      <p:cBhvr additive="base">
                                        <p:cTn id="8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2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BB304-490B-46DC-97D5-7C22C64EDEE6}"/>
              </a:ext>
            </a:extLst>
          </p:cNvPr>
          <p:cNvSpPr>
            <a:spLocks noGrp="1"/>
          </p:cNvSpPr>
          <p:nvPr>
            <p:ph type="title"/>
          </p:nvPr>
        </p:nvSpPr>
        <p:spPr>
          <a:xfrm rot="21177728">
            <a:off x="-94671" y="441631"/>
            <a:ext cx="4596572" cy="108564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br>
              <a:rPr lang="es-ES" sz="3200" b="1" dirty="0">
                <a:solidFill>
                  <a:srgbClr val="00FF00"/>
                </a:solidFill>
              </a:rPr>
            </a:br>
            <a:r>
              <a:rPr lang="es-ES" b="1" dirty="0">
                <a:solidFill>
                  <a:srgbClr val="00FF00"/>
                </a:solidFill>
              </a:rPr>
              <a:t>Y SI FALLA….</a:t>
            </a:r>
            <a:br>
              <a:rPr lang="es-ES" b="1" dirty="0">
                <a:solidFill>
                  <a:srgbClr val="00FF00"/>
                </a:solidFill>
              </a:rPr>
            </a:br>
            <a:r>
              <a:rPr lang="es-ES" b="1" dirty="0">
                <a:solidFill>
                  <a:srgbClr val="00FF00"/>
                </a:solidFill>
              </a:rPr>
              <a:t>Qué hacemos</a:t>
            </a:r>
            <a:r>
              <a:rPr lang="es-ES" sz="2400" b="1" dirty="0">
                <a:solidFill>
                  <a:srgbClr val="00FF00"/>
                </a:solidFill>
              </a:rPr>
              <a:t>?</a:t>
            </a:r>
            <a:endParaRPr lang="es-ES" b="1" dirty="0">
              <a:solidFill>
                <a:srgbClr val="00FF00"/>
              </a:solidFill>
            </a:endParaRPr>
          </a:p>
        </p:txBody>
      </p:sp>
      <p:sp>
        <p:nvSpPr>
          <p:cNvPr id="11" name="Rectángulo 10">
            <a:extLst>
              <a:ext uri="{FF2B5EF4-FFF2-40B4-BE49-F238E27FC236}">
                <a16:creationId xmlns:a16="http://schemas.microsoft.com/office/drawing/2014/main" id="{F9DC6BE5-7C67-45D0-9654-786BB0E3C71E}"/>
              </a:ext>
            </a:extLst>
          </p:cNvPr>
          <p:cNvSpPr/>
          <p:nvPr/>
        </p:nvSpPr>
        <p:spPr>
          <a:xfrm>
            <a:off x="4135772" y="835206"/>
            <a:ext cx="7487934"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COMPRESION ARTERIAL</a:t>
            </a:r>
          </a:p>
        </p:txBody>
      </p:sp>
      <p:sp>
        <p:nvSpPr>
          <p:cNvPr id="3" name="Rectángulo: esquinas redondeadas 2">
            <a:extLst>
              <a:ext uri="{FF2B5EF4-FFF2-40B4-BE49-F238E27FC236}">
                <a16:creationId xmlns:a16="http://schemas.microsoft.com/office/drawing/2014/main" id="{BBEA6113-1B40-4063-971A-0DF44CA11E97}"/>
              </a:ext>
            </a:extLst>
          </p:cNvPr>
          <p:cNvSpPr/>
          <p:nvPr/>
        </p:nvSpPr>
        <p:spPr>
          <a:xfrm rot="21243873">
            <a:off x="301409" y="1927273"/>
            <a:ext cx="7668724" cy="3875649"/>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mj-lt"/>
              <a:buAutoNum type="arabicPeriod"/>
            </a:pPr>
            <a:r>
              <a:rPr lang="es-ES" altLang="es-ES" sz="2000" dirty="0">
                <a:solidFill>
                  <a:srgbClr val="FFFF00"/>
                </a:solidFill>
              </a:rPr>
              <a:t>Cuando falla la compresión directa, se debe utilizar este segundo método. Se puede combinar la técnica anterior con ésta.</a:t>
            </a:r>
          </a:p>
          <a:p>
            <a:pPr marL="342900" indent="-342900">
              <a:buFont typeface="+mj-lt"/>
              <a:buAutoNum type="arabicPeriod"/>
            </a:pPr>
            <a:endParaRPr lang="es-ES" altLang="es-ES" sz="2000" dirty="0">
              <a:solidFill>
                <a:srgbClr val="FFFF00"/>
              </a:solidFill>
            </a:endParaRPr>
          </a:p>
          <a:p>
            <a:pPr marL="342900" indent="-342900">
              <a:buFont typeface="+mj-lt"/>
              <a:buAutoNum type="arabicPeriod"/>
            </a:pPr>
            <a:r>
              <a:rPr lang="es-ES" altLang="es-ES" sz="2000" dirty="0">
                <a:solidFill>
                  <a:srgbClr val="FFFF00"/>
                </a:solidFill>
              </a:rPr>
              <a:t>Consiste en encontrar la arteria principal que irriga la parte afectada y detener la circulación sanguínea en esa arteria. Con ello conseguiremos una reducción muy importante (no eliminación) del aporte sanguíneo.</a:t>
            </a:r>
          </a:p>
          <a:p>
            <a:pPr marL="342900" indent="-342900">
              <a:buFont typeface="+mj-lt"/>
              <a:buAutoNum type="arabicPeriod"/>
            </a:pPr>
            <a:endParaRPr lang="es-ES" altLang="es-ES" sz="2000" dirty="0">
              <a:solidFill>
                <a:srgbClr val="FFFF00"/>
              </a:solidFill>
            </a:endParaRPr>
          </a:p>
          <a:p>
            <a:pPr marL="342900" indent="-342900">
              <a:buFont typeface="+mj-lt"/>
              <a:buAutoNum type="arabicPeriod"/>
            </a:pPr>
            <a:r>
              <a:rPr lang="es-ES" altLang="es-ES" sz="2000" dirty="0">
                <a:solidFill>
                  <a:srgbClr val="FFFF00"/>
                </a:solidFill>
              </a:rPr>
              <a:t>La compresión debe utilizarse hasta la llegada de la ambulancia o la llegada al centro asistencial.</a:t>
            </a:r>
          </a:p>
          <a:p>
            <a:endParaRPr lang="es-ES" altLang="es-ES" dirty="0">
              <a:solidFill>
                <a:srgbClr val="FFFF00"/>
              </a:solidFill>
            </a:endParaRPr>
          </a:p>
          <a:p>
            <a:pPr marL="342900" indent="-342900" algn="ctr">
              <a:buFont typeface="+mj-lt"/>
              <a:buAutoNum type="arabicPeriod"/>
            </a:pPr>
            <a:endParaRPr lang="es-ES" dirty="0"/>
          </a:p>
        </p:txBody>
      </p:sp>
      <p:pic>
        <p:nvPicPr>
          <p:cNvPr id="10" name="Imagen 9" descr="Imagen que contiene competencia de atletismo, hombre&#10;&#10;Descripción generada automáticamente">
            <a:extLst>
              <a:ext uri="{FF2B5EF4-FFF2-40B4-BE49-F238E27FC236}">
                <a16:creationId xmlns:a16="http://schemas.microsoft.com/office/drawing/2014/main" id="{CDD7EF77-AD64-46C5-841D-E67CABB4C840}"/>
              </a:ext>
            </a:extLst>
          </p:cNvPr>
          <p:cNvPicPr>
            <a:picLocks noChangeAspect="1"/>
          </p:cNvPicPr>
          <p:nvPr/>
        </p:nvPicPr>
        <p:blipFill>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tretch>
            <a:fillRect/>
          </a:stretch>
        </p:blipFill>
        <p:spPr>
          <a:xfrm>
            <a:off x="7773047" y="3083456"/>
            <a:ext cx="4297375" cy="3223030"/>
          </a:xfrm>
          <a:prstGeom prst="rect">
            <a:avLst/>
          </a:prstGeom>
        </p:spPr>
      </p:pic>
    </p:spTree>
    <p:extLst>
      <p:ext uri="{BB962C8B-B14F-4D97-AF65-F5344CB8AC3E}">
        <p14:creationId xmlns:p14="http://schemas.microsoft.com/office/powerpoint/2010/main" val="3291620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9DC6BE5-7C67-45D0-9654-786BB0E3C71E}"/>
              </a:ext>
            </a:extLst>
          </p:cNvPr>
          <p:cNvSpPr/>
          <p:nvPr/>
        </p:nvSpPr>
        <p:spPr>
          <a:xfrm>
            <a:off x="323556" y="333520"/>
            <a:ext cx="11595955" cy="419450"/>
          </a:xfrm>
          <a:prstGeom prst="rect">
            <a:avLst/>
          </a:prstGeom>
          <a:solidFill>
            <a:srgbClr val="41E614"/>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CÓMO LO HAGO</a:t>
            </a:r>
            <a:r>
              <a:rPr lang="es-ES" b="1" dirty="0"/>
              <a:t>?</a:t>
            </a:r>
            <a:endParaRPr lang="es-ES" sz="1600" b="1" dirty="0"/>
          </a:p>
        </p:txBody>
      </p:sp>
      <p:pic>
        <p:nvPicPr>
          <p:cNvPr id="14" name="Picture 7" descr="Ubicación de la arteria carótida">
            <a:extLst>
              <a:ext uri="{FF2B5EF4-FFF2-40B4-BE49-F238E27FC236}">
                <a16:creationId xmlns:a16="http://schemas.microsoft.com/office/drawing/2014/main" id="{ADC3C41C-3432-4C1E-9285-7F09D50111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488" y="932915"/>
            <a:ext cx="2286144" cy="159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2A37E1F5-FD3C-44B9-B231-E7B7D4E3D233}"/>
              </a:ext>
            </a:extLst>
          </p:cNvPr>
          <p:cNvSpPr txBox="1"/>
          <p:nvPr/>
        </p:nvSpPr>
        <p:spPr>
          <a:xfrm>
            <a:off x="2558632" y="1028681"/>
            <a:ext cx="8740214" cy="1338828"/>
          </a:xfrm>
          <a:prstGeom prst="rect">
            <a:avLst/>
          </a:prstGeom>
          <a:noFill/>
        </p:spPr>
        <p:txBody>
          <a:bodyPr wrap="square">
            <a:spAutoFit/>
          </a:bodyPr>
          <a:lstStyle/>
          <a:p>
            <a:pPr eaLnBrk="1" hangingPunct="1">
              <a:lnSpc>
                <a:spcPct val="90000"/>
              </a:lnSpc>
            </a:pPr>
            <a:r>
              <a:rPr lang="es-ES" altLang="es-ES" b="1" dirty="0">
                <a:solidFill>
                  <a:srgbClr val="EB070C"/>
                </a:solidFill>
              </a:rPr>
              <a:t>ARTERIA CARÓTIDA. </a:t>
            </a:r>
          </a:p>
          <a:p>
            <a:pPr eaLnBrk="1" hangingPunct="1">
              <a:lnSpc>
                <a:spcPct val="90000"/>
              </a:lnSpc>
            </a:pPr>
            <a:endParaRPr lang="es-ES" altLang="es-ES" b="1" dirty="0">
              <a:solidFill>
                <a:srgbClr val="EB070C"/>
              </a:solidFill>
            </a:endParaRPr>
          </a:p>
          <a:p>
            <a:pPr eaLnBrk="1" hangingPunct="1">
              <a:lnSpc>
                <a:spcPct val="90000"/>
              </a:lnSpc>
            </a:pPr>
            <a:r>
              <a:rPr lang="es-ES" altLang="es-ES" dirty="0"/>
              <a:t>Puede ser controlada temporalmente comprimiendo la carótida.</a:t>
            </a:r>
          </a:p>
          <a:p>
            <a:pPr eaLnBrk="1" hangingPunct="1">
              <a:lnSpc>
                <a:spcPct val="90000"/>
              </a:lnSpc>
            </a:pPr>
            <a:r>
              <a:rPr lang="es-ES" altLang="es-ES" dirty="0">
                <a:solidFill>
                  <a:srgbClr val="00B0F0"/>
                </a:solidFill>
              </a:rPr>
              <a:t>Ejerciendo presión sobre esta arteria es fácil provocar un desmayo en el herido, </a:t>
            </a:r>
            <a:r>
              <a:rPr lang="es-ES" altLang="es-ES" b="1" dirty="0">
                <a:solidFill>
                  <a:srgbClr val="00B0F0"/>
                </a:solidFill>
              </a:rPr>
              <a:t>POR ESO NO SE RECOMIENDA ESTA COMPRESIÓN. </a:t>
            </a:r>
          </a:p>
        </p:txBody>
      </p:sp>
      <p:pic>
        <p:nvPicPr>
          <p:cNvPr id="18" name="Picture 7" descr="Ubicación de la arteria axilar">
            <a:extLst>
              <a:ext uri="{FF2B5EF4-FFF2-40B4-BE49-F238E27FC236}">
                <a16:creationId xmlns:a16="http://schemas.microsoft.com/office/drawing/2014/main" id="{48BD866C-D2BF-475B-B618-5C2D94E90B1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5105" y="2274309"/>
            <a:ext cx="2382772" cy="174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Ubicación de la arteria radial">
            <a:extLst>
              <a:ext uri="{FF2B5EF4-FFF2-40B4-BE49-F238E27FC236}">
                <a16:creationId xmlns:a16="http://schemas.microsoft.com/office/drawing/2014/main" id="{EACA30F1-BA2D-45C4-8E64-BE13B32BDC2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6" y="4006944"/>
            <a:ext cx="2069738" cy="17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a:extLst>
              <a:ext uri="{FF2B5EF4-FFF2-40B4-BE49-F238E27FC236}">
                <a16:creationId xmlns:a16="http://schemas.microsoft.com/office/drawing/2014/main" id="{3E414F52-DC78-486C-B935-3B0C73DBD240}"/>
              </a:ext>
            </a:extLst>
          </p:cNvPr>
          <p:cNvSpPr txBox="1"/>
          <p:nvPr/>
        </p:nvSpPr>
        <p:spPr>
          <a:xfrm>
            <a:off x="14190" y="2627043"/>
            <a:ext cx="9879576" cy="978729"/>
          </a:xfrm>
          <a:prstGeom prst="rect">
            <a:avLst/>
          </a:prstGeom>
          <a:noFill/>
        </p:spPr>
        <p:txBody>
          <a:bodyPr wrap="square">
            <a:spAutoFit/>
          </a:bodyPr>
          <a:lstStyle/>
          <a:p>
            <a:pPr marL="0" indent="0" eaLnBrk="1" hangingPunct="1">
              <a:lnSpc>
                <a:spcPct val="80000"/>
              </a:lnSpc>
              <a:buNone/>
            </a:pPr>
            <a:r>
              <a:rPr lang="es-ES" altLang="es-ES" sz="1400" b="1" dirty="0">
                <a:solidFill>
                  <a:srgbClr val="00B050"/>
                </a:solidFill>
              </a:rPr>
              <a:t>	</a:t>
            </a:r>
            <a:r>
              <a:rPr lang="es-ES" altLang="es-ES" b="1" dirty="0">
                <a:solidFill>
                  <a:srgbClr val="00B050"/>
                </a:solidFill>
              </a:rPr>
              <a:t>									</a:t>
            </a:r>
            <a:r>
              <a:rPr lang="es-ES" altLang="es-ES" b="1" dirty="0">
                <a:solidFill>
                  <a:srgbClr val="EB070C"/>
                </a:solidFill>
              </a:rPr>
              <a:t>ARTERIA AXILAR /BRAQUIAL O HUMERAL</a:t>
            </a:r>
          </a:p>
          <a:p>
            <a:pPr marL="0" indent="0" eaLnBrk="1" hangingPunct="1">
              <a:lnSpc>
                <a:spcPct val="80000"/>
              </a:lnSpc>
              <a:buNone/>
            </a:pPr>
            <a:endParaRPr lang="es-ES" altLang="es-ES" b="1" dirty="0">
              <a:solidFill>
                <a:srgbClr val="EB070C"/>
              </a:solidFill>
            </a:endParaRPr>
          </a:p>
          <a:p>
            <a:pPr marL="0" indent="0" eaLnBrk="1" hangingPunct="1">
              <a:lnSpc>
                <a:spcPct val="80000"/>
              </a:lnSpc>
              <a:buNone/>
            </a:pPr>
            <a:r>
              <a:rPr lang="es-ES" altLang="es-ES" dirty="0"/>
              <a:t>En el caso de arterias en brazos conviene, durante la presión, mantenerlos elevados por encima del corazón. Se trata, en realidad, de aprovecharnos de la fuerza de la gravedad. </a:t>
            </a:r>
          </a:p>
        </p:txBody>
      </p:sp>
      <p:sp>
        <p:nvSpPr>
          <p:cNvPr id="25" name="CuadroTexto 24">
            <a:extLst>
              <a:ext uri="{FF2B5EF4-FFF2-40B4-BE49-F238E27FC236}">
                <a16:creationId xmlns:a16="http://schemas.microsoft.com/office/drawing/2014/main" id="{BB0BD032-16F0-4E75-8E90-D88D192EA79B}"/>
              </a:ext>
            </a:extLst>
          </p:cNvPr>
          <p:cNvSpPr txBox="1"/>
          <p:nvPr/>
        </p:nvSpPr>
        <p:spPr>
          <a:xfrm>
            <a:off x="2060432" y="4074481"/>
            <a:ext cx="10044332" cy="978729"/>
          </a:xfrm>
          <a:prstGeom prst="rect">
            <a:avLst/>
          </a:prstGeom>
          <a:noFill/>
        </p:spPr>
        <p:txBody>
          <a:bodyPr wrap="square">
            <a:spAutoFit/>
          </a:bodyPr>
          <a:lstStyle/>
          <a:p>
            <a:pPr marL="0" lvl="1" indent="0" eaLnBrk="1" hangingPunct="1">
              <a:lnSpc>
                <a:spcPct val="80000"/>
              </a:lnSpc>
              <a:buNone/>
            </a:pPr>
            <a:r>
              <a:rPr lang="es-ES" altLang="es-ES" b="1" dirty="0">
                <a:solidFill>
                  <a:srgbClr val="EB070C"/>
                </a:solidFill>
              </a:rPr>
              <a:t>ARTERIA RADIAL / CUBITAL.</a:t>
            </a:r>
          </a:p>
          <a:p>
            <a:pPr marL="0" lvl="1" indent="0" eaLnBrk="1" hangingPunct="1">
              <a:lnSpc>
                <a:spcPct val="80000"/>
              </a:lnSpc>
              <a:buNone/>
            </a:pPr>
            <a:endParaRPr lang="es-ES" altLang="es-ES" b="1" dirty="0">
              <a:solidFill>
                <a:srgbClr val="EB070C"/>
              </a:solidFill>
            </a:endParaRPr>
          </a:p>
          <a:p>
            <a:pPr marL="0" lvl="1" indent="0" eaLnBrk="1" hangingPunct="1">
              <a:lnSpc>
                <a:spcPct val="80000"/>
              </a:lnSpc>
              <a:buNone/>
            </a:pPr>
            <a:r>
              <a:rPr lang="es-ES" altLang="es-ES" dirty="0"/>
              <a:t>En el punto que hemos denominado Braquial la arteria se ha dividido en dos ramas, Arteria Cubital y Radial. Es la zona donde más habitualmente tomamos el pulso, probablemente por su fácil localización. </a:t>
            </a:r>
          </a:p>
        </p:txBody>
      </p:sp>
      <p:pic>
        <p:nvPicPr>
          <p:cNvPr id="16" name="Picture 5" descr="Ubicación de la arteria femoral">
            <a:extLst>
              <a:ext uri="{FF2B5EF4-FFF2-40B4-BE49-F238E27FC236}">
                <a16:creationId xmlns:a16="http://schemas.microsoft.com/office/drawing/2014/main" id="{0BBCC209-4055-4914-A40E-C55734D60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0418" y="5230798"/>
            <a:ext cx="2327392" cy="162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497CE357-29E1-488F-ACF2-68E295B4432D}"/>
              </a:ext>
            </a:extLst>
          </p:cNvPr>
          <p:cNvSpPr txBox="1"/>
          <p:nvPr/>
        </p:nvSpPr>
        <p:spPr>
          <a:xfrm>
            <a:off x="272488" y="5459276"/>
            <a:ext cx="9621278" cy="978729"/>
          </a:xfrm>
          <a:prstGeom prst="rect">
            <a:avLst/>
          </a:prstGeom>
          <a:noFill/>
        </p:spPr>
        <p:txBody>
          <a:bodyPr wrap="square">
            <a:spAutoFit/>
          </a:bodyPr>
          <a:lstStyle/>
          <a:p>
            <a:pPr eaLnBrk="1" hangingPunct="1">
              <a:lnSpc>
                <a:spcPct val="80000"/>
              </a:lnSpc>
            </a:pPr>
            <a:r>
              <a:rPr lang="es-ES" altLang="es-ES" b="1" dirty="0">
                <a:solidFill>
                  <a:srgbClr val="00B050"/>
                </a:solidFill>
              </a:rPr>
              <a:t>															</a:t>
            </a:r>
            <a:r>
              <a:rPr lang="es-ES" altLang="es-ES" b="1" dirty="0">
                <a:solidFill>
                  <a:srgbClr val="EB070C"/>
                </a:solidFill>
              </a:rPr>
              <a:t>ARTERIA FEMORAL</a:t>
            </a:r>
            <a:r>
              <a:rPr lang="es-ES" altLang="es-ES" b="1" dirty="0">
                <a:solidFill>
                  <a:srgbClr val="00B050"/>
                </a:solidFill>
              </a:rPr>
              <a:t>.</a:t>
            </a:r>
          </a:p>
          <a:p>
            <a:pPr eaLnBrk="1" hangingPunct="1">
              <a:lnSpc>
                <a:spcPct val="80000"/>
              </a:lnSpc>
            </a:pPr>
            <a:r>
              <a:rPr lang="es-ES" altLang="es-ES" dirty="0">
                <a:solidFill>
                  <a:srgbClr val="00B050"/>
                </a:solidFill>
              </a:rPr>
              <a:t> </a:t>
            </a:r>
          </a:p>
          <a:p>
            <a:pPr eaLnBrk="1" hangingPunct="1">
              <a:lnSpc>
                <a:spcPct val="80000"/>
              </a:lnSpc>
            </a:pPr>
            <a:r>
              <a:rPr lang="es-ES" altLang="es-ES" dirty="0"/>
              <a:t>Debido a su gran calibre, la compresión se recomienda hacerla con el puño. Si la hemorragia cesa después de tres minutos, soltar lentamente el punto de presión. Si esta continua, volver a ejercerla. </a:t>
            </a:r>
            <a:endParaRPr lang="es-ES" altLang="es-ES" b="1" dirty="0"/>
          </a:p>
        </p:txBody>
      </p:sp>
    </p:spTree>
    <p:extLst>
      <p:ext uri="{BB962C8B-B14F-4D97-AF65-F5344CB8AC3E}">
        <p14:creationId xmlns:p14="http://schemas.microsoft.com/office/powerpoint/2010/main" val="3947336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42" presetClass="entr" presetSubtype="0" fill="hold" nodeType="with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1000"/>
                                        <p:tgtEl>
                                          <p:spTgt spid="17">
                                            <p:txEl>
                                              <p:pRg st="2" end="2"/>
                                            </p:txEl>
                                          </p:spTgt>
                                        </p:tgtEl>
                                      </p:cBhvr>
                                    </p:animEffect>
                                    <p:anim calcmode="lin" valueType="num">
                                      <p:cBhvr>
                                        <p:cTn id="2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Effect transition="in" filter="fade">
                                      <p:cBhvr>
                                        <p:cTn id="24" dur="1000"/>
                                        <p:tgtEl>
                                          <p:spTgt spid="17">
                                            <p:txEl>
                                              <p:pRg st="3" end="3"/>
                                            </p:txEl>
                                          </p:spTgt>
                                        </p:tgtEl>
                                      </p:cBhvr>
                                    </p:animEffect>
                                    <p:anim calcmode="lin" valueType="num">
                                      <p:cBhvr>
                                        <p:cTn id="25"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1000"/>
                                        <p:tgtEl>
                                          <p:spTgt spid="23">
                                            <p:txEl>
                                              <p:pRg st="0" end="0"/>
                                            </p:txEl>
                                          </p:spTgt>
                                        </p:tgtEl>
                                      </p:cBhvr>
                                    </p:animEffect>
                                    <p:anim calcmode="lin" valueType="num">
                                      <p:cBhvr>
                                        <p:cTn id="3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2" end="2"/>
                                            </p:txEl>
                                          </p:spTgt>
                                        </p:tgtEl>
                                        <p:attrNameLst>
                                          <p:attrName>style.visibility</p:attrName>
                                        </p:attrNameLst>
                                      </p:cBhvr>
                                      <p:to>
                                        <p:strVal val="visible"/>
                                      </p:to>
                                    </p:set>
                                    <p:animEffect transition="in" filter="fade">
                                      <p:cBhvr>
                                        <p:cTn id="43" dur="1000"/>
                                        <p:tgtEl>
                                          <p:spTgt spid="23">
                                            <p:txEl>
                                              <p:pRg st="2" end="2"/>
                                            </p:txEl>
                                          </p:spTgt>
                                        </p:tgtEl>
                                      </p:cBhvr>
                                    </p:animEffect>
                                    <p:anim calcmode="lin" valueType="num">
                                      <p:cBhvr>
                                        <p:cTn id="44"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1000"/>
                                        <p:tgtEl>
                                          <p:spTgt spid="25">
                                            <p:txEl>
                                              <p:pRg st="0" end="0"/>
                                            </p:txEl>
                                          </p:spTgt>
                                        </p:tgtEl>
                                      </p:cBhvr>
                                    </p:animEffect>
                                    <p:anim calcmode="lin" valueType="num">
                                      <p:cBhvr>
                                        <p:cTn id="5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5">
                                            <p:txEl>
                                              <p:pRg st="2" end="2"/>
                                            </p:txEl>
                                          </p:spTgt>
                                        </p:tgtEl>
                                        <p:attrNameLst>
                                          <p:attrName>style.visibility</p:attrName>
                                        </p:attrNameLst>
                                      </p:cBhvr>
                                      <p:to>
                                        <p:strVal val="visible"/>
                                      </p:to>
                                    </p:set>
                                    <p:animEffect transition="in" filter="fade">
                                      <p:cBhvr>
                                        <p:cTn id="60" dur="1000"/>
                                        <p:tgtEl>
                                          <p:spTgt spid="25">
                                            <p:txEl>
                                              <p:pRg st="2" end="2"/>
                                            </p:txEl>
                                          </p:spTgt>
                                        </p:tgtEl>
                                      </p:cBhvr>
                                    </p:animEffect>
                                    <p:anim calcmode="lin" valueType="num">
                                      <p:cBhvr>
                                        <p:cTn id="61"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fade">
                                      <p:cBhvr>
                                        <p:cTn id="72" dur="1000"/>
                                        <p:tgtEl>
                                          <p:spTgt spid="20">
                                            <p:txEl>
                                              <p:pRg st="0" end="0"/>
                                            </p:txEl>
                                          </p:spTgt>
                                        </p:tgtEl>
                                      </p:cBhvr>
                                    </p:animEffect>
                                    <p:anim calcmode="lin" valueType="num">
                                      <p:cBhvr>
                                        <p:cTn id="7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0">
                                            <p:txEl>
                                              <p:pRg st="1" end="1"/>
                                            </p:txEl>
                                          </p:spTgt>
                                        </p:tgtEl>
                                        <p:attrNameLst>
                                          <p:attrName>style.visibility</p:attrName>
                                        </p:attrNameLst>
                                      </p:cBhvr>
                                      <p:to>
                                        <p:strVal val="visible"/>
                                      </p:to>
                                    </p:set>
                                    <p:animEffect transition="in" filter="fade">
                                      <p:cBhvr>
                                        <p:cTn id="79" dur="1000"/>
                                        <p:tgtEl>
                                          <p:spTgt spid="20">
                                            <p:txEl>
                                              <p:pRg st="1" end="1"/>
                                            </p:txEl>
                                          </p:spTgt>
                                        </p:tgtEl>
                                      </p:cBhvr>
                                    </p:animEffect>
                                    <p:anim calcmode="lin" valueType="num">
                                      <p:cBhvr>
                                        <p:cTn id="80"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0">
                                            <p:txEl>
                                              <p:pRg st="2" end="2"/>
                                            </p:txEl>
                                          </p:spTgt>
                                        </p:tgtEl>
                                        <p:attrNameLst>
                                          <p:attrName>style.visibility</p:attrName>
                                        </p:attrNameLst>
                                      </p:cBhvr>
                                      <p:to>
                                        <p:strVal val="visible"/>
                                      </p:to>
                                    </p:set>
                                    <p:animEffect transition="in" filter="fade">
                                      <p:cBhvr>
                                        <p:cTn id="84" dur="1000"/>
                                        <p:tgtEl>
                                          <p:spTgt spid="20">
                                            <p:txEl>
                                              <p:pRg st="2" end="2"/>
                                            </p:txEl>
                                          </p:spTgt>
                                        </p:tgtEl>
                                      </p:cBhvr>
                                    </p:animEffect>
                                    <p:anim calcmode="lin" valueType="num">
                                      <p:cBhvr>
                                        <p:cTn id="8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9DC6BE5-7C67-45D0-9654-786BB0E3C71E}"/>
              </a:ext>
            </a:extLst>
          </p:cNvPr>
          <p:cNvSpPr/>
          <p:nvPr/>
        </p:nvSpPr>
        <p:spPr>
          <a:xfrm>
            <a:off x="355361" y="292715"/>
            <a:ext cx="11595955" cy="419450"/>
          </a:xfrm>
          <a:prstGeom prst="rect">
            <a:avLst/>
          </a:prstGeom>
          <a:solidFill>
            <a:schemeClr val="bg1">
              <a:lumMod val="75000"/>
            </a:schemeClr>
          </a:solidFill>
          <a:ln>
            <a:solidFill>
              <a:schemeClr val="bg1">
                <a:lumMod val="9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CÓMO LO HAGO</a:t>
            </a:r>
            <a:r>
              <a:rPr lang="es-ES" b="1" dirty="0"/>
              <a:t>?</a:t>
            </a:r>
            <a:endParaRPr lang="es-ES" sz="1600" b="1" dirty="0"/>
          </a:p>
        </p:txBody>
      </p:sp>
      <p:pic>
        <p:nvPicPr>
          <p:cNvPr id="14" name="Picture 7" descr="Ubicación de la arteria carótida">
            <a:extLst>
              <a:ext uri="{FF2B5EF4-FFF2-40B4-BE49-F238E27FC236}">
                <a16:creationId xmlns:a16="http://schemas.microsoft.com/office/drawing/2014/main" id="{ADC3C41C-3432-4C1E-9285-7F09D5011109}"/>
              </a:ext>
            </a:extLst>
          </p:cNvPr>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488" y="932915"/>
            <a:ext cx="2286144" cy="159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2A37E1F5-FD3C-44B9-B231-E7B7D4E3D233}"/>
              </a:ext>
            </a:extLst>
          </p:cNvPr>
          <p:cNvSpPr txBox="1"/>
          <p:nvPr/>
        </p:nvSpPr>
        <p:spPr>
          <a:xfrm>
            <a:off x="2492676" y="1028681"/>
            <a:ext cx="8740214" cy="1338828"/>
          </a:xfrm>
          <a:prstGeom prst="rect">
            <a:avLst/>
          </a:prstGeom>
          <a:noFill/>
        </p:spPr>
        <p:txBody>
          <a:bodyPr wrap="square">
            <a:spAutoFit/>
          </a:bodyPr>
          <a:lstStyle/>
          <a:p>
            <a:pPr eaLnBrk="1" hangingPunct="1">
              <a:lnSpc>
                <a:spcPct val="90000"/>
              </a:lnSpc>
            </a:pPr>
            <a:r>
              <a:rPr lang="es-ES" altLang="es-ES" b="1" dirty="0">
                <a:solidFill>
                  <a:schemeClr val="bg1">
                    <a:lumMod val="75000"/>
                  </a:schemeClr>
                </a:solidFill>
              </a:rPr>
              <a:t>ARTERIA CARÓTIDA. </a:t>
            </a:r>
          </a:p>
          <a:p>
            <a:pPr eaLnBrk="1" hangingPunct="1">
              <a:lnSpc>
                <a:spcPct val="90000"/>
              </a:lnSpc>
            </a:pPr>
            <a:endParaRPr lang="es-ES" altLang="es-ES" b="1" dirty="0">
              <a:solidFill>
                <a:schemeClr val="bg1">
                  <a:lumMod val="75000"/>
                </a:schemeClr>
              </a:solidFill>
            </a:endParaRPr>
          </a:p>
          <a:p>
            <a:pPr eaLnBrk="1" hangingPunct="1">
              <a:lnSpc>
                <a:spcPct val="90000"/>
              </a:lnSpc>
            </a:pPr>
            <a:r>
              <a:rPr lang="es-ES" altLang="es-ES" dirty="0">
                <a:solidFill>
                  <a:schemeClr val="bg1">
                    <a:lumMod val="75000"/>
                  </a:schemeClr>
                </a:solidFill>
              </a:rPr>
              <a:t>Puede ser controlada temporalmente comprimiendo la carótida.</a:t>
            </a:r>
          </a:p>
          <a:p>
            <a:pPr eaLnBrk="1" hangingPunct="1">
              <a:lnSpc>
                <a:spcPct val="90000"/>
              </a:lnSpc>
            </a:pPr>
            <a:r>
              <a:rPr lang="es-ES" altLang="es-ES" dirty="0">
                <a:solidFill>
                  <a:schemeClr val="bg1">
                    <a:lumMod val="75000"/>
                  </a:schemeClr>
                </a:solidFill>
              </a:rPr>
              <a:t>Ejerciendo presión sobre esta arteria es fácil provocar un desmayo en el herido, </a:t>
            </a:r>
            <a:r>
              <a:rPr lang="es-ES" altLang="es-ES" b="1" dirty="0">
                <a:solidFill>
                  <a:schemeClr val="bg1">
                    <a:lumMod val="75000"/>
                  </a:schemeClr>
                </a:solidFill>
              </a:rPr>
              <a:t>POR ESO NO SE RECOMIENDA ESTA COMPRESIÓN. </a:t>
            </a:r>
          </a:p>
        </p:txBody>
      </p:sp>
      <p:pic>
        <p:nvPicPr>
          <p:cNvPr id="18" name="Picture 7" descr="Ubicación de la arteria axilar">
            <a:extLst>
              <a:ext uri="{FF2B5EF4-FFF2-40B4-BE49-F238E27FC236}">
                <a16:creationId xmlns:a16="http://schemas.microsoft.com/office/drawing/2014/main" id="{48BD866C-D2BF-475B-B618-5C2D94E90B1B}"/>
              </a:ext>
            </a:extLst>
          </p:cNvPr>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9149" y="2274309"/>
            <a:ext cx="2382772" cy="174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Ubicación de la arteria radial">
            <a:extLst>
              <a:ext uri="{FF2B5EF4-FFF2-40B4-BE49-F238E27FC236}">
                <a16:creationId xmlns:a16="http://schemas.microsoft.com/office/drawing/2014/main" id="{EACA30F1-BA2D-45C4-8E64-BE13B32BDC29}"/>
              </a:ext>
            </a:extLst>
          </p:cNvPr>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996" y="3865306"/>
            <a:ext cx="2069738" cy="17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a:extLst>
              <a:ext uri="{FF2B5EF4-FFF2-40B4-BE49-F238E27FC236}">
                <a16:creationId xmlns:a16="http://schemas.microsoft.com/office/drawing/2014/main" id="{3E414F52-DC78-486C-B935-3B0C73DBD240}"/>
              </a:ext>
            </a:extLst>
          </p:cNvPr>
          <p:cNvSpPr txBox="1"/>
          <p:nvPr/>
        </p:nvSpPr>
        <p:spPr>
          <a:xfrm>
            <a:off x="272488" y="2472084"/>
            <a:ext cx="9879576" cy="978729"/>
          </a:xfrm>
          <a:prstGeom prst="rect">
            <a:avLst/>
          </a:prstGeom>
          <a:noFill/>
        </p:spPr>
        <p:txBody>
          <a:bodyPr wrap="square">
            <a:spAutoFit/>
          </a:bodyPr>
          <a:lstStyle/>
          <a:p>
            <a:pPr marL="0" indent="0" eaLnBrk="1" hangingPunct="1">
              <a:lnSpc>
                <a:spcPct val="80000"/>
              </a:lnSpc>
              <a:buNone/>
            </a:pPr>
            <a:r>
              <a:rPr lang="es-ES" altLang="es-ES" sz="1400" b="1" dirty="0">
                <a:solidFill>
                  <a:schemeClr val="bg1">
                    <a:lumMod val="75000"/>
                  </a:schemeClr>
                </a:solidFill>
              </a:rPr>
              <a:t>	</a:t>
            </a:r>
            <a:r>
              <a:rPr lang="es-ES" altLang="es-ES" b="1" dirty="0">
                <a:solidFill>
                  <a:schemeClr val="bg1">
                    <a:lumMod val="75000"/>
                  </a:schemeClr>
                </a:solidFill>
              </a:rPr>
              <a:t>									ARTERIA AXILAR /BRAQUIAL O HUMERAL</a:t>
            </a:r>
          </a:p>
          <a:p>
            <a:pPr marL="0" indent="0" eaLnBrk="1" hangingPunct="1">
              <a:lnSpc>
                <a:spcPct val="80000"/>
              </a:lnSpc>
              <a:buNone/>
            </a:pPr>
            <a:endParaRPr lang="es-ES" altLang="es-ES" b="1" dirty="0">
              <a:solidFill>
                <a:schemeClr val="bg1">
                  <a:lumMod val="75000"/>
                </a:schemeClr>
              </a:solidFill>
            </a:endParaRPr>
          </a:p>
          <a:p>
            <a:pPr marL="0" indent="0" eaLnBrk="1" hangingPunct="1">
              <a:lnSpc>
                <a:spcPct val="80000"/>
              </a:lnSpc>
              <a:buNone/>
            </a:pPr>
            <a:r>
              <a:rPr lang="es-ES" altLang="es-ES" dirty="0">
                <a:solidFill>
                  <a:schemeClr val="bg1">
                    <a:lumMod val="75000"/>
                  </a:schemeClr>
                </a:solidFill>
              </a:rPr>
              <a:t>En el caso de arterias en brazos conviene, durante la presión, mantenerlos elevados por encima del corazón. Se trata, en realidad, de aprovecharnos de la fuerza de la gravedad. </a:t>
            </a:r>
          </a:p>
        </p:txBody>
      </p:sp>
      <p:sp>
        <p:nvSpPr>
          <p:cNvPr id="25" name="CuadroTexto 24">
            <a:extLst>
              <a:ext uri="{FF2B5EF4-FFF2-40B4-BE49-F238E27FC236}">
                <a16:creationId xmlns:a16="http://schemas.microsoft.com/office/drawing/2014/main" id="{BB0BD032-16F0-4E75-8E90-D88D192EA79B}"/>
              </a:ext>
            </a:extLst>
          </p:cNvPr>
          <p:cNvSpPr txBox="1"/>
          <p:nvPr/>
        </p:nvSpPr>
        <p:spPr>
          <a:xfrm>
            <a:off x="1994476" y="4074481"/>
            <a:ext cx="10044332" cy="978729"/>
          </a:xfrm>
          <a:prstGeom prst="rect">
            <a:avLst/>
          </a:prstGeom>
          <a:noFill/>
        </p:spPr>
        <p:txBody>
          <a:bodyPr wrap="square">
            <a:spAutoFit/>
          </a:bodyPr>
          <a:lstStyle/>
          <a:p>
            <a:pPr marL="0" lvl="1" indent="0" eaLnBrk="1" hangingPunct="1">
              <a:lnSpc>
                <a:spcPct val="80000"/>
              </a:lnSpc>
              <a:buNone/>
            </a:pPr>
            <a:r>
              <a:rPr lang="es-ES" altLang="es-ES" b="1" dirty="0">
                <a:solidFill>
                  <a:schemeClr val="bg1">
                    <a:lumMod val="75000"/>
                  </a:schemeClr>
                </a:solidFill>
              </a:rPr>
              <a:t>ARTERIA RADIAL / CUBITAL.</a:t>
            </a:r>
          </a:p>
          <a:p>
            <a:pPr marL="0" lvl="1" indent="0" eaLnBrk="1" hangingPunct="1">
              <a:lnSpc>
                <a:spcPct val="80000"/>
              </a:lnSpc>
              <a:buNone/>
            </a:pPr>
            <a:endParaRPr lang="es-ES" altLang="es-ES" b="1" dirty="0">
              <a:solidFill>
                <a:schemeClr val="bg1">
                  <a:lumMod val="75000"/>
                </a:schemeClr>
              </a:solidFill>
            </a:endParaRPr>
          </a:p>
          <a:p>
            <a:pPr marL="0" lvl="1" indent="0" eaLnBrk="1" hangingPunct="1">
              <a:lnSpc>
                <a:spcPct val="80000"/>
              </a:lnSpc>
              <a:buNone/>
            </a:pPr>
            <a:r>
              <a:rPr lang="es-ES" altLang="es-ES" dirty="0">
                <a:solidFill>
                  <a:schemeClr val="bg1">
                    <a:lumMod val="75000"/>
                  </a:schemeClr>
                </a:solidFill>
              </a:rPr>
              <a:t>En el punto que hemos denominado Braquial la arteria se ha dividido en dos ramas, Arteria Cubital y Radial. Es la zona donde más habitualmente tomamos el pulso, probablemente por su fácil localización. </a:t>
            </a:r>
          </a:p>
        </p:txBody>
      </p:sp>
      <p:pic>
        <p:nvPicPr>
          <p:cNvPr id="16" name="Picture 5" descr="Ubicación de la arteria femoral">
            <a:extLst>
              <a:ext uri="{FF2B5EF4-FFF2-40B4-BE49-F238E27FC236}">
                <a16:creationId xmlns:a16="http://schemas.microsoft.com/office/drawing/2014/main" id="{0BBCC209-4055-4914-A40E-C55734D608FC}"/>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84462" y="5230798"/>
            <a:ext cx="2327392" cy="162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497CE357-29E1-488F-ACF2-68E295B4432D}"/>
              </a:ext>
            </a:extLst>
          </p:cNvPr>
          <p:cNvSpPr txBox="1"/>
          <p:nvPr/>
        </p:nvSpPr>
        <p:spPr>
          <a:xfrm>
            <a:off x="206532" y="5459276"/>
            <a:ext cx="9621278" cy="978729"/>
          </a:xfrm>
          <a:prstGeom prst="rect">
            <a:avLst/>
          </a:prstGeom>
          <a:noFill/>
        </p:spPr>
        <p:txBody>
          <a:bodyPr wrap="square">
            <a:spAutoFit/>
          </a:bodyPr>
          <a:lstStyle/>
          <a:p>
            <a:pPr eaLnBrk="1" hangingPunct="1">
              <a:lnSpc>
                <a:spcPct val="80000"/>
              </a:lnSpc>
            </a:pPr>
            <a:r>
              <a:rPr lang="es-ES" altLang="es-ES" b="1" dirty="0">
                <a:solidFill>
                  <a:schemeClr val="bg1">
                    <a:lumMod val="75000"/>
                  </a:schemeClr>
                </a:solidFill>
              </a:rPr>
              <a:t>															ARTERIA FEMORAL.</a:t>
            </a:r>
          </a:p>
          <a:p>
            <a:pPr eaLnBrk="1" hangingPunct="1">
              <a:lnSpc>
                <a:spcPct val="80000"/>
              </a:lnSpc>
            </a:pPr>
            <a:r>
              <a:rPr lang="es-ES" altLang="es-ES" dirty="0">
                <a:solidFill>
                  <a:schemeClr val="bg1">
                    <a:lumMod val="75000"/>
                  </a:schemeClr>
                </a:solidFill>
              </a:rPr>
              <a:t> </a:t>
            </a:r>
          </a:p>
          <a:p>
            <a:pPr eaLnBrk="1" hangingPunct="1">
              <a:lnSpc>
                <a:spcPct val="80000"/>
              </a:lnSpc>
            </a:pPr>
            <a:r>
              <a:rPr lang="es-ES" altLang="es-ES" dirty="0">
                <a:solidFill>
                  <a:schemeClr val="bg1">
                    <a:lumMod val="75000"/>
                  </a:schemeClr>
                </a:solidFill>
              </a:rPr>
              <a:t>Debido a su gran calibre, la compresión se recomienda hacerla con el puño. Si la hemorragia cesa después de tres minutos, soltar lentamente el punto de presión. Si esta continua, volver a ejercerla. </a:t>
            </a:r>
            <a:endParaRPr lang="es-ES" altLang="es-ES" b="1" dirty="0">
              <a:solidFill>
                <a:schemeClr val="bg1">
                  <a:lumMod val="75000"/>
                </a:schemeClr>
              </a:solidFill>
            </a:endParaRPr>
          </a:p>
        </p:txBody>
      </p:sp>
      <p:sp>
        <p:nvSpPr>
          <p:cNvPr id="2" name="Rectángulo: esquinas redondeadas 1">
            <a:extLst>
              <a:ext uri="{FF2B5EF4-FFF2-40B4-BE49-F238E27FC236}">
                <a16:creationId xmlns:a16="http://schemas.microsoft.com/office/drawing/2014/main" id="{75DE93F2-F9D2-4E08-ADA8-95E85FEFC36D}"/>
              </a:ext>
            </a:extLst>
          </p:cNvPr>
          <p:cNvSpPr/>
          <p:nvPr/>
        </p:nvSpPr>
        <p:spPr>
          <a:xfrm rot="20260662">
            <a:off x="363668" y="2428362"/>
            <a:ext cx="10922895" cy="1872469"/>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800" b="1" dirty="0">
                <a:solidFill>
                  <a:srgbClr val="FF0000"/>
                </a:solidFill>
              </a:rPr>
              <a:t>¿ PRACTICAMOS?</a:t>
            </a:r>
          </a:p>
        </p:txBody>
      </p:sp>
    </p:spTree>
    <p:extLst>
      <p:ext uri="{BB962C8B-B14F-4D97-AF65-F5344CB8AC3E}">
        <p14:creationId xmlns:p14="http://schemas.microsoft.com/office/powerpoint/2010/main" val="1088261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23" grpId="0"/>
      <p:bldP spid="25" grpId="0"/>
      <p:bldP spid="20"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BBEA6113-1B40-4063-971A-0DF44CA11E97}"/>
              </a:ext>
            </a:extLst>
          </p:cNvPr>
          <p:cNvSpPr/>
          <p:nvPr/>
        </p:nvSpPr>
        <p:spPr>
          <a:xfrm>
            <a:off x="251669" y="3350254"/>
            <a:ext cx="5053925" cy="3405929"/>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lvl="1" eaLnBrk="1" hangingPunct="1">
              <a:lnSpc>
                <a:spcPct val="80000"/>
              </a:lnSpc>
            </a:pPr>
            <a:r>
              <a:rPr lang="es-ES" altLang="es-ES" sz="1600" dirty="0">
                <a:solidFill>
                  <a:srgbClr val="FFFF00"/>
                </a:solidFill>
              </a:rPr>
              <a:t>Este método </a:t>
            </a:r>
            <a:r>
              <a:rPr lang="es-ES" altLang="es-ES" sz="1600" b="1" dirty="0">
                <a:solidFill>
                  <a:srgbClr val="FFFF00"/>
                </a:solidFill>
              </a:rPr>
              <a:t>SÓLO</a:t>
            </a:r>
            <a:r>
              <a:rPr lang="es-ES" altLang="es-ES" sz="1600" dirty="0">
                <a:solidFill>
                  <a:srgbClr val="FFFF00"/>
                </a:solidFill>
              </a:rPr>
              <a:t> se utilizará en caso de que los otros dos no sean efectivos.</a:t>
            </a:r>
          </a:p>
          <a:p>
            <a:pPr lvl="1" eaLnBrk="1" hangingPunct="1">
              <a:lnSpc>
                <a:spcPct val="80000"/>
              </a:lnSpc>
            </a:pPr>
            <a:endParaRPr lang="es-ES" altLang="es-ES" sz="1600" dirty="0">
              <a:solidFill>
                <a:srgbClr val="FFFF00"/>
              </a:solidFill>
            </a:endParaRPr>
          </a:p>
          <a:p>
            <a:pPr lvl="1" eaLnBrk="1" hangingPunct="1">
              <a:lnSpc>
                <a:spcPct val="80000"/>
              </a:lnSpc>
            </a:pPr>
            <a:r>
              <a:rPr lang="es-ES" altLang="es-ES" sz="1600" dirty="0">
                <a:solidFill>
                  <a:srgbClr val="00FF00"/>
                </a:solidFill>
              </a:rPr>
              <a:t>Es útil en amputaciones traumáticas de las extremidades o partes de estas o hemorragias cuantiosas. </a:t>
            </a:r>
          </a:p>
          <a:p>
            <a:pPr lvl="1" eaLnBrk="1" hangingPunct="1">
              <a:lnSpc>
                <a:spcPct val="80000"/>
              </a:lnSpc>
            </a:pPr>
            <a:endParaRPr lang="es-ES" altLang="es-ES" sz="1600" dirty="0">
              <a:solidFill>
                <a:srgbClr val="FFFF00"/>
              </a:solidFill>
            </a:endParaRPr>
          </a:p>
          <a:p>
            <a:pPr lvl="1" eaLnBrk="1" hangingPunct="1">
              <a:lnSpc>
                <a:spcPct val="80000"/>
              </a:lnSpc>
            </a:pPr>
            <a:r>
              <a:rPr lang="es-ES" altLang="es-ES" sz="1600" dirty="0">
                <a:solidFill>
                  <a:srgbClr val="FFFF00"/>
                </a:solidFill>
              </a:rPr>
              <a:t>Con el torniquete detenemos TODA la circulación sanguínea de la extremidad, lo que conlleva la falta de oxigenación de los tejidos y la muerte tisular.</a:t>
            </a:r>
          </a:p>
          <a:p>
            <a:pPr marL="342900" indent="-342900">
              <a:buFont typeface="+mj-lt"/>
              <a:buAutoNum type="arabicPeriod"/>
            </a:pPr>
            <a:endParaRPr lang="es-ES" altLang="es-ES" sz="1600" dirty="0">
              <a:solidFill>
                <a:srgbClr val="FFFF00"/>
              </a:solidFill>
            </a:endParaRPr>
          </a:p>
        </p:txBody>
      </p:sp>
      <p:sp>
        <p:nvSpPr>
          <p:cNvPr id="4" name="Elipse 3">
            <a:extLst>
              <a:ext uri="{FF2B5EF4-FFF2-40B4-BE49-F238E27FC236}">
                <a16:creationId xmlns:a16="http://schemas.microsoft.com/office/drawing/2014/main" id="{6E310679-954A-49AB-B2C6-9AF2E83C4AE6}"/>
              </a:ext>
            </a:extLst>
          </p:cNvPr>
          <p:cNvSpPr/>
          <p:nvPr/>
        </p:nvSpPr>
        <p:spPr>
          <a:xfrm>
            <a:off x="5012693" y="1014732"/>
            <a:ext cx="5053924" cy="1480292"/>
          </a:xfrm>
          <a:prstGeom prst="ellipse">
            <a:avLst/>
          </a:prstGeom>
          <a:solidFill>
            <a:srgbClr val="FE690E"/>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3200" b="1" dirty="0">
                <a:solidFill>
                  <a:schemeClr val="tx1"/>
                </a:solidFill>
              </a:rPr>
              <a:t>TORNIQUETE!!!</a:t>
            </a:r>
          </a:p>
        </p:txBody>
      </p:sp>
      <p:pic>
        <p:nvPicPr>
          <p:cNvPr id="8" name="Picture 5" descr="Imagen de paciente al que se le aplica un torniquete con un pañuelo y un palo">
            <a:extLst>
              <a:ext uri="{FF2B5EF4-FFF2-40B4-BE49-F238E27FC236}">
                <a16:creationId xmlns:a16="http://schemas.microsoft.com/office/drawing/2014/main" id="{7A835DED-FEE7-4419-A443-BE16690689FC}"/>
              </a:ext>
            </a:extLst>
          </p:cNvPr>
          <p:cNvPicPr>
            <a:picLocks noChangeAspect="1" noChangeArrowheads="1"/>
          </p:cNvPicPr>
          <p:nvPr/>
        </p:nvPicPr>
        <p:blipFill>
          <a:blip r:embed="rId2">
            <a:clrChange>
              <a:clrFrom>
                <a:srgbClr val="EDF0F7"/>
              </a:clrFrom>
              <a:clrTo>
                <a:srgbClr val="EDF0F7">
                  <a:alpha val="0"/>
                </a:srgbClr>
              </a:clrTo>
            </a:clrChange>
            <a:extLst>
              <a:ext uri="{28A0092B-C50C-407E-A947-70E740481C1C}">
                <a14:useLocalDpi xmlns:a14="http://schemas.microsoft.com/office/drawing/2010/main" val="0"/>
              </a:ext>
            </a:extLst>
          </a:blip>
          <a:srcRect/>
          <a:stretch>
            <a:fillRect/>
          </a:stretch>
        </p:blipFill>
        <p:spPr bwMode="auto">
          <a:xfrm>
            <a:off x="1157885" y="610571"/>
            <a:ext cx="3701232" cy="258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FF4E96E4-BF2F-4CDB-A502-F641D8CDC955}"/>
              </a:ext>
            </a:extLst>
          </p:cNvPr>
          <p:cNvSpPr/>
          <p:nvPr/>
        </p:nvSpPr>
        <p:spPr>
          <a:xfrm>
            <a:off x="351692" y="400846"/>
            <a:ext cx="11412470"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Y SI FALLA LA COMPRENSIÓN DIRECTA Y LA ARTERIAL ?</a:t>
            </a:r>
            <a:endParaRPr lang="es-ES" sz="1600" b="1" dirty="0"/>
          </a:p>
        </p:txBody>
      </p:sp>
      <p:sp>
        <p:nvSpPr>
          <p:cNvPr id="13" name="Rectángulo 12">
            <a:extLst>
              <a:ext uri="{FF2B5EF4-FFF2-40B4-BE49-F238E27FC236}">
                <a16:creationId xmlns:a16="http://schemas.microsoft.com/office/drawing/2014/main" id="{1BD3EDD5-D66F-43F0-B9A8-2429A1589E78}"/>
              </a:ext>
            </a:extLst>
          </p:cNvPr>
          <p:cNvSpPr/>
          <p:nvPr/>
        </p:nvSpPr>
        <p:spPr>
          <a:xfrm>
            <a:off x="6929306" y="2930804"/>
            <a:ext cx="4276348" cy="419450"/>
          </a:xfrm>
          <a:prstGeom prst="rect">
            <a:avLst/>
          </a:prstGeom>
          <a:solidFill>
            <a:srgbClr val="FF006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CÓMO SE HACE??</a:t>
            </a:r>
            <a:endParaRPr lang="es-ES" sz="1600" b="1" dirty="0"/>
          </a:p>
        </p:txBody>
      </p:sp>
      <p:sp>
        <p:nvSpPr>
          <p:cNvPr id="14" name="CuadroTexto 13">
            <a:extLst>
              <a:ext uri="{FF2B5EF4-FFF2-40B4-BE49-F238E27FC236}">
                <a16:creationId xmlns:a16="http://schemas.microsoft.com/office/drawing/2014/main" id="{B0820DA2-82A3-4E43-B0F4-53DF8996606A}"/>
              </a:ext>
            </a:extLst>
          </p:cNvPr>
          <p:cNvSpPr txBox="1"/>
          <p:nvPr/>
        </p:nvSpPr>
        <p:spPr>
          <a:xfrm>
            <a:off x="5305594" y="3544690"/>
            <a:ext cx="6458568" cy="3046988"/>
          </a:xfrm>
          <a:prstGeom prst="rect">
            <a:avLst/>
          </a:prstGeom>
          <a:noFill/>
        </p:spPr>
        <p:txBody>
          <a:bodyPr wrap="square">
            <a:spAutoFit/>
          </a:bodyPr>
          <a:lstStyle/>
          <a:p>
            <a:pPr lvl="2" eaLnBrk="1" hangingPunct="1">
              <a:lnSpc>
                <a:spcPct val="80000"/>
              </a:lnSpc>
            </a:pPr>
            <a:r>
              <a:rPr lang="es-ES" altLang="es-ES" sz="1600" dirty="0"/>
              <a:t>Utilizar una venda o una </a:t>
            </a:r>
            <a:r>
              <a:rPr lang="es-ES" altLang="es-ES" sz="1600" b="1" dirty="0"/>
              <a:t>banda de tela ancha</a:t>
            </a:r>
            <a:r>
              <a:rPr lang="es-ES" altLang="es-ES" sz="1600" dirty="0"/>
              <a:t>. </a:t>
            </a:r>
          </a:p>
          <a:p>
            <a:pPr lvl="2" eaLnBrk="1" hangingPunct="1">
              <a:lnSpc>
                <a:spcPct val="80000"/>
              </a:lnSpc>
            </a:pPr>
            <a:r>
              <a:rPr lang="es-ES" altLang="es-ES" sz="1600" dirty="0"/>
              <a:t>¡Ojo! no usar vendas estrechas, cuerdas o alambres. </a:t>
            </a:r>
          </a:p>
          <a:p>
            <a:pPr lvl="2" eaLnBrk="1" hangingPunct="1">
              <a:lnSpc>
                <a:spcPct val="80000"/>
              </a:lnSpc>
            </a:pPr>
            <a:r>
              <a:rPr lang="es-ES" altLang="es-ES" sz="1600" dirty="0"/>
              <a:t>Junto con ello nos hará falta una varilla que ayude a dar vueltas al vendaje y poder así cortar la hemorragia. </a:t>
            </a:r>
          </a:p>
          <a:p>
            <a:pPr lvl="2" eaLnBrk="1" hangingPunct="1">
              <a:lnSpc>
                <a:spcPct val="80000"/>
              </a:lnSpc>
              <a:buFont typeface="Wingdings" panose="05000000000000000000" pitchFamily="2" charset="2"/>
              <a:buNone/>
            </a:pPr>
            <a:endParaRPr lang="es-ES" altLang="es-ES" sz="1600" dirty="0"/>
          </a:p>
          <a:p>
            <a:pPr lvl="2" eaLnBrk="1" hangingPunct="1">
              <a:lnSpc>
                <a:spcPct val="80000"/>
              </a:lnSpc>
            </a:pPr>
            <a:r>
              <a:rPr lang="es-ES" altLang="es-ES" sz="1600" dirty="0"/>
              <a:t>Coloca la venda cuatro dedos por encima de la herida, en la raíz del miembro.</a:t>
            </a:r>
          </a:p>
          <a:p>
            <a:pPr lvl="2" eaLnBrk="1" hangingPunct="1">
              <a:lnSpc>
                <a:spcPct val="80000"/>
              </a:lnSpc>
              <a:buFont typeface="Wingdings" panose="05000000000000000000" pitchFamily="2" charset="2"/>
              <a:buNone/>
            </a:pPr>
            <a:endParaRPr lang="es-ES" altLang="es-ES" sz="1600" dirty="0"/>
          </a:p>
          <a:p>
            <a:pPr lvl="2" eaLnBrk="1" hangingPunct="1">
              <a:lnSpc>
                <a:spcPct val="80000"/>
              </a:lnSpc>
            </a:pPr>
            <a:r>
              <a:rPr lang="es-ES" altLang="es-ES" sz="1600" b="1" dirty="0"/>
              <a:t>Anotar la hora</a:t>
            </a:r>
            <a:r>
              <a:rPr lang="es-ES" altLang="es-ES" sz="1600" dirty="0"/>
              <a:t> en que se coloca. </a:t>
            </a:r>
          </a:p>
          <a:p>
            <a:pPr lvl="2" eaLnBrk="1" hangingPunct="1">
              <a:lnSpc>
                <a:spcPct val="80000"/>
              </a:lnSpc>
              <a:buFont typeface="Wingdings" panose="05000000000000000000" pitchFamily="2" charset="2"/>
              <a:buNone/>
            </a:pPr>
            <a:endParaRPr lang="es-ES" altLang="es-ES" sz="1600" dirty="0"/>
          </a:p>
          <a:p>
            <a:pPr lvl="2" eaLnBrk="1" hangingPunct="1">
              <a:lnSpc>
                <a:spcPct val="80000"/>
              </a:lnSpc>
            </a:pPr>
            <a:r>
              <a:rPr lang="es-ES" altLang="es-ES" sz="1600" b="1" dirty="0"/>
              <a:t>Mantener fría la parte inferior del miembro</a:t>
            </a:r>
            <a:r>
              <a:rPr lang="es-ES" altLang="es-ES" sz="1600" dirty="0"/>
              <a:t> en que se ha puesto el torniquete mediante hielo o bolsas frías, que no tocará directamente la piel, sino que se aislará mediante una venda o un paño.</a:t>
            </a:r>
          </a:p>
          <a:p>
            <a:pPr lvl="2" eaLnBrk="1" hangingPunct="1">
              <a:lnSpc>
                <a:spcPct val="80000"/>
              </a:lnSpc>
              <a:buFont typeface="Wingdings" panose="05000000000000000000" pitchFamily="2" charset="2"/>
              <a:buNone/>
            </a:pPr>
            <a:endParaRPr lang="es-ES" altLang="es-ES" sz="1600" dirty="0"/>
          </a:p>
        </p:txBody>
      </p:sp>
      <p:pic>
        <p:nvPicPr>
          <p:cNvPr id="17" name="Imagen 16">
            <a:extLst>
              <a:ext uri="{FF2B5EF4-FFF2-40B4-BE49-F238E27FC236}">
                <a16:creationId xmlns:a16="http://schemas.microsoft.com/office/drawing/2014/main" id="{AB5A1726-2D8B-480E-A86D-8540BDBFAE8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56361" y="951777"/>
            <a:ext cx="2707801" cy="2266996"/>
          </a:xfrm>
          <a:prstGeom prst="rect">
            <a:avLst/>
          </a:prstGeom>
        </p:spPr>
      </p:pic>
      <p:pic>
        <p:nvPicPr>
          <p:cNvPr id="10" name="Imagen 9">
            <a:extLst>
              <a:ext uri="{FF2B5EF4-FFF2-40B4-BE49-F238E27FC236}">
                <a16:creationId xmlns:a16="http://schemas.microsoft.com/office/drawing/2014/main" id="{5408602B-BB71-42F0-A927-CC04662136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1669" y="2862251"/>
            <a:ext cx="1353901" cy="1133498"/>
          </a:xfrm>
          <a:prstGeom prst="rect">
            <a:avLst/>
          </a:prstGeom>
        </p:spPr>
      </p:pic>
      <p:pic>
        <p:nvPicPr>
          <p:cNvPr id="11" name="Imagen 10">
            <a:extLst>
              <a:ext uri="{FF2B5EF4-FFF2-40B4-BE49-F238E27FC236}">
                <a16:creationId xmlns:a16="http://schemas.microsoft.com/office/drawing/2014/main" id="{BA7354B8-68FB-4E63-A1A4-E17D900363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57814" y="5843268"/>
            <a:ext cx="1338186" cy="1120342"/>
          </a:xfrm>
          <a:prstGeom prst="rect">
            <a:avLst/>
          </a:prstGeom>
        </p:spPr>
      </p:pic>
    </p:spTree>
    <p:extLst>
      <p:ext uri="{BB962C8B-B14F-4D97-AF65-F5344CB8AC3E}">
        <p14:creationId xmlns:p14="http://schemas.microsoft.com/office/powerpoint/2010/main" val="1503099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fade">
                                      <p:cBhvr>
                                        <p:cTn id="31" dur="1000"/>
                                        <p:tgtEl>
                                          <p:spTgt spid="14">
                                            <p:txEl>
                                              <p:pRg st="1" end="1"/>
                                            </p:txEl>
                                          </p:spTgt>
                                        </p:tgtEl>
                                      </p:cBhvr>
                                    </p:animEffect>
                                    <p:anim calcmode="lin" valueType="num">
                                      <p:cBhvr>
                                        <p:cTn id="3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fade">
                                      <p:cBhvr>
                                        <p:cTn id="36" dur="1000"/>
                                        <p:tgtEl>
                                          <p:spTgt spid="14">
                                            <p:txEl>
                                              <p:pRg st="2" end="2"/>
                                            </p:txEl>
                                          </p:spTgt>
                                        </p:tgtEl>
                                      </p:cBhvr>
                                    </p:animEffect>
                                    <p:anim calcmode="lin" valueType="num">
                                      <p:cBhvr>
                                        <p:cTn id="37"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Effect transition="in" filter="fade">
                                      <p:cBhvr>
                                        <p:cTn id="43" dur="1000"/>
                                        <p:tgtEl>
                                          <p:spTgt spid="14">
                                            <p:txEl>
                                              <p:pRg st="4" end="4"/>
                                            </p:txEl>
                                          </p:spTgt>
                                        </p:tgtEl>
                                      </p:cBhvr>
                                    </p:animEffect>
                                    <p:anim calcmode="lin" valueType="num">
                                      <p:cBhvr>
                                        <p:cTn id="4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xEl>
                                              <p:pRg st="6" end="6"/>
                                            </p:txEl>
                                          </p:spTgt>
                                        </p:tgtEl>
                                        <p:attrNameLst>
                                          <p:attrName>style.visibility</p:attrName>
                                        </p:attrNameLst>
                                      </p:cBhvr>
                                      <p:to>
                                        <p:strVal val="visible"/>
                                      </p:to>
                                    </p:set>
                                    <p:animEffect transition="in" filter="fade">
                                      <p:cBhvr>
                                        <p:cTn id="50" dur="1000"/>
                                        <p:tgtEl>
                                          <p:spTgt spid="14">
                                            <p:txEl>
                                              <p:pRg st="6" end="6"/>
                                            </p:txEl>
                                          </p:spTgt>
                                        </p:tgtEl>
                                      </p:cBhvr>
                                    </p:animEffect>
                                    <p:anim calcmode="lin" valueType="num">
                                      <p:cBhvr>
                                        <p:cTn id="51"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
                                            <p:txEl>
                                              <p:pRg st="8" end="8"/>
                                            </p:txEl>
                                          </p:spTgt>
                                        </p:tgtEl>
                                        <p:attrNameLst>
                                          <p:attrName>style.visibility</p:attrName>
                                        </p:attrNameLst>
                                      </p:cBhvr>
                                      <p:to>
                                        <p:strVal val="visible"/>
                                      </p:to>
                                    </p:set>
                                    <p:animEffect transition="in" filter="fade">
                                      <p:cBhvr>
                                        <p:cTn id="57" dur="1000"/>
                                        <p:tgtEl>
                                          <p:spTgt spid="14">
                                            <p:txEl>
                                              <p:pRg st="8" end="8"/>
                                            </p:txEl>
                                          </p:spTgt>
                                        </p:tgtEl>
                                      </p:cBhvr>
                                    </p:animEffect>
                                    <p:anim calcmode="lin" valueType="num">
                                      <p:cBhvr>
                                        <p:cTn id="58"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80">
                                          <p:stCondLst>
                                            <p:cond delay="0"/>
                                          </p:stCondLst>
                                        </p:cTn>
                                        <p:tgtEl>
                                          <p:spTgt spid="17"/>
                                        </p:tgtEl>
                                      </p:cBhvr>
                                    </p:animEffect>
                                    <p:anim calcmode="lin" valueType="num">
                                      <p:cBhvr>
                                        <p:cTn id="6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0" dur="26">
                                          <p:stCondLst>
                                            <p:cond delay="650"/>
                                          </p:stCondLst>
                                        </p:cTn>
                                        <p:tgtEl>
                                          <p:spTgt spid="17"/>
                                        </p:tgtEl>
                                      </p:cBhvr>
                                      <p:to x="100000" y="60000"/>
                                    </p:animScale>
                                    <p:animScale>
                                      <p:cBhvr>
                                        <p:cTn id="71" dur="166" decel="50000">
                                          <p:stCondLst>
                                            <p:cond delay="676"/>
                                          </p:stCondLst>
                                        </p:cTn>
                                        <p:tgtEl>
                                          <p:spTgt spid="17"/>
                                        </p:tgtEl>
                                      </p:cBhvr>
                                      <p:to x="100000" y="100000"/>
                                    </p:animScale>
                                    <p:animScale>
                                      <p:cBhvr>
                                        <p:cTn id="72" dur="26">
                                          <p:stCondLst>
                                            <p:cond delay="1312"/>
                                          </p:stCondLst>
                                        </p:cTn>
                                        <p:tgtEl>
                                          <p:spTgt spid="17"/>
                                        </p:tgtEl>
                                      </p:cBhvr>
                                      <p:to x="100000" y="80000"/>
                                    </p:animScale>
                                    <p:animScale>
                                      <p:cBhvr>
                                        <p:cTn id="73" dur="166" decel="50000">
                                          <p:stCondLst>
                                            <p:cond delay="1338"/>
                                          </p:stCondLst>
                                        </p:cTn>
                                        <p:tgtEl>
                                          <p:spTgt spid="17"/>
                                        </p:tgtEl>
                                      </p:cBhvr>
                                      <p:to x="100000" y="100000"/>
                                    </p:animScale>
                                    <p:animScale>
                                      <p:cBhvr>
                                        <p:cTn id="74" dur="26">
                                          <p:stCondLst>
                                            <p:cond delay="1642"/>
                                          </p:stCondLst>
                                        </p:cTn>
                                        <p:tgtEl>
                                          <p:spTgt spid="17"/>
                                        </p:tgtEl>
                                      </p:cBhvr>
                                      <p:to x="100000" y="90000"/>
                                    </p:animScale>
                                    <p:animScale>
                                      <p:cBhvr>
                                        <p:cTn id="75" dur="166" decel="50000">
                                          <p:stCondLst>
                                            <p:cond delay="1668"/>
                                          </p:stCondLst>
                                        </p:cTn>
                                        <p:tgtEl>
                                          <p:spTgt spid="17"/>
                                        </p:tgtEl>
                                      </p:cBhvr>
                                      <p:to x="100000" y="100000"/>
                                    </p:animScale>
                                    <p:animScale>
                                      <p:cBhvr>
                                        <p:cTn id="76" dur="26">
                                          <p:stCondLst>
                                            <p:cond delay="1808"/>
                                          </p:stCondLst>
                                        </p:cTn>
                                        <p:tgtEl>
                                          <p:spTgt spid="17"/>
                                        </p:tgtEl>
                                      </p:cBhvr>
                                      <p:to x="100000" y="95000"/>
                                    </p:animScale>
                                    <p:animScale>
                                      <p:cBhvr>
                                        <p:cTn id="77" dur="166" decel="50000">
                                          <p:stCondLst>
                                            <p:cond delay="1834"/>
                                          </p:stCondLst>
                                        </p:cTn>
                                        <p:tgtEl>
                                          <p:spTgt spid="17"/>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down)">
                                      <p:cBhvr>
                                        <p:cTn id="98" dur="580">
                                          <p:stCondLst>
                                            <p:cond delay="0"/>
                                          </p:stCondLst>
                                        </p:cTn>
                                        <p:tgtEl>
                                          <p:spTgt spid="10"/>
                                        </p:tgtEl>
                                      </p:cBhvr>
                                    </p:animEffect>
                                    <p:anim calcmode="lin" valueType="num">
                                      <p:cBhvr>
                                        <p:cTn id="9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4" dur="26">
                                          <p:stCondLst>
                                            <p:cond delay="650"/>
                                          </p:stCondLst>
                                        </p:cTn>
                                        <p:tgtEl>
                                          <p:spTgt spid="10"/>
                                        </p:tgtEl>
                                      </p:cBhvr>
                                      <p:to x="100000" y="60000"/>
                                    </p:animScale>
                                    <p:animScale>
                                      <p:cBhvr>
                                        <p:cTn id="105" dur="166" decel="50000">
                                          <p:stCondLst>
                                            <p:cond delay="676"/>
                                          </p:stCondLst>
                                        </p:cTn>
                                        <p:tgtEl>
                                          <p:spTgt spid="10"/>
                                        </p:tgtEl>
                                      </p:cBhvr>
                                      <p:to x="100000" y="100000"/>
                                    </p:animScale>
                                    <p:animScale>
                                      <p:cBhvr>
                                        <p:cTn id="106" dur="26">
                                          <p:stCondLst>
                                            <p:cond delay="1312"/>
                                          </p:stCondLst>
                                        </p:cTn>
                                        <p:tgtEl>
                                          <p:spTgt spid="10"/>
                                        </p:tgtEl>
                                      </p:cBhvr>
                                      <p:to x="100000" y="80000"/>
                                    </p:animScale>
                                    <p:animScale>
                                      <p:cBhvr>
                                        <p:cTn id="107" dur="166" decel="50000">
                                          <p:stCondLst>
                                            <p:cond delay="1338"/>
                                          </p:stCondLst>
                                        </p:cTn>
                                        <p:tgtEl>
                                          <p:spTgt spid="10"/>
                                        </p:tgtEl>
                                      </p:cBhvr>
                                      <p:to x="100000" y="100000"/>
                                    </p:animScale>
                                    <p:animScale>
                                      <p:cBhvr>
                                        <p:cTn id="108" dur="26">
                                          <p:stCondLst>
                                            <p:cond delay="1642"/>
                                          </p:stCondLst>
                                        </p:cTn>
                                        <p:tgtEl>
                                          <p:spTgt spid="10"/>
                                        </p:tgtEl>
                                      </p:cBhvr>
                                      <p:to x="100000" y="90000"/>
                                    </p:animScale>
                                    <p:animScale>
                                      <p:cBhvr>
                                        <p:cTn id="109" dur="166" decel="50000">
                                          <p:stCondLst>
                                            <p:cond delay="1668"/>
                                          </p:stCondLst>
                                        </p:cTn>
                                        <p:tgtEl>
                                          <p:spTgt spid="10"/>
                                        </p:tgtEl>
                                      </p:cBhvr>
                                      <p:to x="100000" y="100000"/>
                                    </p:animScale>
                                    <p:animScale>
                                      <p:cBhvr>
                                        <p:cTn id="110" dur="26">
                                          <p:stCondLst>
                                            <p:cond delay="1808"/>
                                          </p:stCondLst>
                                        </p:cTn>
                                        <p:tgtEl>
                                          <p:spTgt spid="10"/>
                                        </p:tgtEl>
                                      </p:cBhvr>
                                      <p:to x="100000" y="95000"/>
                                    </p:animScale>
                                    <p:animScale>
                                      <p:cBhvr>
                                        <p:cTn id="111" dur="166" decel="50000">
                                          <p:stCondLst>
                                            <p:cond delay="1834"/>
                                          </p:stCondLst>
                                        </p:cTn>
                                        <p:tgtEl>
                                          <p:spTgt spid="10"/>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wipe(down)">
                                      <p:cBhvr>
                                        <p:cTn id="116" dur="580">
                                          <p:stCondLst>
                                            <p:cond delay="0"/>
                                          </p:stCondLst>
                                        </p:cTn>
                                        <p:tgtEl>
                                          <p:spTgt spid="11"/>
                                        </p:tgtEl>
                                      </p:cBhvr>
                                    </p:animEffect>
                                    <p:anim calcmode="lin" valueType="num">
                                      <p:cBhvr>
                                        <p:cTn id="11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2" dur="26">
                                          <p:stCondLst>
                                            <p:cond delay="650"/>
                                          </p:stCondLst>
                                        </p:cTn>
                                        <p:tgtEl>
                                          <p:spTgt spid="11"/>
                                        </p:tgtEl>
                                      </p:cBhvr>
                                      <p:to x="100000" y="60000"/>
                                    </p:animScale>
                                    <p:animScale>
                                      <p:cBhvr>
                                        <p:cTn id="123" dur="166" decel="50000">
                                          <p:stCondLst>
                                            <p:cond delay="676"/>
                                          </p:stCondLst>
                                        </p:cTn>
                                        <p:tgtEl>
                                          <p:spTgt spid="11"/>
                                        </p:tgtEl>
                                      </p:cBhvr>
                                      <p:to x="100000" y="100000"/>
                                    </p:animScale>
                                    <p:animScale>
                                      <p:cBhvr>
                                        <p:cTn id="124" dur="26">
                                          <p:stCondLst>
                                            <p:cond delay="1312"/>
                                          </p:stCondLst>
                                        </p:cTn>
                                        <p:tgtEl>
                                          <p:spTgt spid="11"/>
                                        </p:tgtEl>
                                      </p:cBhvr>
                                      <p:to x="100000" y="80000"/>
                                    </p:animScale>
                                    <p:animScale>
                                      <p:cBhvr>
                                        <p:cTn id="125" dur="166" decel="50000">
                                          <p:stCondLst>
                                            <p:cond delay="1338"/>
                                          </p:stCondLst>
                                        </p:cTn>
                                        <p:tgtEl>
                                          <p:spTgt spid="11"/>
                                        </p:tgtEl>
                                      </p:cBhvr>
                                      <p:to x="100000" y="100000"/>
                                    </p:animScale>
                                    <p:animScale>
                                      <p:cBhvr>
                                        <p:cTn id="126" dur="26">
                                          <p:stCondLst>
                                            <p:cond delay="1642"/>
                                          </p:stCondLst>
                                        </p:cTn>
                                        <p:tgtEl>
                                          <p:spTgt spid="11"/>
                                        </p:tgtEl>
                                      </p:cBhvr>
                                      <p:to x="100000" y="90000"/>
                                    </p:animScale>
                                    <p:animScale>
                                      <p:cBhvr>
                                        <p:cTn id="127" dur="166" decel="50000">
                                          <p:stCondLst>
                                            <p:cond delay="1668"/>
                                          </p:stCondLst>
                                        </p:cTn>
                                        <p:tgtEl>
                                          <p:spTgt spid="11"/>
                                        </p:tgtEl>
                                      </p:cBhvr>
                                      <p:to x="100000" y="100000"/>
                                    </p:animScale>
                                    <p:animScale>
                                      <p:cBhvr>
                                        <p:cTn id="128" dur="26">
                                          <p:stCondLst>
                                            <p:cond delay="1808"/>
                                          </p:stCondLst>
                                        </p:cTn>
                                        <p:tgtEl>
                                          <p:spTgt spid="11"/>
                                        </p:tgtEl>
                                      </p:cBhvr>
                                      <p:to x="100000" y="95000"/>
                                    </p:animScale>
                                    <p:animScale>
                                      <p:cBhvr>
                                        <p:cTn id="12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BB304-490B-46DC-97D5-7C22C64EDEE6}"/>
              </a:ext>
            </a:extLst>
          </p:cNvPr>
          <p:cNvSpPr>
            <a:spLocks noGrp="1"/>
          </p:cNvSpPr>
          <p:nvPr>
            <p:ph type="title"/>
          </p:nvPr>
        </p:nvSpPr>
        <p:spPr>
          <a:xfrm rot="21177728">
            <a:off x="-136615" y="798085"/>
            <a:ext cx="4596572" cy="108564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br>
              <a:rPr lang="es-ES" sz="3200" b="1" dirty="0">
                <a:solidFill>
                  <a:srgbClr val="FF0000"/>
                </a:solidFill>
              </a:rPr>
            </a:br>
            <a:r>
              <a:rPr lang="es-ES" sz="3200" b="1" dirty="0">
                <a:solidFill>
                  <a:srgbClr val="FF0000"/>
                </a:solidFill>
              </a:rPr>
              <a:t>hemorragias</a:t>
            </a:r>
            <a:br>
              <a:rPr lang="es-ES" sz="3200" b="1" dirty="0">
                <a:solidFill>
                  <a:srgbClr val="FF0000"/>
                </a:solidFill>
              </a:rPr>
            </a:br>
            <a:r>
              <a:rPr lang="es-ES" sz="3200" b="1" dirty="0">
                <a:solidFill>
                  <a:srgbClr val="FF0000"/>
                </a:solidFill>
              </a:rPr>
              <a:t>externas</a:t>
            </a:r>
          </a:p>
        </p:txBody>
      </p:sp>
      <p:sp>
        <p:nvSpPr>
          <p:cNvPr id="11" name="Rectángulo 10">
            <a:extLst>
              <a:ext uri="{FF2B5EF4-FFF2-40B4-BE49-F238E27FC236}">
                <a16:creationId xmlns:a16="http://schemas.microsoft.com/office/drawing/2014/main" id="{F9DC6BE5-7C67-45D0-9654-786BB0E3C71E}"/>
              </a:ext>
            </a:extLst>
          </p:cNvPr>
          <p:cNvSpPr/>
          <p:nvPr/>
        </p:nvSpPr>
        <p:spPr>
          <a:xfrm>
            <a:off x="7873926" y="1385332"/>
            <a:ext cx="3623945"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RESUMEN</a:t>
            </a:r>
            <a:endParaRPr lang="es-ES" sz="1600" b="1" dirty="0"/>
          </a:p>
        </p:txBody>
      </p:sp>
      <p:pic>
        <p:nvPicPr>
          <p:cNvPr id="7" name="Picture 8">
            <a:extLst>
              <a:ext uri="{FF2B5EF4-FFF2-40B4-BE49-F238E27FC236}">
                <a16:creationId xmlns:a16="http://schemas.microsoft.com/office/drawing/2014/main" id="{95A69A2C-85FF-49D8-979D-9B7DE86C2249}"/>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304803" y="792286"/>
            <a:ext cx="5834063" cy="5545137"/>
          </a:xfrm>
          <a:noFill/>
        </p:spPr>
      </p:pic>
    </p:spTree>
    <p:extLst>
      <p:ext uri="{BB962C8B-B14F-4D97-AF65-F5344CB8AC3E}">
        <p14:creationId xmlns:p14="http://schemas.microsoft.com/office/powerpoint/2010/main" val="910886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0_TF45205285_Win32" id="{B824BB61-E792-46EB-AD5E-70BCF3562648}" vid="{025F6579-B20A-47E7-97FA-E5CAB5168F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Diseño dividendo</Template>
  <TotalTime>5159</TotalTime>
  <Words>2596</Words>
  <Application>Microsoft Office PowerPoint</Application>
  <PresentationFormat>Panorámica</PresentationFormat>
  <Paragraphs>262</Paragraphs>
  <Slides>16</Slides>
  <Notes>8</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 PEPSI !</vt:lpstr>
      <vt:lpstr>Amasis MT Pro Black</vt:lpstr>
      <vt:lpstr>Bodoni MT Black</vt:lpstr>
      <vt:lpstr>Calibri</vt:lpstr>
      <vt:lpstr>Chiller</vt:lpstr>
      <vt:lpstr>Cooper Black</vt:lpstr>
      <vt:lpstr>Gill Sans MT</vt:lpstr>
      <vt:lpstr>Wingdings</vt:lpstr>
      <vt:lpstr>Wingdings 2</vt:lpstr>
      <vt:lpstr>DividendVTI</vt:lpstr>
      <vt:lpstr>Primeros auxilios en el valle de laciana</vt:lpstr>
      <vt:lpstr>Heridas hemorragias</vt:lpstr>
      <vt:lpstr>Presentación de PowerPoint</vt:lpstr>
      <vt:lpstr> hemorragias externas</vt:lpstr>
      <vt:lpstr> Y SI FALLA…. Qué hacemos?</vt:lpstr>
      <vt:lpstr>Presentación de PowerPoint</vt:lpstr>
      <vt:lpstr>Presentación de PowerPoint</vt:lpstr>
      <vt:lpstr>Presentación de PowerPoint</vt:lpstr>
      <vt:lpstr> hemorragias externas</vt:lpstr>
      <vt:lpstr>AMPUTACIONES</vt:lpstr>
      <vt:lpstr>Presentación de PowerPoint</vt:lpstr>
      <vt:lpstr>Hemorragias EXTERIORIZADAS</vt:lpstr>
      <vt:lpstr>ME ENCUENTRO ANTE UNA HEMORRAGIA. QUÉ HAGO…?</vt:lpstr>
      <vt:lpstr>CUERPOS EXTRAÑOS </vt:lpstr>
      <vt:lpstr> Atragantamientos MAniobra de Heimlich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Primeros auxilios en el valle de laciana</dc:title>
  <dc:creator>MARGARET MURILLO RUBIO</dc:creator>
  <cp:lastModifiedBy>MARGARET MURILLO RUBIO</cp:lastModifiedBy>
  <cp:revision>201</cp:revision>
  <dcterms:created xsi:type="dcterms:W3CDTF">2021-11-11T08:56:55Z</dcterms:created>
  <dcterms:modified xsi:type="dcterms:W3CDTF">2022-02-17T09:34:28Z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