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3A861-2818-2AF4-D4D9-061A708383D2}" v="1" dt="2022-05-03T16:12:31.06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3"/>
  </p:normalViewPr>
  <p:slideViewPr>
    <p:cSldViewPr snapToGrid="0" snapToObjects="1">
      <p:cViewPr varScale="1">
        <p:scale>
          <a:sx n="45" d="100"/>
          <a:sy n="45" d="100"/>
        </p:scale>
        <p:origin x="20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RAYA MARIA PEREZ ALONSO" userId="S::smperez@educa.jcyl.es::b79d8151-4056-45c3-bffb-3831b478fbaa" providerId="AD" clId="Web-{91D3A861-2818-2AF4-D4D9-061A708383D2}"/>
    <pc:docChg chg="delSld">
      <pc:chgData name="SORAYA MARIA PEREZ ALONSO" userId="S::smperez@educa.jcyl.es::b79d8151-4056-45c3-bffb-3831b478fbaa" providerId="AD" clId="Web-{91D3A861-2818-2AF4-D4D9-061A708383D2}" dt="2022-05-03T16:12:31.063" v="0"/>
      <pc:docMkLst>
        <pc:docMk/>
      </pc:docMkLst>
      <pc:sldChg chg="del">
        <pc:chgData name="SORAYA MARIA PEREZ ALONSO" userId="S::smperez@educa.jcyl.es::b79d8151-4056-45c3-bffb-3831b478fbaa" providerId="AD" clId="Web-{91D3A861-2818-2AF4-D4D9-061A708383D2}" dt="2022-05-03T16:12:31.063" v="0"/>
        <pc:sldMkLst>
          <pc:docMk/>
          <pc:sldMk cId="0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1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Título de la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Información fáctica</a:t>
            </a:r>
          </a:p>
        </p:txBody>
      </p:sp>
      <p:sp>
        <p:nvSpPr>
          <p:cNvPr id="107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ar frente al cielo en la puesta de sol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ar frente al cielo en la puesta de sol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La playa y el mar en la puesta de sol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a playa y el mar en la puesta de sol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a playa y el mar en la puesta de sol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Título de la presentación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Título de la diapositiva</a:t>
            </a:r>
          </a:p>
        </p:txBody>
      </p:sp>
      <p:sp>
        <p:nvSpPr>
          <p:cNvPr id="33" name="Mar frente al cielo en la puesta de sol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43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Subtítulo de la diapositiva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1" name="Mar frente al cielo en la puesta de sol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ubtítulo de la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Subtítulo de la diapositiva</a:t>
            </a:r>
          </a:p>
        </p:txBody>
      </p:sp>
      <p:sp>
        <p:nvSpPr>
          <p:cNvPr id="63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Subtítulo de la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Subtítulo de agenda</a:t>
            </a:r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OQVWg_GWf-0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ZBgQZsfszE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KgLAVsPKW0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lCB0GnUcUM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xjVipFsumM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-kZMLt5nwVo?feature=oemb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43zUJaZNwNA?feature=oembed" TargetMode="External"/><Relationship Id="rId1" Type="http://schemas.openxmlformats.org/officeDocument/2006/relationships/video" Target="https://www.youtube.com/embed/P6oQpggqWJ4?feature=oembed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dlYsTO8bcM?feature=oembe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Op6rqO2t6c?feature=oembe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-WNhQJsa5YM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JxXdUZF0HA?feature=oembed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LLG4eQVDIA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_NkJoyCledE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EwngknArSQ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rso: Las pasiones del alma: Un recorrido didáctico por el Museo del Prado."/>
          <p:cNvSpPr txBox="1">
            <a:spLocks noGrp="1"/>
          </p:cNvSpPr>
          <p:nvPr>
            <p:ph type="body" idx="21"/>
          </p:nvPr>
        </p:nvSpPr>
        <p:spPr>
          <a:xfrm>
            <a:off x="1219200" y="3637202"/>
            <a:ext cx="21945600" cy="605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Curso: Las pasiones del alma: Un recorrido didáctico por el Museo del Prado. </a:t>
            </a:r>
          </a:p>
        </p:txBody>
      </p:sp>
      <p:sp>
        <p:nvSpPr>
          <p:cNvPr id="152" name="Historias detrás de… el Museo del Prado"/>
          <p:cNvSpPr txBox="1">
            <a:spLocks noGrp="1"/>
          </p:cNvSpPr>
          <p:nvPr>
            <p:ph type="ctrTitle"/>
          </p:nvPr>
        </p:nvSpPr>
        <p:spPr>
          <a:xfrm>
            <a:off x="223333" y="586288"/>
            <a:ext cx="24530313" cy="1754380"/>
          </a:xfrm>
          <a:prstGeom prst="rect">
            <a:avLst/>
          </a:prstGeom>
        </p:spPr>
        <p:txBody>
          <a:bodyPr/>
          <a:lstStyle>
            <a:lvl1pPr defTabSz="2316479">
              <a:defRPr sz="8550" spc="-85">
                <a:solidFill>
                  <a:srgbClr val="FFFFFF"/>
                </a:solidFill>
              </a:defRPr>
            </a:lvl1pPr>
          </a:lstStyle>
          <a:p>
            <a:r>
              <a:t>Historias detrás de… el Museo del Prado</a:t>
            </a:r>
          </a:p>
        </p:txBody>
      </p:sp>
      <p:sp>
        <p:nvSpPr>
          <p:cNvPr id="153" name="Sensaciones y emociones."/>
          <p:cNvSpPr txBox="1">
            <a:spLocks noGrp="1"/>
          </p:cNvSpPr>
          <p:nvPr>
            <p:ph type="subTitle" sz="quarter" idx="1"/>
          </p:nvPr>
        </p:nvSpPr>
        <p:spPr>
          <a:xfrm>
            <a:off x="1716832" y="2472768"/>
            <a:ext cx="21945601" cy="1032333"/>
          </a:xfrm>
          <a:prstGeom prst="rect">
            <a:avLst/>
          </a:prstGeom>
        </p:spPr>
        <p:txBody>
          <a:bodyPr/>
          <a:lstStyle>
            <a:lvl1pPr defTabSz="734694">
              <a:defRPr sz="5340" spc="-53">
                <a:solidFill>
                  <a:srgbClr val="FFFFFF"/>
                </a:solidFill>
              </a:defRPr>
            </a:lvl1pPr>
          </a:lstStyle>
          <a:p>
            <a:r>
              <a:t>Sensaciones y emociones.</a:t>
            </a:r>
          </a:p>
        </p:txBody>
      </p:sp>
      <p:sp>
        <p:nvSpPr>
          <p:cNvPr id="154" name="Cristina Párbole Martín.…"/>
          <p:cNvSpPr txBox="1"/>
          <p:nvPr/>
        </p:nvSpPr>
        <p:spPr>
          <a:xfrm>
            <a:off x="14340842" y="10817330"/>
            <a:ext cx="9584152" cy="128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61340">
              <a:lnSpc>
                <a:spcPct val="100000"/>
              </a:lnSpc>
              <a:defRPr sz="3400" spc="-3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Cristina Párbole Martín.</a:t>
            </a:r>
          </a:p>
          <a:p>
            <a:pPr defTabSz="561340">
              <a:lnSpc>
                <a:spcPct val="100000"/>
              </a:lnSpc>
              <a:defRPr sz="3400" spc="-3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Historiadora. </a:t>
            </a:r>
          </a:p>
        </p:txBody>
      </p:sp>
      <p:pic>
        <p:nvPicPr>
          <p:cNvPr id="155" name="1366_2000.jpg" descr="1366_2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10" y="5236934"/>
            <a:ext cx="12856848" cy="7228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 descr="Imagen que contiene bola de billar, dibujo&#10;&#10;Descripción generada automáticamente">
            <a:extLst>
              <a:ext uri="{FF2B5EF4-FFF2-40B4-BE49-F238E27FC236}">
                <a16:creationId xmlns:a16="http://schemas.microsoft.com/office/drawing/2014/main" id="{B7EEA65B-EEB3-A73F-EF40-7B963581C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774" y="11636456"/>
            <a:ext cx="2105025" cy="9683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ensaciones y emociones."/>
          <p:cNvSpPr txBox="1">
            <a:spLocks noGrp="1"/>
          </p:cNvSpPr>
          <p:nvPr>
            <p:ph type="title"/>
          </p:nvPr>
        </p:nvSpPr>
        <p:spPr>
          <a:xfrm>
            <a:off x="1219200" y="561428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Sensaciones y emociones.</a:t>
            </a:r>
          </a:p>
        </p:txBody>
      </p:sp>
      <p:sp>
        <p:nvSpPr>
          <p:cNvPr id="200" name="Ira, tristeza, amor trágico, sufrimiento, locura, alegría, resignación, sorpresa…"/>
          <p:cNvSpPr txBox="1">
            <a:spLocks noGrp="1"/>
          </p:cNvSpPr>
          <p:nvPr>
            <p:ph type="body" idx="1"/>
          </p:nvPr>
        </p:nvSpPr>
        <p:spPr>
          <a:xfrm>
            <a:off x="1217711" y="2828360"/>
            <a:ext cx="21948578" cy="8483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Ira, tristeza, amor trágico, sufrimiento, locura, alegría, resignación, sorpresa…</a:t>
            </a:r>
          </a:p>
        </p:txBody>
      </p:sp>
      <p:pic>
        <p:nvPicPr>
          <p:cNvPr id="201" name="photo-4-5-bis.jpg" descr="photo-4-5-b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57" y="4493060"/>
            <a:ext cx="12832977" cy="7940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Miedo."/>
          <p:cNvSpPr txBox="1">
            <a:spLocks noGrp="1"/>
          </p:cNvSpPr>
          <p:nvPr>
            <p:ph type="title"/>
          </p:nvPr>
        </p:nvSpPr>
        <p:spPr>
          <a:xfrm>
            <a:off x="1219200" y="229673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Miedo.</a:t>
            </a:r>
          </a:p>
        </p:txBody>
      </p:sp>
      <p:sp>
        <p:nvSpPr>
          <p:cNvPr id="204" name="Según la RAE: Perturbación angustiosa del ánimo por un riesgo o daño real o imaginario.…"/>
          <p:cNvSpPr txBox="1">
            <a:spLocks noGrp="1"/>
          </p:cNvSpPr>
          <p:nvPr>
            <p:ph type="body" sz="half" idx="1"/>
          </p:nvPr>
        </p:nvSpPr>
        <p:spPr>
          <a:xfrm>
            <a:off x="10539817" y="4844484"/>
            <a:ext cx="12173473" cy="6268307"/>
          </a:xfrm>
          <a:prstGeom prst="rect">
            <a:avLst/>
          </a:prstGeom>
        </p:spPr>
        <p:txBody>
          <a:bodyPr/>
          <a:lstStyle/>
          <a:p>
            <a:pPr marL="540638" indent="-540638" algn="just" defTabSz="2413955">
              <a:spcBef>
                <a:spcPts val="2300"/>
              </a:spcBef>
              <a:defRPr sz="4356">
                <a:solidFill>
                  <a:srgbClr val="FFFFFF"/>
                </a:solidFill>
              </a:defRPr>
            </a:pPr>
            <a:r>
              <a:t>Según la RAE: Perturbación angustiosa del ánimo por un riesgo o daño real o imaginario.</a:t>
            </a:r>
          </a:p>
          <a:p>
            <a:pPr marL="540638" indent="-540638" algn="just" defTabSz="2413955">
              <a:spcBef>
                <a:spcPts val="2300"/>
              </a:spcBef>
              <a:defRPr sz="4356">
                <a:solidFill>
                  <a:srgbClr val="FFFFFF"/>
                </a:solidFill>
              </a:defRPr>
            </a:pPr>
            <a:r>
              <a:t>Saturno. 1820-1823. Francisco de Goya. Técnica mixta sobre revestimiento mural trasladado a lienzo. Sala 067. </a:t>
            </a:r>
          </a:p>
          <a:p>
            <a:pPr marL="540638" indent="-540638" algn="just" defTabSz="2413955">
              <a:spcBef>
                <a:spcPts val="2300"/>
              </a:spcBef>
              <a:defRPr sz="4356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5" name="Francisco_de_Goya,_Saturno_devorando_a_su_hijo_(1819-1823).jpg" descr="Francisco_de_Goya,_Saturno_devorando_a_su_hijo_(1819-18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67" y="1567135"/>
            <a:ext cx="6312215" cy="11593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aturno devorando a un hijo. Rubens. 1636-1638."/>
          <p:cNvSpPr txBox="1">
            <a:spLocks noGrp="1"/>
          </p:cNvSpPr>
          <p:nvPr>
            <p:ph type="body" sz="quarter" idx="1"/>
          </p:nvPr>
        </p:nvSpPr>
        <p:spPr>
          <a:xfrm>
            <a:off x="9655507" y="11397538"/>
            <a:ext cx="13199295" cy="114605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t>Saturno devorando a un hijo. Rubens. 1636-1638. </a:t>
            </a:r>
          </a:p>
        </p:txBody>
      </p:sp>
      <p:sp>
        <p:nvSpPr>
          <p:cNvPr id="209" name="Historia detrás de la ira."/>
          <p:cNvSpPr txBox="1"/>
          <p:nvPr/>
        </p:nvSpPr>
        <p:spPr>
          <a:xfrm>
            <a:off x="1005928" y="216960"/>
            <a:ext cx="21945601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Historia detrás de la ira.</a:t>
            </a:r>
          </a:p>
        </p:txBody>
      </p:sp>
      <p:pic>
        <p:nvPicPr>
          <p:cNvPr id="210" name="eyJ0eXAiOiJKV1QiLCJhbGciOiJIUzI1NiJ9.eyJpbSI6WyJcL2FydHdvcmtcL2ltYWdlRmlsZVwvcnViZW5zLXNhdHVybm8uanBnIiwicmVzaXplLDgwMCJdfQ.cF6geOpFQA1mRaJvl_8dLi-42HMlRu5QLhvHfxDkr7k.jpg.png" descr="eyJ0eXAiOiJKV1QiLCJhbGciOiJIUzI1NiJ9.eyJpbSI6WyJcL2FydHdvcmtcL2ltYWdlRmlsZVwvcnViZW5zLXNhdHVybm8uanBnIiwicmVzaXplLDgwMCJdfQ.cF6geOpFQA1mRaJvl_8dLi-42HMlRu5QLhvHfxDkr7k.jp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995" y="2304342"/>
            <a:ext cx="5061316" cy="10698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museo_del_prado-pedro_pablo_rubens-pintura_317731654_83858766_1706x1280.jpg" descr="museo_del_prado-pedro_pablo_rubens-pintura_317731654_83858766_1706x1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018" y="2887328"/>
            <a:ext cx="10584320" cy="7941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Tristeza."/>
          <p:cNvSpPr txBox="1"/>
          <p:nvPr/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Tristeza.</a:t>
            </a:r>
          </a:p>
        </p:txBody>
      </p:sp>
      <p:sp>
        <p:nvSpPr>
          <p:cNvPr id="221" name="Rectángulo"/>
          <p:cNvSpPr txBox="1"/>
          <p:nvPr/>
        </p:nvSpPr>
        <p:spPr>
          <a:xfrm>
            <a:off x="342446" y="4013200"/>
            <a:ext cx="2137982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18440" indent="-218440" algn="l" defTabSz="975335">
              <a:spcBef>
                <a:spcPts val="900"/>
              </a:spcBef>
              <a:buSzPct val="150000"/>
              <a:buChar char="•"/>
              <a:defRPr sz="1760"/>
            </a:pPr>
            <a:endParaRPr/>
          </a:p>
        </p:txBody>
      </p:sp>
      <p:pic>
        <p:nvPicPr>
          <p:cNvPr id="222" name="99bd59a4-7933-42cd-9453-fc4a5a0dcea0.jpg" descr="99bd59a4-7933-42cd-9453-fc4a5a0dce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46" y="4013200"/>
            <a:ext cx="10566775" cy="838187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egún la RAE: Estado de ánimo que se caracteriza por un sentimiento de dolor o desilusión que incita al llanto.…"/>
          <p:cNvSpPr txBox="1">
            <a:spLocks noGrp="1"/>
          </p:cNvSpPr>
          <p:nvPr>
            <p:ph type="body" sz="half" idx="1"/>
          </p:nvPr>
        </p:nvSpPr>
        <p:spPr>
          <a:xfrm>
            <a:off x="11535082" y="5831751"/>
            <a:ext cx="12173474" cy="6268306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rgbClr val="FFFFFF"/>
                </a:solidFill>
              </a:defRPr>
            </a:pPr>
            <a:r>
              <a:t>Según la RAE: Estado de ánimo que se caracteriza por un sentimiento de dolor o desilusión que incita al llanto.</a:t>
            </a:r>
          </a:p>
          <a:p>
            <a:pPr algn="just">
              <a:defRPr>
                <a:solidFill>
                  <a:srgbClr val="FFFFFF"/>
                </a:solidFill>
              </a:defRPr>
            </a:pPr>
            <a:r>
              <a:t>El Descendimiento. Antes de 1443. Rogier Van Der Weyden. Óleo sobre tabla. Sala 058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Texto de viñeta de la diapositiva"/>
          <p:cNvSpPr txBox="1">
            <a:spLocks noGrp="1"/>
          </p:cNvSpPr>
          <p:nvPr>
            <p:ph type="body" idx="1"/>
          </p:nvPr>
        </p:nvSpPr>
        <p:spPr>
          <a:xfrm>
            <a:off x="223934" y="3440625"/>
            <a:ext cx="21948578" cy="8483601"/>
          </a:xfrm>
          <a:prstGeom prst="rect">
            <a:avLst/>
          </a:prstGeom>
        </p:spPr>
        <p:txBody>
          <a:bodyPr/>
          <a:lstStyle/>
          <a:p>
            <a:pPr marL="218440" indent="-218440" defTabSz="975335">
              <a:spcBef>
                <a:spcPts val="900"/>
              </a:spcBef>
              <a:defRPr sz="1760"/>
            </a:pPr>
            <a:endParaRPr/>
          </a:p>
        </p:txBody>
      </p:sp>
      <p:pic>
        <p:nvPicPr>
          <p:cNvPr id="227" name="99bd59a4-7933-42cd-9453-fc4a5a0dcea0.jpg" descr="99bd59a4-7933-42cd-9453-fc4a5a0dce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" y="3440625"/>
            <a:ext cx="10566775" cy="838187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Historia detrás de la tristeza."/>
          <p:cNvSpPr txBox="1"/>
          <p:nvPr/>
        </p:nvSpPr>
        <p:spPr>
          <a:xfrm>
            <a:off x="1005928" y="216960"/>
            <a:ext cx="21945601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Historia detrás de la tristeza.</a:t>
            </a:r>
          </a:p>
        </p:txBody>
      </p:sp>
      <p:pic>
        <p:nvPicPr>
          <p:cNvPr id="230" name="descendimiento-de-roger-van-der-weyden-c-1435-detalle-3.jpg" descr="descendimiento-de-roger-van-der-weyden-c-1435-detalle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059" y="1915996"/>
            <a:ext cx="6229915" cy="5413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20090114elpepicul_32.jpg" descr="20090114elpepicul_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8524" y="2125235"/>
            <a:ext cx="6721514" cy="4943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rogier-van-der-weyden.jpg.jpeg" descr="rogier-van-der-weyden.jpg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4725" y="7249874"/>
            <a:ext cx="6984583" cy="6506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9ecd16770d7057b3d1cfdad59ebe39e7-2.jpg" descr="9ecd16770d7057b3d1cfdad59ebe39e7-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2699" y="6949288"/>
            <a:ext cx="4356411" cy="710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ando la obra se vacía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Cuando la obra se vacía.</a:t>
            </a:r>
          </a:p>
        </p:txBody>
      </p:sp>
      <p:sp>
        <p:nvSpPr>
          <p:cNvPr id="236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8" name="El descendimiento de Rogier van der Weyden ✝️ [Obra Vaciada]" descr="El descendimiento de Rogier van der Weyden ✝️ [Obra Vaciada]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90542" y="3683000"/>
            <a:ext cx="16256001" cy="9144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Odio."/>
          <p:cNvSpPr txBox="1"/>
          <p:nvPr/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Odio.</a:t>
            </a:r>
          </a:p>
        </p:txBody>
      </p:sp>
      <p:pic>
        <p:nvPicPr>
          <p:cNvPr id="244" name="Manuel_Domínguez_Sánchez_-_El_suicidio_de_Séneca.jpg" descr="Manuel_Domínguez_Sánchez_-_El_suicidio_de_Séne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91" y="3862577"/>
            <a:ext cx="11587316" cy="693871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egún la RAE: Antipatía y aversión hacia algo o hacia alguien cuyo mal se desea..…"/>
          <p:cNvSpPr txBox="1"/>
          <p:nvPr/>
        </p:nvSpPr>
        <p:spPr>
          <a:xfrm>
            <a:off x="12344026" y="4938302"/>
            <a:ext cx="11246045" cy="590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02412" indent="-502412" algn="just" defTabSz="2243271">
              <a:spcBef>
                <a:spcPts val="2200"/>
              </a:spcBef>
              <a:buSzPct val="150000"/>
              <a:buChar char="•"/>
              <a:defRPr sz="4048">
                <a:solidFill>
                  <a:srgbClr val="FFFFFF"/>
                </a:solidFill>
              </a:defRPr>
            </a:pPr>
            <a:r>
              <a:t>Según la RAE: Antipatía y aversión hacia algo o hacia alguien cuyo mal se desea..</a:t>
            </a:r>
          </a:p>
          <a:p>
            <a:pPr marL="502412" indent="-502412" algn="just" defTabSz="2243271">
              <a:spcBef>
                <a:spcPts val="2200"/>
              </a:spcBef>
              <a:buSzPct val="150000"/>
              <a:buChar char="•"/>
              <a:defRPr sz="4048">
                <a:solidFill>
                  <a:srgbClr val="FFFFFF"/>
                </a:solidFill>
              </a:defRPr>
            </a:pPr>
            <a:r>
              <a:t>Séneca, después de abrirse las venas, se mete en un baño y sus amigos, poseídos de dolor, juran odio a Nerón que decretó la muerte de su maestro. 1871. Manuel Domínguez Sánchez. Óleo sobre lienzo. Sala 075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Historia detrás del odio."/>
          <p:cNvSpPr txBox="1"/>
          <p:nvPr/>
        </p:nvSpPr>
        <p:spPr>
          <a:xfrm>
            <a:off x="1005928" y="216960"/>
            <a:ext cx="21945601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Historia detrás del odio.</a:t>
            </a:r>
          </a:p>
        </p:txBody>
      </p:sp>
      <p:pic>
        <p:nvPicPr>
          <p:cNvPr id="251" name="Manuel_Domínguez_Sánchez_-_El_suicidio_de_Séneca.jpg" descr="Manuel_Domínguez_Sánchez_-_El_suicidio_de_Séne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5" y="2891008"/>
            <a:ext cx="14578021" cy="872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Manuel_Domínguez_Sánchez_-_El_suicidio_de_Séneca-rec580.jpg" descr="Manuel_Domínguez_Sánchez_-_El_suicidio_de_Séneca-rec5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3127" y="1958525"/>
            <a:ext cx="7366001" cy="1141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La obra comentada en latín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obra comentada en latín.</a:t>
            </a:r>
          </a:p>
        </p:txBody>
      </p:sp>
      <p:sp>
        <p:nvSpPr>
          <p:cNvPr id="255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&quot;Séneca, después de abrirse las venas&quot; de Manuel Domínguez con comentarios en latín" descr="&quot;Séneca, después de abrirse las venas&quot; de Manuel Domínguez con comentarios en latín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16915" y="3897381"/>
            <a:ext cx="14121091" cy="79431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orpresa."/>
          <p:cNvSpPr txBox="1"/>
          <p:nvPr/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Sorpresa.</a:t>
            </a:r>
          </a:p>
        </p:txBody>
      </p:sp>
      <p:pic>
        <p:nvPicPr>
          <p:cNvPr id="263" name="Velázquez_-_La_Fragua_de_Vulcano_(Museo_del_Prado,_1630).jpg" descr="Velázquez_-_La_Fragua_de_Vulcano_(Museo_del_Prado,_163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7" y="3144787"/>
            <a:ext cx="11506521" cy="893782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egún la RAE: Conmover o maravillar con algo imprevisto, raro o incomprensible.…"/>
          <p:cNvSpPr txBox="1"/>
          <p:nvPr/>
        </p:nvSpPr>
        <p:spPr>
          <a:xfrm>
            <a:off x="12675703" y="4938302"/>
            <a:ext cx="10914368" cy="590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6100" indent="-546100" algn="just" defTabSz="2438338">
              <a:spcBef>
                <a:spcPts val="2400"/>
              </a:spcBef>
              <a:buSzPct val="150000"/>
              <a:buChar char="•"/>
              <a:defRPr sz="4400">
                <a:solidFill>
                  <a:srgbClr val="FFFFFF"/>
                </a:solidFill>
              </a:defRPr>
            </a:pPr>
            <a:r>
              <a:t>Según la RAE: Conmover o maravillar con algo imprevisto, raro o incomprensible.</a:t>
            </a:r>
          </a:p>
          <a:p>
            <a:pPr marL="546100" indent="-546100" algn="just" defTabSz="2438338">
              <a:spcBef>
                <a:spcPts val="2400"/>
              </a:spcBef>
              <a:buSzPct val="150000"/>
              <a:buChar char="•"/>
              <a:defRPr sz="4400">
                <a:solidFill>
                  <a:srgbClr val="FFFFFF"/>
                </a:solidFill>
              </a:defRPr>
            </a:pPr>
            <a:r>
              <a:t>La fragua de Vulcano. 1630. Diego Rodríguez de Silva y Velázquez. Óleo sobre lienzo. Sala 011.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El confinamiento y dos aficiones: escritura y las historias.…"/>
          <p:cNvSpPr txBox="1">
            <a:spLocks noGrp="1"/>
          </p:cNvSpPr>
          <p:nvPr>
            <p:ph type="body" sz="half" idx="1"/>
          </p:nvPr>
        </p:nvSpPr>
        <p:spPr>
          <a:xfrm>
            <a:off x="11027133" y="3847322"/>
            <a:ext cx="12093251" cy="930581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r>
              <a:t>El confinamiento y dos aficiones: escritura y las historias. </a:t>
            </a:r>
          </a:p>
          <a:p>
            <a:pPr marL="0" indent="0" algn="just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r>
              <a:t>¿Qué es historias detrás de…?</a:t>
            </a:r>
          </a:p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r>
              <a:t>Una historia + mi percepción de la obra + una forma breve de contarla.</a:t>
            </a:r>
          </a:p>
          <a:p>
            <a:pPr marL="0" indent="0" algn="just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marL="0" indent="0" algn="ctr">
              <a:buSzTx/>
              <a:buNone/>
              <a:defRPr sz="3500">
                <a:solidFill>
                  <a:srgbClr val="FFFFFF"/>
                </a:solidFill>
              </a:defRPr>
            </a:pPr>
            <a:endParaRPr/>
          </a:p>
          <a:p>
            <a:pPr marL="0" indent="0" algn="ctr">
              <a:buSzTx/>
              <a:buNone/>
              <a:defRPr sz="3500">
                <a:solidFill>
                  <a:srgbClr val="FFFFFF"/>
                </a:solidFill>
              </a:defRPr>
            </a:pPr>
            <a:r>
              <a:t>Mayo 2021. Cuenta de Instagram: historias_detrasde</a:t>
            </a:r>
          </a:p>
          <a:p>
            <a:pPr marL="0" indent="0" algn="ctr">
              <a:buSzTx/>
              <a:buNone/>
              <a:defRPr sz="35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Actualmente 2053 seguidores. </a:t>
            </a:r>
          </a:p>
        </p:txBody>
      </p:sp>
      <p:sp>
        <p:nvSpPr>
          <p:cNvPr id="158" name="¿Cómo enfocar el arte y la historia?"/>
          <p:cNvSpPr txBox="1"/>
          <p:nvPr/>
        </p:nvSpPr>
        <p:spPr>
          <a:xfrm>
            <a:off x="1138808" y="497864"/>
            <a:ext cx="22106383" cy="227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1400" spc="-11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¿Cómo enfocar el arte y la historia?</a:t>
            </a:r>
          </a:p>
        </p:txBody>
      </p:sp>
      <p:pic>
        <p:nvPicPr>
          <p:cNvPr id="159" name="unnamed-6.jpg" descr="unnamed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746" y="2739716"/>
            <a:ext cx="5906829" cy="9981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Historia detrás de una sorpresa."/>
          <p:cNvSpPr txBox="1"/>
          <p:nvPr/>
        </p:nvSpPr>
        <p:spPr>
          <a:xfrm>
            <a:off x="1219200" y="264353"/>
            <a:ext cx="2194560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Historia detrás de una sorpresa.</a:t>
            </a:r>
          </a:p>
        </p:txBody>
      </p:sp>
      <p:pic>
        <p:nvPicPr>
          <p:cNvPr id="270" name="Velázquez_-_La_Fragua_de_Vulcano_(Museo_del_Prado,_1630).jpg" descr="Velázquez_-_La_Fragua_de_Vulcano_(Museo_del_Prado,_163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77" y="2481277"/>
            <a:ext cx="13269515" cy="10307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EfxX_NlXYAEWfxh.jpg" descr="EfxX_NlXYAEWfx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987" y="2416077"/>
            <a:ext cx="8736312" cy="10437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El arte se convierte en comedia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El arte se convierte en comedia.</a:t>
            </a:r>
          </a:p>
        </p:txBody>
      </p:sp>
      <p:sp>
        <p:nvSpPr>
          <p:cNvPr id="274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6" name="Cruz y raya - La fragua de Vulcano" descr="Cruz y raya - La fragua de Vulcano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66244" y="3239133"/>
            <a:ext cx="11451512" cy="85886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Locura."/>
          <p:cNvSpPr txBox="1"/>
          <p:nvPr/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Locura.</a:t>
            </a:r>
          </a:p>
        </p:txBody>
      </p:sp>
      <p:pic>
        <p:nvPicPr>
          <p:cNvPr id="282" name="the-cure-of-folly.jpg" descr="the-cure-of-fol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60" y="2668851"/>
            <a:ext cx="7119529" cy="9775097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egún la RAE: Privación del juicio o del uso de la razón.…"/>
          <p:cNvSpPr txBox="1"/>
          <p:nvPr/>
        </p:nvSpPr>
        <p:spPr>
          <a:xfrm>
            <a:off x="11467166" y="4961999"/>
            <a:ext cx="10914369" cy="590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6100" indent="-546100" algn="just" defTabSz="2438338">
              <a:spcBef>
                <a:spcPts val="2400"/>
              </a:spcBef>
              <a:buSzPct val="150000"/>
              <a:buChar char="•"/>
              <a:defRPr sz="4400">
                <a:solidFill>
                  <a:srgbClr val="FFFFFF"/>
                </a:solidFill>
              </a:defRPr>
            </a:pPr>
            <a:r>
              <a:t>Según la RAE: Privación del juicio o del uso de la razón.</a:t>
            </a:r>
          </a:p>
          <a:p>
            <a:pPr marL="546100" indent="-546100" algn="just" defTabSz="2438338">
              <a:spcBef>
                <a:spcPts val="2400"/>
              </a:spcBef>
              <a:buSzPct val="150000"/>
              <a:buChar char="•"/>
              <a:defRPr sz="4400">
                <a:solidFill>
                  <a:srgbClr val="FFFFFF"/>
                </a:solidFill>
              </a:defRPr>
            </a:pPr>
            <a:r>
              <a:t>La extracción de la piedra de la locura. 1501-1505. El Bosco. Óleo sobre tabla de madera de roble.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Historia detrás de una locura."/>
          <p:cNvSpPr txBox="1"/>
          <p:nvPr/>
        </p:nvSpPr>
        <p:spPr>
          <a:xfrm>
            <a:off x="1219200" y="264353"/>
            <a:ext cx="2194560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Historia detrás de una locura.</a:t>
            </a:r>
          </a:p>
        </p:txBody>
      </p:sp>
      <p:pic>
        <p:nvPicPr>
          <p:cNvPr id="289" name="the-cure-of-folly.jpg" descr="the-cure-of-fol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87" y="2692548"/>
            <a:ext cx="7119529" cy="9775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edra-de-la-locura-El-Bosco.jpg" descr="Piedra-de-la-locura-El-Bos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534" y="3012298"/>
            <a:ext cx="13603273" cy="8657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La extracción de la piedra de la locura en la Edad Media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48255">
              <a:defRPr sz="7056" spc="-70">
                <a:solidFill>
                  <a:srgbClr val="FFFFFF"/>
                </a:solidFill>
              </a:defRPr>
            </a:lvl1pPr>
          </a:lstStyle>
          <a:p>
            <a:r>
              <a:t>La extracción de la piedra de la locura en la Edad Media.</a:t>
            </a:r>
          </a:p>
        </p:txBody>
      </p:sp>
      <p:sp>
        <p:nvSpPr>
          <p:cNvPr id="293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5" name="#ALMARELATOS Capítulo 1: &quot;La Piedra de la Locura&quot;" descr="#ALMARELATOS Capítulo 1: &quot;La Piedra de la Locura&quot;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64000" y="3281265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Amor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Amor.</a:t>
            </a:r>
          </a:p>
        </p:txBody>
      </p:sp>
      <p:sp>
        <p:nvSpPr>
          <p:cNvPr id="298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egún la RAE: Sentimiento intenso del ser humano que, partiendo de su propia insuficiencia, necesita y busca el encuentro y unión con otro ser.…"/>
          <p:cNvSpPr txBox="1"/>
          <p:nvPr/>
        </p:nvSpPr>
        <p:spPr>
          <a:xfrm>
            <a:off x="12391341" y="5017538"/>
            <a:ext cx="10914369" cy="590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40284" indent="-240284" algn="just" defTabSz="975335">
              <a:spcBef>
                <a:spcPts val="900"/>
              </a:spcBef>
              <a:buSzPct val="150000"/>
              <a:buChar char="•"/>
              <a:defRPr sz="3880">
                <a:solidFill>
                  <a:srgbClr val="FFFFFF"/>
                </a:solidFill>
              </a:defRPr>
            </a:pPr>
            <a:r>
              <a:t> Según la RAE: Sentimiento intenso del ser humano que, partiendo de su propia insuficiencia, necesita y busca el encuentro y unión con otro ser.</a:t>
            </a:r>
          </a:p>
          <a:p>
            <a:pPr algn="just" defTabSz="975335">
              <a:spcBef>
                <a:spcPts val="900"/>
              </a:spcBef>
              <a:defRPr sz="3880">
                <a:solidFill>
                  <a:srgbClr val="FFFFFF"/>
                </a:solidFill>
              </a:defRPr>
            </a:pPr>
            <a:endParaRPr/>
          </a:p>
          <a:p>
            <a:pPr marL="240284" indent="-240284" algn="just" defTabSz="975335">
              <a:spcBef>
                <a:spcPts val="900"/>
              </a:spcBef>
              <a:buSzPct val="150000"/>
              <a:buChar char="•"/>
              <a:defRPr sz="3880">
                <a:solidFill>
                  <a:srgbClr val="FFFFFF"/>
                </a:solidFill>
              </a:defRPr>
            </a:pPr>
            <a:r>
              <a:t>Los amantes de Teruel. 1884. Antonio Muñoz Degrain. Óleo sobre lienzo. Sala 075. </a:t>
            </a:r>
          </a:p>
        </p:txBody>
      </p:sp>
      <p:pic>
        <p:nvPicPr>
          <p:cNvPr id="300" name="51b9611c-e6e0-4e4c-ba5c-f220be03c3e8_832.jpg" descr="51b9611c-e6e0-4e4c-ba5c-f220be03c3e8_8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341" y="5017538"/>
            <a:ext cx="9215152" cy="5803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51b9611c-e6e0-4e4c-ba5c-f220be03c3e8_832.jpg" descr="51b9611c-e6e0-4e4c-ba5c-f220be03c3e8_8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6" y="4123019"/>
            <a:ext cx="11394161" cy="7176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Historia detrás de un amor trágico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Historia detrás de un amor trágico…</a:t>
            </a:r>
          </a:p>
        </p:txBody>
      </p:sp>
      <p:sp>
        <p:nvSpPr>
          <p:cNvPr id="304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6" name="51b9611c-e6e0-4e4c-ba5c-f220be03c3e8_832.jpg" descr="51b9611c-e6e0-4e4c-ba5c-f220be03c3e8_8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06" y="3404844"/>
            <a:ext cx="13061225" cy="8226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Los_amantes_de_Teruel_Antonio_Muñoz_Degrain20220-20copia.jpg" descr="Los_amantes_de_Teruel_Antonio_Muñoz_Degrain20220-20cop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3039" y="3276074"/>
            <a:ext cx="9579400" cy="848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os amantes legendario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Los amantes legendarios.</a:t>
            </a:r>
          </a:p>
        </p:txBody>
      </p:sp>
      <p:sp>
        <p:nvSpPr>
          <p:cNvPr id="310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2" name="momias-amantesteruel-c.jpg.jpeg" descr="momias-amantesteruel-c.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115" y="4502466"/>
            <a:ext cx="7798019" cy="5848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amantes-2_1.jpg" descr="amantes-2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687" y="3998648"/>
            <a:ext cx="8636001" cy="647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Teruel_-_Mausoleo_de_los_Amantes_4.jpg" descr="Teruel_-_Mausoleo_de_los_Amantes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7031" y="2985858"/>
            <a:ext cx="8830094" cy="8881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De la leyenda al arte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De la leyenda al arte.</a:t>
            </a:r>
          </a:p>
        </p:txBody>
      </p:sp>
      <p:sp>
        <p:nvSpPr>
          <p:cNvPr id="317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9" name="La historia de los Amantes de Teruel" descr="La historia de los Amantes de Teruel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81434" y="3072075"/>
            <a:ext cx="13821132" cy="10365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La historia detrás de las personas."/>
          <p:cNvSpPr txBox="1"/>
          <p:nvPr/>
        </p:nvSpPr>
        <p:spPr>
          <a:xfrm>
            <a:off x="1415889" y="774700"/>
            <a:ext cx="21945601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La historia detrás de las personas.</a:t>
            </a:r>
          </a:p>
        </p:txBody>
      </p:sp>
      <p:pic>
        <p:nvPicPr>
          <p:cNvPr id="325" name="e6852fa8-9082-0ac9-87cc-10b13ee3fc15-scaled.jpg" descr="e6852fa8-9082-0ac9-87cc-10b13ee3fc15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33" y="3360673"/>
            <a:ext cx="15933713" cy="8334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Una imagen vale más que mil palabras."/>
          <p:cNvSpPr txBox="1">
            <a:spLocks noGrp="1"/>
          </p:cNvSpPr>
          <p:nvPr>
            <p:ph type="title"/>
          </p:nvPr>
        </p:nvSpPr>
        <p:spPr>
          <a:xfrm>
            <a:off x="1219200" y="58512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Una imagen vale más que mil palabras.</a:t>
            </a:r>
          </a:p>
        </p:txBody>
      </p:sp>
      <p:sp>
        <p:nvSpPr>
          <p:cNvPr id="162" name="Huyendo de la crítica. Pere Borrell. 1874.…"/>
          <p:cNvSpPr txBox="1">
            <a:spLocks noGrp="1"/>
          </p:cNvSpPr>
          <p:nvPr>
            <p:ph type="body" sz="half" idx="1"/>
          </p:nvPr>
        </p:nvSpPr>
        <p:spPr>
          <a:xfrm>
            <a:off x="10489266" y="4009348"/>
            <a:ext cx="13429817" cy="84836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r>
              <a:t>Huyendo de la crítica. Pere Borrell. 1874.</a:t>
            </a:r>
          </a:p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r>
              <a:t>Colección Banco de España, Madrid. </a:t>
            </a:r>
          </a:p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r>
              <a:t>“Donde acaba la pintura y empieza la realidad”.</a:t>
            </a:r>
          </a:p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marL="0" indent="0" algn="ctr">
              <a:buSzTx/>
              <a:buNone/>
              <a:defRPr>
                <a:solidFill>
                  <a:srgbClr val="FFFFFF"/>
                </a:solidFill>
              </a:defRPr>
            </a:pPr>
            <a:r>
              <a:t>Trampantojo: confundir lo pintado con la realidad.</a:t>
            </a:r>
          </a:p>
        </p:txBody>
      </p:sp>
      <p:sp>
        <p:nvSpPr>
          <p:cNvPr id="163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eyJ0eXAiOiJKV1QiLCJhbGciOiJIUzI1NiJ9.eyJpbSI6WyJcL2FydHdvcmtcL2ltYWdlRmlsZVwvcGVyZV9ib3JyZWxsX2RlbF9jYXNvX3NwYWluXzEuanBnIiwicmVzaXplLDgwMCJdfQ.tOVth7VugN07QbmiN7Gi9FC5iK3aih-v18mBhVuqMsg.jpg.png" descr="eyJ0eXAiOiJKV1QiLCJhbGciOiJIUzI1NiJ9.eyJpbSI6WyJcL2FydHdvcmtcL2ltYWdlRmlsZVwvcGVyZV9ib3JyZWxsX2RlbF9jYXNvX3NwYWluXzEuanBnIiwicmVzaXplLDgwMCJdfQ.tOVth7VugN07QbmiN7Gi9FC5iK3aih-v18mBhVuqMsg.jp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90" y="2949872"/>
            <a:ext cx="7740659" cy="9946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Historia detrás de una reina…"/>
          <p:cNvSpPr txBox="1">
            <a:spLocks noGrp="1"/>
          </p:cNvSpPr>
          <p:nvPr>
            <p:ph type="title"/>
          </p:nvPr>
        </p:nvSpPr>
        <p:spPr>
          <a:xfrm>
            <a:off x="1219200" y="51403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Historia detrás de una reina…</a:t>
            </a:r>
          </a:p>
        </p:txBody>
      </p:sp>
      <p:sp>
        <p:nvSpPr>
          <p:cNvPr id="328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0" name="d748119c-3441-45c8-b244-1b99dbed306a.jpg" descr="d748119c-3441-45c8-b244-1b99dbed30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91" y="2940512"/>
            <a:ext cx="14134486" cy="962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QXFROALMPFE3FOR7WKD6P4OO74.jpg" descr="QXFROALMPFE3FOR7WKD6P4OO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948" y="2927642"/>
            <a:ext cx="9342295" cy="524725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Doña Juana la Loca. 1877. Francisco Pradilla y Ortiz. Óleo sobre lienzo. Sala 075"/>
          <p:cNvSpPr txBox="1"/>
          <p:nvPr/>
        </p:nvSpPr>
        <p:spPr>
          <a:xfrm>
            <a:off x="15578673" y="10101951"/>
            <a:ext cx="7276129" cy="235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316421">
              <a:spcBef>
                <a:spcPts val="2200"/>
              </a:spcBef>
              <a:defRPr sz="4180">
                <a:solidFill>
                  <a:srgbClr val="FFFFFF"/>
                </a:solidFill>
              </a:defRPr>
            </a:lvl1pPr>
          </a:lstStyle>
          <a:p>
            <a:r>
              <a:t>Doña Juana la Loca. 1877. Francisco Pradilla y Ortiz. Óleo sobre lienzo. Sala 075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La historia, el arte y el cine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historia, el arte y el cine.</a:t>
            </a:r>
          </a:p>
        </p:txBody>
      </p:sp>
      <p:sp>
        <p:nvSpPr>
          <p:cNvPr id="335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7" name="LA CORONA PARTIDA - BSO REENCUENTRO ENTRE FERNANDO Y JUANA" descr="LA CORONA PARTIDA - BSO REENCUENTRO ENTRE FERNANDO Y JUANA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16762" y="3147316"/>
            <a:ext cx="10550476" cy="7912858"/>
          </a:xfrm>
          <a:prstGeom prst="rect">
            <a:avLst/>
          </a:prstGeom>
        </p:spPr>
      </p:pic>
      <p:sp>
        <p:nvSpPr>
          <p:cNvPr id="338" name="La Corona Partida. Jordi Frades. 2016."/>
          <p:cNvSpPr txBox="1"/>
          <p:nvPr/>
        </p:nvSpPr>
        <p:spPr>
          <a:xfrm>
            <a:off x="7387365" y="11073520"/>
            <a:ext cx="9609270" cy="119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389572">
              <a:spcBef>
                <a:spcPts val="2300"/>
              </a:spcBef>
              <a:defRPr sz="4312">
                <a:solidFill>
                  <a:srgbClr val="FFFFFF"/>
                </a:solidFill>
              </a:defRPr>
            </a:lvl1pPr>
          </a:lstStyle>
          <a:p>
            <a:r>
              <a:t>La Corona Partida. Jordi Frades. 2016.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Historia detrás de un confinamiento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Historia detrás de un confinamiento…</a:t>
            </a:r>
          </a:p>
        </p:txBody>
      </p:sp>
      <p:sp>
        <p:nvSpPr>
          <p:cNvPr id="341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3" name="fotonoticia_20220321143301_1200.jpg" descr="fotonoticia_20220321143301_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7" y="2565383"/>
            <a:ext cx="16143799" cy="9296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0631f0c4f39bf93a7cc011da5e931c79.jpg" descr="0631f0c4f39bf93a7cc011da5e931c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7394" y="3113999"/>
            <a:ext cx="7620001" cy="9715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La reina doña Juana la Loca recluida en Tordesillas, con su hija la infanta Catalina. 1906. Francisco Pradilla y Ortiz. Óleo sobre lienzo. Sala 060"/>
          <p:cNvSpPr txBox="1"/>
          <p:nvPr/>
        </p:nvSpPr>
        <p:spPr>
          <a:xfrm>
            <a:off x="1270962" y="12185668"/>
            <a:ext cx="14045869" cy="102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1389853">
              <a:spcBef>
                <a:spcPts val="1300"/>
              </a:spcBef>
              <a:defRPr sz="2508">
                <a:solidFill>
                  <a:srgbClr val="FFFFFF"/>
                </a:solidFill>
              </a:defRPr>
            </a:lvl1pPr>
          </a:lstStyle>
          <a:p>
            <a:r>
              <a:t> La reina doña Juana la Loca recluida en Tordesillas, con su hija la infanta Catalina. 1906. Francisco Pradilla y Ortiz. Óleo sobre lienzo. Sala 060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La historia, el arte y el cine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historia, el arte y el cine.</a:t>
            </a:r>
          </a:p>
        </p:txBody>
      </p:sp>
      <p:sp>
        <p:nvSpPr>
          <p:cNvPr id="348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0" name="Juana la Loca - Clip Muere Isabel la Católica y Juana descubre que Felipe la engaña" descr="Juana la Loca - Clip Muere Isabel la Católica y Juana descubre que Felipe la engaña"/>
          <p:cNvPicPr>
            <a:picLocks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69757" y="3481947"/>
            <a:ext cx="11311468" cy="8483601"/>
          </a:xfrm>
          <a:prstGeom prst="rect">
            <a:avLst/>
          </a:prstGeom>
        </p:spPr>
      </p:pic>
      <p:pic>
        <p:nvPicPr>
          <p:cNvPr id="351" name="Juana la Loca - Clip La reina loca os saluda" descr="Juana la Loca - Clip La reina loca os saluda"/>
          <p:cNvPicPr>
            <a:picLocks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5146718" y="5437747"/>
            <a:ext cx="6096001" cy="4572001"/>
          </a:xfrm>
          <a:prstGeom prst="rect">
            <a:avLst/>
          </a:prstGeom>
        </p:spPr>
      </p:pic>
      <p:sp>
        <p:nvSpPr>
          <p:cNvPr id="352" name="Juana la Loca. Vicente Aranda. 2001."/>
          <p:cNvSpPr txBox="1"/>
          <p:nvPr/>
        </p:nvSpPr>
        <p:spPr>
          <a:xfrm>
            <a:off x="14306117" y="10338919"/>
            <a:ext cx="9609270" cy="119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38338">
              <a:spcBef>
                <a:spcPts val="2400"/>
              </a:spcBef>
              <a:defRPr sz="4400">
                <a:solidFill>
                  <a:srgbClr val="FFFFFF"/>
                </a:solidFill>
              </a:defRPr>
            </a:lvl1pPr>
          </a:lstStyle>
          <a:p>
            <a:r>
              <a:t>Juana la Loca. Vicente Aranda. 2001.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51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Otra forma de contar la historia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Otra forma de contar la historia.</a:t>
            </a:r>
          </a:p>
        </p:txBody>
      </p:sp>
      <p:sp>
        <p:nvSpPr>
          <p:cNvPr id="355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7" name="Juana la Loca (Rap Histórico)" descr="Juana la Loca (Rap Histórico)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39881" y="3501941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Historia detrás de un rey…"/>
          <p:cNvSpPr txBox="1">
            <a:spLocks noGrp="1"/>
          </p:cNvSpPr>
          <p:nvPr>
            <p:ph type="title"/>
          </p:nvPr>
        </p:nvSpPr>
        <p:spPr>
          <a:xfrm>
            <a:off x="1219200" y="158583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Historia detrás de un rey…</a:t>
            </a:r>
          </a:p>
        </p:txBody>
      </p:sp>
      <p:sp>
        <p:nvSpPr>
          <p:cNvPr id="360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2" name="0ec154c2-0866-4366-b33b-cffdad5a6a28.jpg" descr="0ec154c2-0866-4366-b33b-cffdad5a6a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055" y="2132711"/>
            <a:ext cx="6975383" cy="1107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DUyXod9XUAAqgHA.jpg" descr="DUyXod9XUAAqgH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4262" y="2357793"/>
            <a:ext cx="7353301" cy="7772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Amadeo I. 1872. Vicente Palmaroli y González. Óleo sobre lienzo. No expuesto."/>
          <p:cNvSpPr txBox="1"/>
          <p:nvPr/>
        </p:nvSpPr>
        <p:spPr>
          <a:xfrm>
            <a:off x="13374871" y="10602204"/>
            <a:ext cx="7276129" cy="2352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316421">
              <a:spcBef>
                <a:spcPts val="2200"/>
              </a:spcBef>
              <a:defRPr sz="4180">
                <a:solidFill>
                  <a:srgbClr val="FFFFFF"/>
                </a:solidFill>
              </a:defRPr>
            </a:lvl1pPr>
          </a:lstStyle>
          <a:p>
            <a:r>
              <a:t>Amadeo I. 1872. Vicente Palmaroli y González. Óleo sobre lienzo. No expuesto.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Un rey efímero hecho películ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Un rey efímero hecho película</a:t>
            </a:r>
          </a:p>
        </p:txBody>
      </p:sp>
      <p:sp>
        <p:nvSpPr>
          <p:cNvPr id="367" name="Texto de viñeta de la diapositiva"/>
          <p:cNvSpPr txBox="1">
            <a:spLocks noGrp="1"/>
          </p:cNvSpPr>
          <p:nvPr>
            <p:ph type="body" idx="1"/>
          </p:nvPr>
        </p:nvSpPr>
        <p:spPr>
          <a:xfrm>
            <a:off x="1217711" y="4009348"/>
            <a:ext cx="21948578" cy="84836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9" name="Amadeo de Saboya. Abdicación" descr="Amadeo de Saboya. Abdicación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99284" y="3185917"/>
            <a:ext cx="11915528" cy="8936646"/>
          </a:xfrm>
          <a:prstGeom prst="rect">
            <a:avLst/>
          </a:prstGeom>
        </p:spPr>
      </p:pic>
      <p:sp>
        <p:nvSpPr>
          <p:cNvPr id="370" name="Estrella fugaz. Lluís Miñarro. 2014."/>
          <p:cNvSpPr txBox="1"/>
          <p:nvPr/>
        </p:nvSpPr>
        <p:spPr>
          <a:xfrm>
            <a:off x="7387365" y="11784423"/>
            <a:ext cx="9609270" cy="119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38338">
              <a:spcBef>
                <a:spcPts val="2400"/>
              </a:spcBef>
              <a:defRPr sz="4400">
                <a:solidFill>
                  <a:srgbClr val="FFFFFF"/>
                </a:solidFill>
              </a:defRPr>
            </a:lvl1pPr>
          </a:lstStyle>
          <a:p>
            <a:r>
              <a:t>Estrella fugaz. Lluís Miñarro. 2014.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Historia detrás de un retrato…"/>
          <p:cNvSpPr txBox="1">
            <a:spLocks noGrp="1"/>
          </p:cNvSpPr>
          <p:nvPr>
            <p:ph type="title"/>
          </p:nvPr>
        </p:nvSpPr>
        <p:spPr>
          <a:xfrm>
            <a:off x="1219200" y="348157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Historia detrás de un retrato…</a:t>
            </a:r>
          </a:p>
        </p:txBody>
      </p:sp>
      <p:sp>
        <p:nvSpPr>
          <p:cNvPr id="373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5" name="La_familia_de_Carlos_IV,_por_Francisco_de_Goya.jpg" descr="La_familia_de_Carlos_IV,_por_Francisco_de_Go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71" y="2606647"/>
            <a:ext cx="12516348" cy="10446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reyes.jpg" descr="rey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9586" y="2315343"/>
            <a:ext cx="6124171" cy="870185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La familia de Carlos IV. 1800. Francisco de Goya y Lucientes. Óleo sobre lienzo. Sala 032."/>
          <p:cNvSpPr txBox="1"/>
          <p:nvPr/>
        </p:nvSpPr>
        <p:spPr>
          <a:xfrm>
            <a:off x="15757897" y="11470457"/>
            <a:ext cx="6362304" cy="177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731220">
              <a:spcBef>
                <a:spcPts val="1700"/>
              </a:spcBef>
              <a:defRPr sz="3124">
                <a:solidFill>
                  <a:srgbClr val="FFFFFF"/>
                </a:solidFill>
              </a:defRPr>
            </a:lvl1pPr>
          </a:lstStyle>
          <a:p>
            <a:r>
              <a:t>La familia de Carlos IV. 1800. Francisco de Goya y Lucientes. Óleo sobre lienzo. Sala 032.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La familia de Carlos IV para niño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familia de Carlos IV para niños.</a:t>
            </a:r>
          </a:p>
        </p:txBody>
      </p:sp>
      <p:sp>
        <p:nvSpPr>
          <p:cNvPr id="380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1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2" name="Obra comentada: La familia de Carlos IV, de Goya" descr="Obra comentada: La familia de Carlos IV, de Goya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59205" y="2674818"/>
            <a:ext cx="11865590" cy="88991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El Prado custodio del patrimonio románico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El Prado custodio del patrimonio románico.</a:t>
            </a:r>
          </a:p>
        </p:txBody>
      </p:sp>
      <p:sp>
        <p:nvSpPr>
          <p:cNvPr id="385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6" name="Subtítulo de la diapositiva"/>
          <p:cNvSpPr txBox="1">
            <a:spLocks noGrp="1"/>
          </p:cNvSpPr>
          <p:nvPr>
            <p:ph type="body" idx="21"/>
          </p:nvPr>
        </p:nvSpPr>
        <p:spPr>
          <a:xfrm>
            <a:off x="1219199" y="2621616"/>
            <a:ext cx="21945602" cy="8326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7" name="museo-prado-kKGF--984x468@El Norte.jpg" descr="museo-prado-kKGF--984x468@El No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29" y="3202614"/>
            <a:ext cx="16836024" cy="8023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onocer que historias esconden las pinturas, descubrir las emociones y las sensaciones. Una búsqueda más allá de las cuestiones técnicas.…"/>
          <p:cNvSpPr txBox="1">
            <a:spLocks noGrp="1"/>
          </p:cNvSpPr>
          <p:nvPr>
            <p:ph type="body" sz="half" idx="1"/>
          </p:nvPr>
        </p:nvSpPr>
        <p:spPr>
          <a:xfrm>
            <a:off x="10614804" y="4676710"/>
            <a:ext cx="12576670" cy="6711706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rgbClr val="FFFFFF"/>
                </a:solidFill>
              </a:defRPr>
            </a:pPr>
            <a:r>
              <a:t>Conocer que historias esconden las pinturas, descubrir las emociones y las sensaciones. Una búsqueda más allá de las cuestiones técnicas. </a:t>
            </a:r>
          </a:p>
          <a:p>
            <a:pPr marL="0" indent="0" algn="just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algn="just">
              <a:defRPr>
                <a:solidFill>
                  <a:srgbClr val="FFFFFF"/>
                </a:solidFill>
              </a:defRPr>
            </a:pPr>
            <a:r>
              <a:t>Conocer que historías guardan las palabras o expresiones que forman parte de nuestro día a día. </a:t>
            </a:r>
          </a:p>
        </p:txBody>
      </p:sp>
      <p:pic>
        <p:nvPicPr>
          <p:cNvPr id="167" name="eyJ0eXAiOiJKV1QiLCJhbGciOiJIUzI1NiJ9.eyJpbSI6WyJcL2FydHdvcmtcL2ltYWdlRmlsZVwvcGVyZV9ib3JyZWxsX2RlbF9jYXNvX3NwYWluXzEuanBnIiwicmVzaXplLDgwMCJdfQ.tOVth7VugN07QbmiN7Gi9FC5iK3aih-v18mBhVuqMsg.jpg.png" descr="eyJ0eXAiOiJKV1QiLCJhbGciOiJIUzI1NiJ9.eyJpbSI6WyJcL2FydHdvcmtcL2ltYWdlRmlsZVwvcGVyZV9ib3JyZWxsX2RlbF9jYXNvX3NwYWluXzEuanBnIiwicmVzaXplLDgwMCJdfQ.tOVth7VugN07QbmiN7Gi9FC5iK3aih-v18mBhVuqMsg.jp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794" y="3059190"/>
            <a:ext cx="7740658" cy="994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¿Cómo enfocar el arte y la historia?"/>
          <p:cNvSpPr txBox="1"/>
          <p:nvPr/>
        </p:nvSpPr>
        <p:spPr>
          <a:xfrm>
            <a:off x="1138808" y="497864"/>
            <a:ext cx="22106383" cy="227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1400" spc="-11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¿Cómo enfocar el arte y la historia?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Historias detrás de unas pinturas románica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Historias detrás de unas pinturas románicas…</a:t>
            </a:r>
          </a:p>
        </p:txBody>
      </p:sp>
      <p:sp>
        <p:nvSpPr>
          <p:cNvPr id="390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2" name="MPrado-G01.jpg" descr="MPrado-G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950" y="2944325"/>
            <a:ext cx="17660030" cy="8644121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Pinturas de la ermita de la Vera Cruz de Maderuelo (Segovia)"/>
          <p:cNvSpPr txBox="1"/>
          <p:nvPr/>
        </p:nvSpPr>
        <p:spPr>
          <a:xfrm>
            <a:off x="4782559" y="12030871"/>
            <a:ext cx="15634812" cy="134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38338">
              <a:spcBef>
                <a:spcPts val="2400"/>
              </a:spcBef>
              <a:defRPr sz="4400">
                <a:solidFill>
                  <a:srgbClr val="FFFFFF"/>
                </a:solidFill>
              </a:defRPr>
            </a:lvl1pPr>
          </a:lstStyle>
          <a:p>
            <a:r>
              <a:t>Pinturas de la ermita de la Vera Cruz de Maderuelo (Segovia)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Historias detrás de unas pinturas románicas…"/>
          <p:cNvSpPr txBox="1"/>
          <p:nvPr/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Historias detrás de unas pinturas románicas…</a:t>
            </a:r>
          </a:p>
        </p:txBody>
      </p:sp>
      <p:pic>
        <p:nvPicPr>
          <p:cNvPr id="399" name="3036af2d-48e6-433d-8a4b-881dc42953fc_832.jpg" descr="3036af2d-48e6-433d-8a4b-881dc42953fc_8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56" y="3896629"/>
            <a:ext cx="13030005" cy="681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Elephant_and_Castle_(Fresco_in_San_Baudelio,_Spain).jpg" descr="Elephant_and_Castle_(Fresco_in_San_Baudelio,_Spain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097" y="2795715"/>
            <a:ext cx="8794848" cy="1054854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Pinturas de la San Baudelio de Casillas de Berlanga (Soria)."/>
          <p:cNvSpPr txBox="1"/>
          <p:nvPr/>
        </p:nvSpPr>
        <p:spPr>
          <a:xfrm>
            <a:off x="526477" y="11578135"/>
            <a:ext cx="13765452" cy="109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218888">
              <a:spcBef>
                <a:spcPts val="2100"/>
              </a:spcBef>
              <a:defRPr sz="4004">
                <a:solidFill>
                  <a:srgbClr val="FFFFFF"/>
                </a:solidFill>
              </a:defRPr>
            </a:lvl1pPr>
          </a:lstStyle>
          <a:p>
            <a:r>
              <a:t>Pinturas de la San Baudelio de Casillas de Berlanga (Soria). 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La utilización del arte como reivindicación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utilización del arte como reivindicación.</a:t>
            </a:r>
          </a:p>
        </p:txBody>
      </p:sp>
      <p:sp>
        <p:nvSpPr>
          <p:cNvPr id="404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5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6" name="5fa530b25ca78.jpeg" descr="5fa530b25ca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19" y="3834159"/>
            <a:ext cx="15217962" cy="7464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ala reservada: corto sobre el Prado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Sala reservada: corto sobre el Prado.</a:t>
            </a:r>
          </a:p>
        </p:txBody>
      </p:sp>
      <p:sp>
        <p:nvSpPr>
          <p:cNvPr id="409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1" name="La copia de Mona Lisa del Museo del Prado" descr="La copia de Mona Lisa del Museo del Prado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13422" y="4046968"/>
            <a:ext cx="13468233" cy="75758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La hora de sacar las emociones y sensaciones."/>
          <p:cNvSpPr txBox="1">
            <a:spLocks noGrp="1"/>
          </p:cNvSpPr>
          <p:nvPr>
            <p:ph type="title"/>
          </p:nvPr>
        </p:nvSpPr>
        <p:spPr>
          <a:xfrm>
            <a:off x="1219200" y="608822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hora de sacar las emociones y sensaciones.</a:t>
            </a:r>
          </a:p>
        </p:txBody>
      </p:sp>
      <p:sp>
        <p:nvSpPr>
          <p:cNvPr id="414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6" name="2917bdd8-2172-4e62-b8b3-f3db166538d2_832.jpg" descr="2917bdd8-2172-4e62-b8b3-f3db166538d2_8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005" y="2968856"/>
            <a:ext cx="13311311" cy="9738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La hora de sacar las emociones y sensaciones."/>
          <p:cNvSpPr txBox="1"/>
          <p:nvPr/>
        </p:nvSpPr>
        <p:spPr>
          <a:xfrm>
            <a:off x="1219200" y="608822"/>
            <a:ext cx="2194560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La hora de sacar las emociones y sensaciones.</a:t>
            </a:r>
          </a:p>
        </p:txBody>
      </p:sp>
      <p:pic>
        <p:nvPicPr>
          <p:cNvPr id="42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109" y="2419183"/>
            <a:ext cx="8955781" cy="10370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5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La hora de sacar las emociones y sensaciones."/>
          <p:cNvSpPr txBox="1"/>
          <p:nvPr/>
        </p:nvSpPr>
        <p:spPr>
          <a:xfrm>
            <a:off x="1219200" y="608822"/>
            <a:ext cx="2194560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La hora de sacar las emociones y sensaciones.</a:t>
            </a:r>
          </a:p>
        </p:txBody>
      </p:sp>
      <p:sp>
        <p:nvSpPr>
          <p:cNvPr id="428" name="Rectángulo"/>
          <p:cNvSpPr txBox="1"/>
          <p:nvPr/>
        </p:nvSpPr>
        <p:spPr>
          <a:xfrm>
            <a:off x="1346200" y="735822"/>
            <a:ext cx="2194560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1389888">
              <a:lnSpc>
                <a:spcPct val="80000"/>
              </a:lnSpc>
              <a:defRPr sz="4788" spc="-47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endParaRPr/>
          </a:p>
        </p:txBody>
      </p:sp>
      <p:pic>
        <p:nvPicPr>
          <p:cNvPr id="42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635" y="3257550"/>
            <a:ext cx="16158502" cy="9089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Muchas gracias por vuestro tiempo."/>
          <p:cNvSpPr txBox="1">
            <a:spLocks noGrp="1"/>
          </p:cNvSpPr>
          <p:nvPr>
            <p:ph type="title"/>
          </p:nvPr>
        </p:nvSpPr>
        <p:spPr>
          <a:xfrm>
            <a:off x="1219200" y="6319749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Muchas gracias por vuestro tiempo.</a:t>
            </a:r>
          </a:p>
        </p:txBody>
      </p:sp>
      <p:sp>
        <p:nvSpPr>
          <p:cNvPr id="432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onocer que historias esconden las esculturas, descubrir a sus protagonistas y a sus autores.…"/>
          <p:cNvSpPr txBox="1">
            <a:spLocks noGrp="1"/>
          </p:cNvSpPr>
          <p:nvPr>
            <p:ph type="body" sz="half" idx="1"/>
          </p:nvPr>
        </p:nvSpPr>
        <p:spPr>
          <a:xfrm>
            <a:off x="10591107" y="5055858"/>
            <a:ext cx="12576670" cy="5895719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rgbClr val="FFFFFF"/>
                </a:solidFill>
              </a:defRPr>
            </a:pPr>
            <a:r>
              <a:t>Conocer que historias esconden las esculturas, descubrir a sus protagonistas y a sus autores. </a:t>
            </a:r>
          </a:p>
          <a:p>
            <a:pPr marL="0" indent="0" algn="just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algn="just">
              <a:defRPr>
                <a:solidFill>
                  <a:srgbClr val="FFFFFF"/>
                </a:solidFill>
              </a:defRPr>
            </a:pPr>
            <a:r>
              <a:t>Conocer que hay detrás de las personas que conforman nuestra historia. Más allá de los actos que les dieron fama. </a:t>
            </a:r>
          </a:p>
        </p:txBody>
      </p:sp>
      <p:pic>
        <p:nvPicPr>
          <p:cNvPr id="171" name="eyJ0eXAiOiJKV1QiLCJhbGciOiJIUzI1NiJ9.eyJpbSI6WyJcL2FydHdvcmtcL2ltYWdlRmlsZVwvcGVyZV9ib3JyZWxsX2RlbF9jYXNvX3NwYWluXzEuanBnIiwicmVzaXplLDgwMCJdfQ.tOVth7VugN07QbmiN7Gi9FC5iK3aih-v18mBhVuqMsg.jpg.png" descr="eyJ0eXAiOiJKV1QiLCJhbGciOiJIUzI1NiJ9.eyJpbSI6WyJcL2FydHdvcmtcL2ltYWdlRmlsZVwvcGVyZV9ib3JyZWxsX2RlbF9jYXNvX3NwYWluXzEuanBnIiwicmVzaXplLDgwMCJdfQ.tOVth7VugN07QbmiN7Gi9FC5iK3aih-v18mBhVuqMsg.jp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065" y="3277775"/>
            <a:ext cx="7740659" cy="994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¿Cómo enfocar el arte y la historia?"/>
          <p:cNvSpPr txBox="1"/>
          <p:nvPr/>
        </p:nvSpPr>
        <p:spPr>
          <a:xfrm>
            <a:off x="1138808" y="497864"/>
            <a:ext cx="22106383" cy="227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1400" spc="-11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¿Cómo enfocar el arte y la historia?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De lo conocido a las emociones."/>
          <p:cNvSpPr txBox="1">
            <a:spLocks noGrp="1"/>
          </p:cNvSpPr>
          <p:nvPr>
            <p:ph type="title"/>
          </p:nvPr>
        </p:nvSpPr>
        <p:spPr>
          <a:xfrm>
            <a:off x="1219200" y="537732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De lo conocido a las emociones.</a:t>
            </a:r>
          </a:p>
        </p:txBody>
      </p:sp>
      <p:sp>
        <p:nvSpPr>
          <p:cNvPr id="175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La Sonrisa de Mona Lisa. Mike Newell. 2003."/>
          <p:cNvSpPr txBox="1">
            <a:spLocks noGrp="1"/>
          </p:cNvSpPr>
          <p:nvPr>
            <p:ph type="body" idx="21"/>
          </p:nvPr>
        </p:nvSpPr>
        <p:spPr>
          <a:xfrm>
            <a:off x="1219199" y="12337301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Sonrisa de Mona Lisa. Mike Newell. 2003. </a:t>
            </a:r>
          </a:p>
        </p:txBody>
      </p:sp>
      <p:pic>
        <p:nvPicPr>
          <p:cNvPr id="177" name="primera clase" descr="primera clase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36266" y="3828628"/>
            <a:ext cx="11311468" cy="8483601"/>
          </a:xfrm>
          <a:prstGeom prst="rect">
            <a:avLst/>
          </a:prstGeom>
        </p:spPr>
      </p:pic>
      <p:sp>
        <p:nvSpPr>
          <p:cNvPr id="178" name="“El arte no es lo que ves, sino lo que haces que otros vean”.…"/>
          <p:cNvSpPr txBox="1"/>
          <p:nvPr/>
        </p:nvSpPr>
        <p:spPr>
          <a:xfrm>
            <a:off x="1179021" y="2441991"/>
            <a:ext cx="22025958" cy="224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2097023">
              <a:lnSpc>
                <a:spcPct val="80000"/>
              </a:lnSpc>
              <a:defRPr sz="5590" spc="-55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“El arte no es lo que ves, sino lo que haces que otros vean”.</a:t>
            </a:r>
          </a:p>
          <a:p>
            <a:pPr defTabSz="2097023">
              <a:lnSpc>
                <a:spcPct val="80000"/>
              </a:lnSpc>
              <a:defRPr sz="5590" spc="-55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2097023">
              <a:lnSpc>
                <a:spcPct val="80000"/>
              </a:lnSpc>
              <a:defRPr sz="5590" spc="-55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Edgar Degas.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De lo conocido a las emociones."/>
          <p:cNvSpPr txBox="1"/>
          <p:nvPr/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De lo conocido a las emociones.</a:t>
            </a:r>
          </a:p>
        </p:txBody>
      </p:sp>
      <p:pic>
        <p:nvPicPr>
          <p:cNvPr id="184" name="La Sonrisa de La Mona Lisa - Clase Pollock" descr="La Sonrisa de La Mona Lisa - Clase Pollock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2207" y="2602083"/>
            <a:ext cx="11677672" cy="8758254"/>
          </a:xfrm>
          <a:prstGeom prst="rect">
            <a:avLst/>
          </a:prstGeom>
        </p:spPr>
      </p:pic>
      <p:sp>
        <p:nvSpPr>
          <p:cNvPr id="185" name="La Sonrisa de Mona Lisa. Mike Newell. 2003."/>
          <p:cNvSpPr txBox="1"/>
          <p:nvPr/>
        </p:nvSpPr>
        <p:spPr>
          <a:xfrm>
            <a:off x="1219199" y="11460519"/>
            <a:ext cx="21945602" cy="83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792479">
              <a:lnSpc>
                <a:spcPct val="100000"/>
              </a:lnSpc>
              <a:defRPr sz="4224" spc="-42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La Sonrisa de Mona Lisa. Mike Newell. 2003.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ítulo de la diapositiv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Texto de viñeta de la diapositiv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ubtítulo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e lo conocido a las emociones."/>
          <p:cNvSpPr txBox="1"/>
          <p:nvPr/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400" spc="-84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De lo conocido a las emociones.</a:t>
            </a:r>
          </a:p>
        </p:txBody>
      </p:sp>
      <p:pic>
        <p:nvPicPr>
          <p:cNvPr id="191" name="Las Huellas del aprendizaje" descr="Las Huellas del aprendizaje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49124" y="3457139"/>
            <a:ext cx="9885752" cy="7414314"/>
          </a:xfrm>
          <a:prstGeom prst="rect">
            <a:avLst/>
          </a:prstGeom>
        </p:spPr>
      </p:pic>
      <p:sp>
        <p:nvSpPr>
          <p:cNvPr id="192" name="La Sonrisa de Mona Lisa. Mike Newell. 2003."/>
          <p:cNvSpPr txBox="1"/>
          <p:nvPr/>
        </p:nvSpPr>
        <p:spPr>
          <a:xfrm>
            <a:off x="1219199" y="11460519"/>
            <a:ext cx="21945602" cy="83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792479">
              <a:lnSpc>
                <a:spcPct val="100000"/>
              </a:lnSpc>
              <a:defRPr sz="4224" spc="-42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La Sonrisa de Mona Lisa. Mike Newell. 2003.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l Museo del Prado."/>
          <p:cNvSpPr txBox="1">
            <a:spLocks noGrp="1"/>
          </p:cNvSpPr>
          <p:nvPr>
            <p:ph type="title"/>
          </p:nvPr>
        </p:nvSpPr>
        <p:spPr>
          <a:xfrm>
            <a:off x="1503561" y="229673"/>
            <a:ext cx="21945601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El Museo del Prado.</a:t>
            </a:r>
          </a:p>
        </p:txBody>
      </p:sp>
      <p:pic>
        <p:nvPicPr>
          <p:cNvPr id="195" name="Museo_del_Prado_2016_(25185969599).jpg" descr="Museo_del_Prado_2016_(2518596959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50" y="2413087"/>
            <a:ext cx="9488319" cy="7086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DWQCPZJRT5NEXFZU6AENRZFPVM.jpg" descr="DWQCPZJRT5NEXFZU6AENRZFPV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953" y="2413087"/>
            <a:ext cx="10150183" cy="708633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El Museo del Prado es una casa repleta de sensaciones y emociones. No solo las que provoca en nosotros tal despliegue de arte, sino todas esas emociones capturadas en las pinceladas de los artistas y que como un catálogo de sensaciones se expone ante nos"/>
          <p:cNvSpPr txBox="1"/>
          <p:nvPr/>
        </p:nvSpPr>
        <p:spPr>
          <a:xfrm>
            <a:off x="1503560" y="10417861"/>
            <a:ext cx="21945603" cy="240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defRPr sz="4000" spc="-3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El Museo del Prado es una casa repleta de sensaciones y emociones. No solo las que provoca en nosotros tal despliegue de arte, sino todas esas emociones capturadas en las pinceladas de los artistas y que como un catálogo de sensaciones se expone ante nosotros.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1012</Words>
  <Application>Microsoft Macintosh PowerPoint</Application>
  <PresentationFormat>Personalizado</PresentationFormat>
  <Paragraphs>102</Paragraphs>
  <Slides>47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8" baseType="lpstr">
      <vt:lpstr>Avenir Next Demi Bold</vt:lpstr>
      <vt:lpstr>Avenir Next Medium</vt:lpstr>
      <vt:lpstr>Avenir Next Regular</vt:lpstr>
      <vt:lpstr>Baskerville</vt:lpstr>
      <vt:lpstr>Book Antiqua</vt:lpstr>
      <vt:lpstr>Canela Bold</vt:lpstr>
      <vt:lpstr>Canela Deck Regular</vt:lpstr>
      <vt:lpstr>Canela Regular</vt:lpstr>
      <vt:lpstr>Canela Text Regular</vt:lpstr>
      <vt:lpstr>Helvetica Neue</vt:lpstr>
      <vt:lpstr>23_ClassicWhite</vt:lpstr>
      <vt:lpstr>Historias detrás de… el Museo del Prado</vt:lpstr>
      <vt:lpstr>Presentación de PowerPoint</vt:lpstr>
      <vt:lpstr>Una imagen vale más que mil palabras.</vt:lpstr>
      <vt:lpstr>Presentación de PowerPoint</vt:lpstr>
      <vt:lpstr>Presentación de PowerPoint</vt:lpstr>
      <vt:lpstr>De lo conocido a las emociones.</vt:lpstr>
      <vt:lpstr>Presentación de PowerPoint</vt:lpstr>
      <vt:lpstr>Presentación de PowerPoint</vt:lpstr>
      <vt:lpstr>El Museo del Prado.</vt:lpstr>
      <vt:lpstr>Sensaciones y emociones.</vt:lpstr>
      <vt:lpstr>Miedo.</vt:lpstr>
      <vt:lpstr>Presentación de PowerPoint</vt:lpstr>
      <vt:lpstr>Presentación de PowerPoint</vt:lpstr>
      <vt:lpstr>Presentación de PowerPoint</vt:lpstr>
      <vt:lpstr>Cuando la obra se vacía.</vt:lpstr>
      <vt:lpstr>Presentación de PowerPoint</vt:lpstr>
      <vt:lpstr>Presentación de PowerPoint</vt:lpstr>
      <vt:lpstr>La obra comentada en latín.</vt:lpstr>
      <vt:lpstr>Presentación de PowerPoint</vt:lpstr>
      <vt:lpstr>Presentación de PowerPoint</vt:lpstr>
      <vt:lpstr>El arte se convierte en comedia.</vt:lpstr>
      <vt:lpstr>Presentación de PowerPoint</vt:lpstr>
      <vt:lpstr>Presentación de PowerPoint</vt:lpstr>
      <vt:lpstr>La extracción de la piedra de la locura en la Edad Media.</vt:lpstr>
      <vt:lpstr>Amor.</vt:lpstr>
      <vt:lpstr>Historia detrás de un amor trágico…</vt:lpstr>
      <vt:lpstr>Los amantes legendarios.</vt:lpstr>
      <vt:lpstr>De la leyenda al arte.</vt:lpstr>
      <vt:lpstr>Presentación de PowerPoint</vt:lpstr>
      <vt:lpstr>Historia detrás de una reina…</vt:lpstr>
      <vt:lpstr>La historia, el arte y el cine.</vt:lpstr>
      <vt:lpstr>Historia detrás de un confinamiento…</vt:lpstr>
      <vt:lpstr>La historia, el arte y el cine.</vt:lpstr>
      <vt:lpstr>Otra forma de contar la historia.</vt:lpstr>
      <vt:lpstr>Historia detrás de un rey…</vt:lpstr>
      <vt:lpstr>Un rey efímero hecho película</vt:lpstr>
      <vt:lpstr>Historia detrás de un retrato…</vt:lpstr>
      <vt:lpstr>La familia de Carlos IV para niños.</vt:lpstr>
      <vt:lpstr>El Prado custodio del patrimonio románico.</vt:lpstr>
      <vt:lpstr>Historias detrás de unas pinturas románicas…</vt:lpstr>
      <vt:lpstr>Presentación de PowerPoint</vt:lpstr>
      <vt:lpstr>La utilización del arte como reivindicación.</vt:lpstr>
      <vt:lpstr>Sala reservada: corto sobre el Prado.</vt:lpstr>
      <vt:lpstr>La hora de sacar las emociones y sensaciones.</vt:lpstr>
      <vt:lpstr>Presentación de PowerPoint</vt:lpstr>
      <vt:lpstr>Presentación de PowerPoint</vt:lpstr>
      <vt:lpstr>Muchas gracias por vuestro tiempo.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Historias detrás de… el Museo del Prado</dc:title>
  <cp:lastModifiedBy>SORAYA MARIA PEREZ ALONSO</cp:lastModifiedBy>
  <cp:revision>2</cp:revision>
  <dcterms:modified xsi:type="dcterms:W3CDTF">2022-06-16T21:25:30Z</dcterms:modified>
</cp:coreProperties>
</file>