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9" r:id="rId4"/>
    <p:sldId id="258" r:id="rId5"/>
    <p:sldId id="263" r:id="rId6"/>
    <p:sldId id="264" r:id="rId7"/>
    <p:sldId id="260" r:id="rId8"/>
    <p:sldId id="262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70339-D103-FF81-E5D6-2DA5EE5A90EC}" v="18" dt="2020-02-29T11:05:29.807"/>
    <p1510:client id="{58AD65AB-B73F-4F05-B7FF-45628F5CD5EA}" v="6" dt="2020-02-29T12:23:5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517" autoAdjust="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MARIA CARBALLARES MARTIN" userId="4aaff07c-4a79-4ce8-8178-d51b6dfb46d7" providerId="ADAL" clId="{58AD65AB-B73F-4F05-B7FF-45628F5CD5EA}"/>
    <pc:docChg chg="addSld modSld">
      <pc:chgData name="ANA MARIA CARBALLARES MARTIN" userId="4aaff07c-4a79-4ce8-8178-d51b6dfb46d7" providerId="ADAL" clId="{58AD65AB-B73F-4F05-B7FF-45628F5CD5EA}" dt="2020-02-29T12:26:50.438" v="225" actId="20577"/>
      <pc:docMkLst>
        <pc:docMk/>
      </pc:docMkLst>
      <pc:sldChg chg="addSp modSp add mod">
        <pc:chgData name="ANA MARIA CARBALLARES MARTIN" userId="4aaff07c-4a79-4ce8-8178-d51b6dfb46d7" providerId="ADAL" clId="{58AD65AB-B73F-4F05-B7FF-45628F5CD5EA}" dt="2020-02-29T12:26:50.438" v="225" actId="20577"/>
        <pc:sldMkLst>
          <pc:docMk/>
          <pc:sldMk cId="1712283806" sldId="265"/>
        </pc:sldMkLst>
        <pc:spChg chg="mod">
          <ac:chgData name="ANA MARIA CARBALLARES MARTIN" userId="4aaff07c-4a79-4ce8-8178-d51b6dfb46d7" providerId="ADAL" clId="{58AD65AB-B73F-4F05-B7FF-45628F5CD5EA}" dt="2020-02-29T12:26:44.551" v="224" actId="403"/>
          <ac:spMkLst>
            <pc:docMk/>
            <pc:sldMk cId="1712283806" sldId="265"/>
            <ac:spMk id="2" creationId="{5D9A68C5-CD1C-4A65-B7F0-17481034592B}"/>
          </ac:spMkLst>
        </pc:spChg>
        <pc:spChg chg="mod">
          <ac:chgData name="ANA MARIA CARBALLARES MARTIN" userId="4aaff07c-4a79-4ce8-8178-d51b6dfb46d7" providerId="ADAL" clId="{58AD65AB-B73F-4F05-B7FF-45628F5CD5EA}" dt="2020-02-29T12:24:44.462" v="194" actId="20577"/>
          <ac:spMkLst>
            <pc:docMk/>
            <pc:sldMk cId="1712283806" sldId="265"/>
            <ac:spMk id="3" creationId="{1867A706-6CD3-4002-BA42-2F2DFB2619A4}"/>
          </ac:spMkLst>
        </pc:spChg>
        <pc:spChg chg="mod">
          <ac:chgData name="ANA MARIA CARBALLARES MARTIN" userId="4aaff07c-4a79-4ce8-8178-d51b6dfb46d7" providerId="ADAL" clId="{58AD65AB-B73F-4F05-B7FF-45628F5CD5EA}" dt="2020-02-29T12:26:50.438" v="225" actId="20577"/>
          <ac:spMkLst>
            <pc:docMk/>
            <pc:sldMk cId="1712283806" sldId="265"/>
            <ac:spMk id="4" creationId="{554136CD-1255-48E6-86FB-1DBFE819F1D2}"/>
          </ac:spMkLst>
        </pc:spChg>
        <pc:graphicFrameChg chg="add mod">
          <ac:chgData name="ANA MARIA CARBALLARES MARTIN" userId="4aaff07c-4a79-4ce8-8178-d51b6dfb46d7" providerId="ADAL" clId="{58AD65AB-B73F-4F05-B7FF-45628F5CD5EA}" dt="2020-02-29T12:24:31.117" v="188" actId="1076"/>
          <ac:graphicFrameMkLst>
            <pc:docMk/>
            <pc:sldMk cId="1712283806" sldId="265"/>
            <ac:graphicFrameMk id="5" creationId="{F9CD09F9-755B-439E-90C7-C56987334F00}"/>
          </ac:graphicFrameMkLst>
        </pc:graphicFrameChg>
      </pc:sldChg>
    </pc:docChg>
  </pc:docChgLst>
  <pc:docChgLst>
    <pc:chgData name="ANA MARIA CARBALLARES MARTIN" userId="S::amcarballares@educa.jcyl.es::4aaff07c-4a79-4ce8-8178-d51b6dfb46d7" providerId="AD" clId="Web-{30F70339-D103-FF81-E5D6-2DA5EE5A90EC}"/>
    <pc:docChg chg="addSld delSld modSld">
      <pc:chgData name="ANA MARIA CARBALLARES MARTIN" userId="S::amcarballares@educa.jcyl.es::4aaff07c-4a79-4ce8-8178-d51b6dfb46d7" providerId="AD" clId="Web-{30F70339-D103-FF81-E5D6-2DA5EE5A90EC}" dt="2020-02-29T11:05:29.807" v="16"/>
      <pc:docMkLst>
        <pc:docMk/>
      </pc:docMkLst>
      <pc:sldChg chg="addSp delSp modSp addAnim delAnim">
        <pc:chgData name="ANA MARIA CARBALLARES MARTIN" userId="S::amcarballares@educa.jcyl.es::4aaff07c-4a79-4ce8-8178-d51b6dfb46d7" providerId="AD" clId="Web-{30F70339-D103-FF81-E5D6-2DA5EE5A90EC}" dt="2020-02-29T11:05:08.213" v="12"/>
        <pc:sldMkLst>
          <pc:docMk/>
          <pc:sldMk cId="240495380" sldId="260"/>
        </pc:sldMkLst>
        <pc:spChg chg="add del mod">
          <ac:chgData name="ANA MARIA CARBALLARES MARTIN" userId="S::amcarballares@educa.jcyl.es::4aaff07c-4a79-4ce8-8178-d51b6dfb46d7" providerId="AD" clId="Web-{30F70339-D103-FF81-E5D6-2DA5EE5A90EC}" dt="2020-02-29T11:05:08.213" v="12"/>
          <ac:spMkLst>
            <pc:docMk/>
            <pc:sldMk cId="240495380" sldId="260"/>
            <ac:spMk id="3" creationId="{7438EDEE-EA1A-4646-BD7F-B44E1EFD5E9E}"/>
          </ac:spMkLst>
        </pc:spChg>
        <pc:picChg chg="mod">
          <ac:chgData name="ANA MARIA CARBALLARES MARTIN" userId="S::amcarballares@educa.jcyl.es::4aaff07c-4a79-4ce8-8178-d51b6dfb46d7" providerId="AD" clId="Web-{30F70339-D103-FF81-E5D6-2DA5EE5A90EC}" dt="2020-02-29T11:05:03.479" v="10" actId="1076"/>
          <ac:picMkLst>
            <pc:docMk/>
            <pc:sldMk cId="240495380" sldId="260"/>
            <ac:picMk id="14" creationId="{9A0B5DF9-F03C-4DFC-9B16-F8F6EF22826A}"/>
          </ac:picMkLst>
        </pc:picChg>
      </pc:sldChg>
      <pc:sldChg chg="add del replId">
        <pc:chgData name="ANA MARIA CARBALLARES MARTIN" userId="S::amcarballares@educa.jcyl.es::4aaff07c-4a79-4ce8-8178-d51b6dfb46d7" providerId="AD" clId="Web-{30F70339-D103-FF81-E5D6-2DA5EE5A90EC}" dt="2020-02-29T11:05:29.807" v="16"/>
        <pc:sldMkLst>
          <pc:docMk/>
          <pc:sldMk cId="4112098721" sldId="264"/>
        </pc:sldMkLst>
      </pc:sldChg>
      <pc:sldChg chg="add del replId">
        <pc:chgData name="ANA MARIA CARBALLARES MARTIN" userId="S::amcarballares@educa.jcyl.es::4aaff07c-4a79-4ce8-8178-d51b6dfb46d7" providerId="AD" clId="Web-{30F70339-D103-FF81-E5D6-2DA5EE5A90EC}" dt="2020-02-29T11:05:27.150" v="15"/>
        <pc:sldMkLst>
          <pc:docMk/>
          <pc:sldMk cId="4256777842" sldId="265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&#191;qu&#233;-es-onedrive-para-la-empresa-187f90af-056f-47c0-9656-cc0ddca7fdc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support.office.com/es-es/article/sincronizar-archivos-con-onedrive-en-windows-615391c4-2bd3-4aae-a42a-858262e42a49" TargetMode="External"/><Relationship Id="rId4" Type="http://schemas.openxmlformats.org/officeDocument/2006/relationships/hyperlink" Target="https://support.office.com/es-es/article/compartir-archivos-y-carpetas-de-onedrive-9fcc2f7d-de0c-4cec-93b0-a82024800c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503E8-A078-46CD-A53A-5E2D090B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8800" b="1" cap="none" spc="0" dirty="0" err="1">
                <a:ln/>
                <a:solidFill>
                  <a:schemeClr val="accent3"/>
                </a:solidFill>
              </a:rPr>
              <a:t>Onedrive</a:t>
            </a:r>
            <a:endParaRPr lang="en-GB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510759-10E2-48B0-8236-4DC07A053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350620"/>
            <a:ext cx="9070848" cy="78864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s-ES" sz="2000" b="1" spc="0" dirty="0">
                <a:ln/>
                <a:solidFill>
                  <a:schemeClr val="accent3"/>
                </a:solidFill>
                <a:latin typeface="Calibri" panose="020F0502020204030204" pitchFamily="34" charset="0"/>
              </a:rPr>
              <a:t>Interfaz y menú de OneDrive</a:t>
            </a:r>
            <a:endParaRPr lang="en-GB" sz="2000" b="1" spc="0" dirty="0">
              <a:ln/>
              <a:solidFill>
                <a:schemeClr val="accent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9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9A68C5-CD1C-4A65-B7F0-174810345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PRÁCTICA</a:t>
            </a:r>
            <a:endParaRPr lang="en-GB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67A706-6CD3-4002-BA42-2F2DFB26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4653951" cy="53340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s-ES" dirty="0"/>
          </a:p>
          <a:p>
            <a:pPr marL="0" indent="0">
              <a:buNone/>
            </a:pPr>
            <a:endParaRPr lang="es-E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dirty="0"/>
              <a:t>Ahora ejemplos en directo sobre todo esto:</a:t>
            </a:r>
          </a:p>
          <a:p>
            <a:pPr marL="548640" lvl="2" indent="0">
              <a:buNone/>
            </a:pPr>
            <a:r>
              <a:rPr lang="es-ES" sz="3200" dirty="0"/>
              <a:t>crear, compartir y cargar archivos.</a:t>
            </a:r>
          </a:p>
          <a:p>
            <a:pPr marL="548640" lvl="2" indent="0">
              <a:buNone/>
            </a:pPr>
            <a:endParaRPr lang="es-E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s-ES" sz="3200" dirty="0"/>
              <a:t>Y prácticas en Actividades de la ficha 4</a:t>
            </a:r>
            <a:endParaRPr lang="en-GB" sz="32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4136CD-1255-48E6-86FB-1DBFE819F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s-ES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r"/>
            <a:endParaRPr lang="en-GB" sz="36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r"/>
            <a:r>
              <a:rPr lang="en-GB" sz="36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Fin</a:t>
            </a:r>
            <a:endParaRPr lang="en-GB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F9CD09F9-755B-439E-90C7-C56987334F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894638"/>
              </p:ext>
            </p:extLst>
          </p:nvPr>
        </p:nvGraphicFramePr>
        <p:xfrm>
          <a:off x="5535592" y="1512397"/>
          <a:ext cx="2880652" cy="4076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667359" imgH="8020022" progId="AcroExch.Document.DC">
                  <p:embed/>
                </p:oleObj>
              </mc:Choice>
              <mc:Fallback>
                <p:oleObj name="Acrobat Document" r:id="rId3" imgW="5667359" imgH="8020022" progId="AcroExch.Document.DC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F9CD09F9-755B-439E-90C7-C56987334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5592" y="1512397"/>
                        <a:ext cx="2880652" cy="40761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2283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contenido 29">
            <a:extLst>
              <a:ext uri="{FF2B5EF4-FFF2-40B4-BE49-F238E27FC236}">
                <a16:creationId xmlns:a16="http://schemas.microsoft.com/office/drawing/2014/main" id="{510E8BE0-BFD6-4609-AAD8-22ACBDBA534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703096" y="985636"/>
            <a:ext cx="8586538" cy="5341400"/>
          </a:xfrm>
          <a:prstGeom prst="rect">
            <a:avLst/>
          </a:prstGeom>
          <a:ln>
            <a:noFill/>
          </a:ln>
          <a:effectLst>
            <a:outerShdw blurRad="203200" dir="3600000" sx="101000" sy="101000" algn="ctr" rotWithShape="0">
              <a:prstClr val="black">
                <a:alpha val="37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Globo: línea doblada 30">
            <a:extLst>
              <a:ext uri="{FF2B5EF4-FFF2-40B4-BE49-F238E27FC236}">
                <a16:creationId xmlns:a16="http://schemas.microsoft.com/office/drawing/2014/main" id="{C2CC4291-720E-4F39-9F99-6E2F760A7ED4}"/>
              </a:ext>
            </a:extLst>
          </p:cNvPr>
          <p:cNvSpPr/>
          <p:nvPr/>
        </p:nvSpPr>
        <p:spPr>
          <a:xfrm>
            <a:off x="9304020" y="476382"/>
            <a:ext cx="2198370" cy="533400"/>
          </a:xfrm>
          <a:prstGeom prst="borderCallout2">
            <a:avLst>
              <a:gd name="adj1" fmla="val 19914"/>
              <a:gd name="adj2" fmla="val 393"/>
              <a:gd name="adj3" fmla="val 15596"/>
              <a:gd name="adj4" fmla="val -47089"/>
              <a:gd name="adj5" fmla="val 253383"/>
              <a:gd name="adj6" fmla="val -190062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000" b="1" dirty="0">
                <a:ln w="0"/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Menú</a:t>
            </a:r>
            <a:r>
              <a:rPr lang="es-ES" b="1" spc="50" dirty="0">
                <a:ln w="9525" cap="flat" cmpd="sng" algn="ctr">
                  <a:solidFill>
                    <a:srgbClr val="1CADE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000" b="1" dirty="0">
                <a:ln w="0"/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endParaRPr lang="en-GB" sz="10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 de texto 9">
            <a:extLst>
              <a:ext uri="{FF2B5EF4-FFF2-40B4-BE49-F238E27FC236}">
                <a16:creationId xmlns:a16="http://schemas.microsoft.com/office/drawing/2014/main" id="{58799412-8085-4B0E-9479-352B6EB700F4}"/>
              </a:ext>
            </a:extLst>
          </p:cNvPr>
          <p:cNvSpPr txBox="1"/>
          <p:nvPr/>
        </p:nvSpPr>
        <p:spPr>
          <a:xfrm>
            <a:off x="9302750" y="1089992"/>
            <a:ext cx="2244090" cy="1212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Nuevo</a:t>
            </a:r>
            <a:r>
              <a:rPr lang="es-ES" sz="1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s-ES" sz="1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crear nueva carpeta, documento Word, </a:t>
            </a:r>
            <a:r>
              <a:rPr lang="es-ES" sz="12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Excell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PowerPoint, OneNote, </a:t>
            </a:r>
            <a:r>
              <a:rPr lang="es-ES" sz="12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vínculo.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 de texto 12">
            <a:extLst>
              <a:ext uri="{FF2B5EF4-FFF2-40B4-BE49-F238E27FC236}">
                <a16:creationId xmlns:a16="http://schemas.microsoft.com/office/drawing/2014/main" id="{0428AA0E-0601-4D7B-9231-3F8F8AF4C6CC}"/>
              </a:ext>
            </a:extLst>
          </p:cNvPr>
          <p:cNvSpPr txBox="1"/>
          <p:nvPr/>
        </p:nvSpPr>
        <p:spPr>
          <a:xfrm>
            <a:off x="9302750" y="2346022"/>
            <a:ext cx="2245360" cy="7226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Cargar</a:t>
            </a:r>
            <a:r>
              <a:rPr lang="es-ES" sz="12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para subir a la nube un archivo o una carpeta</a:t>
            </a:r>
            <a:endParaRPr lang="en-GB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 de texto 14">
            <a:extLst>
              <a:ext uri="{FF2B5EF4-FFF2-40B4-BE49-F238E27FC236}">
                <a16:creationId xmlns:a16="http://schemas.microsoft.com/office/drawing/2014/main" id="{D8D1F267-F966-4C07-8762-EE129933E27C}"/>
              </a:ext>
            </a:extLst>
          </p:cNvPr>
          <p:cNvSpPr txBox="1"/>
          <p:nvPr/>
        </p:nvSpPr>
        <p:spPr>
          <a:xfrm>
            <a:off x="9296400" y="3118817"/>
            <a:ext cx="2245360" cy="66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Sincronizar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 conecta a tu dispositivo y actualiza 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 de texto 15">
            <a:extLst>
              <a:ext uri="{FF2B5EF4-FFF2-40B4-BE49-F238E27FC236}">
                <a16:creationId xmlns:a16="http://schemas.microsoft.com/office/drawing/2014/main" id="{0B8A8E41-FDA4-4DDB-8134-811612339247}"/>
              </a:ext>
            </a:extLst>
          </p:cNvPr>
          <p:cNvSpPr txBox="1"/>
          <p:nvPr/>
        </p:nvSpPr>
        <p:spPr>
          <a:xfrm>
            <a:off x="9302750" y="3838272"/>
            <a:ext cx="2243455" cy="876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Flujo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automatizar tareas cuando se desencadena un evento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Globo: línea doblada 45">
            <a:extLst>
              <a:ext uri="{FF2B5EF4-FFF2-40B4-BE49-F238E27FC236}">
                <a16:creationId xmlns:a16="http://schemas.microsoft.com/office/drawing/2014/main" id="{9C9D8825-481F-4865-BC1F-CAE5CFB97A7B}"/>
              </a:ext>
            </a:extLst>
          </p:cNvPr>
          <p:cNvSpPr/>
          <p:nvPr/>
        </p:nvSpPr>
        <p:spPr>
          <a:xfrm flipH="1">
            <a:off x="299720" y="1125327"/>
            <a:ext cx="1999615" cy="488348"/>
          </a:xfrm>
          <a:prstGeom prst="borderCallout2">
            <a:avLst>
              <a:gd name="adj1" fmla="val 19914"/>
              <a:gd name="adj2" fmla="val 393"/>
              <a:gd name="adj3" fmla="val 18750"/>
              <a:gd name="adj4" fmla="val -16667"/>
              <a:gd name="adj5" fmla="val 216537"/>
              <a:gd name="adj6" fmla="val -37803"/>
            </a:avLst>
          </a:prstGeom>
          <a:solidFill>
            <a:schemeClr val="accent1">
              <a:lumMod val="20000"/>
              <a:lumOff val="80000"/>
            </a:schemeClr>
          </a:solidFill>
          <a:ln w="28575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endParaRPr lang="es-ES" sz="1800" b="1" spc="50" dirty="0">
              <a:ln w="9525" cap="flat" cmpd="sng" algn="ctr">
                <a:solidFill>
                  <a:srgbClr val="1CADE4"/>
                </a:solidFill>
                <a:prstDash val="solid"/>
                <a:round/>
              </a:ln>
              <a:solidFill>
                <a:srgbClr val="FEFEFE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2400" b="1" dirty="0">
                <a:ln w="0"/>
                <a:solidFill>
                  <a:schemeClr val="accent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Menú vertical</a:t>
            </a:r>
            <a:endParaRPr lang="en-GB" sz="1100" b="1" dirty="0">
              <a:ln w="0"/>
              <a:solidFill>
                <a:schemeClr val="accent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es-ES" sz="1600" b="1" spc="50" dirty="0">
                <a:ln w="9525" cap="flat" cmpd="sng" algn="ctr">
                  <a:solidFill>
                    <a:srgbClr val="1CADE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uadro de texto 16">
            <a:extLst>
              <a:ext uri="{FF2B5EF4-FFF2-40B4-BE49-F238E27FC236}">
                <a16:creationId xmlns:a16="http://schemas.microsoft.com/office/drawing/2014/main" id="{E70CD183-84B3-45C9-A342-13F842509BC2}"/>
              </a:ext>
            </a:extLst>
          </p:cNvPr>
          <p:cNvSpPr txBox="1"/>
          <p:nvPr/>
        </p:nvSpPr>
        <p:spPr>
          <a:xfrm>
            <a:off x="290194" y="1723507"/>
            <a:ext cx="2018665" cy="8467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Archivo</a:t>
            </a:r>
            <a:r>
              <a:rPr lang="es-ES" sz="1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visualiza tus carpetas y documentos sueltos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Cuadro de texto 17">
            <a:extLst>
              <a:ext uri="{FF2B5EF4-FFF2-40B4-BE49-F238E27FC236}">
                <a16:creationId xmlns:a16="http://schemas.microsoft.com/office/drawing/2014/main" id="{ABF07DDA-3BD8-47E5-BFFB-0DADDC98923F}"/>
              </a:ext>
            </a:extLst>
          </p:cNvPr>
          <p:cNvSpPr txBox="1"/>
          <p:nvPr/>
        </p:nvSpPr>
        <p:spPr>
          <a:xfrm>
            <a:off x="288924" y="2707337"/>
            <a:ext cx="2019935" cy="948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Recientes</a:t>
            </a:r>
            <a:r>
              <a:rPr lang="es-ES" sz="12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acceso rápido a los últimos documentos con los que trabajaste ordenados por fecha</a:t>
            </a:r>
            <a:endParaRPr lang="en-GB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adro de texto 19">
            <a:extLst>
              <a:ext uri="{FF2B5EF4-FFF2-40B4-BE49-F238E27FC236}">
                <a16:creationId xmlns:a16="http://schemas.microsoft.com/office/drawing/2014/main" id="{764689E9-BD3D-4CD6-A55F-3DB7D679BAB1}"/>
              </a:ext>
            </a:extLst>
          </p:cNvPr>
          <p:cNvSpPr txBox="1"/>
          <p:nvPr/>
        </p:nvSpPr>
        <p:spPr>
          <a:xfrm>
            <a:off x="312019" y="4829661"/>
            <a:ext cx="2018030" cy="9936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Papelera de reciclaje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elimina temporalmente un archivo o carpeta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Cuadro de texto 17">
            <a:extLst>
              <a:ext uri="{FF2B5EF4-FFF2-40B4-BE49-F238E27FC236}">
                <a16:creationId xmlns:a16="http://schemas.microsoft.com/office/drawing/2014/main" id="{94D76C7D-2694-4898-989C-5E7F05C9F5A0}"/>
              </a:ext>
            </a:extLst>
          </p:cNvPr>
          <p:cNvSpPr txBox="1"/>
          <p:nvPr/>
        </p:nvSpPr>
        <p:spPr>
          <a:xfrm>
            <a:off x="279400" y="3761272"/>
            <a:ext cx="2019935" cy="948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Compartido</a:t>
            </a:r>
            <a:r>
              <a:rPr lang="es-ES" sz="12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sección donde se localizan las carpetas  o documentos que alguien ha compartido contigo</a:t>
            </a:r>
            <a:endParaRPr lang="en-GB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4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46" grpId="0" animBg="1"/>
      <p:bldP spid="47" grpId="0" animBg="1"/>
      <p:bldP spid="48" grpId="0" animBg="1"/>
      <p:bldP spid="50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FAE93-3506-4D46-9512-D7DC57A1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Opciones </a:t>
            </a:r>
            <a:r>
              <a:rPr lang="es-ES" b="1" dirty="0"/>
              <a:t>Nuevo</a:t>
            </a:r>
            <a:r>
              <a:rPr lang="es-ES" dirty="0"/>
              <a:t> y </a:t>
            </a:r>
            <a:r>
              <a:rPr lang="es-ES" b="1" dirty="0"/>
              <a:t>Cargar</a:t>
            </a:r>
            <a:endParaRPr lang="en-GB" b="1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5D9D447-69D1-4AEA-B8C1-1E5764FA4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7" y="1686817"/>
            <a:ext cx="6107196" cy="446341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3DB676ED-AF86-4BE7-9E2A-2B53CB549670}"/>
              </a:ext>
            </a:extLst>
          </p:cNvPr>
          <p:cNvSpPr/>
          <p:nvPr/>
        </p:nvSpPr>
        <p:spPr>
          <a:xfrm rot="19479481">
            <a:off x="4426815" y="1972374"/>
            <a:ext cx="535304" cy="184700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B1E0EA-410A-4446-9C22-122E4BA9F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037" y="1639176"/>
            <a:ext cx="6107196" cy="45110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3ACA2902-4D8E-4188-BCE3-D526607F60B6}"/>
              </a:ext>
            </a:extLst>
          </p:cNvPr>
          <p:cNvSpPr/>
          <p:nvPr/>
        </p:nvSpPr>
        <p:spPr>
          <a:xfrm rot="19479481">
            <a:off x="5394592" y="2268211"/>
            <a:ext cx="464765" cy="1597956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7" name="Bocadillo: rectángulo con esquinas redondeadas 6">
            <a:extLst>
              <a:ext uri="{FF2B5EF4-FFF2-40B4-BE49-F238E27FC236}">
                <a16:creationId xmlns:a16="http://schemas.microsoft.com/office/drawing/2014/main" id="{CABB624B-89BE-4DCD-BA52-2ADEA129963C}"/>
              </a:ext>
            </a:extLst>
          </p:cNvPr>
          <p:cNvSpPr/>
          <p:nvPr/>
        </p:nvSpPr>
        <p:spPr>
          <a:xfrm>
            <a:off x="2638965" y="4158007"/>
            <a:ext cx="2336278" cy="1371600"/>
          </a:xfrm>
          <a:prstGeom prst="wedgeRoundRectCallout">
            <a:avLst>
              <a:gd name="adj1" fmla="val -8859"/>
              <a:gd name="adj2" fmla="val 6483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seleccionemos un archivo o carpeta podremos </a:t>
            </a: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descargarlo</a:t>
            </a:r>
            <a:endParaRPr lang="en-GB" sz="1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31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584A627D-ADE8-4276-93B0-F64960A481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41CA5DF-158A-4005-90CC-7BC3D794C9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7" y="269383"/>
            <a:ext cx="9777730" cy="4622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Flecha: hacia arriba 14">
            <a:extLst>
              <a:ext uri="{FF2B5EF4-FFF2-40B4-BE49-F238E27FC236}">
                <a16:creationId xmlns:a16="http://schemas.microsoft.com/office/drawing/2014/main" id="{482FF0AA-C949-4C5A-8448-6652EEF2DBE8}"/>
              </a:ext>
            </a:extLst>
          </p:cNvPr>
          <p:cNvSpPr/>
          <p:nvPr/>
        </p:nvSpPr>
        <p:spPr>
          <a:xfrm rot="12546732">
            <a:off x="1958601" y="3257978"/>
            <a:ext cx="261620" cy="110299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Globo: línea doblada 20">
            <a:extLst>
              <a:ext uri="{FF2B5EF4-FFF2-40B4-BE49-F238E27FC236}">
                <a16:creationId xmlns:a16="http://schemas.microsoft.com/office/drawing/2014/main" id="{676F9D73-D628-45B9-B449-D38E2B934B05}"/>
              </a:ext>
            </a:extLst>
          </p:cNvPr>
          <p:cNvSpPr/>
          <p:nvPr/>
        </p:nvSpPr>
        <p:spPr>
          <a:xfrm>
            <a:off x="4206768" y="2697792"/>
            <a:ext cx="2239524" cy="406381"/>
          </a:xfrm>
          <a:prstGeom prst="borderCallout2">
            <a:avLst>
              <a:gd name="adj1" fmla="val 19914"/>
              <a:gd name="adj2" fmla="val 393"/>
              <a:gd name="adj3" fmla="val 19276"/>
              <a:gd name="adj4" fmla="val -15859"/>
              <a:gd name="adj5" fmla="val -344913"/>
              <a:gd name="adj6" fmla="val -58527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es-E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Menú</a:t>
            </a:r>
            <a:r>
              <a:rPr lang="es-ES" sz="1800" b="1" spc="50" dirty="0">
                <a:ln w="9525" cap="flat" cmpd="sng" algn="ctr">
                  <a:solidFill>
                    <a:srgbClr val="1CADE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horizontal</a:t>
            </a:r>
            <a:endParaRPr lang="en-GB" sz="10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 de texto 33">
            <a:extLst>
              <a:ext uri="{FF2B5EF4-FFF2-40B4-BE49-F238E27FC236}">
                <a16:creationId xmlns:a16="http://schemas.microsoft.com/office/drawing/2014/main" id="{6EC860BA-4AB7-4F0D-88C6-C1BDDB81A2CB}"/>
              </a:ext>
            </a:extLst>
          </p:cNvPr>
          <p:cNvSpPr txBox="1"/>
          <p:nvPr/>
        </p:nvSpPr>
        <p:spPr>
          <a:xfrm>
            <a:off x="4202242" y="3154782"/>
            <a:ext cx="2243969" cy="58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Abrir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abre el documento elegido en la aplicación online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uadro de texto 34">
            <a:extLst>
              <a:ext uri="{FF2B5EF4-FFF2-40B4-BE49-F238E27FC236}">
                <a16:creationId xmlns:a16="http://schemas.microsoft.com/office/drawing/2014/main" id="{86A1368D-E2FF-444D-928A-3F4A863E38AD}"/>
              </a:ext>
            </a:extLst>
          </p:cNvPr>
          <p:cNvSpPr txBox="1"/>
          <p:nvPr/>
        </p:nvSpPr>
        <p:spPr>
          <a:xfrm>
            <a:off x="4202242" y="3797548"/>
            <a:ext cx="2245239" cy="1052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Compartir</a:t>
            </a:r>
            <a:r>
              <a:rPr lang="es-ES" sz="12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compartir por correo el documento a un usuario o grupo. Permite determinar el nivel de acceso del usuario al documento</a:t>
            </a:r>
            <a:endParaRPr lang="en-GB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Cuadro de texto 35">
            <a:extLst>
              <a:ext uri="{FF2B5EF4-FFF2-40B4-BE49-F238E27FC236}">
                <a16:creationId xmlns:a16="http://schemas.microsoft.com/office/drawing/2014/main" id="{C55DA183-4EF7-45B8-BA0C-335F9385130C}"/>
              </a:ext>
            </a:extLst>
          </p:cNvPr>
          <p:cNvSpPr txBox="1"/>
          <p:nvPr/>
        </p:nvSpPr>
        <p:spPr>
          <a:xfrm>
            <a:off x="4202242" y="4892966"/>
            <a:ext cx="2245239" cy="855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Copiar vínculo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copia el vínculo para pegarlo, también permite determinar el nivel de </a:t>
            </a:r>
            <a:r>
              <a:rPr lang="es-ES" sz="11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aceso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AA5B098C-76CB-473C-ACAA-53F69F554147}"/>
              </a:ext>
            </a:extLst>
          </p:cNvPr>
          <p:cNvSpPr/>
          <p:nvPr/>
        </p:nvSpPr>
        <p:spPr>
          <a:xfrm>
            <a:off x="1933032" y="2223635"/>
            <a:ext cx="1886552" cy="903832"/>
          </a:xfrm>
          <a:prstGeom prst="wedgeRoundRectCallout">
            <a:avLst>
              <a:gd name="adj1" fmla="val -30833"/>
              <a:gd name="adj2" fmla="val 80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seleccionamos un archivo o carpeta el menú horizontal cambia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lobo: línea doblada 17">
            <a:extLst>
              <a:ext uri="{FF2B5EF4-FFF2-40B4-BE49-F238E27FC236}">
                <a16:creationId xmlns:a16="http://schemas.microsoft.com/office/drawing/2014/main" id="{1A3E8953-72E2-40D4-A5AD-4A5BD2472543}"/>
              </a:ext>
            </a:extLst>
          </p:cNvPr>
          <p:cNvSpPr/>
          <p:nvPr/>
        </p:nvSpPr>
        <p:spPr>
          <a:xfrm>
            <a:off x="9788660" y="595278"/>
            <a:ext cx="2018663" cy="585388"/>
          </a:xfrm>
          <a:prstGeom prst="borderCallout2">
            <a:avLst>
              <a:gd name="adj1" fmla="val 19914"/>
              <a:gd name="adj2" fmla="val 393"/>
              <a:gd name="adj3" fmla="val 18750"/>
              <a:gd name="adj4" fmla="val -16667"/>
              <a:gd name="adj5" fmla="val 81565"/>
              <a:gd name="adj6" fmla="val -78245"/>
            </a:avLst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s-ES" sz="1800" b="1" spc="50" dirty="0">
              <a:ln w="9525" cap="flat" cmpd="sng" algn="ctr">
                <a:solidFill>
                  <a:srgbClr val="1CADE4"/>
                </a:solidFill>
                <a:prstDash val="solid"/>
                <a:round/>
              </a:ln>
              <a:solidFill>
                <a:srgbClr val="FEFEFE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S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Menú</a:t>
            </a:r>
            <a:r>
              <a:rPr lang="es-ES" sz="1800" b="1" spc="50" dirty="0">
                <a:ln w="9525" cap="flat" cmpd="sng" algn="ctr">
                  <a:solidFill>
                    <a:srgbClr val="1CADE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es-ES" sz="1600" b="1" spc="50" dirty="0">
                <a:ln w="9525" cap="flat" cmpd="sng" algn="ctr">
                  <a:solidFill>
                    <a:srgbClr val="1CADE4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 de texto 45">
            <a:extLst>
              <a:ext uri="{FF2B5EF4-FFF2-40B4-BE49-F238E27FC236}">
                <a16:creationId xmlns:a16="http://schemas.microsoft.com/office/drawing/2014/main" id="{7DF61B65-D5A2-46FD-9F51-B140F8B750A3}"/>
              </a:ext>
            </a:extLst>
          </p:cNvPr>
          <p:cNvSpPr txBox="1"/>
          <p:nvPr/>
        </p:nvSpPr>
        <p:spPr>
          <a:xfrm>
            <a:off x="9774146" y="1251151"/>
            <a:ext cx="2018665" cy="850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Organizar</a:t>
            </a:r>
            <a:r>
              <a:rPr lang="es-ES" sz="12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ordena tus archivos por tipo, tamaño, más reciente, </a:t>
            </a:r>
            <a:r>
              <a:rPr lang="es-ES" sz="1200" dirty="0" err="1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BDFA802E-6A84-474D-BF16-4AB0C616E33B}"/>
              </a:ext>
            </a:extLst>
          </p:cNvPr>
          <p:cNvGrpSpPr/>
          <p:nvPr/>
        </p:nvGrpSpPr>
        <p:grpSpPr>
          <a:xfrm>
            <a:off x="9774781" y="2172536"/>
            <a:ext cx="2018665" cy="660434"/>
            <a:chOff x="9774781" y="2172536"/>
            <a:chExt cx="2018665" cy="660434"/>
          </a:xfrm>
        </p:grpSpPr>
        <p:sp>
          <p:nvSpPr>
            <p:cNvPr id="20" name="Cuadro de texto 48">
              <a:extLst>
                <a:ext uri="{FF2B5EF4-FFF2-40B4-BE49-F238E27FC236}">
                  <a16:creationId xmlns:a16="http://schemas.microsoft.com/office/drawing/2014/main" id="{38A644C0-318C-406A-85FB-D64CDE871F12}"/>
                </a:ext>
              </a:extLst>
            </p:cNvPr>
            <p:cNvSpPr txBox="1"/>
            <p:nvPr/>
          </p:nvSpPr>
          <p:spPr>
            <a:xfrm>
              <a:off x="9774781" y="2172536"/>
              <a:ext cx="2018665" cy="6604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: visualiza archivos por tipo, tamaño, más reciente, </a:t>
              </a:r>
              <a:r>
                <a:rPr lang="es-ES" sz="12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etc</a:t>
              </a:r>
              <a:endParaRPr lang="en-GB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B59416D8-4E8B-4E71-BC50-007EC3C9A00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7412" y="2223635"/>
              <a:ext cx="248871" cy="2468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" name="Cuadro de texto 36">
            <a:extLst>
              <a:ext uri="{FF2B5EF4-FFF2-40B4-BE49-F238E27FC236}">
                <a16:creationId xmlns:a16="http://schemas.microsoft.com/office/drawing/2014/main" id="{68172875-F5AA-449A-96B5-B318E061BA42}"/>
              </a:ext>
            </a:extLst>
          </p:cNvPr>
          <p:cNvSpPr txBox="1"/>
          <p:nvPr/>
        </p:nvSpPr>
        <p:spPr>
          <a:xfrm>
            <a:off x="4216949" y="5802985"/>
            <a:ext cx="2243334" cy="8768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Descargar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descarga el documento. Abajo aparecerá un enlace al mismo.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 de texto 37">
            <a:extLst>
              <a:ext uri="{FF2B5EF4-FFF2-40B4-BE49-F238E27FC236}">
                <a16:creationId xmlns:a16="http://schemas.microsoft.com/office/drawing/2014/main" id="{D7F6654E-6130-4FA3-B46A-D71790373B53}"/>
              </a:ext>
            </a:extLst>
          </p:cNvPr>
          <p:cNvSpPr txBox="1"/>
          <p:nvPr/>
        </p:nvSpPr>
        <p:spPr>
          <a:xfrm>
            <a:off x="6516405" y="2697792"/>
            <a:ext cx="2243969" cy="5898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Eliminar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manda el documento a la papelera de reciclaje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Cuadro de texto 38">
            <a:extLst>
              <a:ext uri="{FF2B5EF4-FFF2-40B4-BE49-F238E27FC236}">
                <a16:creationId xmlns:a16="http://schemas.microsoft.com/office/drawing/2014/main" id="{EEAD53E1-DB76-46A3-8263-48D12A71BE5B}"/>
              </a:ext>
            </a:extLst>
          </p:cNvPr>
          <p:cNvSpPr txBox="1"/>
          <p:nvPr/>
        </p:nvSpPr>
        <p:spPr>
          <a:xfrm>
            <a:off x="6516405" y="3331504"/>
            <a:ext cx="2245239" cy="615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Cambiar nombre</a:t>
            </a:r>
            <a:r>
              <a:rPr lang="es-ES" sz="12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i="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cambia el nombre del documento.</a:t>
            </a:r>
            <a:endParaRPr lang="en-GB" sz="1200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Cuadro de texto 39">
            <a:extLst>
              <a:ext uri="{FF2B5EF4-FFF2-40B4-BE49-F238E27FC236}">
                <a16:creationId xmlns:a16="http://schemas.microsoft.com/office/drawing/2014/main" id="{172F7746-BB7E-4D76-947C-C7E57A688809}"/>
              </a:ext>
            </a:extLst>
          </p:cNvPr>
          <p:cNvSpPr txBox="1"/>
          <p:nvPr/>
        </p:nvSpPr>
        <p:spPr>
          <a:xfrm>
            <a:off x="6516405" y="3992377"/>
            <a:ext cx="2245239" cy="855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Mover a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 defecto sólo ofrece moverlo a otra carpeta en Tu OneDrive.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uadro de texto 40">
            <a:extLst>
              <a:ext uri="{FF2B5EF4-FFF2-40B4-BE49-F238E27FC236}">
                <a16:creationId xmlns:a16="http://schemas.microsoft.com/office/drawing/2014/main" id="{A9856999-A11C-4DBE-A17F-3EA1199E9071}"/>
              </a:ext>
            </a:extLst>
          </p:cNvPr>
          <p:cNvSpPr txBox="1"/>
          <p:nvPr/>
        </p:nvSpPr>
        <p:spPr>
          <a:xfrm>
            <a:off x="6516405" y="4897681"/>
            <a:ext cx="2243334" cy="8643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Copiar en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 una copia en la carpeta destino de Tu OneDrive que elijas.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uadro de texto 41">
            <a:extLst>
              <a:ext uri="{FF2B5EF4-FFF2-40B4-BE49-F238E27FC236}">
                <a16:creationId xmlns:a16="http://schemas.microsoft.com/office/drawing/2014/main" id="{E256460F-DE3A-4247-BF07-680CD32B9B1A}"/>
              </a:ext>
            </a:extLst>
          </p:cNvPr>
          <p:cNvSpPr txBox="1"/>
          <p:nvPr/>
        </p:nvSpPr>
        <p:spPr>
          <a:xfrm>
            <a:off x="6516405" y="5802985"/>
            <a:ext cx="2243334" cy="876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400" b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200" i="1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Historial de versiones</a:t>
            </a:r>
            <a:r>
              <a:rPr lang="es-ES" sz="11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puedes recuperar una versión anterior de tu documento.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43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22" grpId="0" animBg="1"/>
      <p:bldP spid="23" grpId="0" animBg="1"/>
      <p:bldP spid="24" grpId="0" animBg="1"/>
      <p:bldP spid="17" grpId="0" animBg="1"/>
      <p:bldP spid="18" grpId="0" animBg="1"/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BDA24BF-9D21-400A-BA46-F4E34DD00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793" y="462597"/>
            <a:ext cx="8789670" cy="593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453FBEBE-D46B-42FC-833F-03CC3E6FF516}"/>
              </a:ext>
            </a:extLst>
          </p:cNvPr>
          <p:cNvSpPr/>
          <p:nvPr/>
        </p:nvSpPr>
        <p:spPr>
          <a:xfrm rot="12546732">
            <a:off x="6423039" y="2218245"/>
            <a:ext cx="261620" cy="110299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Bocadillo: rectángulo con esquinas redondeadas 10">
            <a:extLst>
              <a:ext uri="{FF2B5EF4-FFF2-40B4-BE49-F238E27FC236}">
                <a16:creationId xmlns:a16="http://schemas.microsoft.com/office/drawing/2014/main" id="{40EEAA0E-E189-4891-9745-E96A40DEFD15}"/>
              </a:ext>
            </a:extLst>
          </p:cNvPr>
          <p:cNvSpPr/>
          <p:nvPr/>
        </p:nvSpPr>
        <p:spPr>
          <a:xfrm>
            <a:off x="6634589" y="870143"/>
            <a:ext cx="1846580" cy="968375"/>
          </a:xfrm>
          <a:prstGeom prst="wedgeRoundRectCallout">
            <a:avLst>
              <a:gd name="adj1" fmla="val -39835"/>
              <a:gd name="adj2" fmla="val 8911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Cuando seleccionamos con botón derecho aparece un submenú rápido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echa: hacia arriba 11">
            <a:extLst>
              <a:ext uri="{FF2B5EF4-FFF2-40B4-BE49-F238E27FC236}">
                <a16:creationId xmlns:a16="http://schemas.microsoft.com/office/drawing/2014/main" id="{904BF7AA-089A-4F49-9DE5-453E896CB16D}"/>
              </a:ext>
            </a:extLst>
          </p:cNvPr>
          <p:cNvSpPr/>
          <p:nvPr/>
        </p:nvSpPr>
        <p:spPr>
          <a:xfrm rot="8224056">
            <a:off x="9317116" y="4224922"/>
            <a:ext cx="261620" cy="1102995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Bocadillo: rectángulo con esquinas redondeadas 12">
            <a:extLst>
              <a:ext uri="{FF2B5EF4-FFF2-40B4-BE49-F238E27FC236}">
                <a16:creationId xmlns:a16="http://schemas.microsoft.com/office/drawing/2014/main" id="{7214157F-B2DF-4574-8B55-1FF14D7BFC90}"/>
              </a:ext>
            </a:extLst>
          </p:cNvPr>
          <p:cNvSpPr/>
          <p:nvPr/>
        </p:nvSpPr>
        <p:spPr>
          <a:xfrm>
            <a:off x="8117169" y="3042869"/>
            <a:ext cx="1982470" cy="966577"/>
          </a:xfrm>
          <a:prstGeom prst="wedgeRoundRectCallout">
            <a:avLst>
              <a:gd name="adj1" fmla="val -4085"/>
              <a:gd name="adj2" fmla="val 8705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columna compartir vemos el carácter compartido de este archivo</a:t>
            </a:r>
            <a:endParaRPr lang="en-GB" sz="1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4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1B2792F8-B6DB-4EE3-B28A-7BF128A015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77" t="87" r="-1877" b="-87"/>
          <a:stretch/>
        </p:blipFill>
        <p:spPr>
          <a:xfrm>
            <a:off x="2658088" y="597000"/>
            <a:ext cx="7562656" cy="5673844"/>
          </a:xfrm>
          <a:prstGeom prst="rect">
            <a:avLst/>
          </a:prstGeom>
        </p:spPr>
      </p:pic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2D2280C5-96F9-43D7-8376-61C95CB11585}"/>
              </a:ext>
            </a:extLst>
          </p:cNvPr>
          <p:cNvSpPr/>
          <p:nvPr/>
        </p:nvSpPr>
        <p:spPr>
          <a:xfrm rot="19024728">
            <a:off x="3933501" y="1251569"/>
            <a:ext cx="286237" cy="1137051"/>
          </a:xfrm>
          <a:prstGeom prst="upArrow">
            <a:avLst>
              <a:gd name="adj1" fmla="val 50000"/>
              <a:gd name="adj2" fmla="val 45765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Flecha: hacia arriba 20">
            <a:extLst>
              <a:ext uri="{FF2B5EF4-FFF2-40B4-BE49-F238E27FC236}">
                <a16:creationId xmlns:a16="http://schemas.microsoft.com/office/drawing/2014/main" id="{78BA706F-EAF5-4CC4-8F29-E66249B45E43}"/>
              </a:ext>
            </a:extLst>
          </p:cNvPr>
          <p:cNvSpPr/>
          <p:nvPr/>
        </p:nvSpPr>
        <p:spPr>
          <a:xfrm rot="6708298">
            <a:off x="6493489" y="2583404"/>
            <a:ext cx="312798" cy="1160763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AF90177-06F5-4F86-8FDD-758CA39E3F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41" t="10848" r="21389" b="6319"/>
          <a:stretch/>
        </p:blipFill>
        <p:spPr>
          <a:xfrm>
            <a:off x="3623276" y="1340841"/>
            <a:ext cx="3625095" cy="458079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C9D4087-30A5-41C2-87FA-72DD1CF97F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5" t="-175" r="12259" b="14439"/>
          <a:stretch/>
        </p:blipFill>
        <p:spPr>
          <a:xfrm>
            <a:off x="2742886" y="557298"/>
            <a:ext cx="7562656" cy="587983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BABF22FC-70D5-4AA1-A14C-896FC63D4C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04" t="15576" r="22056" b="30843"/>
          <a:stretch/>
        </p:blipFill>
        <p:spPr>
          <a:xfrm>
            <a:off x="4331265" y="1675000"/>
            <a:ext cx="4129238" cy="3118585"/>
          </a:xfrm>
          <a:prstGeom prst="rect">
            <a:avLst/>
          </a:prstGeom>
        </p:spPr>
      </p:pic>
      <p:sp>
        <p:nvSpPr>
          <p:cNvPr id="23" name="Flecha: hacia arriba 22">
            <a:extLst>
              <a:ext uri="{FF2B5EF4-FFF2-40B4-BE49-F238E27FC236}">
                <a16:creationId xmlns:a16="http://schemas.microsoft.com/office/drawing/2014/main" id="{2836DD59-0EE1-49DF-A1F6-ECDE2F108544}"/>
              </a:ext>
            </a:extLst>
          </p:cNvPr>
          <p:cNvSpPr/>
          <p:nvPr/>
        </p:nvSpPr>
        <p:spPr>
          <a:xfrm rot="12546732">
            <a:off x="4776469" y="430145"/>
            <a:ext cx="340841" cy="57904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D0511A34-9299-4E95-AADC-88E456577BF7}"/>
              </a:ext>
            </a:extLst>
          </p:cNvPr>
          <p:cNvSpPr txBox="1">
            <a:spLocks/>
          </p:cNvSpPr>
          <p:nvPr/>
        </p:nvSpPr>
        <p:spPr>
          <a:xfrm>
            <a:off x="1300719" y="1716270"/>
            <a:ext cx="2430780" cy="618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_tradnl" sz="2400" b="1" dirty="0"/>
              <a:t>Enviar vínculo</a:t>
            </a:r>
            <a:endParaRPr lang="en-GB" dirty="0"/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7DABE401-6DA9-443D-998A-DCDEA7FB5EBA}"/>
              </a:ext>
            </a:extLst>
          </p:cNvPr>
          <p:cNvSpPr txBox="1">
            <a:spLocks/>
          </p:cNvSpPr>
          <p:nvPr/>
        </p:nvSpPr>
        <p:spPr>
          <a:xfrm>
            <a:off x="1264238" y="2954268"/>
            <a:ext cx="2430780" cy="618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_tradnl" sz="2400" b="1" dirty="0"/>
              <a:t>Copiar vínculo</a:t>
            </a:r>
            <a:endParaRPr lang="en-GB" dirty="0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635850DF-7872-45D0-8661-7A04084288FC}"/>
              </a:ext>
            </a:extLst>
          </p:cNvPr>
          <p:cNvSpPr txBox="1">
            <a:spLocks/>
          </p:cNvSpPr>
          <p:nvPr/>
        </p:nvSpPr>
        <p:spPr>
          <a:xfrm>
            <a:off x="396903" y="557298"/>
            <a:ext cx="2430780" cy="618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_tradnl" sz="3200" b="1" dirty="0"/>
              <a:t>Compartir</a:t>
            </a:r>
            <a:endParaRPr lang="en-GB" dirty="0"/>
          </a:p>
        </p:txBody>
      </p:sp>
      <p:sp>
        <p:nvSpPr>
          <p:cNvPr id="19" name="Flecha: doblada hacia arriba 18">
            <a:extLst>
              <a:ext uri="{FF2B5EF4-FFF2-40B4-BE49-F238E27FC236}">
                <a16:creationId xmlns:a16="http://schemas.microsoft.com/office/drawing/2014/main" id="{6A334C4E-8ED5-4625-9BA3-FC7884766E68}"/>
              </a:ext>
            </a:extLst>
          </p:cNvPr>
          <p:cNvSpPr/>
          <p:nvPr/>
        </p:nvSpPr>
        <p:spPr>
          <a:xfrm rot="5400000">
            <a:off x="744182" y="1354384"/>
            <a:ext cx="997408" cy="64123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echa: doblada hacia arriba 19">
            <a:extLst>
              <a:ext uri="{FF2B5EF4-FFF2-40B4-BE49-F238E27FC236}">
                <a16:creationId xmlns:a16="http://schemas.microsoft.com/office/drawing/2014/main" id="{A478B1C5-84AC-4469-8B6F-6E48B782EC39}"/>
              </a:ext>
            </a:extLst>
          </p:cNvPr>
          <p:cNvSpPr/>
          <p:nvPr/>
        </p:nvSpPr>
        <p:spPr>
          <a:xfrm rot="5400000">
            <a:off x="-139763" y="1917639"/>
            <a:ext cx="2252705" cy="770021"/>
          </a:xfrm>
          <a:prstGeom prst="bentUpArrow">
            <a:avLst>
              <a:gd name="adj1" fmla="val 26091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4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3" grpId="0" animBg="1"/>
      <p:bldP spid="11" grpId="0" animBg="1"/>
      <p:bldP spid="12" grpId="0" animBg="1"/>
      <p:bldP spid="10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9A0B5DF9-F03C-4DFC-9B16-F8F6EF228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" r="3224" b="661"/>
          <a:stretch/>
        </p:blipFill>
        <p:spPr>
          <a:xfrm>
            <a:off x="536353" y="1199776"/>
            <a:ext cx="8446169" cy="5486401"/>
          </a:xfrm>
          <a:prstGeom prst="rect">
            <a:avLst/>
          </a:prstGeom>
          <a:effectLst>
            <a:outerShdw blurRad="152400" algn="ctr" rotWithShape="0">
              <a:prstClr val="black">
                <a:alpha val="36000"/>
              </a:prst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0D8741D-6BC9-4E95-A322-7A4939D8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7638" y="2751365"/>
            <a:ext cx="2245238" cy="3228617"/>
          </a:xfrm>
        </p:spPr>
        <p:txBody>
          <a:bodyPr>
            <a:normAutofit/>
          </a:bodyPr>
          <a:lstStyle/>
          <a:p>
            <a:r>
              <a:rPr lang="es-ES_tradnl" sz="2400" dirty="0"/>
              <a:t>Desde el explorador de archivos de nuestro equipo podemos ver el </a:t>
            </a:r>
            <a:r>
              <a:rPr lang="es-ES_tradnl" sz="2400" b="1" dirty="0"/>
              <a:t>estado</a:t>
            </a:r>
            <a:r>
              <a:rPr lang="es-ES_tradnl" sz="2400" dirty="0"/>
              <a:t> de nuestros archivos en la nube</a:t>
            </a:r>
            <a:br>
              <a:rPr lang="es-ES_tradnl" sz="2400" dirty="0"/>
            </a:br>
            <a:endParaRPr lang="en-GB" sz="2400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5E831F-AF77-4F7B-B152-E8F872005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24867" y="705851"/>
            <a:ext cx="2430780" cy="1808749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FFFF"/>
            </a:solidFill>
          </a:ln>
        </p:spPr>
        <p:txBody>
          <a:bodyPr>
            <a:normAutofit fontScale="92500"/>
          </a:bodyPr>
          <a:lstStyle/>
          <a:p>
            <a:r>
              <a:rPr lang="es-ES_tradnl" sz="2400" dirty="0"/>
              <a:t>OneDrive se puede </a:t>
            </a:r>
            <a:r>
              <a:rPr lang="es-ES_tradnl" sz="2400" b="1" dirty="0"/>
              <a:t>sincronizar</a:t>
            </a:r>
            <a:r>
              <a:rPr lang="es-ES_tradnl" sz="2400" dirty="0"/>
              <a:t> con nuestro ordenador personal. </a:t>
            </a:r>
            <a:endParaRPr lang="en-GB" sz="2400" dirty="0"/>
          </a:p>
          <a:p>
            <a:endParaRPr lang="en-GB" dirty="0"/>
          </a:p>
        </p:txBody>
      </p:sp>
      <p:sp>
        <p:nvSpPr>
          <p:cNvPr id="16" name="Bocadillo: rectángulo con esquinas redondeadas 15">
            <a:extLst>
              <a:ext uri="{FF2B5EF4-FFF2-40B4-BE49-F238E27FC236}">
                <a16:creationId xmlns:a16="http://schemas.microsoft.com/office/drawing/2014/main" id="{BEADB291-B6BE-4C93-8979-0792BE6A4A85}"/>
              </a:ext>
            </a:extLst>
          </p:cNvPr>
          <p:cNvSpPr/>
          <p:nvPr/>
        </p:nvSpPr>
        <p:spPr>
          <a:xfrm>
            <a:off x="4149100" y="1086908"/>
            <a:ext cx="2814778" cy="1341969"/>
          </a:xfrm>
          <a:prstGeom prst="wedgeRoundRectCallout">
            <a:avLst>
              <a:gd name="adj1" fmla="val -30833"/>
              <a:gd name="adj2" fmla="val 80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 si tu archivo o carpeta está: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incronizado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incronizando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disponible en este equipo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4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compartido</a:t>
            </a:r>
            <a:endParaRPr lang="en-GB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Bocadillo: rectángulo con esquinas redondeadas 16">
            <a:extLst>
              <a:ext uri="{FF2B5EF4-FFF2-40B4-BE49-F238E27FC236}">
                <a16:creationId xmlns:a16="http://schemas.microsoft.com/office/drawing/2014/main" id="{0A46F5BA-8155-48A7-9B7C-B2187F3D9156}"/>
              </a:ext>
            </a:extLst>
          </p:cNvPr>
          <p:cNvSpPr/>
          <p:nvPr/>
        </p:nvSpPr>
        <p:spPr>
          <a:xfrm>
            <a:off x="1733159" y="5105824"/>
            <a:ext cx="2120556" cy="1261344"/>
          </a:xfrm>
          <a:prstGeom prst="wedgeRoundRectCallout">
            <a:avLst>
              <a:gd name="adj1" fmla="val -35161"/>
              <a:gd name="adj2" fmla="val -7425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Para sincronizar OneDrive iniciar sesión en la Aplicación de escritorio. Menú Inicio, abrir OneDrive e iniciar sesión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E9F746AB-73B2-4C3A-B059-BBF3EB193332}"/>
              </a:ext>
            </a:extLst>
          </p:cNvPr>
          <p:cNvSpPr/>
          <p:nvPr/>
        </p:nvSpPr>
        <p:spPr>
          <a:xfrm rot="13865029">
            <a:off x="837658" y="719707"/>
            <a:ext cx="464765" cy="67814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0" name="Bocadillo: rectángulo con esquinas redondeadas 19">
            <a:extLst>
              <a:ext uri="{FF2B5EF4-FFF2-40B4-BE49-F238E27FC236}">
                <a16:creationId xmlns:a16="http://schemas.microsoft.com/office/drawing/2014/main" id="{47BF67DF-F0A4-43EC-8963-022987CCF339}"/>
              </a:ext>
            </a:extLst>
          </p:cNvPr>
          <p:cNvSpPr/>
          <p:nvPr/>
        </p:nvSpPr>
        <p:spPr>
          <a:xfrm>
            <a:off x="1191213" y="137042"/>
            <a:ext cx="1275347" cy="528243"/>
          </a:xfrm>
          <a:prstGeom prst="wedgeRoundRectCallout">
            <a:avLst>
              <a:gd name="adj1" fmla="val -40522"/>
              <a:gd name="adj2" fmla="val 7656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mi equipo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28FC1957-0AE9-4576-AFAC-EAC43E1708DE}"/>
              </a:ext>
            </a:extLst>
          </p:cNvPr>
          <p:cNvSpPr txBox="1">
            <a:spLocks/>
          </p:cNvSpPr>
          <p:nvPr/>
        </p:nvSpPr>
        <p:spPr>
          <a:xfrm>
            <a:off x="4186588" y="295401"/>
            <a:ext cx="2430780" cy="618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s-ES_tradnl" sz="2400" b="1" dirty="0"/>
              <a:t>Sincronizar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4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  <p:bldP spid="16" grpId="0" animBg="1"/>
      <p:bldP spid="17" grpId="0" animBg="1"/>
      <p:bldP spid="8" grpId="0" animBg="1"/>
      <p:bldP spid="2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A2D6C02-4F6E-4DFC-BDA3-F67EB1DF5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22" y="952334"/>
            <a:ext cx="10438439" cy="54298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069385-D73A-4918-905F-EC4E3DD79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725" y="526173"/>
            <a:ext cx="7170576" cy="4619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E78B94A-A681-47E2-8AA3-6B026B8F0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139" y="526173"/>
            <a:ext cx="4019550" cy="5057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549BE03-58E7-4776-B647-2F2852DCB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5091" y="2823981"/>
            <a:ext cx="4747613" cy="4619082"/>
          </a:xfrm>
          <a:prstGeom prst="rect">
            <a:avLst/>
          </a:prstGeom>
        </p:spPr>
      </p:pic>
      <p:sp>
        <p:nvSpPr>
          <p:cNvPr id="64" name="Flecha: hacia arriba 63">
            <a:extLst>
              <a:ext uri="{FF2B5EF4-FFF2-40B4-BE49-F238E27FC236}">
                <a16:creationId xmlns:a16="http://schemas.microsoft.com/office/drawing/2014/main" id="{5C3A2EFD-778F-48F4-BE74-D5067DE27951}"/>
              </a:ext>
            </a:extLst>
          </p:cNvPr>
          <p:cNvSpPr/>
          <p:nvPr/>
        </p:nvSpPr>
        <p:spPr>
          <a:xfrm rot="13313657" flipV="1">
            <a:off x="5438315" y="2654633"/>
            <a:ext cx="464765" cy="58371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5" name="Bocadillo: rectángulo con esquinas redondeadas 64">
            <a:extLst>
              <a:ext uri="{FF2B5EF4-FFF2-40B4-BE49-F238E27FC236}">
                <a16:creationId xmlns:a16="http://schemas.microsoft.com/office/drawing/2014/main" id="{4867EDFC-B46D-4F3F-BAD6-DBE953DC798D}"/>
              </a:ext>
            </a:extLst>
          </p:cNvPr>
          <p:cNvSpPr/>
          <p:nvPr/>
        </p:nvSpPr>
        <p:spPr>
          <a:xfrm>
            <a:off x="4770957" y="3593956"/>
            <a:ext cx="1886552" cy="903832"/>
          </a:xfrm>
          <a:prstGeom prst="wedgeRoundRectCallout">
            <a:avLst>
              <a:gd name="adj1" fmla="val -12465"/>
              <a:gd name="adj2" fmla="val -8059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Carpetas y archivos en el explorador de Windows de mi equipo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Bocadillo: rectángulo con esquinas redondeadas 65">
            <a:extLst>
              <a:ext uri="{FF2B5EF4-FFF2-40B4-BE49-F238E27FC236}">
                <a16:creationId xmlns:a16="http://schemas.microsoft.com/office/drawing/2014/main" id="{15FE3C06-C96C-4C3C-B3F8-234AE606E63E}"/>
              </a:ext>
            </a:extLst>
          </p:cNvPr>
          <p:cNvSpPr/>
          <p:nvPr/>
        </p:nvSpPr>
        <p:spPr>
          <a:xfrm>
            <a:off x="736014" y="4544646"/>
            <a:ext cx="1857472" cy="938138"/>
          </a:xfrm>
          <a:prstGeom prst="wedgeRoundRectCallout">
            <a:avLst>
              <a:gd name="adj1" fmla="val 20679"/>
              <a:gd name="adj2" fmla="val -7395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Carpetas y archivos en mi nube de OneDrive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lecha: hacia arriba 66">
            <a:extLst>
              <a:ext uri="{FF2B5EF4-FFF2-40B4-BE49-F238E27FC236}">
                <a16:creationId xmlns:a16="http://schemas.microsoft.com/office/drawing/2014/main" id="{92F4E5B1-CAE6-443C-8952-A608AE120666}"/>
              </a:ext>
            </a:extLst>
          </p:cNvPr>
          <p:cNvSpPr/>
          <p:nvPr/>
        </p:nvSpPr>
        <p:spPr>
          <a:xfrm rot="13162143" flipV="1">
            <a:off x="2117539" y="3626672"/>
            <a:ext cx="464765" cy="710292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69" name="Bocadillo: rectángulo con esquinas redondeadas 68">
            <a:extLst>
              <a:ext uri="{FF2B5EF4-FFF2-40B4-BE49-F238E27FC236}">
                <a16:creationId xmlns:a16="http://schemas.microsoft.com/office/drawing/2014/main" id="{32D247E9-79AD-4BE5-A2CB-29E45036A4C8}"/>
              </a:ext>
            </a:extLst>
          </p:cNvPr>
          <p:cNvSpPr/>
          <p:nvPr/>
        </p:nvSpPr>
        <p:spPr>
          <a:xfrm>
            <a:off x="8851707" y="1241208"/>
            <a:ext cx="2109967" cy="939822"/>
          </a:xfrm>
          <a:prstGeom prst="wedgeRoundRectCallout">
            <a:avLst>
              <a:gd name="adj1" fmla="val -30833"/>
              <a:gd name="adj2" fmla="val 80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Puedo sincronizar sólo algunas carpetas si ocupan mucho espacio o no interesan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Bocadillo: rectángulo con esquinas redondeadas 67">
            <a:extLst>
              <a:ext uri="{FF2B5EF4-FFF2-40B4-BE49-F238E27FC236}">
                <a16:creationId xmlns:a16="http://schemas.microsoft.com/office/drawing/2014/main" id="{FF5A8F3A-70FC-428E-9031-F54D163EF25C}"/>
              </a:ext>
            </a:extLst>
          </p:cNvPr>
          <p:cNvSpPr/>
          <p:nvPr/>
        </p:nvSpPr>
        <p:spPr>
          <a:xfrm>
            <a:off x="8662624" y="4109883"/>
            <a:ext cx="1886552" cy="903832"/>
          </a:xfrm>
          <a:prstGeom prst="wedgeRoundRectCallout">
            <a:avLst>
              <a:gd name="adj1" fmla="val -30833"/>
              <a:gd name="adj2" fmla="val 8021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es-ES" sz="12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todas las carpetas están sincronizadas</a:t>
            </a:r>
            <a:endParaRPr lang="en-GB" sz="105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9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chemeClr val="bg2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7DA8E10-8D20-4557-A01C-BE57BA68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2898A6-467D-4DE5-8382-B8C194339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25BDA2-3F4D-4B38-90E7-989465ECD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5EEA05-AD42-442F-B6C6-CB9FC2894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96869A-A70D-42F7-876F-605CB171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CD407CC-EF5C-486F-9A14-7F681F986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0293DD-B6E4-48D7-9737-06A1D4F8CA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198" y="1420706"/>
            <a:ext cx="4486407" cy="4016587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>
              <a:lnSpc>
                <a:spcPct val="90000"/>
              </a:lnSpc>
            </a:pPr>
            <a:r>
              <a:rPr lang="en-US" sz="4600" b="1" cap="none" spc="0" dirty="0">
                <a:ln/>
                <a:solidFill>
                  <a:schemeClr val="accent3"/>
                </a:solidFill>
              </a:rPr>
              <a:t>Para saber </a:t>
            </a:r>
            <a:r>
              <a:rPr lang="en-US" sz="4600" b="1" cap="none" spc="0" dirty="0" err="1">
                <a:ln/>
                <a:solidFill>
                  <a:schemeClr val="accent3"/>
                </a:solidFill>
              </a:rPr>
              <a:t>más</a:t>
            </a:r>
            <a:r>
              <a:rPr lang="en-US" sz="4600" b="1" cap="none" spc="0" dirty="0">
                <a:ln/>
                <a:solidFill>
                  <a:schemeClr val="accent3"/>
                </a:solidFill>
              </a:rPr>
              <a:t>:</a:t>
            </a:r>
            <a:br>
              <a:rPr lang="en-US" sz="3600" b="1" cap="none" spc="0" dirty="0">
                <a:ln/>
                <a:solidFill>
                  <a:schemeClr val="accent3"/>
                </a:solidFill>
              </a:rPr>
            </a:br>
            <a:endParaRPr lang="en-US" sz="3600" b="1" cap="none" spc="0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FF4C08-08C9-4946-97EB-9576EF23A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9377" y="1397623"/>
            <a:ext cx="2813845" cy="4016587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182880" algn="l">
              <a:lnSpc>
                <a:spcPct val="2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3"/>
              </a:rPr>
              <a:t>¿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3"/>
              </a:rPr>
              <a:t>Qué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3"/>
              </a:rPr>
              <a:t> es OneDrive?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202020204" pitchFamily="34" charset="0"/>
            </a:endParaRPr>
          </a:p>
          <a:p>
            <a:pPr indent="-182880" algn="l">
              <a:lnSpc>
                <a:spcPct val="2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4"/>
              </a:rPr>
              <a:t>Compartir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4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4"/>
              </a:rPr>
              <a:t>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4"/>
              </a:rPr>
              <a:t> OneDrive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202020204" pitchFamily="34" charset="0"/>
            </a:endParaRPr>
          </a:p>
          <a:p>
            <a:pPr indent="-182880" algn="l">
              <a:lnSpc>
                <a:spcPct val="200000"/>
              </a:lnSpc>
              <a:spcAft>
                <a:spcPts val="600"/>
              </a:spcAft>
              <a:buFont typeface="Garamond" pitchFamily="18" charset="0"/>
              <a:buChar char="◦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5"/>
              </a:rPr>
              <a:t>Sincronizar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202020204" pitchFamily="34" charset="0"/>
                <a:hlinkClick r:id="rId5"/>
              </a:rPr>
              <a:t> OneDrive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badi" panose="020B0604020202020204" pitchFamily="34" charset="0"/>
            </a:endParaRPr>
          </a:p>
          <a:p>
            <a:pPr indent="-182880" algn="l">
              <a:spcAft>
                <a:spcPts val="600"/>
              </a:spcAft>
              <a:buFont typeface="Garamond" pitchFamily="18" charset="0"/>
              <a:buChar char="◦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D76B5F-5BAA-48C6-9065-9AEF15D30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05731" y="2057401"/>
            <a:ext cx="0" cy="274320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212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477</Words>
  <Application>Microsoft Office PowerPoint</Application>
  <PresentationFormat>Panorámica</PresentationFormat>
  <Paragraphs>91</Paragraphs>
  <Slides>10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Courier New</vt:lpstr>
      <vt:lpstr>Garamond</vt:lpstr>
      <vt:lpstr>Savon</vt:lpstr>
      <vt:lpstr>Adobe Acrobat Document</vt:lpstr>
      <vt:lpstr>Onedrive</vt:lpstr>
      <vt:lpstr>Presentación de PowerPoint</vt:lpstr>
      <vt:lpstr>Opciones Nuevo y Cargar</vt:lpstr>
      <vt:lpstr>Presentación de PowerPoint</vt:lpstr>
      <vt:lpstr>Presentación de PowerPoint</vt:lpstr>
      <vt:lpstr>Presentación de PowerPoint</vt:lpstr>
      <vt:lpstr>Desde el explorador de archivos de nuestro equipo podemos ver el estado de nuestros archivos en la nube </vt:lpstr>
      <vt:lpstr>Presentación de PowerPoint</vt:lpstr>
      <vt:lpstr>Para saber más: </vt:lpstr>
      <vt:lpstr>PRÁCTICA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Onedrive</dc:title>
  <dc:creator>ANA MARIA CARBALLARES MARTIN</dc:creator>
  <cp:lastModifiedBy>ANA MARIA CARBALLARES MARTIN</cp:lastModifiedBy>
  <cp:revision>21</cp:revision>
  <dcterms:created xsi:type="dcterms:W3CDTF">2020-02-26T12:10:08Z</dcterms:created>
  <dcterms:modified xsi:type="dcterms:W3CDTF">2020-02-29T12:26:53Z</dcterms:modified>
</cp:coreProperties>
</file>