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3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2" r:id="rId6"/>
    <p:sldId id="265" r:id="rId7"/>
    <p:sldId id="362" r:id="rId8"/>
    <p:sldId id="368" r:id="rId9"/>
    <p:sldId id="369" r:id="rId10"/>
    <p:sldId id="370" r:id="rId11"/>
    <p:sldId id="373" r:id="rId12"/>
    <p:sldId id="383" r:id="rId13"/>
    <p:sldId id="385" r:id="rId14"/>
    <p:sldId id="323" r:id="rId15"/>
    <p:sldId id="268" r:id="rId16"/>
    <p:sldId id="386" r:id="rId17"/>
    <p:sldId id="387" r:id="rId18"/>
    <p:sldId id="388" r:id="rId19"/>
    <p:sldId id="389" r:id="rId20"/>
    <p:sldId id="392" r:id="rId21"/>
    <p:sldId id="393" r:id="rId22"/>
    <p:sldId id="394" r:id="rId23"/>
    <p:sldId id="391" r:id="rId24"/>
    <p:sldId id="395" r:id="rId25"/>
    <p:sldId id="406" r:id="rId26"/>
    <p:sldId id="407" r:id="rId27"/>
    <p:sldId id="40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AEC88-7C34-44D4-B9FC-624CD6ED939F}" type="datetimeFigureOut">
              <a:rPr lang="es-ES" smtClean="0"/>
              <a:pPr/>
              <a:t>04/04/2024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3C198-E165-4D0F-9A2B-1230381051D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07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E1F6-45E3-4333-873F-57A1AFAF4EEE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E1F6-45E3-4333-873F-57A1AFAF4EEE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E1F6-45E3-4333-873F-57A1AFAF4EEE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3C198-E165-4D0F-9A2B-1230381051D4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3C198-E165-4D0F-9A2B-1230381051D4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50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7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7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3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0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5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8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7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9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458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8CFDA-5C4D-4E51-A6BA-AF3169AC6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234" y="1169956"/>
            <a:ext cx="11421532" cy="3334311"/>
          </a:xfrm>
        </p:spPr>
        <p:txBody>
          <a:bodyPr>
            <a:normAutofit/>
          </a:bodyPr>
          <a:lstStyle/>
          <a:p>
            <a:pPr algn="ctr">
              <a:lnSpc>
                <a:spcPts val="6500"/>
              </a:lnSpc>
            </a:pPr>
            <a:r>
              <a:rPr lang="es-ES" sz="3600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 (Títulos)"/>
              </a:rPr>
              <a:t>Interpretación Histórica </a:t>
            </a:r>
            <a:br>
              <a:rPr lang="es-ES" sz="3600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 (Títulos)"/>
              </a:rPr>
            </a:br>
            <a:r>
              <a:rPr lang="es-ES" sz="3600" cap="none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 (Títulos)"/>
              </a:rPr>
              <a:t>en la docencia actual</a:t>
            </a:r>
            <a:br>
              <a:rPr lang="es-ES" sz="4800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 (Títulos)"/>
              </a:rPr>
            </a:br>
            <a:endParaRPr lang="es-ES" sz="4800" dirty="0">
              <a:solidFill>
                <a:schemeClr val="bg1">
                  <a:lumMod val="95000"/>
                  <a:lumOff val="5000"/>
                </a:schemeClr>
              </a:solidFill>
              <a:latin typeface="Constantia (Títulos)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2C4ABB-B3E3-46A2-B9B5-157467EDE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4999" y="5097558"/>
            <a:ext cx="8825658" cy="86142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s-ES" cap="none" dirty="0"/>
              <a:t>Daniel Lorenzo</a:t>
            </a:r>
          </a:p>
          <a:p>
            <a:pPr algn="r"/>
            <a:r>
              <a:rPr lang="es-ES" cap="none" dirty="0"/>
              <a:t>Seminario CFIE. Palencia, marzo de 2024</a:t>
            </a:r>
          </a:p>
        </p:txBody>
      </p:sp>
    </p:spTree>
    <p:extLst>
      <p:ext uri="{BB962C8B-B14F-4D97-AF65-F5344CB8AC3E}">
        <p14:creationId xmlns:p14="http://schemas.microsoft.com/office/powerpoint/2010/main" val="337535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597928F-E3A3-426C-B6CF-66B60BD409E6}"/>
              </a:ext>
            </a:extLst>
          </p:cNvPr>
          <p:cNvSpPr/>
          <p:nvPr/>
        </p:nvSpPr>
        <p:spPr>
          <a:xfrm>
            <a:off x="-745869" y="721638"/>
            <a:ext cx="101430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dirty="0">
                <a:latin typeface="Constantia (Títulos)"/>
              </a:rPr>
              <a:t>Opción interpretativa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64B4FF-E75B-4851-B2EA-A86DFF79FEDE}"/>
              </a:ext>
            </a:extLst>
          </p:cNvPr>
          <p:cNvSpPr/>
          <p:nvPr/>
        </p:nvSpPr>
        <p:spPr>
          <a:xfrm>
            <a:off x="2628726" y="2285710"/>
            <a:ext cx="3393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 err="1">
                <a:latin typeface="Constantia (Títulos)"/>
              </a:rPr>
              <a:t>Formación</a:t>
            </a:r>
            <a:r>
              <a:rPr lang="en-US" sz="2800" i="1" dirty="0">
                <a:latin typeface="Constantia (Títulos)"/>
              </a:rPr>
              <a:t> </a:t>
            </a:r>
            <a:r>
              <a:rPr lang="en-US" sz="2800" i="1" dirty="0" err="1">
                <a:latin typeface="Constantia (Títulos)"/>
              </a:rPr>
              <a:t>específica</a:t>
            </a:r>
            <a:endParaRPr lang="en-US" sz="2800" i="1" dirty="0">
              <a:latin typeface="Constantia (Títulos)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AC8DD67-EE90-4AA8-907A-22BEBD40F2EC}"/>
              </a:ext>
            </a:extLst>
          </p:cNvPr>
          <p:cNvSpPr/>
          <p:nvPr/>
        </p:nvSpPr>
        <p:spPr>
          <a:xfrm>
            <a:off x="3931776" y="2931065"/>
            <a:ext cx="787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latin typeface="Constantia (Títulos)"/>
              </a:rPr>
              <a:t>Grado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5A9F6C7-9BAD-49EB-928E-697D607C1C13}"/>
              </a:ext>
            </a:extLst>
          </p:cNvPr>
          <p:cNvSpPr/>
          <p:nvPr/>
        </p:nvSpPr>
        <p:spPr>
          <a:xfrm>
            <a:off x="3931776" y="3782997"/>
            <a:ext cx="2224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 err="1">
                <a:latin typeface="Constantia (Títulos)"/>
              </a:rPr>
              <a:t>Práctica</a:t>
            </a:r>
            <a:r>
              <a:rPr lang="en-US" i="1" dirty="0">
                <a:latin typeface="Constantia (Títulos)"/>
              </a:rPr>
              <a:t> </a:t>
            </a:r>
            <a:r>
              <a:rPr lang="en-US" i="1" dirty="0" err="1">
                <a:latin typeface="Constantia (Títulos)"/>
              </a:rPr>
              <a:t>autodidacta</a:t>
            </a:r>
            <a:endParaRPr lang="en-US" i="1" dirty="0">
              <a:latin typeface="Constantia (Títulos)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02616BDF-56BB-409F-A5E5-D718BE18B07B}"/>
              </a:ext>
            </a:extLst>
          </p:cNvPr>
          <p:cNvSpPr/>
          <p:nvPr/>
        </p:nvSpPr>
        <p:spPr>
          <a:xfrm>
            <a:off x="3931776" y="3332509"/>
            <a:ext cx="2200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 err="1">
                <a:latin typeface="Constantia (Títulos)"/>
              </a:rPr>
              <a:t>Cursos</a:t>
            </a:r>
            <a:r>
              <a:rPr lang="en-US" i="1" dirty="0">
                <a:latin typeface="Constantia (Títulos)"/>
              </a:rPr>
              <a:t> de </a:t>
            </a:r>
            <a:r>
              <a:rPr lang="en-US" i="1" dirty="0" err="1">
                <a:latin typeface="Constantia (Títulos)"/>
              </a:rPr>
              <a:t>formación</a:t>
            </a:r>
            <a:endParaRPr lang="en-US" i="1" dirty="0">
              <a:latin typeface="Constantia (Títulos)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F7F4651-DA07-479F-9944-91688BE9D3A6}"/>
              </a:ext>
            </a:extLst>
          </p:cNvPr>
          <p:cNvSpPr/>
          <p:nvPr/>
        </p:nvSpPr>
        <p:spPr>
          <a:xfrm>
            <a:off x="7411561" y="4883012"/>
            <a:ext cx="3278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 err="1">
                <a:latin typeface="Constantia (Títulos)"/>
              </a:rPr>
              <a:t>Realidad</a:t>
            </a:r>
            <a:r>
              <a:rPr lang="en-US" sz="2800" i="1" dirty="0">
                <a:latin typeface="Constantia (Títulos)"/>
              </a:rPr>
              <a:t> </a:t>
            </a:r>
            <a:r>
              <a:rPr lang="en-US" sz="2800" i="1" dirty="0" err="1">
                <a:latin typeface="Constantia (Títulos)"/>
              </a:rPr>
              <a:t>profesional</a:t>
            </a:r>
            <a:endParaRPr lang="en-US" sz="2800" i="1" dirty="0">
              <a:latin typeface="Constantia (Títulos)"/>
            </a:endParaRPr>
          </a:p>
        </p:txBody>
      </p:sp>
    </p:spTree>
    <p:extLst>
      <p:ext uri="{BB962C8B-B14F-4D97-AF65-F5344CB8AC3E}">
        <p14:creationId xmlns:p14="http://schemas.microsoft.com/office/powerpoint/2010/main" val="1717079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860C31C-8255-4CA5-AD55-B88FC3F272B2}"/>
              </a:ext>
            </a:extLst>
          </p:cNvPr>
          <p:cNvSpPr txBox="1"/>
          <p:nvPr/>
        </p:nvSpPr>
        <p:spPr>
          <a:xfrm>
            <a:off x="2319867" y="1566333"/>
            <a:ext cx="70061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atin typeface="Constantia (Títulos)"/>
              </a:rPr>
              <a:t>Evolución de la Interpretación</a:t>
            </a:r>
            <a:endParaRPr lang="es-ES" sz="6000" i="1" dirty="0">
              <a:latin typeface="Constantia (Títulos)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4583AD3-AFD0-48D0-8E96-8A7983778207}"/>
              </a:ext>
            </a:extLst>
          </p:cNvPr>
          <p:cNvSpPr txBox="1"/>
          <p:nvPr/>
        </p:nvSpPr>
        <p:spPr>
          <a:xfrm>
            <a:off x="2319867" y="4009466"/>
            <a:ext cx="7006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Constantia (Títulos)"/>
              </a:rPr>
              <a:t>Factores influyentes</a:t>
            </a:r>
            <a:endParaRPr lang="es-ES" sz="3200" i="1" dirty="0">
              <a:latin typeface="Constantia (Títulos)"/>
            </a:endParaRPr>
          </a:p>
        </p:txBody>
      </p:sp>
    </p:spTree>
    <p:extLst>
      <p:ext uri="{BB962C8B-B14F-4D97-AF65-F5344CB8AC3E}">
        <p14:creationId xmlns:p14="http://schemas.microsoft.com/office/powerpoint/2010/main" val="148644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E531E75-53C8-4056-A5DE-8634EE231CCC}"/>
              </a:ext>
            </a:extLst>
          </p:cNvPr>
          <p:cNvSpPr/>
          <p:nvPr/>
        </p:nvSpPr>
        <p:spPr>
          <a:xfrm>
            <a:off x="541866" y="1852768"/>
            <a:ext cx="1096433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4400" kern="100" dirty="0">
                <a:latin typeface="Constantia (Títulos)"/>
                <a:ea typeface="Times New Roman" panose="02020603050405020304" pitchFamily="18" charset="0"/>
                <a:cs typeface="Times New Roman" panose="02020603050405020304" pitchFamily="18" charset="0"/>
              </a:rPr>
              <a:t>HERRAMIENTAS </a:t>
            </a:r>
          </a:p>
          <a:p>
            <a:pPr algn="ctr">
              <a:spcAft>
                <a:spcPts val="0"/>
              </a:spcAft>
            </a:pPr>
            <a:r>
              <a:rPr lang="es-ES" sz="4400" kern="100" dirty="0">
                <a:latin typeface="Constantia (Títulos)"/>
                <a:ea typeface="Times New Roman" panose="02020603050405020304" pitchFamily="18" charset="0"/>
                <a:cs typeface="Times New Roman" panose="02020603050405020304" pitchFamily="18" charset="0"/>
              </a:rPr>
              <a:t>para acercarse a la </a:t>
            </a:r>
          </a:p>
          <a:p>
            <a:pPr algn="ctr">
              <a:spcAft>
                <a:spcPts val="0"/>
              </a:spcAft>
            </a:pPr>
            <a:r>
              <a:rPr lang="es-ES" sz="4400" kern="100" dirty="0">
                <a:latin typeface="Constantia (Títulos)"/>
                <a:ea typeface="Times New Roman" panose="02020603050405020304" pitchFamily="18" charset="0"/>
                <a:cs typeface="Times New Roman" panose="02020603050405020304" pitchFamily="18" charset="0"/>
              </a:rPr>
              <a:t>Interpretación Históricamente Informada</a:t>
            </a:r>
          </a:p>
        </p:txBody>
      </p:sp>
    </p:spTree>
    <p:extLst>
      <p:ext uri="{BB962C8B-B14F-4D97-AF65-F5344CB8AC3E}">
        <p14:creationId xmlns:p14="http://schemas.microsoft.com/office/powerpoint/2010/main" val="47562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88315" y="1417298"/>
            <a:ext cx="8215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atin typeface="Constantia (Títulos)"/>
              </a:rPr>
              <a:t>Iconografía </a:t>
            </a:r>
          </a:p>
          <a:p>
            <a:pPr algn="ctr"/>
            <a:r>
              <a:rPr lang="es-ES" sz="6000" dirty="0">
                <a:latin typeface="Constantia (Títulos)"/>
              </a:rPr>
              <a:t>y</a:t>
            </a:r>
          </a:p>
          <a:p>
            <a:pPr algn="ctr"/>
            <a:r>
              <a:rPr lang="es-ES" sz="6000" dirty="0">
                <a:latin typeface="Constantia (Títulos)"/>
              </a:rPr>
              <a:t>Organología Histórica</a:t>
            </a:r>
            <a:endParaRPr lang="es-ES" sz="2800" dirty="0">
              <a:latin typeface="Constantia (Títulos)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87488" y="1575137"/>
            <a:ext cx="921702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Constantia (Títulos)"/>
              </a:rPr>
              <a:t>Tratados</a:t>
            </a:r>
            <a:r>
              <a:rPr lang="es-ES" sz="6000" dirty="0">
                <a:latin typeface="Constantia (Títulos)"/>
              </a:rPr>
              <a:t> </a:t>
            </a:r>
            <a:r>
              <a:rPr lang="es-ES" sz="4400" dirty="0">
                <a:latin typeface="Constantia (Títulos)"/>
              </a:rPr>
              <a:t>musicales </a:t>
            </a:r>
          </a:p>
          <a:p>
            <a:pPr algn="ctr"/>
            <a:r>
              <a:rPr lang="es-ES" sz="4400" dirty="0">
                <a:latin typeface="Constantia (Títulos)"/>
              </a:rPr>
              <a:t>y  </a:t>
            </a:r>
          </a:p>
          <a:p>
            <a:pPr algn="ctr"/>
            <a:r>
              <a:rPr lang="es-ES" sz="4400" dirty="0">
                <a:latin typeface="Constantia (Títulos)"/>
              </a:rPr>
              <a:t>bibliografía especializada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17075" y="2505670"/>
            <a:ext cx="53578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>
                <a:latin typeface="Constantia (Títulos)"/>
              </a:rPr>
              <a:t>La partitura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35100" y="2231747"/>
            <a:ext cx="93218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Grabaciones históricas</a:t>
            </a:r>
          </a:p>
          <a:p>
            <a:pPr algn="ctr"/>
            <a:r>
              <a:rPr lang="es-ES" sz="2800" dirty="0">
                <a:latin typeface="Constantia (Títulos)"/>
              </a:rPr>
              <a:t>Historia de la interpretación </a:t>
            </a:r>
          </a:p>
        </p:txBody>
      </p:sp>
    </p:spTree>
    <p:extLst>
      <p:ext uri="{BB962C8B-B14F-4D97-AF65-F5344CB8AC3E}">
        <p14:creationId xmlns:p14="http://schemas.microsoft.com/office/powerpoint/2010/main" val="363887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11273" y="1745518"/>
            <a:ext cx="9321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La enseñanza</a:t>
            </a:r>
          </a:p>
          <a:p>
            <a:pPr algn="ctr"/>
            <a:r>
              <a:rPr lang="es-ES" sz="5400" dirty="0">
                <a:latin typeface="Constantia (Títulos)"/>
              </a:rPr>
              <a:t>“Historicista”</a:t>
            </a:r>
          </a:p>
          <a:p>
            <a:pPr algn="ctr"/>
            <a:r>
              <a:rPr lang="es-ES" sz="5400" dirty="0">
                <a:latin typeface="Constantia (Títulos)"/>
              </a:rPr>
              <a:t> en conservatorios</a:t>
            </a:r>
            <a:endParaRPr lang="es-ES" sz="2800" dirty="0">
              <a:latin typeface="Constantia (Títulos)"/>
            </a:endParaRPr>
          </a:p>
        </p:txBody>
      </p:sp>
    </p:spTree>
    <p:extLst>
      <p:ext uri="{BB962C8B-B14F-4D97-AF65-F5344CB8AC3E}">
        <p14:creationId xmlns:p14="http://schemas.microsoft.com/office/powerpoint/2010/main" val="138413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3802B70C-53AE-48AD-AC12-C1FC84586924}"/>
              </a:ext>
            </a:extLst>
          </p:cNvPr>
          <p:cNvSpPr/>
          <p:nvPr/>
        </p:nvSpPr>
        <p:spPr>
          <a:xfrm>
            <a:off x="1435100" y="1884613"/>
            <a:ext cx="93218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El Compás </a:t>
            </a:r>
          </a:p>
          <a:p>
            <a:pPr algn="ctr"/>
            <a:r>
              <a:rPr lang="es-ES" sz="5400" dirty="0">
                <a:latin typeface="Constantia (Títulos)"/>
              </a:rPr>
              <a:t>y las Subdivisiones</a:t>
            </a:r>
          </a:p>
          <a:p>
            <a:pPr algn="ctr"/>
            <a:endParaRPr lang="es-ES" sz="2800" dirty="0">
              <a:latin typeface="Constantia (Títulos)"/>
            </a:endParaRPr>
          </a:p>
          <a:p>
            <a:pPr algn="ctr"/>
            <a:r>
              <a:rPr lang="es-ES" sz="2800" dirty="0">
                <a:latin typeface="Constantia (Títulos)"/>
              </a:rPr>
              <a:t>¿Qué aportan la interpretación?</a:t>
            </a:r>
          </a:p>
        </p:txBody>
      </p:sp>
    </p:spTree>
    <p:extLst>
      <p:ext uri="{BB962C8B-B14F-4D97-AF65-F5344CB8AC3E}">
        <p14:creationId xmlns:p14="http://schemas.microsoft.com/office/powerpoint/2010/main" val="273267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3802B70C-53AE-48AD-AC12-C1FC84586924}"/>
              </a:ext>
            </a:extLst>
          </p:cNvPr>
          <p:cNvSpPr/>
          <p:nvPr/>
        </p:nvSpPr>
        <p:spPr>
          <a:xfrm>
            <a:off x="1435100" y="1884613"/>
            <a:ext cx="9321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La Armonía</a:t>
            </a:r>
          </a:p>
          <a:p>
            <a:pPr algn="ctr"/>
            <a:endParaRPr lang="es-ES" sz="2800" dirty="0">
              <a:latin typeface="Constantia (Títulos)"/>
            </a:endParaRPr>
          </a:p>
          <a:p>
            <a:pPr algn="ctr"/>
            <a:r>
              <a:rPr lang="es-ES" sz="2800" dirty="0">
                <a:latin typeface="Constantia (Títulos)"/>
              </a:rPr>
              <a:t>Más allá de los “traumas” del conservatorio…</a:t>
            </a:r>
          </a:p>
        </p:txBody>
      </p:sp>
    </p:spTree>
    <p:extLst>
      <p:ext uri="{BB962C8B-B14F-4D97-AF65-F5344CB8AC3E}">
        <p14:creationId xmlns:p14="http://schemas.microsoft.com/office/powerpoint/2010/main" val="274462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478ACBD-7116-4C81-9101-727DAAD561FE}"/>
              </a:ext>
            </a:extLst>
          </p:cNvPr>
          <p:cNvSpPr txBox="1"/>
          <p:nvPr/>
        </p:nvSpPr>
        <p:spPr>
          <a:xfrm>
            <a:off x="1676401" y="1695215"/>
            <a:ext cx="8238066" cy="20621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ES" sz="8000" dirty="0">
                <a:latin typeface="Constantia (Títulos)"/>
              </a:rPr>
              <a:t>El origen</a:t>
            </a:r>
          </a:p>
          <a:p>
            <a:pPr algn="ctr"/>
            <a:r>
              <a:rPr lang="es-ES" sz="4800" i="1" dirty="0">
                <a:latin typeface="Constantia (Títulos)"/>
              </a:rPr>
              <a:t>¿Por qué? ¿Para qué?</a:t>
            </a:r>
          </a:p>
        </p:txBody>
      </p:sp>
    </p:spTree>
    <p:extLst>
      <p:ext uri="{BB962C8B-B14F-4D97-AF65-F5344CB8AC3E}">
        <p14:creationId xmlns:p14="http://schemas.microsoft.com/office/powerpoint/2010/main" val="194550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3802B70C-53AE-48AD-AC12-C1FC84586924}"/>
              </a:ext>
            </a:extLst>
          </p:cNvPr>
          <p:cNvSpPr/>
          <p:nvPr/>
        </p:nvSpPr>
        <p:spPr>
          <a:xfrm>
            <a:off x="1435100" y="1884613"/>
            <a:ext cx="9321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La voz y los instrumentos</a:t>
            </a:r>
          </a:p>
          <a:p>
            <a:pPr algn="ctr"/>
            <a:endParaRPr lang="es-ES" sz="2800" dirty="0">
              <a:latin typeface="Constantia (Títulos)"/>
            </a:endParaRPr>
          </a:p>
          <a:p>
            <a:pPr algn="ctr"/>
            <a:r>
              <a:rPr lang="es-ES" sz="2800" dirty="0">
                <a:latin typeface="Constantia (Títulos)"/>
              </a:rPr>
              <a:t>Origen, independencia y su relación con la articulación </a:t>
            </a:r>
          </a:p>
        </p:txBody>
      </p:sp>
    </p:spTree>
    <p:extLst>
      <p:ext uri="{BB962C8B-B14F-4D97-AF65-F5344CB8AC3E}">
        <p14:creationId xmlns:p14="http://schemas.microsoft.com/office/powerpoint/2010/main" val="274462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3802B70C-53AE-48AD-AC12-C1FC84586924}"/>
              </a:ext>
            </a:extLst>
          </p:cNvPr>
          <p:cNvSpPr/>
          <p:nvPr/>
        </p:nvSpPr>
        <p:spPr>
          <a:xfrm>
            <a:off x="1435100" y="2505670"/>
            <a:ext cx="9321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Figuras retóricas</a:t>
            </a:r>
          </a:p>
        </p:txBody>
      </p:sp>
    </p:spTree>
    <p:extLst>
      <p:ext uri="{BB962C8B-B14F-4D97-AF65-F5344CB8AC3E}">
        <p14:creationId xmlns:p14="http://schemas.microsoft.com/office/powerpoint/2010/main" val="274462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3802B70C-53AE-48AD-AC12-C1FC84586924}"/>
              </a:ext>
            </a:extLst>
          </p:cNvPr>
          <p:cNvSpPr/>
          <p:nvPr/>
        </p:nvSpPr>
        <p:spPr>
          <a:xfrm>
            <a:off x="1435100" y="1884613"/>
            <a:ext cx="93218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La Afinación</a:t>
            </a:r>
          </a:p>
          <a:p>
            <a:pPr algn="ctr"/>
            <a:endParaRPr lang="es-ES" sz="2800" dirty="0">
              <a:latin typeface="Constantia (Títulos)"/>
            </a:endParaRPr>
          </a:p>
          <a:p>
            <a:pPr algn="ctr"/>
            <a:r>
              <a:rPr lang="es-ES" sz="2800" dirty="0">
                <a:latin typeface="Constantia (Títulos)"/>
              </a:rPr>
              <a:t>Diapasón y Temperamentos</a:t>
            </a:r>
          </a:p>
        </p:txBody>
      </p:sp>
    </p:spTree>
    <p:extLst>
      <p:ext uri="{BB962C8B-B14F-4D97-AF65-F5344CB8AC3E}">
        <p14:creationId xmlns:p14="http://schemas.microsoft.com/office/powerpoint/2010/main" val="274462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3802B70C-53AE-48AD-AC12-C1FC84586924}"/>
              </a:ext>
            </a:extLst>
          </p:cNvPr>
          <p:cNvSpPr/>
          <p:nvPr/>
        </p:nvSpPr>
        <p:spPr>
          <a:xfrm>
            <a:off x="1435100" y="2502680"/>
            <a:ext cx="93218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Los afectos</a:t>
            </a:r>
          </a:p>
          <a:p>
            <a:pPr algn="ctr"/>
            <a:endParaRPr lang="es-ES" sz="2800" dirty="0">
              <a:latin typeface="Constantia (Títulos)"/>
            </a:endParaRPr>
          </a:p>
        </p:txBody>
      </p:sp>
    </p:spTree>
    <p:extLst>
      <p:ext uri="{BB962C8B-B14F-4D97-AF65-F5344CB8AC3E}">
        <p14:creationId xmlns:p14="http://schemas.microsoft.com/office/powerpoint/2010/main" val="378639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3802B70C-53AE-48AD-AC12-C1FC84586924}"/>
              </a:ext>
            </a:extLst>
          </p:cNvPr>
          <p:cNvSpPr/>
          <p:nvPr/>
        </p:nvSpPr>
        <p:spPr>
          <a:xfrm>
            <a:off x="1435100" y="1884613"/>
            <a:ext cx="932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Ornamentación e improvisación</a:t>
            </a:r>
          </a:p>
        </p:txBody>
      </p:sp>
    </p:spTree>
    <p:extLst>
      <p:ext uri="{BB962C8B-B14F-4D97-AF65-F5344CB8AC3E}">
        <p14:creationId xmlns:p14="http://schemas.microsoft.com/office/powerpoint/2010/main" val="274462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8C8F96C1-AC65-4E75-AB90-816D82360B8D}"/>
              </a:ext>
            </a:extLst>
          </p:cNvPr>
          <p:cNvSpPr/>
          <p:nvPr/>
        </p:nvSpPr>
        <p:spPr>
          <a:xfrm>
            <a:off x="1435100" y="318280"/>
            <a:ext cx="9321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La actualidad</a:t>
            </a:r>
          </a:p>
        </p:txBody>
      </p:sp>
      <p:sp>
        <p:nvSpPr>
          <p:cNvPr id="3" name="1 Rectángulo">
            <a:extLst>
              <a:ext uri="{FF2B5EF4-FFF2-40B4-BE49-F238E27FC236}">
                <a16:creationId xmlns:a16="http://schemas.microsoft.com/office/drawing/2014/main" id="{A866D32B-E5A1-4B7C-AB68-0DE412B4F96E}"/>
              </a:ext>
            </a:extLst>
          </p:cNvPr>
          <p:cNvSpPr/>
          <p:nvPr/>
        </p:nvSpPr>
        <p:spPr>
          <a:xfrm>
            <a:off x="969433" y="2081367"/>
            <a:ext cx="4042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>
                <a:latin typeface="Constantia (Títulos)"/>
              </a:rPr>
              <a:t>La interpretación</a:t>
            </a:r>
          </a:p>
        </p:txBody>
      </p:sp>
      <p:sp>
        <p:nvSpPr>
          <p:cNvPr id="4" name="1 Rectángulo">
            <a:extLst>
              <a:ext uri="{FF2B5EF4-FFF2-40B4-BE49-F238E27FC236}">
                <a16:creationId xmlns:a16="http://schemas.microsoft.com/office/drawing/2014/main" id="{CBA4625B-3E87-4E6E-B577-BC6748BBD58C}"/>
              </a:ext>
            </a:extLst>
          </p:cNvPr>
          <p:cNvSpPr/>
          <p:nvPr/>
        </p:nvSpPr>
        <p:spPr>
          <a:xfrm>
            <a:off x="6963833" y="2081367"/>
            <a:ext cx="40428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>
                <a:latin typeface="Constantia (Títulos)"/>
              </a:rPr>
              <a:t>La docencia</a:t>
            </a:r>
          </a:p>
        </p:txBody>
      </p:sp>
      <p:sp>
        <p:nvSpPr>
          <p:cNvPr id="5" name="1 Rectángulo">
            <a:extLst>
              <a:ext uri="{FF2B5EF4-FFF2-40B4-BE49-F238E27FC236}">
                <a16:creationId xmlns:a16="http://schemas.microsoft.com/office/drawing/2014/main" id="{185712B0-6B34-4DD6-B536-C969DB0F1421}"/>
              </a:ext>
            </a:extLst>
          </p:cNvPr>
          <p:cNvSpPr/>
          <p:nvPr/>
        </p:nvSpPr>
        <p:spPr>
          <a:xfrm>
            <a:off x="969433" y="3080434"/>
            <a:ext cx="46185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2400" i="1" dirty="0">
                <a:latin typeface="Constantia (Títulos)"/>
              </a:rPr>
              <a:t>Convencional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2400" i="1" dirty="0">
                <a:latin typeface="Constantia (Títulos)"/>
              </a:rPr>
              <a:t>Especialización historicista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2400" i="1" dirty="0">
                <a:latin typeface="Constantia (Títulos)"/>
              </a:rPr>
              <a:t>Combinación de ambas</a:t>
            </a:r>
          </a:p>
          <a:p>
            <a:endParaRPr lang="es-ES" sz="3600" dirty="0">
              <a:latin typeface="Constantia (Títulos)"/>
            </a:endParaRPr>
          </a:p>
        </p:txBody>
      </p:sp>
      <p:sp>
        <p:nvSpPr>
          <p:cNvPr id="6" name="1 Rectángulo">
            <a:extLst>
              <a:ext uri="{FF2B5EF4-FFF2-40B4-BE49-F238E27FC236}">
                <a16:creationId xmlns:a16="http://schemas.microsoft.com/office/drawing/2014/main" id="{91B28DA6-C7D0-4B24-96ED-44922976B1A0}"/>
              </a:ext>
            </a:extLst>
          </p:cNvPr>
          <p:cNvSpPr/>
          <p:nvPr/>
        </p:nvSpPr>
        <p:spPr>
          <a:xfrm>
            <a:off x="6587068" y="3080434"/>
            <a:ext cx="5105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2400" i="1" dirty="0">
                <a:latin typeface="Constantia (Títulos)"/>
              </a:rPr>
              <a:t>Herencia pedagógica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ES" sz="2400" i="1" dirty="0">
                <a:latin typeface="Constantia (Títulos)"/>
              </a:rPr>
              <a:t>Formación historicista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55FBE74-9D5C-4210-803E-6AC6CB78D23E}"/>
              </a:ext>
            </a:extLst>
          </p:cNvPr>
          <p:cNvSpPr/>
          <p:nvPr/>
        </p:nvSpPr>
        <p:spPr>
          <a:xfrm>
            <a:off x="5818042" y="4566522"/>
            <a:ext cx="61387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i="1" dirty="0">
                <a:latin typeface="Constantia (Títulos)"/>
              </a:rPr>
              <a:t>Diferenciación real de los estilos y periodos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i="1" dirty="0">
                <a:latin typeface="Constantia (Títulos)"/>
              </a:rPr>
              <a:t>Ofrecer las opciones al alumnado</a:t>
            </a:r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E6AB7BCA-6E6E-4AC1-AB8E-F9D3FE9B3540}"/>
              </a:ext>
            </a:extLst>
          </p:cNvPr>
          <p:cNvSpPr/>
          <p:nvPr/>
        </p:nvSpPr>
        <p:spPr>
          <a:xfrm>
            <a:off x="8492067" y="3911431"/>
            <a:ext cx="228600" cy="5928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07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9AE406EE-29E6-4C11-BEB2-57B5BEBE36D4}"/>
              </a:ext>
            </a:extLst>
          </p:cNvPr>
          <p:cNvSpPr/>
          <p:nvPr/>
        </p:nvSpPr>
        <p:spPr>
          <a:xfrm>
            <a:off x="1435100" y="2505670"/>
            <a:ext cx="9321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¿El futuro?</a:t>
            </a:r>
          </a:p>
        </p:txBody>
      </p:sp>
    </p:spTree>
    <p:extLst>
      <p:ext uri="{BB962C8B-B14F-4D97-AF65-F5344CB8AC3E}">
        <p14:creationId xmlns:p14="http://schemas.microsoft.com/office/powerpoint/2010/main" val="240277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9AE406EE-29E6-4C11-BEB2-57B5BEBE36D4}"/>
              </a:ext>
            </a:extLst>
          </p:cNvPr>
          <p:cNvSpPr/>
          <p:nvPr/>
        </p:nvSpPr>
        <p:spPr>
          <a:xfrm>
            <a:off x="1435100" y="2505670"/>
            <a:ext cx="9321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dirty="0">
                <a:latin typeface="Constantia (Títulos)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22572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478ACBD-7116-4C81-9101-727DAAD561FE}"/>
              </a:ext>
            </a:extLst>
          </p:cNvPr>
          <p:cNvSpPr txBox="1"/>
          <p:nvPr/>
        </p:nvSpPr>
        <p:spPr>
          <a:xfrm>
            <a:off x="1718734" y="1583266"/>
            <a:ext cx="82380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latin typeface="Constantia (Títulos)"/>
              </a:rPr>
              <a:t>Historia de la interpretación</a:t>
            </a:r>
            <a:endParaRPr lang="es-ES" sz="4800" i="1" dirty="0">
              <a:latin typeface="Constantia (Títulos)"/>
            </a:endParaRPr>
          </a:p>
        </p:txBody>
      </p:sp>
    </p:spTree>
    <p:extLst>
      <p:ext uri="{BB962C8B-B14F-4D97-AF65-F5344CB8AC3E}">
        <p14:creationId xmlns:p14="http://schemas.microsoft.com/office/powerpoint/2010/main" val="31879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478ACBD-7116-4C81-9101-727DAAD561FE}"/>
              </a:ext>
            </a:extLst>
          </p:cNvPr>
          <p:cNvSpPr txBox="1"/>
          <p:nvPr/>
        </p:nvSpPr>
        <p:spPr>
          <a:xfrm>
            <a:off x="1727201" y="609600"/>
            <a:ext cx="82380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 dirty="0">
                <a:latin typeface="Constantia (Títulos)"/>
              </a:rPr>
              <a:t>La </a:t>
            </a:r>
          </a:p>
          <a:p>
            <a:pPr algn="ctr"/>
            <a:r>
              <a:rPr lang="es-ES" sz="8000" dirty="0">
                <a:latin typeface="Constantia (Títulos)"/>
              </a:rPr>
              <a:t>hermenéutica</a:t>
            </a:r>
            <a:endParaRPr lang="es-ES" sz="4800" i="1" dirty="0">
              <a:latin typeface="Constantia (Títulos)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59E4C7-CA50-4875-8232-BB14142C7F96}"/>
              </a:ext>
            </a:extLst>
          </p:cNvPr>
          <p:cNvSpPr txBox="1"/>
          <p:nvPr/>
        </p:nvSpPr>
        <p:spPr>
          <a:xfrm>
            <a:off x="5384799" y="3556000"/>
            <a:ext cx="650107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/>
              <a:t>RAE.</a:t>
            </a:r>
          </a:p>
          <a:p>
            <a:r>
              <a:rPr lang="es-ES" i="1" dirty="0"/>
              <a:t>nombre femenino</a:t>
            </a: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Interpretación de los textos, originalmente los sagrados.</a:t>
            </a:r>
          </a:p>
          <a:p>
            <a:pPr marL="342900" indent="-342900">
              <a:buFont typeface="+mj-lt"/>
              <a:buAutoNum type="arabicPeriod"/>
            </a:pPr>
            <a:r>
              <a:rPr lang="es-ES" i="1" dirty="0"/>
              <a:t>Filosofía</a:t>
            </a:r>
          </a:p>
          <a:p>
            <a:r>
              <a:rPr lang="es-ES" dirty="0"/>
              <a:t>	Teoría de la interpretación de los textos.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019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CuadroTexto">
            <a:extLst>
              <a:ext uri="{FF2B5EF4-FFF2-40B4-BE49-F238E27FC236}">
                <a16:creationId xmlns:a16="http://schemas.microsoft.com/office/drawing/2014/main" id="{0CE149A2-FE7B-47A7-BA24-28C880722574}"/>
              </a:ext>
            </a:extLst>
          </p:cNvPr>
          <p:cNvSpPr txBox="1"/>
          <p:nvPr/>
        </p:nvSpPr>
        <p:spPr>
          <a:xfrm>
            <a:off x="1463644" y="704832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atin typeface="Constantia (Títulos)"/>
              </a:rPr>
              <a:t>Relación entre:</a:t>
            </a:r>
          </a:p>
          <a:p>
            <a:pPr algn="ctr"/>
            <a:r>
              <a:rPr lang="es-ES" sz="6000" dirty="0">
                <a:latin typeface="Constantia (Títulos)"/>
              </a:rPr>
              <a:t> </a:t>
            </a:r>
          </a:p>
          <a:p>
            <a:pPr algn="ctr">
              <a:buFont typeface="Wingdings" pitchFamily="2" charset="2"/>
              <a:buChar char="ü"/>
            </a:pPr>
            <a:r>
              <a:rPr lang="es-ES" sz="6000" dirty="0">
                <a:latin typeface="Constantia (Títulos)"/>
              </a:rPr>
              <a:t>Artista</a:t>
            </a:r>
          </a:p>
          <a:p>
            <a:pPr algn="ctr">
              <a:buFont typeface="Wingdings" pitchFamily="2" charset="2"/>
              <a:buChar char="ü"/>
            </a:pPr>
            <a:r>
              <a:rPr lang="es-ES" sz="6000" dirty="0">
                <a:latin typeface="Constantia (Títulos)"/>
              </a:rPr>
              <a:t>Obra de arte </a:t>
            </a:r>
          </a:p>
          <a:p>
            <a:pPr algn="ctr">
              <a:buFont typeface="Wingdings" pitchFamily="2" charset="2"/>
              <a:buChar char="ü"/>
            </a:pPr>
            <a:r>
              <a:rPr lang="es-ES" sz="6000" dirty="0">
                <a:latin typeface="Constantia (Títulos)"/>
              </a:rPr>
              <a:t> Público</a:t>
            </a:r>
          </a:p>
          <a:p>
            <a:pPr algn="ctr"/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70743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03E3B59-6197-4D52-BCD6-BAC0C99F2E62}"/>
              </a:ext>
            </a:extLst>
          </p:cNvPr>
          <p:cNvSpPr/>
          <p:nvPr/>
        </p:nvSpPr>
        <p:spPr>
          <a:xfrm>
            <a:off x="1024466" y="2622602"/>
            <a:ext cx="101430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dirty="0">
                <a:latin typeface="Constantia (Títulos)"/>
              </a:rPr>
              <a:t>El papel del Artista/Intérprete</a:t>
            </a:r>
          </a:p>
        </p:txBody>
      </p:sp>
    </p:spTree>
    <p:extLst>
      <p:ext uri="{BB962C8B-B14F-4D97-AF65-F5344CB8AC3E}">
        <p14:creationId xmlns:p14="http://schemas.microsoft.com/office/powerpoint/2010/main" val="155866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8" name="AutoShape 6" descr="Resultado de imagen de violinista Sarasate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5720" name="AutoShape 8" descr="Resultado de imagen de violinista Sarasate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1883024" y="2857497"/>
            <a:ext cx="8784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/>
              <a:t>Versiones/Adaptaciones</a:t>
            </a:r>
          </a:p>
          <a:p>
            <a:pPr algn="ctr"/>
            <a:endParaRPr lang="es-ES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597928F-E3A3-426C-B6CF-66B60BD409E6}"/>
              </a:ext>
            </a:extLst>
          </p:cNvPr>
          <p:cNvSpPr/>
          <p:nvPr/>
        </p:nvSpPr>
        <p:spPr>
          <a:xfrm>
            <a:off x="1024466" y="1835202"/>
            <a:ext cx="101430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dirty="0">
                <a:latin typeface="Constantia (Títulos)"/>
              </a:rPr>
              <a:t>La interpretación históricamente informada</a:t>
            </a:r>
          </a:p>
        </p:txBody>
      </p:sp>
    </p:spTree>
    <p:extLst>
      <p:ext uri="{BB962C8B-B14F-4D97-AF65-F5344CB8AC3E}">
        <p14:creationId xmlns:p14="http://schemas.microsoft.com/office/powerpoint/2010/main" val="249189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03512" y="-103738"/>
            <a:ext cx="878497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dirty="0"/>
          </a:p>
          <a:p>
            <a:pPr algn="ctr"/>
            <a:r>
              <a:rPr lang="es-ES" sz="3200" dirty="0">
                <a:latin typeface="Constantia (Títulos)"/>
              </a:rPr>
              <a:t>Interpretación de Música Antigua</a:t>
            </a:r>
          </a:p>
          <a:p>
            <a:pPr algn="ctr"/>
            <a:r>
              <a:rPr lang="es-ES" sz="3200" dirty="0">
                <a:latin typeface="Constantia (Títulos)"/>
              </a:rPr>
              <a:t>Interpretación Histórica</a:t>
            </a:r>
          </a:p>
          <a:p>
            <a:pPr algn="ctr"/>
            <a:r>
              <a:rPr lang="es-ES" sz="3200" dirty="0">
                <a:latin typeface="Constantia (Títulos)"/>
              </a:rPr>
              <a:t>Interpretación Historicista</a:t>
            </a:r>
          </a:p>
          <a:p>
            <a:pPr algn="ctr"/>
            <a:r>
              <a:rPr lang="es-ES" sz="3200" dirty="0">
                <a:latin typeface="Constantia (Títulos)"/>
              </a:rPr>
              <a:t>Interpretación de Período </a:t>
            </a:r>
          </a:p>
          <a:p>
            <a:pPr algn="ctr"/>
            <a:r>
              <a:rPr lang="es-ES" sz="3200" dirty="0">
                <a:latin typeface="Constantia (Títulos)"/>
              </a:rPr>
              <a:t>Interpretación Auténtica</a:t>
            </a:r>
          </a:p>
          <a:p>
            <a:pPr algn="ctr"/>
            <a:r>
              <a:rPr lang="es-ES" sz="3200" dirty="0">
                <a:latin typeface="Constantia (Títulos)"/>
              </a:rPr>
              <a:t>Interpretación con criterios históricamente informados</a:t>
            </a:r>
          </a:p>
          <a:p>
            <a:pPr algn="ctr"/>
            <a:endParaRPr lang="es-ES" sz="3200" dirty="0">
              <a:latin typeface="Constantia (Títulos)"/>
            </a:endParaRPr>
          </a:p>
          <a:p>
            <a:pPr algn="ctr"/>
            <a:r>
              <a:rPr lang="en-US" sz="3200" i="1" dirty="0">
                <a:latin typeface="Constantia (Títulos)"/>
              </a:rPr>
              <a:t>Historically informed performance (HIP)</a:t>
            </a:r>
          </a:p>
          <a:p>
            <a:pPr algn="ctr"/>
            <a:r>
              <a:rPr lang="en-US" sz="3200" i="1" dirty="0" err="1">
                <a:latin typeface="Constantia (Títulos)"/>
              </a:rPr>
              <a:t>Historische</a:t>
            </a:r>
            <a:r>
              <a:rPr lang="en-US" sz="3200" i="1" dirty="0">
                <a:latin typeface="Constantia (Títulos)"/>
              </a:rPr>
              <a:t> </a:t>
            </a:r>
            <a:r>
              <a:rPr lang="en-US" sz="3200" i="1" dirty="0" err="1">
                <a:latin typeface="Constantia (Títulos)"/>
              </a:rPr>
              <a:t>Aufführungspraxis</a:t>
            </a:r>
            <a:endParaRPr lang="en-US" sz="3200" i="1" dirty="0">
              <a:latin typeface="Constantia (Títulos)"/>
            </a:endParaRPr>
          </a:p>
          <a:p>
            <a:pPr algn="ctr"/>
            <a:r>
              <a:rPr lang="en-US" sz="3200" i="1" dirty="0" err="1">
                <a:latin typeface="Constantia (Títulos)"/>
              </a:rPr>
              <a:t>Interprétation</a:t>
            </a:r>
            <a:r>
              <a:rPr lang="en-US" sz="3200" i="1" dirty="0">
                <a:latin typeface="Constantia (Títulos)"/>
              </a:rPr>
              <a:t> </a:t>
            </a:r>
            <a:r>
              <a:rPr lang="en-US" sz="3200" i="1" dirty="0" err="1">
                <a:latin typeface="Constantia (Títulos)"/>
              </a:rPr>
              <a:t>historiquement</a:t>
            </a:r>
            <a:r>
              <a:rPr lang="en-US" sz="3200" i="1" dirty="0">
                <a:latin typeface="Constantia (Títulos)"/>
              </a:rPr>
              <a:t> </a:t>
            </a:r>
            <a:r>
              <a:rPr lang="en-US" sz="3200" i="1" dirty="0" err="1">
                <a:latin typeface="Constantia (Títulos)"/>
              </a:rPr>
              <a:t>informée</a:t>
            </a:r>
            <a:endParaRPr lang="en-US" sz="3200" i="1" dirty="0">
              <a:latin typeface="Constantia (Títulos)"/>
            </a:endParaRP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s-ES" sz="2800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ería">
      <a:majorFont>
        <a:latin typeface="Rockwell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2060</TotalTime>
  <Words>247</Words>
  <Application>Microsoft Office PowerPoint</Application>
  <PresentationFormat>Panorámica</PresentationFormat>
  <Paragraphs>89</Paragraphs>
  <Slides>27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Calibri</vt:lpstr>
      <vt:lpstr>Constantia (Títulos)</vt:lpstr>
      <vt:lpstr>Rockwell</vt:lpstr>
      <vt:lpstr>Wingdings</vt:lpstr>
      <vt:lpstr>Galería</vt:lpstr>
      <vt:lpstr>Interpretación Histórica  en la docencia actual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Interpretación Histórica  en  Conservatorios Profesionales</dc:title>
  <dc:creator>Usuario</dc:creator>
  <cp:lastModifiedBy>Daniel Lorenzo</cp:lastModifiedBy>
  <cp:revision>66</cp:revision>
  <dcterms:created xsi:type="dcterms:W3CDTF">2024-03-06T11:39:40Z</dcterms:created>
  <dcterms:modified xsi:type="dcterms:W3CDTF">2024-04-04T09:28:59Z</dcterms:modified>
</cp:coreProperties>
</file>