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431" r:id="rId4"/>
    <p:sldId id="436" r:id="rId5"/>
    <p:sldId id="444" r:id="rId6"/>
    <p:sldId id="434" r:id="rId7"/>
    <p:sldId id="432" r:id="rId8"/>
    <p:sldId id="302" r:id="rId9"/>
    <p:sldId id="304" r:id="rId10"/>
    <p:sldId id="425" r:id="rId11"/>
    <p:sldId id="502" r:id="rId12"/>
    <p:sldId id="517" r:id="rId13"/>
    <p:sldId id="499" r:id="rId14"/>
    <p:sldId id="326" r:id="rId15"/>
    <p:sldId id="327" r:id="rId16"/>
    <p:sldId id="377" r:id="rId17"/>
    <p:sldId id="384" r:id="rId18"/>
    <p:sldId id="329" r:id="rId19"/>
    <p:sldId id="378" r:id="rId20"/>
    <p:sldId id="331" r:id="rId21"/>
    <p:sldId id="385" r:id="rId22"/>
    <p:sldId id="395" r:id="rId23"/>
    <p:sldId id="396" r:id="rId24"/>
    <p:sldId id="397" r:id="rId25"/>
    <p:sldId id="398" r:id="rId26"/>
    <p:sldId id="380" r:id="rId27"/>
    <p:sldId id="383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90B3A-5146-4706-8591-492CD22BD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B0D755-D8CD-4CA0-BC98-1D0BE37CB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9D173A-634C-4067-9241-0FA35BF55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A61D-D255-4ACE-8981-1CEC41F2F1A5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EB6FEC-B606-43F6-89A8-C0AE587DC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55A80E-EFF8-4020-BFBC-B2B1122FA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D511-0DEB-465C-ADD2-663F0104D4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86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20676-9C19-4807-823A-265DBD129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5030E3-7E13-4A0C-A2C0-3BA242878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63A502-CAC6-4D92-8C79-36FA3114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A61D-D255-4ACE-8981-1CEC41F2F1A5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5D7207-7577-49AD-887D-89D8CE38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D209E0-2AF7-438B-8584-46382148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D511-0DEB-465C-ADD2-663F0104D4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46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129BDB-85E2-45EB-98CD-345008B60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405A99-ABD1-4165-B8C8-DE73E49AE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D26066-F4A0-4D12-8B98-80920D04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A61D-D255-4ACE-8981-1CEC41F2F1A5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C99DD-E85A-49D1-8BC8-5396600FA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B9885C-9417-4039-A18A-977AB74E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D511-0DEB-465C-ADD2-663F0104D4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35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A2780-93FA-4392-BC43-C8AD4A9F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DA057E-5CBA-43D1-8F0E-DC9B642F1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BDF7C8-1E0E-45CF-AC1D-10BD063D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A61D-D255-4ACE-8981-1CEC41F2F1A5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E73BE1-0F6A-4A0F-B777-98105FE6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C5AEAB-86C8-47F8-820A-335CBB696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D511-0DEB-465C-ADD2-663F0104D4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16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2E8B8-14E0-4245-8FA6-E77641A7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6F2B27-7505-49F6-9F90-EC075F832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19A386-BFF9-4522-B2EB-04460A35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A61D-D255-4ACE-8981-1CEC41F2F1A5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B5104A-CAB7-4C75-95E9-12FD4770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26CBDD-0A6F-4213-8C45-AE2FBEC9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D511-0DEB-465C-ADD2-663F0104D4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240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BC4A5-D8D4-4F3C-81B6-DA050A7CF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DEED4-1F86-42CA-9E63-C772086D9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8B56-76AE-4121-91DF-5C5D9512B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1DAA7C-38E2-40F9-884C-07BAA622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A61D-D255-4ACE-8981-1CEC41F2F1A5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75124E-4F7B-441E-B67E-B7E6A8B0A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D16009-6AD1-4946-92CD-F1C070CE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D511-0DEB-465C-ADD2-663F0104D4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90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0C404-624B-4E65-8F7F-AD85A6F4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1568B2-5CD5-438F-818F-83B39BA25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8BF2C2-3853-4064-A715-074619F17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E72326-15E4-4818-B40B-BF64354E5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8EA56E9-7811-4947-BFCD-5E3BFD581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201A427-7096-497A-9685-7CC4B462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A61D-D255-4ACE-8981-1CEC41F2F1A5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ABC6CE-BCE6-40DF-BD7C-DC3CC01D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DA885F-5C45-4B17-B69F-321E4C9E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D511-0DEB-465C-ADD2-663F0104D4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9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B6BFC-EF67-463B-AE05-ECA1D61EC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807982-88B7-438B-B248-83DDDBA81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A61D-D255-4ACE-8981-1CEC41F2F1A5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6AD269-E81D-464E-9866-91729CF6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62F1BD-894E-4BCA-BFD9-F460BC99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D511-0DEB-465C-ADD2-663F0104D4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59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423CF3-A0FF-45C7-A4D7-E9CFDE170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A61D-D255-4ACE-8981-1CEC41F2F1A5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E96CE0-9419-45B6-9B06-7377CF69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7FA12A-1A73-4FC8-9A31-D0D09599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D511-0DEB-465C-ADD2-663F0104D4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89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1E955-4491-4D2C-8542-8B0A440A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D55491-5C16-4BD7-BC04-084B96953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546CFB-BD95-4594-86B5-9D8FEFF07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A6AA00-124C-4126-B1E0-6BD9F836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A61D-D255-4ACE-8981-1CEC41F2F1A5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978B7F-6878-4DDC-B5ED-773B25AE1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1D70B5-5001-4DBD-9FB2-D7B5164B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D511-0DEB-465C-ADD2-663F0104D4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63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9E08B-78C2-46BD-A3DC-C118C15C9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0F5FF2-2F00-4D36-BB27-B23DB2F7F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94440E-013C-45A1-8E3C-252124121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CA262C-193E-4F94-903B-9073A2A7C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A61D-D255-4ACE-8981-1CEC41F2F1A5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4DD35B-C4D0-469C-8C7E-52BF46F07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82CD80-E36F-49AA-B9BC-9E610B8DA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D511-0DEB-465C-ADD2-663F0104D4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9FB6AC8-D710-4E3A-888A-AD955380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4CF748-93D2-44D1-BDF5-27F830135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2C35E-DA5D-4FBD-9D61-30466B5B7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7A61D-D255-4ACE-8981-1CEC41F2F1A5}" type="datetimeFigureOut">
              <a:rPr lang="es-ES" smtClean="0"/>
              <a:t>23/02/2022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86C145-4274-43E9-B69E-06C7CC097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ED4C7-8ECD-40DF-AABE-A6D650EA9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DD511-0DEB-465C-ADD2-663F0104D4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43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juanjonc.wixsite.com/orodemoscudigita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nsejos para tu primer Escape Room | Reversum Room Escape">
            <a:extLst>
              <a:ext uri="{FF2B5EF4-FFF2-40B4-BE49-F238E27FC236}">
                <a16:creationId xmlns:a16="http://schemas.microsoft.com/office/drawing/2014/main" id="{C1268D0A-BE71-41DD-BBE6-171CB0303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" t="9091" r="26890"/>
          <a:stretch/>
        </p:blipFill>
        <p:spPr bwMode="auto">
          <a:xfrm>
            <a:off x="4754478" y="229052"/>
            <a:ext cx="7223186" cy="57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DF7E4C3-F8BE-4F8B-BD16-6E11E2AE5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Juegos de escape educativos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EB3262-4183-47A0-8E47-45F2EB5A0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2000" dirty="0"/>
          </a:p>
          <a:p>
            <a:r>
              <a:rPr lang="en-US" b="1" i="1" dirty="0"/>
              <a:t>Escape room </a:t>
            </a:r>
            <a:r>
              <a:rPr lang="en-US" b="1" dirty="0"/>
              <a:t>y </a:t>
            </a:r>
            <a:r>
              <a:rPr lang="en-US" b="1" i="1" dirty="0"/>
              <a:t>breakout </a:t>
            </a:r>
            <a:r>
              <a:rPr lang="en-US" b="1" dirty="0"/>
              <a:t>y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aplicación</a:t>
            </a:r>
            <a:r>
              <a:rPr lang="en-US" b="1" dirty="0"/>
              <a:t> </a:t>
            </a:r>
            <a:r>
              <a:rPr lang="en-US" b="1" dirty="0" err="1"/>
              <a:t>didáctica</a:t>
            </a:r>
            <a:endParaRPr lang="en-US" b="1" dirty="0"/>
          </a:p>
        </p:txBody>
      </p:sp>
      <p:pic>
        <p:nvPicPr>
          <p:cNvPr id="1030" name="Picture 6" descr="Fotos">
            <a:extLst>
              <a:ext uri="{FF2B5EF4-FFF2-40B4-BE49-F238E27FC236}">
                <a16:creationId xmlns:a16="http://schemas.microsoft.com/office/drawing/2014/main" id="{F0D0C1BF-2C47-4D92-A23C-38CFA130A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2258" r="2999"/>
          <a:stretch/>
        </p:blipFill>
        <p:spPr bwMode="auto">
          <a:xfrm>
            <a:off x="477980" y="882052"/>
            <a:ext cx="1170774" cy="110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ACBC57F-5E53-41AF-9054-42D4CE905E93}"/>
              </a:ext>
            </a:extLst>
          </p:cNvPr>
          <p:cNvSpPr txBox="1"/>
          <p:nvPr/>
        </p:nvSpPr>
        <p:spPr>
          <a:xfrm>
            <a:off x="7816688" y="6134725"/>
            <a:ext cx="339725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 b="1" dirty="0">
                <a:latin typeface="Garamond" panose="02020404030301010803" pitchFamily="18" charset="0"/>
              </a:rPr>
              <a:t>Juan José Nervión Chamorro </a:t>
            </a:r>
          </a:p>
          <a:p>
            <a:pPr>
              <a:spcAft>
                <a:spcPts val="600"/>
              </a:spcAft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40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32DE7-8067-4875-838C-9FF89490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latin typeface="Garamond" panose="02020404030301010803" pitchFamily="18" charset="0"/>
              </a:rPr>
              <a:t>Aceptar el reto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BB40F1-0FBB-43F7-9C7A-2F2BE4822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57893" cy="3785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dirty="0">
                <a:latin typeface="Garamond" panose="02020404030301010803" pitchFamily="18" charset="0"/>
              </a:rPr>
              <a:t>El </a:t>
            </a:r>
            <a:r>
              <a:rPr lang="es-ES" sz="3200" b="1" dirty="0">
                <a:latin typeface="Garamond" panose="02020404030301010803" pitchFamily="18" charset="0"/>
              </a:rPr>
              <a:t>diseño de retos </a:t>
            </a:r>
            <a:r>
              <a:rPr lang="es-ES" sz="3200" dirty="0">
                <a:latin typeface="Garamond" panose="02020404030301010803" pitchFamily="18" charset="0"/>
              </a:rPr>
              <a:t>es un pilar crucial en el planteamiento del juego de escape, porque del </a:t>
            </a:r>
            <a:r>
              <a:rPr lang="es-ES" sz="3200" b="1" dirty="0">
                <a:latin typeface="Garamond" panose="02020404030301010803" pitchFamily="18" charset="0"/>
              </a:rPr>
              <a:t>resultado</a:t>
            </a:r>
            <a:r>
              <a:rPr lang="es-ES" sz="3200" dirty="0">
                <a:latin typeface="Garamond" panose="02020404030301010803" pitchFamily="18" charset="0"/>
              </a:rPr>
              <a:t> de estos dependerá su </a:t>
            </a:r>
            <a:r>
              <a:rPr lang="es-ES" sz="3200" b="1" dirty="0">
                <a:latin typeface="Garamond" panose="02020404030301010803" pitchFamily="18" charset="0"/>
              </a:rPr>
              <a:t>desarrollo</a:t>
            </a:r>
            <a:r>
              <a:rPr lang="es-ES" sz="3200" dirty="0">
                <a:latin typeface="Garamond" panose="02020404030301010803" pitchFamily="18" charset="0"/>
              </a:rPr>
              <a:t>, </a:t>
            </a:r>
            <a:r>
              <a:rPr lang="es-ES" sz="3200" b="1" dirty="0">
                <a:latin typeface="Garamond" panose="02020404030301010803" pitchFamily="18" charset="0"/>
              </a:rPr>
              <a:t>interés</a:t>
            </a:r>
            <a:r>
              <a:rPr lang="es-ES" sz="3200" dirty="0">
                <a:latin typeface="Garamond" panose="02020404030301010803" pitchFamily="18" charset="0"/>
              </a:rPr>
              <a:t>, </a:t>
            </a:r>
            <a:r>
              <a:rPr lang="es-ES" sz="3200" b="1" dirty="0">
                <a:latin typeface="Garamond" panose="02020404030301010803" pitchFamily="18" charset="0"/>
              </a:rPr>
              <a:t>duración</a:t>
            </a:r>
            <a:r>
              <a:rPr lang="es-ES" sz="3200" dirty="0">
                <a:latin typeface="Garamond" panose="02020404030301010803" pitchFamily="18" charset="0"/>
              </a:rPr>
              <a:t>... </a:t>
            </a:r>
          </a:p>
        </p:txBody>
      </p:sp>
      <p:pic>
        <p:nvPicPr>
          <p:cNvPr id="15362" name="Picture 2" descr="Gabinete RETO - Home | Facebook">
            <a:extLst>
              <a:ext uri="{FF2B5EF4-FFF2-40B4-BE49-F238E27FC236}">
                <a16:creationId xmlns:a16="http://schemas.microsoft.com/office/drawing/2014/main" id="{30FB4AE4-57D8-4C8A-B2BE-D2AE568D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5743" y="807593"/>
            <a:ext cx="5239568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32DE7-8067-4875-838C-9FF894905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>
                <a:latin typeface="Garamond" panose="02020404030301010803" pitchFamily="18" charset="0"/>
              </a:rPr>
              <a:t>Aceptar el reto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BB40F1-0FBB-43F7-9C7A-2F2BE4822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dirty="0">
                <a:latin typeface="Garamond" panose="02020404030301010803" pitchFamily="18" charset="0"/>
              </a:rPr>
              <a:t>Rompecabezas, pruebas, acertijos y retos pueden ser muy </a:t>
            </a:r>
            <a:r>
              <a:rPr lang="es-ES" sz="4400" b="1" dirty="0">
                <a:latin typeface="Garamond" panose="02020404030301010803" pitchFamily="18" charset="0"/>
              </a:rPr>
              <a:t>diversos</a:t>
            </a:r>
            <a:r>
              <a:rPr lang="es-ES" sz="4400" dirty="0">
                <a:latin typeface="Garamond" panose="02020404030301010803" pitchFamily="18" charset="0"/>
              </a:rPr>
              <a:t>, y preferiblemente estarán </a:t>
            </a:r>
            <a:r>
              <a:rPr lang="es-ES" sz="4400" b="1" dirty="0">
                <a:latin typeface="Garamond" panose="02020404030301010803" pitchFamily="18" charset="0"/>
              </a:rPr>
              <a:t>interconectados</a:t>
            </a:r>
            <a:r>
              <a:rPr lang="es-ES" sz="4400" dirty="0">
                <a:latin typeface="Garamond" panose="02020404030301010803" pitchFamily="18" charset="0"/>
              </a:rPr>
              <a:t> a través de las </a:t>
            </a:r>
            <a:r>
              <a:rPr lang="es-ES" sz="4400" b="1" dirty="0">
                <a:latin typeface="Garamond" panose="02020404030301010803" pitchFamily="18" charset="0"/>
              </a:rPr>
              <a:t>mecánicas</a:t>
            </a:r>
            <a:r>
              <a:rPr lang="es-ES" sz="4400" dirty="0">
                <a:latin typeface="Garamond" panose="02020404030301010803" pitchFamily="18" charset="0"/>
              </a:rPr>
              <a:t>, la </a:t>
            </a:r>
            <a:r>
              <a:rPr lang="es-ES" sz="4400" b="1" dirty="0">
                <a:latin typeface="Garamond" panose="02020404030301010803" pitchFamily="18" charset="0"/>
              </a:rPr>
              <a:t>temática</a:t>
            </a:r>
            <a:r>
              <a:rPr lang="es-ES" sz="4400" dirty="0">
                <a:latin typeface="Garamond" panose="02020404030301010803" pitchFamily="18" charset="0"/>
              </a:rPr>
              <a:t> y la </a:t>
            </a:r>
            <a:r>
              <a:rPr lang="es-ES" sz="4400" b="1" dirty="0">
                <a:latin typeface="Garamond" panose="02020404030301010803" pitchFamily="18" charset="0"/>
              </a:rPr>
              <a:t>narrativa</a:t>
            </a:r>
            <a:r>
              <a:rPr lang="es-ES" sz="4400" dirty="0">
                <a:latin typeface="Garamond" panose="020204040303010108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828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32DE7-8067-4875-838C-9FF894905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>
                <a:latin typeface="Garamond" panose="02020404030301010803" pitchFamily="18" charset="0"/>
              </a:rPr>
              <a:t>Aceptar el reto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BB40F1-0FBB-43F7-9C7A-2F2BE4822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dirty="0">
                <a:latin typeface="Garamond" panose="02020404030301010803" pitchFamily="18" charset="0"/>
              </a:rPr>
              <a:t>Deberían, además, poder </a:t>
            </a:r>
            <a:r>
              <a:rPr lang="es-ES" sz="4400" b="1" dirty="0">
                <a:latin typeface="Garamond" panose="02020404030301010803" pitchFamily="18" charset="0"/>
              </a:rPr>
              <a:t>solucionarse exclusivamente con la información disponible en la sala</a:t>
            </a:r>
            <a:r>
              <a:rPr lang="es-ES" sz="4400" dirty="0">
                <a:latin typeface="Garamond" panose="020204040303010108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3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32DE7-8067-4875-838C-9FF894905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>
                <a:latin typeface="Garamond" panose="02020404030301010803" pitchFamily="18" charset="0"/>
              </a:rPr>
              <a:t>Aceptar el reto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BB40F1-0FBB-43F7-9C7A-2F2BE4822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4000" dirty="0">
                <a:latin typeface="Garamond" panose="02020404030301010803" pitchFamily="18" charset="0"/>
              </a:rPr>
              <a:t>Es conveniente advertir al participante que </a:t>
            </a:r>
            <a:r>
              <a:rPr lang="es-ES" sz="4000" b="1" dirty="0">
                <a:latin typeface="Garamond" panose="02020404030301010803" pitchFamily="18" charset="0"/>
              </a:rPr>
              <a:t>lo más habitual es no lograr el objetivo</a:t>
            </a:r>
            <a:r>
              <a:rPr lang="es-ES" sz="4000" dirty="0">
                <a:latin typeface="Garamond" panose="02020404030301010803" pitchFamily="18" charset="0"/>
              </a:rPr>
              <a:t> (escapar de la habitación o abrir la caja), porque los juegos de escape suelen tener una </a:t>
            </a:r>
            <a:r>
              <a:rPr lang="es-ES" sz="4000" b="1" dirty="0">
                <a:latin typeface="Garamond" panose="02020404030301010803" pitchFamily="18" charset="0"/>
              </a:rPr>
              <a:t>dificultad elevada</a:t>
            </a:r>
            <a:r>
              <a:rPr lang="es-ES" sz="4000" dirty="0">
                <a:latin typeface="Garamond" panose="02020404030301010803" pitchFamily="18" charset="0"/>
              </a:rPr>
              <a:t>, que busca aumentar su atractivo. </a:t>
            </a:r>
          </a:p>
          <a:p>
            <a:pPr marL="0" indent="0" algn="just">
              <a:buNone/>
            </a:pPr>
            <a:r>
              <a:rPr lang="es-ES" sz="4000" dirty="0">
                <a:latin typeface="Garamond" panose="02020404030301010803" pitchFamily="18" charset="0"/>
              </a:rPr>
              <a:t>Por ello, hay que poner en primer plano la </a:t>
            </a:r>
            <a:r>
              <a:rPr lang="es-ES" sz="4000" b="1" dirty="0">
                <a:latin typeface="Garamond" panose="02020404030301010803" pitchFamily="18" charset="0"/>
              </a:rPr>
              <a:t>experiencia de juego frente a la victoria</a:t>
            </a:r>
            <a:r>
              <a:rPr lang="es-ES" sz="4000" dirty="0"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99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562DA-F67A-4CDF-8299-B0AAE81A4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El </a:t>
            </a:r>
            <a:r>
              <a:rPr lang="es-ES" b="1" i="1" dirty="0"/>
              <a:t>escape room </a:t>
            </a:r>
            <a:r>
              <a:rPr lang="es-ES" b="1" dirty="0"/>
              <a:t>digital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EB0D4E-F74C-4816-B0C0-81F8574D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dirty="0"/>
              <a:t>Otra vía para llevar los juegos de escape al aula es el aprovechamiento de las ventajas que ofrecen las </a:t>
            </a:r>
            <a:r>
              <a:rPr lang="es-ES" sz="3200" b="1" dirty="0"/>
              <a:t>TICA</a:t>
            </a:r>
            <a:r>
              <a:rPr lang="es-ES" sz="3200" dirty="0"/>
              <a:t>. </a:t>
            </a:r>
          </a:p>
          <a:p>
            <a:pPr marL="0" indent="0" algn="just">
              <a:buNone/>
            </a:pPr>
            <a:r>
              <a:rPr lang="es-ES" sz="3200" dirty="0"/>
              <a:t>Esta modalidad es normalmente a </a:t>
            </a:r>
            <a:r>
              <a:rPr lang="es-ES" sz="3200" b="1" dirty="0"/>
              <a:t>coste cero </a:t>
            </a:r>
            <a:r>
              <a:rPr lang="es-ES" sz="3200" dirty="0"/>
              <a:t>o </a:t>
            </a:r>
            <a:r>
              <a:rPr lang="es-ES" sz="3200" b="1" dirty="0"/>
              <a:t>muy económica</a:t>
            </a:r>
            <a:r>
              <a:rPr lang="es-ES" sz="3200" dirty="0"/>
              <a:t>, y se puede contar con los materiales en </a:t>
            </a:r>
            <a:r>
              <a:rPr lang="es-ES" sz="3200" b="1" dirty="0"/>
              <a:t>cualquier espacio</a:t>
            </a:r>
            <a:r>
              <a:rPr lang="es-ES" sz="3200" dirty="0"/>
              <a:t>, siempre que haya un ordenador o dispositivo móvil con conexión a Internet. </a:t>
            </a:r>
          </a:p>
          <a:p>
            <a:pPr marL="0" indent="0" algn="just">
              <a:buNone/>
            </a:pPr>
            <a:r>
              <a:rPr lang="es-ES" sz="3200" dirty="0"/>
              <a:t>Pese a que se pierda el factor del </a:t>
            </a:r>
            <a:r>
              <a:rPr lang="es-ES" sz="3200" b="1" dirty="0"/>
              <a:t>escenario</a:t>
            </a:r>
            <a:r>
              <a:rPr lang="es-ES" sz="3200" dirty="0"/>
              <a:t>, no hay que despreciar las posibilidades de ambientación que el juego de escape digital  puede ofrecer.</a:t>
            </a:r>
          </a:p>
        </p:txBody>
      </p:sp>
    </p:spTree>
    <p:extLst>
      <p:ext uri="{BB962C8B-B14F-4D97-AF65-F5344CB8AC3E}">
        <p14:creationId xmlns:p14="http://schemas.microsoft.com/office/powerpoint/2010/main" val="153137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562DA-F67A-4CDF-8299-B0AAE81A4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Juegos de escape y competencia digital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EB0D4E-F74C-4816-B0C0-81F8574DB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9515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4000" dirty="0"/>
              <a:t>Aunque no todos los jugadores y jugadoras desarrollan al mismo nivel las cinco </a:t>
            </a:r>
            <a:r>
              <a:rPr lang="es-ES" sz="4000" b="1" dirty="0"/>
              <a:t>dimensiones de la competencia digital </a:t>
            </a:r>
            <a:r>
              <a:rPr lang="es-ES" sz="4000" dirty="0"/>
              <a:t>que propone P. Marquès (2000), la práctica y el interés son potentes catalizadores de estas.</a:t>
            </a:r>
          </a:p>
        </p:txBody>
      </p:sp>
    </p:spTree>
    <p:extLst>
      <p:ext uri="{BB962C8B-B14F-4D97-AF65-F5344CB8AC3E}">
        <p14:creationId xmlns:p14="http://schemas.microsoft.com/office/powerpoint/2010/main" val="29625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D562DA-F67A-4CDF-8299-B0AAE81A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Juegos de escape y competencia digital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B6441E7D-2CF2-42E9-B61C-F4DC2DD80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20" t="22588" r="24831" b="21274"/>
          <a:stretch/>
        </p:blipFill>
        <p:spPr>
          <a:xfrm>
            <a:off x="-1" y="1396588"/>
            <a:ext cx="12113704" cy="51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562DA-F67A-4CDF-8299-B0AAE81A4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Juegos de escape y competencia digital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EB0D4E-F74C-4816-B0C0-81F8574DB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3071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600" dirty="0"/>
              <a:t>El escape room o </a:t>
            </a:r>
            <a:r>
              <a:rPr lang="es-ES" sz="3600" i="1" dirty="0" err="1"/>
              <a:t>breakout</a:t>
            </a:r>
            <a:r>
              <a:rPr lang="es-ES" sz="3600" dirty="0"/>
              <a:t> digital es una buena alternativa para el desarrollo de la competencia digital, y una gran oportunidad para el aprovechamiento del </a:t>
            </a:r>
            <a:r>
              <a:rPr lang="es-ES" sz="3600" b="1" dirty="0"/>
              <a:t>aprendizaje informal </a:t>
            </a:r>
            <a:r>
              <a:rPr lang="es-ES" sz="3600" dirty="0"/>
              <a:t>respecto a los </a:t>
            </a:r>
            <a:r>
              <a:rPr lang="es-ES" sz="3600" b="1" dirty="0"/>
              <a:t>contenidos</a:t>
            </a:r>
            <a:r>
              <a:rPr lang="es-ES" sz="3600" dirty="0"/>
              <a:t> curriculares. </a:t>
            </a:r>
          </a:p>
          <a:p>
            <a:pPr marL="0" indent="0" algn="just">
              <a:buNone/>
            </a:pPr>
            <a:r>
              <a:rPr lang="es-ES" sz="3600" dirty="0"/>
              <a:t>Un juego de escape online añade a estas ventajas la interrelación del alumnado, propiciando el </a:t>
            </a:r>
            <a:r>
              <a:rPr lang="es-ES" sz="3600" b="1" dirty="0"/>
              <a:t>aprendizaje cooperativo</a:t>
            </a:r>
            <a:r>
              <a:rPr lang="es-E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397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75E73-58CF-4276-AAF6-296EE54C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La jugabilidad en el entorno digital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D9F9DC-58CC-4BF9-92B1-80951899C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600" dirty="0"/>
              <a:t>Comprender el concepto de «</a:t>
            </a:r>
            <a:r>
              <a:rPr lang="es-ES" sz="3600" b="1" dirty="0"/>
              <a:t>jugabilidad</a:t>
            </a:r>
            <a:r>
              <a:rPr lang="es-ES" sz="3600" dirty="0"/>
              <a:t>» es un buen punto de partida para trabajar los juegos de escape digitales. </a:t>
            </a:r>
          </a:p>
          <a:p>
            <a:pPr marL="0" indent="0" algn="just">
              <a:buNone/>
            </a:pPr>
            <a:r>
              <a:rPr lang="es-ES" sz="3600" dirty="0"/>
              <a:t>González Sánchez (2010) define la jugabilidad como un «conjunto de propiedades que describen la </a:t>
            </a:r>
            <a:r>
              <a:rPr lang="es-ES" sz="3600" b="1" dirty="0"/>
              <a:t>experiencia del jugador ante un sistema de juego determinado</a:t>
            </a:r>
            <a:r>
              <a:rPr lang="es-ES" sz="3600" dirty="0"/>
              <a:t>, cuyo principal objetivo es </a:t>
            </a:r>
            <a:r>
              <a:rPr lang="es-ES" sz="3600" b="1" dirty="0"/>
              <a:t>divertir</a:t>
            </a:r>
            <a:r>
              <a:rPr lang="es-ES" sz="3600" dirty="0"/>
              <a:t> y entretener de forma </a:t>
            </a:r>
            <a:r>
              <a:rPr lang="es-ES" sz="3600" b="1" dirty="0"/>
              <a:t>satisfactoria</a:t>
            </a:r>
            <a:r>
              <a:rPr lang="es-ES" sz="3600" dirty="0"/>
              <a:t> y </a:t>
            </a:r>
            <a:r>
              <a:rPr lang="es-ES" sz="3600" b="1" dirty="0"/>
              <a:t>creíble</a:t>
            </a:r>
            <a:r>
              <a:rPr lang="es-ES" sz="3600" dirty="0"/>
              <a:t>, ya sea solo o en compañía». </a:t>
            </a:r>
          </a:p>
        </p:txBody>
      </p:sp>
    </p:spTree>
    <p:extLst>
      <p:ext uri="{BB962C8B-B14F-4D97-AF65-F5344CB8AC3E}">
        <p14:creationId xmlns:p14="http://schemas.microsoft.com/office/powerpoint/2010/main" val="333958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75E73-58CF-4276-AAF6-296EE54C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s-ES" sz="3700" b="1" dirty="0"/>
              <a:t>La jugabilidad en el entorno digital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D9F9DC-58CC-4BF9-92B1-80951899C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14" y="2438400"/>
            <a:ext cx="3802559" cy="3785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/>
              <a:t>En el diseño, planificación y desarrollo de nuestro juego de escape digital debemos tener muy en cuenta la jugabilidad, por tratarse de un juego necesariamente interactivo. </a:t>
            </a:r>
          </a:p>
          <a:p>
            <a:pPr marL="0" indent="0" algn="just">
              <a:buNone/>
            </a:pPr>
            <a:r>
              <a:rPr lang="es-ES" sz="2400" dirty="0"/>
              <a:t>González y Blanco (2008) recogen las siguientes </a:t>
            </a:r>
            <a:r>
              <a:rPr lang="es-ES" sz="2400" b="1" dirty="0"/>
              <a:t>facetas de la jugabilidad</a:t>
            </a:r>
            <a:r>
              <a:rPr lang="es-ES" sz="2400" dirty="0"/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3A4B18D-D988-4655-82E9-C5D7B8F2B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688" y="557785"/>
            <a:ext cx="6584098" cy="319312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1458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48E601-32E9-43E7-A65C-24D06B931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958"/>
            <a:ext cx="10515600" cy="60605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i="1" u="none" strike="noStrike" baseline="0" dirty="0">
                <a:latin typeface="Garamond" panose="02020404030301010803" pitchFamily="18" charset="0"/>
              </a:rPr>
              <a:t>Escap</a:t>
            </a:r>
            <a:r>
              <a:rPr lang="es-ES" sz="4400" b="1" i="1" dirty="0">
                <a:latin typeface="Garamond" panose="02020404030301010803" pitchFamily="18" charset="0"/>
              </a:rPr>
              <a:t>e </a:t>
            </a:r>
            <a:r>
              <a:rPr lang="es-ES" sz="4400" b="1" i="1" dirty="0" err="1">
                <a:latin typeface="Garamond" panose="02020404030301010803" pitchFamily="18" charset="0"/>
              </a:rPr>
              <a:t>room</a:t>
            </a:r>
            <a:r>
              <a:rPr lang="es-ES" sz="4400" b="1" dirty="0">
                <a:latin typeface="Garamond" panose="02020404030301010803" pitchFamily="18" charset="0"/>
              </a:rPr>
              <a:t>: una propuesta de definición.</a:t>
            </a:r>
            <a:endParaRPr lang="es-ES" sz="4400" b="1" i="0" u="none" strike="noStrike" baseline="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es-ES" sz="4400" i="0" u="none" strike="noStrike" baseline="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es-ES" sz="4400" i="0" u="none" strike="noStrike" baseline="0" dirty="0">
                <a:latin typeface="Garamond" panose="02020404030301010803" pitchFamily="18" charset="0"/>
              </a:rPr>
              <a:t>«Actividad lúdica consistente en </a:t>
            </a:r>
            <a:r>
              <a:rPr lang="es-ES" sz="4400" b="1" i="0" u="none" strike="noStrike" baseline="0" dirty="0">
                <a:latin typeface="Garamond" panose="02020404030301010803" pitchFamily="18" charset="0"/>
              </a:rPr>
              <a:t>intentar abrir</a:t>
            </a:r>
            <a:r>
              <a:rPr lang="es-ES" sz="4400" i="0" u="none" strike="noStrike" baseline="0" dirty="0">
                <a:latin typeface="Garamond" panose="02020404030301010803" pitchFamily="18" charset="0"/>
              </a:rPr>
              <a:t>, normalmente cooperando en grupo, una </a:t>
            </a:r>
            <a:r>
              <a:rPr lang="es-ES" sz="4400" b="1" i="0" u="none" strike="noStrike" baseline="0" dirty="0">
                <a:latin typeface="Garamond" panose="02020404030301010803" pitchFamily="18" charset="0"/>
              </a:rPr>
              <a:t>habitación cerrada</a:t>
            </a:r>
            <a:r>
              <a:rPr lang="es-ES" sz="4400" i="0" u="none" strike="noStrike" baseline="0" dirty="0">
                <a:latin typeface="Garamond" panose="02020404030301010803" pitchFamily="18" charset="0"/>
              </a:rPr>
              <a:t> en un </a:t>
            </a:r>
            <a:r>
              <a:rPr lang="es-ES" sz="4400" b="1" i="0" u="none" strike="noStrike" baseline="0" dirty="0">
                <a:latin typeface="Garamond" panose="02020404030301010803" pitchFamily="18" charset="0"/>
              </a:rPr>
              <a:t>periodo acotado de tiempo</a:t>
            </a:r>
            <a:r>
              <a:rPr lang="es-ES" sz="4400" i="0" u="none" strike="noStrike" baseline="0" dirty="0">
                <a:latin typeface="Garamond" panose="02020404030301010803" pitchFamily="18" charset="0"/>
              </a:rPr>
              <a:t> por medio de la </a:t>
            </a:r>
            <a:r>
              <a:rPr lang="es-ES" sz="4400" b="1" i="0" u="none" strike="noStrike" baseline="0" dirty="0">
                <a:latin typeface="Garamond" panose="02020404030301010803" pitchFamily="18" charset="0"/>
              </a:rPr>
              <a:t>resolución de incógnitas</a:t>
            </a:r>
            <a:r>
              <a:rPr lang="es-ES" sz="4400" i="0" u="none" strike="noStrike" baseline="0" dirty="0">
                <a:latin typeface="Garamond" panose="02020404030301010803" pitchFamily="18" charset="0"/>
              </a:rPr>
              <a:t>». </a:t>
            </a:r>
            <a:endParaRPr lang="es-ES" sz="4400" b="1" dirty="0">
              <a:latin typeface="Garamond" panose="02020404030301010803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0C95AF-075A-4E7C-A332-BC15127CA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365" y="3429000"/>
            <a:ext cx="4029269" cy="402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6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0E90D-B211-41E8-8EED-8AABE41B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La jugabilidad en el entorno digital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07AD4A-3585-4DA8-B801-A4C6EAF57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6581"/>
            <a:ext cx="10515600" cy="38086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dirty="0"/>
              <a:t>Por su parte, Gee (2003) propone que los -buenos- juegos digitales son </a:t>
            </a:r>
            <a:r>
              <a:rPr lang="es-ES" sz="3600" b="1" i="1" dirty="0"/>
              <a:t>máquinas para aprender</a:t>
            </a:r>
            <a:r>
              <a:rPr lang="es-ES" sz="3600" dirty="0"/>
              <a:t>, en tanto que incorporan algunos de los </a:t>
            </a:r>
            <a:r>
              <a:rPr lang="es-ES" sz="3600" b="1" dirty="0"/>
              <a:t>principios de aprendizaje </a:t>
            </a:r>
            <a:r>
              <a:rPr lang="es-ES" sz="3600" dirty="0"/>
              <a:t>más importantes para la pedagogía actual, incidiendo en los siguientes:</a:t>
            </a:r>
          </a:p>
        </p:txBody>
      </p:sp>
    </p:spTree>
    <p:extLst>
      <p:ext uri="{BB962C8B-B14F-4D97-AF65-F5344CB8AC3E}">
        <p14:creationId xmlns:p14="http://schemas.microsoft.com/office/powerpoint/2010/main" val="61369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0E90D-B211-41E8-8EED-8AABE41B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La jugabilidad en el entorno digital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07AD4A-3585-4DA8-B801-A4C6EAF57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4924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dirty="0"/>
              <a:t>• Proporcionan a los usuarios </a:t>
            </a:r>
            <a:r>
              <a:rPr lang="es-ES" sz="3600" b="1" dirty="0"/>
              <a:t>información bajo demanda y </a:t>
            </a:r>
            <a:r>
              <a:rPr lang="es-ES" sz="3600" dirty="0"/>
              <a:t>en el momento en el que la precisan, </a:t>
            </a:r>
            <a:r>
              <a:rPr lang="es-ES" sz="3600" b="1" dirty="0"/>
              <a:t>contextualizada</a:t>
            </a:r>
            <a:r>
              <a:rPr lang="es-E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71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0E90D-B211-41E8-8EED-8AABE41B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La jugabilidad en el entorno digital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07AD4A-3585-4DA8-B801-A4C6EAF57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4924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dirty="0"/>
              <a:t>• Enfrentan a los usuarios a </a:t>
            </a:r>
            <a:r>
              <a:rPr lang="es-ES" sz="3600" b="1" dirty="0"/>
              <a:t>tareas</a:t>
            </a:r>
            <a:r>
              <a:rPr lang="es-ES" sz="3600" dirty="0"/>
              <a:t> que constituyen </a:t>
            </a:r>
            <a:r>
              <a:rPr lang="es-ES" sz="3600" b="1" dirty="0"/>
              <a:t>retos</a:t>
            </a:r>
            <a:r>
              <a:rPr lang="es-ES" sz="3600" dirty="0"/>
              <a:t>, pero al mismo tiempo son </a:t>
            </a:r>
            <a:r>
              <a:rPr lang="es-ES" sz="3600" b="1" dirty="0"/>
              <a:t>realizables</a:t>
            </a:r>
            <a:r>
              <a:rPr lang="es-ES" sz="3600" dirty="0"/>
              <a:t>, algo primordial para mantener la </a:t>
            </a:r>
            <a:r>
              <a:rPr lang="es-ES" sz="3600" b="1" dirty="0"/>
              <a:t>motivación</a:t>
            </a:r>
            <a:r>
              <a:rPr lang="es-ES" sz="3600" dirty="0"/>
              <a:t> a lo largo del proceso de aprendizaje.</a:t>
            </a:r>
          </a:p>
        </p:txBody>
      </p:sp>
    </p:spTree>
    <p:extLst>
      <p:ext uri="{BB962C8B-B14F-4D97-AF65-F5344CB8AC3E}">
        <p14:creationId xmlns:p14="http://schemas.microsoft.com/office/powerpoint/2010/main" val="313252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0E90D-B211-41E8-8EED-8AABE41B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La jugabilidad en el entorno digital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07AD4A-3585-4DA8-B801-A4C6EAF57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4924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dirty="0"/>
              <a:t>• Las </a:t>
            </a:r>
            <a:r>
              <a:rPr lang="es-ES" sz="3600" b="1" dirty="0"/>
              <a:t>acciones</a:t>
            </a:r>
            <a:r>
              <a:rPr lang="es-ES" sz="3600" dirty="0"/>
              <a:t> de los jugadores </a:t>
            </a:r>
            <a:r>
              <a:rPr lang="es-ES" sz="3600" b="1" dirty="0"/>
              <a:t>influyen </a:t>
            </a:r>
            <a:r>
              <a:rPr lang="es-ES" sz="3600" dirty="0"/>
              <a:t>en </a:t>
            </a:r>
            <a:r>
              <a:rPr lang="es-ES" sz="3600" b="1" dirty="0"/>
              <a:t>o</a:t>
            </a:r>
            <a:r>
              <a:rPr lang="es-ES" sz="3600" dirty="0"/>
              <a:t> </a:t>
            </a:r>
            <a:r>
              <a:rPr lang="es-ES" sz="3600" b="1" dirty="0"/>
              <a:t>construyen </a:t>
            </a:r>
            <a:r>
              <a:rPr lang="es-ES" sz="3600" dirty="0"/>
              <a:t>el universo de juego.</a:t>
            </a:r>
          </a:p>
        </p:txBody>
      </p:sp>
    </p:spTree>
    <p:extLst>
      <p:ext uri="{BB962C8B-B14F-4D97-AF65-F5344CB8AC3E}">
        <p14:creationId xmlns:p14="http://schemas.microsoft.com/office/powerpoint/2010/main" val="57058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0E90D-B211-41E8-8EED-8AABE41B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La jugabilidad en el entorno digital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07AD4A-3585-4DA8-B801-A4C6EAF57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4924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dirty="0"/>
              <a:t>• Presentan a los jugadores unas </a:t>
            </a:r>
            <a:r>
              <a:rPr lang="es-ES" sz="3200" b="1" dirty="0"/>
              <a:t>primeras pruebas </a:t>
            </a:r>
            <a:r>
              <a:rPr lang="es-ES" sz="3200" dirty="0"/>
              <a:t>específicamente diseñadas para que adquieran </a:t>
            </a:r>
            <a:r>
              <a:rPr lang="es-ES" sz="3200" b="1" dirty="0"/>
              <a:t>destrezas básicas </a:t>
            </a:r>
            <a:r>
              <a:rPr lang="es-ES" sz="3200" dirty="0"/>
              <a:t>que les permitan enfrentarse a </a:t>
            </a:r>
            <a:r>
              <a:rPr lang="es-ES" sz="3200" b="1" dirty="0"/>
              <a:t>problemas más complejos</a:t>
            </a:r>
            <a:r>
              <a:rPr lang="es-E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587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0E90D-B211-41E8-8EED-8AABE41B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La jugabilidad en el entorno digital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07AD4A-3585-4DA8-B801-A4C6EAF57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4924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dirty="0"/>
              <a:t>• Crean el denominado </a:t>
            </a:r>
            <a:r>
              <a:rPr lang="es-ES" sz="3200" b="1" i="1" dirty="0"/>
              <a:t>ciclo de la maestría</a:t>
            </a:r>
            <a:r>
              <a:rPr lang="es-ES" sz="3200" dirty="0"/>
              <a:t>, que hace que los jugadores adquieran rutinas que les llevan a mejorar su nivel para hacer una tarea concreta. Cuando cierta tarea es dominada, se plantean tareas más difíciles que vuelven a iniciar el ciclo.</a:t>
            </a:r>
          </a:p>
        </p:txBody>
      </p:sp>
      <p:pic>
        <p:nvPicPr>
          <p:cNvPr id="1026" name="Picture 2" descr="The Mastery Cycle | CJ's Corner">
            <a:extLst>
              <a:ext uri="{FF2B5EF4-FFF2-40B4-BE49-F238E27FC236}">
                <a16:creationId xmlns:a16="http://schemas.microsoft.com/office/drawing/2014/main" id="{E77A5584-EE3C-4B15-A72B-80449959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415770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7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8DD1DE-24C6-470C-9A26-D116FCD1D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b="1" dirty="0">
                <a:solidFill>
                  <a:srgbClr val="FFFFFF"/>
                </a:solidFill>
              </a:rPr>
              <a:t>Dos herramientas para la creación de un juego de escape digital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enially, the tool for bringing your content to life">
            <a:extLst>
              <a:ext uri="{FF2B5EF4-FFF2-40B4-BE49-F238E27FC236}">
                <a16:creationId xmlns:a16="http://schemas.microsoft.com/office/drawing/2014/main" id="{74B406D6-D730-422B-BF8B-1CAA8B9B13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498" y="3526420"/>
            <a:ext cx="5455917" cy="180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wix.com » Recursos educativos digitales">
            <a:extLst>
              <a:ext uri="{FF2B5EF4-FFF2-40B4-BE49-F238E27FC236}">
                <a16:creationId xmlns:a16="http://schemas.microsoft.com/office/drawing/2014/main" id="{36CF1266-20BC-41EB-B087-53ADCDC2E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5215" y="2426817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8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D3996B-D92C-4882-B783-D0E46C5A1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815" y="162721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ES" sz="4000" dirty="0">
              <a:hlinkClick r:id="rId2"/>
            </a:endParaRPr>
          </a:p>
          <a:p>
            <a:pPr marL="0" indent="0" algn="ctr">
              <a:buNone/>
            </a:pPr>
            <a:endParaRPr lang="es-ES" sz="4000" dirty="0">
              <a:hlinkClick r:id="rId2"/>
            </a:endParaRPr>
          </a:p>
          <a:p>
            <a:pPr marL="0" indent="0" algn="ctr">
              <a:buNone/>
            </a:pPr>
            <a:r>
              <a:rPr lang="es-ES" sz="4000" dirty="0">
                <a:hlinkClick r:id="rId2"/>
              </a:rPr>
              <a:t>https://juanjonc.wixsite.com/orodemoscudigital</a:t>
            </a:r>
            <a:endParaRPr lang="es-ES" sz="40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623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7F94-702B-4707-8CEF-3A79021B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sz="4800" b="1" dirty="0">
                <a:solidFill>
                  <a:srgbClr val="000000"/>
                </a:solidFill>
                <a:latin typeface="Garamond" panose="02020404030301010803" pitchFamily="18" charset="0"/>
              </a:rPr>
              <a:t>Aplicar el juego de escape en el contexto educativo</a:t>
            </a:r>
            <a:endParaRPr lang="es-ES" sz="4800" b="1" i="1" dirty="0">
              <a:latin typeface="Garamond" panose="020204040303010108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48E601-32E9-43E7-A65C-24D06B931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034"/>
            <a:ext cx="10515600" cy="46284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6000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El aula es un </a:t>
            </a:r>
            <a:r>
              <a:rPr lang="es-ES" sz="6000" b="1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espacio físico</a:t>
            </a:r>
            <a:r>
              <a:rPr lang="es-ES" sz="6000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, como lo es una </a:t>
            </a:r>
            <a:r>
              <a:rPr lang="es-ES" sz="6000" i="1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escape </a:t>
            </a:r>
            <a:r>
              <a:rPr lang="es-ES" sz="6000" i="1" baseline="-25000" dirty="0" err="1">
                <a:solidFill>
                  <a:srgbClr val="000000"/>
                </a:solidFill>
                <a:latin typeface="Garamond" panose="02020404030301010803" pitchFamily="18" charset="0"/>
              </a:rPr>
              <a:t>room</a:t>
            </a:r>
            <a:r>
              <a:rPr lang="es-ES" sz="6000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 (siempre, claro, que no sea digital), y se transforma en la habitación de la que «escapar», o bien la que contiene una caja que es necesario abrir (</a:t>
            </a:r>
            <a:r>
              <a:rPr lang="es-ES" sz="6000" i="1" baseline="-25000" dirty="0" err="1">
                <a:solidFill>
                  <a:srgbClr val="000000"/>
                </a:solidFill>
                <a:latin typeface="Garamond" panose="02020404030301010803" pitchFamily="18" charset="0"/>
              </a:rPr>
              <a:t>breakout</a:t>
            </a:r>
            <a:r>
              <a:rPr lang="es-ES" sz="6000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). Una sesión de clase también se desarrolla en un tiempo limitado, como todo juego de escape.</a:t>
            </a:r>
          </a:p>
        </p:txBody>
      </p:sp>
    </p:spTree>
    <p:extLst>
      <p:ext uri="{BB962C8B-B14F-4D97-AF65-F5344CB8AC3E}">
        <p14:creationId xmlns:p14="http://schemas.microsoft.com/office/powerpoint/2010/main" val="39395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7F94-702B-4707-8CEF-3A79021B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sz="4800" b="1" dirty="0">
                <a:solidFill>
                  <a:srgbClr val="000000"/>
                </a:solidFill>
                <a:latin typeface="Garamond" panose="02020404030301010803" pitchFamily="18" charset="0"/>
              </a:rPr>
              <a:t>Aplicar el juego de escape en el contexto educativo</a:t>
            </a:r>
            <a:endParaRPr lang="es-ES" sz="4800" b="1" i="1" dirty="0">
              <a:latin typeface="Garamond" panose="020204040303010108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48E601-32E9-43E7-A65C-24D06B931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034"/>
            <a:ext cx="10515600" cy="46284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6000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Los juegos de escape potencian un </a:t>
            </a:r>
            <a:r>
              <a:rPr lang="es-ES" sz="6000" b="1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espacio de socialización real</a:t>
            </a:r>
            <a:r>
              <a:rPr lang="es-ES" sz="6000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, no virtual (sea o no digital). El </a:t>
            </a:r>
            <a:r>
              <a:rPr lang="es-ES" sz="6000" b="1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alumnado jugador </a:t>
            </a:r>
            <a:r>
              <a:rPr lang="es-ES" sz="6000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debe dialogar, pensar en grupo, mantener contacto verbal y visual... </a:t>
            </a:r>
          </a:p>
        </p:txBody>
      </p:sp>
    </p:spTree>
    <p:extLst>
      <p:ext uri="{BB962C8B-B14F-4D97-AF65-F5344CB8AC3E}">
        <p14:creationId xmlns:p14="http://schemas.microsoft.com/office/powerpoint/2010/main" val="34896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7F94-702B-4707-8CEF-3A79021B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sz="4800" b="1" dirty="0">
                <a:solidFill>
                  <a:srgbClr val="000000"/>
                </a:solidFill>
                <a:latin typeface="Garamond" panose="02020404030301010803" pitchFamily="18" charset="0"/>
              </a:rPr>
              <a:t>Aplicar el juego de escape en el contexto educativo</a:t>
            </a:r>
            <a:endParaRPr lang="es-ES" sz="4800" b="1" i="1" dirty="0">
              <a:latin typeface="Garamond" panose="020204040303010108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48E601-32E9-43E7-A65C-24D06B931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034"/>
            <a:ext cx="10515600" cy="46284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6000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El hecho de que en los juegos de escape el objetivo sea completar acertijos o pruebas en el menor tiempo posible, y que lograr eso prime sobre otras consideraciones (coordinación ojo - mano, suerte...), juega a favor de su introducción en nuestras clases.</a:t>
            </a:r>
          </a:p>
        </p:txBody>
      </p:sp>
    </p:spTree>
    <p:extLst>
      <p:ext uri="{BB962C8B-B14F-4D97-AF65-F5344CB8AC3E}">
        <p14:creationId xmlns:p14="http://schemas.microsoft.com/office/powerpoint/2010/main" val="64293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7F94-702B-4707-8CEF-3A79021B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sz="4800" b="1" dirty="0">
                <a:solidFill>
                  <a:srgbClr val="000000"/>
                </a:solidFill>
                <a:latin typeface="Garamond" panose="02020404030301010803" pitchFamily="18" charset="0"/>
              </a:rPr>
              <a:t>Aplicar el juego de escape en el contexto educativo</a:t>
            </a:r>
            <a:endParaRPr lang="es-ES" sz="4800" b="1" i="1" dirty="0">
              <a:latin typeface="Garamond" panose="020204040303010108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48E601-32E9-43E7-A65C-24D06B931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034"/>
            <a:ext cx="10515600" cy="46284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6000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La dinámica de cambio que impone la sociedad actual ha puesto de manifiesto las ventajas de sumar al aprendizaje formal y estructurado que ofrecen los distintos niveles de concreción curricular un </a:t>
            </a:r>
            <a:r>
              <a:rPr lang="es-ES" sz="6000" b="1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aprendizaje informal</a:t>
            </a:r>
            <a:r>
              <a:rPr lang="es-ES" sz="6000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, que se adquiere a partir de la actividad en diversos aspectos de la vida social y cultural, o la referencia a estos.</a:t>
            </a:r>
            <a:endParaRPr lang="es-ES" sz="6000" b="0" i="0" u="none" strike="noStrike" baseline="-250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9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7F94-702B-4707-8CEF-3A79021B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sz="4800" b="1" dirty="0">
                <a:solidFill>
                  <a:srgbClr val="000000"/>
                </a:solidFill>
                <a:latin typeface="Garamond" panose="02020404030301010803" pitchFamily="18" charset="0"/>
              </a:rPr>
              <a:t>Aplicar el juego de escape en el contexto educativo</a:t>
            </a:r>
            <a:endParaRPr lang="es-ES" sz="4800" b="1" i="1" dirty="0">
              <a:latin typeface="Garamond" panose="020204040303010108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48E601-32E9-43E7-A65C-24D06B931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034"/>
            <a:ext cx="10515600" cy="46284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6000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Así, el alumnado es protagonista en la construcción de su propio conocimiento, con iniciativa propia, potenciando su creatividad y motivación. </a:t>
            </a:r>
          </a:p>
        </p:txBody>
      </p:sp>
    </p:spTree>
    <p:extLst>
      <p:ext uri="{BB962C8B-B14F-4D97-AF65-F5344CB8AC3E}">
        <p14:creationId xmlns:p14="http://schemas.microsoft.com/office/powerpoint/2010/main" val="105792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7F94-702B-4707-8CEF-3A79021B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pPr algn="ctr"/>
            <a:r>
              <a:rPr lang="es-ES" sz="3600" b="1" dirty="0">
                <a:latin typeface="Garamond" panose="02020404030301010803" pitchFamily="18" charset="0"/>
              </a:rPr>
              <a:t>La ambientación del </a:t>
            </a:r>
            <a:r>
              <a:rPr lang="es-ES" sz="3600" b="1" i="1" dirty="0">
                <a:latin typeface="Garamond" panose="02020404030301010803" pitchFamily="18" charset="0"/>
              </a:rPr>
              <a:t>escape room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48E601-32E9-43E7-A65C-24D06B931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marR="0" indent="0" algn="just" rtl="0">
              <a:buNone/>
            </a:pPr>
            <a:r>
              <a:rPr lang="es-ES" sz="4000" b="0" i="0" u="none" strike="noStrike" baseline="-25000" dirty="0">
                <a:latin typeface="Garamond" panose="02020404030301010803" pitchFamily="18" charset="0"/>
              </a:rPr>
              <a:t>Adoptar una </a:t>
            </a:r>
            <a:r>
              <a:rPr lang="es-ES" sz="4000" b="1" i="0" u="none" strike="noStrike" baseline="-25000" dirty="0">
                <a:latin typeface="Garamond" panose="02020404030301010803" pitchFamily="18" charset="0"/>
              </a:rPr>
              <a:t>temática</a:t>
            </a:r>
            <a:r>
              <a:rPr lang="es-ES" sz="4000" b="0" i="0" u="none" strike="noStrike" baseline="-25000" dirty="0">
                <a:latin typeface="Garamond" panose="02020404030301010803" pitchFamily="18" charset="0"/>
              </a:rPr>
              <a:t> para nuestro juego de escape le da consistencia y lo hace más atractivo para los participantes. Dado que el contexto en que insertaremos el </a:t>
            </a:r>
            <a:r>
              <a:rPr lang="es-ES" sz="4000" b="0" i="1" u="none" strike="noStrike" baseline="-25000" dirty="0">
                <a:latin typeface="Garamond" panose="02020404030301010803" pitchFamily="18" charset="0"/>
              </a:rPr>
              <a:t>escape room </a:t>
            </a:r>
            <a:r>
              <a:rPr lang="es-ES" sz="4000" b="0" i="0" u="none" strike="noStrike" baseline="-25000" dirty="0">
                <a:latin typeface="Garamond" panose="02020404030301010803" pitchFamily="18" charset="0"/>
              </a:rPr>
              <a:t>será real y, por tanto, verosímil, debemos considerar si la ambientación será un simple decorado o todo un trasfondo argumental.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7454A1-0011-409C-A589-460990F81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389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2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E7F94-702B-4707-8CEF-3A79021B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4800" b="1" dirty="0">
                <a:latin typeface="Garamond" panose="02020404030301010803" pitchFamily="18" charset="0"/>
              </a:rPr>
              <a:t>La ambientación del </a:t>
            </a:r>
            <a:r>
              <a:rPr lang="es-ES" sz="4800" b="1" i="1" dirty="0">
                <a:latin typeface="Garamond" panose="02020404030301010803" pitchFamily="18" charset="0"/>
              </a:rPr>
              <a:t>escape room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48E601-32E9-43E7-A65C-24D06B931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28442"/>
          </a:xfrm>
        </p:spPr>
        <p:txBody>
          <a:bodyPr>
            <a:normAutofit/>
          </a:bodyPr>
          <a:lstStyle/>
          <a:p>
            <a:pPr marL="0" marR="0" indent="0" algn="just" rtl="0">
              <a:buNone/>
            </a:pPr>
            <a:r>
              <a:rPr lang="es-ES" sz="5400" b="0" i="0" u="none" strike="noStrike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Cada elemento que se incluya en el juego de escape y cada decisión de diseño que se tome tendrán que estar encaminadas a la </a:t>
            </a:r>
            <a:r>
              <a:rPr lang="es-ES" sz="5400" b="1" i="0" u="none" strike="noStrike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aproximación de</a:t>
            </a:r>
            <a:r>
              <a:rPr lang="es-ES" sz="5400" b="1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5400" b="1" i="0" u="none" strike="noStrike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los usuarios a la historia</a:t>
            </a:r>
            <a:r>
              <a:rPr lang="es-ES" sz="5400" b="0" i="0" u="none" strike="noStrike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</a:p>
          <a:p>
            <a:pPr marL="0" marR="0" indent="0" algn="just" rtl="0">
              <a:buNone/>
            </a:pPr>
            <a:r>
              <a:rPr lang="es-ES" sz="5400" b="0" i="0" u="none" strike="noStrike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Es decir, a lograr una «</a:t>
            </a:r>
            <a:r>
              <a:rPr lang="es-ES" sz="5400" b="1" i="0" u="none" strike="noStrike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experiencia inmersiva</a:t>
            </a:r>
            <a:r>
              <a:rPr lang="es-ES" sz="5400" b="0" i="0" u="none" strike="noStrike" baseline="-25000" dirty="0">
                <a:solidFill>
                  <a:srgbClr val="000000"/>
                </a:solidFill>
                <a:latin typeface="Garamond" panose="02020404030301010803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192170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1134</Words>
  <Application>Microsoft Office PowerPoint</Application>
  <PresentationFormat>Panorámica</PresentationFormat>
  <Paragraphs>63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Tema de Office</vt:lpstr>
      <vt:lpstr>Juegos de escape educativos</vt:lpstr>
      <vt:lpstr>Presentación de PowerPoint</vt:lpstr>
      <vt:lpstr>Aplicar el juego de escape en el contexto educativo</vt:lpstr>
      <vt:lpstr>Aplicar el juego de escape en el contexto educativo</vt:lpstr>
      <vt:lpstr>Aplicar el juego de escape en el contexto educativo</vt:lpstr>
      <vt:lpstr>Aplicar el juego de escape en el contexto educativo</vt:lpstr>
      <vt:lpstr>Aplicar el juego de escape en el contexto educativo</vt:lpstr>
      <vt:lpstr>La ambientación del escape room</vt:lpstr>
      <vt:lpstr>La ambientación del escape room</vt:lpstr>
      <vt:lpstr>Aceptar el reto</vt:lpstr>
      <vt:lpstr>Aceptar el reto</vt:lpstr>
      <vt:lpstr>Aceptar el reto</vt:lpstr>
      <vt:lpstr>Aceptar el reto</vt:lpstr>
      <vt:lpstr>El escape room digital</vt:lpstr>
      <vt:lpstr>Juegos de escape y competencia digital</vt:lpstr>
      <vt:lpstr>Juegos de escape y competencia digital</vt:lpstr>
      <vt:lpstr>Juegos de escape y competencia digital</vt:lpstr>
      <vt:lpstr>La jugabilidad en el entorno digital</vt:lpstr>
      <vt:lpstr>La jugabilidad en el entorno digital</vt:lpstr>
      <vt:lpstr>La jugabilidad en el entorno digital</vt:lpstr>
      <vt:lpstr>La jugabilidad en el entorno digital</vt:lpstr>
      <vt:lpstr>La jugabilidad en el entorno digital</vt:lpstr>
      <vt:lpstr>La jugabilidad en el entorno digital</vt:lpstr>
      <vt:lpstr>La jugabilidad en el entorno digital</vt:lpstr>
      <vt:lpstr>La jugabilidad en el entorno digital</vt:lpstr>
      <vt:lpstr>Dos herramientas para la creación de un juego de escape digital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Escape room digital y aprendizaje servicio</dc:title>
  <dc:creator>Juan José Nervión</dc:creator>
  <cp:lastModifiedBy>Juan José Nervión</cp:lastModifiedBy>
  <cp:revision>26</cp:revision>
  <dcterms:created xsi:type="dcterms:W3CDTF">2021-04-10T18:40:48Z</dcterms:created>
  <dcterms:modified xsi:type="dcterms:W3CDTF">2022-02-23T18:24:49Z</dcterms:modified>
</cp:coreProperties>
</file>