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330" r:id="rId2"/>
    <p:sldId id="331" r:id="rId3"/>
    <p:sldId id="332" r:id="rId4"/>
    <p:sldId id="258" r:id="rId5"/>
    <p:sldId id="259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71" r:id="rId17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54" autoAdjust="0"/>
    <p:restoredTop sz="94660"/>
  </p:normalViewPr>
  <p:slideViewPr>
    <p:cSldViewPr>
      <p:cViewPr varScale="1">
        <p:scale>
          <a:sx n="74" d="100"/>
          <a:sy n="74" d="100"/>
        </p:scale>
        <p:origin x="-13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28600"/>
            <a:ext cx="7543800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Tema 6. </a:t>
            </a:r>
            <a:br>
              <a:rPr lang="es-ES" dirty="0" smtClean="0"/>
            </a:br>
            <a:r>
              <a:rPr lang="es-ES" dirty="0" smtClean="0"/>
              <a:t>La localidad y el Ayuntamiento</a:t>
            </a:r>
            <a:endParaRPr lang="es-ES" dirty="0"/>
          </a:p>
        </p:txBody>
      </p:sp>
      <p:pic>
        <p:nvPicPr>
          <p:cNvPr id="3" name="Picture 2" descr="F:\COLEGIOS\CRA ' LA SENARA'\AVATARE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1924"/>
            <a:ext cx="41420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/>
          <p:cNvSpPr txBox="1"/>
          <p:nvPr/>
        </p:nvSpPr>
        <p:spPr>
          <a:xfrm>
            <a:off x="3124200" y="2219847"/>
            <a:ext cx="5180965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lang="es-ES" sz="1800" dirty="0" smtClean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PARA </a:t>
            </a:r>
            <a:r>
              <a:rPr sz="1800" spc="-5" dirty="0">
                <a:latin typeface="Arial"/>
                <a:cs typeface="Arial"/>
              </a:rPr>
              <a:t>APRENDER </a:t>
            </a:r>
            <a:r>
              <a:rPr sz="1800" dirty="0">
                <a:latin typeface="Arial"/>
                <a:cs typeface="Arial"/>
              </a:rPr>
              <a:t>ESTE TEMA </a:t>
            </a:r>
            <a:r>
              <a:rPr sz="1800" spc="-5" dirty="0">
                <a:latin typeface="Arial"/>
                <a:cs typeface="Arial"/>
              </a:rPr>
              <a:t>HAS DE </a:t>
            </a:r>
            <a:r>
              <a:rPr sz="1800" dirty="0" smtClean="0">
                <a:latin typeface="Arial"/>
                <a:cs typeface="Arial"/>
              </a:rPr>
              <a:t>SER</a:t>
            </a:r>
            <a:endParaRPr lang="es-ES" sz="18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lang="es-ES" spc="-8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80" dirty="0" smtClean="0">
                <a:latin typeface="Arial"/>
                <a:cs typeface="Arial"/>
              </a:rPr>
              <a:t> </a:t>
            </a:r>
            <a:r>
              <a:rPr lang="es-ES" sz="1800" spc="-5" dirty="0" smtClean="0">
                <a:latin typeface="Arial"/>
                <a:cs typeface="Arial"/>
              </a:rPr>
              <a:t>MUY BUEN CIUDADANO.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4 Imagen" descr="Stock Photo | Emoticones para whatsapp gratis, Emoticones de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202">
            <a:off x="7123932" y="3097800"/>
            <a:ext cx="534936" cy="575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8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4896" cy="724942"/>
          </a:xfrm>
        </p:spPr>
        <p:txBody>
          <a:bodyPr/>
          <a:lstStyle/>
          <a:p>
            <a:r>
              <a:rPr lang="es-ES" sz="2800" b="1" dirty="0" smtClean="0"/>
              <a:t>Pueblo alrededor de una plaza  ( paisaje de llanura) </a:t>
            </a:r>
            <a:endParaRPr lang="es-ES" sz="2800" b="1" dirty="0"/>
          </a:p>
        </p:txBody>
      </p:sp>
      <p:pic>
        <p:nvPicPr>
          <p:cNvPr id="6146" name="Picture 2" descr="14 pueblos con encanto de Salamanca en autocaravana - Vicente Velasco  Correduría de seguro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r="19936" b="11059"/>
          <a:stretch/>
        </p:blipFill>
        <p:spPr bwMode="auto">
          <a:xfrm>
            <a:off x="2309428" y="1412776"/>
            <a:ext cx="6624736" cy="52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2535669"/>
            <a:ext cx="2952328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- Las calles salen de la  plaza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3573016"/>
            <a:ext cx="2515108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- Casas agrupadas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36635" cy="1025495"/>
          </a:xfrm>
        </p:spPr>
        <p:txBody>
          <a:bodyPr/>
          <a:lstStyle/>
          <a:p>
            <a:r>
              <a:rPr lang="es-ES" dirty="0" smtClean="0"/>
              <a:t>Los habitantes que viven en los pueblos forman: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3888432" cy="720080"/>
          </a:xfrm>
        </p:spPr>
        <p:txBody>
          <a:bodyPr>
            <a:normAutofit/>
          </a:bodyPr>
          <a:lstStyle/>
          <a:p>
            <a:r>
              <a:rPr lang="es-ES" sz="3600" u="sng" dirty="0" smtClean="0">
                <a:solidFill>
                  <a:schemeClr val="accent2">
                    <a:lumMod val="75000"/>
                  </a:schemeClr>
                </a:solidFill>
              </a:rPr>
              <a:t>La población rural</a:t>
            </a:r>
          </a:p>
          <a:p>
            <a:pPr marL="114300" indent="0">
              <a:buNone/>
            </a:pP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Flecha doblada hacia arriba"/>
          <p:cNvSpPr/>
          <p:nvPr/>
        </p:nvSpPr>
        <p:spPr>
          <a:xfrm rot="5400000">
            <a:off x="1610399" y="2664967"/>
            <a:ext cx="628836" cy="6102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19399" y="2815443"/>
            <a:ext cx="121713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Se dedica </a:t>
            </a:r>
            <a:endParaRPr lang="es-ES" sz="1800" dirty="0"/>
          </a:p>
        </p:txBody>
      </p:sp>
      <p:sp>
        <p:nvSpPr>
          <p:cNvPr id="6" name="5 Abrir llave"/>
          <p:cNvSpPr/>
          <p:nvPr/>
        </p:nvSpPr>
        <p:spPr>
          <a:xfrm>
            <a:off x="2355628" y="2404753"/>
            <a:ext cx="330061" cy="14662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643318" y="2475674"/>
            <a:ext cx="156864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Agricultura</a:t>
            </a:r>
            <a:endParaRPr lang="es-ES" sz="18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643318" y="2808094"/>
            <a:ext cx="156864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Ganadería </a:t>
            </a:r>
            <a:endParaRPr lang="es-ES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637293" y="3140786"/>
            <a:ext cx="156864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Pesca</a:t>
            </a:r>
            <a:endParaRPr lang="es-ES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643318" y="3510914"/>
            <a:ext cx="5673098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Sector servicios: carteros, barrenderos, comerciantes…</a:t>
            </a:r>
            <a:endParaRPr lang="es-ES" sz="1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25986" y="4077072"/>
            <a:ext cx="809043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" sz="3600" u="sng" dirty="0" smtClean="0">
                <a:solidFill>
                  <a:schemeClr val="accent2">
                    <a:lumMod val="75000"/>
                  </a:schemeClr>
                </a:solidFill>
              </a:rPr>
              <a:t>En los pueblos no hay muchos servicios de ahí que sus habitantes acudan a las ciudades para ir al hospital, al instituto …</a:t>
            </a:r>
          </a:p>
          <a:p>
            <a:pPr marL="114300" indent="0">
              <a:buFont typeface="Arial" pitchFamily="34" charset="0"/>
              <a:buNone/>
            </a:pP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29883" y="4941168"/>
            <a:ext cx="809043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" sz="3600" dirty="0" smtClean="0"/>
              <a:t>Como las distancias son cortas no hay mucho tráfico porque se puede ir caminando a cualquier parte del pueblo</a:t>
            </a:r>
          </a:p>
          <a:p>
            <a:pPr marL="114300" indent="0">
              <a:buFont typeface="Arial" pitchFamily="34" charset="0"/>
              <a:buNone/>
            </a:pP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783556" y="5899502"/>
            <a:ext cx="4844757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" sz="3600" dirty="0" smtClean="0"/>
              <a:t>La vida es más tranquila</a:t>
            </a:r>
          </a:p>
          <a:p>
            <a:pPr marL="114300" indent="0">
              <a:buFont typeface="Arial" pitchFamily="34" charset="0"/>
              <a:buNone/>
            </a:pP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44414" y="228600"/>
            <a:ext cx="3735223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5" dirty="0" smtClean="0"/>
              <a:t>LAS CIUDADES</a:t>
            </a:r>
            <a:endParaRPr spc="-5" dirty="0"/>
          </a:p>
        </p:txBody>
      </p:sp>
      <p:pic>
        <p:nvPicPr>
          <p:cNvPr id="6" name="Picture 4" descr="El PSOE lleva al Pleno del Ayuntamiento de Salamanca la elaboración de un  protocolo que combata la contaminación atmosférica y medidas para mejorar  la calidad del aire - Portavoz del Grupo Socia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6" y="2708920"/>
            <a:ext cx="3658818" cy="275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/>
          <p:nvPr/>
        </p:nvSpPr>
        <p:spPr>
          <a:xfrm>
            <a:off x="243263" y="1340768"/>
            <a:ext cx="8118232" cy="114191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DEFINICIÓN: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latin typeface="Arial"/>
                <a:cs typeface="Arial"/>
              </a:rPr>
              <a:t>Las ciudades son localidades grandes con una extensión y población mayor que en los pueblos.</a:t>
            </a:r>
            <a:endParaRPr sz="3500" dirty="0">
              <a:latin typeface="Times New Roman"/>
              <a:cs typeface="Times New Roman"/>
            </a:endParaRPr>
          </a:p>
        </p:txBody>
      </p:sp>
      <p:pic>
        <p:nvPicPr>
          <p:cNvPr id="8194" name="Picture 2" descr="Volar en globo en España: Salamanca desde el 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70751"/>
            <a:ext cx="4153302" cy="277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l aire de Salamanca, uno de los más contaminados del país por culpa de la  sequí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997132"/>
            <a:ext cx="3215149" cy="16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onstituido el grupo de trabajo para la mejora del Polígono Industrial Los  Villa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8791"/>
            <a:ext cx="3101280" cy="20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sí será la Gran Vía de Madrid: sin plataforma única y más árbo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58" y="316064"/>
            <a:ext cx="4114234" cy="34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/>
          <p:cNvSpPr txBox="1"/>
          <p:nvPr/>
        </p:nvSpPr>
        <p:spPr>
          <a:xfrm>
            <a:off x="502243" y="258213"/>
            <a:ext cx="5222632" cy="35772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rgbClr val="FF0000"/>
                </a:solidFill>
                <a:latin typeface="Arial"/>
                <a:cs typeface="Arial"/>
              </a:rPr>
              <a:t>CARATERÍSTICAS: </a:t>
            </a:r>
            <a:endParaRPr sz="3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90676" y="773765"/>
            <a:ext cx="4289144" cy="95167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Los </a:t>
            </a:r>
            <a:r>
              <a:rPr lang="es-ES" sz="2000" u="sng" spc="-5" dirty="0" smtClean="0">
                <a:solidFill>
                  <a:srgbClr val="7030A0"/>
                </a:solidFill>
                <a:latin typeface="Arial"/>
                <a:cs typeface="Arial"/>
              </a:rPr>
              <a:t>edificios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son altos y variados: hospitales, museos, teatros, </a:t>
            </a:r>
            <a:r>
              <a:rPr lang="es-ES" sz="2000" spc="-5" dirty="0" err="1" smtClean="0">
                <a:solidFill>
                  <a:srgbClr val="7030A0"/>
                </a:solidFill>
                <a:latin typeface="Arial"/>
                <a:cs typeface="Arial"/>
              </a:rPr>
              <a:t>etc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endParaRPr sz="2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13493" y="1805942"/>
            <a:ext cx="4160556" cy="95167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Las </a:t>
            </a:r>
            <a:r>
              <a:rPr lang="es-ES" sz="2000" u="sng" spc="-5" dirty="0" smtClean="0">
                <a:solidFill>
                  <a:srgbClr val="7030A0"/>
                </a:solidFill>
                <a:latin typeface="Arial"/>
                <a:cs typeface="Arial"/>
              </a:rPr>
              <a:t>calles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son anchas y largas. 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000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    Las más largas se llaman: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000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     </a:t>
            </a:r>
            <a:r>
              <a:rPr lang="es-ES" sz="20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AVENIDAS  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14745" y="2782838"/>
            <a:ext cx="3240953" cy="95167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Hay muchos servicios: educativos, sanitarios, comerciales... </a:t>
            </a:r>
            <a:endParaRPr sz="20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59306" y="4077071"/>
            <a:ext cx="8271585" cy="95167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Hay zonas industriales donde están las fábricas, talleres, </a:t>
            </a:r>
            <a:r>
              <a:rPr lang="es-ES" sz="2000" spc="-5" dirty="0" err="1" smtClean="0">
                <a:solidFill>
                  <a:srgbClr val="7030A0"/>
                </a:solidFill>
                <a:latin typeface="Arial"/>
                <a:cs typeface="Arial"/>
              </a:rPr>
              <a:t>etc</a:t>
            </a: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 y se llaman </a:t>
            </a:r>
            <a:r>
              <a:rPr lang="es-ES" sz="20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POLÍGONOS INDUSTRIALES. 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0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000" spc="-5" dirty="0" smtClean="0">
                <a:latin typeface="Arial"/>
                <a:cs typeface="Arial"/>
              </a:rPr>
              <a:t>Están situados a las afueras de la ciudad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51466" y="5974122"/>
            <a:ext cx="8271585" cy="63466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000" spc="-5" dirty="0" smtClean="0">
                <a:solidFill>
                  <a:srgbClr val="7030A0"/>
                </a:solidFill>
                <a:latin typeface="Arial"/>
                <a:cs typeface="Arial"/>
              </a:rPr>
              <a:t>Se dividen en barrios y cada uno ofrece diferentes servicios; centros de salud, bibliotecas, polideportivos, etc. 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08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 Crónica de Salamanca on Twitter: &quot;Cuando Salamanca se hizo dueña de  millones de metros cuadrados en la periferia https://t.co/x4mME7hFO7…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3" y="4456235"/>
            <a:ext cx="3727757" cy="226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596973"/>
            <a:ext cx="4341348" cy="1728192"/>
          </a:xfrm>
        </p:spPr>
        <p:txBody>
          <a:bodyPr/>
          <a:lstStyle/>
          <a:p>
            <a:r>
              <a:rPr lang="es-E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CENTRO HISTÓRICO</a:t>
            </a:r>
          </a:p>
          <a:p>
            <a:pPr marL="114300" indent="0">
              <a:buNone/>
            </a:pPr>
            <a:r>
              <a:rPr lang="es-ES" dirty="0"/>
              <a:t>	</a:t>
            </a:r>
            <a:r>
              <a:rPr lang="es-ES" dirty="0" smtClean="0"/>
              <a:t>- zona más antigua.</a:t>
            </a:r>
          </a:p>
          <a:p>
            <a:pPr marL="114300" indent="0">
              <a:buNone/>
            </a:pPr>
            <a:r>
              <a:rPr lang="es-ES" dirty="0"/>
              <a:t>	</a:t>
            </a:r>
            <a:r>
              <a:rPr lang="es-ES" dirty="0" smtClean="0"/>
              <a:t>- calles estrechas.</a:t>
            </a:r>
          </a:p>
          <a:p>
            <a:pPr marL="114300" indent="0">
              <a:buNone/>
            </a:pPr>
            <a:r>
              <a:rPr lang="es-ES" dirty="0"/>
              <a:t>	</a:t>
            </a:r>
            <a:r>
              <a:rPr lang="es-ES" dirty="0" smtClean="0"/>
              <a:t>- hay museos, monumentos.</a:t>
            </a:r>
            <a:endParaRPr lang="es-ES" dirty="0"/>
          </a:p>
        </p:txBody>
      </p:sp>
      <p:sp>
        <p:nvSpPr>
          <p:cNvPr id="4" name="object 3"/>
          <p:cNvSpPr txBox="1"/>
          <p:nvPr/>
        </p:nvSpPr>
        <p:spPr>
          <a:xfrm>
            <a:off x="502243" y="258213"/>
            <a:ext cx="3493693" cy="38106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rgbClr val="FF0000"/>
                </a:solidFill>
                <a:latin typeface="Arial"/>
                <a:cs typeface="Arial"/>
              </a:rPr>
              <a:t>ZONAS DE LA CIUDAD: </a:t>
            </a:r>
            <a:endParaRPr sz="3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218" name="Picture 2" descr="Salamanca en un día: la mejor ruta - Viajeros Callej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98433"/>
            <a:ext cx="3216611" cy="2140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" y="2925788"/>
            <a:ext cx="4265010" cy="18713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 ENSANCHE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 smtClean="0"/>
              <a:t>   - Barrios alrededor del centro.</a:t>
            </a:r>
          </a:p>
          <a:p>
            <a:pPr marL="114300" indent="0">
              <a:buNone/>
            </a:pPr>
            <a:r>
              <a:rPr lang="es-ES" dirty="0" smtClean="0"/>
              <a:t>   - con avenidas y edificios de                    	</a:t>
            </a:r>
            <a:r>
              <a:rPr lang="es-ES" dirty="0"/>
              <a:t>viviendas.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52563" y="4616556"/>
            <a:ext cx="5112568" cy="2412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 PERIFERIA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 smtClean="0"/>
              <a:t>	- Zona más moderna.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 smtClean="0"/>
              <a:t>	- extendida en torno a los ensanches.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/>
              <a:t>	</a:t>
            </a:r>
            <a:r>
              <a:rPr lang="es-ES" dirty="0" smtClean="0"/>
              <a:t>- con avenidas, parques, 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/>
              <a:t> </a:t>
            </a:r>
            <a:r>
              <a:rPr lang="es-ES" dirty="0" smtClean="0"/>
              <a:t>               centros comerciales, zonas de ocio,</a:t>
            </a:r>
          </a:p>
          <a:p>
            <a:pPr marL="114300" indent="0">
              <a:buFont typeface="Arial" pitchFamily="34" charset="0"/>
              <a:buNone/>
            </a:pPr>
            <a:r>
              <a:rPr lang="es-ES" dirty="0"/>
              <a:t>	</a:t>
            </a:r>
            <a:r>
              <a:rPr lang="es-ES" dirty="0" smtClean="0"/>
              <a:t>almacenes, </a:t>
            </a:r>
            <a:r>
              <a:rPr lang="es-ES" dirty="0" err="1" smtClean="0"/>
              <a:t>etc</a:t>
            </a:r>
            <a:endParaRPr lang="es-ES" dirty="0" smtClean="0"/>
          </a:p>
          <a:p>
            <a:pPr marL="114300" indent="0">
              <a:buFont typeface="Arial" pitchFamily="34" charset="0"/>
              <a:buNone/>
            </a:pPr>
            <a:endParaRPr lang="es-ES" dirty="0" smtClean="0"/>
          </a:p>
          <a:p>
            <a:pPr marL="114300" indent="0">
              <a:buFont typeface="Arial" pitchFamily="34" charset="0"/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9222" name="Picture 6" descr="Qué ver en el Eixample de Barcelona [Actualizado 2020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2156672"/>
            <a:ext cx="3687491" cy="245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36635" cy="1025495"/>
          </a:xfrm>
        </p:spPr>
        <p:txBody>
          <a:bodyPr/>
          <a:lstStyle/>
          <a:p>
            <a:r>
              <a:rPr lang="es-ES" dirty="0" smtClean="0"/>
              <a:t>Los habitantes que viven en las ciudades forman:  </a:t>
            </a:r>
            <a:endParaRPr lang="es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4320480" cy="720080"/>
          </a:xfrm>
        </p:spPr>
        <p:txBody>
          <a:bodyPr>
            <a:normAutofit/>
          </a:bodyPr>
          <a:lstStyle/>
          <a:p>
            <a:r>
              <a:rPr lang="es-ES" sz="3600" u="sng" dirty="0" smtClean="0">
                <a:solidFill>
                  <a:schemeClr val="accent2">
                    <a:lumMod val="75000"/>
                  </a:schemeClr>
                </a:solidFill>
              </a:rPr>
              <a:t>La población urbana</a:t>
            </a:r>
          </a:p>
          <a:p>
            <a:pPr marL="114300" indent="0">
              <a:buNone/>
            </a:pP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1610399" y="2664967"/>
            <a:ext cx="628836" cy="6102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19399" y="2815443"/>
            <a:ext cx="121713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Se dedica </a:t>
            </a:r>
            <a:endParaRPr lang="es-ES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339752" y="2658234"/>
            <a:ext cx="576064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Al sector servicios: oficinas, transporte, comercios, etc.  </a:t>
            </a:r>
            <a:endParaRPr lang="es-ES" sz="18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339752" y="3284530"/>
            <a:ext cx="28803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s-ES" sz="1800" dirty="0" smtClean="0"/>
              <a:t>- Otros trabajan en fábricas.</a:t>
            </a:r>
            <a:endParaRPr lang="es-ES" sz="1800" dirty="0"/>
          </a:p>
        </p:txBody>
      </p:sp>
      <p:sp>
        <p:nvSpPr>
          <p:cNvPr id="11" name="10 Abrir llave"/>
          <p:cNvSpPr/>
          <p:nvPr/>
        </p:nvSpPr>
        <p:spPr>
          <a:xfrm>
            <a:off x="2320878" y="2404753"/>
            <a:ext cx="330061" cy="12398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29883" y="4293096"/>
            <a:ext cx="809043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s-ES" sz="3600" dirty="0" smtClean="0"/>
              <a:t>Las distancias son largas por lo que hay mucho tráfico y se utilizan los MEDIOS DE TRANSPORTE para moverse de un lado a otro. 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692696"/>
            <a:ext cx="7561580" cy="109645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lang="es-ES" sz="3200" spc="-50" dirty="0" smtClean="0">
                <a:latin typeface="Arial"/>
                <a:cs typeface="Arial"/>
              </a:rPr>
              <a:t>Ahora te toca a ti demostrar lo que has aprendido, haciendo los ejercicios del libro.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2514600" y="322873"/>
            <a:ext cx="44958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Antes de empezar, </a:t>
            </a:r>
            <a:r>
              <a:rPr sz="2800" spc="-5" dirty="0" err="1" smtClean="0">
                <a:latin typeface="Arial"/>
                <a:cs typeface="Arial"/>
              </a:rPr>
              <a:t>mira</a:t>
            </a:r>
            <a:r>
              <a:rPr lang="es-ES" sz="2800" spc="-5" dirty="0">
                <a:latin typeface="Arial"/>
                <a:cs typeface="Arial"/>
              </a:rPr>
              <a:t> </a:t>
            </a:r>
            <a:r>
              <a:rPr lang="es-ES" sz="2800" spc="-5" dirty="0" smtClean="0">
                <a:latin typeface="Arial"/>
                <a:cs typeface="Arial"/>
              </a:rPr>
              <a:t>estas imágenes y dime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800" spc="-5" dirty="0">
                <a:latin typeface="Arial"/>
                <a:cs typeface="Arial"/>
              </a:rPr>
              <a:t>q</a:t>
            </a:r>
            <a:r>
              <a:rPr sz="2800" spc="-5" dirty="0" err="1" smtClean="0">
                <a:latin typeface="Arial"/>
                <a:cs typeface="Arial"/>
              </a:rPr>
              <a:t>ué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puedes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ver.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Picture 4" descr="El PSOE lleva al Pleno del Ayuntamiento de Salamanca la elaboración de un  protocolo que combata la contaminación atmosférica y medidas para mejorar  la calidad del aire - Portavoz del Grupo Socia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63640"/>
            <a:ext cx="4114800" cy="3094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ada (Salamanca) | Fotourbana Pueblos y Ciu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6" y="4052966"/>
            <a:ext cx="3713285" cy="282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COLEGIOS\CRA ' LA SENARA'\AVATARES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82" b="98466" l="32963" r="76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3" t="14094" r="20098"/>
          <a:stretch/>
        </p:blipFill>
        <p:spPr bwMode="auto">
          <a:xfrm>
            <a:off x="228600" y="338178"/>
            <a:ext cx="254262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OLEGIOS\CRA ' LA SENARA'\AVATA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349762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F:\COLEGIOS\CRA ' LA SENARA'\AVATARES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433936" cy="2384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1836451" y="910488"/>
            <a:ext cx="7151369" cy="30912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6510" algn="ctr">
              <a:spcBef>
                <a:spcPts val="105"/>
              </a:spcBef>
            </a:pPr>
            <a:r>
              <a:rPr sz="2000" dirty="0" smtClean="0">
                <a:latin typeface="Arial"/>
                <a:cs typeface="Arial"/>
              </a:rPr>
              <a:t>¿</a:t>
            </a:r>
            <a:r>
              <a:rPr lang="es-ES" sz="2000" dirty="0" smtClean="0">
                <a:latin typeface="Arial"/>
                <a:cs typeface="Arial"/>
              </a:rPr>
              <a:t>Cuál de l</a:t>
            </a:r>
            <a:r>
              <a:rPr sz="2000" dirty="0" smtClean="0">
                <a:latin typeface="Arial"/>
                <a:cs typeface="Arial"/>
              </a:rPr>
              <a:t>as</a:t>
            </a:r>
            <a:r>
              <a:rPr lang="es-ES" sz="2000" dirty="0" smtClean="0">
                <a:latin typeface="Arial"/>
                <a:cs typeface="Arial"/>
              </a:rPr>
              <a:t> dos localidades crees que es más grande</a:t>
            </a:r>
            <a:r>
              <a:rPr sz="2000" spc="-5" dirty="0" smtClean="0">
                <a:latin typeface="Arial"/>
                <a:cs typeface="Arial"/>
              </a:rPr>
              <a:t>?</a:t>
            </a:r>
            <a:r>
              <a:rPr lang="es-ES" sz="2000" spc="-5" dirty="0">
                <a:latin typeface="Arial"/>
                <a:cs typeface="Arial"/>
              </a:rPr>
              <a:t> ¿Por qué</a:t>
            </a:r>
            <a:r>
              <a:rPr lang="es-ES" sz="2000" spc="-5" dirty="0" smtClean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R="15240" algn="ctr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¿</a:t>
            </a:r>
            <a:r>
              <a:rPr lang="es-ES" sz="2000" dirty="0" smtClean="0">
                <a:latin typeface="Arial"/>
                <a:cs typeface="Arial"/>
              </a:rPr>
              <a:t>Cómo es el lugar donde vives, grande o pequeño</a:t>
            </a:r>
            <a:r>
              <a:rPr sz="2000" spc="-5" dirty="0" smtClean="0">
                <a:latin typeface="Arial"/>
                <a:cs typeface="Arial"/>
              </a:rPr>
              <a:t>?</a:t>
            </a:r>
            <a:endParaRPr lang="es-ES" sz="2000" spc="-5" dirty="0" smtClean="0">
              <a:latin typeface="Arial"/>
              <a:cs typeface="Arial"/>
            </a:endParaRPr>
          </a:p>
          <a:p>
            <a:pPr marR="15240" algn="ctr">
              <a:lnSpc>
                <a:spcPct val="100000"/>
              </a:lnSpc>
            </a:pPr>
            <a:r>
              <a:rPr lang="es-ES" sz="2000" spc="-5" dirty="0" smtClean="0">
                <a:latin typeface="Arial"/>
                <a:cs typeface="Arial"/>
              </a:rPr>
              <a:t>¿Cómo son las casas, altas o bajas? Y ¿Cómo son las calles, estrechas o anchas? ¿ Hay mucho tráfico o poco?</a:t>
            </a:r>
          </a:p>
          <a:p>
            <a:pPr marR="15240" algn="ctr">
              <a:lnSpc>
                <a:spcPct val="100000"/>
              </a:lnSpc>
            </a:pPr>
            <a:r>
              <a:rPr lang="es-ES" sz="2000" spc="-5" dirty="0" smtClean="0">
                <a:latin typeface="Arial"/>
                <a:cs typeface="Arial"/>
              </a:rPr>
              <a:t>¿Qué servicios hay: carnicería, colegios, frutería…? ¿Qué servicios habrá en las ciudades?</a:t>
            </a:r>
          </a:p>
          <a:p>
            <a:pPr marR="15240" algn="ctr">
              <a:lnSpc>
                <a:spcPct val="100000"/>
              </a:lnSpc>
            </a:pPr>
            <a:r>
              <a:rPr lang="es-ES" sz="2000" spc="-5" dirty="0" smtClean="0">
                <a:latin typeface="Arial"/>
                <a:cs typeface="Arial"/>
              </a:rPr>
              <a:t>¿cambiaríais algo en vuestra localidad para mejorar la calidad de vida?</a:t>
            </a:r>
          </a:p>
          <a:p>
            <a:pPr marR="15240" algn="ctr">
              <a:lnSpc>
                <a:spcPct val="100000"/>
              </a:lnSpc>
            </a:pPr>
            <a:endParaRPr sz="2000" dirty="0" smtClean="0">
              <a:latin typeface="Arial"/>
              <a:cs typeface="Arial"/>
            </a:endParaRPr>
          </a:p>
        </p:txBody>
      </p:sp>
      <p:sp>
        <p:nvSpPr>
          <p:cNvPr id="5" name="AutoShape 4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Vista previa de ima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Vista previa de ima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971781" y="-7087"/>
            <a:ext cx="4191000" cy="91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Investiguemos…</a:t>
            </a:r>
            <a:endParaRPr lang="es-ES" dirty="0"/>
          </a:p>
        </p:txBody>
      </p:sp>
      <p:pic>
        <p:nvPicPr>
          <p:cNvPr id="9" name="Picture 6" descr="Boada (Salamanca) | Fotourbana Pueblos y Ciuda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2" y="4221088"/>
            <a:ext cx="1579871" cy="120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l PSOE lleva al Pleno del Ayuntamiento de Salamanca la elaboración de un  protocolo que combata la contaminación atmosférica y medidas para mejorar  la calidad del aire - Portavoz del Grupo Social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3" y="5525752"/>
            <a:ext cx="1725960" cy="129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/>
          <p:cNvSpPr txBox="1"/>
          <p:nvPr/>
        </p:nvSpPr>
        <p:spPr>
          <a:xfrm>
            <a:off x="1942087" y="3608801"/>
            <a:ext cx="715136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240" algn="ctr">
              <a:lnSpc>
                <a:spcPct val="100000"/>
              </a:lnSpc>
            </a:pPr>
            <a:endParaRPr sz="2000" dirty="0" smtClean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</a:pPr>
            <a:r>
              <a:rPr lang="es-ES" sz="2000" dirty="0">
                <a:solidFill>
                  <a:srgbClr val="FFC000"/>
                </a:solidFill>
                <a:latin typeface="Arial"/>
                <a:cs typeface="Arial"/>
              </a:rPr>
              <a:t>AHORA QUE YA </a:t>
            </a:r>
            <a:r>
              <a:rPr lang="es-ES" sz="2000" spc="-5" dirty="0">
                <a:solidFill>
                  <a:srgbClr val="FFC000"/>
                </a:solidFill>
                <a:latin typeface="Arial"/>
                <a:cs typeface="Arial"/>
              </a:rPr>
              <a:t>HAS </a:t>
            </a:r>
            <a:r>
              <a:rPr lang="es-ES" sz="2000" dirty="0">
                <a:solidFill>
                  <a:srgbClr val="FFC000"/>
                </a:solidFill>
                <a:latin typeface="Arial"/>
                <a:cs typeface="Arial"/>
              </a:rPr>
              <a:t>INVESTIGADO </a:t>
            </a:r>
            <a:r>
              <a:rPr lang="es-ES" sz="2000" spc="-5" dirty="0">
                <a:solidFill>
                  <a:srgbClr val="FFC000"/>
                </a:solidFill>
                <a:latin typeface="Arial"/>
                <a:cs typeface="Arial"/>
              </a:rPr>
              <a:t>YA SABES </a:t>
            </a:r>
            <a:r>
              <a:rPr lang="es-ES" sz="2000" dirty="0" smtClean="0">
                <a:solidFill>
                  <a:srgbClr val="FFC000"/>
                </a:solidFill>
                <a:latin typeface="Arial"/>
                <a:cs typeface="Arial"/>
              </a:rPr>
              <a:t>QUE</a:t>
            </a:r>
            <a:r>
              <a:rPr lang="es-ES" sz="2000" dirty="0" smtClean="0">
                <a:latin typeface="Arial"/>
                <a:cs typeface="Arial"/>
              </a:rPr>
              <a:t>: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1904588" y="4046623"/>
            <a:ext cx="7151369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240" algn="ctr">
              <a:lnSpc>
                <a:spcPct val="100000"/>
              </a:lnSpc>
            </a:pPr>
            <a:endParaRPr sz="2000" dirty="0" smtClean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</a:pPr>
            <a:r>
              <a:rPr lang="es-ES" sz="2000" spc="-40" dirty="0" smtClean="0">
                <a:latin typeface="Arial"/>
                <a:cs typeface="Arial"/>
              </a:rPr>
              <a:t> </a:t>
            </a:r>
          </a:p>
          <a:p>
            <a:pPr marR="15875" algn="ctr">
              <a:lnSpc>
                <a:spcPct val="100000"/>
              </a:lnSpc>
            </a:pPr>
            <a:r>
              <a:rPr lang="es-ES" sz="2000" spc="-40" dirty="0" smtClean="0">
                <a:solidFill>
                  <a:srgbClr val="FF0000"/>
                </a:solidFill>
                <a:latin typeface="Arial"/>
                <a:cs typeface="Arial"/>
              </a:rPr>
              <a:t>LOS PUEBLOS </a:t>
            </a:r>
            <a:r>
              <a:rPr lang="es-ES" sz="2000" spc="-40" dirty="0">
                <a:latin typeface="Arial"/>
                <a:cs typeface="Arial"/>
              </a:rPr>
              <a:t>SON LOCALIDADES EN LOS QUE VIVEN POCAS PERSONAS. TIENEN CALLES CORTAS Y </a:t>
            </a:r>
            <a:r>
              <a:rPr lang="es-ES" sz="2000" spc="-40" dirty="0" smtClean="0">
                <a:latin typeface="Arial"/>
                <a:cs typeface="Arial"/>
              </a:rPr>
              <a:t>CASAS </a:t>
            </a:r>
            <a:r>
              <a:rPr lang="es-ES" sz="2000" spc="-40" dirty="0">
                <a:latin typeface="Arial"/>
                <a:cs typeface="Arial"/>
              </a:rPr>
              <a:t>BAJAS</a:t>
            </a:r>
            <a:r>
              <a:rPr lang="es-ES" sz="2000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4" name="object 3"/>
          <p:cNvSpPr txBox="1"/>
          <p:nvPr/>
        </p:nvSpPr>
        <p:spPr>
          <a:xfrm>
            <a:off x="1935042" y="5616597"/>
            <a:ext cx="715136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240" algn="ctr">
              <a:lnSpc>
                <a:spcPct val="100000"/>
              </a:lnSpc>
            </a:pPr>
            <a:endParaRPr sz="2000" dirty="0" smtClean="0">
              <a:latin typeface="Arial"/>
              <a:cs typeface="Arial"/>
            </a:endParaRPr>
          </a:p>
          <a:p>
            <a:pPr marR="15875" algn="ctr">
              <a:lnSpc>
                <a:spcPct val="100000"/>
              </a:lnSpc>
            </a:pPr>
            <a:r>
              <a:rPr lang="es-ES" sz="2000" dirty="0" smtClean="0">
                <a:solidFill>
                  <a:srgbClr val="FF0000"/>
                </a:solidFill>
                <a:latin typeface="Arial"/>
                <a:cs typeface="Arial"/>
              </a:rPr>
              <a:t>LAS CIUDADES </a:t>
            </a:r>
            <a:r>
              <a:rPr lang="es-ES" sz="2000" dirty="0" smtClean="0">
                <a:solidFill>
                  <a:srgbClr val="333399"/>
                </a:solidFill>
                <a:latin typeface="Arial"/>
                <a:cs typeface="Arial"/>
              </a:rPr>
              <a:t>SON LOCALIDADES GRANDES. TIENEN MUCHOS EDIFICIOS Y CALLES ANCHAS Y LARGAS.</a:t>
            </a:r>
            <a:endParaRPr lang="es-E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414" y="228600"/>
            <a:ext cx="3735223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5" dirty="0" smtClean="0"/>
              <a:t>LOS PUEBLOS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1166255"/>
            <a:ext cx="7449184" cy="1680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sz="2400" spc="-5" dirty="0" smtClean="0">
                <a:solidFill>
                  <a:srgbClr val="FFC000"/>
                </a:solidFill>
                <a:latin typeface="Arial"/>
                <a:cs typeface="Arial"/>
              </a:rPr>
              <a:t>¿</a:t>
            </a:r>
            <a:r>
              <a:rPr sz="2400" spc="-5" dirty="0">
                <a:solidFill>
                  <a:srgbClr val="FFC000"/>
                </a:solidFill>
                <a:latin typeface="Arial"/>
                <a:cs typeface="Arial"/>
              </a:rPr>
              <a:t>Te has fijado </a:t>
            </a:r>
            <a:r>
              <a:rPr sz="2400" spc="-5" dirty="0" err="1">
                <a:solidFill>
                  <a:srgbClr val="FFC000"/>
                </a:solidFill>
                <a:latin typeface="Arial"/>
                <a:cs typeface="Arial"/>
              </a:rPr>
              <a:t>alguna</a:t>
            </a:r>
            <a:r>
              <a:rPr sz="2400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dirty="0" err="1" smtClean="0">
                <a:solidFill>
                  <a:srgbClr val="FFC000"/>
                </a:solidFill>
                <a:latin typeface="Arial"/>
                <a:cs typeface="Arial"/>
              </a:rPr>
              <a:t>vez</a:t>
            </a:r>
            <a:r>
              <a:rPr lang="es-ES" sz="2400" dirty="0" smtClean="0">
                <a:solidFill>
                  <a:srgbClr val="FFC000"/>
                </a:solidFill>
                <a:latin typeface="Arial"/>
                <a:cs typeface="Arial"/>
              </a:rPr>
              <a:t> en como es un 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dirty="0" smtClean="0">
                <a:solidFill>
                  <a:srgbClr val="FFC000"/>
                </a:solidFill>
                <a:latin typeface="Arial"/>
                <a:cs typeface="Arial"/>
              </a:rPr>
              <a:t>Pueblo?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endParaRPr lang="es-ES" sz="2400" dirty="0" smtClean="0">
              <a:solidFill>
                <a:srgbClr val="FFC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Trevejo, Cáceres, Españ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440245" cy="13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838200" y="3912783"/>
            <a:ext cx="5222632" cy="38106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Los </a:t>
            </a:r>
            <a:r>
              <a:rPr lang="es-ES" sz="2400" u="sng" spc="-5" dirty="0" smtClean="0">
                <a:solidFill>
                  <a:srgbClr val="7030A0"/>
                </a:solidFill>
                <a:latin typeface="Arial"/>
                <a:cs typeface="Arial"/>
              </a:rPr>
              <a:t>edificios</a:t>
            </a: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 tienen poca altura.</a:t>
            </a:r>
            <a:endParaRPr sz="35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837293" y="4329366"/>
            <a:ext cx="5222632" cy="38106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Las </a:t>
            </a:r>
            <a:r>
              <a:rPr lang="es-ES" sz="2400" u="sng" spc="-5" dirty="0" smtClean="0">
                <a:solidFill>
                  <a:srgbClr val="7030A0"/>
                </a:solidFill>
                <a:latin typeface="Arial"/>
                <a:cs typeface="Arial"/>
              </a:rPr>
              <a:t>calles</a:t>
            </a: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 son cortas y estrechas. </a:t>
            </a:r>
            <a:endParaRPr sz="35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720968" y="2024025"/>
            <a:ext cx="8118232" cy="1141916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DEFINICIÓN:</a:t>
            </a:r>
          </a:p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latin typeface="Arial"/>
                <a:cs typeface="Arial"/>
              </a:rPr>
              <a:t>Los pueblos son localidades pequeñas que tienen pocos habitantes (menos de 10.000).</a:t>
            </a:r>
            <a:endParaRPr sz="3500" dirty="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692203" y="3450981"/>
            <a:ext cx="5222632" cy="35772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rgbClr val="FF0000"/>
                </a:solidFill>
                <a:latin typeface="Arial"/>
                <a:cs typeface="Arial"/>
              </a:rPr>
              <a:t>CARATERÍSTICAS: </a:t>
            </a:r>
            <a:endParaRPr sz="3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126" name="Picture 6" descr="Boada (Salamanca) www.fotourbana.com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4760"/>
          <a:stretch/>
        </p:blipFill>
        <p:spPr bwMode="auto">
          <a:xfrm>
            <a:off x="6086093" y="3650390"/>
            <a:ext cx="2043586" cy="12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3"/>
          <p:cNvSpPr txBox="1"/>
          <p:nvPr/>
        </p:nvSpPr>
        <p:spPr>
          <a:xfrm>
            <a:off x="837293" y="4710432"/>
            <a:ext cx="5222632" cy="76149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69900" marR="88900" indent="-457200">
              <a:lnSpc>
                <a:spcPct val="103299"/>
              </a:lnSpc>
              <a:spcBef>
                <a:spcPts val="5"/>
              </a:spcBef>
              <a:buFont typeface="Courier New" pitchFamily="49" charset="0"/>
              <a:buChar char="o"/>
            </a:pP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Los </a:t>
            </a:r>
            <a:r>
              <a:rPr lang="es-ES" sz="2400" u="sng" spc="-5" dirty="0" smtClean="0">
                <a:solidFill>
                  <a:srgbClr val="7030A0"/>
                </a:solidFill>
                <a:latin typeface="Arial"/>
                <a:cs typeface="Arial"/>
              </a:rPr>
              <a:t>campos de cultivo y pastos</a:t>
            </a: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 están a las afueras. </a:t>
            </a:r>
            <a:endParaRPr sz="35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709588" y="5716315"/>
            <a:ext cx="5926688" cy="76149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s-ES" sz="2400" spc="-5" dirty="0" smtClean="0">
                <a:solidFill>
                  <a:srgbClr val="7030A0"/>
                </a:solidFill>
                <a:latin typeface="Arial"/>
                <a:cs typeface="Arial"/>
              </a:rPr>
              <a:t>  Si el pueblo es costero tiene puerto para los barcos de pesca. </a:t>
            </a:r>
            <a:endParaRPr sz="35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anclaje, bahía, azul, barcos, candelaria, Iglesia, costa, pueblo costero,  muelle, Costa este, botes de pesca | Pik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90" y="5275534"/>
            <a:ext cx="2229709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1" t="14231" r="11792" b="13894"/>
          <a:stretch/>
        </p:blipFill>
        <p:spPr bwMode="auto">
          <a:xfrm>
            <a:off x="228600" y="1143000"/>
            <a:ext cx="8001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60577" y="472704"/>
            <a:ext cx="3735223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5" dirty="0" smtClean="0"/>
              <a:t>BOADA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33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92184"/>
            <a:ext cx="3322712" cy="43691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Alrededor de una plaza</a:t>
            </a:r>
            <a:br>
              <a:rPr lang="es-ES" sz="2400" dirty="0" smtClean="0"/>
            </a:br>
            <a:r>
              <a:rPr lang="es-ES" sz="2400" dirty="0"/>
              <a:t> </a:t>
            </a:r>
            <a:r>
              <a:rPr lang="es-ES" sz="2400" dirty="0" smtClean="0"/>
              <a:t>(paisajes de llanura)</a:t>
            </a:r>
            <a:endParaRPr lang="es-ES" sz="2400" dirty="0"/>
          </a:p>
        </p:txBody>
      </p:sp>
      <p:sp>
        <p:nvSpPr>
          <p:cNvPr id="4" name="object 3"/>
          <p:cNvSpPr txBox="1"/>
          <p:nvPr/>
        </p:nvSpPr>
        <p:spPr>
          <a:xfrm>
            <a:off x="539495" y="404664"/>
            <a:ext cx="5222632" cy="35772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88900">
              <a:lnSpc>
                <a:spcPct val="103299"/>
              </a:lnSpc>
              <a:spcBef>
                <a:spcPts val="5"/>
              </a:spcBef>
            </a:pPr>
            <a:r>
              <a:rPr lang="es-ES" sz="2400" spc="-5" dirty="0" smtClean="0">
                <a:solidFill>
                  <a:srgbClr val="FF0000"/>
                </a:solidFill>
                <a:latin typeface="Arial"/>
                <a:cs typeface="Arial"/>
              </a:rPr>
              <a:t>TIPOS DE PUEBLO: </a:t>
            </a:r>
            <a:endParaRPr sz="35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30 pueblos curiosos de Europa que probablemente desconozcas (Parte II) -  Viajes - 101lugaresincreibles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09" y="332656"/>
            <a:ext cx="2759636" cy="215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68131" y="3277708"/>
            <a:ext cx="382601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Alrededor de un camino</a:t>
            </a:r>
            <a:br>
              <a:rPr lang="es-ES" sz="2400" dirty="0" smtClean="0"/>
            </a:br>
            <a:r>
              <a:rPr lang="es-ES" sz="2400" dirty="0" smtClean="0"/>
              <a:t> (paisajes de llanura)</a:t>
            </a:r>
            <a:endParaRPr lang="es-ES" sz="2400" dirty="0"/>
          </a:p>
        </p:txBody>
      </p:sp>
      <p:pic>
        <p:nvPicPr>
          <p:cNvPr id="3074" name="Picture 2" descr="Porr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27" y="2780928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39495" y="5085184"/>
            <a:ext cx="382601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q"/>
            </a:pPr>
            <a:r>
              <a:rPr lang="es-ES" sz="2400" dirty="0" smtClean="0"/>
              <a:t>Con casas aisladas</a:t>
            </a:r>
            <a:br>
              <a:rPr lang="es-ES" sz="2400" dirty="0" smtClean="0"/>
            </a:br>
            <a:r>
              <a:rPr lang="es-ES" sz="2400" dirty="0" smtClean="0"/>
              <a:t> (paisajes de montaña)</a:t>
            </a:r>
            <a:endParaRPr lang="es-ES" sz="2400" dirty="0"/>
          </a:p>
        </p:txBody>
      </p:sp>
      <p:pic>
        <p:nvPicPr>
          <p:cNvPr id="3076" name="Picture 4" descr="Pueblos de Montaña + Bonitos de España 】⋆ Pueblos Boni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27" y="4941168"/>
            <a:ext cx="2381460" cy="13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270847"/>
            <a:ext cx="3754760" cy="1143000"/>
          </a:xfrm>
        </p:spPr>
        <p:txBody>
          <a:bodyPr/>
          <a:lstStyle/>
          <a:p>
            <a:r>
              <a:rPr lang="es-ES" dirty="0" smtClean="0"/>
              <a:t>¿REPASAMOS?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835947" y="1478271"/>
            <a:ext cx="424847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rgbClr val="FFC000"/>
                </a:solidFill>
              </a:rPr>
              <a:t>Decirme que tipos de pueblo son estos y por que lo sabes?</a:t>
            </a:r>
            <a:endParaRPr lang="es-ES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Nuestros pueblos de montaña - El Portaluco de noticias de Astu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26" y="2492893"/>
            <a:ext cx="5744667" cy="38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30" b="98278" l="15741" r="8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7859" r="12530"/>
          <a:stretch/>
        </p:blipFill>
        <p:spPr bwMode="auto">
          <a:xfrm>
            <a:off x="756263" y="836712"/>
            <a:ext cx="31843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388236" y="4619731"/>
            <a:ext cx="1960189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De montaña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5402691"/>
            <a:ext cx="230425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Casas separadas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s-ES" dirty="0" smtClean="0"/>
              <a:t>Pueblo de costa</a:t>
            </a:r>
            <a:endParaRPr lang="es-ES" dirty="0"/>
          </a:p>
        </p:txBody>
      </p:sp>
      <p:sp>
        <p:nvSpPr>
          <p:cNvPr id="4" name="AutoShape 2" descr="Los 17 pueblos más bonitos de España - Skyscanner Espa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4" name="Picture 4" descr="Los 17 pueblos más bonitos de España - Skyscanner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759286" cy="40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8105" y="2204864"/>
            <a:ext cx="2123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Al lado del mar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581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42AC2E5372BC4F9A79881194FA7DFC" ma:contentTypeVersion="2" ma:contentTypeDescription="Crear nuevo documento." ma:contentTypeScope="" ma:versionID="a5f0a1f1b3f013bbf3820279da736a4b">
  <xsd:schema xmlns:xsd="http://www.w3.org/2001/XMLSchema" xmlns:xs="http://www.w3.org/2001/XMLSchema" xmlns:p="http://schemas.microsoft.com/office/2006/metadata/properties" xmlns:ns2="7abe210a-ef50-40a4-987f-7f6dfb7d3edc" targetNamespace="http://schemas.microsoft.com/office/2006/metadata/properties" ma:root="true" ma:fieldsID="acfc66d8de1ab113ce0af1e7cdc43246" ns2:_="">
    <xsd:import namespace="7abe210a-ef50-40a4-987f-7f6dfb7d3e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e210a-ef50-40a4-987f-7f6dfb7d3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966631-DA86-44BD-949F-5598C098133E}"/>
</file>

<file path=customXml/itemProps2.xml><?xml version="1.0" encoding="utf-8"?>
<ds:datastoreItem xmlns:ds="http://schemas.openxmlformats.org/officeDocument/2006/customXml" ds:itemID="{D0AE2000-F4F2-400A-962A-E199FBFE3621}"/>
</file>

<file path=customXml/itemProps3.xml><?xml version="1.0" encoding="utf-8"?>
<ds:datastoreItem xmlns:ds="http://schemas.openxmlformats.org/officeDocument/2006/customXml" ds:itemID="{BFBB0548-E3EB-4A75-B677-75447831DC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584</Words>
  <Application>Microsoft Office PowerPoint</Application>
  <PresentationFormat>Presentación en pantalla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LOS PUEBLOS</vt:lpstr>
      <vt:lpstr>BOADA</vt:lpstr>
      <vt:lpstr>Alrededor de una plaza  (paisajes de llanura)</vt:lpstr>
      <vt:lpstr>¿REPASAMOS?</vt:lpstr>
      <vt:lpstr>Pueblo de costa</vt:lpstr>
      <vt:lpstr>Pueblo alrededor de una plaza  ( paisaje de llanura) </vt:lpstr>
      <vt:lpstr>Los habitantes que viven en los pueblos forman:  </vt:lpstr>
      <vt:lpstr>LAS CIUDADES</vt:lpstr>
      <vt:lpstr>Presentación de PowerPoint</vt:lpstr>
      <vt:lpstr>Presentación de PowerPoint</vt:lpstr>
      <vt:lpstr>Los habitantes que viven en las ciudades forman: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Samsung</dc:creator>
  <cp:lastModifiedBy>Usuario de Windows</cp:lastModifiedBy>
  <cp:revision>37</cp:revision>
  <dcterms:created xsi:type="dcterms:W3CDTF">2020-09-20T07:45:04Z</dcterms:created>
  <dcterms:modified xsi:type="dcterms:W3CDTF">2020-12-03T18:36:31Z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2020-09-20T00:00:00Z</vt:filetime>
  </property>
  <property fmtid="{D5CDD505-2E9C-101B-9397-08002B2CF9AE}" pid="5" name="ContentTypeId">
    <vt:lpwstr>0x010100C942AC2E5372BC4F9A79881194FA7DFC</vt:lpwstr>
  </property>
</Properties>
</file>