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1" r:id="rId4"/>
  </p:sldMasterIdLst>
  <p:sldIdLst>
    <p:sldId id="256" r:id="rId5"/>
    <p:sldId id="257" r:id="rId6"/>
    <p:sldId id="258" r:id="rId7"/>
    <p:sldId id="259" r:id="rId8"/>
    <p:sldId id="260" r:id="rId9"/>
    <p:sldId id="262" r:id="rId10"/>
    <p:sldId id="263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D0D87E-9BB2-48C7-BE4F-4C88198FAF9C}" v="2" dt="2021-05-19T09:26:48.5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8"/>
    <p:restoredTop sz="94650"/>
  </p:normalViewPr>
  <p:slideViewPr>
    <p:cSldViewPr snapToGrid="0" snapToObjects="1">
      <p:cViewPr varScale="1">
        <p:scale>
          <a:sx n="120" d="100"/>
          <a:sy n="120" d="100"/>
        </p:scale>
        <p:origin x="8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SANA SANDOVAL GARCIA" userId="S::ssandoval@educa.jcyl.es::c9232a3d-4c64-4c41-be7a-59841eb40a2e" providerId="AD" clId="Web-{E8D0D87E-9BB2-48C7-BE4F-4C88198FAF9C}"/>
    <pc:docChg chg="delSld modSld">
      <pc:chgData name="SUSANA SANDOVAL GARCIA" userId="S::ssandoval@educa.jcyl.es::c9232a3d-4c64-4c41-be7a-59841eb40a2e" providerId="AD" clId="Web-{E8D0D87E-9BB2-48C7-BE4F-4C88198FAF9C}" dt="2021-05-19T09:26:48.593" v="1"/>
      <pc:docMkLst>
        <pc:docMk/>
      </pc:docMkLst>
      <pc:sldChg chg="delSp">
        <pc:chgData name="SUSANA SANDOVAL GARCIA" userId="S::ssandoval@educa.jcyl.es::c9232a3d-4c64-4c41-be7a-59841eb40a2e" providerId="AD" clId="Web-{E8D0D87E-9BB2-48C7-BE4F-4C88198FAF9C}" dt="2021-05-19T09:26:48.593" v="1"/>
        <pc:sldMkLst>
          <pc:docMk/>
          <pc:sldMk cId="1332669033" sldId="258"/>
        </pc:sldMkLst>
        <pc:spChg chg="del">
          <ac:chgData name="SUSANA SANDOVAL GARCIA" userId="S::ssandoval@educa.jcyl.es::c9232a3d-4c64-4c41-be7a-59841eb40a2e" providerId="AD" clId="Web-{E8D0D87E-9BB2-48C7-BE4F-4C88198FAF9C}" dt="2021-05-19T09:26:48.593" v="1"/>
          <ac:spMkLst>
            <pc:docMk/>
            <pc:sldMk cId="1332669033" sldId="258"/>
            <ac:spMk id="2" creationId="{0EF6A46F-2767-D84B-9E5B-48A424C07F3F}"/>
          </ac:spMkLst>
        </pc:spChg>
      </pc:sldChg>
      <pc:sldChg chg="del">
        <pc:chgData name="SUSANA SANDOVAL GARCIA" userId="S::ssandoval@educa.jcyl.es::c9232a3d-4c64-4c41-be7a-59841eb40a2e" providerId="AD" clId="Web-{E8D0D87E-9BB2-48C7-BE4F-4C88198FAF9C}" dt="2021-05-19T09:26:43.530" v="0"/>
        <pc:sldMkLst>
          <pc:docMk/>
          <pc:sldMk cId="3634976526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Wednesday, May 19,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31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Wednesday, May 19,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882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Wednesday, May 19,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64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Wednesday, May 19,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866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Wednesday, May 19,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774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Wednesday, May 19,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837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Wednesday, May 19,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20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Wednesday, May 19,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804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Wednesday, May 19,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362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Wednesday, May 19,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32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Wednesday, May 19,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989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Wednesday, May 19, 2021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‹Nº›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45988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AF57B88-1D4C-41FA-A761-EC1DD10C3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11000">
                <a:schemeClr val="accent2"/>
              </a:gs>
              <a:gs pos="100000">
                <a:schemeClr val="accent6">
                  <a:lumMod val="75000"/>
                  <a:alpha val="8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2548F45-5164-4ABB-8212-7F293FDED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9565" y="2659404"/>
            <a:ext cx="4355594" cy="4040742"/>
          </a:xfrm>
          <a:prstGeom prst="rect">
            <a:avLst/>
          </a:prstGeom>
          <a:gradFill>
            <a:gsLst>
              <a:gs pos="0">
                <a:schemeClr val="accent5">
                  <a:alpha val="35000"/>
                </a:schemeClr>
              </a:gs>
              <a:gs pos="100000">
                <a:schemeClr val="accent6"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ntersecciones de autopistas coloridas y modernas">
            <a:extLst>
              <a:ext uri="{FF2B5EF4-FFF2-40B4-BE49-F238E27FC236}">
                <a16:creationId xmlns:a16="http://schemas.microsoft.com/office/drawing/2014/main" id="{217CB291-4312-4D72-BA30-E443AEC7F76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843" r="6940"/>
          <a:stretch/>
        </p:blipFill>
        <p:spPr>
          <a:xfrm>
            <a:off x="4038599" y="10"/>
            <a:ext cx="8160026" cy="6875809"/>
          </a:xfrm>
          <a:prstGeom prst="rect">
            <a:avLst/>
          </a:pr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E81CCFB-7BEF-4186-86FB-D09450B4D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B4F59DB-6F8E-B742-82B2-0A9CCD70AA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3824" y="2950387"/>
            <a:ext cx="3278835" cy="3531403"/>
          </a:xfrm>
        </p:spPr>
        <p:txBody>
          <a:bodyPr anchor="t">
            <a:normAutofit/>
          </a:bodyPr>
          <a:lstStyle/>
          <a:p>
            <a:r>
              <a:rPr lang="es-ES" sz="3200" dirty="0">
                <a:solidFill>
                  <a:schemeClr val="bg1"/>
                </a:solidFill>
              </a:rPr>
              <a:t>Seminario colegio </a:t>
            </a:r>
            <a:br>
              <a:rPr lang="es-ES" sz="3200" dirty="0">
                <a:solidFill>
                  <a:schemeClr val="bg1"/>
                </a:solidFill>
              </a:rPr>
            </a:br>
            <a:r>
              <a:rPr lang="es-ES" sz="3200" dirty="0">
                <a:solidFill>
                  <a:schemeClr val="bg1"/>
                </a:solidFill>
              </a:rPr>
              <a:t>el pinar.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D117873-7F6B-E246-8CB9-037BD6737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026" y="525970"/>
            <a:ext cx="2937753" cy="1600225"/>
          </a:xfrm>
        </p:spPr>
        <p:txBody>
          <a:bodyPr anchor="b">
            <a:normAutofit/>
          </a:bodyPr>
          <a:lstStyle/>
          <a:p>
            <a:pPr algn="r"/>
            <a:r>
              <a:rPr lang="es-ES" sz="1200" dirty="0">
                <a:solidFill>
                  <a:schemeClr val="bg1"/>
                </a:solidFill>
              </a:rPr>
              <a:t>Mejora en el uso de las </a:t>
            </a:r>
            <a:r>
              <a:rPr lang="es-ES" sz="1200" dirty="0" err="1">
                <a:solidFill>
                  <a:schemeClr val="bg1"/>
                </a:solidFill>
              </a:rPr>
              <a:t>tic´s</a:t>
            </a:r>
            <a:endParaRPr lang="es-ES" sz="1200" dirty="0">
              <a:solidFill>
                <a:schemeClr val="bg1"/>
              </a:solidFill>
            </a:endParaRPr>
          </a:p>
          <a:p>
            <a:pPr algn="r"/>
            <a:r>
              <a:rPr lang="es-ES" sz="1200" dirty="0">
                <a:solidFill>
                  <a:schemeClr val="bg1"/>
                </a:solidFill>
              </a:rPr>
              <a:t>23febrero y 27 abril.</a:t>
            </a:r>
          </a:p>
          <a:p>
            <a:pPr algn="r"/>
            <a:r>
              <a:rPr lang="es-ES" sz="1200" dirty="0">
                <a:solidFill>
                  <a:schemeClr val="bg1"/>
                </a:solidFill>
              </a:rPr>
              <a:t>16:00 – 18:00</a:t>
            </a:r>
          </a:p>
        </p:txBody>
      </p:sp>
    </p:spTree>
    <p:extLst>
      <p:ext uri="{BB962C8B-B14F-4D97-AF65-F5344CB8AC3E}">
        <p14:creationId xmlns:p14="http://schemas.microsoft.com/office/powerpoint/2010/main" val="3873985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C5CC17-FF17-43CF-B073-D9051465D5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BE2DDC-0D14-44E6-A1AB-2EEC095074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72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8543D98-0AA2-43B4-B508-DC1DB7F3D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2414" y="1406060"/>
            <a:ext cx="6857572" cy="4045450"/>
          </a:xfrm>
          <a:prstGeom prst="rect">
            <a:avLst/>
          </a:prstGeom>
          <a:gradFill>
            <a:gsLst>
              <a:gs pos="0">
                <a:schemeClr val="accent4">
                  <a:alpha val="0"/>
                </a:schemeClr>
              </a:gs>
              <a:gs pos="96000">
                <a:schemeClr val="accent2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723C1D-9A1A-465B-8164-483BF5426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98889" y="3617790"/>
            <a:ext cx="2453337" cy="4027079"/>
          </a:xfrm>
          <a:prstGeom prst="rect">
            <a:avLst/>
          </a:prstGeom>
          <a:gradFill>
            <a:gsLst>
              <a:gs pos="2000">
                <a:schemeClr val="accent5">
                  <a:alpha val="35000"/>
                </a:schemeClr>
              </a:gs>
              <a:gs pos="67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6680484-5F73-4078-85C2-415205B1A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30441" y="1644149"/>
            <a:ext cx="4384532" cy="4196758"/>
          </a:xfrm>
          <a:custGeom>
            <a:avLst/>
            <a:gdLst>
              <a:gd name="connsiteX0" fmla="*/ 44539 w 4384532"/>
              <a:gd name="connsiteY0" fmla="*/ 2446310 h 4196758"/>
              <a:gd name="connsiteX1" fmla="*/ 0 w 4384532"/>
              <a:gd name="connsiteY1" fmla="*/ 2004492 h 4196758"/>
              <a:gd name="connsiteX2" fmla="*/ 500607 w 4384532"/>
              <a:gd name="connsiteY2" fmla="*/ 610007 h 4196758"/>
              <a:gd name="connsiteX3" fmla="*/ 589546 w 4384532"/>
              <a:gd name="connsiteY3" fmla="*/ 512149 h 4196758"/>
              <a:gd name="connsiteX4" fmla="*/ 3077760 w 4384532"/>
              <a:gd name="connsiteY4" fmla="*/ 0 h 4196758"/>
              <a:gd name="connsiteX5" fmla="*/ 3237230 w 4384532"/>
              <a:gd name="connsiteY5" fmla="*/ 76821 h 4196758"/>
              <a:gd name="connsiteX6" fmla="*/ 4384532 w 4384532"/>
              <a:gd name="connsiteY6" fmla="*/ 2004492 h 4196758"/>
              <a:gd name="connsiteX7" fmla="*/ 2192266 w 4384532"/>
              <a:gd name="connsiteY7" fmla="*/ 4196758 h 4196758"/>
              <a:gd name="connsiteX8" fmla="*/ 44539 w 4384532"/>
              <a:gd name="connsiteY8" fmla="*/ 2446310 h 4196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84532" h="4196758">
                <a:moveTo>
                  <a:pt x="44539" y="2446310"/>
                </a:moveTo>
                <a:cubicBezTo>
                  <a:pt x="15336" y="2303599"/>
                  <a:pt x="0" y="2155836"/>
                  <a:pt x="0" y="2004492"/>
                </a:cubicBezTo>
                <a:cubicBezTo>
                  <a:pt x="0" y="1474787"/>
                  <a:pt x="187867" y="988960"/>
                  <a:pt x="500607" y="610007"/>
                </a:cubicBezTo>
                <a:lnTo>
                  <a:pt x="589546" y="512149"/>
                </a:lnTo>
                <a:lnTo>
                  <a:pt x="3077760" y="0"/>
                </a:lnTo>
                <a:lnTo>
                  <a:pt x="3237230" y="76821"/>
                </a:lnTo>
                <a:cubicBezTo>
                  <a:pt x="3920615" y="448057"/>
                  <a:pt x="4384532" y="1172098"/>
                  <a:pt x="4384532" y="2004492"/>
                </a:cubicBezTo>
                <a:cubicBezTo>
                  <a:pt x="4384532" y="3215247"/>
                  <a:pt x="3403021" y="4196758"/>
                  <a:pt x="2192266" y="4196758"/>
                </a:cubicBezTo>
                <a:cubicBezTo>
                  <a:pt x="1132855" y="4196758"/>
                  <a:pt x="248960" y="3445288"/>
                  <a:pt x="44539" y="2446310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B5F8D7C-5725-2A4C-965A-77C4AE002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1028701"/>
            <a:ext cx="3394933" cy="3020785"/>
          </a:xfrm>
        </p:spPr>
        <p:txBody>
          <a:bodyPr>
            <a:normAutofit/>
          </a:bodyPr>
          <a:lstStyle/>
          <a:p>
            <a:pPr algn="ctr"/>
            <a:r>
              <a:rPr lang="es-ES" sz="3200" dirty="0">
                <a:solidFill>
                  <a:schemeClr val="bg1"/>
                </a:solidFill>
              </a:rPr>
              <a:t>MICROSOFT TEAMS.</a:t>
            </a:r>
            <a:br>
              <a:rPr lang="es-ES" sz="3200" dirty="0">
                <a:solidFill>
                  <a:schemeClr val="bg1"/>
                </a:solidFill>
              </a:rPr>
            </a:br>
            <a:br>
              <a:rPr lang="es-ES" sz="3200" dirty="0">
                <a:solidFill>
                  <a:schemeClr val="bg1"/>
                </a:solidFill>
              </a:rPr>
            </a:br>
            <a:r>
              <a:rPr lang="es-ES" sz="3200" dirty="0">
                <a:solidFill>
                  <a:schemeClr val="bg1"/>
                </a:solidFill>
              </a:rPr>
              <a:t>¿qué nos ofrece?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2EBBD0-2D41-B14E-A51B-E4430BDE6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7409" y="1028702"/>
            <a:ext cx="6273972" cy="4843462"/>
          </a:xfrm>
        </p:spPr>
        <p:txBody>
          <a:bodyPr>
            <a:normAutofit/>
          </a:bodyPr>
          <a:lstStyle/>
          <a:p>
            <a:r>
              <a:rPr lang="es-ES" sz="1800" dirty="0"/>
              <a:t>Es una herramienta dentro del paquete OFFICE 365 que nos proporciona la Junta de Castilla y León mediante nuestra cuenta corporativa @</a:t>
            </a:r>
            <a:r>
              <a:rPr lang="es-ES" sz="1800" dirty="0" err="1"/>
              <a:t>educa.jcyl.es</a:t>
            </a:r>
            <a:endParaRPr lang="es-ES" sz="1800" dirty="0"/>
          </a:p>
          <a:p>
            <a:r>
              <a:rPr lang="es-ES" sz="1800" dirty="0"/>
              <a:t>La protección de datos está asegurada, ya que está avalada por la Junta.</a:t>
            </a:r>
          </a:p>
          <a:p>
            <a:r>
              <a:rPr lang="es-ES" sz="1800" dirty="0"/>
              <a:t>Podemos gestionar grupos de alumnos y/o docentes.</a:t>
            </a:r>
          </a:p>
          <a:p>
            <a:r>
              <a:rPr lang="es-ES" sz="1800" dirty="0"/>
              <a:t>Podemos realizar trabajos colaborativos tanto en modo ON-LINE como OFF-LINE.</a:t>
            </a:r>
          </a:p>
          <a:p>
            <a:r>
              <a:rPr lang="es-ES" sz="1800" dirty="0"/>
              <a:t>Compartir archivos, gestionar permisos (SHAREPOINT).</a:t>
            </a:r>
          </a:p>
          <a:p>
            <a:r>
              <a:rPr lang="es-ES" sz="1800" dirty="0"/>
              <a:t>Vincular distintas herramientas de Microsoft (OUTLOOK, ONEDRIVE, FORMS, STREAM, FORMS)</a:t>
            </a:r>
          </a:p>
        </p:txBody>
      </p:sp>
    </p:spTree>
    <p:extLst>
      <p:ext uri="{BB962C8B-B14F-4D97-AF65-F5344CB8AC3E}">
        <p14:creationId xmlns:p14="http://schemas.microsoft.com/office/powerpoint/2010/main" val="307657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13A4003-1875-46E3-BBC1-9CF42E133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CDECF1C-4B20-4CD9-90C7-F85AAB331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208" y="5257371"/>
            <a:ext cx="12203208" cy="1600629"/>
          </a:xfrm>
          <a:prstGeom prst="rect">
            <a:avLst/>
          </a:prstGeom>
          <a:gradFill>
            <a:gsLst>
              <a:gs pos="0">
                <a:schemeClr val="accent5">
                  <a:alpha val="83000"/>
                </a:schemeClr>
              </a:gs>
              <a:gs pos="100000">
                <a:schemeClr val="accent6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CB46BEC-0E77-41F0-A7D5-D5B40D2255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440517" y="5262916"/>
            <a:ext cx="7751481" cy="1145398"/>
          </a:xfrm>
          <a:prstGeom prst="rect">
            <a:avLst/>
          </a:prstGeom>
          <a:gradFill>
            <a:gsLst>
              <a:gs pos="0">
                <a:schemeClr val="accent5">
                  <a:alpha val="30000"/>
                </a:schemeClr>
              </a:gs>
              <a:gs pos="99000">
                <a:schemeClr val="accent5">
                  <a:alpha val="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84D73B4-F569-4D64-BA77-14454E09F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208" y="5262916"/>
            <a:ext cx="8778690" cy="1595084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  <a:alpha val="31000"/>
                </a:schemeClr>
              </a:gs>
              <a:gs pos="99000">
                <a:schemeClr val="accent5">
                  <a:alpha val="23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D437E30-AED3-4732-B13B-17D277D8D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90126" y="5256870"/>
            <a:ext cx="5301872" cy="1600701"/>
          </a:xfrm>
          <a:prstGeom prst="rect">
            <a:avLst/>
          </a:prstGeom>
          <a:gradFill>
            <a:gsLst>
              <a:gs pos="22000">
                <a:schemeClr val="tx2">
                  <a:lumMod val="75000"/>
                  <a:lumOff val="25000"/>
                  <a:alpha val="0"/>
                </a:schemeClr>
              </a:gs>
              <a:gs pos="99000">
                <a:schemeClr val="tx2">
                  <a:lumMod val="75000"/>
                  <a:lumOff val="25000"/>
                  <a:alpha val="6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92C118-CABC-054F-A8E6-6A61BE87B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1" y="1028699"/>
            <a:ext cx="9448799" cy="3600451"/>
          </a:xfrm>
        </p:spPr>
        <p:txBody>
          <a:bodyPr>
            <a:normAutofit/>
          </a:bodyPr>
          <a:lstStyle/>
          <a:p>
            <a:r>
              <a:rPr lang="es-ES" sz="1800" dirty="0"/>
              <a:t>Versiones de escritorio y apps para Android e iOS.</a:t>
            </a:r>
          </a:p>
          <a:p>
            <a:r>
              <a:rPr lang="es-ES" sz="1800" dirty="0"/>
              <a:t>Sincronización en todos nuestros dispositivos.</a:t>
            </a:r>
          </a:p>
          <a:p>
            <a:r>
              <a:rPr lang="es-ES" sz="1800" dirty="0"/>
              <a:t>Contacto en “tiempo real” con las familias.</a:t>
            </a:r>
          </a:p>
          <a:p>
            <a:pPr lvl="1"/>
            <a:r>
              <a:rPr lang="es-ES" dirty="0"/>
              <a:t>Llamadas, </a:t>
            </a:r>
            <a:r>
              <a:rPr lang="es-ES" dirty="0" err="1"/>
              <a:t>videollamadas</a:t>
            </a:r>
            <a:r>
              <a:rPr lang="es-ES" dirty="0"/>
              <a:t> y chats.</a:t>
            </a:r>
          </a:p>
        </p:txBody>
      </p:sp>
    </p:spTree>
    <p:extLst>
      <p:ext uri="{BB962C8B-B14F-4D97-AF65-F5344CB8AC3E}">
        <p14:creationId xmlns:p14="http://schemas.microsoft.com/office/powerpoint/2010/main" val="1332669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8BEAC55E-FD3E-4A90-B4E2-D197D8038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EF3192D-52B8-4644-9984-54A349892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1" y="457199"/>
            <a:ext cx="9448800" cy="1061357"/>
          </a:xfrm>
        </p:spPr>
        <p:txBody>
          <a:bodyPr>
            <a:normAutofit/>
          </a:bodyPr>
          <a:lstStyle/>
          <a:p>
            <a:r>
              <a:rPr lang="es-ES" sz="4000"/>
              <a:t>PROTECCIÓN DE DATOS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E4DCB9-12E2-D143-8BA8-DC2A6BD09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1" y="1887968"/>
            <a:ext cx="9448800" cy="3812746"/>
          </a:xfrm>
        </p:spPr>
        <p:txBody>
          <a:bodyPr>
            <a:normAutofit/>
          </a:bodyPr>
          <a:lstStyle/>
          <a:p>
            <a:r>
              <a:rPr lang="es-ES" sz="1800" dirty="0"/>
              <a:t>Al ser una herramienta dentro del paquete de Office 365 todo lo que publiquemos estará protegido, y nosotros también, ya que es la propia Junta la que te facilita esa herramienta para que la usemos.</a:t>
            </a:r>
          </a:p>
          <a:p>
            <a:r>
              <a:rPr lang="es-ES" sz="1800" dirty="0"/>
              <a:t>En colaboración con OneDrive y </a:t>
            </a:r>
            <a:r>
              <a:rPr lang="es-ES" sz="1800" dirty="0" err="1"/>
              <a:t>Sharepoint</a:t>
            </a:r>
            <a:r>
              <a:rPr lang="es-ES" sz="1800" dirty="0"/>
              <a:t> podemos restringir el acceso a quien nosotros estimemos más oportuno.</a:t>
            </a: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282DCAD1-D7F2-4CA8-960C-526B7DB37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8741"/>
            <a:ext cx="12192000" cy="449256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0009AC7F-1347-41C8-8BEB-47473A21A6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8316"/>
            <a:ext cx="8153398" cy="449684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68000"/>
                </a:schemeClr>
              </a:gs>
              <a:gs pos="99000">
                <a:schemeClr val="accent2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755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E262B8AF-7252-B148-82B0-D960FE22F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82574"/>
            <a:ext cx="10241280" cy="1234440"/>
          </a:xfrm>
        </p:spPr>
        <p:txBody>
          <a:bodyPr/>
          <a:lstStyle/>
          <a:p>
            <a:pPr algn="ctr"/>
            <a:r>
              <a:rPr lang="es-ES" dirty="0"/>
              <a:t>VERSIONES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2A675FD7-9268-9D4A-9B84-6EC3D7AE38D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es-ES" dirty="0">
                <a:solidFill>
                  <a:srgbClr val="FF0000"/>
                </a:solidFill>
              </a:rPr>
              <a:t>VERSIÓN ESCRITORIO</a:t>
            </a:r>
          </a:p>
          <a:p>
            <a:r>
              <a:rPr lang="es-ES" dirty="0"/>
              <a:t>Más estable.</a:t>
            </a:r>
          </a:p>
          <a:p>
            <a:r>
              <a:rPr lang="es-ES" dirty="0"/>
              <a:t>Más intuitiva.</a:t>
            </a:r>
          </a:p>
          <a:p>
            <a:r>
              <a:rPr lang="es-ES" dirty="0"/>
              <a:t>Más opciones.</a:t>
            </a:r>
          </a:p>
          <a:p>
            <a:r>
              <a:rPr lang="es-ES" dirty="0"/>
              <a:t>Más longevidad del dispositivo (aunque en la práctica estará más limitado.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36113ED-3AD0-F343-A05A-545D85E3A95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es-ES" dirty="0">
                <a:solidFill>
                  <a:srgbClr val="FF0000"/>
                </a:solidFill>
              </a:rPr>
              <a:t>VERSIONES MÓVILES (</a:t>
            </a:r>
            <a:r>
              <a:rPr lang="es-ES" dirty="0" err="1">
                <a:solidFill>
                  <a:srgbClr val="FF0000"/>
                </a:solidFill>
              </a:rPr>
              <a:t>Tablets</a:t>
            </a:r>
            <a:r>
              <a:rPr lang="es-ES" dirty="0">
                <a:solidFill>
                  <a:srgbClr val="FF0000"/>
                </a:solidFill>
              </a:rPr>
              <a:t>, </a:t>
            </a:r>
            <a:r>
              <a:rPr lang="es-ES" dirty="0" err="1">
                <a:solidFill>
                  <a:srgbClr val="FF0000"/>
                </a:solidFill>
              </a:rPr>
              <a:t>smartphones</a:t>
            </a:r>
            <a:r>
              <a:rPr lang="es-ES" dirty="0">
                <a:solidFill>
                  <a:srgbClr val="FF0000"/>
                </a:solidFill>
              </a:rPr>
              <a:t>)</a:t>
            </a:r>
          </a:p>
          <a:p>
            <a:r>
              <a:rPr lang="es-ES" dirty="0"/>
              <a:t>Más limitadas.</a:t>
            </a:r>
          </a:p>
          <a:p>
            <a:r>
              <a:rPr lang="es-ES" dirty="0"/>
              <a:t>Las cosas no están en los mismos lugares.</a:t>
            </a:r>
          </a:p>
          <a:p>
            <a:r>
              <a:rPr lang="es-ES" dirty="0"/>
              <a:t>Requieren un dispositivo no muy “viejo”</a:t>
            </a:r>
          </a:p>
        </p:txBody>
      </p:sp>
    </p:spTree>
    <p:extLst>
      <p:ext uri="{BB962C8B-B14F-4D97-AF65-F5344CB8AC3E}">
        <p14:creationId xmlns:p14="http://schemas.microsoft.com/office/powerpoint/2010/main" val="1234391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BEAC55E-FD3E-4A90-B4E2-D197D8038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D56E090-01F2-4043-902A-D95671EDC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1" y="457199"/>
            <a:ext cx="9448800" cy="1061357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s-ES" sz="3700" dirty="0"/>
              <a:t>Temporalización 23 febrero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44DBFC-5A18-CF4B-909C-EA134528F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1" y="1887968"/>
            <a:ext cx="9448800" cy="3812746"/>
          </a:xfrm>
        </p:spPr>
        <p:txBody>
          <a:bodyPr>
            <a:normAutofit/>
          </a:bodyPr>
          <a:lstStyle/>
          <a:p>
            <a:r>
              <a:rPr lang="es-ES" sz="1800" dirty="0"/>
              <a:t>Diferencias entre equipos, clase, comunidad de aprendizaje y docentes.</a:t>
            </a:r>
          </a:p>
          <a:p>
            <a:r>
              <a:rPr lang="es-ES" sz="1800" dirty="0"/>
              <a:t>Gestionar equipos creados.</a:t>
            </a:r>
          </a:p>
          <a:p>
            <a:r>
              <a:rPr lang="es-ES" sz="1800" dirty="0"/>
              <a:t>Gestionar canales estándar y privados.</a:t>
            </a:r>
          </a:p>
          <a:p>
            <a:r>
              <a:rPr lang="es-ES" sz="1800" dirty="0"/>
              <a:t>Calendario.</a:t>
            </a:r>
          </a:p>
          <a:p>
            <a:r>
              <a:rPr lang="es-ES" sz="1800" dirty="0"/>
              <a:t>Tareas.</a:t>
            </a:r>
          </a:p>
          <a:p>
            <a:r>
              <a:rPr lang="es-ES" sz="1800" dirty="0"/>
              <a:t>Archivos.</a:t>
            </a:r>
          </a:p>
          <a:p>
            <a:r>
              <a:rPr lang="es-ES" sz="1800" dirty="0"/>
              <a:t>Estadísticas (</a:t>
            </a:r>
            <a:r>
              <a:rPr lang="es-ES" sz="1800" dirty="0" err="1"/>
              <a:t>Insights</a:t>
            </a:r>
            <a:r>
              <a:rPr lang="es-ES" sz="1800" dirty="0"/>
              <a:t>).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82DCAD1-D7F2-4CA8-960C-526B7DB37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8741"/>
            <a:ext cx="12192000" cy="449256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009AC7F-1347-41C8-8BEB-47473A21A6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8316"/>
            <a:ext cx="8153398" cy="449684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68000"/>
                </a:schemeClr>
              </a:gs>
              <a:gs pos="99000">
                <a:schemeClr val="accent2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20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C5CC17-FF17-43CF-B073-D9051465D5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BE2DDC-0D14-44E6-A1AB-2EEC095074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72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8543D98-0AA2-43B4-B508-DC1DB7F3D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2414" y="1406060"/>
            <a:ext cx="6857572" cy="4045450"/>
          </a:xfrm>
          <a:prstGeom prst="rect">
            <a:avLst/>
          </a:prstGeom>
          <a:gradFill>
            <a:gsLst>
              <a:gs pos="0">
                <a:schemeClr val="accent4">
                  <a:alpha val="0"/>
                </a:schemeClr>
              </a:gs>
              <a:gs pos="96000">
                <a:schemeClr val="accent2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723C1D-9A1A-465B-8164-483BF5426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98889" y="3617790"/>
            <a:ext cx="2453337" cy="4027079"/>
          </a:xfrm>
          <a:prstGeom prst="rect">
            <a:avLst/>
          </a:prstGeom>
          <a:gradFill>
            <a:gsLst>
              <a:gs pos="2000">
                <a:schemeClr val="accent5">
                  <a:alpha val="35000"/>
                </a:schemeClr>
              </a:gs>
              <a:gs pos="67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6680484-5F73-4078-85C2-415205B1A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30441" y="1644149"/>
            <a:ext cx="4384532" cy="4196758"/>
          </a:xfrm>
          <a:custGeom>
            <a:avLst/>
            <a:gdLst>
              <a:gd name="connsiteX0" fmla="*/ 44539 w 4384532"/>
              <a:gd name="connsiteY0" fmla="*/ 2446310 h 4196758"/>
              <a:gd name="connsiteX1" fmla="*/ 0 w 4384532"/>
              <a:gd name="connsiteY1" fmla="*/ 2004492 h 4196758"/>
              <a:gd name="connsiteX2" fmla="*/ 500607 w 4384532"/>
              <a:gd name="connsiteY2" fmla="*/ 610007 h 4196758"/>
              <a:gd name="connsiteX3" fmla="*/ 589546 w 4384532"/>
              <a:gd name="connsiteY3" fmla="*/ 512149 h 4196758"/>
              <a:gd name="connsiteX4" fmla="*/ 3077760 w 4384532"/>
              <a:gd name="connsiteY4" fmla="*/ 0 h 4196758"/>
              <a:gd name="connsiteX5" fmla="*/ 3237230 w 4384532"/>
              <a:gd name="connsiteY5" fmla="*/ 76821 h 4196758"/>
              <a:gd name="connsiteX6" fmla="*/ 4384532 w 4384532"/>
              <a:gd name="connsiteY6" fmla="*/ 2004492 h 4196758"/>
              <a:gd name="connsiteX7" fmla="*/ 2192266 w 4384532"/>
              <a:gd name="connsiteY7" fmla="*/ 4196758 h 4196758"/>
              <a:gd name="connsiteX8" fmla="*/ 44539 w 4384532"/>
              <a:gd name="connsiteY8" fmla="*/ 2446310 h 4196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84532" h="4196758">
                <a:moveTo>
                  <a:pt x="44539" y="2446310"/>
                </a:moveTo>
                <a:cubicBezTo>
                  <a:pt x="15336" y="2303599"/>
                  <a:pt x="0" y="2155836"/>
                  <a:pt x="0" y="2004492"/>
                </a:cubicBezTo>
                <a:cubicBezTo>
                  <a:pt x="0" y="1474787"/>
                  <a:pt x="187867" y="988960"/>
                  <a:pt x="500607" y="610007"/>
                </a:cubicBezTo>
                <a:lnTo>
                  <a:pt x="589546" y="512149"/>
                </a:lnTo>
                <a:lnTo>
                  <a:pt x="3077760" y="0"/>
                </a:lnTo>
                <a:lnTo>
                  <a:pt x="3237230" y="76821"/>
                </a:lnTo>
                <a:cubicBezTo>
                  <a:pt x="3920615" y="448057"/>
                  <a:pt x="4384532" y="1172098"/>
                  <a:pt x="4384532" y="2004492"/>
                </a:cubicBezTo>
                <a:cubicBezTo>
                  <a:pt x="4384532" y="3215247"/>
                  <a:pt x="3403021" y="4196758"/>
                  <a:pt x="2192266" y="4196758"/>
                </a:cubicBezTo>
                <a:cubicBezTo>
                  <a:pt x="1132855" y="4196758"/>
                  <a:pt x="248960" y="3445288"/>
                  <a:pt x="44539" y="2446310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7E3AD4B-0AA5-274B-9F1E-F1B6B30CA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1028702"/>
            <a:ext cx="3248863" cy="2001578"/>
          </a:xfrm>
        </p:spPr>
        <p:txBody>
          <a:bodyPr>
            <a:normAutofit/>
          </a:bodyPr>
          <a:lstStyle/>
          <a:p>
            <a:pPr algn="ctr"/>
            <a:r>
              <a:rPr lang="es-ES" sz="3200" dirty="0">
                <a:solidFill>
                  <a:schemeClr val="bg1"/>
                </a:solidFill>
              </a:rPr>
              <a:t>dudas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6AD581-16A9-FE4B-86B5-C06BA5617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7409" y="1028702"/>
            <a:ext cx="6273972" cy="4843462"/>
          </a:xfrm>
        </p:spPr>
        <p:txBody>
          <a:bodyPr>
            <a:normAutofit/>
          </a:bodyPr>
          <a:lstStyle/>
          <a:p>
            <a:r>
              <a:rPr lang="es-ES" sz="1800"/>
              <a:t>¿Es posible introducir en bloque los correos de todos los miembros de un equipo sin tener que ir de uno en uno?</a:t>
            </a:r>
          </a:p>
          <a:p>
            <a:r>
              <a:rPr lang="es-ES" sz="1800"/>
              <a:t>¿Se puede sacar un listado de las personas que han asistido/conectados en una reunión?</a:t>
            </a:r>
          </a:p>
          <a:p>
            <a:r>
              <a:rPr lang="es-ES" sz="1800"/>
              <a:t>¿Existe algún buen tutorial sobre como montar una clase?</a:t>
            </a:r>
          </a:p>
          <a:p>
            <a:r>
              <a:rPr lang="es-ES" sz="1800"/>
              <a:t>Cuándo se crea un equipo, ¿puede restringirse a parte de los miembros del equipo?</a:t>
            </a:r>
          </a:p>
          <a:p>
            <a:r>
              <a:rPr lang="es-ES" sz="1800"/>
              <a:t>¿Cómo puedo crear una reunión para que ”X” número de personas entren y que ni los alumnos ni nadie mas pueda ni entrar ni ver una reunión?</a:t>
            </a:r>
          </a:p>
          <a:p>
            <a:r>
              <a:rPr lang="es-ES" sz="1800"/>
              <a:t>¿Cómo activan las notificaciones de las publicaciones los padres (en un canal)?</a:t>
            </a:r>
          </a:p>
        </p:txBody>
      </p:sp>
    </p:spTree>
    <p:extLst>
      <p:ext uri="{BB962C8B-B14F-4D97-AF65-F5344CB8AC3E}">
        <p14:creationId xmlns:p14="http://schemas.microsoft.com/office/powerpoint/2010/main" val="542880979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RegularSeedRightStep">
      <a:dk1>
        <a:srgbClr val="000000"/>
      </a:dk1>
      <a:lt1>
        <a:srgbClr val="FFFFFF"/>
      </a:lt1>
      <a:dk2>
        <a:srgbClr val="321D34"/>
      </a:dk2>
      <a:lt2>
        <a:srgbClr val="E8E7E2"/>
      </a:lt2>
      <a:accent1>
        <a:srgbClr val="4D58C3"/>
      </a:accent1>
      <a:accent2>
        <a:srgbClr val="613BB1"/>
      </a:accent2>
      <a:accent3>
        <a:srgbClr val="A54DC3"/>
      </a:accent3>
      <a:accent4>
        <a:srgbClr val="B13B9F"/>
      </a:accent4>
      <a:accent5>
        <a:srgbClr val="C34D7F"/>
      </a:accent5>
      <a:accent6>
        <a:srgbClr val="B13B3C"/>
      </a:accent6>
      <a:hlink>
        <a:srgbClr val="8F862F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97C9CE290DB9F4385AA17394BE64DD4" ma:contentTypeVersion="3" ma:contentTypeDescription="Crear nuevo documento." ma:contentTypeScope="" ma:versionID="db3f027e3bb496efdc3c010b37588fd4">
  <xsd:schema xmlns:xsd="http://www.w3.org/2001/XMLSchema" xmlns:xs="http://www.w3.org/2001/XMLSchema" xmlns:p="http://schemas.microsoft.com/office/2006/metadata/properties" xmlns:ns2="e7b2e882-712a-492c-9359-b3420d897ca7" targetNamespace="http://schemas.microsoft.com/office/2006/metadata/properties" ma:root="true" ma:fieldsID="95b0966c9e879340d1bc4950d511e93d" ns2:_="">
    <xsd:import namespace="e7b2e882-712a-492c-9359-b3420d897c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b2e882-712a-492c-9359-b3420d897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7295D4F-36A5-4FF1-A5C7-5D670DD3142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78A67F7-5F0A-416D-BBF6-EA421A5ED8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C263839-0DB4-4E97-806D-C5128C8ADC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b2e882-712a-492c-9359-b3420d897c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414</Words>
  <Application>Microsoft Office PowerPoint</Application>
  <PresentationFormat>Panorámica</PresentationFormat>
  <Paragraphs>43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GradientRiseVTI</vt:lpstr>
      <vt:lpstr>Seminario colegio  el pinar.</vt:lpstr>
      <vt:lpstr>MICROSOFT TEAMS.  ¿qué nos ofrece?</vt:lpstr>
      <vt:lpstr>Presentación de PowerPoint</vt:lpstr>
      <vt:lpstr>PROTECCIÓN DE DATOS</vt:lpstr>
      <vt:lpstr>VERSIONES</vt:lpstr>
      <vt:lpstr>Temporalización 23 febrero</vt:lpstr>
      <vt:lpstr>dudas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Seminario colegio  el pinar.</dc:title>
  <dc:creator>RODRIGO MIELGO HUESO</dc:creator>
  <cp:lastModifiedBy>RODRIGO MIELGO HUESO</cp:lastModifiedBy>
  <cp:revision>8</cp:revision>
  <dcterms:created xsi:type="dcterms:W3CDTF">2021-02-22T16:07:15Z</dcterms:created>
  <dcterms:modified xsi:type="dcterms:W3CDTF">2021-05-19T09:26:54Z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0x010100697C9CE290DB9F4385AA17394BE64DD4</vt:lpwstr>
  </property>
</Properties>
</file>