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diagrams/data1.xml" ContentType="application/vnd.openxmlformats-officedocument.drawingml.diagramData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4"/>
  </p:sldMasterIdLst>
  <p:sldIdLst>
    <p:sldId id="256" r:id="rId5"/>
    <p:sldId id="294" r:id="rId6"/>
    <p:sldId id="257" r:id="rId7"/>
    <p:sldId id="259" r:id="rId8"/>
    <p:sldId id="258" r:id="rId9"/>
    <p:sldId id="260" r:id="rId10"/>
    <p:sldId id="261" r:id="rId11"/>
    <p:sldId id="263" r:id="rId12"/>
    <p:sldId id="262" r:id="rId13"/>
    <p:sldId id="264" r:id="rId14"/>
    <p:sldId id="265" r:id="rId15"/>
    <p:sldId id="275" r:id="rId16"/>
    <p:sldId id="266" r:id="rId17"/>
    <p:sldId id="267" r:id="rId18"/>
    <p:sldId id="270" r:id="rId19"/>
    <p:sldId id="276" r:id="rId20"/>
    <p:sldId id="277" r:id="rId21"/>
    <p:sldId id="278" r:id="rId22"/>
    <p:sldId id="279" r:id="rId23"/>
    <p:sldId id="280" r:id="rId24"/>
    <p:sldId id="281" r:id="rId25"/>
    <p:sldId id="295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6" r:id="rId36"/>
    <p:sldId id="268" r:id="rId37"/>
    <p:sldId id="292" r:id="rId38"/>
    <p:sldId id="29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26496-1AF6-43A2-97D3-56F1D30BB0E7}" v="182" dt="2020-11-03T12:29:38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28731-6EF3-4320-A56C-12E8D00F948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76076DC-BF43-4839-9C8E-B92620E1A5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MAESTRO ESPECIALISTA EN EDUCACIÓN FÍSICA </a:t>
          </a:r>
          <a:endParaRPr lang="en-US"/>
        </a:p>
      </dgm:t>
    </dgm:pt>
    <dgm:pt modelId="{458BFC65-386F-4B9B-A551-1D33EDA220AF}" type="parTrans" cxnId="{A0AB513C-299C-4C72-8DFF-11E2BE9225A0}">
      <dgm:prSet/>
      <dgm:spPr/>
      <dgm:t>
        <a:bodyPr/>
        <a:lstStyle/>
        <a:p>
          <a:endParaRPr lang="en-US"/>
        </a:p>
      </dgm:t>
    </dgm:pt>
    <dgm:pt modelId="{D002B521-1CC8-42D5-A221-32C80851DFA3}" type="sibTrans" cxnId="{A0AB513C-299C-4C72-8DFF-11E2BE9225A0}">
      <dgm:prSet/>
      <dgm:spPr/>
      <dgm:t>
        <a:bodyPr/>
        <a:lstStyle/>
        <a:p>
          <a:endParaRPr lang="en-US"/>
        </a:p>
      </dgm:t>
    </dgm:pt>
    <dgm:pt modelId="{B7B7CDEB-4593-4E31-98B2-6EE20C460D8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TECNICO ESPECIALISTA EN INFORMÁTICA DE GESTIÓN (FP II)</a:t>
          </a:r>
          <a:endParaRPr lang="en-US"/>
        </a:p>
      </dgm:t>
    </dgm:pt>
    <dgm:pt modelId="{4091583E-5637-4D1C-864B-C3B3A3140274}" type="parTrans" cxnId="{2AD82388-CFB0-44C3-9600-7B2B9F60F4BC}">
      <dgm:prSet/>
      <dgm:spPr/>
      <dgm:t>
        <a:bodyPr/>
        <a:lstStyle/>
        <a:p>
          <a:endParaRPr lang="en-US"/>
        </a:p>
      </dgm:t>
    </dgm:pt>
    <dgm:pt modelId="{F3020053-DAFF-46CA-8499-6A246723ED08}" type="sibTrans" cxnId="{2AD82388-CFB0-44C3-9600-7B2B9F60F4BC}">
      <dgm:prSet/>
      <dgm:spPr/>
      <dgm:t>
        <a:bodyPr/>
        <a:lstStyle/>
        <a:p>
          <a:endParaRPr lang="en-US"/>
        </a:p>
      </dgm:t>
    </dgm:pt>
    <dgm:pt modelId="{F3FBB299-B9BF-42EA-878B-D2A4418109C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PONENCIA: NUEVAS TECNOLOGIAS II. C.P. RAIMUNDO DE MIGUEL. CURSO 1999/2000 </a:t>
          </a:r>
          <a:endParaRPr lang="en-US"/>
        </a:p>
      </dgm:t>
    </dgm:pt>
    <dgm:pt modelId="{2D31D885-C26F-4EA8-858C-E7B75363E756}" type="parTrans" cxnId="{9C8784DD-461E-405E-A009-6862B39FB0F4}">
      <dgm:prSet/>
      <dgm:spPr/>
      <dgm:t>
        <a:bodyPr/>
        <a:lstStyle/>
        <a:p>
          <a:endParaRPr lang="en-US"/>
        </a:p>
      </dgm:t>
    </dgm:pt>
    <dgm:pt modelId="{0087F4BF-62A0-4567-AE6C-3F0A1F9134F5}" type="sibTrans" cxnId="{9C8784DD-461E-405E-A009-6862B39FB0F4}">
      <dgm:prSet/>
      <dgm:spPr/>
      <dgm:t>
        <a:bodyPr/>
        <a:lstStyle/>
        <a:p>
          <a:endParaRPr lang="en-US"/>
        </a:p>
      </dgm:t>
    </dgm:pt>
    <dgm:pt modelId="{346AC635-5FED-4103-908B-F556CB96874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/>
            <a:t>PIE INGENIA. CURSO  2018/2019. </a:t>
          </a:r>
        </a:p>
        <a:p>
          <a:pPr>
            <a:lnSpc>
              <a:spcPct val="100000"/>
            </a:lnSpc>
            <a:defRPr cap="all"/>
          </a:pPr>
          <a:r>
            <a:rPr lang="es-ES" dirty="0"/>
            <a:t>INNOVA OBSERVA ACCIÓN CENTRO A CENTRO. CURSO 2019/2020</a:t>
          </a:r>
          <a:endParaRPr lang="en-US" dirty="0"/>
        </a:p>
      </dgm:t>
    </dgm:pt>
    <dgm:pt modelId="{7592D35B-22E6-4F9A-BF5B-83621EA50DD8}" type="parTrans" cxnId="{873F08F6-7849-485A-9928-C384D9A02AE5}">
      <dgm:prSet/>
      <dgm:spPr/>
      <dgm:t>
        <a:bodyPr/>
        <a:lstStyle/>
        <a:p>
          <a:endParaRPr lang="en-US"/>
        </a:p>
      </dgm:t>
    </dgm:pt>
    <dgm:pt modelId="{00A60E46-AD0D-4A59-A9C0-7FC5E1D225DD}" type="sibTrans" cxnId="{873F08F6-7849-485A-9928-C384D9A02AE5}">
      <dgm:prSet/>
      <dgm:spPr/>
      <dgm:t>
        <a:bodyPr/>
        <a:lstStyle/>
        <a:p>
          <a:endParaRPr lang="en-US"/>
        </a:p>
      </dgm:t>
    </dgm:pt>
    <dgm:pt modelId="{2F286B04-BC98-4FD6-811F-CD771112EC0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/>
            <a:t>PONENCIA: APLICACIÓN DE LA ROBÓTICA COMO HERRAMIENTA DIDÁCTICA. CURSO 2019/2020</a:t>
          </a:r>
          <a:endParaRPr lang="en-US"/>
        </a:p>
      </dgm:t>
    </dgm:pt>
    <dgm:pt modelId="{729539AB-4751-4A06-B136-3E72FFA0AB6A}" type="parTrans" cxnId="{A8DAC038-E0EF-4EE5-A115-C4BD71BB4C23}">
      <dgm:prSet/>
      <dgm:spPr/>
      <dgm:t>
        <a:bodyPr/>
        <a:lstStyle/>
        <a:p>
          <a:endParaRPr lang="en-US"/>
        </a:p>
      </dgm:t>
    </dgm:pt>
    <dgm:pt modelId="{E8B41931-DA8D-4E6E-91ED-8A2895945D80}" type="sibTrans" cxnId="{A8DAC038-E0EF-4EE5-A115-C4BD71BB4C23}">
      <dgm:prSet/>
      <dgm:spPr/>
      <dgm:t>
        <a:bodyPr/>
        <a:lstStyle/>
        <a:p>
          <a:endParaRPr lang="en-US"/>
        </a:p>
      </dgm:t>
    </dgm:pt>
    <dgm:pt modelId="{F0482F4C-0A50-445B-AAC2-9CC7ED8F8D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/>
            <a:t>DIFERENTES CURSOS DE ROBÓTICA, PROGRAMACIÓN E INTERNET DE LAS COSAS</a:t>
          </a:r>
          <a:endParaRPr lang="en-US" dirty="0"/>
        </a:p>
      </dgm:t>
    </dgm:pt>
    <dgm:pt modelId="{BCA42393-2CF8-4D0C-AAF9-41B8E820ED51}" type="parTrans" cxnId="{B6C4C407-7964-4826-9833-2FD58E4A7447}">
      <dgm:prSet/>
      <dgm:spPr/>
      <dgm:t>
        <a:bodyPr/>
        <a:lstStyle/>
        <a:p>
          <a:endParaRPr lang="en-US"/>
        </a:p>
      </dgm:t>
    </dgm:pt>
    <dgm:pt modelId="{A234606A-B51C-4A59-8076-A97AADA0835E}" type="sibTrans" cxnId="{B6C4C407-7964-4826-9833-2FD58E4A7447}">
      <dgm:prSet/>
      <dgm:spPr/>
      <dgm:t>
        <a:bodyPr/>
        <a:lstStyle/>
        <a:p>
          <a:endParaRPr lang="en-US"/>
        </a:p>
      </dgm:t>
    </dgm:pt>
    <dgm:pt modelId="{C2046E1F-68B9-4732-9A05-149549023635}" type="pres">
      <dgm:prSet presAssocID="{87528731-6EF3-4320-A56C-12E8D00F9486}" presName="root" presStyleCnt="0">
        <dgm:presLayoutVars>
          <dgm:dir/>
          <dgm:resizeHandles val="exact"/>
        </dgm:presLayoutVars>
      </dgm:prSet>
      <dgm:spPr/>
    </dgm:pt>
    <dgm:pt modelId="{B1488307-13AB-4087-937D-E8C4894C2B54}" type="pres">
      <dgm:prSet presAssocID="{976076DC-BF43-4839-9C8E-B92620E1A592}" presName="compNode" presStyleCnt="0"/>
      <dgm:spPr/>
    </dgm:pt>
    <dgm:pt modelId="{C2259D0A-88FF-4210-8282-16A4F2594511}" type="pres">
      <dgm:prSet presAssocID="{976076DC-BF43-4839-9C8E-B92620E1A592}" presName="iconBgRect" presStyleLbl="bgShp" presStyleIdx="0" presStyleCnt="6"/>
      <dgm:spPr/>
    </dgm:pt>
    <dgm:pt modelId="{07196489-88F5-4264-B5BB-437F9F39A22D}" type="pres">
      <dgm:prSet presAssocID="{976076DC-BF43-4839-9C8E-B92620E1A592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os"/>
        </a:ext>
      </dgm:extLst>
    </dgm:pt>
    <dgm:pt modelId="{638985EA-E761-4404-8BB8-CB51F53E2DDA}" type="pres">
      <dgm:prSet presAssocID="{976076DC-BF43-4839-9C8E-B92620E1A592}" presName="spaceRect" presStyleCnt="0"/>
      <dgm:spPr/>
    </dgm:pt>
    <dgm:pt modelId="{F457728C-260F-4D22-A38A-6C65E2DD991C}" type="pres">
      <dgm:prSet presAssocID="{976076DC-BF43-4839-9C8E-B92620E1A592}" presName="textRect" presStyleLbl="revTx" presStyleIdx="0" presStyleCnt="6">
        <dgm:presLayoutVars>
          <dgm:chMax val="1"/>
          <dgm:chPref val="1"/>
        </dgm:presLayoutVars>
      </dgm:prSet>
      <dgm:spPr/>
    </dgm:pt>
    <dgm:pt modelId="{47B27CC2-D8B2-4276-8539-7F1972C5A756}" type="pres">
      <dgm:prSet presAssocID="{D002B521-1CC8-42D5-A221-32C80851DFA3}" presName="sibTrans" presStyleCnt="0"/>
      <dgm:spPr/>
    </dgm:pt>
    <dgm:pt modelId="{CA7DFEFF-109F-4EE8-A271-7D1BA4E7CC83}" type="pres">
      <dgm:prSet presAssocID="{B7B7CDEB-4593-4E31-98B2-6EE20C460D86}" presName="compNode" presStyleCnt="0"/>
      <dgm:spPr/>
    </dgm:pt>
    <dgm:pt modelId="{BB312E84-5331-4E57-BD05-817487196379}" type="pres">
      <dgm:prSet presAssocID="{B7B7CDEB-4593-4E31-98B2-6EE20C460D86}" presName="iconBgRect" presStyleLbl="bgShp" presStyleIdx="1" presStyleCnt="6"/>
      <dgm:spPr/>
    </dgm:pt>
    <dgm:pt modelId="{5123D2AF-4070-49AC-8B69-4C40118581D4}" type="pres">
      <dgm:prSet presAssocID="{B7B7CDEB-4593-4E31-98B2-6EE20C460D8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gramador"/>
        </a:ext>
      </dgm:extLst>
    </dgm:pt>
    <dgm:pt modelId="{6CCAAF7F-6B20-4600-9D24-A65BD8107A8C}" type="pres">
      <dgm:prSet presAssocID="{B7B7CDEB-4593-4E31-98B2-6EE20C460D86}" presName="spaceRect" presStyleCnt="0"/>
      <dgm:spPr/>
    </dgm:pt>
    <dgm:pt modelId="{977EE8E4-3B1A-4976-8C32-DCC4AF410559}" type="pres">
      <dgm:prSet presAssocID="{B7B7CDEB-4593-4E31-98B2-6EE20C460D86}" presName="textRect" presStyleLbl="revTx" presStyleIdx="1" presStyleCnt="6">
        <dgm:presLayoutVars>
          <dgm:chMax val="1"/>
          <dgm:chPref val="1"/>
        </dgm:presLayoutVars>
      </dgm:prSet>
      <dgm:spPr/>
    </dgm:pt>
    <dgm:pt modelId="{0A9EB0BA-8C31-4A22-BE54-0F2EE04817C8}" type="pres">
      <dgm:prSet presAssocID="{F3020053-DAFF-46CA-8499-6A246723ED08}" presName="sibTrans" presStyleCnt="0"/>
      <dgm:spPr/>
    </dgm:pt>
    <dgm:pt modelId="{56ABF155-713E-4967-B397-A91E05A3B349}" type="pres">
      <dgm:prSet presAssocID="{F3FBB299-B9BF-42EA-878B-D2A4418109C9}" presName="compNode" presStyleCnt="0"/>
      <dgm:spPr/>
    </dgm:pt>
    <dgm:pt modelId="{6CC4B2FB-3681-4BC7-A984-A15135965683}" type="pres">
      <dgm:prSet presAssocID="{F3FBB299-B9BF-42EA-878B-D2A4418109C9}" presName="iconBgRect" presStyleLbl="bgShp" presStyleIdx="2" presStyleCnt="6"/>
      <dgm:spPr/>
    </dgm:pt>
    <dgm:pt modelId="{9021C59A-DA3D-41AE-9AD9-32CCBA4C34FB}" type="pres">
      <dgm:prSet presAssocID="{F3FBB299-B9BF-42EA-878B-D2A4418109C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1ECFE98A-8A3C-427C-8384-0CE702D0AE61}" type="pres">
      <dgm:prSet presAssocID="{F3FBB299-B9BF-42EA-878B-D2A4418109C9}" presName="spaceRect" presStyleCnt="0"/>
      <dgm:spPr/>
    </dgm:pt>
    <dgm:pt modelId="{FBFFC166-0F4C-408B-ABE6-100C997BBB4E}" type="pres">
      <dgm:prSet presAssocID="{F3FBB299-B9BF-42EA-878B-D2A4418109C9}" presName="textRect" presStyleLbl="revTx" presStyleIdx="2" presStyleCnt="6">
        <dgm:presLayoutVars>
          <dgm:chMax val="1"/>
          <dgm:chPref val="1"/>
        </dgm:presLayoutVars>
      </dgm:prSet>
      <dgm:spPr/>
    </dgm:pt>
    <dgm:pt modelId="{5D40E1FD-CCDF-49F6-BF21-E33E4DFCD6B5}" type="pres">
      <dgm:prSet presAssocID="{0087F4BF-62A0-4567-AE6C-3F0A1F9134F5}" presName="sibTrans" presStyleCnt="0"/>
      <dgm:spPr/>
    </dgm:pt>
    <dgm:pt modelId="{DE4FB20D-EDFF-4C74-9401-835F6530DB74}" type="pres">
      <dgm:prSet presAssocID="{346AC635-5FED-4103-908B-F556CB968740}" presName="compNode" presStyleCnt="0"/>
      <dgm:spPr/>
    </dgm:pt>
    <dgm:pt modelId="{5E02305D-6675-4D3D-9A9C-2A0E974E4B2E}" type="pres">
      <dgm:prSet presAssocID="{346AC635-5FED-4103-908B-F556CB968740}" presName="iconBgRect" presStyleLbl="bgShp" presStyleIdx="3" presStyleCnt="6"/>
      <dgm:spPr/>
    </dgm:pt>
    <dgm:pt modelId="{0CD800A6-1571-4377-A10A-6C75D729F286}" type="pres">
      <dgm:prSet presAssocID="{346AC635-5FED-4103-908B-F556CB968740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ula de clases"/>
        </a:ext>
      </dgm:extLst>
    </dgm:pt>
    <dgm:pt modelId="{5CF801A1-6827-4CA9-8646-8CFBE2BC6759}" type="pres">
      <dgm:prSet presAssocID="{346AC635-5FED-4103-908B-F556CB968740}" presName="spaceRect" presStyleCnt="0"/>
      <dgm:spPr/>
    </dgm:pt>
    <dgm:pt modelId="{F99F207B-3992-4EE4-98C4-AFE83B99FABD}" type="pres">
      <dgm:prSet presAssocID="{346AC635-5FED-4103-908B-F556CB968740}" presName="textRect" presStyleLbl="revTx" presStyleIdx="3" presStyleCnt="6">
        <dgm:presLayoutVars>
          <dgm:chMax val="1"/>
          <dgm:chPref val="1"/>
        </dgm:presLayoutVars>
      </dgm:prSet>
      <dgm:spPr/>
    </dgm:pt>
    <dgm:pt modelId="{5CECDD9C-EA07-41A5-8A40-2759A192A610}" type="pres">
      <dgm:prSet presAssocID="{00A60E46-AD0D-4A59-A9C0-7FC5E1D225DD}" presName="sibTrans" presStyleCnt="0"/>
      <dgm:spPr/>
    </dgm:pt>
    <dgm:pt modelId="{BB81C8AE-D865-42D8-BB96-D55C2FC294FC}" type="pres">
      <dgm:prSet presAssocID="{2F286B04-BC98-4FD6-811F-CD771112EC03}" presName="compNode" presStyleCnt="0"/>
      <dgm:spPr/>
    </dgm:pt>
    <dgm:pt modelId="{1E2685F0-2BFC-4326-B83C-C152B176C18C}" type="pres">
      <dgm:prSet presAssocID="{2F286B04-BC98-4FD6-811F-CD771112EC03}" presName="iconBgRect" presStyleLbl="bgShp" presStyleIdx="4" presStyleCnt="6"/>
      <dgm:spPr/>
    </dgm:pt>
    <dgm:pt modelId="{7C04E1CD-5D39-48C6-8F34-8CCD10EE25BD}" type="pres">
      <dgm:prSet presAssocID="{2F286B04-BC98-4FD6-811F-CD771112EC0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53775CE6-37B6-4CD9-8FB3-A59C925309D3}" type="pres">
      <dgm:prSet presAssocID="{2F286B04-BC98-4FD6-811F-CD771112EC03}" presName="spaceRect" presStyleCnt="0"/>
      <dgm:spPr/>
    </dgm:pt>
    <dgm:pt modelId="{DED443B7-0B60-4410-A484-75A23B9363F5}" type="pres">
      <dgm:prSet presAssocID="{2F286B04-BC98-4FD6-811F-CD771112EC03}" presName="textRect" presStyleLbl="revTx" presStyleIdx="4" presStyleCnt="6">
        <dgm:presLayoutVars>
          <dgm:chMax val="1"/>
          <dgm:chPref val="1"/>
        </dgm:presLayoutVars>
      </dgm:prSet>
      <dgm:spPr/>
    </dgm:pt>
    <dgm:pt modelId="{1CAED912-CB79-4C3B-B56E-596769F7DFA4}" type="pres">
      <dgm:prSet presAssocID="{E8B41931-DA8D-4E6E-91ED-8A2895945D80}" presName="sibTrans" presStyleCnt="0"/>
      <dgm:spPr/>
    </dgm:pt>
    <dgm:pt modelId="{4C0F7B75-860B-4E1F-A7DC-DC91E851CE83}" type="pres">
      <dgm:prSet presAssocID="{F0482F4C-0A50-445B-AAC2-9CC7ED8F8DE3}" presName="compNode" presStyleCnt="0"/>
      <dgm:spPr/>
    </dgm:pt>
    <dgm:pt modelId="{3F279706-061C-4295-9F54-69A22ED2524B}" type="pres">
      <dgm:prSet presAssocID="{F0482F4C-0A50-445B-AAC2-9CC7ED8F8DE3}" presName="iconBgRect" presStyleLbl="bgShp" presStyleIdx="5" presStyleCnt="6"/>
      <dgm:spPr/>
    </dgm:pt>
    <dgm:pt modelId="{A9528A89-7727-42E1-968D-613D7976530F}" type="pres">
      <dgm:prSet presAssocID="{F0482F4C-0A50-445B-AAC2-9CC7ED8F8DE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áfico circular"/>
        </a:ext>
      </dgm:extLst>
    </dgm:pt>
    <dgm:pt modelId="{27CD0C85-E083-4A5D-912E-D9AF398EAAE3}" type="pres">
      <dgm:prSet presAssocID="{F0482F4C-0A50-445B-AAC2-9CC7ED8F8DE3}" presName="spaceRect" presStyleCnt="0"/>
      <dgm:spPr/>
    </dgm:pt>
    <dgm:pt modelId="{FDF4422B-C51E-4341-8218-82597B33FD21}" type="pres">
      <dgm:prSet presAssocID="{F0482F4C-0A50-445B-AAC2-9CC7ED8F8DE3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B6C4C407-7964-4826-9833-2FD58E4A7447}" srcId="{87528731-6EF3-4320-A56C-12E8D00F9486}" destId="{F0482F4C-0A50-445B-AAC2-9CC7ED8F8DE3}" srcOrd="5" destOrd="0" parTransId="{BCA42393-2CF8-4D0C-AAF9-41B8E820ED51}" sibTransId="{A234606A-B51C-4A59-8076-A97AADA0835E}"/>
    <dgm:cxn modelId="{A8DAC038-E0EF-4EE5-A115-C4BD71BB4C23}" srcId="{87528731-6EF3-4320-A56C-12E8D00F9486}" destId="{2F286B04-BC98-4FD6-811F-CD771112EC03}" srcOrd="4" destOrd="0" parTransId="{729539AB-4751-4A06-B136-3E72FFA0AB6A}" sibTransId="{E8B41931-DA8D-4E6E-91ED-8A2895945D80}"/>
    <dgm:cxn modelId="{A0AB513C-299C-4C72-8DFF-11E2BE9225A0}" srcId="{87528731-6EF3-4320-A56C-12E8D00F9486}" destId="{976076DC-BF43-4839-9C8E-B92620E1A592}" srcOrd="0" destOrd="0" parTransId="{458BFC65-386F-4B9B-A551-1D33EDA220AF}" sibTransId="{D002B521-1CC8-42D5-A221-32C80851DFA3}"/>
    <dgm:cxn modelId="{A5D5E050-48E7-49D3-A0F5-CB105A4A60BB}" type="presOf" srcId="{346AC635-5FED-4103-908B-F556CB968740}" destId="{F99F207B-3992-4EE4-98C4-AFE83B99FABD}" srcOrd="0" destOrd="0" presId="urn:microsoft.com/office/officeart/2018/5/layout/IconCircleLabelList"/>
    <dgm:cxn modelId="{2AD82388-CFB0-44C3-9600-7B2B9F60F4BC}" srcId="{87528731-6EF3-4320-A56C-12E8D00F9486}" destId="{B7B7CDEB-4593-4E31-98B2-6EE20C460D86}" srcOrd="1" destOrd="0" parTransId="{4091583E-5637-4D1C-864B-C3B3A3140274}" sibTransId="{F3020053-DAFF-46CA-8499-6A246723ED08}"/>
    <dgm:cxn modelId="{63A9F897-8A3C-4795-9273-016CE18D021D}" type="presOf" srcId="{2F286B04-BC98-4FD6-811F-CD771112EC03}" destId="{DED443B7-0B60-4410-A484-75A23B9363F5}" srcOrd="0" destOrd="0" presId="urn:microsoft.com/office/officeart/2018/5/layout/IconCircleLabelList"/>
    <dgm:cxn modelId="{9AC938A7-A989-4CDB-8724-C170CE15E812}" type="presOf" srcId="{976076DC-BF43-4839-9C8E-B92620E1A592}" destId="{F457728C-260F-4D22-A38A-6C65E2DD991C}" srcOrd="0" destOrd="0" presId="urn:microsoft.com/office/officeart/2018/5/layout/IconCircleLabelList"/>
    <dgm:cxn modelId="{01A855BB-BB7A-4B7F-9AE7-BEBFF3648F44}" type="presOf" srcId="{F3FBB299-B9BF-42EA-878B-D2A4418109C9}" destId="{FBFFC166-0F4C-408B-ABE6-100C997BBB4E}" srcOrd="0" destOrd="0" presId="urn:microsoft.com/office/officeart/2018/5/layout/IconCircleLabelList"/>
    <dgm:cxn modelId="{6A5FECDC-6F71-4862-ADAB-4EDC86065F6A}" type="presOf" srcId="{F0482F4C-0A50-445B-AAC2-9CC7ED8F8DE3}" destId="{FDF4422B-C51E-4341-8218-82597B33FD21}" srcOrd="0" destOrd="0" presId="urn:microsoft.com/office/officeart/2018/5/layout/IconCircleLabelList"/>
    <dgm:cxn modelId="{9C8784DD-461E-405E-A009-6862B39FB0F4}" srcId="{87528731-6EF3-4320-A56C-12E8D00F9486}" destId="{F3FBB299-B9BF-42EA-878B-D2A4418109C9}" srcOrd="2" destOrd="0" parTransId="{2D31D885-C26F-4EA8-858C-E7B75363E756}" sibTransId="{0087F4BF-62A0-4567-AE6C-3F0A1F9134F5}"/>
    <dgm:cxn modelId="{827EC1E7-3273-40BC-9B56-DDEE257B4BAB}" type="presOf" srcId="{B7B7CDEB-4593-4E31-98B2-6EE20C460D86}" destId="{977EE8E4-3B1A-4976-8C32-DCC4AF410559}" srcOrd="0" destOrd="0" presId="urn:microsoft.com/office/officeart/2018/5/layout/IconCircleLabelList"/>
    <dgm:cxn modelId="{0722FDEA-A821-4CFF-AD96-613A909B3B91}" type="presOf" srcId="{87528731-6EF3-4320-A56C-12E8D00F9486}" destId="{C2046E1F-68B9-4732-9A05-149549023635}" srcOrd="0" destOrd="0" presId="urn:microsoft.com/office/officeart/2018/5/layout/IconCircleLabelList"/>
    <dgm:cxn modelId="{873F08F6-7849-485A-9928-C384D9A02AE5}" srcId="{87528731-6EF3-4320-A56C-12E8D00F9486}" destId="{346AC635-5FED-4103-908B-F556CB968740}" srcOrd="3" destOrd="0" parTransId="{7592D35B-22E6-4F9A-BF5B-83621EA50DD8}" sibTransId="{00A60E46-AD0D-4A59-A9C0-7FC5E1D225DD}"/>
    <dgm:cxn modelId="{43F54772-0856-4327-9448-D05D28E1E15B}" type="presParOf" srcId="{C2046E1F-68B9-4732-9A05-149549023635}" destId="{B1488307-13AB-4087-937D-E8C4894C2B54}" srcOrd="0" destOrd="0" presId="urn:microsoft.com/office/officeart/2018/5/layout/IconCircleLabelList"/>
    <dgm:cxn modelId="{65E35D0A-6962-4A97-B0FB-269629B7CA25}" type="presParOf" srcId="{B1488307-13AB-4087-937D-E8C4894C2B54}" destId="{C2259D0A-88FF-4210-8282-16A4F2594511}" srcOrd="0" destOrd="0" presId="urn:microsoft.com/office/officeart/2018/5/layout/IconCircleLabelList"/>
    <dgm:cxn modelId="{7EAF5A04-D3AD-4BEF-8AB8-DF46B19ABF54}" type="presParOf" srcId="{B1488307-13AB-4087-937D-E8C4894C2B54}" destId="{07196489-88F5-4264-B5BB-437F9F39A22D}" srcOrd="1" destOrd="0" presId="urn:microsoft.com/office/officeart/2018/5/layout/IconCircleLabelList"/>
    <dgm:cxn modelId="{3950BF29-8BA1-4796-95E7-5DA0D6BAB33C}" type="presParOf" srcId="{B1488307-13AB-4087-937D-E8C4894C2B54}" destId="{638985EA-E761-4404-8BB8-CB51F53E2DDA}" srcOrd="2" destOrd="0" presId="urn:microsoft.com/office/officeart/2018/5/layout/IconCircleLabelList"/>
    <dgm:cxn modelId="{6412D10B-4A09-45C5-8361-812A2F51B98E}" type="presParOf" srcId="{B1488307-13AB-4087-937D-E8C4894C2B54}" destId="{F457728C-260F-4D22-A38A-6C65E2DD991C}" srcOrd="3" destOrd="0" presId="urn:microsoft.com/office/officeart/2018/5/layout/IconCircleLabelList"/>
    <dgm:cxn modelId="{3D5D74AF-E66E-4101-AACE-7E3882ABC3AB}" type="presParOf" srcId="{C2046E1F-68B9-4732-9A05-149549023635}" destId="{47B27CC2-D8B2-4276-8539-7F1972C5A756}" srcOrd="1" destOrd="0" presId="urn:microsoft.com/office/officeart/2018/5/layout/IconCircleLabelList"/>
    <dgm:cxn modelId="{F2F9E88C-56E2-49C4-93A0-C50ED342E1C1}" type="presParOf" srcId="{C2046E1F-68B9-4732-9A05-149549023635}" destId="{CA7DFEFF-109F-4EE8-A271-7D1BA4E7CC83}" srcOrd="2" destOrd="0" presId="urn:microsoft.com/office/officeart/2018/5/layout/IconCircleLabelList"/>
    <dgm:cxn modelId="{46A907D7-814B-456B-8415-1A24396F8D2B}" type="presParOf" srcId="{CA7DFEFF-109F-4EE8-A271-7D1BA4E7CC83}" destId="{BB312E84-5331-4E57-BD05-817487196379}" srcOrd="0" destOrd="0" presId="urn:microsoft.com/office/officeart/2018/5/layout/IconCircleLabelList"/>
    <dgm:cxn modelId="{67A39C45-ABDF-41BE-B9AE-9C6DE44362C8}" type="presParOf" srcId="{CA7DFEFF-109F-4EE8-A271-7D1BA4E7CC83}" destId="{5123D2AF-4070-49AC-8B69-4C40118581D4}" srcOrd="1" destOrd="0" presId="urn:microsoft.com/office/officeart/2018/5/layout/IconCircleLabelList"/>
    <dgm:cxn modelId="{2082286B-51A7-4AC6-B30B-A2EF2E1CA6A8}" type="presParOf" srcId="{CA7DFEFF-109F-4EE8-A271-7D1BA4E7CC83}" destId="{6CCAAF7F-6B20-4600-9D24-A65BD8107A8C}" srcOrd="2" destOrd="0" presId="urn:microsoft.com/office/officeart/2018/5/layout/IconCircleLabelList"/>
    <dgm:cxn modelId="{9A0882F5-03CF-45FD-A831-A8DAE63B04C9}" type="presParOf" srcId="{CA7DFEFF-109F-4EE8-A271-7D1BA4E7CC83}" destId="{977EE8E4-3B1A-4976-8C32-DCC4AF410559}" srcOrd="3" destOrd="0" presId="urn:microsoft.com/office/officeart/2018/5/layout/IconCircleLabelList"/>
    <dgm:cxn modelId="{5EE5B570-DE30-4724-ACF1-2BE3A8FFDDDA}" type="presParOf" srcId="{C2046E1F-68B9-4732-9A05-149549023635}" destId="{0A9EB0BA-8C31-4A22-BE54-0F2EE04817C8}" srcOrd="3" destOrd="0" presId="urn:microsoft.com/office/officeart/2018/5/layout/IconCircleLabelList"/>
    <dgm:cxn modelId="{79622D76-9BF4-40BB-B5AD-0A8D5F3112F2}" type="presParOf" srcId="{C2046E1F-68B9-4732-9A05-149549023635}" destId="{56ABF155-713E-4967-B397-A91E05A3B349}" srcOrd="4" destOrd="0" presId="urn:microsoft.com/office/officeart/2018/5/layout/IconCircleLabelList"/>
    <dgm:cxn modelId="{B55A038A-82AC-4C95-B061-79AD1234D79E}" type="presParOf" srcId="{56ABF155-713E-4967-B397-A91E05A3B349}" destId="{6CC4B2FB-3681-4BC7-A984-A15135965683}" srcOrd="0" destOrd="0" presId="urn:microsoft.com/office/officeart/2018/5/layout/IconCircleLabelList"/>
    <dgm:cxn modelId="{E9720894-3772-4417-B764-FC6DB9278EBC}" type="presParOf" srcId="{56ABF155-713E-4967-B397-A91E05A3B349}" destId="{9021C59A-DA3D-41AE-9AD9-32CCBA4C34FB}" srcOrd="1" destOrd="0" presId="urn:microsoft.com/office/officeart/2018/5/layout/IconCircleLabelList"/>
    <dgm:cxn modelId="{157BB237-FCFC-4784-9B4E-5B79383A5E0C}" type="presParOf" srcId="{56ABF155-713E-4967-B397-A91E05A3B349}" destId="{1ECFE98A-8A3C-427C-8384-0CE702D0AE61}" srcOrd="2" destOrd="0" presId="urn:microsoft.com/office/officeart/2018/5/layout/IconCircleLabelList"/>
    <dgm:cxn modelId="{BCEE1493-089F-4267-B791-FD56DA577298}" type="presParOf" srcId="{56ABF155-713E-4967-B397-A91E05A3B349}" destId="{FBFFC166-0F4C-408B-ABE6-100C997BBB4E}" srcOrd="3" destOrd="0" presId="urn:microsoft.com/office/officeart/2018/5/layout/IconCircleLabelList"/>
    <dgm:cxn modelId="{7F818894-A812-45ED-B830-4FF6EE32F3D3}" type="presParOf" srcId="{C2046E1F-68B9-4732-9A05-149549023635}" destId="{5D40E1FD-CCDF-49F6-BF21-E33E4DFCD6B5}" srcOrd="5" destOrd="0" presId="urn:microsoft.com/office/officeart/2018/5/layout/IconCircleLabelList"/>
    <dgm:cxn modelId="{81D45FD1-0BED-41C9-9C59-FEA667DEB9AB}" type="presParOf" srcId="{C2046E1F-68B9-4732-9A05-149549023635}" destId="{DE4FB20D-EDFF-4C74-9401-835F6530DB74}" srcOrd="6" destOrd="0" presId="urn:microsoft.com/office/officeart/2018/5/layout/IconCircleLabelList"/>
    <dgm:cxn modelId="{511E0928-5299-48CF-9ADE-0F1834D090F7}" type="presParOf" srcId="{DE4FB20D-EDFF-4C74-9401-835F6530DB74}" destId="{5E02305D-6675-4D3D-9A9C-2A0E974E4B2E}" srcOrd="0" destOrd="0" presId="urn:microsoft.com/office/officeart/2018/5/layout/IconCircleLabelList"/>
    <dgm:cxn modelId="{4CF1E1BE-3CC6-4F40-9784-A8C26C17DDD6}" type="presParOf" srcId="{DE4FB20D-EDFF-4C74-9401-835F6530DB74}" destId="{0CD800A6-1571-4377-A10A-6C75D729F286}" srcOrd="1" destOrd="0" presId="urn:microsoft.com/office/officeart/2018/5/layout/IconCircleLabelList"/>
    <dgm:cxn modelId="{F30BD63F-56D7-4F2C-880A-9BB1C4B1081C}" type="presParOf" srcId="{DE4FB20D-EDFF-4C74-9401-835F6530DB74}" destId="{5CF801A1-6827-4CA9-8646-8CFBE2BC6759}" srcOrd="2" destOrd="0" presId="urn:microsoft.com/office/officeart/2018/5/layout/IconCircleLabelList"/>
    <dgm:cxn modelId="{043BCC81-BCD3-480C-86AE-E79124155866}" type="presParOf" srcId="{DE4FB20D-EDFF-4C74-9401-835F6530DB74}" destId="{F99F207B-3992-4EE4-98C4-AFE83B99FABD}" srcOrd="3" destOrd="0" presId="urn:microsoft.com/office/officeart/2018/5/layout/IconCircleLabelList"/>
    <dgm:cxn modelId="{D5B8D834-CCB3-409F-B87A-B1158B7D53C5}" type="presParOf" srcId="{C2046E1F-68B9-4732-9A05-149549023635}" destId="{5CECDD9C-EA07-41A5-8A40-2759A192A610}" srcOrd="7" destOrd="0" presId="urn:microsoft.com/office/officeart/2018/5/layout/IconCircleLabelList"/>
    <dgm:cxn modelId="{C35C4BD7-EB2E-4C5F-BA6C-6E621389B20E}" type="presParOf" srcId="{C2046E1F-68B9-4732-9A05-149549023635}" destId="{BB81C8AE-D865-42D8-BB96-D55C2FC294FC}" srcOrd="8" destOrd="0" presId="urn:microsoft.com/office/officeart/2018/5/layout/IconCircleLabelList"/>
    <dgm:cxn modelId="{491956CE-2DA3-4ED4-BF22-BFF9031F9427}" type="presParOf" srcId="{BB81C8AE-D865-42D8-BB96-D55C2FC294FC}" destId="{1E2685F0-2BFC-4326-B83C-C152B176C18C}" srcOrd="0" destOrd="0" presId="urn:microsoft.com/office/officeart/2018/5/layout/IconCircleLabelList"/>
    <dgm:cxn modelId="{CCF23913-895E-4FB9-AF9D-A995D0E28660}" type="presParOf" srcId="{BB81C8AE-D865-42D8-BB96-D55C2FC294FC}" destId="{7C04E1CD-5D39-48C6-8F34-8CCD10EE25BD}" srcOrd="1" destOrd="0" presId="urn:microsoft.com/office/officeart/2018/5/layout/IconCircleLabelList"/>
    <dgm:cxn modelId="{B97E2415-C8B1-4A6E-BCB7-305B412DBD2B}" type="presParOf" srcId="{BB81C8AE-D865-42D8-BB96-D55C2FC294FC}" destId="{53775CE6-37B6-4CD9-8FB3-A59C925309D3}" srcOrd="2" destOrd="0" presId="urn:microsoft.com/office/officeart/2018/5/layout/IconCircleLabelList"/>
    <dgm:cxn modelId="{93B8501E-F125-4BD7-A8D5-A543E0D7A045}" type="presParOf" srcId="{BB81C8AE-D865-42D8-BB96-D55C2FC294FC}" destId="{DED443B7-0B60-4410-A484-75A23B9363F5}" srcOrd="3" destOrd="0" presId="urn:microsoft.com/office/officeart/2018/5/layout/IconCircleLabelList"/>
    <dgm:cxn modelId="{19D59C8F-DBDA-4927-B5A0-4A0F4C7F9383}" type="presParOf" srcId="{C2046E1F-68B9-4732-9A05-149549023635}" destId="{1CAED912-CB79-4C3B-B56E-596769F7DFA4}" srcOrd="9" destOrd="0" presId="urn:microsoft.com/office/officeart/2018/5/layout/IconCircleLabelList"/>
    <dgm:cxn modelId="{82A0D65A-06EC-4885-830F-22CE07419641}" type="presParOf" srcId="{C2046E1F-68B9-4732-9A05-149549023635}" destId="{4C0F7B75-860B-4E1F-A7DC-DC91E851CE83}" srcOrd="10" destOrd="0" presId="urn:microsoft.com/office/officeart/2018/5/layout/IconCircleLabelList"/>
    <dgm:cxn modelId="{37BE9332-3770-4693-89B5-7F0D183DD346}" type="presParOf" srcId="{4C0F7B75-860B-4E1F-A7DC-DC91E851CE83}" destId="{3F279706-061C-4295-9F54-69A22ED2524B}" srcOrd="0" destOrd="0" presId="urn:microsoft.com/office/officeart/2018/5/layout/IconCircleLabelList"/>
    <dgm:cxn modelId="{CE55D761-A40E-4713-88EE-7592D8417EC6}" type="presParOf" srcId="{4C0F7B75-860B-4E1F-A7DC-DC91E851CE83}" destId="{A9528A89-7727-42E1-968D-613D7976530F}" srcOrd="1" destOrd="0" presId="urn:microsoft.com/office/officeart/2018/5/layout/IconCircleLabelList"/>
    <dgm:cxn modelId="{889A4DCD-1D76-4702-B0CB-2D1B3E9D6D9C}" type="presParOf" srcId="{4C0F7B75-860B-4E1F-A7DC-DC91E851CE83}" destId="{27CD0C85-E083-4A5D-912E-D9AF398EAAE3}" srcOrd="2" destOrd="0" presId="urn:microsoft.com/office/officeart/2018/5/layout/IconCircleLabelList"/>
    <dgm:cxn modelId="{F7A9D770-3CE8-439A-8C79-2DD61F6F2118}" type="presParOf" srcId="{4C0F7B75-860B-4E1F-A7DC-DC91E851CE83}" destId="{FDF4422B-C51E-4341-8218-82597B33FD2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59D0A-88FF-4210-8282-16A4F2594511}">
      <dsp:nvSpPr>
        <dsp:cNvPr id="0" name=""/>
        <dsp:cNvSpPr/>
      </dsp:nvSpPr>
      <dsp:spPr>
        <a:xfrm>
          <a:off x="1077811" y="734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196489-88F5-4264-B5BB-437F9F39A22D}">
      <dsp:nvSpPr>
        <dsp:cNvPr id="0" name=""/>
        <dsp:cNvSpPr/>
      </dsp:nvSpPr>
      <dsp:spPr>
        <a:xfrm>
          <a:off x="1277077" y="200000"/>
          <a:ext cx="536484" cy="536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7728C-260F-4D22-A38A-6C65E2DD991C}">
      <dsp:nvSpPr>
        <dsp:cNvPr id="0" name=""/>
        <dsp:cNvSpPr/>
      </dsp:nvSpPr>
      <dsp:spPr>
        <a:xfrm>
          <a:off x="778913" y="1226984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MAESTRO ESPECIALISTA EN EDUCACIÓN FÍSICA </a:t>
          </a:r>
          <a:endParaRPr lang="en-US" sz="1100" kern="1200"/>
        </a:p>
      </dsp:txBody>
      <dsp:txXfrm>
        <a:off x="778913" y="1226984"/>
        <a:ext cx="1532812" cy="708925"/>
      </dsp:txXfrm>
    </dsp:sp>
    <dsp:sp modelId="{BB312E84-5331-4E57-BD05-817487196379}">
      <dsp:nvSpPr>
        <dsp:cNvPr id="0" name=""/>
        <dsp:cNvSpPr/>
      </dsp:nvSpPr>
      <dsp:spPr>
        <a:xfrm>
          <a:off x="2878866" y="734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23D2AF-4070-49AC-8B69-4C40118581D4}">
      <dsp:nvSpPr>
        <dsp:cNvPr id="0" name=""/>
        <dsp:cNvSpPr/>
      </dsp:nvSpPr>
      <dsp:spPr>
        <a:xfrm>
          <a:off x="3078131" y="200000"/>
          <a:ext cx="536484" cy="536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EE8E4-3B1A-4976-8C32-DCC4AF410559}">
      <dsp:nvSpPr>
        <dsp:cNvPr id="0" name=""/>
        <dsp:cNvSpPr/>
      </dsp:nvSpPr>
      <dsp:spPr>
        <a:xfrm>
          <a:off x="2579967" y="1226984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TECNICO ESPECIALISTA EN INFORMÁTICA DE GESTIÓN (FP II)</a:t>
          </a:r>
          <a:endParaRPr lang="en-US" sz="1100" kern="1200"/>
        </a:p>
      </dsp:txBody>
      <dsp:txXfrm>
        <a:off x="2579967" y="1226984"/>
        <a:ext cx="1532812" cy="708925"/>
      </dsp:txXfrm>
    </dsp:sp>
    <dsp:sp modelId="{6CC4B2FB-3681-4BC7-A984-A15135965683}">
      <dsp:nvSpPr>
        <dsp:cNvPr id="0" name=""/>
        <dsp:cNvSpPr/>
      </dsp:nvSpPr>
      <dsp:spPr>
        <a:xfrm>
          <a:off x="4679920" y="734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1C59A-DA3D-41AE-9AD9-32CCBA4C34FB}">
      <dsp:nvSpPr>
        <dsp:cNvPr id="0" name=""/>
        <dsp:cNvSpPr/>
      </dsp:nvSpPr>
      <dsp:spPr>
        <a:xfrm>
          <a:off x="4879186" y="200000"/>
          <a:ext cx="536484" cy="5364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FC166-0F4C-408B-ABE6-100C997BBB4E}">
      <dsp:nvSpPr>
        <dsp:cNvPr id="0" name=""/>
        <dsp:cNvSpPr/>
      </dsp:nvSpPr>
      <dsp:spPr>
        <a:xfrm>
          <a:off x="4381022" y="1226984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PONENCIA: NUEVAS TECNOLOGIAS II. C.P. RAIMUNDO DE MIGUEL. CURSO 1999/2000 </a:t>
          </a:r>
          <a:endParaRPr lang="en-US" sz="1100" kern="1200"/>
        </a:p>
      </dsp:txBody>
      <dsp:txXfrm>
        <a:off x="4381022" y="1226984"/>
        <a:ext cx="1532812" cy="708925"/>
      </dsp:txXfrm>
    </dsp:sp>
    <dsp:sp modelId="{5E02305D-6675-4D3D-9A9C-2A0E974E4B2E}">
      <dsp:nvSpPr>
        <dsp:cNvPr id="0" name=""/>
        <dsp:cNvSpPr/>
      </dsp:nvSpPr>
      <dsp:spPr>
        <a:xfrm>
          <a:off x="1077811" y="2319113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D800A6-1571-4377-A10A-6C75D729F286}">
      <dsp:nvSpPr>
        <dsp:cNvPr id="0" name=""/>
        <dsp:cNvSpPr/>
      </dsp:nvSpPr>
      <dsp:spPr>
        <a:xfrm>
          <a:off x="1277077" y="2518379"/>
          <a:ext cx="536484" cy="5364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9F207B-3992-4EE4-98C4-AFE83B99FABD}">
      <dsp:nvSpPr>
        <dsp:cNvPr id="0" name=""/>
        <dsp:cNvSpPr/>
      </dsp:nvSpPr>
      <dsp:spPr>
        <a:xfrm>
          <a:off x="778913" y="3545363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 dirty="0"/>
            <a:t>PIE INGENIA. CURSO  2018/2019. </a:t>
          </a:r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 dirty="0"/>
            <a:t>INNOVA OBSERVA ACCIÓN CENTRO A CENTRO. CURSO 2019/2020</a:t>
          </a:r>
          <a:endParaRPr lang="en-US" sz="1100" kern="1200" dirty="0"/>
        </a:p>
      </dsp:txBody>
      <dsp:txXfrm>
        <a:off x="778913" y="3545363"/>
        <a:ext cx="1532812" cy="708925"/>
      </dsp:txXfrm>
    </dsp:sp>
    <dsp:sp modelId="{1E2685F0-2BFC-4326-B83C-C152B176C18C}">
      <dsp:nvSpPr>
        <dsp:cNvPr id="0" name=""/>
        <dsp:cNvSpPr/>
      </dsp:nvSpPr>
      <dsp:spPr>
        <a:xfrm>
          <a:off x="2878866" y="2319113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04E1CD-5D39-48C6-8F34-8CCD10EE25BD}">
      <dsp:nvSpPr>
        <dsp:cNvPr id="0" name=""/>
        <dsp:cNvSpPr/>
      </dsp:nvSpPr>
      <dsp:spPr>
        <a:xfrm>
          <a:off x="3078131" y="2518379"/>
          <a:ext cx="536484" cy="5364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D443B7-0B60-4410-A484-75A23B9363F5}">
      <dsp:nvSpPr>
        <dsp:cNvPr id="0" name=""/>
        <dsp:cNvSpPr/>
      </dsp:nvSpPr>
      <dsp:spPr>
        <a:xfrm>
          <a:off x="2579967" y="3545363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/>
            <a:t>PONENCIA: APLICACIÓN DE LA ROBÓTICA COMO HERRAMIENTA DIDÁCTICA. CURSO 2019/2020</a:t>
          </a:r>
          <a:endParaRPr lang="en-US" sz="1100" kern="1200"/>
        </a:p>
      </dsp:txBody>
      <dsp:txXfrm>
        <a:off x="2579967" y="3545363"/>
        <a:ext cx="1532812" cy="708925"/>
      </dsp:txXfrm>
    </dsp:sp>
    <dsp:sp modelId="{3F279706-061C-4295-9F54-69A22ED2524B}">
      <dsp:nvSpPr>
        <dsp:cNvPr id="0" name=""/>
        <dsp:cNvSpPr/>
      </dsp:nvSpPr>
      <dsp:spPr>
        <a:xfrm>
          <a:off x="4679920" y="2319113"/>
          <a:ext cx="935015" cy="9350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28A89-7727-42E1-968D-613D7976530F}">
      <dsp:nvSpPr>
        <dsp:cNvPr id="0" name=""/>
        <dsp:cNvSpPr/>
      </dsp:nvSpPr>
      <dsp:spPr>
        <a:xfrm>
          <a:off x="4879186" y="2518379"/>
          <a:ext cx="536484" cy="53648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F4422B-C51E-4341-8218-82597B33FD21}">
      <dsp:nvSpPr>
        <dsp:cNvPr id="0" name=""/>
        <dsp:cNvSpPr/>
      </dsp:nvSpPr>
      <dsp:spPr>
        <a:xfrm>
          <a:off x="4381022" y="3545363"/>
          <a:ext cx="1532812" cy="708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100" kern="1200" dirty="0"/>
            <a:t>DIFERENTES CURSOS DE ROBÓTICA, PROGRAMACIÓN E INTERNET DE LAS COSAS</a:t>
          </a:r>
          <a:endParaRPr lang="en-US" sz="1100" kern="1200" dirty="0"/>
        </a:p>
      </dsp:txBody>
      <dsp:txXfrm>
        <a:off x="4381022" y="3545363"/>
        <a:ext cx="1532812" cy="708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6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37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9827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714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7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29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74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72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014E1-122E-4DDA-8335-9A9EA35CC68F}" type="datetimeFigureOut">
              <a:rPr lang="es-ES" smtClean="0"/>
              <a:t>03/11/2020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4351F-551A-49E8-8898-629F4C0B51F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5344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64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90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6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0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790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9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959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www.damienkee.com%2F&amp;sa=D&amp;sntz=1&amp;usg=AFQjCNE2sK3y4GWUYLOjnd_Ua6XPKixnf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soreytecnoloxia.blogspot.com/2015/09/blue-bot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edtech4beginners.com/2017/11/23/2-minute-tutorials-lego-wedo/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jcyl-my.sharepoint.com/:f:/g/personal/rceinos_educa_jcyl_es/Emh6S4dt3lBMt_x-P-akN70BYsNMl_wzCIMd9ymm-56Owg?e=68cm5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ducajcyl-my.sharepoint.com/:f:/g/personal/rceinos_educa_jcyl_es/EoDMvv8gMCxNqVWtXkMkSdwBHegfge-DMvdxp6UTxm9fSg?e=21zmv1" TargetMode="External"/><Relationship Id="rId5" Type="http://schemas.openxmlformats.org/officeDocument/2006/relationships/hyperlink" Target="https://educajcyl-my.sharepoint.com/:f:/g/personal/rceinos_educa_jcyl_es/EsUAs4GbQKNPs3yxJEv9vIcB-SXV3Wh5jFkEaVLM_PVGhQ?e=b49v4f" TargetMode="External"/><Relationship Id="rId4" Type="http://schemas.openxmlformats.org/officeDocument/2006/relationships/hyperlink" Target="https://educajcyl-my.sharepoint.com/:f:/g/personal/rceinos_educa_jcyl_es/EqUsvuZdYR5BvaFOq0Wi3bEBuI_VZopO1Bhflu4FFsGJvg?e=wwjyP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-botica.com/Producto/TTS-Blue-Bot/" TargetMode="External"/><Relationship Id="rId2" Type="http://schemas.openxmlformats.org/officeDocument/2006/relationships/hyperlink" Target="https://reseteandote.com/portfolio/bluebo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ducation.lego.com/en-us/downloads/wedo-2/software" TargetMode="External"/><Relationship Id="rId4" Type="http://schemas.openxmlformats.org/officeDocument/2006/relationships/hyperlink" Target="https://www.youtube.com/watch?v=QXWH74bFocA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nfantic-tac.blogspot.com/2015/05/blue-bot-un-nuevo-recurso-para-el-aula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WH74bFocA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otix.es/es/lego-wedo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robotix.es/es/robotica-educativ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htxt.co.za/2016/01/06/legos-wedo-2-0-is-robotics-coding-and-everything-stem-for-kid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2ECC7C-8132-4872-9FF7-B72C82590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1668" y="1215496"/>
            <a:ext cx="5367866" cy="2387600"/>
          </a:xfrm>
        </p:spPr>
        <p:txBody>
          <a:bodyPr>
            <a:normAutofit/>
          </a:bodyPr>
          <a:lstStyle/>
          <a:p>
            <a:r>
              <a:rPr lang="es-ES" sz="4400"/>
              <a:t>Pensamiento computacional:</a:t>
            </a:r>
            <a:br>
              <a:rPr lang="es-ES" sz="4400"/>
            </a:br>
            <a:r>
              <a:rPr lang="es-ES" sz="4400"/>
              <a:t>robótica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241C3A-0B1A-4BDB-8750-308E1A8324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667" y="3602038"/>
            <a:ext cx="5376333" cy="1655762"/>
          </a:xfrm>
        </p:spPr>
        <p:txBody>
          <a:bodyPr>
            <a:normAutofit/>
          </a:bodyPr>
          <a:lstStyle/>
          <a:p>
            <a:r>
              <a:rPr lang="es-ES" sz="1800"/>
              <a:t>«No enseño robótica … uso robots para enseñar»</a:t>
            </a:r>
          </a:p>
          <a:p>
            <a:r>
              <a:rPr lang="es-ES" sz="1800" b="1" u="sng">
                <a:hlinkClick r:id="rId3"/>
              </a:rPr>
              <a:t>Damien Kee</a:t>
            </a:r>
            <a:endParaRPr lang="es-ES" sz="1800" b="1"/>
          </a:p>
        </p:txBody>
      </p:sp>
      <p:pic>
        <p:nvPicPr>
          <p:cNvPr id="7" name="Graphic 6" descr="Salpicadura">
            <a:extLst>
              <a:ext uri="{FF2B5EF4-FFF2-40B4-BE49-F238E27FC236}">
                <a16:creationId xmlns:a16="http://schemas.microsoft.com/office/drawing/2014/main" id="{FE67267B-585A-46FD-B1C0-48063A617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19503" y="1539186"/>
            <a:ext cx="3525628" cy="352562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7415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A007C-7EBF-48DD-9AEF-0A456F93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099930"/>
          </a:xfrm>
        </p:spPr>
        <p:txBody>
          <a:bodyPr/>
          <a:lstStyle/>
          <a:p>
            <a:r>
              <a:rPr lang="es-ES" dirty="0"/>
              <a:t>¿qué posibilidades nos da el programa?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5C87CAB-0AB2-44D5-AE68-DF7CAFD20E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23" y="2179841"/>
            <a:ext cx="6347790" cy="3788361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CFB25A-A2C2-4F06-9CC7-01FF710C9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541" y="609600"/>
            <a:ext cx="3231807" cy="3541714"/>
          </a:xfrm>
        </p:spPr>
        <p:txBody>
          <a:bodyPr>
            <a:noAutofit/>
          </a:bodyPr>
          <a:lstStyle/>
          <a:p>
            <a:pPr algn="just"/>
            <a:r>
              <a:rPr lang="es-ES" sz="2000" dirty="0"/>
              <a:t>Podemos trabajar con proyectos con diferentes grados de complejidad:  Primeros pasos, proyectos guiados y proyectos abiertos.</a:t>
            </a:r>
          </a:p>
          <a:p>
            <a:pPr algn="just"/>
            <a:r>
              <a:rPr lang="es-ES" sz="2000" dirty="0"/>
              <a:t>Todos ellos tienen recursos para el profesor: Sugerencias, guías del profesor y unidades didácticas.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4292F86-0071-459C-AB4C-04761F470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541" y="4501913"/>
            <a:ext cx="2875723" cy="21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47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7B0E9-BDE9-4CC3-896C-6425EBA2B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Veamos un proyecto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BA013C7-28BF-4588-915F-BBFF12F81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5156200" y="1535574"/>
            <a:ext cx="5891213" cy="331219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2E833-5BA6-4077-84F9-5BA38611DF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249487"/>
            <a:ext cx="4844521" cy="3541714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400" dirty="0" err="1"/>
              <a:t>Cuando</a:t>
            </a:r>
            <a:r>
              <a:rPr lang="en-US" sz="2400" dirty="0"/>
              <a:t> </a:t>
            </a:r>
            <a:r>
              <a:rPr lang="en-US" sz="2400" dirty="0" err="1"/>
              <a:t>abrimos</a:t>
            </a:r>
            <a:r>
              <a:rPr lang="en-US" sz="2400" dirty="0"/>
              <a:t> un </a:t>
            </a:r>
            <a:r>
              <a:rPr lang="en-US" sz="2400" dirty="0" err="1"/>
              <a:t>proyecto</a:t>
            </a:r>
            <a:r>
              <a:rPr lang="en-US" sz="2400" dirty="0"/>
              <a:t> </a:t>
            </a:r>
            <a:r>
              <a:rPr lang="en-US" sz="2400" dirty="0" err="1"/>
              <a:t>guiado</a:t>
            </a:r>
            <a:r>
              <a:rPr lang="en-US" sz="2400" dirty="0"/>
              <a:t>,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indican</a:t>
            </a:r>
            <a:r>
              <a:rPr lang="en-US" sz="2400" dirty="0"/>
              <a:t>  la </a:t>
            </a:r>
            <a:r>
              <a:rPr lang="en-US" sz="2400" dirty="0" err="1"/>
              <a:t>edad</a:t>
            </a:r>
            <a:r>
              <a:rPr lang="en-US" sz="2400" dirty="0"/>
              <a:t> a la que </a:t>
            </a:r>
            <a:r>
              <a:rPr lang="en-US" sz="2400" dirty="0" err="1"/>
              <a:t>va</a:t>
            </a:r>
            <a:r>
              <a:rPr lang="en-US" sz="2400" dirty="0"/>
              <a:t> </a:t>
            </a:r>
            <a:r>
              <a:rPr lang="en-US" sz="2400" dirty="0" err="1"/>
              <a:t>dirigido</a:t>
            </a:r>
            <a:r>
              <a:rPr lang="en-US" sz="2400" dirty="0"/>
              <a:t>, el </a:t>
            </a:r>
            <a:r>
              <a:rPr lang="en-US" sz="2400" dirty="0" err="1"/>
              <a:t>tiempo</a:t>
            </a:r>
            <a:r>
              <a:rPr lang="en-US" sz="2400" dirty="0"/>
              <a:t> de </a:t>
            </a:r>
            <a:r>
              <a:rPr lang="en-US" sz="2400" dirty="0" err="1"/>
              <a:t>realización</a:t>
            </a:r>
            <a:r>
              <a:rPr lang="en-US" sz="2400" dirty="0"/>
              <a:t> y el </a:t>
            </a:r>
            <a:r>
              <a:rPr lang="en-US" sz="2400" dirty="0" err="1"/>
              <a:t>nivel</a:t>
            </a:r>
            <a:r>
              <a:rPr lang="en-US" sz="2400" dirty="0"/>
              <a:t> de </a:t>
            </a:r>
            <a:r>
              <a:rPr lang="en-US" sz="2400" dirty="0" err="1"/>
              <a:t>dificultad</a:t>
            </a:r>
            <a:r>
              <a:rPr lang="en-US" sz="2400" dirty="0"/>
              <a:t>.</a:t>
            </a:r>
          </a:p>
          <a:p>
            <a:pPr indent="-228600" algn="just">
              <a:buFont typeface="Arial" panose="020B0604020202020204" pitchFamily="34" charset="0"/>
              <a:buChar char="•"/>
            </a:pPr>
            <a:r>
              <a:rPr lang="en-US" sz="2400" dirty="0"/>
              <a:t>Nos </a:t>
            </a:r>
            <a:r>
              <a:rPr lang="en-US" sz="2400" dirty="0" err="1"/>
              <a:t>indica</a:t>
            </a:r>
            <a:r>
              <a:rPr lang="en-US" sz="2400" dirty="0"/>
              <a:t> lo que </a:t>
            </a:r>
            <a:r>
              <a:rPr lang="en-US" sz="2400" dirty="0" err="1"/>
              <a:t>vamos</a:t>
            </a:r>
            <a:r>
              <a:rPr lang="en-US" sz="2400" dirty="0"/>
              <a:t> a </a:t>
            </a:r>
            <a:r>
              <a:rPr lang="en-US" sz="2400" dirty="0" err="1"/>
              <a:t>realizar</a:t>
            </a:r>
            <a:r>
              <a:rPr lang="en-US" sz="2400" dirty="0"/>
              <a:t> y la </a:t>
            </a:r>
            <a:r>
              <a:rPr lang="en-US" sz="2400" dirty="0" err="1"/>
              <a:t>motivación</a:t>
            </a:r>
            <a:r>
              <a:rPr lang="en-US" sz="2400" dirty="0"/>
              <a:t> para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proyecto</a:t>
            </a:r>
            <a:r>
              <a:rPr lang="en-US" sz="2400" dirty="0"/>
              <a:t>. Podemos </a:t>
            </a:r>
            <a:r>
              <a:rPr lang="en-US" sz="2400" dirty="0" err="1"/>
              <a:t>aprovechar</a:t>
            </a:r>
            <a:r>
              <a:rPr lang="en-US" sz="2400" dirty="0"/>
              <a:t> la </a:t>
            </a:r>
            <a:r>
              <a:rPr lang="en-US" sz="2400" dirty="0" err="1"/>
              <a:t>ocasión</a:t>
            </a:r>
            <a:r>
              <a:rPr lang="en-US" sz="2400" dirty="0"/>
              <a:t> para que </a:t>
            </a:r>
            <a:r>
              <a:rPr lang="en-US" sz="2400" dirty="0" err="1"/>
              <a:t>investiguen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un </a:t>
            </a:r>
            <a:r>
              <a:rPr lang="en-US" sz="2400" dirty="0" err="1"/>
              <a:t>tema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concreto</a:t>
            </a:r>
            <a:r>
              <a:rPr lang="en-US" sz="2400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2387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9E7D2-87C6-48D9-BED5-E506F30D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113" y="1122363"/>
            <a:ext cx="4527929" cy="4287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7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ROBÓTICA CON</a:t>
            </a:r>
            <a:br>
              <a:rPr lang="en-US" sz="47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7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LEGO® WEDO 2.0</a:t>
            </a:r>
            <a:br>
              <a:rPr lang="en-US" sz="47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47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 NUESTRAS AULAS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368100-2A70-483E-B2A5-5B6492A8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1631" y="1122363"/>
            <a:ext cx="2816368" cy="42878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Sugerencia de trabajo</a:t>
            </a:r>
          </a:p>
        </p:txBody>
      </p:sp>
    </p:spTree>
    <p:extLst>
      <p:ext uri="{BB962C8B-B14F-4D97-AF65-F5344CB8AC3E}">
        <p14:creationId xmlns:p14="http://schemas.microsoft.com/office/powerpoint/2010/main" val="21777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808E881-F662-46F2-9C24-3233E91A93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69"/>
          <a:stretch/>
        </p:blipFill>
        <p:spPr>
          <a:xfrm>
            <a:off x="1325218" y="549162"/>
            <a:ext cx="4592573" cy="23530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787C85-9694-4DB9-BEA2-03529504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461" y="549162"/>
            <a:ext cx="4439600" cy="232957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92201C0-AF26-4A42-868F-D1579D6C75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218" y="3429000"/>
            <a:ext cx="4592573" cy="241584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9F8634A-16A5-4FEF-86D1-3EA1916218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9461" y="3429000"/>
            <a:ext cx="4439600" cy="23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48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B72B4-6FD2-4A6D-8256-427766ACB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220953"/>
            <a:ext cx="9905998" cy="1478570"/>
          </a:xfrm>
        </p:spPr>
        <p:txBody>
          <a:bodyPr/>
          <a:lstStyle/>
          <a:p>
            <a:r>
              <a:rPr lang="es-ES" dirty="0"/>
              <a:t>Cuando terminan el proyecto tenemos nuevas posibilidades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8F4E9FC-A13D-49C2-95E5-CBB92B4CE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2944687" y="2249488"/>
            <a:ext cx="6299451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BB3E9-3FFF-4A0B-8278-64CB1AE3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09605"/>
          </a:xfrm>
        </p:spPr>
        <p:txBody>
          <a:bodyPr/>
          <a:lstStyle/>
          <a:p>
            <a:r>
              <a:rPr lang="es-ES" dirty="0"/>
              <a:t>¿Qué podemos hacer?</a:t>
            </a:r>
          </a:p>
        </p:txBody>
      </p:sp>
      <p:pic>
        <p:nvPicPr>
          <p:cNvPr id="4" name="videofinal">
            <a:hlinkClick r:id="" action="ppaction://media"/>
            <a:extLst>
              <a:ext uri="{FF2B5EF4-FFF2-40B4-BE49-F238E27FC236}">
                <a16:creationId xmlns:a16="http://schemas.microsoft.com/office/drawing/2014/main" id="{67B092CA-F1CC-44E0-A51A-B0B44A0D22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2249488"/>
            <a:ext cx="6296025" cy="3541712"/>
          </a:xfrm>
        </p:spPr>
      </p:pic>
    </p:spTree>
    <p:extLst>
      <p:ext uri="{BB962C8B-B14F-4D97-AF65-F5344CB8AC3E}">
        <p14:creationId xmlns:p14="http://schemas.microsoft.com/office/powerpoint/2010/main" val="287086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E824C-90A0-4EFD-B666-169B5D08CBE2}"/>
              </a:ext>
            </a:extLst>
          </p:cNvPr>
          <p:cNvSpPr txBox="1">
            <a:spLocks/>
          </p:cNvSpPr>
          <p:nvPr/>
        </p:nvSpPr>
        <p:spPr>
          <a:xfrm>
            <a:off x="951075" y="787528"/>
            <a:ext cx="1028984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Aplicación de la Robótica en el aula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41CFDFC-B666-4A08-A3CF-11E1A0DA9062}"/>
              </a:ext>
            </a:extLst>
          </p:cNvPr>
          <p:cNvCxnSpPr/>
          <p:nvPr/>
        </p:nvCxnSpPr>
        <p:spPr>
          <a:xfrm>
            <a:off x="1451577" y="1577009"/>
            <a:ext cx="9136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28A0F6-B0CA-478E-AA85-C19F5CEC3998}"/>
              </a:ext>
            </a:extLst>
          </p:cNvPr>
          <p:cNvSpPr txBox="1">
            <a:spLocks/>
          </p:cNvSpPr>
          <p:nvPr/>
        </p:nvSpPr>
        <p:spPr>
          <a:xfrm>
            <a:off x="1294362" y="1577009"/>
            <a:ext cx="9983238" cy="4493463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s-ES" sz="3300" dirty="0"/>
              <a:t>Organización.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s-ES" sz="2900" dirty="0"/>
              <a:t>Establecer grupos. Plantearnos si fijos o no.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s-ES" sz="2900" dirty="0"/>
              <a:t>Responsable de esos grupos: tutor/a, maestro/a de apoyo.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s-ES" sz="2900" dirty="0"/>
              <a:t>Temporalización: Cada cuanto van a trabajar, semanalmente, quincenalmente…</a:t>
            </a:r>
          </a:p>
          <a:p>
            <a:pPr lvl="2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es-ES" sz="2900" dirty="0"/>
              <a:t>Lugar de trabajo: Aula (Según </a:t>
            </a:r>
            <a:r>
              <a:rPr lang="es-ES" sz="2900" dirty="0" err="1"/>
              <a:t>recomenaciones</a:t>
            </a:r>
            <a:r>
              <a:rPr lang="es-ES" sz="2900" dirty="0"/>
              <a:t> por COVID-19), sala de informática.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s-ES" sz="3300" dirty="0"/>
              <a:t>Manera de trabajar.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s-ES" sz="3300" dirty="0"/>
              <a:t>Familiarización con los materiales y la programación.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es-ES" sz="3300" dirty="0"/>
              <a:t>Realización de proyectos.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4368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E824C-90A0-4EFD-B666-169B5D08CBE2}"/>
              </a:ext>
            </a:extLst>
          </p:cNvPr>
          <p:cNvSpPr txBox="1">
            <a:spLocks/>
          </p:cNvSpPr>
          <p:nvPr/>
        </p:nvSpPr>
        <p:spPr>
          <a:xfrm>
            <a:off x="534723" y="827281"/>
            <a:ext cx="10833188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Aplicación de la Robótica en el aula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41CFDFC-B666-4A08-A3CF-11E1A0DA9062}"/>
              </a:ext>
            </a:extLst>
          </p:cNvPr>
          <p:cNvCxnSpPr/>
          <p:nvPr/>
        </p:nvCxnSpPr>
        <p:spPr>
          <a:xfrm>
            <a:off x="1451577" y="1577009"/>
            <a:ext cx="9136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28A0F6-B0CA-478E-AA85-C19F5CEC3998}"/>
              </a:ext>
            </a:extLst>
          </p:cNvPr>
          <p:cNvSpPr txBox="1">
            <a:spLocks/>
          </p:cNvSpPr>
          <p:nvPr/>
        </p:nvSpPr>
        <p:spPr>
          <a:xfrm>
            <a:off x="757185" y="1562285"/>
            <a:ext cx="10610726" cy="466574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7200" dirty="0"/>
              <a:t>Organización.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7200" dirty="0"/>
              <a:t>Manera de trabajar.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7200" dirty="0"/>
              <a:t> Grupos de 4 participantes máximo: Buscapiezas, Constructor, Jefazo/a y Control de Calidad.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7200" dirty="0"/>
              <a:t>Roles muy definidos que cambien cada 5 montajes. Nadie puede ocupar la función del otro.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7200" dirty="0"/>
              <a:t>Se trabaja y se desmonta sobre la tapa. Es muy importante que la caja esté ordenada.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7200" dirty="0"/>
              <a:t>Avisar cuando se caiga una pieza, es importante que no falta ninguna para poder terminar los proyectos.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7200" dirty="0"/>
              <a:t>Es muy interesante dar tiempos y proyectarlo para que sean conscientes.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7200" dirty="0"/>
              <a:t>Familiarización con los materiales y la programación.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7200" dirty="0"/>
              <a:t>Realización de proyectos.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7283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E824C-90A0-4EFD-B666-169B5D08CBE2}"/>
              </a:ext>
            </a:extLst>
          </p:cNvPr>
          <p:cNvSpPr txBox="1">
            <a:spLocks/>
          </p:cNvSpPr>
          <p:nvPr/>
        </p:nvSpPr>
        <p:spPr>
          <a:xfrm>
            <a:off x="1451577" y="787524"/>
            <a:ext cx="9603275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Aplicación de la Robótica en el aula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41CFDFC-B666-4A08-A3CF-11E1A0DA9062}"/>
              </a:ext>
            </a:extLst>
          </p:cNvPr>
          <p:cNvCxnSpPr/>
          <p:nvPr/>
        </p:nvCxnSpPr>
        <p:spPr>
          <a:xfrm>
            <a:off x="1451577" y="1577009"/>
            <a:ext cx="9136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28A0F6-B0CA-478E-AA85-C19F5CEC3998}"/>
              </a:ext>
            </a:extLst>
          </p:cNvPr>
          <p:cNvSpPr txBox="1">
            <a:spLocks/>
          </p:cNvSpPr>
          <p:nvPr/>
        </p:nvSpPr>
        <p:spPr>
          <a:xfrm>
            <a:off x="757185" y="1562285"/>
            <a:ext cx="10610726" cy="4665744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Organización.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Manera de trabajar.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Familiarización con los materiales y la programación.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dirty="0"/>
              <a:t>Realización de los primeros proyectos y proyectos guiados y dialogar con ellos como funcionan los bloques de programación.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dirty="0"/>
              <a:t>Animar a los niños a que añadan elementos de construcción y prueben diferentes bloques, así respetamos los diferentes tiempos de trabajo de cada grupo.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dirty="0"/>
              <a:t>Cuando se hayan familiarizado con los proyectos eliminar el ejemplo a seguir de programación.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Realización de proyectos.</a:t>
            </a:r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2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es-ES" dirty="0"/>
          </a:p>
          <a:p>
            <a:pPr lvl="1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5276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DE824C-90A0-4EFD-B666-169B5D08CBE2}"/>
              </a:ext>
            </a:extLst>
          </p:cNvPr>
          <p:cNvSpPr txBox="1">
            <a:spLocks/>
          </p:cNvSpPr>
          <p:nvPr/>
        </p:nvSpPr>
        <p:spPr>
          <a:xfrm>
            <a:off x="1451577" y="787524"/>
            <a:ext cx="9603275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Aplicación de la Robótica en el aula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F41CFDFC-B666-4A08-A3CF-11E1A0DA9062}"/>
              </a:ext>
            </a:extLst>
          </p:cNvPr>
          <p:cNvCxnSpPr/>
          <p:nvPr/>
        </p:nvCxnSpPr>
        <p:spPr>
          <a:xfrm>
            <a:off x="1451577" y="1577009"/>
            <a:ext cx="91369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28A0F6-B0CA-478E-AA85-C19F5CEC3998}"/>
              </a:ext>
            </a:extLst>
          </p:cNvPr>
          <p:cNvSpPr txBox="1">
            <a:spLocks/>
          </p:cNvSpPr>
          <p:nvPr/>
        </p:nvSpPr>
        <p:spPr>
          <a:xfrm>
            <a:off x="757185" y="1562285"/>
            <a:ext cx="10610726" cy="4295176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Organización.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Manera de trabajar.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Familiarización con los materiales y la programación.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s-ES" sz="5000" dirty="0"/>
              <a:t>Realización de proyectos.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dirty="0"/>
              <a:t>Buscar un proyecto (guiado, libre, en la red…) que esté relacionado con algún contenido que nos interese. 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b="1" dirty="0"/>
              <a:t>Fase Explorar: </a:t>
            </a:r>
            <a:r>
              <a:rPr lang="es-ES" sz="4800" dirty="0"/>
              <a:t>Búsqueda de información sobre el tema e ideas de construcción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b="1" dirty="0"/>
              <a:t>Fase Crear: </a:t>
            </a:r>
            <a:r>
              <a:rPr lang="es-ES" sz="4800" dirty="0"/>
              <a:t>Construir y programar el proyecto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b="1" dirty="0"/>
              <a:t>Fase Probar:</a:t>
            </a:r>
            <a:r>
              <a:rPr lang="es-ES" sz="4800" dirty="0"/>
              <a:t> Conceder tiempo para probar posibilidades e interiorizar lo aprendido.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sz="4800" b="1" dirty="0"/>
              <a:t>Fase Compartir: </a:t>
            </a:r>
            <a:r>
              <a:rPr lang="es-ES" sz="4800" dirty="0"/>
              <a:t>Documentar y presentar su proyecto.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9214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D417D-C221-4149-B1D4-2B6B2476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330" y="1134681"/>
            <a:ext cx="2743310" cy="425502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Roberto </a:t>
            </a:r>
            <a:r>
              <a:rPr lang="es-ES" dirty="0" err="1">
                <a:solidFill>
                  <a:srgbClr val="FFFFFF"/>
                </a:solidFill>
              </a:rPr>
              <a:t>ceinos</a:t>
            </a:r>
            <a:r>
              <a:rPr lang="es-ES" dirty="0">
                <a:solidFill>
                  <a:srgbClr val="FFFFFF"/>
                </a:solidFill>
              </a:rPr>
              <a:t> aguado</a:t>
            </a:r>
          </a:p>
        </p:txBody>
      </p:sp>
      <p:graphicFrame>
        <p:nvGraphicFramePr>
          <p:cNvPr id="43" name="Marcador de contenido 2">
            <a:extLst>
              <a:ext uri="{FF2B5EF4-FFF2-40B4-BE49-F238E27FC236}">
                <a16:creationId xmlns:a16="http://schemas.microsoft.com/office/drawing/2014/main" id="{B50432A3-420A-4B47-B24E-05F9E2D22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4100658"/>
              </p:ext>
            </p:extLst>
          </p:nvPr>
        </p:nvGraphicFramePr>
        <p:xfrm>
          <a:off x="4662189" y="1134682"/>
          <a:ext cx="6692748" cy="425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FA8039CE-E55D-4ACD-B5FB-8018B28EF804}"/>
              </a:ext>
            </a:extLst>
          </p:cNvPr>
          <p:cNvSpPr txBox="1"/>
          <p:nvPr/>
        </p:nvSpPr>
        <p:spPr>
          <a:xfrm>
            <a:off x="837063" y="4244261"/>
            <a:ext cx="269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C.E.I.P. SOFÍA TARTILÁN</a:t>
            </a:r>
          </a:p>
        </p:txBody>
      </p:sp>
    </p:spTree>
    <p:extLst>
      <p:ext uri="{BB962C8B-B14F-4D97-AF65-F5344CB8AC3E}">
        <p14:creationId xmlns:p14="http://schemas.microsoft.com/office/powerpoint/2010/main" val="2766334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37605-9A7D-46F3-95D1-5AA3F196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960" y="1122363"/>
            <a:ext cx="7559039" cy="3027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NOS FAMILIARIZAMOS CON</a:t>
            </a:r>
            <a:br>
              <a:rPr lang="en-US" sz="5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 PROGRAMACIÓN</a:t>
            </a:r>
            <a:br>
              <a:rPr lang="en-US" sz="5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 LOS MATERIALES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416054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F441B2C-7E6A-4F9F-B8F8-F21CE4F7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113" y="1124192"/>
            <a:ext cx="7351171" cy="42010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F76E76-129A-4BED-9987-C53EE99DC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3009" y="1532766"/>
            <a:ext cx="3829878" cy="42010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B2F80B-2E28-412D-8DFA-87B7E44EE353}"/>
              </a:ext>
            </a:extLst>
          </p:cNvPr>
          <p:cNvSpPr txBox="1"/>
          <p:nvPr/>
        </p:nvSpPr>
        <p:spPr>
          <a:xfrm>
            <a:off x="4553244" y="5093048"/>
            <a:ext cx="31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¡OJO! ¡No confundir con el de motor</a:t>
            </a:r>
            <a:r>
              <a:rPr lang="es-E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2184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7A68D6-CF32-44FA-8A24-61CB8A041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51" y="1047543"/>
            <a:ext cx="7625626" cy="441297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11BA55F-F556-4463-B14C-185357CBE2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2736" y="3782873"/>
            <a:ext cx="3432313" cy="1266825"/>
          </a:xfrm>
          <a:prstGeom prst="rect">
            <a:avLst/>
          </a:prstGeom>
        </p:spPr>
      </p:pic>
      <p:cxnSp>
        <p:nvCxnSpPr>
          <p:cNvPr id="4" name="Conector: angular 3">
            <a:extLst>
              <a:ext uri="{FF2B5EF4-FFF2-40B4-BE49-F238E27FC236}">
                <a16:creationId xmlns:a16="http://schemas.microsoft.com/office/drawing/2014/main" id="{43641E59-E4EC-4ACE-AF49-2FE3F5236FF4}"/>
              </a:ext>
            </a:extLst>
          </p:cNvPr>
          <p:cNvCxnSpPr/>
          <p:nvPr/>
        </p:nvCxnSpPr>
        <p:spPr>
          <a:xfrm flipV="1">
            <a:off x="5526157" y="3429000"/>
            <a:ext cx="1444486" cy="467139"/>
          </a:xfrm>
          <a:prstGeom prst="bentConnector3">
            <a:avLst>
              <a:gd name="adj1" fmla="val -4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41FA2B02-E705-41BF-AF6A-00F295B4668F}"/>
              </a:ext>
            </a:extLst>
          </p:cNvPr>
          <p:cNvSpPr txBox="1"/>
          <p:nvPr/>
        </p:nvSpPr>
        <p:spPr>
          <a:xfrm>
            <a:off x="6970643" y="3254029"/>
            <a:ext cx="3087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Es el tiempo que funciona el motor hasta pasar al siguiente bloque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B00888-2316-4878-B72D-3D48CC8CA492}"/>
              </a:ext>
            </a:extLst>
          </p:cNvPr>
          <p:cNvSpPr txBox="1"/>
          <p:nvPr/>
        </p:nvSpPr>
        <p:spPr>
          <a:xfrm>
            <a:off x="8742622" y="1778510"/>
            <a:ext cx="233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Pone el motor en marcha hasta el siguiente bloque</a:t>
            </a:r>
          </a:p>
        </p:txBody>
      </p:sp>
      <p:cxnSp>
        <p:nvCxnSpPr>
          <p:cNvPr id="7" name="Conector: angular 6">
            <a:extLst>
              <a:ext uri="{FF2B5EF4-FFF2-40B4-BE49-F238E27FC236}">
                <a16:creationId xmlns:a16="http://schemas.microsoft.com/office/drawing/2014/main" id="{1F713FF7-D27A-488F-ADCE-E1704F2B712E}"/>
              </a:ext>
            </a:extLst>
          </p:cNvPr>
          <p:cNvCxnSpPr>
            <a:cxnSpLocks/>
          </p:cNvCxnSpPr>
          <p:nvPr/>
        </p:nvCxnSpPr>
        <p:spPr>
          <a:xfrm>
            <a:off x="1722783" y="2544417"/>
            <a:ext cx="1060174" cy="709612"/>
          </a:xfrm>
          <a:prstGeom prst="bentConnector3">
            <a:avLst>
              <a:gd name="adj1" fmla="val 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EAED60F-A38D-45EE-BCB7-9F4A9F46DC3F}"/>
              </a:ext>
            </a:extLst>
          </p:cNvPr>
          <p:cNvCxnSpPr/>
          <p:nvPr/>
        </p:nvCxnSpPr>
        <p:spPr>
          <a:xfrm flipV="1">
            <a:off x="1722783" y="3254029"/>
            <a:ext cx="0" cy="642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D4197EDB-6AA5-48CE-8E4A-AD96C6F36FC4}"/>
              </a:ext>
            </a:extLst>
          </p:cNvPr>
          <p:cNvSpPr txBox="1"/>
          <p:nvPr/>
        </p:nvSpPr>
        <p:spPr>
          <a:xfrm>
            <a:off x="2850641" y="2967335"/>
            <a:ext cx="189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</a:rPr>
              <a:t>Cambiamos el sentido pulsando sobre el bloque</a:t>
            </a: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28ED6F46-8816-4CA1-9C2B-42BC5E970B96}"/>
              </a:ext>
            </a:extLst>
          </p:cNvPr>
          <p:cNvSpPr/>
          <p:nvPr/>
        </p:nvSpPr>
        <p:spPr>
          <a:xfrm>
            <a:off x="8098680" y="1924704"/>
            <a:ext cx="643942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5797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3D7A59-651E-4564-9BDA-6695DF2CA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339" y="868017"/>
            <a:ext cx="4770001" cy="49894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CE56B8-EB80-4B21-933A-66BD602B2D38}"/>
              </a:ext>
            </a:extLst>
          </p:cNvPr>
          <p:cNvSpPr txBox="1"/>
          <p:nvPr/>
        </p:nvSpPr>
        <p:spPr>
          <a:xfrm>
            <a:off x="6096000" y="1590261"/>
            <a:ext cx="489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Hay que tener en cuenta que si detrás de él  no hay un bloque que mantenga el cambio de color, este cambio puede ser sólo un instante.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7D199F-F622-4F1E-8132-3F98EF90B834}"/>
              </a:ext>
            </a:extLst>
          </p:cNvPr>
          <p:cNvSpPr txBox="1"/>
          <p:nvPr/>
        </p:nvSpPr>
        <p:spPr>
          <a:xfrm>
            <a:off x="6096000" y="3826136"/>
            <a:ext cx="46250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reproducir un sonido propio, previamente lo gravaremos pulsando sobre el icono del micrófono que aparece en la parte superior izquierda.</a:t>
            </a:r>
          </a:p>
          <a:p>
            <a:r>
              <a:rPr lang="es-ES" dirty="0"/>
              <a:t>Solo permite la grabación de un sonido y hay que prestar atención a la duración de este sonido para pasar al siguiente bloque.</a:t>
            </a:r>
          </a:p>
        </p:txBody>
      </p:sp>
    </p:spTree>
    <p:extLst>
      <p:ext uri="{BB962C8B-B14F-4D97-AF65-F5344CB8AC3E}">
        <p14:creationId xmlns:p14="http://schemas.microsoft.com/office/powerpoint/2010/main" val="200192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4B3E114-859C-4CB3-9587-C7A38CBA6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77" y="2922104"/>
            <a:ext cx="4324350" cy="13649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F4EB434-85CD-4E16-9255-E3EF2EE9D5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76" y="725764"/>
            <a:ext cx="4324351" cy="18451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2D4491-97ED-4C98-B362-6AC1CDAB6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28" y="4588971"/>
            <a:ext cx="3477110" cy="15432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414C1B-D0BF-4A66-BC74-A18A06EA0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34" y="1206164"/>
            <a:ext cx="3448531" cy="14670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E55AB5-B8DB-42BD-ABCE-CA07DFD5C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734" y="3114046"/>
            <a:ext cx="3620005" cy="152421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8FB7EB-5B39-48DF-A747-638DB102F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734" y="4638259"/>
            <a:ext cx="3534268" cy="15242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1F1EE6-5F45-4121-B067-81D4B28827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47276" y="1196011"/>
            <a:ext cx="3591426" cy="127652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4C42A4B-E755-4824-AB0D-308FB1D5F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5855" y="3114046"/>
            <a:ext cx="3534268" cy="11622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1F5697A-4AA8-412D-9E4D-07A08954F1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8560" y="4638259"/>
            <a:ext cx="3524742" cy="1162212"/>
          </a:xfrm>
          <a:prstGeom prst="rect">
            <a:avLst/>
          </a:prstGeom>
        </p:spPr>
      </p:pic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0F980716-6B4E-4254-8890-E10051061AFC}"/>
              </a:ext>
            </a:extLst>
          </p:cNvPr>
          <p:cNvSpPr/>
          <p:nvPr/>
        </p:nvSpPr>
        <p:spPr>
          <a:xfrm>
            <a:off x="1815548" y="2159398"/>
            <a:ext cx="45719" cy="460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EA0F2DB-6C4C-4142-9B3A-F1E4D4965CAB}"/>
              </a:ext>
            </a:extLst>
          </p:cNvPr>
          <p:cNvSpPr txBox="1"/>
          <p:nvPr/>
        </p:nvSpPr>
        <p:spPr>
          <a:xfrm>
            <a:off x="898628" y="2570923"/>
            <a:ext cx="242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Cómo con los sonidos permite incluir fotos propias</a:t>
            </a: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D6101131-F446-4757-BEFC-87114BFE51A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987826" y="2911171"/>
            <a:ext cx="2675429" cy="1816734"/>
          </a:xfrm>
          <a:prstGeom prst="bentConnector3">
            <a:avLst>
              <a:gd name="adj1" fmla="val 9111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id="{3511BA10-DB73-4D89-8760-124F55EAD47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799276" y="3941100"/>
            <a:ext cx="2231445" cy="325090"/>
          </a:xfrm>
          <a:prstGeom prst="bentConnector3">
            <a:avLst>
              <a:gd name="adj1" fmla="val 9394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17F966CC-0BFA-4CB2-A316-EE614C0C7003}"/>
              </a:ext>
            </a:extLst>
          </p:cNvPr>
          <p:cNvCxnSpPr/>
          <p:nvPr/>
        </p:nvCxnSpPr>
        <p:spPr>
          <a:xfrm>
            <a:off x="5222978" y="2219741"/>
            <a:ext cx="0" cy="262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F4E4EEC1-6997-493B-874B-3FFAC14E8EAC}"/>
              </a:ext>
            </a:extLst>
          </p:cNvPr>
          <p:cNvCxnSpPr/>
          <p:nvPr/>
        </p:nvCxnSpPr>
        <p:spPr>
          <a:xfrm flipV="1">
            <a:off x="5234609" y="3094143"/>
            <a:ext cx="0" cy="165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1EFCCF-F305-423F-97D5-E48534835D28}"/>
              </a:ext>
            </a:extLst>
          </p:cNvPr>
          <p:cNvSpPr txBox="1"/>
          <p:nvPr/>
        </p:nvSpPr>
        <p:spPr>
          <a:xfrm>
            <a:off x="8110034" y="2568510"/>
            <a:ext cx="238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Cambiamos pulsando</a:t>
            </a:r>
          </a:p>
          <a:p>
            <a:r>
              <a:rPr lang="es-ES" sz="1200" dirty="0"/>
              <a:t>sobre el bloque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3F09C5F-7ED3-4F50-8B2E-594D1FAA4AC3}"/>
              </a:ext>
            </a:extLst>
          </p:cNvPr>
          <p:cNvSpPr txBox="1"/>
          <p:nvPr/>
        </p:nvSpPr>
        <p:spPr>
          <a:xfrm>
            <a:off x="4663255" y="2680338"/>
            <a:ext cx="238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Cambiamos pulsando</a:t>
            </a:r>
          </a:p>
          <a:p>
            <a:r>
              <a:rPr lang="es-ES" sz="1200" dirty="0"/>
              <a:t>sobre el bloque</a:t>
            </a: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CDEEFD05-CBDF-45CF-ABC5-52867E53E5C1}"/>
              </a:ext>
            </a:extLst>
          </p:cNvPr>
          <p:cNvCxnSpPr/>
          <p:nvPr/>
        </p:nvCxnSpPr>
        <p:spPr>
          <a:xfrm>
            <a:off x="8696085" y="2215956"/>
            <a:ext cx="0" cy="4392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A559D0C-801D-4D5B-B9B7-A019A5B6E0F7}"/>
              </a:ext>
            </a:extLst>
          </p:cNvPr>
          <p:cNvCxnSpPr/>
          <p:nvPr/>
        </p:nvCxnSpPr>
        <p:spPr>
          <a:xfrm flipV="1">
            <a:off x="8706678" y="2922104"/>
            <a:ext cx="0" cy="337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: angular 32">
            <a:extLst>
              <a:ext uri="{FF2B5EF4-FFF2-40B4-BE49-F238E27FC236}">
                <a16:creationId xmlns:a16="http://schemas.microsoft.com/office/drawing/2014/main" id="{ABF9DAB4-D5E8-4777-9830-8F37CC635A0F}"/>
              </a:ext>
            </a:extLst>
          </p:cNvPr>
          <p:cNvCxnSpPr>
            <a:cxnSpLocks/>
            <a:stCxn id="11" idx="1"/>
            <a:endCxn id="26" idx="1"/>
          </p:cNvCxnSpPr>
          <p:nvPr/>
        </p:nvCxnSpPr>
        <p:spPr>
          <a:xfrm rot="10800000" flipH="1">
            <a:off x="7938560" y="2799343"/>
            <a:ext cx="171474" cy="2420022"/>
          </a:xfrm>
          <a:prstGeom prst="bentConnector3">
            <a:avLst>
              <a:gd name="adj1" fmla="val -173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87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445BACC-B9E3-4FF1-BEA1-522E71DEB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97" y="1066470"/>
            <a:ext cx="7287642" cy="47250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747CAD4-929F-4C9A-803B-95B6F491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039" y="1484425"/>
            <a:ext cx="3534268" cy="22291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F251881-4880-4809-A906-87D15F65335A}"/>
              </a:ext>
            </a:extLst>
          </p:cNvPr>
          <p:cNvSpPr txBox="1"/>
          <p:nvPr/>
        </p:nvSpPr>
        <p:spPr>
          <a:xfrm>
            <a:off x="8692899" y="4727244"/>
            <a:ext cx="2769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Los bloques cambian pulsando sobre ellos</a:t>
            </a:r>
          </a:p>
        </p:txBody>
      </p:sp>
    </p:spTree>
    <p:extLst>
      <p:ext uri="{BB962C8B-B14F-4D97-AF65-F5344CB8AC3E}">
        <p14:creationId xmlns:p14="http://schemas.microsoft.com/office/powerpoint/2010/main" val="3332163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C2DF0E-80C2-432C-B89C-0DF0FF3DC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1" y="668261"/>
            <a:ext cx="8649185" cy="552147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6C3F68F-6D34-45FD-A9DD-69DA398F7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5" y="4887456"/>
            <a:ext cx="3839552" cy="121029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DC7F2A-5966-46A0-9139-79AE0AB813FF}"/>
              </a:ext>
            </a:extLst>
          </p:cNvPr>
          <p:cNvSpPr txBox="1"/>
          <p:nvPr/>
        </p:nvSpPr>
        <p:spPr>
          <a:xfrm>
            <a:off x="9793358" y="1563756"/>
            <a:ext cx="1736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¡ATENCIÓN!</a:t>
            </a:r>
          </a:p>
          <a:p>
            <a:endParaRPr lang="es-ES" dirty="0"/>
          </a:p>
          <a:p>
            <a:r>
              <a:rPr lang="es-ES" dirty="0"/>
              <a:t>Estos bloques sólo se pueden colocar debajo de figuras que tienen la parte inferior convexa.</a:t>
            </a:r>
          </a:p>
        </p:txBody>
      </p:sp>
    </p:spTree>
    <p:extLst>
      <p:ext uri="{BB962C8B-B14F-4D97-AF65-F5344CB8AC3E}">
        <p14:creationId xmlns:p14="http://schemas.microsoft.com/office/powerpoint/2010/main" val="2321770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46B59C-69D3-41F9-9FAA-F9600E965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92" y="629664"/>
            <a:ext cx="7877908" cy="55655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492A8D-9860-4A49-90B8-E6526F3723EC}"/>
              </a:ext>
            </a:extLst>
          </p:cNvPr>
          <p:cNvSpPr txBox="1"/>
          <p:nvPr/>
        </p:nvSpPr>
        <p:spPr>
          <a:xfrm>
            <a:off x="2331977" y="5347051"/>
            <a:ext cx="567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Es importante diferenciar entre bloques de salida: por ejemplo el motor y de entrada: por ejemplo el sensor óptico</a:t>
            </a:r>
          </a:p>
        </p:txBody>
      </p:sp>
    </p:spTree>
    <p:extLst>
      <p:ext uri="{BB962C8B-B14F-4D97-AF65-F5344CB8AC3E}">
        <p14:creationId xmlns:p14="http://schemas.microsoft.com/office/powerpoint/2010/main" val="3887574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FA5069-D0E0-4CC8-948A-3FB3A51E84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262" y="1459418"/>
            <a:ext cx="6394174" cy="47028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7E2A17E-9E0F-4F31-B6EC-DB6C8243F32C}"/>
              </a:ext>
            </a:extLst>
          </p:cNvPr>
          <p:cNvSpPr txBox="1"/>
          <p:nvPr/>
        </p:nvSpPr>
        <p:spPr>
          <a:xfrm>
            <a:off x="828262" y="568187"/>
            <a:ext cx="7474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ELABORAR UN PSEUDOCÓDIGO</a:t>
            </a: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C080167-A22F-416B-90E5-67D6B0789792}"/>
              </a:ext>
            </a:extLst>
          </p:cNvPr>
          <p:cNvCxnSpPr/>
          <p:nvPr/>
        </p:nvCxnSpPr>
        <p:spPr>
          <a:xfrm flipH="1">
            <a:off x="1404730" y="4214191"/>
            <a:ext cx="490331" cy="450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66531D4-1C58-4AEE-82F8-D5501CD8B298}"/>
              </a:ext>
            </a:extLst>
          </p:cNvPr>
          <p:cNvSpPr txBox="1"/>
          <p:nvPr/>
        </p:nvSpPr>
        <p:spPr>
          <a:xfrm>
            <a:off x="7341704" y="1459418"/>
            <a:ext cx="39903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Inicia el programa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Motor potencia 8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Giro de motor hacia la izquierda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Hasta que haya un cambio de distancia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Gira de motor hacia la derecha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Dos segundos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Repite todos los pasos para siempre</a:t>
            </a:r>
          </a:p>
          <a:p>
            <a:pPr marL="342900" indent="-342900">
              <a:buFont typeface="+mj-lt"/>
              <a:buAutoNum type="arabicPeriod"/>
            </a:pP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A0FDB9-72FB-4556-8A6F-0709F2CC6A1D}"/>
              </a:ext>
            </a:extLst>
          </p:cNvPr>
          <p:cNvSpPr txBox="1"/>
          <p:nvPr/>
        </p:nvSpPr>
        <p:spPr>
          <a:xfrm>
            <a:off x="3061252" y="3402535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Manda el mensaje “uno”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6D89ECC-D913-46E6-8858-279BB9FC4E59}"/>
              </a:ext>
            </a:extLst>
          </p:cNvPr>
          <p:cNvSpPr txBox="1"/>
          <p:nvPr/>
        </p:nvSpPr>
        <p:spPr>
          <a:xfrm>
            <a:off x="7359149" y="4352517"/>
            <a:ext cx="4426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Cuando llegue el mensaje “uno” inicia el programa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Gira de motor a la izquierda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Repetir hasta que haya un cambio de distancia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Para el motor</a:t>
            </a:r>
          </a:p>
        </p:txBody>
      </p:sp>
    </p:spTree>
    <p:extLst>
      <p:ext uri="{BB962C8B-B14F-4D97-AF65-F5344CB8AC3E}">
        <p14:creationId xmlns:p14="http://schemas.microsoft.com/office/powerpoint/2010/main" val="2892594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E21A92-BD54-469A-9EBE-F73C6161E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9732" y="1431033"/>
            <a:ext cx="5087815" cy="36843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9389F8-5412-47EA-93B8-3BE6544FD924}"/>
              </a:ext>
            </a:extLst>
          </p:cNvPr>
          <p:cNvSpPr txBox="1"/>
          <p:nvPr/>
        </p:nvSpPr>
        <p:spPr>
          <a:xfrm>
            <a:off x="2968488" y="1003146"/>
            <a:ext cx="8229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Al pulsar la tecla “A” (diferencia mayúsculas y minúsculas) ejecuta los programas.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8DA8214-350F-4549-8161-A88A241661AB}"/>
              </a:ext>
            </a:extLst>
          </p:cNvPr>
          <p:cNvSpPr txBox="1"/>
          <p:nvPr/>
        </p:nvSpPr>
        <p:spPr>
          <a:xfrm>
            <a:off x="6705600" y="1795858"/>
            <a:ext cx="39278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Esperar hasta notar agitación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Mover motor hacia la izquierda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Poner color verde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Volver a repetir los tres pasos siempre</a:t>
            </a:r>
          </a:p>
          <a:p>
            <a:endParaRPr lang="es-ES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4F08D85-5BD7-47A9-A39E-46944441F266}"/>
              </a:ext>
            </a:extLst>
          </p:cNvPr>
          <p:cNvSpPr/>
          <p:nvPr/>
        </p:nvSpPr>
        <p:spPr>
          <a:xfrm>
            <a:off x="6705600" y="35848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Esperar hasta notar que no haya inclinación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Parar motor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Poner color rojo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Volver a repetir los tres pasos siempre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36A0770-B970-4D4E-919D-89B079105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609" y="4778417"/>
            <a:ext cx="3111424" cy="110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62CD9-7D1A-4872-91CD-9509BB02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/>
              <a:t>dos propuestas</a:t>
            </a:r>
          </a:p>
        </p:txBody>
      </p:sp>
      <p:pic>
        <p:nvPicPr>
          <p:cNvPr id="5" name="Marcador de contenido 4" descr="Imagen que contiene mesa, interior, sentado&#10;&#10;Descripción generada automáticamente">
            <a:extLst>
              <a:ext uri="{FF2B5EF4-FFF2-40B4-BE49-F238E27FC236}">
                <a16:creationId xmlns:a16="http://schemas.microsoft.com/office/drawing/2014/main" id="{3A90E7A9-BD5B-4BC6-921F-36D712C15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2804508" y="2251880"/>
            <a:ext cx="2662000" cy="2688941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6FB871-B8EB-43D8-8D68-AC95849556E1}"/>
              </a:ext>
            </a:extLst>
          </p:cNvPr>
          <p:cNvSpPr txBox="1"/>
          <p:nvPr/>
        </p:nvSpPr>
        <p:spPr>
          <a:xfrm>
            <a:off x="2804508" y="4502239"/>
            <a:ext cx="2390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BLUE BOT</a:t>
            </a:r>
          </a:p>
        </p:txBody>
      </p:sp>
      <p:pic>
        <p:nvPicPr>
          <p:cNvPr id="8" name="Imagen 7" descr="Imagen que contiene LEGO&#10;&#10;Descripción generada automáticamente">
            <a:extLst>
              <a:ext uri="{FF2B5EF4-FFF2-40B4-BE49-F238E27FC236}">
                <a16:creationId xmlns:a16="http://schemas.microsoft.com/office/drawing/2014/main" id="{BF8A71C3-E39A-436B-8A91-F2BDDDB08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2666" y="2251880"/>
            <a:ext cx="4393902" cy="26889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412CFF7-60E0-493C-AC81-854A81664768}"/>
              </a:ext>
            </a:extLst>
          </p:cNvPr>
          <p:cNvSpPr txBox="1"/>
          <p:nvPr/>
        </p:nvSpPr>
        <p:spPr>
          <a:xfrm>
            <a:off x="8830433" y="4771544"/>
            <a:ext cx="1896135" cy="169277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ES" sz="500" dirty="0">
                <a:solidFill>
                  <a:srgbClr val="FFFFFF"/>
                </a:solidFill>
                <a:hlinkClick r:id="rId5" tooltip="https://edtech4beginners.com/2017/11/23/2-minute-tutorials-lego-wed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ES" sz="500" dirty="0">
                <a:solidFill>
                  <a:srgbClr val="FFFFFF"/>
                </a:solidFill>
              </a:rPr>
              <a:t> de Autor desconocido está bajo licencia </a:t>
            </a:r>
            <a:r>
              <a:rPr lang="es-ES" sz="500" dirty="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s-ES" sz="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38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1B98828-75C0-43FA-BDDF-833E3CF4B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9" y="1227188"/>
            <a:ext cx="8510953" cy="47850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5AD18E-466B-4AEC-93CA-82E605A9F6AE}"/>
              </a:ext>
            </a:extLst>
          </p:cNvPr>
          <p:cNvSpPr txBox="1"/>
          <p:nvPr/>
        </p:nvSpPr>
        <p:spPr>
          <a:xfrm>
            <a:off x="1142817" y="635305"/>
            <a:ext cx="8713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POSIBLE SOLUCIONES A PROYECTOS DE CONSTRUCCIÓN</a:t>
            </a:r>
            <a:endParaRPr lang="es-ES" sz="2800" dirty="0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9CD0898-C07B-4404-AD60-EFA0F58AF546}"/>
              </a:ext>
            </a:extLst>
          </p:cNvPr>
          <p:cNvCxnSpPr/>
          <p:nvPr/>
        </p:nvCxnSpPr>
        <p:spPr>
          <a:xfrm flipH="1">
            <a:off x="2557670" y="1404730"/>
            <a:ext cx="2915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8D95953D-93ED-45D8-ABF1-0EB0920C812D}"/>
              </a:ext>
            </a:extLst>
          </p:cNvPr>
          <p:cNvSpPr txBox="1"/>
          <p:nvPr/>
        </p:nvSpPr>
        <p:spPr>
          <a:xfrm>
            <a:off x="5675602" y="1207599"/>
            <a:ext cx="495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Pulsando sobre la bombilla y luego sobre el ladrillo</a:t>
            </a:r>
          </a:p>
        </p:txBody>
      </p:sp>
    </p:spTree>
    <p:extLst>
      <p:ext uri="{BB962C8B-B14F-4D97-AF65-F5344CB8AC3E}">
        <p14:creationId xmlns:p14="http://schemas.microsoft.com/office/powerpoint/2010/main" val="1555989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627AB4-5AE7-4456-A7BC-AB698BA6F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47" y="1302941"/>
            <a:ext cx="8613913" cy="484296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3DCF59-4035-4A3D-AA92-5FCBBD4DB408}"/>
              </a:ext>
            </a:extLst>
          </p:cNvPr>
          <p:cNvSpPr txBox="1"/>
          <p:nvPr/>
        </p:nvSpPr>
        <p:spPr>
          <a:xfrm>
            <a:off x="824764" y="712098"/>
            <a:ext cx="9608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POSIBLE SOLUCIONES A PSUDOCÓDIGOS DE PROGRAMACIÓN</a:t>
            </a:r>
            <a:endParaRPr lang="es-ES" sz="2800" dirty="0"/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678CAF48-A677-447C-A3C5-8176A0D7D3D2}"/>
              </a:ext>
            </a:extLst>
          </p:cNvPr>
          <p:cNvCxnSpPr/>
          <p:nvPr/>
        </p:nvCxnSpPr>
        <p:spPr>
          <a:xfrm flipH="1">
            <a:off x="2917519" y="1509854"/>
            <a:ext cx="29154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30640C2E-AD7E-48F3-B2C8-B55E19ABE095}"/>
              </a:ext>
            </a:extLst>
          </p:cNvPr>
          <p:cNvSpPr txBox="1"/>
          <p:nvPr/>
        </p:nvSpPr>
        <p:spPr>
          <a:xfrm>
            <a:off x="5832997" y="1319059"/>
            <a:ext cx="476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Pulsando sobre la bombilla y luego sobre el PLAY</a:t>
            </a:r>
          </a:p>
        </p:txBody>
      </p:sp>
    </p:spTree>
    <p:extLst>
      <p:ext uri="{BB962C8B-B14F-4D97-AF65-F5344CB8AC3E}">
        <p14:creationId xmlns:p14="http://schemas.microsoft.com/office/powerpoint/2010/main" val="1717645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D4B16D-600A-41A1-8B1B-3727C56C0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7C35E0-BD19-4AFC-81BF-7A7507E9C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60000"/>
            </a:schemeClr>
          </a:solidFill>
          <a:effectLst/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1E08D20A-3975-4596-85C6-D46799586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30A9349-BFE4-4720-A229-98DCD3B69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28487744-BBC9-4D40-85B3-0D45003C3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FAD6EF4D-97BD-46B4-9B5B-CD70971DD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10DCC42-11D2-4162-B47A-869B3F669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DE4880D6-6ECE-4F1B-B474-FE3940D04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1A39307-F675-49D2-9E45-28DA2AB5C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AC5E23C5-C5D6-4BC3-9531-C0B2D7D29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D3FC0A7-9672-4B19-8D54-71C3B39F7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911D04C-3FFB-4D1E-8F59-5C02692E3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0178C8F-EF32-4F3D-B022-60A7DE136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EEB2DD25-DE0D-48CE-8218-E4EF12273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13C92E55-66CB-48F7-BF28-5D8ED146B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CB0B6C7B-4820-48AB-92AF-896559F00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2018EECD-4518-458F-989E-6FCAE5AE0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FB0915F-3C52-468A-87E7-F3EE381DA3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7B184771-5A8E-4ED5-9179-24B19F26C3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C5162D1-D64C-4FBA-BE86-11B27A743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9EFF345C-6A58-4123-B2D1-2ED9E3691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03CE89F7-AE1C-4370-920E-EE04C412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D6E298F6-F99D-49EF-B614-24D2179C23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2424FD35-451D-468C-9EB2-8DA350C12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45BC0C6F-B91F-42CC-9046-522FE822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88AFBEE-A8B5-4B18-B834-5269F6C13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64B0F493-EC69-4C85-87D4-287628231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09920E7F-979C-40F6-8FB1-791325A4A4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1387BCC3-D7BF-443E-B18C-87B696E64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F1C0670D-9FA2-48D7-AFDB-4438ECC3E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34088C0C-CAD1-4E66-A162-1D7020365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B8C224A6-72B4-4763-B708-65A321D0D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2EE3A964-523C-470B-8B10-09053452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1B87487E-C0EA-4E2A-8FC0-3D4C4F017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D8B57E7E-D885-4A0B-BBA0-E3BC3A68C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6FB84573-B84B-4571-A6E5-91CD308E7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7EE5EE00-E139-4AB9-ACFC-5E39CFA95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5A38A6AA-6753-4EFE-94BB-96DF7397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506AB599-570B-4547-97F4-F2C672301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9AFDEA1E-DBAB-4507-8D36-786F19A85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C824D6F7-0BDF-4C8C-869D-BDDEB07641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6953C491-AE0F-4D2B-9474-18D5E8B5D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5B956350-9BDD-4090-B2B6-12C13D1CE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ECE31E80-E354-44C3-81E0-4E3E41DDF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9DFA35DB-5360-405A-A7EB-064E51FBC0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2DA499BD-4313-4AD1-BE87-4BEF50FEC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680E4C6D-12D1-417A-A709-EC416D98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C93537B4-09B6-4CC6-92DE-3D3BDAC7A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5D100FC5-9EA8-4DA7-AFA4-BC60831FD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3F10D757-6A3B-4314-9755-419B3738E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28A4D881-D08B-4AAF-866D-7C3160112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A666F3F8-571E-483F-9B9F-31EDB91A9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18305C0F-0A00-450D-92A1-313C72439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9A5635D8-CCB7-4D16-BB87-B1BC1AC97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7C10A784-B5EE-4486-96E7-3CC72B93A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E5FA7CA-916C-4A34-A727-E0289D891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66" name="Picture 2">
            <a:extLst>
              <a:ext uri="{FF2B5EF4-FFF2-40B4-BE49-F238E27FC236}">
                <a16:creationId xmlns:a16="http://schemas.microsoft.com/office/drawing/2014/main" id="{51039561-92F9-40EE-900B-6AA0F5804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" y="9525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0D95C2-8CCB-4FB8-88E1-3A22407C2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3113" y="1122363"/>
            <a:ext cx="4527929" cy="4287836"/>
          </a:xfrm>
        </p:spPr>
        <p:txBody>
          <a:bodyPr anchor="ctr">
            <a:normAutofit/>
          </a:bodyPr>
          <a:lstStyle/>
          <a:p>
            <a:pPr algn="r"/>
            <a:r>
              <a:rPr lang="es-ES" sz="5100"/>
              <a:t>Documentos interesantes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5BEACA-4B24-465B-995E-44E683432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1630" y="1122363"/>
            <a:ext cx="3745051" cy="4287834"/>
          </a:xfrm>
        </p:spPr>
        <p:txBody>
          <a:bodyPr anchor="ctr">
            <a:normAutofit/>
          </a:bodyPr>
          <a:lstStyle/>
          <a:p>
            <a:r>
              <a:rPr lang="es-ES" sz="2400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Etiquetas, roles e instrucciones</a:t>
            </a:r>
            <a:endParaRPr lang="es-ES" sz="2400"/>
          </a:p>
          <a:p>
            <a:r>
              <a:rPr lang="es-ES" sz="2400" u="sng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Lego con Scratch</a:t>
            </a:r>
            <a:endParaRPr lang="es-ES" sz="2400"/>
          </a:p>
          <a:p>
            <a:r>
              <a:rPr lang="es-ES" sz="2400" u="sng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Manuales Lego WeDo</a:t>
            </a:r>
            <a:endParaRPr lang="es-ES" sz="2400"/>
          </a:p>
          <a:p>
            <a:r>
              <a:rPr lang="es-ES" sz="2400" u="sng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Vídeos Lego WeDo</a:t>
            </a:r>
            <a:endParaRPr lang="es-ES" sz="2400"/>
          </a:p>
          <a:p>
            <a:endParaRPr lang="es-ES" sz="2400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902DA06-324A-48CE-8C20-94535480A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133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9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B6BC81-1D96-4785-8B0E-EF56F177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99" y="1082673"/>
            <a:ext cx="3464730" cy="4708528"/>
          </a:xfrm>
        </p:spPr>
        <p:txBody>
          <a:bodyPr>
            <a:normAutofit/>
          </a:bodyPr>
          <a:lstStyle/>
          <a:p>
            <a:pPr algn="r"/>
            <a:r>
              <a:rPr lang="es-ES" sz="4000" dirty="0"/>
              <a:t>Web 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3C9892-8454-405C-8C65-78821749C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1082673"/>
            <a:ext cx="5751237" cy="4708528"/>
          </a:xfrm>
        </p:spPr>
        <p:txBody>
          <a:bodyPr anchor="ctr">
            <a:normAutofit/>
          </a:bodyPr>
          <a:lstStyle/>
          <a:p>
            <a:r>
              <a:rPr lang="es-ES" sz="1800" dirty="0"/>
              <a:t>BLUE-BOT</a:t>
            </a:r>
          </a:p>
          <a:p>
            <a:pPr lvl="1"/>
            <a:r>
              <a:rPr lang="es-ES" sz="1800" dirty="0">
                <a:hlinkClick r:id="rId2"/>
              </a:rPr>
              <a:t>https://reseteandote.com/portfolio/bluebot/</a:t>
            </a:r>
            <a:endParaRPr lang="es-ES" sz="1800" dirty="0">
              <a:hlinkClick r:id="rId3"/>
            </a:endParaRPr>
          </a:p>
          <a:p>
            <a:pPr lvl="1"/>
            <a:r>
              <a:rPr lang="es-ES" sz="1800" dirty="0">
                <a:hlinkClick r:id="rId3"/>
              </a:rPr>
              <a:t>https://www.ro-botica.com/Producto/TTS-Blue-Bot/</a:t>
            </a:r>
            <a:endParaRPr lang="es-ES" sz="1800" dirty="0">
              <a:hlinkClick r:id="rId4"/>
            </a:endParaRPr>
          </a:p>
          <a:p>
            <a:pPr lvl="1"/>
            <a:r>
              <a:rPr lang="es-ES" sz="1800" dirty="0">
                <a:hlinkClick r:id="rId4"/>
              </a:rPr>
              <a:t>https://www.youtube.com/watch?v=QXWH74bFocA</a:t>
            </a:r>
            <a:endParaRPr lang="es-ES" sz="1800" dirty="0"/>
          </a:p>
          <a:p>
            <a:r>
              <a:rPr lang="es-ES" sz="1800" dirty="0"/>
              <a:t>Lego </a:t>
            </a:r>
            <a:r>
              <a:rPr lang="es-ES" sz="1800" dirty="0" err="1"/>
              <a:t>WeDo</a:t>
            </a:r>
            <a:r>
              <a:rPr lang="es-ES" sz="1800" dirty="0"/>
              <a:t> 2.0</a:t>
            </a:r>
          </a:p>
          <a:p>
            <a:pPr lvl="1"/>
            <a:r>
              <a:rPr lang="es-ES" sz="1800" dirty="0">
                <a:hlinkClick r:id="rId5"/>
              </a:rPr>
              <a:t>https://education.lego.com/en-us/downloads/wedo-2/software</a:t>
            </a:r>
            <a:endParaRPr lang="es-ES" sz="1800" dirty="0"/>
          </a:p>
          <a:p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314708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268399-70E7-43AB-B8D2-CC9EDF42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082673"/>
            <a:ext cx="2869416" cy="4708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BILIOGRAFÍA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2BAE20-E033-49DA-AA60-EA95E3B4E9D0}"/>
              </a:ext>
            </a:extLst>
          </p:cNvPr>
          <p:cNvSpPr txBox="1"/>
          <p:nvPr/>
        </p:nvSpPr>
        <p:spPr>
          <a:xfrm>
            <a:off x="5297763" y="1082673"/>
            <a:ext cx="5751237" cy="4708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/>
              <a:t>LEGO</a:t>
            </a:r>
            <a:r>
              <a:rPr lang="en-US" baseline="30000"/>
              <a:t>® </a:t>
            </a:r>
            <a:r>
              <a:rPr lang="en-US"/>
              <a:t>Educatatión WeDo 2.0 – Introducción. 2017. Lego Group.</a:t>
            </a:r>
            <a:endParaRPr lang="en-US" baseline="30000"/>
          </a:p>
          <a:p>
            <a:pPr marL="285750" indent="-2286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/>
              <a:t>LEGO</a:t>
            </a:r>
            <a:r>
              <a:rPr lang="en-US" baseline="30000"/>
              <a:t>® </a:t>
            </a:r>
            <a:r>
              <a:rPr lang="en-US"/>
              <a:t>Educatatión WeDo 2.0 – Guía del Profesor. 2017. Lego Group.</a:t>
            </a:r>
          </a:p>
          <a:p>
            <a:pPr marL="285750" indent="-2286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/>
              <a:t>LEGO</a:t>
            </a:r>
            <a:r>
              <a:rPr lang="en-US" baseline="30000"/>
              <a:t>® </a:t>
            </a:r>
            <a:r>
              <a:rPr lang="en-US"/>
              <a:t>Educatatión WeDo 2.0 – Caja de herramientas. 2017. Lego Group.</a:t>
            </a:r>
          </a:p>
          <a:p>
            <a:pPr marL="285750" indent="-228600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/>
              <a:t>LEGO</a:t>
            </a:r>
            <a:r>
              <a:rPr lang="en-US" baseline="30000"/>
              <a:t>® </a:t>
            </a:r>
            <a:r>
              <a:rPr lang="en-US"/>
              <a:t>Educatatión WeDo 2.0 – Paquete Educativo. 2017. Lego Group.</a:t>
            </a:r>
          </a:p>
          <a:p>
            <a:pPr marL="285750" indent="-228600" defTabSz="914400">
              <a:lnSpc>
                <a:spcPct val="120000"/>
              </a:lnSpc>
              <a:buSzPct val="125000"/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 defTabSz="914400">
              <a:lnSpc>
                <a:spcPct val="120000"/>
              </a:lnSpc>
              <a:buSzPct val="125000"/>
              <a:buFont typeface="Arial" panose="020B0604020202020204" pitchFamily="34" charset="0"/>
              <a:buChar char="•"/>
            </a:pPr>
            <a:endParaRPr lang="en-US"/>
          </a:p>
          <a:p>
            <a:pPr marL="285750" indent="-228600" defTabSz="914400">
              <a:lnSpc>
                <a:spcPct val="120000"/>
              </a:lnSpc>
              <a:buSzPct val="125000"/>
              <a:buFont typeface="Arial" panose="020B0604020202020204" pitchFamily="34" charset="0"/>
              <a:buChar char="•"/>
            </a:pPr>
            <a:endParaRPr lang="en-US" baseline="30000"/>
          </a:p>
        </p:txBody>
      </p:sp>
    </p:spTree>
    <p:extLst>
      <p:ext uri="{BB962C8B-B14F-4D97-AF65-F5344CB8AC3E}">
        <p14:creationId xmlns:p14="http://schemas.microsoft.com/office/powerpoint/2010/main" val="1827582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E0850F1-24F5-4374-9F6C-1B577895ACB9}"/>
              </a:ext>
            </a:extLst>
          </p:cNvPr>
          <p:cNvSpPr txBox="1"/>
          <p:nvPr/>
        </p:nvSpPr>
        <p:spPr>
          <a:xfrm>
            <a:off x="1141413" y="618518"/>
            <a:ext cx="4459286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cap="all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¡MUCHAS GRACIAS POR VUESTRA ATENCIÓN!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89C0AD-E5C8-4A19-8587-AAB02E5F8533}"/>
              </a:ext>
            </a:extLst>
          </p:cNvPr>
          <p:cNvSpPr txBox="1"/>
          <p:nvPr/>
        </p:nvSpPr>
        <p:spPr>
          <a:xfrm>
            <a:off x="1141412" y="2249487"/>
            <a:ext cx="4459287" cy="396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Roberto Ceinos Aguado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00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C.E.I.P. Sofía Tartilán</a:t>
            </a:r>
          </a:p>
        </p:txBody>
      </p:sp>
      <p:pic>
        <p:nvPicPr>
          <p:cNvPr id="90" name="Graphic 6" descr="Winking Face with No Fill">
            <a:extLst>
              <a:ext uri="{FF2B5EF4-FFF2-40B4-BE49-F238E27FC236}">
                <a16:creationId xmlns:a16="http://schemas.microsoft.com/office/drawing/2014/main" id="{31FF813A-514C-4CFD-8C8C-012ABD65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688386"/>
            <a:ext cx="5456279" cy="545627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6412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DEF4F-ADAF-49A8-81E7-2C1CC4D6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368" y="618518"/>
            <a:ext cx="9905998" cy="1478570"/>
          </a:xfrm>
        </p:spPr>
        <p:txBody>
          <a:bodyPr>
            <a:normAutofit/>
          </a:bodyPr>
          <a:lstStyle/>
          <a:p>
            <a:r>
              <a:rPr lang="es-ES" sz="7200" dirty="0"/>
              <a:t>Blue bot</a:t>
            </a:r>
          </a:p>
        </p:txBody>
      </p:sp>
      <p:pic>
        <p:nvPicPr>
          <p:cNvPr id="6" name="Marcador de contenido 5" descr="Imagen que contiene interior, pared, sentado, mesa&#10;&#10;Descripción generada automáticamente">
            <a:extLst>
              <a:ext uri="{FF2B5EF4-FFF2-40B4-BE49-F238E27FC236}">
                <a16:creationId xmlns:a16="http://schemas.microsoft.com/office/drawing/2014/main" id="{0CBF477D-350D-45E5-BC2B-AF3EB53CB9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7473" y="2300667"/>
            <a:ext cx="4577333" cy="3541712"/>
          </a:xfr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805283-9CB8-4406-8471-A5F079A48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2059" y="618518"/>
            <a:ext cx="5800299" cy="5427440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Destinatarios: Niños/as entre 5 y 11 años</a:t>
            </a:r>
          </a:p>
          <a:p>
            <a:pPr algn="just"/>
            <a:r>
              <a:rPr lang="es-ES" dirty="0"/>
              <a:t>Finalidad: Primer acercamiento al pensamiento computacional y la programación</a:t>
            </a:r>
          </a:p>
          <a:p>
            <a:pPr algn="just"/>
            <a:r>
              <a:rPr lang="es-ES" dirty="0"/>
              <a:t>Aplicación en el aula:</a:t>
            </a:r>
          </a:p>
          <a:p>
            <a:pPr lvl="1" algn="just" fontAlgn="base"/>
            <a:r>
              <a:rPr lang="es-ES" i="1" dirty="0"/>
              <a:t>Trabajo de la </a:t>
            </a:r>
            <a:r>
              <a:rPr lang="es-ES" b="1" i="1" dirty="0"/>
              <a:t>lateralidad</a:t>
            </a:r>
            <a:r>
              <a:rPr lang="es-ES" i="1" dirty="0"/>
              <a:t> y la </a:t>
            </a:r>
            <a:r>
              <a:rPr lang="es-ES" b="1" i="1" dirty="0"/>
              <a:t>orientación espacial</a:t>
            </a:r>
            <a:r>
              <a:rPr lang="es-ES" i="1" dirty="0"/>
              <a:t> a través del juego.</a:t>
            </a:r>
            <a:endParaRPr lang="es-ES" dirty="0"/>
          </a:p>
          <a:p>
            <a:pPr lvl="1" algn="just" fontAlgn="base"/>
            <a:r>
              <a:rPr lang="es-ES" i="1" dirty="0"/>
              <a:t>Medio para adquirir aprendizajes variados.</a:t>
            </a:r>
            <a:endParaRPr lang="es-ES" dirty="0"/>
          </a:p>
          <a:p>
            <a:pPr lvl="1" algn="just" fontAlgn="base"/>
            <a:r>
              <a:rPr lang="es-ES" i="1" dirty="0"/>
              <a:t>Resolución de retos que aumentará su competencia </a:t>
            </a:r>
            <a:r>
              <a:rPr lang="es-ES" b="1" i="1" dirty="0"/>
              <a:t>lógica-matemática, lectoescritura…</a:t>
            </a:r>
            <a:endParaRPr lang="es-ES" dirty="0"/>
          </a:p>
          <a:p>
            <a:pPr lvl="1" algn="just" fontAlgn="base"/>
            <a:r>
              <a:rPr lang="es-ES" i="1" dirty="0"/>
              <a:t>Introducción de herramientas tecnológicas para llegar a los aprendizajes.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55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8FCC1-D020-46A9-8561-8FF5DD8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>
            <a:normAutofit/>
          </a:bodyPr>
          <a:lstStyle/>
          <a:p>
            <a:r>
              <a:rPr lang="es-ES" sz="4800" dirty="0"/>
              <a:t>¿qué es bluebot?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16CABE-8DA7-4301-ADF1-87BC394F5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448" y="1258165"/>
            <a:ext cx="9905999" cy="1815547"/>
          </a:xfrm>
        </p:spPr>
        <p:txBody>
          <a:bodyPr>
            <a:normAutofit lnSpcReduction="10000"/>
          </a:bodyPr>
          <a:lstStyle/>
          <a:p>
            <a:pPr marL="0" indent="0" algn="just" fontAlgn="base">
              <a:buNone/>
            </a:pPr>
            <a:r>
              <a:rPr lang="es-ES" sz="3300" dirty="0"/>
              <a:t>Bluebot es un robot para</a:t>
            </a:r>
            <a:r>
              <a:rPr lang="es-ES" sz="3300" b="1" dirty="0"/>
              <a:t> introducir la programación</a:t>
            </a:r>
            <a:r>
              <a:rPr lang="es-ES" sz="3300" dirty="0"/>
              <a:t> a los niños y niñas desde la etapa de Educación Infantil de forma simple e intuitiva.</a:t>
            </a:r>
          </a:p>
          <a:p>
            <a:endParaRPr lang="es-ES" dirty="0"/>
          </a:p>
        </p:txBody>
      </p:sp>
      <p:pic>
        <p:nvPicPr>
          <p:cNvPr id="1026" name="Picture 2" descr="Resultado de imagen de blue bot">
            <a:extLst>
              <a:ext uri="{FF2B5EF4-FFF2-40B4-BE49-F238E27FC236}">
                <a16:creationId xmlns:a16="http://schemas.microsoft.com/office/drawing/2014/main" id="{3D6EF513-54E9-42AA-806A-A90841F8E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1110" y="3073712"/>
            <a:ext cx="4572000" cy="24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1255A4CC-57B1-4094-A3C3-BD75C2D98DDB}"/>
              </a:ext>
            </a:extLst>
          </p:cNvPr>
          <p:cNvSpPr/>
          <p:nvPr/>
        </p:nvSpPr>
        <p:spPr>
          <a:xfrm>
            <a:off x="1311965" y="3073712"/>
            <a:ext cx="51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2400" dirty="0"/>
              <a:t>Es un </a:t>
            </a:r>
            <a:r>
              <a:rPr lang="es-ES" sz="2400" b="1" dirty="0"/>
              <a:t>robot programable con forma de abeja.</a:t>
            </a:r>
            <a:r>
              <a:rPr lang="es-ES" sz="2400" dirty="0"/>
              <a:t> ¡Es TRANSPARENTE y SE PUEDE MANEJAR DESDE UNA TABLET! Consta de cuatro botones naranjas de </a:t>
            </a:r>
            <a:r>
              <a:rPr lang="es-ES" sz="2400" b="1" dirty="0"/>
              <a:t>direccionalidad</a:t>
            </a:r>
            <a:r>
              <a:rPr lang="es-ES" sz="2400" dirty="0"/>
              <a:t> (adelante, atrás, giro a la derecha y giro a la izquierda), un botón verde de </a:t>
            </a:r>
            <a:r>
              <a:rPr lang="es-ES" sz="2400" b="1" dirty="0"/>
              <a:t>acción</a:t>
            </a:r>
            <a:r>
              <a:rPr lang="es-ES" sz="2400" dirty="0"/>
              <a:t> (GO) y 2 botones azules para </a:t>
            </a:r>
            <a:r>
              <a:rPr lang="es-ES" sz="2400" b="1" dirty="0"/>
              <a:t>borrar</a:t>
            </a:r>
            <a:r>
              <a:rPr lang="es-ES" sz="2400" dirty="0"/>
              <a:t> código o incluir en el mismo una </a:t>
            </a:r>
            <a:r>
              <a:rPr lang="es-ES" sz="2400" b="1" dirty="0"/>
              <a:t>pausa.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1146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140C7-9F5E-44FA-AA2D-379C5C97E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781878"/>
          </a:xfrm>
        </p:spPr>
        <p:txBody>
          <a:bodyPr>
            <a:normAutofit/>
          </a:bodyPr>
          <a:lstStyle/>
          <a:p>
            <a:r>
              <a:rPr lang="es-ES" sz="4000" dirty="0"/>
              <a:t>¿cómo funciona?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8146CEF-1091-4957-86FC-726F808F2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429543"/>
            <a:ext cx="5934511" cy="354171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sz="2000" dirty="0"/>
              <a:t>Blue-Bot funciona de manera autónoma cuando la encendemos. Deberemos tener en cuenta solo tres aspectos:</a:t>
            </a:r>
          </a:p>
          <a:p>
            <a:pPr algn="just"/>
            <a:r>
              <a:rPr lang="es-ES" sz="2000" dirty="0"/>
              <a:t>Cada vez que pulsemos un botón, los ojos de Blue-Bot parpadearán y oiremos un sonido que confirma la instrucción.</a:t>
            </a:r>
          </a:p>
          <a:p>
            <a:pPr algn="just"/>
            <a:r>
              <a:rPr lang="es-ES" sz="2000" dirty="0"/>
              <a:t>Blue-Bot siempre avanza o retrocede 15 cm y gira sobre sí misma 90º. La secuencia la realiza paso a paso, marcando cada acción con luz y sonido, animándonos a acompañarla y contar con ella. </a:t>
            </a:r>
          </a:p>
          <a:p>
            <a:pPr algn="just"/>
            <a:r>
              <a:rPr lang="es-ES" sz="2000" dirty="0"/>
              <a:t>Blue-Bot puede realizar hasta 40 movimientos. El botón de la X borra la memoria para empezar una nueva secuencia; en caso contrario repetirá la antigua secuencia y a continuación las nuevas instrucciones.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1DEC19-90AD-4145-86F1-7C77447D3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683" y="4971257"/>
            <a:ext cx="5709964" cy="164326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99A6E94-7DBF-4481-88EF-17D81354AB4C}"/>
              </a:ext>
            </a:extLst>
          </p:cNvPr>
          <p:cNvSpPr/>
          <p:nvPr/>
        </p:nvSpPr>
        <p:spPr>
          <a:xfrm>
            <a:off x="7646505" y="1391478"/>
            <a:ext cx="353833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s-ES" sz="2000" dirty="0"/>
              <a:t>Se puede manejar desde cualquier ordenador (Windows/Mac) o tablet (iPad/Android). Además, al trabajar de forma remota podemos conseguir </a:t>
            </a:r>
            <a:r>
              <a:rPr lang="es-ES" sz="2000" b="1" dirty="0"/>
              <a:t>giros de 45º</a:t>
            </a:r>
            <a:r>
              <a:rPr lang="es-ES" sz="2000" dirty="0"/>
              <a:t> y </a:t>
            </a:r>
            <a:r>
              <a:rPr lang="es-ES" sz="2000" b="1" dirty="0"/>
              <a:t>repetir una secuencia de comandos</a:t>
            </a:r>
            <a:r>
              <a:rPr lang="es-ES" sz="2000" dirty="0"/>
              <a:t>. Podremos personalizar los sonidos, el terreno de juego y resolver los diferentes retos que se plantean desde la app.</a:t>
            </a:r>
          </a:p>
          <a:p>
            <a:pPr algn="just" fontAlgn="base"/>
            <a:endParaRPr lang="es-ES" sz="2000" dirty="0"/>
          </a:p>
          <a:p>
            <a:r>
              <a:rPr lang="es-ES" sz="2000" dirty="0"/>
              <a:t>Veamos una sesión práctica:</a:t>
            </a:r>
          </a:p>
          <a:p>
            <a:r>
              <a:rPr lang="es-ES" sz="2000" dirty="0">
                <a:hlinkClick r:id="rId3"/>
              </a:rPr>
              <a:t>https://www.youtube.com/watch?v=QXWH74bFocA</a:t>
            </a:r>
            <a:endParaRPr lang="es-ES" sz="2000" dirty="0"/>
          </a:p>
          <a:p>
            <a:pPr algn="just" fontAlgn="base"/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6474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4955F-2919-43D2-B474-83B3A58E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033670"/>
          </a:xfrm>
        </p:spPr>
        <p:txBody>
          <a:bodyPr>
            <a:normAutofit/>
          </a:bodyPr>
          <a:lstStyle/>
          <a:p>
            <a:r>
              <a:rPr lang="es-ES" sz="4400" dirty="0"/>
              <a:t>Lego WEDO 2.0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16B3799C-935D-47A0-9134-604FBF1917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9EE83A-DB17-4C0C-B0F8-42102A10F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1736035"/>
            <a:ext cx="5934511" cy="4512365"/>
          </a:xfrm>
        </p:spPr>
        <p:txBody>
          <a:bodyPr>
            <a:normAutofit fontScale="92500"/>
          </a:bodyPr>
          <a:lstStyle/>
          <a:p>
            <a:pPr algn="just"/>
            <a:r>
              <a:rPr lang="es-ES" sz="2000" b="1" dirty="0"/>
              <a:t>LEGO Education WeDo 2.0</a:t>
            </a:r>
            <a:r>
              <a:rPr lang="es-ES" sz="2000" dirty="0"/>
              <a:t> es el kit de robótica recomendado para niñ@s a partir de 7 años. Permite construir y programar robots mediante el uso de motores, sensores y piezas de LEGO.</a:t>
            </a:r>
          </a:p>
          <a:p>
            <a:pPr algn="just"/>
            <a:r>
              <a:rPr lang="es-ES" sz="2000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LEGO WeDo</a:t>
            </a:r>
            <a:r>
              <a:rPr lang="es-ES" sz="2000" b="1" dirty="0"/>
              <a:t> </a:t>
            </a:r>
            <a:r>
              <a:rPr lang="es-ES" sz="2000" dirty="0"/>
              <a:t>es el robot ideal para que los alumnos de primaria aprendan </a:t>
            </a:r>
            <a:r>
              <a:rPr lang="es-ES" sz="2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robótica educativa</a:t>
            </a:r>
            <a:r>
              <a:rPr lang="es-ES" sz="2000" dirty="0"/>
              <a:t>, programación, ciencias, tecnología, ingeniería y matemáticas (STE</a:t>
            </a:r>
            <a:r>
              <a:rPr lang="es-ES" sz="2000" b="1" dirty="0"/>
              <a:t>M</a:t>
            </a:r>
            <a:r>
              <a:rPr lang="es-ES" sz="2000" dirty="0"/>
              <a:t>) de una forma amena y efectiva.</a:t>
            </a:r>
          </a:p>
          <a:p>
            <a:pPr algn="just"/>
            <a:r>
              <a:rPr lang="es-ES" sz="2000" dirty="0"/>
              <a:t>Desarrolla la confianza de los alumnos para formular preguntas, definir problemas y diseñar sus propias soluciones al poner el descubrimiento científico en sus manos y mentes. Aprender a resolver problemas paso a paso.</a:t>
            </a:r>
          </a:p>
        </p:txBody>
      </p:sp>
    </p:spTree>
    <p:extLst>
      <p:ext uri="{BB962C8B-B14F-4D97-AF65-F5344CB8AC3E}">
        <p14:creationId xmlns:p14="http://schemas.microsoft.com/office/powerpoint/2010/main" val="1852533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10323-DA26-4B5A-BDB9-AB05A6E4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APLICACIÓN EN EL AULA</a:t>
            </a:r>
          </a:p>
        </p:txBody>
      </p:sp>
      <p:pic>
        <p:nvPicPr>
          <p:cNvPr id="6" name="Marcador de contenido 5" descr="Imagen que contiene LEGO, interior, juguete, pared&#10;&#10;Descripción generada automáticamente">
            <a:extLst>
              <a:ext uri="{FF2B5EF4-FFF2-40B4-BE49-F238E27FC236}">
                <a16:creationId xmlns:a16="http://schemas.microsoft.com/office/drawing/2014/main" id="{28ED69C6-7187-47C3-9C43-12674AC66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/>
        </p:blipFill>
        <p:spPr>
          <a:xfrm>
            <a:off x="5156200" y="1548755"/>
            <a:ext cx="5891213" cy="328582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FD204E-587A-4FEE-B039-93CB178947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249487"/>
            <a:ext cx="4459287" cy="396504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Iniciación al pensamiento secuencial y computacional.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Utilización de la robótica para la resolución de problemas.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Fomentar el trabajo cooperativo a través de grupos con roles definidos.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Trabajo interdisciplinar con proyectos relacionados con diferentes áreas, fomentando la expresión oral para defender los proyectos realizados.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/>
              <a:t>Análisis de cómo funcionan las máquinas, palancas, rodamientos, fuerzas,  sensores, etc.</a:t>
            </a:r>
          </a:p>
          <a:p>
            <a:pPr marL="285750"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14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7FA38-2E36-47DA-9ED5-15A81B47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9286" cy="14785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¿Cómo podemos trabajar?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6000CB-78CE-4446-B66C-F03251B06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2" y="2249487"/>
            <a:ext cx="4459287" cy="396504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/>
              <a:t>Queremos fomentar el trabajo cooperativo y en equipo (también porque tenemos recursos limitados). Para ello haremos grupos de cuatro: Constructor/a, buscador/a, jefazo/a y el más importante: control de calidad.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/>
              <a:t>Es muy importante que todos/as tengan su papel muy claro y que sea rotatorio. Todos/as pasan por todos los puestos y no se entrometen en el papel que no les corresponde.</a:t>
            </a:r>
          </a:p>
        </p:txBody>
      </p:sp>
      <p:pic>
        <p:nvPicPr>
          <p:cNvPr id="1026" name="Picture 2" descr="Resultado de imagen de trabajo cooperativo lego">
            <a:extLst>
              <a:ext uri="{FF2B5EF4-FFF2-40B4-BE49-F238E27FC236}">
                <a16:creationId xmlns:a16="http://schemas.microsoft.com/office/drawing/2014/main" id="{615CB240-0BAF-45DE-AD1F-A2F99161C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941218"/>
            <a:ext cx="5456279" cy="4950615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5448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DF78FEB1E7C3C4B8B7DDCD237609C0D" ma:contentTypeVersion="7" ma:contentTypeDescription="Crear nuevo documento." ma:contentTypeScope="" ma:versionID="4fd09b61426622628feeb63f94283d16">
  <xsd:schema xmlns:xsd="http://www.w3.org/2001/XMLSchema" xmlns:xs="http://www.w3.org/2001/XMLSchema" xmlns:p="http://schemas.microsoft.com/office/2006/metadata/properties" xmlns:ns2="83c74b3c-6b28-411a-8561-45eb076e5400" targetNamespace="http://schemas.microsoft.com/office/2006/metadata/properties" ma:root="true" ma:fieldsID="edf49555dad8e3c424d02e8d28dc0d38" ns2:_="">
    <xsd:import namespace="83c74b3c-6b28-411a-8561-45eb076e5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74b3c-6b28-411a-8561-45eb076e54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E8037CA-72FA-4C24-90E0-ABAD9CAB7818}"/>
</file>

<file path=customXml/itemProps2.xml><?xml version="1.0" encoding="utf-8"?>
<ds:datastoreItem xmlns:ds="http://schemas.openxmlformats.org/officeDocument/2006/customXml" ds:itemID="{BF154232-F210-47FE-8D18-4D9B522107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513E3A-F1C5-4BF3-815A-7D6B6AD123F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1711</Words>
  <Application>Microsoft Office PowerPoint</Application>
  <PresentationFormat>Panorámica</PresentationFormat>
  <Paragraphs>163</Paragraphs>
  <Slides>35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Tw Cen MT</vt:lpstr>
      <vt:lpstr>Wingdings</vt:lpstr>
      <vt:lpstr>Circuito</vt:lpstr>
      <vt:lpstr>Pensamiento computacional: robótica</vt:lpstr>
      <vt:lpstr>Roberto ceinos aguado</vt:lpstr>
      <vt:lpstr>dos propuestas</vt:lpstr>
      <vt:lpstr>Blue bot</vt:lpstr>
      <vt:lpstr>¿qué es bluebot?</vt:lpstr>
      <vt:lpstr>¿cómo funciona?</vt:lpstr>
      <vt:lpstr>Lego WEDO 2.0</vt:lpstr>
      <vt:lpstr>APLICACIÓN EN EL AULA</vt:lpstr>
      <vt:lpstr>¿Cómo podemos trabajar?</vt:lpstr>
      <vt:lpstr>¿qué posibilidades nos da el programa?</vt:lpstr>
      <vt:lpstr>Veamos un proyecto</vt:lpstr>
      <vt:lpstr>LA ROBÓTICA CON LEGO® WEDO 2.0 EN NUESTRAS AULAS</vt:lpstr>
      <vt:lpstr>Presentación de PowerPoint</vt:lpstr>
      <vt:lpstr>Cuando terminan el proyecto tenemos nuevas posibilidades</vt:lpstr>
      <vt:lpstr>¿Qué podemos hacer?</vt:lpstr>
      <vt:lpstr>Presentación de PowerPoint</vt:lpstr>
      <vt:lpstr>Presentación de PowerPoint</vt:lpstr>
      <vt:lpstr>Presentación de PowerPoint</vt:lpstr>
      <vt:lpstr>Presentación de PowerPoint</vt:lpstr>
      <vt:lpstr>NOS FAMILIARIZAMOS CON LA PROGRAMACIÓN Y LOS MATERIALES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Documentos interesantes</vt:lpstr>
      <vt:lpstr>Web grafía</vt:lpstr>
      <vt:lpstr>BILIOGRAFÍA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Pensamiento computacional: robótica</dc:title>
  <dc:creator>ROBERTO</dc:creator>
  <cp:lastModifiedBy>CARMEN CEINOS BOQUETE</cp:lastModifiedBy>
  <cp:revision>2</cp:revision>
  <dcterms:created xsi:type="dcterms:W3CDTF">2020-11-03T12:30:25Z</dcterms:created>
  <dcterms:modified xsi:type="dcterms:W3CDTF">2020-11-03T16:58:12Z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0x010100DDF78FEB1E7C3C4B8B7DDCD237609C0D</vt:lpwstr>
  </property>
</Properties>
</file>