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74" r:id="rId2"/>
    <p:sldId id="275" r:id="rId3"/>
    <p:sldId id="276" r:id="rId4"/>
    <p:sldId id="256" r:id="rId5"/>
    <p:sldId id="257" r:id="rId6"/>
    <p:sldId id="258" r:id="rId7"/>
    <p:sldId id="259" r:id="rId8"/>
    <p:sldId id="273" r:id="rId9"/>
    <p:sldId id="260" r:id="rId10"/>
    <p:sldId id="263" r:id="rId11"/>
    <p:sldId id="272" r:id="rId12"/>
    <p:sldId id="264" r:id="rId13"/>
    <p:sldId id="277" r:id="rId14"/>
    <p:sldId id="288" r:id="rId15"/>
    <p:sldId id="278" r:id="rId16"/>
    <p:sldId id="279" r:id="rId17"/>
    <p:sldId id="280" r:id="rId18"/>
    <p:sldId id="281" r:id="rId19"/>
    <p:sldId id="287" r:id="rId20"/>
    <p:sldId id="282" r:id="rId21"/>
    <p:sldId id="283" r:id="rId22"/>
    <p:sldId id="292" r:id="rId23"/>
    <p:sldId id="285" r:id="rId24"/>
    <p:sldId id="289" r:id="rId25"/>
    <p:sldId id="286" r:id="rId26"/>
    <p:sldId id="290" r:id="rId27"/>
    <p:sldId id="291" r:id="rId2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A69A6F-88C3-452A-837F-2896723E68B3}" type="doc">
      <dgm:prSet loTypeId="urn:microsoft.com/office/officeart/2005/8/layout/chevron2" loCatId="list" qsTypeId="urn:microsoft.com/office/officeart/2005/8/quickstyle/simple1" qsCatId="simple" csTypeId="urn:microsoft.com/office/officeart/2005/8/colors/colorful2" csCatId="colorful" phldr="1"/>
      <dgm:spPr/>
      <dgm:t>
        <a:bodyPr/>
        <a:lstStyle/>
        <a:p>
          <a:endParaRPr lang="es-ES"/>
        </a:p>
      </dgm:t>
    </dgm:pt>
    <dgm:pt modelId="{079B891B-BC7E-42B7-9E45-88536197B73A}">
      <dgm:prSet phldrT="[Texto]"/>
      <dgm:spPr/>
      <dgm:t>
        <a:bodyPr/>
        <a:lstStyle/>
        <a:p>
          <a:r>
            <a:rPr lang="es-ES" dirty="0" smtClean="0"/>
            <a:t>PREVENTIVAS</a:t>
          </a:r>
          <a:endParaRPr lang="es-ES" dirty="0"/>
        </a:p>
      </dgm:t>
    </dgm:pt>
    <dgm:pt modelId="{5F8EDCE2-3718-4BF0-A35A-2FBD30E515A0}" type="parTrans" cxnId="{3A62293B-5FD4-4C73-811A-B8138D1C6F5E}">
      <dgm:prSet/>
      <dgm:spPr/>
      <dgm:t>
        <a:bodyPr/>
        <a:lstStyle/>
        <a:p>
          <a:endParaRPr lang="es-ES"/>
        </a:p>
      </dgm:t>
    </dgm:pt>
    <dgm:pt modelId="{DD59887D-5BE5-4840-88F2-474D9B38F891}" type="sibTrans" cxnId="{3A62293B-5FD4-4C73-811A-B8138D1C6F5E}">
      <dgm:prSet/>
      <dgm:spPr/>
      <dgm:t>
        <a:bodyPr/>
        <a:lstStyle/>
        <a:p>
          <a:endParaRPr lang="es-ES"/>
        </a:p>
      </dgm:t>
    </dgm:pt>
    <dgm:pt modelId="{1A8D4BC5-F8C6-4D36-8FB2-9404BD78A01D}">
      <dgm:prSet phldrT="[Texto]"/>
      <dgm:spPr/>
      <dgm:t>
        <a:bodyPr/>
        <a:lstStyle/>
        <a:p>
          <a:r>
            <a:rPr lang="es-ES" dirty="0" smtClean="0"/>
            <a:t>Sensibilización (tutorías y actividades de distintos organismos)</a:t>
          </a:r>
          <a:endParaRPr lang="es-ES" dirty="0"/>
        </a:p>
      </dgm:t>
    </dgm:pt>
    <dgm:pt modelId="{3937BA35-9F30-46C3-AD2B-44551E0697FF}" type="parTrans" cxnId="{E6DCE344-45B8-4B65-A934-74DD3DAB822A}">
      <dgm:prSet/>
      <dgm:spPr/>
      <dgm:t>
        <a:bodyPr/>
        <a:lstStyle/>
        <a:p>
          <a:endParaRPr lang="es-ES"/>
        </a:p>
      </dgm:t>
    </dgm:pt>
    <dgm:pt modelId="{3634B941-D719-424F-97DC-E190AB412CBE}" type="sibTrans" cxnId="{E6DCE344-45B8-4B65-A934-74DD3DAB822A}">
      <dgm:prSet/>
      <dgm:spPr/>
      <dgm:t>
        <a:bodyPr/>
        <a:lstStyle/>
        <a:p>
          <a:endParaRPr lang="es-ES"/>
        </a:p>
      </dgm:t>
    </dgm:pt>
    <dgm:pt modelId="{183ED526-44C6-48E4-987E-D9EF31F00069}">
      <dgm:prSet phldrT="[Texto]"/>
      <dgm:spPr/>
      <dgm:t>
        <a:bodyPr/>
        <a:lstStyle/>
        <a:p>
          <a:r>
            <a:rPr lang="es-ES" dirty="0" smtClean="0"/>
            <a:t>Plan de acogida 1º ESO</a:t>
          </a:r>
          <a:endParaRPr lang="es-ES" dirty="0"/>
        </a:p>
      </dgm:t>
    </dgm:pt>
    <dgm:pt modelId="{9DD2B366-877D-4F30-A990-DB167A08D412}" type="parTrans" cxnId="{357AA9FC-1D13-4B00-9C72-3E5A42D0B04A}">
      <dgm:prSet/>
      <dgm:spPr/>
      <dgm:t>
        <a:bodyPr/>
        <a:lstStyle/>
        <a:p>
          <a:endParaRPr lang="es-ES"/>
        </a:p>
      </dgm:t>
    </dgm:pt>
    <dgm:pt modelId="{348CB1FE-E7A8-44DF-ADEC-61F83786344C}" type="sibTrans" cxnId="{357AA9FC-1D13-4B00-9C72-3E5A42D0B04A}">
      <dgm:prSet/>
      <dgm:spPr/>
      <dgm:t>
        <a:bodyPr/>
        <a:lstStyle/>
        <a:p>
          <a:endParaRPr lang="es-ES"/>
        </a:p>
      </dgm:t>
    </dgm:pt>
    <dgm:pt modelId="{AB56C2E3-4F70-4998-805A-6DA084BF45CF}">
      <dgm:prSet phldrT="[Texto]"/>
      <dgm:spPr/>
      <dgm:t>
        <a:bodyPr/>
        <a:lstStyle/>
        <a:p>
          <a:r>
            <a:rPr lang="es-ES" dirty="0" smtClean="0"/>
            <a:t>GESTIÓN DE CONFLICTOS</a:t>
          </a:r>
          <a:endParaRPr lang="es-ES" dirty="0"/>
        </a:p>
      </dgm:t>
    </dgm:pt>
    <dgm:pt modelId="{BB7FBAC5-2482-4E18-9F26-788A95FDFEEE}" type="parTrans" cxnId="{CCF37A4D-701A-4CAC-8590-C1DDA7770102}">
      <dgm:prSet/>
      <dgm:spPr/>
      <dgm:t>
        <a:bodyPr/>
        <a:lstStyle/>
        <a:p>
          <a:endParaRPr lang="es-ES"/>
        </a:p>
      </dgm:t>
    </dgm:pt>
    <dgm:pt modelId="{03A38CE9-0088-4F64-A468-1E9104F5F1F5}" type="sibTrans" cxnId="{CCF37A4D-701A-4CAC-8590-C1DDA7770102}">
      <dgm:prSet/>
      <dgm:spPr/>
      <dgm:t>
        <a:bodyPr/>
        <a:lstStyle/>
        <a:p>
          <a:endParaRPr lang="es-ES"/>
        </a:p>
      </dgm:t>
    </dgm:pt>
    <dgm:pt modelId="{F79FB96D-2956-47D6-9C52-8631ABFFDC02}">
      <dgm:prSet phldrT="[Texto]"/>
      <dgm:spPr/>
      <dgm:t>
        <a:bodyPr/>
        <a:lstStyle/>
        <a:p>
          <a:r>
            <a:rPr lang="es-ES" b="1" dirty="0" smtClean="0"/>
            <a:t>Inmediatas</a:t>
          </a:r>
          <a:r>
            <a:rPr lang="es-ES" dirty="0" smtClean="0"/>
            <a:t> (insultos, agresiones, amenazas, ..esporádicas). Alteraciones de convivencia puntuales, q no sean acoso, podrán  intervenir Tutor/a , Coordinador/a de  Convivencia y Orientador/a. Casos más graves:  Jefatura de estudios y  Director del centro.</a:t>
          </a:r>
          <a:endParaRPr lang="es-ES" dirty="0"/>
        </a:p>
      </dgm:t>
    </dgm:pt>
    <dgm:pt modelId="{82B2201A-ADAD-4D44-8665-6CF7E18C2FD4}" type="parTrans" cxnId="{712D4990-1A85-495C-BE73-068AC58E541F}">
      <dgm:prSet/>
      <dgm:spPr/>
      <dgm:t>
        <a:bodyPr/>
        <a:lstStyle/>
        <a:p>
          <a:endParaRPr lang="es-ES"/>
        </a:p>
      </dgm:t>
    </dgm:pt>
    <dgm:pt modelId="{A705CE6F-591B-4688-8FC6-80F5F2FF714B}" type="sibTrans" cxnId="{712D4990-1A85-495C-BE73-068AC58E541F}">
      <dgm:prSet/>
      <dgm:spPr/>
      <dgm:t>
        <a:bodyPr/>
        <a:lstStyle/>
        <a:p>
          <a:endParaRPr lang="es-ES"/>
        </a:p>
      </dgm:t>
    </dgm:pt>
    <dgm:pt modelId="{C1EBB191-7CF6-4959-B080-4835D619FDB0}">
      <dgm:prSet phldrT="[Texto]"/>
      <dgm:spPr/>
      <dgm:t>
        <a:bodyPr/>
        <a:lstStyle/>
        <a:p>
          <a:r>
            <a:rPr lang="es-ES" dirty="0" smtClean="0"/>
            <a:t>ALUMNO AYUDANTE</a:t>
          </a:r>
          <a:endParaRPr lang="es-ES" dirty="0"/>
        </a:p>
      </dgm:t>
    </dgm:pt>
    <dgm:pt modelId="{C3F6F290-9104-4621-8310-5F661FD1EE67}" type="parTrans" cxnId="{7D7F3523-8AEA-4C84-A77A-CD4D38C9F606}">
      <dgm:prSet/>
      <dgm:spPr/>
      <dgm:t>
        <a:bodyPr/>
        <a:lstStyle/>
        <a:p>
          <a:endParaRPr lang="es-ES"/>
        </a:p>
      </dgm:t>
    </dgm:pt>
    <dgm:pt modelId="{CDA421CB-6321-46D9-A093-74CBED30234F}" type="sibTrans" cxnId="{7D7F3523-8AEA-4C84-A77A-CD4D38C9F606}">
      <dgm:prSet/>
      <dgm:spPr/>
      <dgm:t>
        <a:bodyPr/>
        <a:lstStyle/>
        <a:p>
          <a:endParaRPr lang="es-ES"/>
        </a:p>
      </dgm:t>
    </dgm:pt>
    <dgm:pt modelId="{FC499435-F81A-4191-B2DC-E2EFF7AC1406}">
      <dgm:prSet phldrT="[Texto]"/>
      <dgm:spPr/>
      <dgm:t>
        <a:bodyPr/>
        <a:lstStyle/>
        <a:p>
          <a:r>
            <a:rPr lang="es-ES" b="1" dirty="0" smtClean="0"/>
            <a:t>Mediación</a:t>
          </a:r>
          <a:r>
            <a:rPr lang="es-ES" dirty="0" smtClean="0"/>
            <a:t> (no es incompatible con otros métodos)</a:t>
          </a:r>
          <a:endParaRPr lang="es-ES" dirty="0"/>
        </a:p>
      </dgm:t>
    </dgm:pt>
    <dgm:pt modelId="{E81DABBA-A976-4681-8443-C3E799CF0EE9}" type="parTrans" cxnId="{6DEA2886-81F9-4875-8A6D-5C7560DB35D3}">
      <dgm:prSet/>
      <dgm:spPr/>
      <dgm:t>
        <a:bodyPr/>
        <a:lstStyle/>
        <a:p>
          <a:endParaRPr lang="es-ES"/>
        </a:p>
      </dgm:t>
    </dgm:pt>
    <dgm:pt modelId="{1FD8793F-5183-4BF5-BD82-EC44371F042F}" type="sibTrans" cxnId="{6DEA2886-81F9-4875-8A6D-5C7560DB35D3}">
      <dgm:prSet/>
      <dgm:spPr/>
      <dgm:t>
        <a:bodyPr/>
        <a:lstStyle/>
        <a:p>
          <a:endParaRPr lang="es-ES"/>
        </a:p>
      </dgm:t>
    </dgm:pt>
    <dgm:pt modelId="{60127B03-B632-45AC-98EA-A7F0BF84D27E}" type="pres">
      <dgm:prSet presAssocID="{E6A69A6F-88C3-452A-837F-2896723E68B3}" presName="linearFlow" presStyleCnt="0">
        <dgm:presLayoutVars>
          <dgm:dir/>
          <dgm:animLvl val="lvl"/>
          <dgm:resizeHandles val="exact"/>
        </dgm:presLayoutVars>
      </dgm:prSet>
      <dgm:spPr/>
      <dgm:t>
        <a:bodyPr/>
        <a:lstStyle/>
        <a:p>
          <a:endParaRPr lang="es-ES"/>
        </a:p>
      </dgm:t>
    </dgm:pt>
    <dgm:pt modelId="{E4B66614-8FFD-416A-AA1E-FC626DCE2957}" type="pres">
      <dgm:prSet presAssocID="{079B891B-BC7E-42B7-9E45-88536197B73A}" presName="composite" presStyleCnt="0"/>
      <dgm:spPr/>
    </dgm:pt>
    <dgm:pt modelId="{F4188702-4AB0-4FF5-8C5A-45CDE37F2E79}" type="pres">
      <dgm:prSet presAssocID="{079B891B-BC7E-42B7-9E45-88536197B73A}" presName="parentText" presStyleLbl="alignNode1" presStyleIdx="0" presStyleCnt="2">
        <dgm:presLayoutVars>
          <dgm:chMax val="1"/>
          <dgm:bulletEnabled val="1"/>
        </dgm:presLayoutVars>
      </dgm:prSet>
      <dgm:spPr/>
      <dgm:t>
        <a:bodyPr/>
        <a:lstStyle/>
        <a:p>
          <a:endParaRPr lang="es-ES"/>
        </a:p>
      </dgm:t>
    </dgm:pt>
    <dgm:pt modelId="{3B70E49F-8631-43F8-A8C8-F817C141C6E4}" type="pres">
      <dgm:prSet presAssocID="{079B891B-BC7E-42B7-9E45-88536197B73A}" presName="descendantText" presStyleLbl="alignAcc1" presStyleIdx="0" presStyleCnt="2">
        <dgm:presLayoutVars>
          <dgm:bulletEnabled val="1"/>
        </dgm:presLayoutVars>
      </dgm:prSet>
      <dgm:spPr/>
      <dgm:t>
        <a:bodyPr/>
        <a:lstStyle/>
        <a:p>
          <a:endParaRPr lang="es-ES"/>
        </a:p>
      </dgm:t>
    </dgm:pt>
    <dgm:pt modelId="{AC4A23A2-05ED-4DA8-80F6-2E4B01CFCCCD}" type="pres">
      <dgm:prSet presAssocID="{DD59887D-5BE5-4840-88F2-474D9B38F891}" presName="sp" presStyleCnt="0"/>
      <dgm:spPr/>
    </dgm:pt>
    <dgm:pt modelId="{79EAC81A-00BA-400D-B55B-F52C4836F81E}" type="pres">
      <dgm:prSet presAssocID="{AB56C2E3-4F70-4998-805A-6DA084BF45CF}" presName="composite" presStyleCnt="0"/>
      <dgm:spPr/>
    </dgm:pt>
    <dgm:pt modelId="{1D5DA055-64AC-4D00-B393-A025E96FFF2C}" type="pres">
      <dgm:prSet presAssocID="{AB56C2E3-4F70-4998-805A-6DA084BF45CF}" presName="parentText" presStyleLbl="alignNode1" presStyleIdx="1" presStyleCnt="2">
        <dgm:presLayoutVars>
          <dgm:chMax val="1"/>
          <dgm:bulletEnabled val="1"/>
        </dgm:presLayoutVars>
      </dgm:prSet>
      <dgm:spPr/>
      <dgm:t>
        <a:bodyPr/>
        <a:lstStyle/>
        <a:p>
          <a:endParaRPr lang="es-ES"/>
        </a:p>
      </dgm:t>
    </dgm:pt>
    <dgm:pt modelId="{B6E8387D-E414-491E-86B5-C1761A8AAADC}" type="pres">
      <dgm:prSet presAssocID="{AB56C2E3-4F70-4998-805A-6DA084BF45CF}" presName="descendantText" presStyleLbl="alignAcc1" presStyleIdx="1" presStyleCnt="2">
        <dgm:presLayoutVars>
          <dgm:bulletEnabled val="1"/>
        </dgm:presLayoutVars>
      </dgm:prSet>
      <dgm:spPr/>
      <dgm:t>
        <a:bodyPr/>
        <a:lstStyle/>
        <a:p>
          <a:endParaRPr lang="es-ES"/>
        </a:p>
      </dgm:t>
    </dgm:pt>
  </dgm:ptLst>
  <dgm:cxnLst>
    <dgm:cxn modelId="{94DDAE30-B96D-4C5C-A4EA-68CD4F59068A}" type="presOf" srcId="{1A8D4BC5-F8C6-4D36-8FB2-9404BD78A01D}" destId="{3B70E49F-8631-43F8-A8C8-F817C141C6E4}" srcOrd="0" destOrd="0" presId="urn:microsoft.com/office/officeart/2005/8/layout/chevron2"/>
    <dgm:cxn modelId="{712D4990-1A85-495C-BE73-068AC58E541F}" srcId="{AB56C2E3-4F70-4998-805A-6DA084BF45CF}" destId="{F79FB96D-2956-47D6-9C52-8631ABFFDC02}" srcOrd="0" destOrd="0" parTransId="{82B2201A-ADAD-4D44-8665-6CF7E18C2FD4}" sibTransId="{A705CE6F-591B-4688-8FC6-80F5F2FF714B}"/>
    <dgm:cxn modelId="{065CB2CC-FD45-4E25-95C8-6AF00EA7D275}" type="presOf" srcId="{079B891B-BC7E-42B7-9E45-88536197B73A}" destId="{F4188702-4AB0-4FF5-8C5A-45CDE37F2E79}" srcOrd="0" destOrd="0" presId="urn:microsoft.com/office/officeart/2005/8/layout/chevron2"/>
    <dgm:cxn modelId="{111B121D-4F49-422E-A67F-FF47236965DA}" type="presOf" srcId="{F79FB96D-2956-47D6-9C52-8631ABFFDC02}" destId="{B6E8387D-E414-491E-86B5-C1761A8AAADC}" srcOrd="0" destOrd="0" presId="urn:microsoft.com/office/officeart/2005/8/layout/chevron2"/>
    <dgm:cxn modelId="{3A9CE645-6E7E-40CD-B403-462797F941D8}" type="presOf" srcId="{183ED526-44C6-48E4-987E-D9EF31F00069}" destId="{3B70E49F-8631-43F8-A8C8-F817C141C6E4}" srcOrd="0" destOrd="1" presId="urn:microsoft.com/office/officeart/2005/8/layout/chevron2"/>
    <dgm:cxn modelId="{28C28F29-081B-49E5-A123-1A4D49ABB984}" type="presOf" srcId="{AB56C2E3-4F70-4998-805A-6DA084BF45CF}" destId="{1D5DA055-64AC-4D00-B393-A025E96FFF2C}" srcOrd="0" destOrd="0" presId="urn:microsoft.com/office/officeart/2005/8/layout/chevron2"/>
    <dgm:cxn modelId="{3A62293B-5FD4-4C73-811A-B8138D1C6F5E}" srcId="{E6A69A6F-88C3-452A-837F-2896723E68B3}" destId="{079B891B-BC7E-42B7-9E45-88536197B73A}" srcOrd="0" destOrd="0" parTransId="{5F8EDCE2-3718-4BF0-A35A-2FBD30E515A0}" sibTransId="{DD59887D-5BE5-4840-88F2-474D9B38F891}"/>
    <dgm:cxn modelId="{335FB3E7-4DC7-4163-BD28-F1E2D359ED32}" type="presOf" srcId="{FC499435-F81A-4191-B2DC-E2EFF7AC1406}" destId="{B6E8387D-E414-491E-86B5-C1761A8AAADC}" srcOrd="0" destOrd="1" presId="urn:microsoft.com/office/officeart/2005/8/layout/chevron2"/>
    <dgm:cxn modelId="{9B1AB231-BAF0-4C85-89C8-CDCC72D5CD52}" type="presOf" srcId="{E6A69A6F-88C3-452A-837F-2896723E68B3}" destId="{60127B03-B632-45AC-98EA-A7F0BF84D27E}" srcOrd="0" destOrd="0" presId="urn:microsoft.com/office/officeart/2005/8/layout/chevron2"/>
    <dgm:cxn modelId="{6DEA2886-81F9-4875-8A6D-5C7560DB35D3}" srcId="{AB56C2E3-4F70-4998-805A-6DA084BF45CF}" destId="{FC499435-F81A-4191-B2DC-E2EFF7AC1406}" srcOrd="1" destOrd="0" parTransId="{E81DABBA-A976-4681-8443-C3E799CF0EE9}" sibTransId="{1FD8793F-5183-4BF5-BD82-EC44371F042F}"/>
    <dgm:cxn modelId="{E6DCE344-45B8-4B65-A934-74DD3DAB822A}" srcId="{079B891B-BC7E-42B7-9E45-88536197B73A}" destId="{1A8D4BC5-F8C6-4D36-8FB2-9404BD78A01D}" srcOrd="0" destOrd="0" parTransId="{3937BA35-9F30-46C3-AD2B-44551E0697FF}" sibTransId="{3634B941-D719-424F-97DC-E190AB412CBE}"/>
    <dgm:cxn modelId="{B50BDA7E-2400-4FFE-B6FD-F60AEFF4E1C7}" type="presOf" srcId="{C1EBB191-7CF6-4959-B080-4835D619FDB0}" destId="{3B70E49F-8631-43F8-A8C8-F817C141C6E4}" srcOrd="0" destOrd="2" presId="urn:microsoft.com/office/officeart/2005/8/layout/chevron2"/>
    <dgm:cxn modelId="{CCF37A4D-701A-4CAC-8590-C1DDA7770102}" srcId="{E6A69A6F-88C3-452A-837F-2896723E68B3}" destId="{AB56C2E3-4F70-4998-805A-6DA084BF45CF}" srcOrd="1" destOrd="0" parTransId="{BB7FBAC5-2482-4E18-9F26-788A95FDFEEE}" sibTransId="{03A38CE9-0088-4F64-A468-1E9104F5F1F5}"/>
    <dgm:cxn modelId="{7D7F3523-8AEA-4C84-A77A-CD4D38C9F606}" srcId="{079B891B-BC7E-42B7-9E45-88536197B73A}" destId="{C1EBB191-7CF6-4959-B080-4835D619FDB0}" srcOrd="2" destOrd="0" parTransId="{C3F6F290-9104-4621-8310-5F661FD1EE67}" sibTransId="{CDA421CB-6321-46D9-A093-74CBED30234F}"/>
    <dgm:cxn modelId="{357AA9FC-1D13-4B00-9C72-3E5A42D0B04A}" srcId="{079B891B-BC7E-42B7-9E45-88536197B73A}" destId="{183ED526-44C6-48E4-987E-D9EF31F00069}" srcOrd="1" destOrd="0" parTransId="{9DD2B366-877D-4F30-A990-DB167A08D412}" sibTransId="{348CB1FE-E7A8-44DF-ADEC-61F83786344C}"/>
    <dgm:cxn modelId="{3FA7C58A-DDA3-4EE3-A4A2-FBB68CE81763}" type="presParOf" srcId="{60127B03-B632-45AC-98EA-A7F0BF84D27E}" destId="{E4B66614-8FFD-416A-AA1E-FC626DCE2957}" srcOrd="0" destOrd="0" presId="urn:microsoft.com/office/officeart/2005/8/layout/chevron2"/>
    <dgm:cxn modelId="{CE194BE5-D173-43D2-A0D7-8545945F3CF0}" type="presParOf" srcId="{E4B66614-8FFD-416A-AA1E-FC626DCE2957}" destId="{F4188702-4AB0-4FF5-8C5A-45CDE37F2E79}" srcOrd="0" destOrd="0" presId="urn:microsoft.com/office/officeart/2005/8/layout/chevron2"/>
    <dgm:cxn modelId="{9EFF2C0F-2A6C-45AC-B27F-D4DFA88E879E}" type="presParOf" srcId="{E4B66614-8FFD-416A-AA1E-FC626DCE2957}" destId="{3B70E49F-8631-43F8-A8C8-F817C141C6E4}" srcOrd="1" destOrd="0" presId="urn:microsoft.com/office/officeart/2005/8/layout/chevron2"/>
    <dgm:cxn modelId="{B84D91D9-F7AC-4399-A99B-C0E6542DB378}" type="presParOf" srcId="{60127B03-B632-45AC-98EA-A7F0BF84D27E}" destId="{AC4A23A2-05ED-4DA8-80F6-2E4B01CFCCCD}" srcOrd="1" destOrd="0" presId="urn:microsoft.com/office/officeart/2005/8/layout/chevron2"/>
    <dgm:cxn modelId="{89ECD547-E81E-45DF-9ACC-DDE6404C5ED7}" type="presParOf" srcId="{60127B03-B632-45AC-98EA-A7F0BF84D27E}" destId="{79EAC81A-00BA-400D-B55B-F52C4836F81E}" srcOrd="2" destOrd="0" presId="urn:microsoft.com/office/officeart/2005/8/layout/chevron2"/>
    <dgm:cxn modelId="{E52B37F0-423E-43B5-9567-33901B86916F}" type="presParOf" srcId="{79EAC81A-00BA-400D-B55B-F52C4836F81E}" destId="{1D5DA055-64AC-4D00-B393-A025E96FFF2C}" srcOrd="0" destOrd="0" presId="urn:microsoft.com/office/officeart/2005/8/layout/chevron2"/>
    <dgm:cxn modelId="{7FA2EDDF-D844-4A4E-8376-DB76D72BA402}" type="presParOf" srcId="{79EAC81A-00BA-400D-B55B-F52C4836F81E}" destId="{B6E8387D-E414-491E-86B5-C1761A8AAADC}"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4188702-4AB0-4FF5-8C5A-45CDE37F2E79}">
      <dsp:nvSpPr>
        <dsp:cNvPr id="0" name=""/>
        <dsp:cNvSpPr/>
      </dsp:nvSpPr>
      <dsp:spPr>
        <a:xfrm rot="5400000">
          <a:off x="-436151" y="441243"/>
          <a:ext cx="2907674" cy="2035372"/>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s-ES" sz="2800" kern="1200" dirty="0" smtClean="0"/>
            <a:t>PREVENTIVAS</a:t>
          </a:r>
          <a:endParaRPr lang="es-ES" sz="2800" kern="1200" dirty="0"/>
        </a:p>
      </dsp:txBody>
      <dsp:txXfrm rot="5400000">
        <a:off x="-436151" y="441243"/>
        <a:ext cx="2907674" cy="2035372"/>
      </dsp:txXfrm>
    </dsp:sp>
    <dsp:sp modelId="{3B70E49F-8631-43F8-A8C8-F817C141C6E4}">
      <dsp:nvSpPr>
        <dsp:cNvPr id="0" name=""/>
        <dsp:cNvSpPr/>
      </dsp:nvSpPr>
      <dsp:spPr>
        <a:xfrm rot="5400000">
          <a:off x="4187491" y="-2147027"/>
          <a:ext cx="1889988" cy="6194227"/>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s-ES" sz="1900" kern="1200" dirty="0" smtClean="0"/>
            <a:t>Sensibilización (tutorías y actividades de distintos organismos)</a:t>
          </a:r>
          <a:endParaRPr lang="es-ES" sz="1900" kern="1200" dirty="0"/>
        </a:p>
        <a:p>
          <a:pPr marL="171450" lvl="1" indent="-171450" algn="l" defTabSz="844550">
            <a:lnSpc>
              <a:spcPct val="90000"/>
            </a:lnSpc>
            <a:spcBef>
              <a:spcPct val="0"/>
            </a:spcBef>
            <a:spcAft>
              <a:spcPct val="15000"/>
            </a:spcAft>
            <a:buChar char="••"/>
          </a:pPr>
          <a:r>
            <a:rPr lang="es-ES" sz="1900" kern="1200" dirty="0" smtClean="0"/>
            <a:t>Plan de acogida 1º ESO</a:t>
          </a:r>
          <a:endParaRPr lang="es-ES" sz="1900" kern="1200" dirty="0"/>
        </a:p>
        <a:p>
          <a:pPr marL="171450" lvl="1" indent="-171450" algn="l" defTabSz="844550">
            <a:lnSpc>
              <a:spcPct val="90000"/>
            </a:lnSpc>
            <a:spcBef>
              <a:spcPct val="0"/>
            </a:spcBef>
            <a:spcAft>
              <a:spcPct val="15000"/>
            </a:spcAft>
            <a:buChar char="••"/>
          </a:pPr>
          <a:r>
            <a:rPr lang="es-ES" sz="1900" kern="1200" dirty="0" smtClean="0"/>
            <a:t>ALUMNO AYUDANTE</a:t>
          </a:r>
          <a:endParaRPr lang="es-ES" sz="1900" kern="1200" dirty="0"/>
        </a:p>
      </dsp:txBody>
      <dsp:txXfrm rot="5400000">
        <a:off x="4187491" y="-2147027"/>
        <a:ext cx="1889988" cy="6194227"/>
      </dsp:txXfrm>
    </dsp:sp>
    <dsp:sp modelId="{1D5DA055-64AC-4D00-B393-A025E96FFF2C}">
      <dsp:nvSpPr>
        <dsp:cNvPr id="0" name=""/>
        <dsp:cNvSpPr/>
      </dsp:nvSpPr>
      <dsp:spPr>
        <a:xfrm rot="5400000">
          <a:off x="-436151" y="3068000"/>
          <a:ext cx="2907674" cy="2035372"/>
        </a:xfrm>
        <a:prstGeom prst="chevron">
          <a:avLst/>
        </a:prstGeom>
        <a:solidFill>
          <a:schemeClr val="accent2">
            <a:hueOff val="4681519"/>
            <a:satOff val="-5839"/>
            <a:lumOff val="1373"/>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s-ES" sz="2800" kern="1200" dirty="0" smtClean="0"/>
            <a:t>GESTIÓN DE CONFLICTOS</a:t>
          </a:r>
          <a:endParaRPr lang="es-ES" sz="2800" kern="1200" dirty="0"/>
        </a:p>
      </dsp:txBody>
      <dsp:txXfrm rot="5400000">
        <a:off x="-436151" y="3068000"/>
        <a:ext cx="2907674" cy="2035372"/>
      </dsp:txXfrm>
    </dsp:sp>
    <dsp:sp modelId="{B6E8387D-E414-491E-86B5-C1761A8AAADC}">
      <dsp:nvSpPr>
        <dsp:cNvPr id="0" name=""/>
        <dsp:cNvSpPr/>
      </dsp:nvSpPr>
      <dsp:spPr>
        <a:xfrm rot="5400000">
          <a:off x="4187491" y="479729"/>
          <a:ext cx="1889988" cy="6194227"/>
        </a:xfrm>
        <a:prstGeom prst="round2SameRect">
          <a:avLst/>
        </a:prstGeom>
        <a:solidFill>
          <a:schemeClr val="lt1">
            <a:alpha val="90000"/>
            <a:hueOff val="0"/>
            <a:satOff val="0"/>
            <a:lumOff val="0"/>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s-ES" sz="1900" b="1" kern="1200" dirty="0" smtClean="0"/>
            <a:t>Inmediatas</a:t>
          </a:r>
          <a:r>
            <a:rPr lang="es-ES" sz="1900" kern="1200" dirty="0" smtClean="0"/>
            <a:t> (insultos, agresiones, amenazas, ..esporádicas). Alteraciones de convivencia puntuales, q no sean acoso, podrán  intervenir Tutor/a , Coordinador/a de  Convivencia y Orientador/a. Casos más graves:  Jefatura de estudios y  Director del centro.</a:t>
          </a:r>
          <a:endParaRPr lang="es-ES" sz="1900" kern="1200" dirty="0"/>
        </a:p>
        <a:p>
          <a:pPr marL="171450" lvl="1" indent="-171450" algn="l" defTabSz="844550">
            <a:lnSpc>
              <a:spcPct val="90000"/>
            </a:lnSpc>
            <a:spcBef>
              <a:spcPct val="0"/>
            </a:spcBef>
            <a:spcAft>
              <a:spcPct val="15000"/>
            </a:spcAft>
            <a:buChar char="••"/>
          </a:pPr>
          <a:r>
            <a:rPr lang="es-ES" sz="1900" b="1" kern="1200" dirty="0" smtClean="0"/>
            <a:t>Mediación</a:t>
          </a:r>
          <a:r>
            <a:rPr lang="es-ES" sz="1900" kern="1200" dirty="0" smtClean="0"/>
            <a:t> (no es incompatible con otros métodos)</a:t>
          </a:r>
          <a:endParaRPr lang="es-ES" sz="1900" kern="1200" dirty="0"/>
        </a:p>
      </dsp:txBody>
      <dsp:txXfrm rot="5400000">
        <a:off x="4187491" y="479729"/>
        <a:ext cx="1889988" cy="6194227"/>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F56401-4B96-4CB7-BB3E-F10DC44E9866}" type="datetimeFigureOut">
              <a:rPr lang="es-ES" smtClean="0"/>
              <a:pPr/>
              <a:t>14/10/2019</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EB6BDC-AF14-46C3-9E9D-455EDFD8C3AB}"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4AEB6BDC-AF14-46C3-9E9D-455EDFD8C3AB}" type="slidenum">
              <a:rPr lang="es-ES" smtClean="0"/>
              <a:pPr/>
              <a:t>27</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AEE8EA05-33FF-4FC2-BF47-FE1C5DF940C4}" type="datetimeFigureOut">
              <a:rPr lang="es-ES" smtClean="0"/>
              <a:pPr/>
              <a:t>14/10/2019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824F692-6C37-4FC8-9BCF-40F82C6EA1C3}" type="slidenum">
              <a:rPr lang="es-ES" smtClean="0"/>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AEE8EA05-33FF-4FC2-BF47-FE1C5DF940C4}" type="datetimeFigureOut">
              <a:rPr lang="es-ES" smtClean="0"/>
              <a:pPr/>
              <a:t>14/10/2019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824F692-6C37-4FC8-9BCF-40F82C6EA1C3}"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AEE8EA05-33FF-4FC2-BF47-FE1C5DF940C4}" type="datetimeFigureOut">
              <a:rPr lang="es-ES" smtClean="0"/>
              <a:pPr/>
              <a:t>14/10/2019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824F692-6C37-4FC8-9BCF-40F82C6EA1C3}"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AEE8EA05-33FF-4FC2-BF47-FE1C5DF940C4}" type="datetimeFigureOut">
              <a:rPr lang="es-ES" smtClean="0"/>
              <a:pPr/>
              <a:t>14/10/2019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824F692-6C37-4FC8-9BCF-40F82C6EA1C3}"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AEE8EA05-33FF-4FC2-BF47-FE1C5DF940C4}" type="datetimeFigureOut">
              <a:rPr lang="es-ES" smtClean="0"/>
              <a:pPr/>
              <a:t>14/10/2019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824F692-6C37-4FC8-9BCF-40F82C6EA1C3}" type="slidenum">
              <a:rPr lang="es-ES" smtClean="0"/>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AEE8EA05-33FF-4FC2-BF47-FE1C5DF940C4}" type="datetimeFigureOut">
              <a:rPr lang="es-ES" smtClean="0"/>
              <a:pPr/>
              <a:t>14/10/2019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824F692-6C37-4FC8-9BCF-40F82C6EA1C3}"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AEE8EA05-33FF-4FC2-BF47-FE1C5DF940C4}" type="datetimeFigureOut">
              <a:rPr lang="es-ES" smtClean="0"/>
              <a:pPr/>
              <a:t>14/10/2019</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1824F692-6C37-4FC8-9BCF-40F82C6EA1C3}" type="slidenum">
              <a:rPr lang="es-ES" smtClean="0"/>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AEE8EA05-33FF-4FC2-BF47-FE1C5DF940C4}" type="datetimeFigureOut">
              <a:rPr lang="es-ES" smtClean="0"/>
              <a:pPr/>
              <a:t>14/10/2019</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1824F692-6C37-4FC8-9BCF-40F82C6EA1C3}"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EE8EA05-33FF-4FC2-BF47-FE1C5DF940C4}" type="datetimeFigureOut">
              <a:rPr lang="es-ES" smtClean="0"/>
              <a:pPr/>
              <a:t>14/10/2019</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1824F692-6C37-4FC8-9BCF-40F82C6EA1C3}"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EE8EA05-33FF-4FC2-BF47-FE1C5DF940C4}" type="datetimeFigureOut">
              <a:rPr lang="es-ES" smtClean="0"/>
              <a:pPr/>
              <a:t>14/10/2019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824F692-6C37-4FC8-9BCF-40F82C6EA1C3}" type="slidenum">
              <a:rPr lang="es-ES" smtClean="0"/>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EE8EA05-33FF-4FC2-BF47-FE1C5DF940C4}" type="datetimeFigureOut">
              <a:rPr lang="es-ES" smtClean="0"/>
              <a:pPr/>
              <a:t>14/10/2019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824F692-6C37-4FC8-9BCF-40F82C6EA1C3}" type="slidenum">
              <a:rPr lang="es-ES" smtClean="0"/>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E8EA05-33FF-4FC2-BF47-FE1C5DF940C4}" type="datetimeFigureOut">
              <a:rPr lang="es-ES" smtClean="0"/>
              <a:pPr/>
              <a:t>14/10/2019</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24F692-6C37-4FC8-9BCF-40F82C6EA1C3}" type="slidenum">
              <a:rPr lang="es-ES" smtClean="0"/>
              <a:pPr/>
              <a:t>‹Nº›</a:t>
            </a:fld>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1"/>
            <a:ext cx="8229600" cy="3528392"/>
          </a:xfrm>
        </p:spPr>
        <p:txBody>
          <a:bodyPr>
            <a:normAutofit fontScale="77500" lnSpcReduction="20000"/>
          </a:bodyPr>
          <a:lstStyle/>
          <a:p>
            <a:pPr algn="ctr">
              <a:buNone/>
            </a:pPr>
            <a:endParaRPr lang="es-ES" sz="6000" dirty="0" smtClean="0">
              <a:solidFill>
                <a:schemeClr val="bg1"/>
              </a:solidFill>
              <a:latin typeface="Baskerville Old Face" pitchFamily="18" charset="0"/>
            </a:endParaRPr>
          </a:p>
          <a:p>
            <a:pPr algn="ctr">
              <a:buNone/>
            </a:pPr>
            <a:r>
              <a:rPr lang="es-ES" sz="6000" dirty="0" smtClean="0">
                <a:solidFill>
                  <a:schemeClr val="bg1"/>
                </a:solidFill>
                <a:latin typeface="Baskerville Old Face" pitchFamily="18" charset="0"/>
              </a:rPr>
              <a:t>Plan de convivencia </a:t>
            </a:r>
          </a:p>
          <a:p>
            <a:pPr algn="ctr">
              <a:buNone/>
            </a:pPr>
            <a:r>
              <a:rPr lang="es-ES" sz="6000" dirty="0" smtClean="0">
                <a:solidFill>
                  <a:schemeClr val="bg1"/>
                </a:solidFill>
                <a:latin typeface="Baskerville Old Face" pitchFamily="18" charset="0"/>
              </a:rPr>
              <a:t>del </a:t>
            </a:r>
          </a:p>
          <a:p>
            <a:pPr algn="ctr">
              <a:buNone/>
            </a:pPr>
            <a:r>
              <a:rPr lang="es-ES" sz="6000" dirty="0" smtClean="0">
                <a:solidFill>
                  <a:schemeClr val="bg1"/>
                </a:solidFill>
                <a:latin typeface="Baskerville Old Face" pitchFamily="18" charset="0"/>
              </a:rPr>
              <a:t>IES “JULIÁN  MARÍAS”</a:t>
            </a:r>
          </a:p>
          <a:p>
            <a:pPr algn="ctr">
              <a:buNone/>
            </a:pPr>
            <a:r>
              <a:rPr lang="es-ES" sz="4800" dirty="0" smtClean="0">
                <a:solidFill>
                  <a:schemeClr val="bg1"/>
                </a:solidFill>
                <a:latin typeface="Aharoni" pitchFamily="2" charset="-79"/>
                <a:cs typeface="Aharoni" pitchFamily="2" charset="-79"/>
              </a:rPr>
              <a:t> </a:t>
            </a:r>
            <a:endParaRPr lang="es-ES" sz="4800" dirty="0">
              <a:solidFill>
                <a:schemeClr val="bg1"/>
              </a:solidFill>
              <a:latin typeface="Aharoni" pitchFamily="2" charset="-79"/>
              <a:cs typeface="Aharoni" pitchFamily="2" charset="-79"/>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600200"/>
            <a:ext cx="8229600" cy="3989040"/>
          </a:xfrm>
        </p:spPr>
        <p:txBody>
          <a:bodyPr>
            <a:normAutofit lnSpcReduction="10000"/>
          </a:bodyPr>
          <a:lstStyle/>
          <a:p>
            <a:pPr>
              <a:buNone/>
            </a:pPr>
            <a:endParaRPr lang="es-ES" dirty="0" smtClean="0"/>
          </a:p>
          <a:p>
            <a:r>
              <a:rPr lang="es-ES" sz="2600" dirty="0" smtClean="0"/>
              <a:t>Que  seas empático y objetivo. </a:t>
            </a:r>
          </a:p>
          <a:p>
            <a:r>
              <a:rPr lang="es-ES" sz="2600" dirty="0" smtClean="0"/>
              <a:t>Que te interese ayudar a otros/as compañeros/as. </a:t>
            </a:r>
          </a:p>
          <a:p>
            <a:r>
              <a:rPr lang="es-ES" sz="2600" dirty="0" smtClean="0"/>
              <a:t>Que tengas una relación  cordial con todos.</a:t>
            </a:r>
          </a:p>
          <a:p>
            <a:r>
              <a:rPr lang="es-ES" sz="2600" dirty="0" smtClean="0"/>
              <a:t>Que seas respetuoso y los demás puedan confiar en ti.</a:t>
            </a:r>
          </a:p>
          <a:p>
            <a:r>
              <a:rPr lang="es-ES" sz="2600" dirty="0" smtClean="0"/>
              <a:t>Que seas paciente y tranquilo y te guste escuchar. </a:t>
            </a:r>
          </a:p>
          <a:p>
            <a:r>
              <a:rPr lang="es-ES" sz="2600" dirty="0" smtClean="0"/>
              <a:t>Que seas capaz de expresar los conflictos de forma clara.  </a:t>
            </a:r>
          </a:p>
          <a:p>
            <a:r>
              <a:rPr lang="es-ES" sz="2600" dirty="0" smtClean="0"/>
              <a:t>Que te comprometas a participar en el programa todo el curso.</a:t>
            </a:r>
            <a:endParaRPr lang="es-ES" sz="2600" dirty="0"/>
          </a:p>
        </p:txBody>
      </p:sp>
      <p:sp>
        <p:nvSpPr>
          <p:cNvPr id="4" name="3 Rectángulo"/>
          <p:cNvSpPr/>
          <p:nvPr/>
        </p:nvSpPr>
        <p:spPr>
          <a:xfrm>
            <a:off x="756894" y="260648"/>
            <a:ext cx="7344831" cy="1077218"/>
          </a:xfrm>
          <a:prstGeom prst="rect">
            <a:avLst/>
          </a:prstGeom>
          <a:noFill/>
        </p:spPr>
        <p:txBody>
          <a:bodyPr wrap="none" lIns="91440" tIns="45720" rIns="91440" bIns="45720">
            <a:spAutoFit/>
          </a:bodyPr>
          <a:lstStyle/>
          <a:p>
            <a:pPr algn="ctr"/>
            <a:r>
              <a:rPr lang="es-ES" sz="32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¿Qué significa ser ayudante? </a:t>
            </a:r>
          </a:p>
          <a:p>
            <a:pPr algn="ctr"/>
            <a:r>
              <a:rPr lang="es-ES" sz="32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¿Qué se necesita para ser buen ayudante?</a:t>
            </a:r>
            <a:endParaRPr lang="es-ES" sz="32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124744"/>
            <a:ext cx="8229600" cy="5001419"/>
          </a:xfrm>
        </p:spPr>
        <p:txBody>
          <a:bodyPr/>
          <a:lstStyle/>
          <a:p>
            <a:r>
              <a:rPr lang="es-ES" dirty="0" smtClean="0"/>
              <a:t>ACTIVIDADES</a:t>
            </a:r>
            <a:r>
              <a:rPr lang="es-ES" sz="1400" dirty="0" smtClean="0"/>
              <a:t>:(word)</a:t>
            </a:r>
          </a:p>
          <a:p>
            <a:pPr lvl="1">
              <a:buNone/>
            </a:pPr>
            <a:r>
              <a:rPr lang="es-ES" dirty="0" smtClean="0"/>
              <a:t>1. Los alumnos ayudantes y sus funciones</a:t>
            </a:r>
          </a:p>
          <a:p>
            <a:pPr lvl="1">
              <a:buNone/>
            </a:pPr>
            <a:r>
              <a:rPr lang="es-ES" dirty="0" smtClean="0"/>
              <a:t>2. “Tormenta de ideas, la ayuda a los demás”</a:t>
            </a:r>
          </a:p>
          <a:p>
            <a:pPr lvl="1">
              <a:buNone/>
            </a:pPr>
            <a:r>
              <a:rPr lang="es-ES" dirty="0" smtClean="0"/>
              <a:t>3. El secreto</a:t>
            </a:r>
          </a:p>
          <a:p>
            <a:pPr lvl="1">
              <a:buNone/>
            </a:pPr>
            <a:r>
              <a:rPr lang="es-ES" dirty="0" smtClean="0"/>
              <a:t>4. El equipo del alumnado ayudante</a:t>
            </a:r>
          </a:p>
          <a:p>
            <a:pPr lvl="1">
              <a:buNone/>
            </a:pPr>
            <a:r>
              <a:rPr lang="es-ES" dirty="0" smtClean="0"/>
              <a:t>5.Las dificultades del equipo de alumnado ayudante</a:t>
            </a:r>
            <a:endParaRPr lang="es-ES" dirty="0"/>
          </a:p>
        </p:txBody>
      </p:sp>
      <p:sp>
        <p:nvSpPr>
          <p:cNvPr id="4" name="3 Rectángulo"/>
          <p:cNvSpPr/>
          <p:nvPr/>
        </p:nvSpPr>
        <p:spPr>
          <a:xfrm>
            <a:off x="3041910" y="188640"/>
            <a:ext cx="2736134" cy="523220"/>
          </a:xfrm>
          <a:prstGeom prst="rect">
            <a:avLst/>
          </a:prstGeom>
          <a:noFill/>
        </p:spPr>
        <p:txBody>
          <a:bodyPr wrap="none" lIns="91440" tIns="45720" rIns="91440" bIns="45720">
            <a:spAutoFit/>
          </a:bodyPr>
          <a:lstStyle/>
          <a:p>
            <a:pPr algn="ctr"/>
            <a:r>
              <a:rPr lang="es-ES" sz="2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Dinámica elegida</a:t>
            </a:r>
            <a:endParaRPr lang="es-ES" sz="28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5361459"/>
          </a:xfrm>
        </p:spPr>
        <p:txBody>
          <a:bodyPr>
            <a:normAutofit/>
          </a:bodyPr>
          <a:lstStyle/>
          <a:p>
            <a:endParaRPr lang="es-ES" dirty="0" smtClean="0"/>
          </a:p>
          <a:p>
            <a:r>
              <a:rPr lang="es-ES" dirty="0" smtClean="0"/>
              <a:t>Comencemos aclarando que estos alumnos/as no son policías, ni chivatos, </a:t>
            </a:r>
            <a:r>
              <a:rPr lang="es-ES" sz="2400" dirty="0" smtClean="0">
                <a:latin typeface="Arial Black" pitchFamily="34" charset="0"/>
              </a:rPr>
              <a:t>son amigos y compañeros que pretenden ayudar cuando alguien lo pasa mal o no hace lo que debe y así puede aprender a comportarse bien con los otros. </a:t>
            </a:r>
          </a:p>
          <a:p>
            <a:r>
              <a:rPr lang="es-ES" dirty="0" smtClean="0"/>
              <a:t>No estarán solos, serán dos alumnos/as por aula que recibirán la </a:t>
            </a:r>
            <a:r>
              <a:rPr lang="es-ES" b="1" dirty="0" smtClean="0"/>
              <a:t>formación mínima </a:t>
            </a:r>
            <a:r>
              <a:rPr lang="es-ES" dirty="0" smtClean="0"/>
              <a:t>para poder ejercer sus funciones.</a:t>
            </a:r>
          </a:p>
        </p:txBody>
      </p:sp>
      <p:sp>
        <p:nvSpPr>
          <p:cNvPr id="4" name="3 Rectángulo"/>
          <p:cNvSpPr/>
          <p:nvPr/>
        </p:nvSpPr>
        <p:spPr>
          <a:xfrm>
            <a:off x="469959" y="188640"/>
            <a:ext cx="8164800" cy="553998"/>
          </a:xfrm>
          <a:prstGeom prst="rect">
            <a:avLst/>
          </a:prstGeom>
          <a:noFill/>
        </p:spPr>
        <p:txBody>
          <a:bodyPr wrap="none" lIns="91440" tIns="45720" rIns="91440" bIns="45720">
            <a:spAutoFit/>
          </a:bodyPr>
          <a:lstStyle/>
          <a:p>
            <a:pPr algn="ctr"/>
            <a:r>
              <a:rPr lang="es-ES" sz="3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ACTIVIDAD 1. </a:t>
            </a:r>
            <a:r>
              <a:rPr lang="es-ES" sz="3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Alumnado ayudante y sus funciones</a:t>
            </a:r>
            <a:endParaRPr lang="es-ES" sz="3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60648" y="260648"/>
            <a:ext cx="8229600" cy="274042"/>
          </a:xfrm>
        </p:spPr>
        <p:txBody>
          <a:bodyPr>
            <a:normAutofit fontScale="90000"/>
          </a:bodyPr>
          <a:lstStyle/>
          <a:p>
            <a:r>
              <a:rPr lang="es-ES" sz="2800" dirty="0" smtClean="0"/>
              <a:t>FUNCIONES DEL ALUMNADO AYUDANTE:</a:t>
            </a:r>
            <a:endParaRPr lang="es-ES" sz="2800" dirty="0"/>
          </a:p>
        </p:txBody>
      </p:sp>
      <p:sp>
        <p:nvSpPr>
          <p:cNvPr id="3" name="2 Marcador de contenido"/>
          <p:cNvSpPr>
            <a:spLocks noGrp="1"/>
          </p:cNvSpPr>
          <p:nvPr>
            <p:ph idx="1"/>
          </p:nvPr>
        </p:nvSpPr>
        <p:spPr>
          <a:xfrm>
            <a:off x="179512" y="1097360"/>
            <a:ext cx="8517632" cy="5760640"/>
          </a:xfrm>
        </p:spPr>
        <p:txBody>
          <a:bodyPr>
            <a:normAutofit fontScale="47500" lnSpcReduction="20000"/>
          </a:bodyPr>
          <a:lstStyle/>
          <a:p>
            <a:pPr>
              <a:buNone/>
            </a:pPr>
            <a:r>
              <a:rPr lang="es-ES" dirty="0" smtClean="0"/>
              <a:t> </a:t>
            </a:r>
          </a:p>
          <a:p>
            <a:pPr lvl="0"/>
            <a:r>
              <a:rPr lang="es-ES" sz="5100" dirty="0" smtClean="0">
                <a:solidFill>
                  <a:srgbClr val="00B050"/>
                </a:solidFill>
              </a:rPr>
              <a:t>Observar las posibles situaciones </a:t>
            </a:r>
            <a:r>
              <a:rPr lang="es-ES" sz="5100" dirty="0" smtClean="0"/>
              <a:t>que puedan estar haciendo daño a algún compañero.</a:t>
            </a:r>
          </a:p>
          <a:p>
            <a:pPr lvl="0"/>
            <a:r>
              <a:rPr lang="es-ES" sz="5100" dirty="0" smtClean="0"/>
              <a:t>Asistir a las </a:t>
            </a:r>
            <a:r>
              <a:rPr lang="es-ES" sz="5100" dirty="0" smtClean="0">
                <a:solidFill>
                  <a:srgbClr val="00B050"/>
                </a:solidFill>
              </a:rPr>
              <a:t>reuniones </a:t>
            </a:r>
            <a:r>
              <a:rPr lang="es-ES" sz="5100" dirty="0" smtClean="0"/>
              <a:t>y cumplir con los compromisos del equipo.</a:t>
            </a:r>
          </a:p>
          <a:p>
            <a:pPr lvl="0"/>
            <a:r>
              <a:rPr lang="es-ES" sz="5100" dirty="0" smtClean="0">
                <a:solidFill>
                  <a:srgbClr val="00B050"/>
                </a:solidFill>
              </a:rPr>
              <a:t>Denunciar estas situaciones</a:t>
            </a:r>
            <a:r>
              <a:rPr lang="es-ES" sz="5100" dirty="0" smtClean="0"/>
              <a:t>. Explicación de la diferencia entre denunciar y chivar: </a:t>
            </a:r>
            <a:r>
              <a:rPr lang="es-ES" sz="5100" i="1" dirty="0" smtClean="0"/>
              <a:t>Se chiva una situación cuando se busca reprender al que hace algo que no perjudica a otra persona; por ejemplo, comer chicle. Se denuncia cuando hay alguien que está sufriendo o es perjudicado por la acción de otro. No somos chivatos, somos buenas personas que denunciamos el sufrimiento de compañeros.</a:t>
            </a:r>
            <a:endParaRPr lang="es-ES" sz="5100" dirty="0" smtClean="0"/>
          </a:p>
          <a:p>
            <a:pPr lvl="0"/>
            <a:r>
              <a:rPr lang="es-ES" sz="5100" dirty="0" smtClean="0">
                <a:solidFill>
                  <a:srgbClr val="00B050"/>
                </a:solidFill>
              </a:rPr>
              <a:t>Acompañar y ayudar </a:t>
            </a:r>
            <a:r>
              <a:rPr lang="es-ES" sz="5100" dirty="0" smtClean="0"/>
              <a:t>al compañero que lo esté pasando mal.</a:t>
            </a:r>
          </a:p>
          <a:p>
            <a:pPr lvl="0"/>
            <a:r>
              <a:rPr lang="es-ES" sz="5100" dirty="0" smtClean="0">
                <a:solidFill>
                  <a:srgbClr val="00B050"/>
                </a:solidFill>
              </a:rPr>
              <a:t>Ayudar </a:t>
            </a:r>
            <a:r>
              <a:rPr lang="es-ES" sz="5100" dirty="0" smtClean="0"/>
              <a:t>a sus compañeros/as cuando alguien se mete con ellos/as o necesitan que les escuchen. NO les aconseja, sino que les </a:t>
            </a:r>
            <a:r>
              <a:rPr lang="es-ES" sz="5100" dirty="0" smtClean="0">
                <a:solidFill>
                  <a:srgbClr val="00B050"/>
                </a:solidFill>
              </a:rPr>
              <a:t>escucha.</a:t>
            </a:r>
          </a:p>
          <a:p>
            <a:pPr>
              <a:buNone/>
            </a:pPr>
            <a:endParaRPr lang="es-ES" dirty="0"/>
          </a:p>
        </p:txBody>
      </p:sp>
      <p:pic>
        <p:nvPicPr>
          <p:cNvPr id="4" name="3 Imagen" descr="Resultado de imagen de IMAGENES LIBRES SOBRE GRUPOS"/>
          <p:cNvPicPr/>
          <p:nvPr/>
        </p:nvPicPr>
        <p:blipFill>
          <a:blip r:embed="rId2" cstate="print"/>
          <a:srcRect/>
          <a:stretch>
            <a:fillRect/>
          </a:stretch>
        </p:blipFill>
        <p:spPr bwMode="auto">
          <a:xfrm>
            <a:off x="7092280" y="0"/>
            <a:ext cx="1130300" cy="1208552"/>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60648" y="260648"/>
            <a:ext cx="8229600" cy="274042"/>
          </a:xfrm>
        </p:spPr>
        <p:txBody>
          <a:bodyPr>
            <a:normAutofit fontScale="90000"/>
          </a:bodyPr>
          <a:lstStyle/>
          <a:p>
            <a:r>
              <a:rPr lang="es-ES" sz="2800" dirty="0" smtClean="0"/>
              <a:t>FUNCIONES DEL ALUMNADO AYUDANTE:</a:t>
            </a:r>
            <a:endParaRPr lang="es-ES" sz="2800" dirty="0"/>
          </a:p>
        </p:txBody>
      </p:sp>
      <p:sp>
        <p:nvSpPr>
          <p:cNvPr id="3" name="2 Marcador de contenido"/>
          <p:cNvSpPr>
            <a:spLocks noGrp="1"/>
          </p:cNvSpPr>
          <p:nvPr>
            <p:ph idx="1"/>
          </p:nvPr>
        </p:nvSpPr>
        <p:spPr>
          <a:xfrm>
            <a:off x="179512" y="1097360"/>
            <a:ext cx="8517632" cy="5760640"/>
          </a:xfrm>
        </p:spPr>
        <p:txBody>
          <a:bodyPr>
            <a:normAutofit fontScale="47500" lnSpcReduction="20000"/>
          </a:bodyPr>
          <a:lstStyle/>
          <a:p>
            <a:pPr>
              <a:buNone/>
            </a:pPr>
            <a:r>
              <a:rPr lang="es-ES" dirty="0" smtClean="0"/>
              <a:t> </a:t>
            </a:r>
          </a:p>
          <a:p>
            <a:pPr lvl="0"/>
            <a:r>
              <a:rPr lang="es-ES" sz="5100" smtClean="0"/>
              <a:t>Puede </a:t>
            </a:r>
            <a:r>
              <a:rPr lang="es-ES" sz="5100" dirty="0" smtClean="0"/>
              <a:t>ayudar a otros compañeros/as en la organización de grupos de </a:t>
            </a:r>
            <a:r>
              <a:rPr lang="es-ES" sz="5100" dirty="0" smtClean="0">
                <a:solidFill>
                  <a:srgbClr val="00B050"/>
                </a:solidFill>
              </a:rPr>
              <a:t>apoyo en tareas académicas (deberes)</a:t>
            </a:r>
            <a:r>
              <a:rPr lang="es-ES" sz="5100" dirty="0" smtClean="0"/>
              <a:t>, o como alumno/a </a:t>
            </a:r>
            <a:r>
              <a:rPr lang="es-ES" sz="5100" dirty="0" smtClean="0">
                <a:solidFill>
                  <a:srgbClr val="00B050"/>
                </a:solidFill>
              </a:rPr>
              <a:t>ayudante en alguna materia que se le dé bien</a:t>
            </a:r>
            <a:r>
              <a:rPr lang="es-ES" sz="5100" dirty="0" smtClean="0"/>
              <a:t>.</a:t>
            </a:r>
          </a:p>
          <a:p>
            <a:pPr lvl="0"/>
            <a:r>
              <a:rPr lang="es-ES" sz="5100" dirty="0" smtClean="0">
                <a:solidFill>
                  <a:srgbClr val="00B050"/>
                </a:solidFill>
              </a:rPr>
              <a:t>Ayuda a alumnos que estén tristes o decaídos </a:t>
            </a:r>
            <a:r>
              <a:rPr lang="es-ES" sz="5100" dirty="0" smtClean="0"/>
              <a:t>por algún problema personal y que necesiten que alguien les </a:t>
            </a:r>
            <a:r>
              <a:rPr lang="es-ES" sz="5100" dirty="0" smtClean="0">
                <a:solidFill>
                  <a:srgbClr val="00B050"/>
                </a:solidFill>
              </a:rPr>
              <a:t>escuche o les preste un poco de atención</a:t>
            </a:r>
            <a:r>
              <a:rPr lang="es-ES" sz="5100" dirty="0" smtClean="0"/>
              <a:t>.</a:t>
            </a:r>
          </a:p>
          <a:p>
            <a:pPr lvl="0"/>
            <a:r>
              <a:rPr lang="es-ES" sz="5100" dirty="0" smtClean="0">
                <a:solidFill>
                  <a:srgbClr val="00B050"/>
                </a:solidFill>
              </a:rPr>
              <a:t>Acoge a los recién llegados </a:t>
            </a:r>
            <a:r>
              <a:rPr lang="es-ES" sz="5100" dirty="0" smtClean="0"/>
              <a:t>al centro y actuarán como alumnos acompañantes.</a:t>
            </a:r>
          </a:p>
          <a:p>
            <a:pPr lvl="0"/>
            <a:r>
              <a:rPr lang="es-ES" sz="5100" dirty="0" smtClean="0"/>
              <a:t>Facilita una </a:t>
            </a:r>
            <a:r>
              <a:rPr lang="es-ES" sz="5100" dirty="0" smtClean="0">
                <a:solidFill>
                  <a:srgbClr val="00B050"/>
                </a:solidFill>
              </a:rPr>
              <a:t>mejora de la convivencia en el grupo.</a:t>
            </a:r>
          </a:p>
          <a:p>
            <a:pPr lvl="0"/>
            <a:r>
              <a:rPr lang="es-ES" sz="5100" dirty="0" smtClean="0">
                <a:solidFill>
                  <a:srgbClr val="00B050"/>
                </a:solidFill>
              </a:rPr>
              <a:t>Participar en actividades de sensibilización </a:t>
            </a:r>
            <a:r>
              <a:rPr lang="es-ES" sz="5100" dirty="0" smtClean="0"/>
              <a:t>en el centro sobre temas de educación en valores (paz, igualdad, etc.).</a:t>
            </a:r>
          </a:p>
          <a:p>
            <a:pPr lvl="0"/>
            <a:r>
              <a:rPr lang="es-ES" sz="5100" dirty="0" smtClean="0">
                <a:solidFill>
                  <a:srgbClr val="00B050"/>
                </a:solidFill>
              </a:rPr>
              <a:t>Pide ayuda a la coordinadora de convivencia </a:t>
            </a:r>
            <a:r>
              <a:rPr lang="es-ES" sz="5100" dirty="0" smtClean="0"/>
              <a:t>cuando algún compañero lo está pasando mal y no sabe cómo ayudarle. </a:t>
            </a:r>
          </a:p>
          <a:p>
            <a:pPr>
              <a:buNone/>
            </a:pPr>
            <a:endParaRPr lang="es-ES" dirty="0"/>
          </a:p>
        </p:txBody>
      </p:sp>
      <p:pic>
        <p:nvPicPr>
          <p:cNvPr id="4" name="3 Imagen" descr="Resultado de imagen de IMAGENES LIBRES SOBRE GRUPOS"/>
          <p:cNvPicPr/>
          <p:nvPr/>
        </p:nvPicPr>
        <p:blipFill>
          <a:blip r:embed="rId2" cstate="print"/>
          <a:srcRect/>
          <a:stretch>
            <a:fillRect/>
          </a:stretch>
        </p:blipFill>
        <p:spPr bwMode="auto">
          <a:xfrm>
            <a:off x="7092280" y="0"/>
            <a:ext cx="1130300" cy="1208552"/>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77500" lnSpcReduction="20000"/>
          </a:bodyPr>
          <a:lstStyle/>
          <a:p>
            <a:pPr>
              <a:buNone/>
            </a:pPr>
            <a:r>
              <a:rPr lang="es-ES" dirty="0" smtClean="0"/>
              <a:t>Tormenta de ideas y reflexión sobre:</a:t>
            </a:r>
          </a:p>
          <a:p>
            <a:pPr lvl="0"/>
            <a:r>
              <a:rPr lang="es-ES" dirty="0" smtClean="0"/>
              <a:t>Situaciones en las que los compañeros y nosotros mismos podemos pasarlo mal en el centro: soledad, tristeza, llegada de otro país, discriminación por el aspecto físico, hablar mal en las redes sociales, etc. </a:t>
            </a:r>
          </a:p>
          <a:p>
            <a:pPr lvl="0"/>
            <a:r>
              <a:rPr lang="es-ES" dirty="0" smtClean="0"/>
              <a:t>¿Creéis que son razones para pasarlo mal? ¿Creéis que algún compañero/a se merece pasarlo mal?</a:t>
            </a:r>
          </a:p>
          <a:p>
            <a:pPr lvl="0"/>
            <a:r>
              <a:rPr lang="es-ES" dirty="0" smtClean="0"/>
              <a:t>¿Es importante poder contar con alguien cuando necesitas ayuda? </a:t>
            </a:r>
          </a:p>
          <a:p>
            <a:pPr lvl="0"/>
            <a:r>
              <a:rPr lang="es-ES" dirty="0" smtClean="0"/>
              <a:t>A veces, no queremos pedir ayuda a los demás, ¿por qué? </a:t>
            </a:r>
          </a:p>
          <a:p>
            <a:pPr lvl="0"/>
            <a:r>
              <a:rPr lang="es-ES" dirty="0" smtClean="0"/>
              <a:t>¿Es mejor callarse un problema o solicitar ayuda? </a:t>
            </a:r>
          </a:p>
          <a:p>
            <a:pPr lvl="0"/>
            <a:r>
              <a:rPr lang="es-ES" dirty="0" smtClean="0"/>
              <a:t>¿Pueden ayudarse en algo unos/as alumnos/as a otros/as?</a:t>
            </a:r>
          </a:p>
          <a:p>
            <a:pPr>
              <a:buNone/>
            </a:pPr>
            <a:endParaRPr lang="es-ES" dirty="0" smtClean="0"/>
          </a:p>
          <a:p>
            <a:pPr>
              <a:buNone/>
            </a:pPr>
            <a:endParaRPr lang="es-ES" dirty="0"/>
          </a:p>
        </p:txBody>
      </p:sp>
      <p:sp>
        <p:nvSpPr>
          <p:cNvPr id="4" name="3 Rectángulo"/>
          <p:cNvSpPr/>
          <p:nvPr/>
        </p:nvSpPr>
        <p:spPr>
          <a:xfrm>
            <a:off x="611560" y="188640"/>
            <a:ext cx="6133217" cy="923330"/>
          </a:xfrm>
          <a:prstGeom prst="rect">
            <a:avLst/>
          </a:prstGeom>
          <a:noFill/>
        </p:spPr>
        <p:txBody>
          <a:bodyPr wrap="none" lIns="91440" tIns="45720" rIns="91440" bIns="45720">
            <a:spAutoFit/>
          </a:bodyPr>
          <a:lstStyle/>
          <a:p>
            <a:pPr algn="ctr"/>
            <a:r>
              <a:rPr lang="es-ES" sz="3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ACTIVIDAD 2. </a:t>
            </a:r>
          </a:p>
          <a:p>
            <a:pPr algn="ctr"/>
            <a:r>
              <a:rPr lang="es-ES" sz="2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TORMENTA DE IDEAS: LA AYUDA A LOS DEMÁS</a:t>
            </a:r>
            <a:endParaRPr lang="es-ES" sz="2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5" name="4 Imagen" descr="Resultado de imagen de IMAGENES LIBRES DE PENSAR"/>
          <p:cNvPicPr/>
          <p:nvPr/>
        </p:nvPicPr>
        <p:blipFill>
          <a:blip r:embed="rId2" cstate="print"/>
          <a:srcRect/>
          <a:stretch>
            <a:fillRect/>
          </a:stretch>
        </p:blipFill>
        <p:spPr bwMode="auto">
          <a:xfrm>
            <a:off x="7020272" y="620688"/>
            <a:ext cx="1637188" cy="1149350"/>
          </a:xfrm>
          <a:prstGeom prst="rect">
            <a:avLst/>
          </a:prstGeom>
          <a:ln>
            <a:noFill/>
          </a:ln>
          <a:effectLst>
            <a:outerShdw blurRad="190500" algn="tl" rotWithShape="0">
              <a:srgbClr val="000000">
                <a:alpha val="70000"/>
              </a:srgbClr>
            </a:outerShdw>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418058"/>
          </a:xfrm>
        </p:spPr>
        <p:txBody>
          <a:bodyPr>
            <a:noAutofit/>
          </a:bodyPr>
          <a:lstStyle/>
          <a:p>
            <a:r>
              <a:rPr lang="es-E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ACTIVIDAD 3. El secreto</a:t>
            </a:r>
            <a:endParaRPr lang="es-ES" sz="2800" dirty="0"/>
          </a:p>
        </p:txBody>
      </p:sp>
      <p:sp>
        <p:nvSpPr>
          <p:cNvPr id="3" name="2 Marcador de contenido"/>
          <p:cNvSpPr>
            <a:spLocks noGrp="1"/>
          </p:cNvSpPr>
          <p:nvPr>
            <p:ph idx="1"/>
          </p:nvPr>
        </p:nvSpPr>
        <p:spPr>
          <a:xfrm>
            <a:off x="457200" y="908720"/>
            <a:ext cx="8229600" cy="5217443"/>
          </a:xfrm>
        </p:spPr>
        <p:txBody>
          <a:bodyPr>
            <a:normAutofit lnSpcReduction="10000"/>
          </a:bodyPr>
          <a:lstStyle/>
          <a:p>
            <a:pPr>
              <a:buNone/>
            </a:pPr>
            <a:r>
              <a:rPr lang="es-ES" dirty="0" smtClean="0"/>
              <a:t>    </a:t>
            </a:r>
            <a:r>
              <a:rPr lang="es-ES" sz="2400" dirty="0" smtClean="0"/>
              <a:t>A continuación, trataremos sobre las cualidades que deben tener los alumnos y alumnas ayudantes:</a:t>
            </a:r>
          </a:p>
          <a:p>
            <a:pPr lvl="0">
              <a:buNone/>
            </a:pPr>
            <a:endParaRPr lang="es-ES" dirty="0" smtClean="0"/>
          </a:p>
          <a:p>
            <a:pPr lvl="0">
              <a:buNone/>
            </a:pPr>
            <a:endParaRPr lang="es-ES" dirty="0" smtClean="0"/>
          </a:p>
          <a:p>
            <a:pPr lvl="0">
              <a:buNone/>
            </a:pPr>
            <a:endParaRPr lang="es-ES" dirty="0" smtClean="0"/>
          </a:p>
          <a:p>
            <a:pPr lvl="0">
              <a:buNone/>
            </a:pPr>
            <a:endParaRPr lang="es-ES" dirty="0" smtClean="0"/>
          </a:p>
          <a:p>
            <a:pPr lvl="0">
              <a:buNone/>
            </a:pPr>
            <a:r>
              <a:rPr lang="es-ES" dirty="0" smtClean="0"/>
              <a:t>ponle cara..</a:t>
            </a:r>
          </a:p>
          <a:p>
            <a:pPr>
              <a:buNone/>
            </a:pPr>
            <a:endParaRPr lang="es-ES" dirty="0" smtClean="0"/>
          </a:p>
          <a:p>
            <a:pPr>
              <a:buNone/>
            </a:pPr>
            <a:r>
              <a:rPr lang="es-ES" dirty="0" smtClean="0">
                <a:latin typeface="Arial Black" pitchFamily="34" charset="0"/>
              </a:rPr>
              <a:t>Describe con tres palabras cómo es esa persona</a:t>
            </a:r>
            <a:endParaRPr lang="es-ES" dirty="0">
              <a:latin typeface="Arial Black" pitchFamily="34" charset="0"/>
            </a:endParaRPr>
          </a:p>
        </p:txBody>
      </p:sp>
      <p:sp>
        <p:nvSpPr>
          <p:cNvPr id="4" name="3 Rectángulo"/>
          <p:cNvSpPr/>
          <p:nvPr/>
        </p:nvSpPr>
        <p:spPr>
          <a:xfrm>
            <a:off x="1187624" y="2132856"/>
            <a:ext cx="5462329" cy="1231106"/>
          </a:xfrm>
          <a:prstGeom prst="rect">
            <a:avLst/>
          </a:prstGeom>
          <a:solidFill>
            <a:schemeClr val="tx1"/>
          </a:solid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3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Piensa en un secreto </a:t>
            </a:r>
          </a:p>
          <a:p>
            <a:pPr algn="ctr"/>
            <a:r>
              <a:rPr lang="es-ES"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 quién se lo contarías?</a:t>
            </a:r>
            <a:endParaRPr lang="es-ES"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5" name="4 Imagen" descr="Resultado de imagen de fotos libres de secretos"/>
          <p:cNvPicPr/>
          <p:nvPr/>
        </p:nvPicPr>
        <p:blipFill>
          <a:blip r:embed="rId2" cstate="print"/>
          <a:srcRect/>
          <a:stretch>
            <a:fillRect/>
          </a:stretch>
        </p:blipFill>
        <p:spPr bwMode="auto">
          <a:xfrm>
            <a:off x="6012160" y="3429000"/>
            <a:ext cx="2286000" cy="15240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EL SECRETO</a:t>
            </a:r>
            <a:endParaRPr lang="es-ES" dirty="0"/>
          </a:p>
        </p:txBody>
      </p:sp>
      <p:sp>
        <p:nvSpPr>
          <p:cNvPr id="3" name="2 Marcador de contenido"/>
          <p:cNvSpPr>
            <a:spLocks noGrp="1"/>
          </p:cNvSpPr>
          <p:nvPr>
            <p:ph idx="1"/>
          </p:nvPr>
        </p:nvSpPr>
        <p:spPr/>
        <p:txBody>
          <a:bodyPr>
            <a:normAutofit fontScale="92500"/>
          </a:bodyPr>
          <a:lstStyle/>
          <a:p>
            <a:pPr lvl="0">
              <a:buNone/>
            </a:pPr>
            <a:r>
              <a:rPr lang="es-ES" dirty="0" smtClean="0"/>
              <a:t>Se escriben en la pizarra los adjetivos que han escrito que coinciden con las características que debería tener el alumnado ayudante. Por ejemplo: sensible, discreto, dialogante, imparcial, neutral, capacidad para denunciar, cercano, etc. </a:t>
            </a:r>
          </a:p>
          <a:p>
            <a:pPr>
              <a:buNone/>
            </a:pPr>
            <a:r>
              <a:rPr lang="es-ES" dirty="0" smtClean="0"/>
              <a:t> </a:t>
            </a:r>
          </a:p>
          <a:p>
            <a:pPr>
              <a:buNone/>
            </a:pPr>
            <a:r>
              <a:rPr lang="es-ES" b="1" dirty="0" smtClean="0"/>
              <a:t>Un alumno se encargará de ir copiando los adjetivos en un folio y el tutor lo guardará hasta la siguiente sesión (votación)</a:t>
            </a:r>
          </a:p>
          <a:p>
            <a:pPr>
              <a:buNone/>
            </a:pPr>
            <a:endParaRPr lang="es-E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1196752"/>
            <a:ext cx="8229600" cy="5400600"/>
          </a:xfrm>
        </p:spPr>
        <p:txBody>
          <a:bodyPr>
            <a:normAutofit fontScale="70000" lnSpcReduction="20000"/>
          </a:bodyPr>
          <a:lstStyle/>
          <a:p>
            <a:pPr>
              <a:buNone/>
            </a:pPr>
            <a:r>
              <a:rPr lang="es-ES" dirty="0" smtClean="0"/>
              <a:t>Reflexionar y comentar sobre las siguientes preguntas. Para ello,</a:t>
            </a:r>
          </a:p>
          <a:p>
            <a:pPr>
              <a:buNone/>
            </a:pPr>
            <a:r>
              <a:rPr lang="es-ES" dirty="0" smtClean="0"/>
              <a:t> cada alumno/a en un folio piensa y escribe sobre las preguntas, después se pondrá en común. </a:t>
            </a:r>
          </a:p>
          <a:p>
            <a:pPr lvl="0"/>
            <a:r>
              <a:rPr lang="es-ES" dirty="0" smtClean="0"/>
              <a:t>¿Qué es para ti un amigo? ¿Qué características personales, sociales, emocionales quisieras que tuviera? ¿Qué sueles hacer con ellos? Haz una lista de cualidades que debe tener una persona para que la llames “amigo” ¿Cuáles de estos rasgos son los más valorados en un amigo? ¿Cómo te gusta que sean tus amigos? ¿Qué valoras más en ellos? ¿Qué les pides? ¿Qué les ofreces? ¿Qué cualidades importantes para la amistad crees tener tú?</a:t>
            </a:r>
          </a:p>
          <a:p>
            <a:pPr lvl="0"/>
            <a:r>
              <a:rPr lang="es-ES" dirty="0" smtClean="0"/>
              <a:t>¿Qué esperas de un equipo de alumnos ayudantes? ¿Qué características crees que debe tener? ¿En qué situaciones puedes predecir que tendrás contacto con ellos más allá de los propios del aula?</a:t>
            </a:r>
          </a:p>
          <a:p>
            <a:pPr lvl="0"/>
            <a:r>
              <a:rPr lang="es-ES" dirty="0" smtClean="0"/>
              <a:t>¿ Qué diferencias hay entre un amigo y el alumnado ayudante al acudir a ellos?</a:t>
            </a:r>
          </a:p>
          <a:p>
            <a:pPr>
              <a:buNone/>
            </a:pPr>
            <a:endParaRPr lang="es-ES" dirty="0"/>
          </a:p>
        </p:txBody>
      </p:sp>
      <p:sp>
        <p:nvSpPr>
          <p:cNvPr id="4" name="1 Título"/>
          <p:cNvSpPr>
            <a:spLocks noGrp="1"/>
          </p:cNvSpPr>
          <p:nvPr>
            <p:ph type="title"/>
          </p:nvPr>
        </p:nvSpPr>
        <p:spPr>
          <a:xfrm>
            <a:off x="0" y="188640"/>
            <a:ext cx="7308304" cy="418058"/>
          </a:xfrm>
        </p:spPr>
        <p:txBody>
          <a:bodyPr>
            <a:noAutofit/>
          </a:bodyPr>
          <a:lstStyle/>
          <a:p>
            <a:r>
              <a:rPr lang="es-E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ACTIVIDAD 4. El equipo del alumnado ayudante</a:t>
            </a:r>
            <a:endParaRPr lang="es-ES" sz="2800" dirty="0"/>
          </a:p>
        </p:txBody>
      </p:sp>
      <p:sp>
        <p:nvSpPr>
          <p:cNvPr id="5" name="4 Esquina doblada"/>
          <p:cNvSpPr/>
          <p:nvPr/>
        </p:nvSpPr>
        <p:spPr>
          <a:xfrm>
            <a:off x="7740352" y="404664"/>
            <a:ext cx="1152128" cy="1584176"/>
          </a:xfrm>
          <a:prstGeom prst="foldedCorner">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es-E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solidFill>
                  <a:schemeClr val="bg1"/>
                </a:solidFill>
              </a:rPr>
              <a:t>REGLA BÁSICA Y FUNDAMENTAL PARA QUE FUNCIONE LA AYUDA</a:t>
            </a:r>
            <a:endParaRPr lang="es-ES" b="1" dirty="0">
              <a:solidFill>
                <a:schemeClr val="bg1"/>
              </a:solidFill>
            </a:endParaRPr>
          </a:p>
        </p:txBody>
      </p:sp>
      <p:sp>
        <p:nvSpPr>
          <p:cNvPr id="3" name="2 Marcador de contenido"/>
          <p:cNvSpPr>
            <a:spLocks noGrp="1"/>
          </p:cNvSpPr>
          <p:nvPr>
            <p:ph idx="1"/>
          </p:nvPr>
        </p:nvSpPr>
        <p:spPr>
          <a:xfrm>
            <a:off x="467544" y="1628800"/>
            <a:ext cx="8229600" cy="4525963"/>
          </a:xfrm>
        </p:spPr>
        <p:txBody>
          <a:bodyPr>
            <a:normAutofit fontScale="92500" lnSpcReduction="10000"/>
          </a:bodyPr>
          <a:lstStyle/>
          <a:p>
            <a:endParaRPr lang="es-ES" dirty="0" smtClean="0"/>
          </a:p>
          <a:p>
            <a:pPr marL="0" indent="0">
              <a:buNone/>
            </a:pPr>
            <a:endParaRPr lang="es-ES" dirty="0"/>
          </a:p>
          <a:p>
            <a:pPr marL="0" indent="0" algn="just">
              <a:buNone/>
            </a:pPr>
            <a:r>
              <a:rPr lang="es-ES" sz="4000" dirty="0" smtClean="0"/>
              <a:t>El alumno/a ayudante </a:t>
            </a:r>
            <a:r>
              <a:rPr lang="es-ES" sz="4000" dirty="0" smtClean="0">
                <a:latin typeface="Arial Black" panose="020B0A04020102020204" pitchFamily="34" charset="0"/>
              </a:rPr>
              <a:t>DEBE SER RESPETADO POR TODOS LOS COMPAÑEROS/AS.</a:t>
            </a:r>
          </a:p>
          <a:p>
            <a:pPr marL="0" indent="0" algn="just">
              <a:buNone/>
            </a:pPr>
            <a:endParaRPr lang="es-ES" sz="4000" dirty="0">
              <a:latin typeface="Arial Black" panose="020B0A04020102020204" pitchFamily="34" charset="0"/>
            </a:endParaRPr>
          </a:p>
          <a:p>
            <a:pPr marL="0" indent="0" algn="just">
              <a:buNone/>
            </a:pPr>
            <a:r>
              <a:rPr lang="es-ES" sz="4000" dirty="0" smtClean="0">
                <a:latin typeface="Arial Black" panose="020B0A04020102020204" pitchFamily="34" charset="0"/>
              </a:rPr>
              <a:t>SUS DECISIONES TIENEN QUE SER TAMBIÉN RESPETADAS.</a:t>
            </a:r>
          </a:p>
          <a:p>
            <a:pPr marL="0" indent="0" algn="just">
              <a:buNone/>
            </a:pPr>
            <a:endParaRPr lang="es-ES" sz="4000" dirty="0">
              <a:latin typeface="Arial Black" panose="020B0A04020102020204" pitchFamily="34" charset="0"/>
            </a:endParaRPr>
          </a:p>
        </p:txBody>
      </p:sp>
    </p:spTree>
    <p:extLst>
      <p:ext uri="{BB962C8B-B14F-4D97-AF65-F5344CB8AC3E}">
        <p14:creationId xmlns="" xmlns:p14="http://schemas.microsoft.com/office/powerpoint/2010/main" val="4022720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tx2">
              <a:lumMod val="75000"/>
            </a:schemeClr>
          </a:solidFill>
        </p:spPr>
        <p:txBody>
          <a:bodyPr/>
          <a:lstStyle/>
          <a:p>
            <a:r>
              <a:rPr lang="es-ES" dirty="0" smtClean="0">
                <a:solidFill>
                  <a:schemeClr val="bg1"/>
                </a:solidFill>
              </a:rPr>
              <a:t>¿Qué objetivos pretende el Plan?</a:t>
            </a:r>
            <a:endParaRPr lang="es-ES" dirty="0">
              <a:solidFill>
                <a:schemeClr val="bg1"/>
              </a:solidFill>
            </a:endParaRPr>
          </a:p>
        </p:txBody>
      </p:sp>
      <p:sp>
        <p:nvSpPr>
          <p:cNvPr id="3" name="2 Marcador de contenido"/>
          <p:cNvSpPr>
            <a:spLocks noGrp="1"/>
          </p:cNvSpPr>
          <p:nvPr>
            <p:ph idx="1"/>
          </p:nvPr>
        </p:nvSpPr>
        <p:spPr/>
        <p:txBody>
          <a:bodyPr>
            <a:normAutofit fontScale="77500" lnSpcReduction="20000"/>
          </a:bodyPr>
          <a:lstStyle/>
          <a:p>
            <a:pPr lvl="0"/>
            <a:r>
              <a:rPr lang="es-ES" dirty="0" smtClean="0">
                <a:solidFill>
                  <a:srgbClr val="FF0000"/>
                </a:solidFill>
              </a:rPr>
              <a:t>Detectar</a:t>
            </a:r>
            <a:r>
              <a:rPr lang="es-ES" dirty="0" smtClean="0"/>
              <a:t> los problemas, promover y desarrollar las actuaciones relativas al fomento de la Convivencia. </a:t>
            </a:r>
          </a:p>
          <a:p>
            <a:pPr>
              <a:buNone/>
            </a:pPr>
            <a:endParaRPr lang="es-ES" dirty="0" smtClean="0"/>
          </a:p>
          <a:p>
            <a:pPr lvl="0"/>
            <a:r>
              <a:rPr lang="es-ES" dirty="0" smtClean="0">
                <a:solidFill>
                  <a:srgbClr val="FF0000"/>
                </a:solidFill>
              </a:rPr>
              <a:t>Actuar de forma rápida y eficaz </a:t>
            </a:r>
            <a:r>
              <a:rPr lang="es-ES" dirty="0" smtClean="0"/>
              <a:t>cuando el problema se plantea.</a:t>
            </a:r>
          </a:p>
          <a:p>
            <a:endParaRPr lang="es-ES" dirty="0" smtClean="0"/>
          </a:p>
          <a:p>
            <a:pPr lvl="0"/>
            <a:r>
              <a:rPr lang="es-ES" dirty="0" smtClean="0"/>
              <a:t>Arbitrar </a:t>
            </a:r>
            <a:r>
              <a:rPr lang="es-ES" dirty="0" smtClean="0">
                <a:solidFill>
                  <a:srgbClr val="FF0000"/>
                </a:solidFill>
              </a:rPr>
              <a:t>actuaciones preventivas </a:t>
            </a:r>
            <a:r>
              <a:rPr lang="es-ES" dirty="0" smtClean="0"/>
              <a:t>que ayuden a </a:t>
            </a:r>
            <a:r>
              <a:rPr lang="es-ES" dirty="0" smtClean="0">
                <a:solidFill>
                  <a:srgbClr val="FF0000"/>
                </a:solidFill>
              </a:rPr>
              <a:t>evitar</a:t>
            </a:r>
            <a:r>
              <a:rPr lang="es-ES" dirty="0" smtClean="0"/>
              <a:t> los conflictos o al menos </a:t>
            </a:r>
            <a:r>
              <a:rPr lang="es-ES" dirty="0" smtClean="0">
                <a:solidFill>
                  <a:srgbClr val="FF0000"/>
                </a:solidFill>
              </a:rPr>
              <a:t>a canalizarlos </a:t>
            </a:r>
            <a:r>
              <a:rPr lang="es-ES" dirty="0" smtClean="0"/>
              <a:t>de forma adecuada.</a:t>
            </a:r>
          </a:p>
          <a:p>
            <a:endParaRPr lang="es-ES" dirty="0" smtClean="0"/>
          </a:p>
          <a:p>
            <a:pPr lvl="0"/>
            <a:r>
              <a:rPr lang="es-ES" dirty="0" smtClean="0">
                <a:solidFill>
                  <a:srgbClr val="FF0000"/>
                </a:solidFill>
              </a:rPr>
              <a:t>Desarrollar las relaciones </a:t>
            </a:r>
            <a:r>
              <a:rPr lang="es-ES" dirty="0" smtClean="0"/>
              <a:t>entre los componentes de la Comunidad Educativa, con el fin de plantear propuestas de actuación basadas en  datos y en experiencias contrastadas.</a:t>
            </a:r>
          </a:p>
          <a:p>
            <a:endParaRPr lang="es-E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p:spPr>
        <p:txBody>
          <a:bodyPr>
            <a:normAutofit fontScale="90000"/>
          </a:bodyPr>
          <a:lstStyle/>
          <a:p>
            <a:r>
              <a:rPr lang="es-E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ACTIVIDAD 5. Las dificultades del Equipo del alumnado ayudante</a:t>
            </a:r>
            <a:endParaRPr lang="es-ES" sz="2400" dirty="0"/>
          </a:p>
        </p:txBody>
      </p:sp>
      <p:sp>
        <p:nvSpPr>
          <p:cNvPr id="3" name="2 Marcador de contenido"/>
          <p:cNvSpPr>
            <a:spLocks noGrp="1"/>
          </p:cNvSpPr>
          <p:nvPr>
            <p:ph idx="1"/>
          </p:nvPr>
        </p:nvSpPr>
        <p:spPr>
          <a:xfrm>
            <a:off x="457200" y="1052736"/>
            <a:ext cx="8229600" cy="5073427"/>
          </a:xfrm>
        </p:spPr>
        <p:txBody>
          <a:bodyPr>
            <a:normAutofit/>
          </a:bodyPr>
          <a:lstStyle/>
          <a:p>
            <a:pPr>
              <a:buNone/>
            </a:pPr>
            <a:r>
              <a:rPr lang="es-ES" dirty="0" smtClean="0"/>
              <a:t>    Reflexionamos y comentamos sobre unas preguntas.</a:t>
            </a:r>
          </a:p>
          <a:p>
            <a:pPr>
              <a:buNone/>
            </a:pPr>
            <a:r>
              <a:rPr lang="es-ES" dirty="0" smtClean="0"/>
              <a:t>    Se pueden ir anotando en la pizarra las ideas debatiendo las antagónicas y </a:t>
            </a:r>
            <a:r>
              <a:rPr lang="es-ES" sz="2700" dirty="0" smtClean="0">
                <a:latin typeface="Aharoni" pitchFamily="2" charset="-79"/>
                <a:cs typeface="Aharoni" pitchFamily="2" charset="-79"/>
              </a:rPr>
              <a:t>haciendo hincapié en la diferencia entre amistad y ayuda</a:t>
            </a:r>
            <a:r>
              <a:rPr lang="es-ES" dirty="0" smtClean="0"/>
              <a:t>. </a:t>
            </a:r>
          </a:p>
          <a:p>
            <a:pPr>
              <a:buNone/>
            </a:pPr>
            <a:r>
              <a:rPr lang="es-ES" dirty="0" smtClean="0"/>
              <a:t>     Vamos a </a:t>
            </a:r>
            <a:r>
              <a:rPr lang="es-ES" sz="2000" dirty="0" smtClean="0">
                <a:latin typeface="Aharoni" pitchFamily="2" charset="-79"/>
                <a:cs typeface="Aharoni" pitchFamily="2" charset="-79"/>
              </a:rPr>
              <a:t>pensar también las dificultades que pueden surgir al implantar este sistema de ayuda entre iguales con el fin de evitarlas o prevenirlas </a:t>
            </a:r>
            <a:r>
              <a:rPr lang="es-ES" sz="1800" dirty="0" smtClean="0"/>
              <a:t>(aclarar equívocos o malos entendidos).</a:t>
            </a:r>
          </a:p>
          <a:p>
            <a:pPr>
              <a:buNone/>
            </a:pPr>
            <a:endParaRPr lang="es-E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548680"/>
            <a:ext cx="8229600" cy="5688632"/>
          </a:xfrm>
        </p:spPr>
        <p:txBody>
          <a:bodyPr>
            <a:normAutofit fontScale="77500" lnSpcReduction="20000"/>
          </a:bodyPr>
          <a:lstStyle/>
          <a:p>
            <a:pPr lvl="0">
              <a:buNone/>
            </a:pPr>
            <a:r>
              <a:rPr lang="es-ES" dirty="0" smtClean="0"/>
              <a:t>     Si tuvieras un problema y no encontraras a quién contárselo,</a:t>
            </a:r>
          </a:p>
          <a:p>
            <a:pPr lvl="0">
              <a:buNone/>
            </a:pPr>
            <a:endParaRPr lang="es-ES" dirty="0" smtClean="0"/>
          </a:p>
          <a:p>
            <a:pPr lvl="0">
              <a:buFont typeface="Wingdings" pitchFamily="2" charset="2"/>
              <a:buChar char="ü"/>
            </a:pPr>
            <a:r>
              <a:rPr lang="es-ES" dirty="0" smtClean="0"/>
              <a:t> ¿lo consultarías con alguien del equipo de alumnado ayudante?</a:t>
            </a:r>
          </a:p>
          <a:p>
            <a:pPr lvl="0">
              <a:buNone/>
            </a:pPr>
            <a:endParaRPr lang="es-ES" dirty="0" smtClean="0"/>
          </a:p>
          <a:p>
            <a:pPr lvl="0">
              <a:buFont typeface="Wingdings" pitchFamily="2" charset="2"/>
              <a:buChar char="ü"/>
            </a:pPr>
            <a:r>
              <a:rPr lang="es-ES" dirty="0" smtClean="0"/>
              <a:t>¿Qué dificultades pueden surgir al actuar los alumnos/as ayudantes en relación a los compañeros o a los profesores?</a:t>
            </a:r>
          </a:p>
          <a:p>
            <a:pPr lvl="0">
              <a:buNone/>
            </a:pPr>
            <a:endParaRPr lang="es-ES" dirty="0" smtClean="0"/>
          </a:p>
          <a:p>
            <a:pPr lvl="0">
              <a:buFont typeface="Wingdings" pitchFamily="2" charset="2"/>
              <a:buChar char="ü"/>
            </a:pPr>
            <a:r>
              <a:rPr lang="es-ES" dirty="0" smtClean="0"/>
              <a:t>¿Qué te parece la idea de los Equipos de alumnos ayudantes?</a:t>
            </a:r>
          </a:p>
          <a:p>
            <a:pPr>
              <a:buNone/>
            </a:pPr>
            <a:endParaRPr lang="es-ES" dirty="0" smtClean="0"/>
          </a:p>
          <a:p>
            <a:pPr>
              <a:buNone/>
            </a:pPr>
            <a:r>
              <a:rPr lang="es-ES" dirty="0" smtClean="0"/>
              <a:t>    </a:t>
            </a:r>
            <a:r>
              <a:rPr lang="es-ES" i="1" dirty="0" smtClean="0"/>
              <a:t>Otra opción es: en la pizarra se pueden ir escribiendo los valores y contravalores de la ayuda y así detectar dificultades.</a:t>
            </a:r>
          </a:p>
          <a:p>
            <a:pPr>
              <a:buNone/>
            </a:pPr>
            <a:endParaRPr lang="es-E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755576" y="764702"/>
          <a:ext cx="8064896" cy="4392493"/>
        </p:xfrm>
        <a:graphic>
          <a:graphicData uri="http://schemas.openxmlformats.org/drawingml/2006/table">
            <a:tbl>
              <a:tblPr firstRow="1" bandRow="1">
                <a:tableStyleId>{93296810-A885-4BE3-A3E7-6D5BEEA58F35}</a:tableStyleId>
              </a:tblPr>
              <a:tblGrid>
                <a:gridCol w="4032448"/>
                <a:gridCol w="4032448"/>
              </a:tblGrid>
              <a:tr h="627499">
                <a:tc>
                  <a:txBody>
                    <a:bodyPr/>
                    <a:lstStyle/>
                    <a:p>
                      <a:pPr algn="ctr"/>
                      <a:r>
                        <a:rPr lang="es-ES" dirty="0" smtClean="0"/>
                        <a:t>Valores </a:t>
                      </a:r>
                      <a:endParaRPr lang="es-ES" dirty="0"/>
                    </a:p>
                  </a:txBody>
                  <a:tcPr/>
                </a:tc>
                <a:tc>
                  <a:txBody>
                    <a:bodyPr/>
                    <a:lstStyle/>
                    <a:p>
                      <a:pPr algn="ctr"/>
                      <a:r>
                        <a:rPr lang="es-ES" dirty="0" smtClean="0"/>
                        <a:t>Contravalores</a:t>
                      </a:r>
                      <a:r>
                        <a:rPr lang="es-ES" baseline="0" dirty="0" smtClean="0"/>
                        <a:t> </a:t>
                      </a:r>
                      <a:endParaRPr lang="es-ES" dirty="0"/>
                    </a:p>
                  </a:txBody>
                  <a:tcPr/>
                </a:tc>
              </a:tr>
              <a:tr h="627499">
                <a:tc>
                  <a:txBody>
                    <a:bodyPr/>
                    <a:lstStyle/>
                    <a:p>
                      <a:pPr algn="just">
                        <a:spcAft>
                          <a:spcPts val="0"/>
                        </a:spcAft>
                      </a:pPr>
                      <a:r>
                        <a:rPr lang="es-ES" sz="2000" dirty="0">
                          <a:latin typeface="Arial Narrow"/>
                          <a:ea typeface="Calibri"/>
                          <a:cs typeface="Calibri"/>
                        </a:rPr>
                        <a:t>Compañerismo</a:t>
                      </a:r>
                      <a:endParaRPr lang="es-ES" sz="2000" dirty="0">
                        <a:latin typeface="Verdana"/>
                        <a:ea typeface="Calibri"/>
                        <a:cs typeface="Verdana"/>
                      </a:endParaRPr>
                    </a:p>
                  </a:txBody>
                  <a:tcPr marL="0" marR="0" marT="0" marB="0"/>
                </a:tc>
                <a:tc>
                  <a:txBody>
                    <a:bodyPr/>
                    <a:lstStyle/>
                    <a:p>
                      <a:pPr algn="just">
                        <a:spcAft>
                          <a:spcPts val="0"/>
                        </a:spcAft>
                      </a:pPr>
                      <a:r>
                        <a:rPr lang="es-ES" sz="2000" dirty="0">
                          <a:latin typeface="Arial Narrow"/>
                          <a:ea typeface="Calibri"/>
                          <a:cs typeface="Calibri"/>
                        </a:rPr>
                        <a:t>No prestar ayuda a quien está en apuros</a:t>
                      </a:r>
                      <a:endParaRPr lang="es-ES" sz="2000" dirty="0">
                        <a:latin typeface="Verdana"/>
                        <a:ea typeface="Calibri"/>
                        <a:cs typeface="Verdana"/>
                      </a:endParaRPr>
                    </a:p>
                  </a:txBody>
                  <a:tcPr marL="0" marR="0" marT="0" marB="0"/>
                </a:tc>
              </a:tr>
              <a:tr h="627499">
                <a:tc>
                  <a:txBody>
                    <a:bodyPr/>
                    <a:lstStyle/>
                    <a:p>
                      <a:pPr algn="just">
                        <a:spcAft>
                          <a:spcPts val="0"/>
                        </a:spcAft>
                      </a:pPr>
                      <a:r>
                        <a:rPr lang="es-ES" sz="2000" dirty="0">
                          <a:latin typeface="Arial Narrow"/>
                          <a:ea typeface="Calibri"/>
                          <a:cs typeface="Calibri"/>
                        </a:rPr>
                        <a:t>Solidaridad</a:t>
                      </a:r>
                      <a:endParaRPr lang="es-ES" sz="2000" dirty="0">
                        <a:latin typeface="Verdana"/>
                        <a:ea typeface="Calibri"/>
                        <a:cs typeface="Verdana"/>
                      </a:endParaRPr>
                    </a:p>
                  </a:txBody>
                  <a:tcPr marL="0" marR="0" marT="0" marB="0"/>
                </a:tc>
                <a:tc>
                  <a:txBody>
                    <a:bodyPr/>
                    <a:lstStyle/>
                    <a:p>
                      <a:pPr algn="just">
                        <a:spcAft>
                          <a:spcPts val="0"/>
                        </a:spcAft>
                      </a:pPr>
                      <a:r>
                        <a:rPr lang="es-ES" sz="2000" dirty="0">
                          <a:latin typeface="Arial Narrow"/>
                          <a:ea typeface="Calibri"/>
                          <a:cs typeface="Calibri"/>
                        </a:rPr>
                        <a:t>Reírse de alguien</a:t>
                      </a:r>
                      <a:endParaRPr lang="es-ES" sz="2000" dirty="0">
                        <a:latin typeface="Verdana"/>
                        <a:ea typeface="Calibri"/>
                        <a:cs typeface="Verdana"/>
                      </a:endParaRPr>
                    </a:p>
                  </a:txBody>
                  <a:tcPr marL="0" marR="0" marT="0" marB="0"/>
                </a:tc>
              </a:tr>
              <a:tr h="627499">
                <a:tc>
                  <a:txBody>
                    <a:bodyPr/>
                    <a:lstStyle/>
                    <a:p>
                      <a:pPr algn="just">
                        <a:spcAft>
                          <a:spcPts val="0"/>
                        </a:spcAft>
                      </a:pPr>
                      <a:r>
                        <a:rPr lang="es-ES" sz="2000" dirty="0">
                          <a:latin typeface="Arial Narrow"/>
                          <a:ea typeface="Calibri"/>
                          <a:cs typeface="Calibri"/>
                        </a:rPr>
                        <a:t>Amistad</a:t>
                      </a:r>
                      <a:endParaRPr lang="es-ES" sz="2000" dirty="0">
                        <a:latin typeface="Verdana"/>
                        <a:ea typeface="Calibri"/>
                        <a:cs typeface="Verdana"/>
                      </a:endParaRPr>
                    </a:p>
                  </a:txBody>
                  <a:tcPr marL="0" marR="0" marT="0" marB="0"/>
                </a:tc>
                <a:tc>
                  <a:txBody>
                    <a:bodyPr/>
                    <a:lstStyle/>
                    <a:p>
                      <a:pPr algn="just">
                        <a:spcAft>
                          <a:spcPts val="0"/>
                        </a:spcAft>
                      </a:pPr>
                      <a:r>
                        <a:rPr lang="es-ES" sz="2000" dirty="0">
                          <a:latin typeface="Arial Narrow"/>
                          <a:ea typeface="Calibri"/>
                          <a:cs typeface="Calibri"/>
                        </a:rPr>
                        <a:t>Meterse con el más débil</a:t>
                      </a:r>
                      <a:endParaRPr lang="es-ES" sz="2000" dirty="0">
                        <a:latin typeface="Verdana"/>
                        <a:ea typeface="Calibri"/>
                        <a:cs typeface="Verdana"/>
                      </a:endParaRPr>
                    </a:p>
                  </a:txBody>
                  <a:tcPr marL="0" marR="0" marT="0" marB="0"/>
                </a:tc>
              </a:tr>
              <a:tr h="627499">
                <a:tc>
                  <a:txBody>
                    <a:bodyPr/>
                    <a:lstStyle/>
                    <a:p>
                      <a:pPr algn="just">
                        <a:spcAft>
                          <a:spcPts val="0"/>
                        </a:spcAft>
                      </a:pPr>
                      <a:r>
                        <a:rPr lang="es-ES" sz="2000" dirty="0">
                          <a:latin typeface="Arial Narrow"/>
                          <a:ea typeface="Calibri"/>
                          <a:cs typeface="Calibri"/>
                        </a:rPr>
                        <a:t>Ser sincero</a:t>
                      </a:r>
                      <a:endParaRPr lang="es-ES" sz="2000" dirty="0">
                        <a:latin typeface="Verdana"/>
                        <a:ea typeface="Calibri"/>
                        <a:cs typeface="Verdana"/>
                      </a:endParaRPr>
                    </a:p>
                  </a:txBody>
                  <a:tcPr marL="0" marR="0" marT="0" marB="0"/>
                </a:tc>
                <a:tc>
                  <a:txBody>
                    <a:bodyPr/>
                    <a:lstStyle/>
                    <a:p>
                      <a:pPr algn="just">
                        <a:spcAft>
                          <a:spcPts val="0"/>
                        </a:spcAft>
                      </a:pPr>
                      <a:r>
                        <a:rPr lang="es-ES" sz="2000" dirty="0">
                          <a:latin typeface="Arial Narrow"/>
                          <a:ea typeface="Calibri"/>
                          <a:cs typeface="Calibri"/>
                        </a:rPr>
                        <a:t>Callarse cuando se tiene un problema</a:t>
                      </a:r>
                      <a:endParaRPr lang="es-ES" sz="2000" dirty="0">
                        <a:latin typeface="Verdana"/>
                        <a:ea typeface="Calibri"/>
                        <a:cs typeface="Verdana"/>
                      </a:endParaRPr>
                    </a:p>
                  </a:txBody>
                  <a:tcPr marL="0" marR="0" marT="0" marB="0"/>
                </a:tc>
              </a:tr>
              <a:tr h="627499">
                <a:tc>
                  <a:txBody>
                    <a:bodyPr/>
                    <a:lstStyle/>
                    <a:p>
                      <a:pPr algn="just">
                        <a:spcAft>
                          <a:spcPts val="0"/>
                        </a:spcAft>
                      </a:pPr>
                      <a:r>
                        <a:rPr lang="es-ES" sz="2000" dirty="0">
                          <a:latin typeface="Arial Narrow"/>
                          <a:ea typeface="Calibri"/>
                          <a:cs typeface="Calibri"/>
                        </a:rPr>
                        <a:t>Afrontar los problemas</a:t>
                      </a:r>
                      <a:endParaRPr lang="es-ES" sz="2000" dirty="0">
                        <a:latin typeface="Verdana"/>
                        <a:ea typeface="Calibri"/>
                        <a:cs typeface="Verdana"/>
                      </a:endParaRPr>
                    </a:p>
                  </a:txBody>
                  <a:tcPr marL="0" marR="0" marT="0" marB="0"/>
                </a:tc>
                <a:tc>
                  <a:txBody>
                    <a:bodyPr/>
                    <a:lstStyle/>
                    <a:p>
                      <a:pPr algn="just">
                        <a:spcAft>
                          <a:spcPts val="0"/>
                        </a:spcAft>
                      </a:pPr>
                      <a:r>
                        <a:rPr lang="es-ES" sz="2000" dirty="0">
                          <a:latin typeface="Arial Narrow"/>
                          <a:ea typeface="Calibri"/>
                          <a:cs typeface="Calibri"/>
                        </a:rPr>
                        <a:t>Huir y evitar los problemas</a:t>
                      </a:r>
                      <a:endParaRPr lang="es-ES" sz="2000" dirty="0">
                        <a:latin typeface="Verdana"/>
                        <a:ea typeface="Calibri"/>
                        <a:cs typeface="Verdana"/>
                      </a:endParaRPr>
                    </a:p>
                  </a:txBody>
                  <a:tcPr marL="0" marR="0" marT="0" marB="0"/>
                </a:tc>
              </a:tr>
              <a:tr h="627499">
                <a:tc>
                  <a:txBody>
                    <a:bodyPr/>
                    <a:lstStyle/>
                    <a:p>
                      <a:pPr algn="just">
                        <a:spcAft>
                          <a:spcPts val="0"/>
                        </a:spcAft>
                      </a:pPr>
                      <a:r>
                        <a:rPr lang="es-ES" sz="2000" dirty="0">
                          <a:latin typeface="Arial Narrow"/>
                          <a:ea typeface="Calibri"/>
                          <a:cs typeface="Calibri"/>
                        </a:rPr>
                        <a:t>Confianza en la persona</a:t>
                      </a:r>
                      <a:endParaRPr lang="es-ES" sz="2000" dirty="0">
                        <a:latin typeface="Verdana"/>
                        <a:ea typeface="Calibri"/>
                        <a:cs typeface="Verdana"/>
                      </a:endParaRPr>
                    </a:p>
                  </a:txBody>
                  <a:tcPr marL="0" marR="0" marT="0" marB="0"/>
                </a:tc>
                <a:tc>
                  <a:txBody>
                    <a:bodyPr/>
                    <a:lstStyle/>
                    <a:p>
                      <a:pPr algn="just">
                        <a:spcAft>
                          <a:spcPts val="0"/>
                        </a:spcAft>
                      </a:pPr>
                      <a:r>
                        <a:rPr lang="es-ES" sz="2000" dirty="0" smtClean="0">
                          <a:latin typeface="Arial Narrow"/>
                          <a:ea typeface="Calibri"/>
                          <a:cs typeface="Calibri"/>
                        </a:rPr>
                        <a:t>Aislamiento y distancia</a:t>
                      </a:r>
                      <a:endParaRPr lang="es-ES" sz="2000" dirty="0">
                        <a:latin typeface="Arial Narrow"/>
                        <a:ea typeface="Calibri"/>
                        <a:cs typeface="Calibri"/>
                      </a:endParaRPr>
                    </a:p>
                  </a:txBody>
                  <a:tcPr marL="0" marR="0" marT="0" marB="0"/>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188640"/>
            <a:ext cx="8892480" cy="5937523"/>
          </a:xfrm>
        </p:spPr>
        <p:txBody>
          <a:bodyPr>
            <a:normAutofit/>
          </a:bodyPr>
          <a:lstStyle/>
          <a:p>
            <a:pPr lvl="0">
              <a:buNone/>
            </a:pPr>
            <a:r>
              <a:rPr lang="es-ES" sz="3100" dirty="0" smtClean="0"/>
              <a:t>     </a:t>
            </a:r>
            <a:r>
              <a:rPr lang="es-ES" sz="2400" dirty="0" smtClean="0"/>
              <a:t>Vamos retomar las conclusiones y acuerdos de la sesión anterior. Recordamos las </a:t>
            </a:r>
            <a:r>
              <a:rPr lang="es-ES" sz="2400" dirty="0" smtClean="0">
                <a:solidFill>
                  <a:srgbClr val="FF0000"/>
                </a:solidFill>
              </a:rPr>
              <a:t>diferencias entre amistad y ayuda</a:t>
            </a:r>
            <a:r>
              <a:rPr lang="es-ES" sz="2400" dirty="0" smtClean="0"/>
              <a:t>.</a:t>
            </a:r>
          </a:p>
          <a:p>
            <a:pPr lvl="0">
              <a:buNone/>
            </a:pPr>
            <a:r>
              <a:rPr lang="es-ES" sz="2400" dirty="0" smtClean="0"/>
              <a:t>    Recordamos las </a:t>
            </a:r>
            <a:r>
              <a:rPr lang="es-ES" sz="2400" dirty="0" smtClean="0">
                <a:solidFill>
                  <a:srgbClr val="FF0000"/>
                </a:solidFill>
              </a:rPr>
              <a:t>características</a:t>
            </a:r>
            <a:r>
              <a:rPr lang="es-ES" sz="2400" dirty="0" smtClean="0"/>
              <a:t> que deben reunir los componentes del Equipo de </a:t>
            </a:r>
            <a:r>
              <a:rPr lang="es-ES" sz="2400" dirty="0" smtClean="0">
                <a:solidFill>
                  <a:srgbClr val="FF0000"/>
                </a:solidFill>
              </a:rPr>
              <a:t>alumnos ayudantes</a:t>
            </a:r>
            <a:r>
              <a:rPr lang="es-ES" sz="2400" dirty="0" smtClean="0"/>
              <a:t>.</a:t>
            </a:r>
          </a:p>
          <a:p>
            <a:pPr lvl="0">
              <a:buNone/>
            </a:pPr>
            <a:r>
              <a:rPr lang="es-ES" sz="2400" dirty="0" smtClean="0"/>
              <a:t>    Recordamos que </a:t>
            </a:r>
            <a:r>
              <a:rPr lang="es-ES" sz="2400" dirty="0" smtClean="0">
                <a:solidFill>
                  <a:srgbClr val="FF0000"/>
                </a:solidFill>
              </a:rPr>
              <a:t>pueden actuar junto a otros Equipos </a:t>
            </a:r>
            <a:r>
              <a:rPr lang="es-ES" sz="2400" dirty="0" smtClean="0"/>
              <a:t>de alumnos ayudantes que se van a elegir en 1º, 2º, 3º y 4º de la ESO en todo el Instituto.</a:t>
            </a:r>
          </a:p>
          <a:p>
            <a:pPr>
              <a:buNone/>
            </a:pPr>
            <a:r>
              <a:rPr lang="es-ES" sz="2400" dirty="0" smtClean="0"/>
              <a:t>      </a:t>
            </a:r>
            <a:r>
              <a:rPr lang="es-ES" sz="1600" dirty="0" smtClean="0"/>
              <a:t>Os invito a reflexionar sobre quién en el grupo podría cumplir ese papel mediante un breve cuestionario que debéis contestar de forma individual .</a:t>
            </a:r>
          </a:p>
          <a:p>
            <a:pPr>
              <a:buNone/>
            </a:pPr>
            <a:r>
              <a:rPr lang="es-ES" sz="2400" dirty="0" smtClean="0"/>
              <a:t> </a:t>
            </a:r>
            <a:endParaRPr lang="es-ES" dirty="0" smtClean="0"/>
          </a:p>
          <a:p>
            <a:pPr>
              <a:buNone/>
            </a:pPr>
            <a:endParaRPr lang="es-ES" dirty="0" smtClean="0"/>
          </a:p>
          <a:p>
            <a:pPr>
              <a:buNone/>
            </a:pPr>
            <a:endParaRPr lang="es-ES" dirty="0" smtClean="0"/>
          </a:p>
          <a:p>
            <a:pPr>
              <a:buNone/>
            </a:pPr>
            <a:endParaRPr lang="es-ES" dirty="0" smtClean="0"/>
          </a:p>
          <a:p>
            <a:pPr>
              <a:buNone/>
            </a:pPr>
            <a:endParaRPr lang="es-ES" dirty="0" smtClean="0"/>
          </a:p>
          <a:p>
            <a:pPr>
              <a:buNone/>
            </a:pPr>
            <a:endParaRPr lang="es-ES" dirty="0" smtClean="0"/>
          </a:p>
          <a:p>
            <a:pPr>
              <a:buNone/>
            </a:pPr>
            <a:endParaRPr lang="es-ES" dirty="0" smtClean="0"/>
          </a:p>
        </p:txBody>
      </p:sp>
      <p:sp>
        <p:nvSpPr>
          <p:cNvPr id="4" name="3 Título"/>
          <p:cNvSpPr>
            <a:spLocks noGrp="1"/>
          </p:cNvSpPr>
          <p:nvPr>
            <p:ph type="title"/>
          </p:nvPr>
        </p:nvSpPr>
        <p:spPr>
          <a:xfrm rot="2457846">
            <a:off x="7792665" y="398962"/>
            <a:ext cx="1378496" cy="432048"/>
          </a:xfrm>
          <a:prstGeom prst="rect">
            <a:avLst/>
          </a:prstGeom>
        </p:spPr>
        <p:style>
          <a:lnRef idx="2">
            <a:schemeClr val="accent6"/>
          </a:lnRef>
          <a:fillRef idx="1">
            <a:schemeClr val="lt1"/>
          </a:fillRef>
          <a:effectRef idx="0">
            <a:schemeClr val="accent6"/>
          </a:effectRef>
          <a:fontRef idx="minor">
            <a:schemeClr val="dk1"/>
          </a:fontRef>
        </p:style>
        <p:txBody>
          <a:bodyPr rtlCol="0" anchor="ctr">
            <a:normAutofit fontScale="90000"/>
          </a:bodyPr>
          <a:lstStyle/>
          <a:p>
            <a:pPr algn="ctr"/>
            <a:r>
              <a:rPr lang="es-ES" sz="2400" dirty="0" smtClean="0"/>
              <a:t>SESIÓN 2</a:t>
            </a:r>
            <a:endParaRPr lang="es-ES" sz="2400" dirty="0"/>
          </a:p>
        </p:txBody>
      </p:sp>
      <p:sp>
        <p:nvSpPr>
          <p:cNvPr id="5" name="4 Redondear rectángulo de esquina sencilla"/>
          <p:cNvSpPr/>
          <p:nvPr/>
        </p:nvSpPr>
        <p:spPr>
          <a:xfrm>
            <a:off x="285720" y="3786190"/>
            <a:ext cx="7920880" cy="1357322"/>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ü"/>
            </a:pPr>
            <a:r>
              <a:rPr lang="es-ES" b="1" dirty="0" smtClean="0"/>
              <a:t> Los alumnos o alumnas que saquen más votos serán los elegidos </a:t>
            </a:r>
          </a:p>
          <a:p>
            <a:pPr>
              <a:buFont typeface="Wingdings" pitchFamily="2" charset="2"/>
              <a:buChar char="ü"/>
            </a:pPr>
            <a:endParaRPr lang="es-ES" dirty="0" smtClean="0"/>
          </a:p>
          <a:p>
            <a:pPr>
              <a:buFont typeface="Wingdings" pitchFamily="2" charset="2"/>
              <a:buChar char="ü"/>
            </a:pPr>
            <a:r>
              <a:rPr lang="es-ES" b="1" dirty="0" smtClean="0"/>
              <a:t>  Si aceptan deberán  estar dispuestos a comprometerse con el programa.</a:t>
            </a:r>
            <a:endParaRPr lang="es-ES"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188640"/>
            <a:ext cx="8892480" cy="5937523"/>
          </a:xfrm>
        </p:spPr>
        <p:txBody>
          <a:bodyPr>
            <a:normAutofit/>
          </a:bodyPr>
          <a:lstStyle/>
          <a:p>
            <a:pPr lvl="0">
              <a:buNone/>
            </a:pPr>
            <a:r>
              <a:rPr lang="es-ES" sz="3100" dirty="0" smtClean="0"/>
              <a:t>     </a:t>
            </a:r>
            <a:endParaRPr lang="es-ES" dirty="0" smtClean="0"/>
          </a:p>
          <a:p>
            <a:pPr>
              <a:buNone/>
            </a:pPr>
            <a:endParaRPr lang="es-ES" dirty="0" smtClean="0"/>
          </a:p>
          <a:p>
            <a:pPr>
              <a:buFont typeface="Wingdings" pitchFamily="2" charset="2"/>
              <a:buChar char="Ø"/>
            </a:pPr>
            <a:r>
              <a:rPr lang="es-ES" dirty="0" smtClean="0"/>
              <a:t> Favorecerá la convivencia entre los compañeros</a:t>
            </a:r>
          </a:p>
          <a:p>
            <a:pPr>
              <a:buFont typeface="Wingdings" pitchFamily="2" charset="2"/>
              <a:buChar char="Ø"/>
            </a:pPr>
            <a:r>
              <a:rPr lang="es-ES" dirty="0" smtClean="0"/>
              <a:t>No estará involucrado en disputas, insultos, burlas</a:t>
            </a:r>
          </a:p>
          <a:p>
            <a:pPr>
              <a:buFont typeface="Wingdings" pitchFamily="2" charset="2"/>
              <a:buChar char="Ø"/>
            </a:pPr>
            <a:r>
              <a:rPr lang="es-ES" dirty="0" smtClean="0"/>
              <a:t>Respetará a todos sus compañeros</a:t>
            </a:r>
          </a:p>
          <a:p>
            <a:pPr>
              <a:buNone/>
            </a:pPr>
            <a:r>
              <a:rPr lang="es-ES" dirty="0" smtClean="0"/>
              <a:t>    </a:t>
            </a:r>
            <a:r>
              <a:rPr lang="es-ES" dirty="0" smtClean="0">
                <a:solidFill>
                  <a:srgbClr val="FF0000"/>
                </a:solidFill>
              </a:rPr>
              <a:t>En caso de que esto no se cumpla dejara de ejercer las funciones de alumno ayudante y su papel lo ejercerá el siguiente más votado</a:t>
            </a:r>
          </a:p>
          <a:p>
            <a:pPr>
              <a:buNone/>
            </a:pPr>
            <a:endParaRPr lang="es-ES" dirty="0" smtClean="0"/>
          </a:p>
          <a:p>
            <a:pPr>
              <a:buNone/>
            </a:pPr>
            <a:endParaRPr lang="es-ES" dirty="0" smtClean="0"/>
          </a:p>
        </p:txBody>
      </p:sp>
      <p:sp>
        <p:nvSpPr>
          <p:cNvPr id="6" name="5 Título"/>
          <p:cNvSpPr>
            <a:spLocks noGrp="1"/>
          </p:cNvSpPr>
          <p:nvPr>
            <p:ph type="title"/>
          </p:nvPr>
        </p:nvSpPr>
        <p:spPr/>
        <p:txBody>
          <a:bodyPr>
            <a:normAutofit/>
          </a:bodyPr>
          <a:lstStyle/>
          <a:p>
            <a:r>
              <a:rPr lang="es-ES" sz="3600" dirty="0" smtClean="0">
                <a:solidFill>
                  <a:srgbClr val="00B050"/>
                </a:solidFill>
              </a:rPr>
              <a:t>COMPROMISOS DEL ALUMNO AYUDANTE</a:t>
            </a:r>
            <a:endParaRPr lang="es-ES" sz="3600" dirty="0">
              <a:solidFill>
                <a:srgbClr val="00B05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62074"/>
          </a:xfrm>
        </p:spPr>
        <p:txBody>
          <a:bodyPr>
            <a:normAutofit/>
          </a:bodyPr>
          <a:lstStyle/>
          <a:p>
            <a:r>
              <a:rPr lang="es-ES" sz="2400" i="1" dirty="0" smtClean="0">
                <a:solidFill>
                  <a:schemeClr val="accent6">
                    <a:lumMod val="75000"/>
                  </a:schemeClr>
                </a:solidFill>
              </a:rPr>
              <a:t>Solo para el tutor</a:t>
            </a:r>
            <a:endParaRPr lang="es-ES" sz="2400" i="1" dirty="0">
              <a:solidFill>
                <a:schemeClr val="accent6">
                  <a:lumMod val="75000"/>
                </a:schemeClr>
              </a:solidFill>
            </a:endParaRPr>
          </a:p>
        </p:txBody>
      </p:sp>
      <p:sp>
        <p:nvSpPr>
          <p:cNvPr id="3" name="2 Marcador de contenido"/>
          <p:cNvSpPr>
            <a:spLocks noGrp="1"/>
          </p:cNvSpPr>
          <p:nvPr>
            <p:ph idx="1"/>
          </p:nvPr>
        </p:nvSpPr>
        <p:spPr>
          <a:xfrm>
            <a:off x="467544" y="1268761"/>
            <a:ext cx="8229600" cy="3888432"/>
          </a:xfrm>
        </p:spPr>
        <p:txBody>
          <a:bodyPr>
            <a:normAutofit fontScale="62500" lnSpcReduction="20000"/>
          </a:bodyPr>
          <a:lstStyle/>
          <a:p>
            <a:pPr>
              <a:buNone/>
            </a:pPr>
            <a:r>
              <a:rPr lang="es-ES" dirty="0" smtClean="0"/>
              <a:t>A continuación, el tutor/a  hace  un </a:t>
            </a:r>
            <a:r>
              <a:rPr lang="es-ES" dirty="0" smtClean="0">
                <a:solidFill>
                  <a:srgbClr val="00B050"/>
                </a:solidFill>
              </a:rPr>
              <a:t>recuento en la pizarra de los nombres dados en cada una de las preguntas.</a:t>
            </a:r>
          </a:p>
          <a:p>
            <a:pPr>
              <a:buNone/>
            </a:pPr>
            <a:r>
              <a:rPr lang="es-ES" dirty="0" smtClean="0"/>
              <a:t>Una vez hecho el recuento se </a:t>
            </a:r>
            <a:r>
              <a:rPr lang="es-ES" dirty="0" smtClean="0">
                <a:solidFill>
                  <a:srgbClr val="00B050"/>
                </a:solidFill>
              </a:rPr>
              <a:t>rellena el acta </a:t>
            </a:r>
            <a:r>
              <a:rPr lang="es-ES" dirty="0" smtClean="0"/>
              <a:t>para entregar a la orientadora, que se la hará llegar a la Coordinadora de Convivencia.</a:t>
            </a:r>
          </a:p>
          <a:p>
            <a:pPr>
              <a:buNone/>
            </a:pPr>
            <a:r>
              <a:rPr lang="es-ES" dirty="0" smtClean="0"/>
              <a:t>Interesa que salga un número de alumnos suficiente para poder tirar de lista si los dos primeros no quieren acudir a la sesión de formación o no aceptan serlo.</a:t>
            </a:r>
          </a:p>
          <a:p>
            <a:pPr>
              <a:buNone/>
            </a:pPr>
            <a:r>
              <a:rPr lang="es-ES" dirty="0" smtClean="0"/>
              <a:t>Conviene que delegados y subdelegados queden fuera de la lista. Si no queda más remedio podrían incluirse, pero no es conveniente dado su perfil diferente.</a:t>
            </a:r>
          </a:p>
          <a:p>
            <a:pPr>
              <a:buNone/>
            </a:pPr>
            <a:r>
              <a:rPr lang="es-ES" dirty="0" smtClean="0"/>
              <a:t>Hacer hincapié que ser del Equipo de alumnos ayudantes es un honor y la formación es un premio y no un castigo. </a:t>
            </a:r>
            <a:r>
              <a:rPr lang="es-ES" dirty="0" smtClean="0">
                <a:solidFill>
                  <a:srgbClr val="FF0000"/>
                </a:solidFill>
              </a:rPr>
              <a:t>Resaltar que tanto su persona como sus decisiones serán respetados por todos.</a:t>
            </a:r>
          </a:p>
          <a:p>
            <a:pPr>
              <a:buNone/>
            </a:pPr>
            <a:r>
              <a:rPr lang="es-ES" dirty="0" smtClean="0"/>
              <a:t> </a:t>
            </a:r>
          </a:p>
          <a:p>
            <a:pPr>
              <a:buNone/>
            </a:pPr>
            <a:endParaRPr lang="es-ES" dirty="0" smtClean="0"/>
          </a:p>
          <a:p>
            <a:pPr>
              <a:buNone/>
            </a:pPr>
            <a:endParaRPr lang="es-ES" dirty="0"/>
          </a:p>
        </p:txBody>
      </p:sp>
      <p:sp>
        <p:nvSpPr>
          <p:cNvPr id="4" name="3 Rectángulo redondeado"/>
          <p:cNvSpPr/>
          <p:nvPr/>
        </p:nvSpPr>
        <p:spPr>
          <a:xfrm>
            <a:off x="2267744" y="4797152"/>
            <a:ext cx="5688632" cy="16561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b="1" dirty="0" smtClean="0">
                <a:solidFill>
                  <a:schemeClr val="bg1"/>
                </a:solidFill>
              </a:rPr>
              <a:t>Documento 1. Cuestionario</a:t>
            </a:r>
          </a:p>
          <a:p>
            <a:r>
              <a:rPr lang="es-ES" b="1" dirty="0" smtClean="0">
                <a:solidFill>
                  <a:schemeClr val="bg1"/>
                </a:solidFill>
              </a:rPr>
              <a:t>Documento 2 Acta de elección de alumnado ayudante (son las siguientes diapositivas)</a:t>
            </a:r>
            <a:endParaRPr lang="es-ES" b="1" dirty="0">
              <a:solidFill>
                <a:schemeClr val="bg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214290"/>
            <a:ext cx="8229600" cy="928694"/>
          </a:xfrm>
        </p:spPr>
        <p:txBody>
          <a:bodyPr>
            <a:normAutofit fontScale="90000"/>
          </a:bodyPr>
          <a:lstStyle/>
          <a:p>
            <a:r>
              <a:rPr lang="es-ES" sz="3200" dirty="0" smtClean="0">
                <a:solidFill>
                  <a:srgbClr val="00B050"/>
                </a:solidFill>
              </a:rPr>
              <a:t>Cuestionario para elegir alumnos ayudantes</a:t>
            </a:r>
            <a:r>
              <a:rPr lang="es-ES" sz="3200" dirty="0" smtClean="0"/>
              <a:t/>
            </a:r>
            <a:br>
              <a:rPr lang="es-ES" sz="3200" dirty="0" smtClean="0"/>
            </a:br>
            <a:r>
              <a:rPr lang="es-ES" sz="2200" dirty="0" smtClean="0"/>
              <a:t>Poner dos o tres nombres  en cada pregunta por orden de preferencia.</a:t>
            </a:r>
            <a:r>
              <a:rPr lang="es-ES" sz="3200" dirty="0" smtClean="0"/>
              <a:t/>
            </a:r>
            <a:br>
              <a:rPr lang="es-ES" sz="3200" dirty="0" smtClean="0"/>
            </a:br>
            <a:r>
              <a:rPr lang="es-ES" sz="3200" dirty="0" smtClean="0"/>
              <a:t> </a:t>
            </a:r>
            <a:endParaRPr lang="es-ES" sz="3200" dirty="0"/>
          </a:p>
        </p:txBody>
      </p:sp>
      <p:sp>
        <p:nvSpPr>
          <p:cNvPr id="3" name="2 Marcador de contenido"/>
          <p:cNvSpPr>
            <a:spLocks noGrp="1"/>
          </p:cNvSpPr>
          <p:nvPr>
            <p:ph idx="1"/>
          </p:nvPr>
        </p:nvSpPr>
        <p:spPr>
          <a:xfrm>
            <a:off x="457200" y="1071546"/>
            <a:ext cx="8229600" cy="5054617"/>
          </a:xfrm>
        </p:spPr>
        <p:txBody>
          <a:bodyPr>
            <a:normAutofit lnSpcReduction="10000"/>
          </a:bodyPr>
          <a:lstStyle/>
          <a:p>
            <a:pPr>
              <a:buNone/>
            </a:pPr>
            <a:r>
              <a:rPr lang="es-ES" sz="2000" dirty="0" smtClean="0"/>
              <a:t>1.- ¿Qué alumnos proponen soluciones a los problemas de clase?</a:t>
            </a:r>
          </a:p>
          <a:p>
            <a:pPr lvl="2">
              <a:buNone/>
            </a:pPr>
            <a:r>
              <a:rPr lang="es-ES" sz="1200" dirty="0" smtClean="0"/>
              <a:t>1</a:t>
            </a:r>
          </a:p>
          <a:p>
            <a:pPr lvl="2">
              <a:buNone/>
            </a:pPr>
            <a:r>
              <a:rPr lang="es-ES" sz="1200" dirty="0" smtClean="0"/>
              <a:t>2</a:t>
            </a:r>
          </a:p>
          <a:p>
            <a:pPr>
              <a:buNone/>
            </a:pPr>
            <a:r>
              <a:rPr lang="es-ES" sz="2000" dirty="0" smtClean="0"/>
              <a:t>2.-¿Quiénes saben comprender las necesidades y el sentir de otra persona?</a:t>
            </a:r>
          </a:p>
          <a:p>
            <a:pPr lvl="2">
              <a:buNone/>
            </a:pPr>
            <a:r>
              <a:rPr lang="es-ES" sz="1200" dirty="0" smtClean="0"/>
              <a:t>1</a:t>
            </a:r>
          </a:p>
          <a:p>
            <a:pPr lvl="2">
              <a:buNone/>
            </a:pPr>
            <a:r>
              <a:rPr lang="es-ES" sz="1200" dirty="0" smtClean="0"/>
              <a:t>2</a:t>
            </a:r>
          </a:p>
          <a:p>
            <a:pPr>
              <a:buNone/>
            </a:pPr>
            <a:r>
              <a:rPr lang="es-ES" sz="2000" dirty="0" smtClean="0"/>
              <a:t>3.- ¿Qué alumnos son respetuosos con el resto?</a:t>
            </a:r>
          </a:p>
          <a:p>
            <a:pPr lvl="2">
              <a:buNone/>
            </a:pPr>
            <a:r>
              <a:rPr lang="es-ES" sz="1200" dirty="0" smtClean="0"/>
              <a:t>1</a:t>
            </a:r>
          </a:p>
          <a:p>
            <a:pPr lvl="2">
              <a:buNone/>
            </a:pPr>
            <a:r>
              <a:rPr lang="es-ES" sz="1200" dirty="0" smtClean="0"/>
              <a:t>2</a:t>
            </a:r>
          </a:p>
          <a:p>
            <a:pPr>
              <a:buNone/>
            </a:pPr>
            <a:r>
              <a:rPr lang="es-ES" sz="2000" dirty="0" smtClean="0"/>
              <a:t>4.- Nombra aquellos alumnos que se relacionan con todos , sin excluir a nadie</a:t>
            </a:r>
          </a:p>
          <a:p>
            <a:pPr lvl="2">
              <a:buNone/>
            </a:pPr>
            <a:r>
              <a:rPr lang="es-ES" sz="1200" dirty="0" smtClean="0"/>
              <a:t>1</a:t>
            </a:r>
          </a:p>
          <a:p>
            <a:pPr lvl="2">
              <a:buNone/>
            </a:pPr>
            <a:r>
              <a:rPr lang="es-ES" sz="1200" dirty="0" smtClean="0"/>
              <a:t>2</a:t>
            </a:r>
          </a:p>
          <a:p>
            <a:pPr>
              <a:buNone/>
            </a:pPr>
            <a:r>
              <a:rPr lang="es-ES" sz="2000" dirty="0" smtClean="0"/>
              <a:t>5.- Señala aquellos alumnos a los que les contarías tu problema para solucionarlo</a:t>
            </a:r>
          </a:p>
          <a:p>
            <a:pPr lvl="2">
              <a:buNone/>
            </a:pPr>
            <a:r>
              <a:rPr lang="es-ES" sz="1200" dirty="0" smtClean="0"/>
              <a:t>1</a:t>
            </a:r>
          </a:p>
          <a:p>
            <a:pPr lvl="2">
              <a:buNone/>
            </a:pPr>
            <a:r>
              <a:rPr lang="es-ES" sz="1200" dirty="0" smtClean="0"/>
              <a:t>2</a:t>
            </a:r>
          </a:p>
          <a:p>
            <a:pPr>
              <a:buNone/>
            </a:pPr>
            <a:r>
              <a:rPr lang="es-ES" sz="2000" dirty="0" smtClean="0"/>
              <a:t>6.-Quiénes crees que guardarían la confidencialidad de tu situación (secreto) </a:t>
            </a:r>
          </a:p>
          <a:p>
            <a:pPr lvl="2">
              <a:buNone/>
            </a:pPr>
            <a:r>
              <a:rPr lang="es-ES" sz="1200" dirty="0" smtClean="0"/>
              <a:t>1</a:t>
            </a:r>
          </a:p>
          <a:p>
            <a:pPr lvl="2">
              <a:buNone/>
            </a:pPr>
            <a:r>
              <a:rPr lang="es-ES" sz="1200" dirty="0" smtClean="0"/>
              <a:t>2</a:t>
            </a:r>
          </a:p>
          <a:p>
            <a:pPr>
              <a:buNone/>
            </a:pPr>
            <a:endParaRPr lang="es-ES" sz="2000" dirty="0" smtClean="0"/>
          </a:p>
          <a:p>
            <a:pPr>
              <a:buNone/>
            </a:pPr>
            <a:endParaRPr lang="es-ES" sz="2000" dirty="0" smtClean="0"/>
          </a:p>
          <a:p>
            <a:pPr>
              <a:buNone/>
            </a:pPr>
            <a:endParaRPr lang="es-E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Acta de elección Alumnos ayudantes</a:t>
            </a:r>
            <a:endParaRPr lang="es-ES" dirty="0"/>
          </a:p>
        </p:txBody>
      </p:sp>
      <p:sp>
        <p:nvSpPr>
          <p:cNvPr id="3" name="2 Marcador de contenido"/>
          <p:cNvSpPr>
            <a:spLocks noGrp="1"/>
          </p:cNvSpPr>
          <p:nvPr>
            <p:ph idx="1"/>
          </p:nvPr>
        </p:nvSpPr>
        <p:spPr/>
        <p:txBody>
          <a:bodyPr>
            <a:normAutofit/>
          </a:bodyPr>
          <a:lstStyle/>
          <a:p>
            <a:pPr>
              <a:buNone/>
            </a:pPr>
            <a:r>
              <a:rPr lang="es-ES" dirty="0" smtClean="0"/>
              <a:t>    </a:t>
            </a:r>
            <a:r>
              <a:rPr lang="es-ES" sz="2400" dirty="0" smtClean="0"/>
              <a:t>Una vez realizado el recuento de la encuesta  han sido elegidos por el grupo de         ESO los siguientes alumnos ayudantes</a:t>
            </a:r>
          </a:p>
          <a:p>
            <a:pPr>
              <a:buNone/>
            </a:pPr>
            <a:endParaRPr lang="es-ES" sz="2400" dirty="0" smtClean="0"/>
          </a:p>
          <a:p>
            <a:pPr>
              <a:buNone/>
            </a:pPr>
            <a:endParaRPr lang="es-ES" sz="2400" dirty="0" smtClean="0"/>
          </a:p>
          <a:p>
            <a:pPr>
              <a:buNone/>
            </a:pPr>
            <a:endParaRPr lang="es-ES" sz="2400" dirty="0" smtClean="0"/>
          </a:p>
          <a:p>
            <a:pPr>
              <a:buNone/>
            </a:pPr>
            <a:endParaRPr lang="es-ES" sz="2400" dirty="0" smtClean="0"/>
          </a:p>
          <a:p>
            <a:pPr>
              <a:buNone/>
            </a:pPr>
            <a:endParaRPr lang="es-ES" sz="2400" dirty="0" smtClean="0"/>
          </a:p>
          <a:p>
            <a:pPr>
              <a:buNone/>
            </a:pPr>
            <a:r>
              <a:rPr lang="es-ES" sz="2400" dirty="0" smtClean="0"/>
              <a:t>                    En Valladolid  a       de                      20__  </a:t>
            </a:r>
          </a:p>
          <a:p>
            <a:pPr>
              <a:buNone/>
            </a:pPr>
            <a:r>
              <a:rPr lang="es-ES" sz="2400" dirty="0" smtClean="0"/>
              <a:t>              </a:t>
            </a:r>
            <a:r>
              <a:rPr lang="es-ES" sz="2400" dirty="0" err="1" smtClean="0"/>
              <a:t>Fdo</a:t>
            </a:r>
            <a:r>
              <a:rPr lang="es-ES" sz="2400" dirty="0" smtClean="0"/>
              <a:t>: </a:t>
            </a:r>
            <a:r>
              <a:rPr lang="es-ES" sz="2400" dirty="0" smtClean="0"/>
              <a:t>Tutor/a                             Delegado de grupo</a:t>
            </a:r>
            <a:endParaRPr lang="es-ES" sz="2400" dirty="0" smtClean="0"/>
          </a:p>
          <a:p>
            <a:pPr>
              <a:buNone/>
            </a:pPr>
            <a:endParaRPr lang="es-ES" dirty="0" smtClean="0"/>
          </a:p>
          <a:p>
            <a:pPr>
              <a:buNone/>
            </a:pPr>
            <a:endParaRPr lang="es-ES" dirty="0"/>
          </a:p>
        </p:txBody>
      </p:sp>
      <p:graphicFrame>
        <p:nvGraphicFramePr>
          <p:cNvPr id="4" name="3 Tabla"/>
          <p:cNvGraphicFramePr>
            <a:graphicFrameLocks noGrp="1"/>
          </p:cNvGraphicFramePr>
          <p:nvPr/>
        </p:nvGraphicFramePr>
        <p:xfrm>
          <a:off x="1714480" y="3000372"/>
          <a:ext cx="6096000" cy="2143140"/>
        </p:xfrm>
        <a:graphic>
          <a:graphicData uri="http://schemas.openxmlformats.org/drawingml/2006/table">
            <a:tbl>
              <a:tblPr firstRow="1" bandRow="1">
                <a:tableStyleId>{5C22544A-7EE6-4342-B048-85BDC9FD1C3A}</a:tableStyleId>
              </a:tblPr>
              <a:tblGrid>
                <a:gridCol w="3000396"/>
                <a:gridCol w="3095604"/>
              </a:tblGrid>
              <a:tr h="454605">
                <a:tc>
                  <a:txBody>
                    <a:bodyPr/>
                    <a:lstStyle/>
                    <a:p>
                      <a:pPr algn="ctr"/>
                      <a:r>
                        <a:rPr lang="es-ES" dirty="0" smtClean="0"/>
                        <a:t>Alumno /a</a:t>
                      </a:r>
                      <a:endParaRPr lang="es-ES" dirty="0"/>
                    </a:p>
                  </a:txBody>
                  <a:tcPr/>
                </a:tc>
                <a:tc>
                  <a:txBody>
                    <a:bodyPr/>
                    <a:lstStyle/>
                    <a:p>
                      <a:pPr algn="ctr"/>
                      <a:r>
                        <a:rPr lang="es-ES" dirty="0" smtClean="0"/>
                        <a:t>Número de votos</a:t>
                      </a:r>
                      <a:endParaRPr lang="es-ES" dirty="0"/>
                    </a:p>
                  </a:txBody>
                  <a:tcPr/>
                </a:tc>
              </a:tr>
              <a:tr h="389662">
                <a:tc>
                  <a:txBody>
                    <a:bodyPr/>
                    <a:lstStyle/>
                    <a:p>
                      <a:r>
                        <a:rPr lang="es-ES" dirty="0" smtClean="0"/>
                        <a:t>1</a:t>
                      </a:r>
                      <a:endParaRPr lang="es-ES" dirty="0"/>
                    </a:p>
                  </a:txBody>
                  <a:tcPr/>
                </a:tc>
                <a:tc>
                  <a:txBody>
                    <a:bodyPr/>
                    <a:lstStyle/>
                    <a:p>
                      <a:endParaRPr lang="es-ES" dirty="0"/>
                    </a:p>
                  </a:txBody>
                  <a:tcPr/>
                </a:tc>
              </a:tr>
              <a:tr h="389662">
                <a:tc>
                  <a:txBody>
                    <a:bodyPr/>
                    <a:lstStyle/>
                    <a:p>
                      <a:r>
                        <a:rPr lang="es-ES" dirty="0" smtClean="0"/>
                        <a:t>2</a:t>
                      </a:r>
                      <a:endParaRPr lang="es-ES" dirty="0"/>
                    </a:p>
                  </a:txBody>
                  <a:tcPr/>
                </a:tc>
                <a:tc>
                  <a:txBody>
                    <a:bodyPr/>
                    <a:lstStyle/>
                    <a:p>
                      <a:endParaRPr lang="es-ES"/>
                    </a:p>
                  </a:txBody>
                  <a:tcPr/>
                </a:tc>
              </a:tr>
              <a:tr h="389662">
                <a:tc>
                  <a:txBody>
                    <a:bodyPr/>
                    <a:lstStyle/>
                    <a:p>
                      <a:r>
                        <a:rPr lang="es-ES" dirty="0" smtClean="0"/>
                        <a:t>3</a:t>
                      </a:r>
                      <a:endParaRPr lang="es-ES" dirty="0"/>
                    </a:p>
                  </a:txBody>
                  <a:tcPr/>
                </a:tc>
                <a:tc>
                  <a:txBody>
                    <a:bodyPr/>
                    <a:lstStyle/>
                    <a:p>
                      <a:endParaRPr lang="es-ES"/>
                    </a:p>
                  </a:txBody>
                  <a:tcPr/>
                </a:tc>
              </a:tr>
              <a:tr h="519549">
                <a:tc>
                  <a:txBody>
                    <a:bodyPr/>
                    <a:lstStyle/>
                    <a:p>
                      <a:r>
                        <a:rPr lang="es-ES" dirty="0" smtClean="0"/>
                        <a:t>4</a:t>
                      </a:r>
                      <a:endParaRPr lang="es-ES" dirty="0"/>
                    </a:p>
                  </a:txBody>
                  <a:tcPr/>
                </a:tc>
                <a:tc>
                  <a:txBody>
                    <a:bodyPr/>
                    <a:lstStyle/>
                    <a:p>
                      <a:endParaRPr lang="es-ES" dirty="0" smtClean="0"/>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p:spPr>
        <p:txBody>
          <a:bodyPr>
            <a:normAutofit fontScale="90000"/>
          </a:bodyPr>
          <a:lstStyle/>
          <a:p>
            <a:r>
              <a:rPr lang="es-ES" dirty="0" smtClean="0"/>
              <a:t>ACTUACIONES DEL CENTRO</a:t>
            </a:r>
            <a:endParaRPr lang="es-ES" dirty="0"/>
          </a:p>
        </p:txBody>
      </p:sp>
      <p:graphicFrame>
        <p:nvGraphicFramePr>
          <p:cNvPr id="4" name="3 Marcador de contenido"/>
          <p:cNvGraphicFramePr>
            <a:graphicFrameLocks noGrp="1"/>
          </p:cNvGraphicFramePr>
          <p:nvPr>
            <p:ph idx="1"/>
          </p:nvPr>
        </p:nvGraphicFramePr>
        <p:xfrm>
          <a:off x="457200" y="1052736"/>
          <a:ext cx="8229600"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259632" y="1772816"/>
            <a:ext cx="6623929" cy="3416320"/>
          </a:xfrm>
          <a:prstGeom prst="rect">
            <a:avLst/>
          </a:prstGeom>
          <a:noFill/>
        </p:spPr>
        <p:txBody>
          <a:bodyPr wrap="none" lIns="91440" tIns="45720" rIns="91440" bIns="45720">
            <a:spAutoFit/>
          </a:bodyPr>
          <a:lstStyle/>
          <a:p>
            <a:pPr algn="ctr"/>
            <a:r>
              <a:rPr lang="es-E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¿Qué es la mediación?</a:t>
            </a:r>
          </a:p>
          <a:p>
            <a:pPr algn="ctr"/>
            <a:r>
              <a:rPr lang="es-E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Y </a:t>
            </a:r>
          </a:p>
          <a:p>
            <a:pPr algn="ctr"/>
            <a:r>
              <a:rPr lang="es-E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Alumnado ayudante</a:t>
            </a:r>
          </a:p>
          <a:p>
            <a:pPr algn="ctr"/>
            <a:endParaRPr lang="es-E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2 Rectángulo"/>
          <p:cNvSpPr/>
          <p:nvPr/>
        </p:nvSpPr>
        <p:spPr>
          <a:xfrm>
            <a:off x="7092280" y="332656"/>
            <a:ext cx="1656184" cy="43204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ES" dirty="0" smtClean="0"/>
              <a:t>SESIÓN 1</a:t>
            </a:r>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204864"/>
            <a:ext cx="8229600" cy="4176464"/>
          </a:xfrm>
        </p:spPr>
        <p:txBody>
          <a:bodyPr>
            <a:normAutofit fontScale="77500" lnSpcReduction="20000"/>
          </a:bodyPr>
          <a:lstStyle/>
          <a:p>
            <a:pPr algn="just"/>
            <a:endParaRPr lang="es-ES" dirty="0" smtClean="0"/>
          </a:p>
          <a:p>
            <a:pPr algn="just"/>
            <a:r>
              <a:rPr lang="es-ES" dirty="0" smtClean="0"/>
              <a:t>La mediación es una forma de resolver conflictos entre dos ó más personas, con la ayuda de una tercera persona neutral, el mediador. </a:t>
            </a:r>
          </a:p>
          <a:p>
            <a:pPr algn="just"/>
            <a:endParaRPr lang="es-ES" dirty="0"/>
          </a:p>
          <a:p>
            <a:pPr algn="just"/>
            <a:r>
              <a:rPr lang="es-ES" dirty="0" smtClean="0"/>
              <a:t>No son ni jueces ni árbitros, no imponen soluciones ni opinan sobre quién tiene la verdad, lo que buscan es </a:t>
            </a:r>
            <a:r>
              <a:rPr lang="es-ES" dirty="0" smtClean="0">
                <a:solidFill>
                  <a:schemeClr val="tx2">
                    <a:lumMod val="60000"/>
                    <a:lumOff val="40000"/>
                  </a:schemeClr>
                </a:solidFill>
                <a:latin typeface="Bauhaus 93" pitchFamily="82" charset="0"/>
              </a:rPr>
              <a:t>satisfacer las necesidades de las partes en disputa, a través de la comunicación </a:t>
            </a:r>
            <a:r>
              <a:rPr lang="es-ES" dirty="0" smtClean="0"/>
              <a:t>y conduciéndolo por medio de unos sencillos pasos en los que, si las partes colaboran, es posible </a:t>
            </a:r>
            <a:r>
              <a:rPr lang="es-ES" dirty="0" smtClean="0">
                <a:solidFill>
                  <a:srgbClr val="FF0000"/>
                </a:solidFill>
                <a:latin typeface="Aharoni" pitchFamily="2" charset="-79"/>
                <a:cs typeface="Aharoni" pitchFamily="2" charset="-79"/>
              </a:rPr>
              <a:t>llegar a una solución en la que todos ganen o, al menos, queden satisfechos</a:t>
            </a:r>
            <a:r>
              <a:rPr lang="es-ES" dirty="0" smtClean="0"/>
              <a:t>.</a:t>
            </a:r>
            <a:endParaRPr lang="es-ES" dirty="0"/>
          </a:p>
        </p:txBody>
      </p:sp>
      <p:sp>
        <p:nvSpPr>
          <p:cNvPr id="5" name="4 Rectángulo"/>
          <p:cNvSpPr/>
          <p:nvPr/>
        </p:nvSpPr>
        <p:spPr>
          <a:xfrm>
            <a:off x="1062717" y="260648"/>
            <a:ext cx="2773837" cy="553998"/>
          </a:xfrm>
          <a:prstGeom prst="rect">
            <a:avLst/>
          </a:prstGeom>
          <a:noFill/>
        </p:spPr>
        <p:txBody>
          <a:bodyPr wrap="none" lIns="91440" tIns="45720" rIns="91440" bIns="45720">
            <a:spAutoFit/>
          </a:bodyPr>
          <a:lstStyle/>
          <a:p>
            <a:pPr algn="ctr"/>
            <a:r>
              <a:rPr lang="es-ES" sz="3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LA MEDIACIÓN: </a:t>
            </a:r>
            <a:endParaRPr lang="es-ES" sz="3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4" name="3 Imagen" descr="Resultado de imagen de imagenes libre de mediacion entre alumnos"/>
          <p:cNvPicPr/>
          <p:nvPr/>
        </p:nvPicPr>
        <p:blipFill>
          <a:blip r:embed="rId2" cstate="print"/>
          <a:srcRect/>
          <a:stretch>
            <a:fillRect/>
          </a:stretch>
        </p:blipFill>
        <p:spPr bwMode="auto">
          <a:xfrm>
            <a:off x="6084168" y="260648"/>
            <a:ext cx="2578100" cy="17780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r>
              <a:rPr lang="es-ES" sz="2800" dirty="0" smtClean="0"/>
              <a:t>La mediación es </a:t>
            </a:r>
            <a:r>
              <a:rPr lang="es-ES" sz="2800" dirty="0" smtClean="0">
                <a:solidFill>
                  <a:schemeClr val="accent3">
                    <a:lumMod val="75000"/>
                  </a:schemeClr>
                </a:solidFill>
              </a:rPr>
              <a:t>VOLUNTARIA</a:t>
            </a:r>
            <a:r>
              <a:rPr lang="es-ES" sz="2800" dirty="0" smtClean="0"/>
              <a:t>, es </a:t>
            </a:r>
            <a:r>
              <a:rPr lang="es-ES" sz="2800" dirty="0">
                <a:solidFill>
                  <a:schemeClr val="accent3">
                    <a:lumMod val="75000"/>
                  </a:schemeClr>
                </a:solidFill>
              </a:rPr>
              <a:t>CONFIDENCIAL</a:t>
            </a:r>
            <a:r>
              <a:rPr lang="es-ES" sz="2800" dirty="0" smtClean="0"/>
              <a:t>, y está basada en el </a:t>
            </a:r>
            <a:r>
              <a:rPr lang="es-ES" sz="2800" dirty="0">
                <a:solidFill>
                  <a:schemeClr val="accent3">
                    <a:lumMod val="75000"/>
                  </a:schemeClr>
                </a:solidFill>
              </a:rPr>
              <a:t>DIÁLOGO</a:t>
            </a:r>
            <a:r>
              <a:rPr lang="es-ES" sz="2800" dirty="0" smtClean="0"/>
              <a:t> y la </a:t>
            </a:r>
            <a:r>
              <a:rPr lang="es-ES" sz="2800" dirty="0">
                <a:solidFill>
                  <a:schemeClr val="accent3">
                    <a:lumMod val="75000"/>
                  </a:schemeClr>
                </a:solidFill>
              </a:rPr>
              <a:t>COLABORACIÓN</a:t>
            </a:r>
            <a:r>
              <a:rPr lang="es-ES" sz="2800" dirty="0" smtClean="0"/>
              <a:t>.  </a:t>
            </a:r>
          </a:p>
          <a:p>
            <a:pPr algn="just"/>
            <a:r>
              <a:rPr lang="es-ES" sz="2800" dirty="0" smtClean="0"/>
              <a:t>La mediación puede resolver conflictos relacionados con la </a:t>
            </a:r>
            <a:r>
              <a:rPr lang="es-ES" sz="2800" dirty="0" smtClean="0">
                <a:solidFill>
                  <a:schemeClr val="accent2">
                    <a:lumMod val="75000"/>
                  </a:schemeClr>
                </a:solidFill>
              </a:rPr>
              <a:t>trasgresión de las normas de convivencia, amistades que se han deteriorado, situaciones que desagraden o parezcan injustas,  ó cualquier tipo de problemas entre miembros de la comunidad educativa.</a:t>
            </a:r>
            <a:endParaRPr lang="es-ES" sz="2800" dirty="0">
              <a:solidFill>
                <a:schemeClr val="accent2">
                  <a:lumMod val="75000"/>
                </a:schemeClr>
              </a:solidFill>
            </a:endParaRPr>
          </a:p>
        </p:txBody>
      </p:sp>
      <p:sp>
        <p:nvSpPr>
          <p:cNvPr id="4" name="3 Rectángulo"/>
          <p:cNvSpPr/>
          <p:nvPr/>
        </p:nvSpPr>
        <p:spPr>
          <a:xfrm>
            <a:off x="1062717" y="260648"/>
            <a:ext cx="2773837" cy="553998"/>
          </a:xfrm>
          <a:prstGeom prst="rect">
            <a:avLst/>
          </a:prstGeom>
          <a:noFill/>
        </p:spPr>
        <p:txBody>
          <a:bodyPr wrap="none" lIns="91440" tIns="45720" rIns="91440" bIns="45720">
            <a:spAutoFit/>
          </a:bodyPr>
          <a:lstStyle/>
          <a:p>
            <a:pPr algn="ctr"/>
            <a:r>
              <a:rPr lang="es-ES" sz="3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LA MEDIACIÓN: </a:t>
            </a:r>
            <a:endParaRPr lang="es-ES" sz="3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476672"/>
            <a:ext cx="8496944" cy="6048672"/>
          </a:xfrm>
        </p:spPr>
        <p:txBody>
          <a:bodyPr>
            <a:normAutofit fontScale="92500" lnSpcReduction="10000"/>
          </a:bodyPr>
          <a:lstStyle/>
          <a:p>
            <a:pPr lvl="1">
              <a:buNone/>
            </a:pPr>
            <a:r>
              <a:rPr lang="es-ES" dirty="0" smtClean="0"/>
              <a:t>La mediación es una herramienta adecuada para muchos conflictos que ocurren en los centros escolares, pero no para todos.  </a:t>
            </a:r>
            <a:r>
              <a:rPr lang="es-ES" dirty="0" smtClean="0">
                <a:solidFill>
                  <a:srgbClr val="FF0000"/>
                </a:solidFill>
              </a:rPr>
              <a:t>Hoy en día nuestro centro no tiene alumnos mediadores.</a:t>
            </a:r>
          </a:p>
          <a:p>
            <a:r>
              <a:rPr lang="es-ES" dirty="0" smtClean="0"/>
              <a:t>Los </a:t>
            </a:r>
            <a:r>
              <a:rPr lang="es-ES" dirty="0" smtClean="0">
                <a:solidFill>
                  <a:srgbClr val="0070C0"/>
                </a:solidFill>
              </a:rPr>
              <a:t>conflictos más adecuados </a:t>
            </a:r>
            <a:r>
              <a:rPr lang="es-ES" dirty="0" smtClean="0"/>
              <a:t>para la mediación son los de carácter interpersonal, que versan sobre asuntos como:</a:t>
            </a:r>
          </a:p>
          <a:p>
            <a:pPr lvl="1"/>
            <a:r>
              <a:rPr lang="es-ES" dirty="0" smtClean="0"/>
              <a:t> Amistades que se han deteriorado.</a:t>
            </a:r>
          </a:p>
          <a:p>
            <a:pPr lvl="1"/>
            <a:r>
              <a:rPr lang="es-ES" dirty="0" smtClean="0"/>
              <a:t> Faltas de respeto</a:t>
            </a:r>
          </a:p>
          <a:p>
            <a:pPr lvl="1"/>
            <a:r>
              <a:rPr lang="es-ES" dirty="0" smtClean="0"/>
              <a:t> Rumores y malentendidos. </a:t>
            </a:r>
          </a:p>
          <a:p>
            <a:pPr lvl="1"/>
            <a:r>
              <a:rPr lang="es-ES" dirty="0" smtClean="0"/>
              <a:t>Objetos personales</a:t>
            </a:r>
          </a:p>
          <a:p>
            <a:pPr lvl="1"/>
            <a:r>
              <a:rPr lang="es-ES" dirty="0" smtClean="0"/>
              <a:t>Espacios de juego. </a:t>
            </a:r>
          </a:p>
          <a:p>
            <a:pPr lvl="1"/>
            <a:r>
              <a:rPr lang="es-ES" dirty="0" smtClean="0"/>
              <a:t>Discriminación u hostigamiento.</a:t>
            </a:r>
          </a:p>
          <a:p>
            <a:pPr lvl="1"/>
            <a:r>
              <a:rPr lang="es-ES" dirty="0" smtClean="0"/>
              <a:t>Diferente escala de  valores.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188640"/>
            <a:ext cx="8229600" cy="6441579"/>
          </a:xfrm>
        </p:spPr>
        <p:txBody>
          <a:bodyPr>
            <a:normAutofit/>
          </a:bodyPr>
          <a:lstStyle/>
          <a:p>
            <a:r>
              <a:rPr lang="es-ES" sz="2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Algunas situaciones van por vía disciplinaria, son las trasgresiones gravemente perjudiciales para la convivencia escolar y que están tipificadas en el RRI (Reglamento de Régimen Interior del centro) .</a:t>
            </a:r>
          </a:p>
          <a:p>
            <a:pPr>
              <a:buNone/>
            </a:pPr>
            <a:endParaRPr lang="es-ES" sz="2000" dirty="0" smtClean="0"/>
          </a:p>
          <a:p>
            <a:pPr>
              <a:buNone/>
            </a:pPr>
            <a:r>
              <a:rPr lang="es-ES" sz="2000" dirty="0" smtClean="0"/>
              <a:t> Un conflicto </a:t>
            </a:r>
            <a:r>
              <a:rPr lang="es-ES" sz="20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NO SERÁ MEDIABLE</a:t>
            </a:r>
            <a:r>
              <a:rPr lang="es-ES" sz="2000" dirty="0" smtClean="0"/>
              <a:t>: </a:t>
            </a:r>
          </a:p>
          <a:p>
            <a:pPr lvl="1"/>
            <a:r>
              <a:rPr lang="es-ES" sz="2000" dirty="0" smtClean="0"/>
              <a:t>Si no se cumplen los principios de la mediación. </a:t>
            </a:r>
          </a:p>
          <a:p>
            <a:pPr lvl="1"/>
            <a:r>
              <a:rPr lang="es-ES" sz="2000" dirty="0" smtClean="0"/>
              <a:t>Cuando el reglamento del centro determina que la situación debe conducirse por vía disciplinaria. </a:t>
            </a:r>
          </a:p>
          <a:p>
            <a:pPr lvl="1"/>
            <a:r>
              <a:rPr lang="es-ES" sz="2000" dirty="0" smtClean="0"/>
              <a:t>Cuando existe un desequilibrio de poder importante entre las partes, por ejemplo en los casos de maltrato entre compañeros/as. </a:t>
            </a:r>
          </a:p>
          <a:p>
            <a:pPr lvl="1"/>
            <a:r>
              <a:rPr lang="es-ES" sz="2000" dirty="0" smtClean="0"/>
              <a:t>Cuando no se trata de un conflicto de carácter interpersonal o los temas no son negociables, por ejemplo situaciones de disrupción en el aula (problemas de conducta).</a:t>
            </a:r>
          </a:p>
          <a:p>
            <a:pPr>
              <a:buNone/>
            </a:pPr>
            <a:endParaRPr lang="es-ES" dirty="0"/>
          </a:p>
        </p:txBody>
      </p:sp>
      <p:sp>
        <p:nvSpPr>
          <p:cNvPr id="4" name="3 Recortar y redondear rectángulo de esquina sencilla"/>
          <p:cNvSpPr/>
          <p:nvPr/>
        </p:nvSpPr>
        <p:spPr>
          <a:xfrm>
            <a:off x="899592" y="4653136"/>
            <a:ext cx="7560840" cy="1584176"/>
          </a:xfrm>
          <a:prstGeom prst="snip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ES" sz="2400" b="1" dirty="0" smtClean="0">
                <a:solidFill>
                  <a:srgbClr val="0070C0"/>
                </a:solidFill>
              </a:rPr>
              <a:t>La mediación no será utilizada para intervenir en episodios de violencia interpersonal, indisciplina y disrupción</a:t>
            </a:r>
            <a:endParaRPr lang="es-ES" sz="2400" b="1" dirty="0">
              <a:solidFill>
                <a:srgbClr val="0070C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433467"/>
          </a:xfrm>
        </p:spPr>
        <p:txBody>
          <a:bodyPr>
            <a:normAutofit/>
          </a:bodyPr>
          <a:lstStyle/>
          <a:p>
            <a:pPr>
              <a:buNone/>
            </a:pPr>
            <a:r>
              <a:rPr lang="es-ES" sz="2600" b="1" dirty="0" smtClean="0">
                <a:solidFill>
                  <a:srgbClr val="0070C0"/>
                </a:solidFill>
              </a:rPr>
              <a:t>APTITUDES Y CARACTERÍSTICAS DE UN BUEN alumno ayudante:</a:t>
            </a:r>
          </a:p>
          <a:p>
            <a:pPr lvl="1">
              <a:buFont typeface="Wingdings" pitchFamily="2" charset="2"/>
              <a:buChar char="q"/>
            </a:pPr>
            <a:r>
              <a:rPr lang="es-ES" dirty="0" smtClean="0"/>
              <a:t> </a:t>
            </a:r>
            <a:r>
              <a:rPr lang="es-ES" sz="2600" dirty="0" smtClean="0"/>
              <a:t>Ser empático (capaz de ponerse en el lugar del otro).</a:t>
            </a:r>
          </a:p>
          <a:p>
            <a:pPr lvl="1">
              <a:buFont typeface="Wingdings" pitchFamily="2" charset="2"/>
              <a:buChar char="q"/>
            </a:pPr>
            <a:r>
              <a:rPr lang="es-ES" sz="2600" dirty="0" smtClean="0"/>
              <a:t> Ser respetuoso con sus compañeros.</a:t>
            </a:r>
          </a:p>
          <a:p>
            <a:pPr lvl="1">
              <a:buFont typeface="Wingdings" pitchFamily="2" charset="2"/>
              <a:buChar char="q"/>
            </a:pPr>
            <a:r>
              <a:rPr lang="es-ES" sz="2600" dirty="0" smtClean="0"/>
              <a:t> Tener el deseo de ayudar a otros/as alumnos/as. </a:t>
            </a:r>
          </a:p>
          <a:p>
            <a:pPr lvl="1">
              <a:buFont typeface="Wingdings" pitchFamily="2" charset="2"/>
              <a:buChar char="q"/>
            </a:pPr>
            <a:r>
              <a:rPr lang="es-ES" sz="2600" dirty="0" smtClean="0"/>
              <a:t> Relacionarse con todos, sin excluir a nadie. </a:t>
            </a:r>
          </a:p>
          <a:p>
            <a:pPr lvl="1">
              <a:buFont typeface="Wingdings" pitchFamily="2" charset="2"/>
              <a:buChar char="q"/>
            </a:pPr>
            <a:r>
              <a:rPr lang="es-ES" sz="2600" dirty="0" smtClean="0"/>
              <a:t> Priorizar el bien del grupo-clase.</a:t>
            </a:r>
          </a:p>
          <a:p>
            <a:pPr lvl="1">
              <a:buFont typeface="Wingdings" pitchFamily="2" charset="2"/>
              <a:buChar char="q"/>
            </a:pPr>
            <a:r>
              <a:rPr lang="es-ES" sz="2600" dirty="0" smtClean="0"/>
              <a:t>Proponer soluciones a los problemas. </a:t>
            </a:r>
          </a:p>
          <a:p>
            <a:pPr lvl="1">
              <a:buFont typeface="Wingdings" pitchFamily="2" charset="2"/>
              <a:buChar char="q"/>
            </a:pPr>
            <a:r>
              <a:rPr lang="es-ES" sz="2600" dirty="0" smtClean="0"/>
              <a:t>Estar dispuesto/a a comprometerse con el programa de ayuda durante un curso escolar completo. </a:t>
            </a:r>
          </a:p>
          <a:p>
            <a:pPr lvl="1">
              <a:buNone/>
            </a:pPr>
            <a:r>
              <a:rPr lang="es-ES" sz="2600" dirty="0" smtClean="0"/>
              <a:t> </a:t>
            </a:r>
          </a:p>
        </p:txBody>
      </p:sp>
      <p:sp>
        <p:nvSpPr>
          <p:cNvPr id="4" name="3 Rectángulo"/>
          <p:cNvSpPr/>
          <p:nvPr/>
        </p:nvSpPr>
        <p:spPr>
          <a:xfrm>
            <a:off x="782411" y="116632"/>
            <a:ext cx="2868094" cy="553998"/>
          </a:xfrm>
          <a:prstGeom prst="rect">
            <a:avLst/>
          </a:prstGeom>
          <a:noFill/>
        </p:spPr>
        <p:txBody>
          <a:bodyPr wrap="none" lIns="91440" tIns="45720" rIns="91440" bIns="45720">
            <a:spAutoFit/>
          </a:bodyPr>
          <a:lstStyle/>
          <a:p>
            <a:pPr algn="ctr"/>
            <a:r>
              <a:rPr lang="es-ES" sz="3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Equipo ayudante</a:t>
            </a:r>
            <a:endParaRPr lang="es-ES" sz="3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458</TotalTime>
  <Words>1919</Words>
  <Application>Microsoft Office PowerPoint</Application>
  <PresentationFormat>Presentación en pantalla (4:3)</PresentationFormat>
  <Paragraphs>224</Paragraphs>
  <Slides>27</Slides>
  <Notes>1</Notes>
  <HiddenSlides>0</HiddenSlides>
  <MMClips>0</MMClips>
  <ScaleCrop>false</ScaleCrop>
  <HeadingPairs>
    <vt:vector size="4" baseType="variant">
      <vt:variant>
        <vt:lpstr>Tema</vt:lpstr>
      </vt:variant>
      <vt:variant>
        <vt:i4>1</vt:i4>
      </vt:variant>
      <vt:variant>
        <vt:lpstr>Títulos de diapositiva</vt:lpstr>
      </vt:variant>
      <vt:variant>
        <vt:i4>27</vt:i4>
      </vt:variant>
    </vt:vector>
  </HeadingPairs>
  <TitlesOfParts>
    <vt:vector size="28" baseType="lpstr">
      <vt:lpstr>Tema de Office</vt:lpstr>
      <vt:lpstr>Diapositiva 1</vt:lpstr>
      <vt:lpstr>¿Qué objetivos pretende el Plan?</vt:lpstr>
      <vt:lpstr>ACTUACIONES DEL CENTRO</vt:lpstr>
      <vt:lpstr>Diapositiva 4</vt:lpstr>
      <vt:lpstr>Diapositiva 5</vt:lpstr>
      <vt:lpstr>Diapositiva 6</vt:lpstr>
      <vt:lpstr>Diapositiva 7</vt:lpstr>
      <vt:lpstr>Diapositiva 8</vt:lpstr>
      <vt:lpstr>Diapositiva 9</vt:lpstr>
      <vt:lpstr>Diapositiva 10</vt:lpstr>
      <vt:lpstr>Diapositiva 11</vt:lpstr>
      <vt:lpstr>Diapositiva 12</vt:lpstr>
      <vt:lpstr>FUNCIONES DEL ALUMNADO AYUDANTE:</vt:lpstr>
      <vt:lpstr>FUNCIONES DEL ALUMNADO AYUDANTE:</vt:lpstr>
      <vt:lpstr>Diapositiva 15</vt:lpstr>
      <vt:lpstr>ACTIVIDAD 3. El secreto</vt:lpstr>
      <vt:lpstr>EL SECRETO</vt:lpstr>
      <vt:lpstr>ACTIVIDAD 4. El equipo del alumnado ayudante</vt:lpstr>
      <vt:lpstr>REGLA BÁSICA Y FUNDAMENTAL PARA QUE FUNCIONE LA AYUDA</vt:lpstr>
      <vt:lpstr>ACTIVIDAD 5. Las dificultades del Equipo del alumnado ayudante</vt:lpstr>
      <vt:lpstr>Diapositiva 21</vt:lpstr>
      <vt:lpstr>Diapositiva 22</vt:lpstr>
      <vt:lpstr>SESIÓN 2</vt:lpstr>
      <vt:lpstr>COMPROMISOS DEL ALUMNO AYUDANTE</vt:lpstr>
      <vt:lpstr>Solo para el tutor</vt:lpstr>
      <vt:lpstr>Cuestionario para elegir alumnos ayudantes Poner dos o tres nombres  en cada pregunta por orden de preferencia.  </vt:lpstr>
      <vt:lpstr>Acta de elección Alumnos ayudantes</vt:lpstr>
    </vt:vector>
  </TitlesOfParts>
  <Company>www.intercambiosvirtuales.org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ORIENTACION</dc:creator>
  <cp:lastModifiedBy>ORIENTACION</cp:lastModifiedBy>
  <cp:revision>42</cp:revision>
  <dcterms:created xsi:type="dcterms:W3CDTF">2018-09-18T13:31:39Z</dcterms:created>
  <dcterms:modified xsi:type="dcterms:W3CDTF">2019-10-14T06:51:22Z</dcterms:modified>
</cp:coreProperties>
</file>