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1" r:id="rId3"/>
    <p:sldId id="257" r:id="rId4"/>
    <p:sldId id="259" r:id="rId5"/>
    <p:sldId id="260" r:id="rId6"/>
    <p:sldId id="265" r:id="rId7"/>
    <p:sldId id="263" r:id="rId8"/>
    <p:sldId id="267" r:id="rId9"/>
    <p:sldId id="268" r:id="rId10"/>
    <p:sldId id="269" r:id="rId11"/>
    <p:sldId id="270" r:id="rId12"/>
    <p:sldId id="284" r:id="rId13"/>
    <p:sldId id="271" r:id="rId14"/>
    <p:sldId id="272" r:id="rId15"/>
    <p:sldId id="273" r:id="rId16"/>
    <p:sldId id="285" r:id="rId17"/>
    <p:sldId id="281" r:id="rId18"/>
    <p:sldId id="274" r:id="rId19"/>
    <p:sldId id="275" r:id="rId20"/>
    <p:sldId id="264" r:id="rId21"/>
    <p:sldId id="276" r:id="rId22"/>
    <p:sldId id="282" r:id="rId23"/>
    <p:sldId id="286" r:id="rId24"/>
    <p:sldId id="289" r:id="rId25"/>
    <p:sldId id="287" r:id="rId26"/>
    <p:sldId id="279" r:id="rId27"/>
    <p:sldId id="266" r:id="rId28"/>
    <p:sldId id="278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3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05"/>
    <p:restoredTop sz="94669"/>
  </p:normalViewPr>
  <p:slideViewPr>
    <p:cSldViewPr snapToGrid="0">
      <p:cViewPr varScale="1">
        <p:scale>
          <a:sx n="107" d="100"/>
          <a:sy n="107" d="100"/>
        </p:scale>
        <p:origin x="109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3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B036A1-B414-EC36-6C82-126E95C677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F8A500-47E6-4531-6DF0-E5BF28EE40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57758-F36D-0C42-8D8A-938DD14C1A6E}" type="datetimeFigureOut">
              <a:rPr lang="es-ES" smtClean="0"/>
              <a:t>30/04/2024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586260-FDEC-0B73-B3AC-F8D0C8D97A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CC7E62-254C-A6ED-08C7-ACFAD03DE1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0C3E1-5C1D-A54D-BF8F-8473A86B628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680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E340C-9053-DD4F-8372-2980AAB29EAB}" type="datetimeFigureOut">
              <a:rPr lang="es-ES" smtClean="0"/>
              <a:t>30/04/2024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09CD9-EFB2-5E48-A89C-686E4A52F9E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780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09CD9-EFB2-5E48-A89C-686E4A52F9EC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314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C09CD9-EFB2-5E48-A89C-686E4A52F9EC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460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9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3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0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4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64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0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1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6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6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88" r:id="rId7"/>
    <p:sldLayoutId id="2147483689" r:id="rId8"/>
    <p:sldLayoutId id="2147483690" r:id="rId9"/>
    <p:sldLayoutId id="2147483691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nsound.com/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ound-effects.bbcrewind.co.uk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ceipfedericogarcialorca.centros.educa.jcyl.es/sitio/index.cgi?wid_seccion=32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zeno.fm/radio/ondas-claudi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hyperlink" Target="http://ceipsanclaudio.centros.educa.jcyl.es/sitio/index.cgi?wid_seccion=32&amp;wid_item=135" TargetMode="External"/><Relationship Id="rId4" Type="http://schemas.openxmlformats.org/officeDocument/2006/relationships/hyperlink" Target="http://ceipsanclaudio.centros.educa.jcyl.es/" TargetMode="External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oquenze.com/" TargetMode="External"/><Relationship Id="rId2" Type="http://schemas.openxmlformats.org/officeDocument/2006/relationships/hyperlink" Target="https://tools.zeno.fm/auth/realms/broadcasters/protocol/openid-connect/auth?client_id=zeno-tools&amp;redirect_uri=https%3A%2F%2Ftools.zeno.fm%2Faccounts%2Fagxzfnplbm8tc3RhdHNyGAsSC0JpbGxpbmdCYXNlGICAsKfK4dsLDKIBBHplbm8%2Fstations%2Fagxzfnplbm8tc3RhdHNyMgsSCkF1dGhDbGllbnQYgICwp-30mQsMCxIOU3RhdGlvblByb2ZpbGUYgIDw5p-42QoMogEEemVubw&amp;state=ba35d510-2a58-48b5-a677-704b4a9c5621&amp;response_mode=fragment&amp;response_type=code&amp;scope=openid&amp;nonce=9d214f0c-d897-48e2-8672-f1e4c5a3ee4e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critorio escolar con libros y lápices, y una pizarra en segundo plano">
            <a:extLst>
              <a:ext uri="{FF2B5EF4-FFF2-40B4-BE49-F238E27FC236}">
                <a16:creationId xmlns:a16="http://schemas.microsoft.com/office/drawing/2014/main" id="{2938A07C-8965-7655-5FCA-83DC15A44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0655" r="-1" b="-1"/>
          <a:stretch/>
        </p:blipFill>
        <p:spPr>
          <a:xfrm>
            <a:off x="-7419" y="8871"/>
            <a:ext cx="6095980" cy="68491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F28AAB-70B4-CE39-E702-7CFEC67D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42" y="452894"/>
            <a:ext cx="6066219" cy="345118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s-ES" dirty="0">
                <a:solidFill>
                  <a:srgbClr val="FFFFFF"/>
                </a:solidFill>
              </a:rPr>
              <a:t>II PONENCIA RADIO: EDICIÓN AUDIO.</a:t>
            </a:r>
            <a:br>
              <a:rPr lang="es-ES" dirty="0">
                <a:solidFill>
                  <a:srgbClr val="FFFFFF"/>
                </a:solidFill>
              </a:rPr>
            </a:br>
            <a:br>
              <a:rPr lang="es-ES" dirty="0">
                <a:solidFill>
                  <a:srgbClr val="FFFFFF"/>
                </a:solidFill>
              </a:rPr>
            </a:br>
            <a:r>
              <a:rPr lang="es-ES" sz="4000" dirty="0">
                <a:solidFill>
                  <a:srgbClr val="FFFFFF"/>
                </a:solidFill>
              </a:rPr>
              <a:t>CEIP CAMINO DEL NORTE</a:t>
            </a:r>
            <a:br>
              <a:rPr lang="es-ES" dirty="0">
                <a:solidFill>
                  <a:srgbClr val="FFFFFF"/>
                </a:solidFill>
              </a:rPr>
            </a:br>
            <a:br>
              <a:rPr lang="es-ES" dirty="0">
                <a:solidFill>
                  <a:srgbClr val="FFFFFF"/>
                </a:solidFill>
              </a:rPr>
            </a:br>
            <a:r>
              <a:rPr lang="es-ES" dirty="0"/>
              <a:t>15-4-24</a:t>
            </a:r>
            <a:r>
              <a:rPr lang="es-E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B526D-A71C-7D3E-6069-CD81822C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45" y="5125982"/>
            <a:ext cx="4529667" cy="127912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BC1982-96C9-0994-1608-BC16BAEE36F8}"/>
              </a:ext>
            </a:extLst>
          </p:cNvPr>
          <p:cNvSpPr txBox="1"/>
          <p:nvPr/>
        </p:nvSpPr>
        <p:spPr>
          <a:xfrm>
            <a:off x="292976" y="6220440"/>
            <a:ext cx="116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alijac 24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8CFCEB2-19A6-09F5-3C4C-65EB553850E8}"/>
              </a:ext>
            </a:extLst>
          </p:cNvPr>
          <p:cNvSpPr txBox="1"/>
          <p:nvPr/>
        </p:nvSpPr>
        <p:spPr>
          <a:xfrm>
            <a:off x="1133917" y="5221793"/>
            <a:ext cx="385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dirty="0">
                <a:solidFill>
                  <a:srgbClr val="FFFFFF"/>
                </a:solidFill>
              </a:rPr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dirty="0">
                <a:solidFill>
                  <a:srgbClr val="FFFFFF"/>
                </a:solidFill>
              </a:rPr>
              <a:t>Francisco Javier Cantón Gallego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85C3F9F-6F58-9129-E8D8-7D7DE1EBC969}"/>
              </a:ext>
            </a:extLst>
          </p:cNvPr>
          <p:cNvSpPr txBox="1"/>
          <p:nvPr/>
        </p:nvSpPr>
        <p:spPr>
          <a:xfrm>
            <a:off x="6655696" y="4856813"/>
            <a:ext cx="504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6" name="Imagen 5" descr="Tienda con ventanas grandes y letras blancas&#10;&#10;Descripción generada automáticamente">
            <a:extLst>
              <a:ext uri="{FF2B5EF4-FFF2-40B4-BE49-F238E27FC236}">
                <a16:creationId xmlns:a16="http://schemas.microsoft.com/office/drawing/2014/main" id="{682262E7-F6DF-BABE-AFCD-E7199764F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440" y="8869"/>
            <a:ext cx="6081099" cy="68491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DC53DC4-73D1-923B-BF9E-A64D2BE53595}"/>
              </a:ext>
            </a:extLst>
          </p:cNvPr>
          <p:cNvSpPr txBox="1"/>
          <p:nvPr/>
        </p:nvSpPr>
        <p:spPr>
          <a:xfrm>
            <a:off x="6805534" y="452894"/>
            <a:ext cx="4896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dirty="0">
                <a:solidFill>
                  <a:srgbClr val="FFC000"/>
                </a:solidFill>
              </a:rPr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sz="1800" dirty="0" err="1">
                <a:solidFill>
                  <a:schemeClr val="bg1"/>
                </a:solidFill>
              </a:rPr>
              <a:t>alberto.iglgar@educa.jcyl.es</a:t>
            </a:r>
            <a:endParaRPr lang="es-ES" sz="1800" dirty="0">
              <a:solidFill>
                <a:schemeClr val="bg1"/>
              </a:solidFill>
            </a:endParaRPr>
          </a:p>
          <a:p>
            <a:pPr algn="ctr"/>
            <a:r>
              <a:rPr lang="es-ES" sz="1800" b="1" dirty="0">
                <a:solidFill>
                  <a:srgbClr val="FFC000"/>
                </a:solidFill>
              </a:rPr>
              <a:t>Francisco Javier Cantón Gallego</a:t>
            </a:r>
          </a:p>
          <a:p>
            <a:pPr algn="ctr"/>
            <a:r>
              <a:rPr lang="es-ES" sz="1800" dirty="0">
                <a:solidFill>
                  <a:schemeClr val="bg1"/>
                </a:solidFill>
              </a:rPr>
              <a:t>fcantongallego@educa.jcyl.es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958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MÚSICA Y TIEMPOS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576552" y="2728583"/>
            <a:ext cx="9858704" cy="2351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Música libre de derechos de autor, de más de 90 años, interpretada y/o de producción propia Tipos diferentes de música: épico, triste, alegre, fondos, cuñas de entrada y salida… (a matizar cuando se vaya editando)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hlinkClick r:id="rId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Bensound</a:t>
            </a:r>
            <a:endParaRPr lang="es-ES" sz="20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Tiempo final aproximado: no hacerlo pesado (5-10 min)</a:t>
            </a:r>
            <a:endParaRPr lang="es-ES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66723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ESCALETA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576552" y="2728583"/>
            <a:ext cx="9858704" cy="3122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Sencillo,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esquemático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Saber con qué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colaboración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voy a contar o si lo voy a hacer solo.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decide la estructura del programa: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van las secciones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cuándo meter cortes y cuñas. 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Orden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los contenidos pormenorizando los minutos y segundos de lo que duran los cortes y lo que se dice. Sin redactar nada. Conciso. Titulares.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13331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61E16030-B3DA-BF45-2E0B-4CA151AFC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911"/>
            <a:ext cx="12349360" cy="68579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0C1075-0A79-CA43-15CF-705754CC1E56}"/>
              </a:ext>
            </a:extLst>
          </p:cNvPr>
          <p:cNvSpPr txBox="1"/>
          <p:nvPr/>
        </p:nvSpPr>
        <p:spPr>
          <a:xfrm>
            <a:off x="5351490" y="4871803"/>
            <a:ext cx="133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ESCALETA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EAB3E0E2-842F-B1E9-56D6-CDBB09B3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75" y="2812530"/>
            <a:ext cx="5109146" cy="38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48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GUION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0124" y="3064914"/>
            <a:ext cx="9858704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redacta literalmente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que va a decir cada uno, los cortes previstos, las cuñas, música etc. Serán varias páginas.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</p:spTree>
    <p:extLst>
      <p:ext uri="{BB962C8B-B14F-4D97-AF65-F5344CB8AC3E}">
        <p14:creationId xmlns:p14="http://schemas.microsoft.com/office/powerpoint/2010/main" val="34685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187670" y="2205363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PROCESO DE GRABACIÓN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0124" y="3064914"/>
            <a:ext cx="9858704" cy="217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redacta literalmente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 que va a decir cada uno, los cortes previstos, las cuñas, música etc. Serán varias páginas.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Micrófonos calibrados.</a:t>
            </a:r>
          </a:p>
          <a:p>
            <a:pPr marL="735965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Evitar ruidos.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LA GRABACIÓN</a:t>
            </a:r>
          </a:p>
        </p:txBody>
      </p:sp>
    </p:spTree>
    <p:extLst>
      <p:ext uri="{BB962C8B-B14F-4D97-AF65-F5344CB8AC3E}">
        <p14:creationId xmlns:p14="http://schemas.microsoft.com/office/powerpoint/2010/main" val="14804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655379" y="1279134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MESA DE MEZCLAS o MIX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CA0995-F9CC-3723-BAE3-3C2B7CDF3791}"/>
              </a:ext>
            </a:extLst>
          </p:cNvPr>
          <p:cNvSpPr txBox="1"/>
          <p:nvPr/>
        </p:nvSpPr>
        <p:spPr>
          <a:xfrm>
            <a:off x="1655379" y="1913217"/>
            <a:ext cx="9858704" cy="425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 necesario calibrar los micros al tono de voz de los participantes para equilibrarlo todo bien.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Micrófonos: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tipos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normales sin alimentación y los que van con alimentación fantasma (que son mejores). Con conectores XLR (cilíndrico con tres orificios o tres bornes). Son mejores que los YAC. Es mono si tiene una rayita y estéreo con 2 en la clavija.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Locutor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canal 1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el que manda, dirige, entrevista… Ganancia (la primera clavija se sitúa a tres cuartos) y nivel de entrada la que se desliza en vertical (también a tres cuartos) más o menos hasta llegar al color amarillo.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nivel de salida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está a la derecha y con unas luces se indica cómo se habla.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micros que no se utilicen hay que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mutarlos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Automatización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emisión tiene un deslizador aparte además de los micros. Se suele dejar uno vacío en el medio para separarlo.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Hace falta conectar un </a:t>
            </a:r>
            <a:r>
              <a:rPr lang="es-E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distribuidor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los cascos. Con clavija yac para conectar todos los cascos.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2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LA GRABACIÓN</a:t>
            </a:r>
          </a:p>
        </p:txBody>
      </p:sp>
    </p:spTree>
    <p:extLst>
      <p:ext uri="{BB962C8B-B14F-4D97-AF65-F5344CB8AC3E}">
        <p14:creationId xmlns:p14="http://schemas.microsoft.com/office/powerpoint/2010/main" val="14487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EB8E377-0309-C9D7-9C13-32CBF1028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72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Imagen 11" descr="Imagen que contiene Forma&#10;&#10;Descripción generada automáticamente">
            <a:extLst>
              <a:ext uri="{FF2B5EF4-FFF2-40B4-BE49-F238E27FC236}">
                <a16:creationId xmlns:a16="http://schemas.microsoft.com/office/drawing/2014/main" id="{C4AA1374-BEF6-64AB-391B-B47C5CAB6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586" y="872793"/>
            <a:ext cx="1731507" cy="48097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agen 2" descr="Un conjunto de letras negra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C9B9A7F9-09A7-B7C9-94A9-42771C192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2029955"/>
            <a:ext cx="3209544" cy="249542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FB4BD1E3-F9BE-FC73-7E28-2311AE819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2403064"/>
            <a:ext cx="3209544" cy="1749201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3B2F3FB-B098-5496-2475-94076762F645}"/>
              </a:ext>
            </a:extLst>
          </p:cNvPr>
          <p:cNvSpPr txBox="1"/>
          <p:nvPr/>
        </p:nvSpPr>
        <p:spPr>
          <a:xfrm>
            <a:off x="8450826" y="1011668"/>
            <a:ext cx="24265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JACK = TS/TRS</a:t>
            </a:r>
          </a:p>
          <a:p>
            <a:r>
              <a:rPr lang="es-ES" dirty="0"/>
              <a:t>Faltaría el TRRS (ST+micro)=3 rayas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0952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939158" y="1245306"/>
            <a:ext cx="582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EDICIÓN: Audacity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3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DESPUÉS DE GRABAR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491C97-B852-7299-3C4B-534164B973B9}"/>
              </a:ext>
            </a:extLst>
          </p:cNvPr>
          <p:cNvSpPr txBox="1"/>
          <p:nvPr/>
        </p:nvSpPr>
        <p:spPr>
          <a:xfrm>
            <a:off x="1939157" y="1952923"/>
            <a:ext cx="9317421" cy="493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libre, sencillo e intuitivo. Se maneja como el Word.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Monitorización de micro. Para ver si funciona el micro que vamos a utilizar.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Solo manejar audios en formato mp3 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(las grabaciones no suelen venir en ese formato, es preciso usar un </a:t>
            </a:r>
            <a:r>
              <a:rPr lang="es-E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conversor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luego introducirlos en Audacity.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Ir guardando todo en una misma carpeta: audios, música y 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efectos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Y GUARDAR LOS PROGRESOS DE LA EDICIÓN.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Exportar a mp3. Es el trabajo final.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Guardar todos los progresos y archivos en una misma carpeta.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4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0E9ABA2-40C9-2701-BA74-425148E11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16"/>
          <a:stretch/>
        </p:blipFill>
        <p:spPr>
          <a:xfrm>
            <a:off x="555418" y="512379"/>
            <a:ext cx="11081163" cy="5833242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1A16B94-65C2-56AF-87FC-2D5DD6A41278}"/>
              </a:ext>
            </a:extLst>
          </p:cNvPr>
          <p:cNvSpPr/>
          <p:nvPr/>
        </p:nvSpPr>
        <p:spPr>
          <a:xfrm>
            <a:off x="555418" y="5612524"/>
            <a:ext cx="989603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C7E3371-635A-8749-A37E-D23BA65FF7E7}"/>
              </a:ext>
            </a:extLst>
          </p:cNvPr>
          <p:cNvSpPr/>
          <p:nvPr/>
        </p:nvSpPr>
        <p:spPr>
          <a:xfrm>
            <a:off x="2363197" y="5612524"/>
            <a:ext cx="3081162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6E434FE-D3BC-3E19-DA22-44AD9A61ABDC}"/>
              </a:ext>
            </a:extLst>
          </p:cNvPr>
          <p:cNvSpPr/>
          <p:nvPr/>
        </p:nvSpPr>
        <p:spPr>
          <a:xfrm>
            <a:off x="5306093" y="5507420"/>
            <a:ext cx="2429520" cy="73309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A91E2BB2-FE96-699A-9E6F-A963C132D2CA}"/>
              </a:ext>
            </a:extLst>
          </p:cNvPr>
          <p:cNvCxnSpPr/>
          <p:nvPr/>
        </p:nvCxnSpPr>
        <p:spPr>
          <a:xfrm>
            <a:off x="8156027" y="5123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D47586E-67EB-986C-61D7-36C5106C97F1}"/>
              </a:ext>
            </a:extLst>
          </p:cNvPr>
          <p:cNvCxnSpPr/>
          <p:nvPr/>
        </p:nvCxnSpPr>
        <p:spPr>
          <a:xfrm>
            <a:off x="2848303" y="5123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3136E06-D8CE-0095-7626-2CFD2B8B76F4}"/>
              </a:ext>
            </a:extLst>
          </p:cNvPr>
          <p:cNvCxnSpPr/>
          <p:nvPr/>
        </p:nvCxnSpPr>
        <p:spPr>
          <a:xfrm>
            <a:off x="3815257" y="512378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3AE289A-3312-DD11-389D-D07298B2DC65}"/>
              </a:ext>
            </a:extLst>
          </p:cNvPr>
          <p:cNvSpPr/>
          <p:nvPr/>
        </p:nvSpPr>
        <p:spPr>
          <a:xfrm>
            <a:off x="3962404" y="662152"/>
            <a:ext cx="462454" cy="24173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CF552B2-BE7F-56D5-57D2-2D1EA2B51A04}"/>
              </a:ext>
            </a:extLst>
          </p:cNvPr>
          <p:cNvCxnSpPr/>
          <p:nvPr/>
        </p:nvCxnSpPr>
        <p:spPr>
          <a:xfrm>
            <a:off x="6300136" y="545224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BAB9E50-C99E-8DCC-7DE0-BFCA44A1E310}"/>
              </a:ext>
            </a:extLst>
          </p:cNvPr>
          <p:cNvSpPr/>
          <p:nvPr/>
        </p:nvSpPr>
        <p:spPr>
          <a:xfrm>
            <a:off x="587765" y="662152"/>
            <a:ext cx="462454" cy="24173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BB63B25-FED2-1AC2-1BD8-DF8FA5C0882D}"/>
              </a:ext>
            </a:extLst>
          </p:cNvPr>
          <p:cNvCxnSpPr/>
          <p:nvPr/>
        </p:nvCxnSpPr>
        <p:spPr>
          <a:xfrm>
            <a:off x="1807779" y="1121979"/>
            <a:ext cx="220717" cy="475593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7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92BAD4-5BB2-4CD3-AB5B-C35EF9F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A91DE0E-6861-418E-964C-304C560A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848AF8-FC50-42AF-8B5B-3F6D2EC3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629C0B3-01E5-4A82-B87C-62B1483F1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DFA784-845D-4F99-B808-5C025E39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274527-68CB-44A9-EF7B-668E4F2E441C}"/>
              </a:ext>
            </a:extLst>
          </p:cNvPr>
          <p:cNvSpPr txBox="1"/>
          <p:nvPr/>
        </p:nvSpPr>
        <p:spPr>
          <a:xfrm>
            <a:off x="5356242" y="2318201"/>
            <a:ext cx="1834150" cy="4028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342900" lvl="0" indent="-342900">
              <a:spcBef>
                <a:spcPct val="0"/>
              </a:spcBef>
              <a:spcAft>
                <a:spcPts val="800"/>
              </a:spcAft>
            </a:pPr>
            <a:r>
              <a:rPr lang="en-US" b="1" u="sng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ondas</a:t>
            </a:r>
            <a:r>
              <a:rPr lang="en-US" b="1" u="sng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-US" b="1" u="sng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1" u="sng">
                <a:solidFill>
                  <a:srgbClr val="0070C0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Claudio</a:t>
            </a:r>
            <a:endParaRPr lang="en-US" b="1" u="sng">
              <a:solidFill>
                <a:srgbClr val="0070C0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30FF0BA-3206-E799-5960-3550A9E4A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852" y="1103152"/>
            <a:ext cx="3779520" cy="4724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7EBBE3D-0C88-B94A-8534-260607C07474}"/>
              </a:ext>
            </a:extLst>
          </p:cNvPr>
          <p:cNvSpPr txBox="1"/>
          <p:nvPr/>
        </p:nvSpPr>
        <p:spPr>
          <a:xfrm>
            <a:off x="5481325" y="3134547"/>
            <a:ext cx="1638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FFC000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 RADIO</a:t>
            </a:r>
            <a:endParaRPr lang="es-ES" sz="1600" b="1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C4C8D1-1D99-C501-AB61-21E4847FA00F}"/>
              </a:ext>
            </a:extLst>
          </p:cNvPr>
          <p:cNvSpPr txBox="1"/>
          <p:nvPr/>
        </p:nvSpPr>
        <p:spPr>
          <a:xfrm>
            <a:off x="5535346" y="3885974"/>
            <a:ext cx="158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rgbClr val="FFFF00"/>
                </a:solidFill>
                <a:highlight>
                  <a:srgbClr val="0000FF"/>
                </a:highlight>
                <a:hlinkClick r:id="rId8"/>
              </a:rPr>
              <a:t>RadioPola</a:t>
            </a:r>
            <a:endParaRPr lang="es-ES" b="1" u="sng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BF5AACBB-2A48-3BD9-F2A2-5B70DDC0A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9900" y="1110900"/>
            <a:ext cx="2892773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8713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548936-5AA2-D594-BFC8-6AF3F6A60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25" y="364840"/>
            <a:ext cx="11407513" cy="65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5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E8BF90-A561-E1C4-437C-4503512C0C81}"/>
              </a:ext>
            </a:extLst>
          </p:cNvPr>
          <p:cNvSpPr txBox="1"/>
          <p:nvPr/>
        </p:nvSpPr>
        <p:spPr>
          <a:xfrm>
            <a:off x="1939158" y="1245306"/>
            <a:ext cx="5822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DIFUSIÓN Y DIVULGACIÓN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DF38C46-6C96-56EB-5746-65332F078771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4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226F61B-39D9-3385-F9EB-F69974700448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DESPUÉS DE EDITAR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491C97-B852-7299-3C4B-534164B973B9}"/>
              </a:ext>
            </a:extLst>
          </p:cNvPr>
          <p:cNvSpPr txBox="1"/>
          <p:nvPr/>
        </p:nvSpPr>
        <p:spPr>
          <a:xfrm>
            <a:off x="1939157" y="1952923"/>
            <a:ext cx="9317421" cy="464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Ojo: si salen menores he de tener la </a:t>
            </a: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autorización de derechos de voz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sus tutores legales.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Plataformas online que necesitarán un correo electrónico. No utilizar el corporativo.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 para emitir en directo, para colgar podcast y emitir audio en bucle con autoDJ: </a:t>
            </a:r>
            <a:r>
              <a:rPr lang="es-E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ZenoRadio</a:t>
            </a:r>
            <a:endParaRPr lang="es-E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Plataformas educativas de divulgación </a:t>
            </a:r>
            <a:r>
              <a:rPr lang="es-ES" sz="2400" u="sng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colgar podcasts</a:t>
            </a:r>
            <a:r>
              <a:rPr lang="es-ES" sz="24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B0F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 del centro</a:t>
            </a: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Eloquenze</a:t>
            </a:r>
            <a:endParaRPr lang="es-E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Otras plataformas conocidas: </a:t>
            </a:r>
            <a:r>
              <a:rPr lang="es-E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Yotutube, Ivoox, WhatsappWeb</a:t>
            </a: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86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ECA8ED-D404-953D-7FE9-87F19727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79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33FAD1-8368-A296-5A34-AD35F67D9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23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50ABB5-0719-B545-88EB-4FED2BFC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4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91AB3D-FC96-06AF-CB06-695A64DD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07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854A72-9773-8958-D33E-4478045B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76" y="749300"/>
            <a:ext cx="3670300" cy="5359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872445-4F3B-F82C-6BB1-C457566A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0" y="749300"/>
            <a:ext cx="3632200" cy="5359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8D29C9-2785-7DFA-A575-374EB36C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324" y="749300"/>
            <a:ext cx="35814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52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85CC43-D52C-7BB8-2FEB-968FF4F4A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3479"/>
          <a:stretch/>
        </p:blipFill>
        <p:spPr>
          <a:xfrm>
            <a:off x="-114279" y="1386"/>
            <a:ext cx="12191980" cy="68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85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critorio escolar con libros y lápices, y una pizarra en segundo plano">
            <a:extLst>
              <a:ext uri="{FF2B5EF4-FFF2-40B4-BE49-F238E27FC236}">
                <a16:creationId xmlns:a16="http://schemas.microsoft.com/office/drawing/2014/main" id="{2938A07C-8965-7655-5FCA-83DC15A44C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0655" r="-1" b="-1"/>
          <a:stretch/>
        </p:blipFill>
        <p:spPr>
          <a:xfrm>
            <a:off x="0" y="0"/>
            <a:ext cx="12192000" cy="747125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F28AAB-70B4-CE39-E702-7CFEC67D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625" y="452894"/>
            <a:ext cx="4987787" cy="15936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dirty="0">
                <a:solidFill>
                  <a:srgbClr val="FFFFFF"/>
                </a:solidFill>
              </a:rPr>
              <a:t>MUCHAS GRACIAS </a:t>
            </a:r>
            <a:br>
              <a:rPr lang="es-ES" sz="3200" dirty="0">
                <a:solidFill>
                  <a:srgbClr val="FFFFFF"/>
                </a:solidFill>
              </a:rPr>
            </a:br>
            <a:r>
              <a:rPr lang="es-ES" sz="3200" dirty="0">
                <a:solidFill>
                  <a:srgbClr val="FFFFFF"/>
                </a:solidFill>
              </a:rPr>
              <a:t>POR VUESTRA </a:t>
            </a:r>
            <a:r>
              <a:rPr lang="es-ES" sz="3200" u="sng" dirty="0">
                <a:solidFill>
                  <a:srgbClr val="FFFFFF"/>
                </a:solidFill>
              </a:rPr>
              <a:t>PACIENCIA</a:t>
            </a:r>
            <a:r>
              <a:rPr lang="es-ES" sz="3200" dirty="0">
                <a:solidFill>
                  <a:srgbClr val="FFFFFF"/>
                </a:solidFill>
              </a:rPr>
              <a:t> Y </a:t>
            </a:r>
            <a:r>
              <a:rPr lang="es-ES" sz="3200" u="sng" dirty="0">
                <a:solidFill>
                  <a:srgbClr val="FFFFFF"/>
                </a:solidFill>
              </a:rPr>
              <a:t>ATENCIÓN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4B526D-A71C-7D3E-6069-CD81822CD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4202" y="5521981"/>
            <a:ext cx="4691798" cy="1396916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00000"/>
              </a:lnSpc>
            </a:pPr>
            <a:endParaRPr lang="es-E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s-E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F0502020204030204" pitchFamily="34" charset="0"/>
              </a:rPr>
              <a:t>Este trabajo tiene licencia CC BY-NC-ND 4.0. Para ver una copia de esta licencia, visite https://creativecommons.org/</a:t>
            </a:r>
            <a:r>
              <a:rPr lang="es-ES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F0502020204030204" pitchFamily="34" charset="0"/>
              </a:rPr>
              <a:t>licenses</a:t>
            </a:r>
            <a:r>
              <a:rPr lang="es-E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F0502020204030204" pitchFamily="34" charset="0"/>
              </a:rPr>
              <a:t>/</a:t>
            </a:r>
            <a:r>
              <a:rPr lang="es-ES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F0502020204030204" pitchFamily="34" charset="0"/>
              </a:rPr>
              <a:t>by-nc-nd</a:t>
            </a:r>
            <a:r>
              <a:rPr lang="es-E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F0502020204030204" pitchFamily="34" charset="0"/>
              </a:rPr>
              <a:t>/4.0/© 2 de Alberto Iglesias y Fco. Javier </a:t>
            </a:r>
            <a:r>
              <a:rPr lang="es-ES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Source Sans Pro" panose="020F0502020204030204" pitchFamily="34" charset="0"/>
              </a:rPr>
              <a:t>Canton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BC1982-96C9-0994-1608-BC16BAEE36F8}"/>
              </a:ext>
            </a:extLst>
          </p:cNvPr>
          <p:cNvSpPr txBox="1"/>
          <p:nvPr/>
        </p:nvSpPr>
        <p:spPr>
          <a:xfrm>
            <a:off x="292976" y="6220440"/>
            <a:ext cx="116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alijac 24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44FBBF-07C2-631E-AE33-909E56F4E2BA}"/>
              </a:ext>
            </a:extLst>
          </p:cNvPr>
          <p:cNvSpPr txBox="1"/>
          <p:nvPr/>
        </p:nvSpPr>
        <p:spPr>
          <a:xfrm>
            <a:off x="8228966" y="5620275"/>
            <a:ext cx="3955573" cy="1200329"/>
          </a:xfrm>
          <a:prstGeom prst="rect">
            <a:avLst/>
          </a:prstGeom>
          <a:noFill/>
          <a:effectLst>
            <a:outerShdw blurRad="748319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1800" b="1" dirty="0"/>
              <a:t>Alberto Iglesias García</a:t>
            </a:r>
          </a:p>
          <a:p>
            <a:pPr algn="ctr">
              <a:lnSpc>
                <a:spcPct val="100000"/>
              </a:lnSpc>
            </a:pPr>
            <a:r>
              <a:rPr lang="es-ES" sz="1800" b="1" dirty="0"/>
              <a:t>alberto.iglgar@educa.jcyl.es</a:t>
            </a:r>
          </a:p>
          <a:p>
            <a:pPr algn="ctr">
              <a:lnSpc>
                <a:spcPct val="100000"/>
              </a:lnSpc>
            </a:pPr>
            <a:r>
              <a:rPr lang="es-ES" sz="1800" b="1" dirty="0"/>
              <a:t>Francisco Javier Cantón Gallego</a:t>
            </a:r>
          </a:p>
          <a:p>
            <a:pPr algn="ctr"/>
            <a:r>
              <a:rPr lang="es-ES" sz="1800" b="1" dirty="0"/>
              <a:t>fcantongallego@educa.jcyl.es</a:t>
            </a:r>
          </a:p>
        </p:txBody>
      </p:sp>
      <p:pic>
        <p:nvPicPr>
          <p:cNvPr id="5" name="Imagen 4" descr="Tienda con ventanas grandes y letras blancas&#10;&#10;Descripción generada automáticamente">
            <a:extLst>
              <a:ext uri="{FF2B5EF4-FFF2-40B4-BE49-F238E27FC236}">
                <a16:creationId xmlns:a16="http://schemas.microsoft.com/office/drawing/2014/main" id="{64A6B8E2-52D8-075C-E4F3-837CA6026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403" y="8870"/>
            <a:ext cx="3655136" cy="270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D797D9-6079-F653-A401-4CD32FE5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90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1D183E6-07B7-9C37-B25F-4F543CE02388}"/>
              </a:ext>
            </a:extLst>
          </p:cNvPr>
          <p:cNvSpPr txBox="1"/>
          <p:nvPr/>
        </p:nvSpPr>
        <p:spPr>
          <a:xfrm>
            <a:off x="101600" y="4267201"/>
            <a:ext cx="12090400" cy="2250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Justificación curricular LOMLOE: para 5º en lengua contenido B 3.2 (comunicación) y en música contenido (A6 de recursos digitales) B5 sobre banco de sonidos, B9 sobre el cuidado de la voz, B11 aplicaciones de grabación y edición de audio.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 de música. Competencia específica 3, criterio 3.1 producir obras propias básicas – todos los contenidos- indicador de logro: realiza grabaciones sencillas de podcast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Ejemplo de lengua. Competencia específica 3, criterio 3.1 producir textos orales y multimodales coherentes utilizando recursos verbales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89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769989B-5EBE-1479-17E1-290CE8BB7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920388"/>
              </p:ext>
            </p:extLst>
          </p:nvPr>
        </p:nvGraphicFramePr>
        <p:xfrm>
          <a:off x="796413" y="604684"/>
          <a:ext cx="10515600" cy="6033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6866">
                  <a:extLst>
                    <a:ext uri="{9D8B030D-6E8A-4147-A177-3AD203B41FA5}">
                      <a16:colId xmlns:a16="http://schemas.microsoft.com/office/drawing/2014/main" val="1028793391"/>
                    </a:ext>
                  </a:extLst>
                </a:gridCol>
                <a:gridCol w="1966866">
                  <a:extLst>
                    <a:ext uri="{9D8B030D-6E8A-4147-A177-3AD203B41FA5}">
                      <a16:colId xmlns:a16="http://schemas.microsoft.com/office/drawing/2014/main" val="4104444841"/>
                    </a:ext>
                  </a:extLst>
                </a:gridCol>
                <a:gridCol w="1459566">
                  <a:extLst>
                    <a:ext uri="{9D8B030D-6E8A-4147-A177-3AD203B41FA5}">
                      <a16:colId xmlns:a16="http://schemas.microsoft.com/office/drawing/2014/main" val="364990467"/>
                    </a:ext>
                  </a:extLst>
                </a:gridCol>
                <a:gridCol w="1459566">
                  <a:extLst>
                    <a:ext uri="{9D8B030D-6E8A-4147-A177-3AD203B41FA5}">
                      <a16:colId xmlns:a16="http://schemas.microsoft.com/office/drawing/2014/main" val="537406866"/>
                    </a:ext>
                  </a:extLst>
                </a:gridCol>
                <a:gridCol w="1831368">
                  <a:extLst>
                    <a:ext uri="{9D8B030D-6E8A-4147-A177-3AD203B41FA5}">
                      <a16:colId xmlns:a16="http://schemas.microsoft.com/office/drawing/2014/main" val="671493649"/>
                    </a:ext>
                  </a:extLst>
                </a:gridCol>
                <a:gridCol w="1831368">
                  <a:extLst>
                    <a:ext uri="{9D8B030D-6E8A-4147-A177-3AD203B41FA5}">
                      <a16:colId xmlns:a16="http://schemas.microsoft.com/office/drawing/2014/main" val="1487469039"/>
                    </a:ext>
                  </a:extLst>
                </a:gridCol>
              </a:tblGrid>
              <a:tr h="10159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300" dirty="0">
                          <a:effectLst/>
                        </a:rPr>
                        <a:t>COMPETENCIA DIGITAL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039444"/>
                  </a:ext>
                </a:extLst>
              </a:tr>
              <a:tr h="2311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NIVEL 3º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ÍTEMS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PUNTUACIÓN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519379"/>
                  </a:ext>
                </a:extLst>
              </a:tr>
              <a:tr h="22521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0-4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5-6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7-8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9-10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2860553749"/>
                  </a:ext>
                </a:extLst>
              </a:tr>
              <a:tr h="59519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MEDIOS DE COMUNICACIÓN DIGITAL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Se inicia en la utilización y gestión de un repositorio virtual (Google, YouTube)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utiliza ningún tipo de repositorio.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De vez en cuando usa algún repositorio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Casi siempre usa los repositorios más comunes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todos los repositorios recomendados y otros.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567007029"/>
                  </a:ext>
                </a:extLst>
              </a:tr>
              <a:tr h="5982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Busca en la página web del colegio y en el blog del centro actividades relativas a su curso.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se interesa por los blogs del centro.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muestra mucho interés por los blogs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Habitualmente usa blogs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Se mantiene actualizado utilizando los blogs del centro.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90315159"/>
                  </a:ext>
                </a:extLst>
              </a:tr>
              <a:tr h="44770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SEGURIDAD EN INTERNET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Toma contacto con los peligros del uso inadecuado de internet.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es consciente de los peligros en Internet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Conoce los riesgos del uso de Internet, pero no los aplica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Tiene cuidado con los peligros de Internet, pero a veces se despista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 consciente de los peligros y participa en programas del INCIBE.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278513308"/>
                  </a:ext>
                </a:extLst>
              </a:tr>
              <a:tr h="5991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Es consciente de que debe limitar el uso de utilización de pantallas.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repara en el tiempo de utilización de dispositivos digitales.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 conocedor de los riesgos, pero no lo lleva a la práctica.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Usa los dispositivos digitales con moderación. 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Sabe de la importancia del uso de los dispositivos digitales, siendo consciente de una limitación en su uso.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793937796"/>
                  </a:ext>
                </a:extLst>
              </a:tr>
              <a:tr h="599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HARDWARE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Instala programas y apps, seguros y con asesoramiento de un adulto.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discrimina ningún tipo de aplicación ni programa ni por edad ni por contenido.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 instalado al menos una app o programa.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Ha instalado dos o más aplicaciones o programas con el asesoramiento de un adulto.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Pide autorización parental y se preocupa que la app sea apta a su edad.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3696508075"/>
                  </a:ext>
                </a:extLst>
              </a:tr>
              <a:tr h="59519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00" dirty="0">
                          <a:effectLst/>
                        </a:rPr>
                        <a:t>SOFTWARE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Entra en TEAMS y/o Snappet y busca una tarea.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el hábito del uso de Teams ni Snappet como herramienta educativa.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el Teams y/o Snappet cuando se le requiere.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Suele utilizar Teams y Snappet con frecuencia, esté dirigido o no.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frecuentemente Teams y Snappet como valor metodológico a los contenidos del curso.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164293201"/>
                  </a:ext>
                </a:extLst>
              </a:tr>
              <a:tr h="745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Accede a una videoconferencia respetando las pautas y normas para el desarrollo de la misma.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hábito de uso de las videoconferencias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las videoconferencias cuando se le requiere.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Suele acceder a vidieoconferencias como medio de comunicación a distancia.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Respeta las normas sociales y las aplica en las videoconferencias.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3970759807"/>
                  </a:ext>
                </a:extLst>
              </a:tr>
              <a:tr h="59519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Accede a su correo y es capaz de responder. 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No tiene hábito de uso del correo electrónico como herramienta educativa.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Solo utiliza el correo cuando se le recomienda.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Ocasionalmente revisa su correo.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Está al día de las notificaciones relevantes para su formación.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188244103"/>
                  </a:ext>
                </a:extLst>
              </a:tr>
              <a:tr h="59918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lphaLcParenR"/>
                      </a:pPr>
                      <a:r>
                        <a:rPr lang="es-ES" sz="700" dirty="0">
                          <a:effectLst/>
                        </a:rPr>
                        <a:t>Buscar una canción o un vídeo determinado utilizando un buscador adecuado. 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Busca de forma indiscriminada en las redes sin importarle el servidor ni procedencia.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Si la actividad lo requiere, busca canciones y vídeos con precaución.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Casi siempre utiliza buscadores recomendados para consumir vídeos y canciones.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Utiliza buscadores que cumplen con las normas con contenidos por edad del alumno.</a:t>
                      </a:r>
                      <a:endParaRPr lang="es-E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911" marR="43911" marT="0" marB="0" anchor="ctr"/>
                </a:tc>
                <a:extLst>
                  <a:ext uri="{0D108BD9-81ED-4DB2-BD59-A6C34878D82A}">
                    <a16:rowId xmlns:a16="http://schemas.microsoft.com/office/drawing/2014/main" val="4376621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6B7BC22-8E3D-1AC3-18D8-7C6E0441E92E}"/>
              </a:ext>
            </a:extLst>
          </p:cNvPr>
          <p:cNvSpPr txBox="1"/>
          <p:nvPr/>
        </p:nvSpPr>
        <p:spPr>
          <a:xfrm>
            <a:off x="5324168" y="220074"/>
            <a:ext cx="3937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RÚBRICA</a:t>
            </a:r>
          </a:p>
        </p:txBody>
      </p:sp>
    </p:spTree>
    <p:extLst>
      <p:ext uri="{BB962C8B-B14F-4D97-AF65-F5344CB8AC3E}">
        <p14:creationId xmlns:p14="http://schemas.microsoft.com/office/powerpoint/2010/main" val="14578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8DEFE828-B84D-EDAA-7C7C-41DB6FF2D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41522"/>
              </p:ext>
            </p:extLst>
          </p:nvPr>
        </p:nvGraphicFramePr>
        <p:xfrm>
          <a:off x="575188" y="294968"/>
          <a:ext cx="11120284" cy="5854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8470">
                  <a:extLst>
                    <a:ext uri="{9D8B030D-6E8A-4147-A177-3AD203B41FA5}">
                      <a16:colId xmlns:a16="http://schemas.microsoft.com/office/drawing/2014/main" val="85771821"/>
                    </a:ext>
                  </a:extLst>
                </a:gridCol>
                <a:gridCol w="2631275">
                  <a:extLst>
                    <a:ext uri="{9D8B030D-6E8A-4147-A177-3AD203B41FA5}">
                      <a16:colId xmlns:a16="http://schemas.microsoft.com/office/drawing/2014/main" val="1807711413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722542634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4006395517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571308448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3378843420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824281942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1015008315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150176034"/>
                    </a:ext>
                  </a:extLst>
                </a:gridCol>
                <a:gridCol w="120010">
                  <a:extLst>
                    <a:ext uri="{9D8B030D-6E8A-4147-A177-3AD203B41FA5}">
                      <a16:colId xmlns:a16="http://schemas.microsoft.com/office/drawing/2014/main" val="2564705538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3757321747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948063874"/>
                    </a:ext>
                  </a:extLst>
                </a:gridCol>
                <a:gridCol w="614640">
                  <a:extLst>
                    <a:ext uri="{9D8B030D-6E8A-4147-A177-3AD203B41FA5}">
                      <a16:colId xmlns:a16="http://schemas.microsoft.com/office/drawing/2014/main" val="4601474"/>
                    </a:ext>
                  </a:extLst>
                </a:gridCol>
                <a:gridCol w="689241">
                  <a:extLst>
                    <a:ext uri="{9D8B030D-6E8A-4147-A177-3AD203B41FA5}">
                      <a16:colId xmlns:a16="http://schemas.microsoft.com/office/drawing/2014/main" val="2344203891"/>
                    </a:ext>
                  </a:extLst>
                </a:gridCol>
                <a:gridCol w="1264148">
                  <a:extLst>
                    <a:ext uri="{9D8B030D-6E8A-4147-A177-3AD203B41FA5}">
                      <a16:colId xmlns:a16="http://schemas.microsoft.com/office/drawing/2014/main" val="3779455703"/>
                    </a:ext>
                  </a:extLst>
                </a:gridCol>
              </a:tblGrid>
              <a:tr h="391761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</a:rPr>
                        <a:t>RÚBRICA PARA LA CALIFICACIÓN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254238"/>
                  </a:ext>
                </a:extLst>
              </a:tr>
              <a:tr h="3917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CLASE 3ºA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CURSO </a:t>
                      </a:r>
                      <a:r>
                        <a:rPr lang="es-ES" sz="1300" dirty="0">
                          <a:effectLst/>
                        </a:rPr>
                        <a:t>2022 - 2023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CEIP SAN CLAUDIO - LEÓN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TUTOR:ALBERTO IGLESIAS GARCÍA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508312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ALUMNOS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ÍTEMS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TOTAL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CALIF.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extLst>
                  <a:ext uri="{0D108BD9-81ED-4DB2-BD59-A6C34878D82A}">
                    <a16:rowId xmlns:a16="http://schemas.microsoft.com/office/drawing/2014/main" val="4128679166"/>
                  </a:ext>
                </a:extLst>
              </a:tr>
              <a:tr h="21580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APELLIDOS, Nombre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a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b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c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d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f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g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h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000" dirty="0">
                          <a:effectLst/>
                        </a:rPr>
                        <a:t>i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X/90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30753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996944587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75280974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930236009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70592566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36895744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434120114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8524740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60659494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192548440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48806487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68435647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61386941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51870474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374272108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553834145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417707848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866066893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062483482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2629057999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302293037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722365406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4109211265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89965321"/>
                  </a:ext>
                </a:extLst>
              </a:tr>
              <a:tr h="19419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694" marR="55694" marT="0" marB="0"/>
                </a:tc>
                <a:extLst>
                  <a:ext uri="{0D108BD9-81ED-4DB2-BD59-A6C34878D82A}">
                    <a16:rowId xmlns:a16="http://schemas.microsoft.com/office/drawing/2014/main" val="1278870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02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7462BFBC-0E19-4E6F-B0C7-CD5C519BC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F2C2A007-4AE9-49C4-B364-5FDF34596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078F960-6916-4F42-8EF7-539F7BCF6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DD393C-0974-429B-BE40-48457E19E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813CD98-5EBE-426D-A4AC-FA5518B09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53545A-B2D3-41EE-A91C-DBF43402D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D12E92E-35CE-2110-72C5-57381BC225BA}"/>
              </a:ext>
            </a:extLst>
          </p:cNvPr>
          <p:cNvSpPr txBox="1"/>
          <p:nvPr/>
        </p:nvSpPr>
        <p:spPr>
          <a:xfrm>
            <a:off x="6324601" y="914400"/>
            <a:ext cx="4800600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Tipos de radio (digital y ondas), departamentos, redacción y tipos de programas.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Estructura de un Podcast: introducción – cuerpo - cierre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Recursos para un podcast: sintonía, cortina, ráfagas o efectos.</a:t>
            </a:r>
          </a:p>
          <a:p>
            <a:pPr marL="342900" lvl="0" indent="-2286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Empezamos la práctica: creación de un podcast grabaciones entre todos un podcast sobre algo curricular (rima, sustantivos, fracciones) o de actividades que se hayan hecho en su centro o promoción del centro (dónde está, profesores, puntos fuertes del colegio…) se empiezan a grabar audios en la sala con ideas que vayan fluyendo.</a:t>
            </a:r>
          </a:p>
          <a:p>
            <a:pPr marL="342900" lvl="0" indent="-228600"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Crear un eslogan, logo de una radio propia del </a:t>
            </a:r>
            <a:r>
              <a:rPr lang="en-US" b="1" dirty="0">
                <a:solidFill>
                  <a:srgbClr val="0070C0"/>
                </a:solidFill>
              </a:rPr>
              <a:t>CEIP CAMINO DEL NORTE</a:t>
            </a:r>
            <a:r>
              <a:rPr lang="en-US" dirty="0">
                <a:effectLst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890E67-0FF4-3B71-459C-97025FB1A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902133"/>
            <a:ext cx="4573525" cy="483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D1FEAFB-3C2B-353F-CF2A-161B59E3DF66}"/>
              </a:ext>
            </a:extLst>
          </p:cNvPr>
          <p:cNvSpPr txBox="1"/>
          <p:nvPr/>
        </p:nvSpPr>
        <p:spPr>
          <a:xfrm>
            <a:off x="1268361" y="766916"/>
            <a:ext cx="879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77"/>
              </a:rPr>
              <a:t>Utilización del podcast en el día a día.</a:t>
            </a:r>
          </a:p>
        </p:txBody>
      </p:sp>
      <p:pic>
        <p:nvPicPr>
          <p:cNvPr id="3" name="Reunión.mp3">
            <a:hlinkClick r:id="" action="ppaction://media"/>
            <a:extLst>
              <a:ext uri="{FF2B5EF4-FFF2-40B4-BE49-F238E27FC236}">
                <a16:creationId xmlns:a16="http://schemas.microsoft.com/office/drawing/2014/main" id="{0824ABB8-1887-F16B-D16F-791355C25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/>
        </p:blipFill>
        <p:spPr>
          <a:xfrm>
            <a:off x="266658" y="1415844"/>
            <a:ext cx="5941475" cy="4244343"/>
          </a:xfrm>
          <a:prstGeom prst="rect">
            <a:avLst/>
          </a:prstGeom>
        </p:spPr>
      </p:pic>
      <p:pic>
        <p:nvPicPr>
          <p:cNvPr id="4" name="Aviso Abuelos.mp3">
            <a:hlinkClick r:id="" action="ppaction://media"/>
            <a:extLst>
              <a:ext uri="{FF2B5EF4-FFF2-40B4-BE49-F238E27FC236}">
                <a16:creationId xmlns:a16="http://schemas.microsoft.com/office/drawing/2014/main" id="{EDD9E5EF-AF66-8566-DC47-95122434E9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/>
          <a:stretch/>
        </p:blipFill>
        <p:spPr>
          <a:xfrm>
            <a:off x="6375687" y="1415845"/>
            <a:ext cx="5549655" cy="42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0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D3E8A22-5F66-0DD6-CDFC-71AD832C5AB0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EE4D6C-D3F4-D391-BFF4-16C87708411C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674840-8F99-F4DD-CE21-65F8FF0D5B68}"/>
              </a:ext>
            </a:extLst>
          </p:cNvPr>
          <p:cNvSpPr txBox="1"/>
          <p:nvPr/>
        </p:nvSpPr>
        <p:spPr>
          <a:xfrm>
            <a:off x="1229712" y="1923394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TENGO QUE TENER UNA IDEA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237C521-53BE-6E4D-447E-916D09F1F39D}"/>
              </a:ext>
            </a:extLst>
          </p:cNvPr>
          <p:cNvSpPr txBox="1"/>
          <p:nvPr/>
        </p:nvSpPr>
        <p:spPr>
          <a:xfrm>
            <a:off x="1229712" y="4149777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DECIDO EL TIPO DE PODCAST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D8476C-C52B-C0F2-0EDC-73F30D292ECE}"/>
              </a:ext>
            </a:extLst>
          </p:cNvPr>
          <p:cNvSpPr txBox="1"/>
          <p:nvPr/>
        </p:nvSpPr>
        <p:spPr>
          <a:xfrm>
            <a:off x="1597573" y="2446614"/>
            <a:ext cx="985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quiero transmitir a mis oyentes? Mi trabajo en clase/</a:t>
            </a:r>
            <a:r>
              <a:rPr lang="es-ES" sz="1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(actividades con los niños), una historia, divulgación cultural (profundizar en un tema, opiniones de expertos…), entretenimiento (chistes, adivinanzas, leyendas…)</a:t>
            </a: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0292F07-FDFD-6A5A-3A78-3043C215122E}"/>
              </a:ext>
            </a:extLst>
          </p:cNvPr>
          <p:cNvSpPr txBox="1"/>
          <p:nvPr/>
        </p:nvSpPr>
        <p:spPr>
          <a:xfrm>
            <a:off x="1597573" y="4822999"/>
            <a:ext cx="985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s-E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nformativo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magazine, entrevista, deportivo, editorial, debate, radionovela, curricular…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16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D3E8A22-5F66-0DD6-CDFC-71AD832C5AB0}"/>
              </a:ext>
            </a:extLst>
          </p:cNvPr>
          <p:cNvSpPr/>
          <p:nvPr/>
        </p:nvSpPr>
        <p:spPr>
          <a:xfrm>
            <a:off x="231229" y="294289"/>
            <a:ext cx="1219200" cy="12927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/>
              <a:t>1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EE4D6C-D3F4-D391-BFF4-16C87708411C}"/>
              </a:ext>
            </a:extLst>
          </p:cNvPr>
          <p:cNvSpPr txBox="1"/>
          <p:nvPr/>
        </p:nvSpPr>
        <p:spPr>
          <a:xfrm>
            <a:off x="2007476" y="693683"/>
            <a:ext cx="888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ANTES DE GRABAR…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674840-8F99-F4DD-CE21-65F8FF0D5B68}"/>
              </a:ext>
            </a:extLst>
          </p:cNvPr>
          <p:cNvSpPr txBox="1"/>
          <p:nvPr/>
        </p:nvSpPr>
        <p:spPr>
          <a:xfrm>
            <a:off x="1229711" y="2196792"/>
            <a:ext cx="888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REPARTO DE ROLES Y TEMAS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FD8476C-C52B-C0F2-0EDC-73F30D292ECE}"/>
              </a:ext>
            </a:extLst>
          </p:cNvPr>
          <p:cNvSpPr txBox="1"/>
          <p:nvPr/>
        </p:nvSpPr>
        <p:spPr>
          <a:xfrm>
            <a:off x="1597573" y="2998522"/>
            <a:ext cx="9858704" cy="189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</a:t>
            </a:r>
            <a:r>
              <a:rPr lang="es-E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reparte el trabajo 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cada alumno/participante/colaborador.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Cómo enfocar el tema/sección.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¿Quiénes van a ser mis oyentes, mi público? Alumnos, padres, compañeros, comunidad educativa…  TENERLO EN CUENTA PARA ADAPTAR MI LENGUAJE A ELLOS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5776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appledVTI">
  <a:themeElements>
    <a:clrScheme name="AnalogousFromLightSeedLeftStep">
      <a:dk1>
        <a:srgbClr val="000000"/>
      </a:dk1>
      <a:lt1>
        <a:srgbClr val="FFFFFF"/>
      </a:lt1>
      <a:dk2>
        <a:srgbClr val="21373A"/>
      </a:dk2>
      <a:lt2>
        <a:srgbClr val="E8E2E2"/>
      </a:lt2>
      <a:accent1>
        <a:srgbClr val="80A9A7"/>
      </a:accent1>
      <a:accent2>
        <a:srgbClr val="75AB91"/>
      </a:accent2>
      <a:accent3>
        <a:srgbClr val="81AC86"/>
      </a:accent3>
      <a:accent4>
        <a:srgbClr val="86AC76"/>
      </a:accent4>
      <a:accent5>
        <a:srgbClr val="9AA57D"/>
      </a:accent5>
      <a:accent6>
        <a:srgbClr val="A9A274"/>
      </a:accent6>
      <a:hlink>
        <a:srgbClr val="AE696D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1936</Words>
  <Application>Microsoft Office PowerPoint</Application>
  <PresentationFormat>Panorámica</PresentationFormat>
  <Paragraphs>465</Paragraphs>
  <Slides>28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Arial</vt:lpstr>
      <vt:lpstr>Arial Rounded MT Bold</vt:lpstr>
      <vt:lpstr>Avenir Next LT Pro</vt:lpstr>
      <vt:lpstr>AvenirNext LT Pro Medium</vt:lpstr>
      <vt:lpstr>Calibri</vt:lpstr>
      <vt:lpstr>Courier New</vt:lpstr>
      <vt:lpstr>Sabon Next LT</vt:lpstr>
      <vt:lpstr>Source Sans Pro</vt:lpstr>
      <vt:lpstr>Symbol</vt:lpstr>
      <vt:lpstr>DappledVTI</vt:lpstr>
      <vt:lpstr>II PONENCIA RADIO: EDICIÓN AUDIO.  CEIP CAMINO DEL NORTE  15-4-24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  POR VUESTRA PACIENCIA Y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 IGLESIAS GARCIA</dc:creator>
  <cp:lastModifiedBy>DOLORES YUGUEROS SUAREZ</cp:lastModifiedBy>
  <cp:revision>28</cp:revision>
  <dcterms:created xsi:type="dcterms:W3CDTF">2023-02-14T19:04:01Z</dcterms:created>
  <dcterms:modified xsi:type="dcterms:W3CDTF">2024-04-30T10:56:07Z</dcterms:modified>
</cp:coreProperties>
</file>