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1.xml" ContentType="application/vnd.openxmlformats-officedocument.presentationml.comment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8" r:id="rId31"/>
  </p:sldMasterIdLst>
  <p:sldIdLst>
    <p:sldId id="256" r:id="rId32"/>
    <p:sldId id="257" r:id="rId33"/>
    <p:sldId id="258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289" r:id="rId63"/>
    <p:sldId id="290" r:id="rId64"/>
    <p:sldId id="292" r:id="rId65"/>
    <p:sldId id="293" r:id="rId66"/>
    <p:sldId id="294" r:id="rId67"/>
    <p:sldId id="295" r:id="rId68"/>
    <p:sldId id="296" r:id="rId69"/>
    <p:sldId id="297" r:id="rId70"/>
    <p:sldId id="298" r:id="rId71"/>
    <p:sldId id="299" r:id="rId72"/>
    <p:sldId id="300" r:id="rId73"/>
    <p:sldId id="301" r:id="rId74"/>
    <p:sldId id="302" r:id="rId75"/>
    <p:sldId id="303" r:id="rId76"/>
    <p:sldId id="304" r:id="rId77"/>
    <p:sldId id="305" r:id="rId78"/>
    <p:sldId id="306" r:id="rId79"/>
    <p:sldId id="307" r:id="rId80"/>
    <p:sldId id="308" r:id="rId81"/>
    <p:sldId id="309" r:id="rId82"/>
    <p:sldId id="310" r:id="rId83"/>
    <p:sldId id="311" r:id="rId84"/>
    <p:sldId id="312" r:id="rId85"/>
    <p:sldId id="313" r:id="rId86"/>
    <p:sldId id="314" r:id="rId87"/>
    <p:sldId id="315" r:id="rId88"/>
    <p:sldId id="316" r:id="rId89"/>
    <p:sldId id="317" r:id="rId90"/>
    <p:sldId id="318" r:id="rId91"/>
    <p:sldId id="319" r:id="rId92"/>
    <p:sldId id="320" r:id="rId93"/>
    <p:sldId id="321" r:id="rId94"/>
    <p:sldId id="324" r:id="rId95"/>
    <p:sldId id="325" r:id="rId96"/>
    <p:sldId id="326" r:id="rId97"/>
    <p:sldId id="327" r:id="rId98"/>
    <p:sldId id="328" r:id="rId99"/>
    <p:sldId id="329" r:id="rId100"/>
    <p:sldId id="330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365" r:id="rId119"/>
    <p:sldId id="366" r:id="rId120"/>
    <p:sldId id="367" r:id="rId121"/>
    <p:sldId id="368" r:id="rId122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Sevillano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8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slide" Target="slides/slide53.xml"/><Relationship Id="rId89" Type="http://schemas.openxmlformats.org/officeDocument/2006/relationships/slide" Target="slides/slide58.xml"/><Relationship Id="rId112" Type="http://schemas.openxmlformats.org/officeDocument/2006/relationships/slide" Target="slides/slide8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102" Type="http://schemas.openxmlformats.org/officeDocument/2006/relationships/slide" Target="slides/slide71.xml"/><Relationship Id="rId12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9.xml"/><Relationship Id="rId95" Type="http://schemas.openxmlformats.org/officeDocument/2006/relationships/slide" Target="slides/slide6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113" Type="http://schemas.openxmlformats.org/officeDocument/2006/relationships/slide" Target="slides/slide82.xml"/><Relationship Id="rId118" Type="http://schemas.openxmlformats.org/officeDocument/2006/relationships/slide" Target="slides/slide87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59" Type="http://schemas.openxmlformats.org/officeDocument/2006/relationships/slide" Target="slides/slide28.xml"/><Relationship Id="rId103" Type="http://schemas.openxmlformats.org/officeDocument/2006/relationships/slide" Target="slides/slide72.xml"/><Relationship Id="rId108" Type="http://schemas.openxmlformats.org/officeDocument/2006/relationships/slide" Target="slides/slide77.xml"/><Relationship Id="rId124" Type="http://schemas.openxmlformats.org/officeDocument/2006/relationships/presProps" Target="presProps.xml"/><Relationship Id="rId54" Type="http://schemas.openxmlformats.org/officeDocument/2006/relationships/slide" Target="slides/slide23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91" Type="http://schemas.openxmlformats.org/officeDocument/2006/relationships/slide" Target="slides/slide60.xml"/><Relationship Id="rId96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8.xml"/><Relationship Id="rId114" Type="http://schemas.openxmlformats.org/officeDocument/2006/relationships/slide" Target="slides/slide83.xml"/><Relationship Id="rId119" Type="http://schemas.openxmlformats.org/officeDocument/2006/relationships/slide" Target="slides/slide88.xml"/><Relationship Id="rId44" Type="http://schemas.openxmlformats.org/officeDocument/2006/relationships/slide" Target="slides/slide13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109" Type="http://schemas.openxmlformats.org/officeDocument/2006/relationships/slide" Target="slides/slide7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04" Type="http://schemas.openxmlformats.org/officeDocument/2006/relationships/slide" Target="slides/slide73.xml"/><Relationship Id="rId120" Type="http://schemas.openxmlformats.org/officeDocument/2006/relationships/slide" Target="slides/slide89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slide" Target="slides/slide56.xml"/><Relationship Id="rId110" Type="http://schemas.openxmlformats.org/officeDocument/2006/relationships/slide" Target="slides/slide79.xml"/><Relationship Id="rId115" Type="http://schemas.openxmlformats.org/officeDocument/2006/relationships/slide" Target="slides/slide84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56" Type="http://schemas.openxmlformats.org/officeDocument/2006/relationships/slide" Target="slides/slide25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105" Type="http://schemas.openxmlformats.org/officeDocument/2006/relationships/slide" Target="slides/slide74.xml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93" Type="http://schemas.openxmlformats.org/officeDocument/2006/relationships/slide" Target="slides/slide62.xml"/><Relationship Id="rId98" Type="http://schemas.openxmlformats.org/officeDocument/2006/relationships/slide" Target="slides/slide67.xml"/><Relationship Id="rId121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5.xml"/><Relationship Id="rId67" Type="http://schemas.openxmlformats.org/officeDocument/2006/relationships/slide" Target="slides/slide36.xml"/><Relationship Id="rId116" Type="http://schemas.openxmlformats.org/officeDocument/2006/relationships/slide" Target="slides/slide8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62" Type="http://schemas.openxmlformats.org/officeDocument/2006/relationships/slide" Target="slides/slide31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111" Type="http://schemas.openxmlformats.org/officeDocument/2006/relationships/slide" Target="slides/slide8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5.xml"/><Relationship Id="rId57" Type="http://schemas.openxmlformats.org/officeDocument/2006/relationships/slide" Target="slides/slide26.xml"/><Relationship Id="rId106" Type="http://schemas.openxmlformats.org/officeDocument/2006/relationships/slide" Target="slides/slide75.xml"/><Relationship Id="rId12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21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122" Type="http://schemas.openxmlformats.org/officeDocument/2006/relationships/slide" Target="slides/slide9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31T18:55:49.476" idx="1">
    <p:pos x="0" y="0"/>
    <p:text/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58487B-6692-4817-A153-5FDCAC4F9DC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0031611-3D1D-467F-A632-80A5DF5D45A7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es-ES" baseline="0" dirty="0"/>
            <a:t>Prestar asistencia de forma </a:t>
          </a:r>
          <a:r>
            <a:rPr lang="es-ES" b="1" baseline="0" dirty="0"/>
            <a:t>INMEDIATA</a:t>
          </a:r>
          <a:r>
            <a:rPr lang="es-ES" baseline="0" dirty="0"/>
            <a:t> en </a:t>
          </a:r>
          <a:r>
            <a:rPr lang="es-ES" b="1" baseline="0" dirty="0"/>
            <a:t>SITUACIONES DE EMERGENCIA</a:t>
          </a:r>
          <a:r>
            <a:rPr lang="es-ES" baseline="0" dirty="0"/>
            <a:t>.</a:t>
          </a:r>
          <a:endParaRPr lang="en-US" dirty="0"/>
        </a:p>
      </dgm:t>
    </dgm:pt>
    <dgm:pt modelId="{AA0405D2-305D-47B6-829F-265E10DBA0D7}" type="parTrans" cxnId="{E2B924B9-541C-4A7A-8AE0-88FC6B87821C}">
      <dgm:prSet/>
      <dgm:spPr/>
      <dgm:t>
        <a:bodyPr/>
        <a:lstStyle/>
        <a:p>
          <a:endParaRPr lang="en-US"/>
        </a:p>
      </dgm:t>
    </dgm:pt>
    <dgm:pt modelId="{734A4A45-51BB-4CBF-AC01-E63180EC3A85}" type="sibTrans" cxnId="{E2B924B9-541C-4A7A-8AE0-88FC6B87821C}">
      <dgm:prSet/>
      <dgm:spPr/>
      <dgm:t>
        <a:bodyPr/>
        <a:lstStyle/>
        <a:p>
          <a:endParaRPr lang="en-US"/>
        </a:p>
      </dgm:t>
    </dgm:pt>
    <dgm:pt modelId="{5B1E95F6-F107-49C2-BAAB-18A5E8F51560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es-ES" baseline="0" dirty="0"/>
            <a:t>Una atención adecuada, </a:t>
          </a:r>
          <a:r>
            <a:rPr lang="es-ES" b="1" baseline="0" dirty="0"/>
            <a:t>INCREMENTARÁ NOTABLEMENTE LA SUPERVIVENCIA</a:t>
          </a:r>
          <a:r>
            <a:rPr lang="es-ES" baseline="0" dirty="0"/>
            <a:t>, ante una situación de emergencia súbita con riesgo vital. </a:t>
          </a:r>
          <a:endParaRPr lang="en-US" dirty="0"/>
        </a:p>
      </dgm:t>
    </dgm:pt>
    <dgm:pt modelId="{7F4B7BD6-A757-4E45-B48B-595D0F1A8091}" type="parTrans" cxnId="{1208FD89-7CA5-4E74-9934-99E4C00D6CD8}">
      <dgm:prSet/>
      <dgm:spPr/>
      <dgm:t>
        <a:bodyPr/>
        <a:lstStyle/>
        <a:p>
          <a:endParaRPr lang="en-US"/>
        </a:p>
      </dgm:t>
    </dgm:pt>
    <dgm:pt modelId="{2772E471-C6B3-46F7-BEC0-40939DDE9946}" type="sibTrans" cxnId="{1208FD89-7CA5-4E74-9934-99E4C00D6CD8}">
      <dgm:prSet/>
      <dgm:spPr/>
      <dgm:t>
        <a:bodyPr/>
        <a:lstStyle/>
        <a:p>
          <a:endParaRPr lang="en-US"/>
        </a:p>
      </dgm:t>
    </dgm:pt>
    <dgm:pt modelId="{D888F42E-FBE6-4E5F-9505-C53EDBBFD792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1D798CCD-CE73-4EBB-9BE3-11A3CA512BC0}" type="parTrans" cxnId="{AE284050-E9B2-47D3-B76B-CF11B0EA91B7}">
      <dgm:prSet/>
      <dgm:spPr/>
      <dgm:t>
        <a:bodyPr/>
        <a:lstStyle/>
        <a:p>
          <a:endParaRPr lang="en-US"/>
        </a:p>
      </dgm:t>
    </dgm:pt>
    <dgm:pt modelId="{07BDAE50-C5AC-40BA-9AD3-FB3548ECA16F}" type="sibTrans" cxnId="{AE284050-E9B2-47D3-B76B-CF11B0EA91B7}">
      <dgm:prSet/>
      <dgm:spPr/>
      <dgm:t>
        <a:bodyPr/>
        <a:lstStyle/>
        <a:p>
          <a:endParaRPr lang="en-US"/>
        </a:p>
      </dgm:t>
    </dgm:pt>
    <dgm:pt modelId="{89384188-06CB-4934-81FC-6AA3AFF7406A}" type="pres">
      <dgm:prSet presAssocID="{7058487B-6692-4817-A153-5FDCAC4F9DC4}" presName="root" presStyleCnt="0">
        <dgm:presLayoutVars>
          <dgm:dir/>
          <dgm:resizeHandles val="exact"/>
        </dgm:presLayoutVars>
      </dgm:prSet>
      <dgm:spPr/>
    </dgm:pt>
    <dgm:pt modelId="{E8698777-33D5-4A00-8F9D-1229581D9DEB}" type="pres">
      <dgm:prSet presAssocID="{90031611-3D1D-467F-A632-80A5DF5D45A7}" presName="compNode" presStyleCnt="0"/>
      <dgm:spPr/>
    </dgm:pt>
    <dgm:pt modelId="{238BFFF1-6682-4C78-A7E2-0E4C98720F61}" type="pres">
      <dgm:prSet presAssocID="{90031611-3D1D-467F-A632-80A5DF5D45A7}" presName="bgRect" presStyleLbl="bgShp" presStyleIdx="0" presStyleCnt="2" custLinFactNeighborX="-1618" custLinFactNeighborY="-54945"/>
      <dgm:spPr/>
    </dgm:pt>
    <dgm:pt modelId="{A9F77ADC-9055-401E-86EF-010111477B23}" type="pres">
      <dgm:prSet presAssocID="{90031611-3D1D-467F-A632-80A5DF5D45A7}" presName="iconRect" presStyleLbl="node1" presStyleIdx="0" presStyleCnt="2" custLinFactNeighborX="-21549" custLinFactNeighborY="-8871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36E74937-1D04-4820-B9AB-4B4DBF45C22E}" type="pres">
      <dgm:prSet presAssocID="{90031611-3D1D-467F-A632-80A5DF5D45A7}" presName="spaceRect" presStyleCnt="0"/>
      <dgm:spPr/>
    </dgm:pt>
    <dgm:pt modelId="{06E3829A-B52F-4A31-8664-9B68AE8C308A}" type="pres">
      <dgm:prSet presAssocID="{90031611-3D1D-467F-A632-80A5DF5D45A7}" presName="parTx" presStyleLbl="revTx" presStyleIdx="0" presStyleCnt="3" custLinFactNeighborX="-6730" custLinFactNeighborY="-51282">
        <dgm:presLayoutVars>
          <dgm:chMax val="0"/>
          <dgm:chPref val="0"/>
        </dgm:presLayoutVars>
      </dgm:prSet>
      <dgm:spPr/>
    </dgm:pt>
    <dgm:pt modelId="{ED902FFA-D2D6-4989-BB92-BD75CE794199}" type="pres">
      <dgm:prSet presAssocID="{734A4A45-51BB-4CBF-AC01-E63180EC3A85}" presName="sibTrans" presStyleCnt="0"/>
      <dgm:spPr/>
    </dgm:pt>
    <dgm:pt modelId="{110420E4-2C8D-4E96-AB1F-4A3FC5C60C40}" type="pres">
      <dgm:prSet presAssocID="{5B1E95F6-F107-49C2-BAAB-18A5E8F51560}" presName="compNode" presStyleCnt="0"/>
      <dgm:spPr/>
    </dgm:pt>
    <dgm:pt modelId="{2AB72908-CDC9-4C3D-9E10-FF847841E3E6}" type="pres">
      <dgm:prSet presAssocID="{5B1E95F6-F107-49C2-BAAB-18A5E8F51560}" presName="bgRect" presStyleLbl="bgShp" presStyleIdx="1" presStyleCnt="2" custLinFactNeighborY="-72945"/>
      <dgm:spPr/>
    </dgm:pt>
    <dgm:pt modelId="{9B9AAD05-FFA4-466A-9A88-D2731DA8B0DA}" type="pres">
      <dgm:prSet presAssocID="{5B1E95F6-F107-49C2-BAAB-18A5E8F51560}" presName="iconRect" presStyleLbl="node1" presStyleIdx="1" presStyleCnt="2" custLinFactY="-56643" custLinFactNeighborX="-15984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A4766C84-C9DF-4639-9A59-20DC96CA353D}" type="pres">
      <dgm:prSet presAssocID="{5B1E95F6-F107-49C2-BAAB-18A5E8F51560}" presName="spaceRect" presStyleCnt="0"/>
      <dgm:spPr/>
    </dgm:pt>
    <dgm:pt modelId="{B02A6CC6-6861-425D-87E0-AC0B68278382}" type="pres">
      <dgm:prSet presAssocID="{5B1E95F6-F107-49C2-BAAB-18A5E8F51560}" presName="parTx" presStyleLbl="revTx" presStyleIdx="1" presStyleCnt="3" custScaleX="166619" custScaleY="100824" custLinFactNeighborX="23284" custLinFactNeighborY="-66666">
        <dgm:presLayoutVars>
          <dgm:chMax val="0"/>
          <dgm:chPref val="0"/>
        </dgm:presLayoutVars>
      </dgm:prSet>
      <dgm:spPr/>
    </dgm:pt>
    <dgm:pt modelId="{63ACAA5A-568A-4FCC-B36C-8A00F358106C}" type="pres">
      <dgm:prSet presAssocID="{5B1E95F6-F107-49C2-BAAB-18A5E8F51560}" presName="desTx" presStyleLbl="revTx" presStyleIdx="2" presStyleCnt="3" custScaleX="25757">
        <dgm:presLayoutVars/>
      </dgm:prSet>
      <dgm:spPr/>
    </dgm:pt>
  </dgm:ptLst>
  <dgm:cxnLst>
    <dgm:cxn modelId="{EC339517-BAFA-4C43-8104-365616A16F81}" type="presOf" srcId="{D888F42E-FBE6-4E5F-9505-C53EDBBFD792}" destId="{63ACAA5A-568A-4FCC-B36C-8A00F358106C}" srcOrd="0" destOrd="0" presId="urn:microsoft.com/office/officeart/2018/2/layout/IconVerticalSolidList"/>
    <dgm:cxn modelId="{AE284050-E9B2-47D3-B76B-CF11B0EA91B7}" srcId="{5B1E95F6-F107-49C2-BAAB-18A5E8F51560}" destId="{D888F42E-FBE6-4E5F-9505-C53EDBBFD792}" srcOrd="0" destOrd="0" parTransId="{1D798CCD-CE73-4EBB-9BE3-11A3CA512BC0}" sibTransId="{07BDAE50-C5AC-40BA-9AD3-FB3548ECA16F}"/>
    <dgm:cxn modelId="{334D5889-8C52-4CCE-8203-9AF51FEFA565}" type="presOf" srcId="{7058487B-6692-4817-A153-5FDCAC4F9DC4}" destId="{89384188-06CB-4934-81FC-6AA3AFF7406A}" srcOrd="0" destOrd="0" presId="urn:microsoft.com/office/officeart/2018/2/layout/IconVerticalSolidList"/>
    <dgm:cxn modelId="{1208FD89-7CA5-4E74-9934-99E4C00D6CD8}" srcId="{7058487B-6692-4817-A153-5FDCAC4F9DC4}" destId="{5B1E95F6-F107-49C2-BAAB-18A5E8F51560}" srcOrd="1" destOrd="0" parTransId="{7F4B7BD6-A757-4E45-B48B-595D0F1A8091}" sibTransId="{2772E471-C6B3-46F7-BEC0-40939DDE9946}"/>
    <dgm:cxn modelId="{F52CCBA8-C9FE-4A39-88D6-112D8AD3C182}" type="presOf" srcId="{90031611-3D1D-467F-A632-80A5DF5D45A7}" destId="{06E3829A-B52F-4A31-8664-9B68AE8C308A}" srcOrd="0" destOrd="0" presId="urn:microsoft.com/office/officeart/2018/2/layout/IconVerticalSolidList"/>
    <dgm:cxn modelId="{3503B3B3-6358-47DD-89D1-8FF56152DA89}" type="presOf" srcId="{5B1E95F6-F107-49C2-BAAB-18A5E8F51560}" destId="{B02A6CC6-6861-425D-87E0-AC0B68278382}" srcOrd="0" destOrd="0" presId="urn:microsoft.com/office/officeart/2018/2/layout/IconVerticalSolidList"/>
    <dgm:cxn modelId="{E2B924B9-541C-4A7A-8AE0-88FC6B87821C}" srcId="{7058487B-6692-4817-A153-5FDCAC4F9DC4}" destId="{90031611-3D1D-467F-A632-80A5DF5D45A7}" srcOrd="0" destOrd="0" parTransId="{AA0405D2-305D-47B6-829F-265E10DBA0D7}" sibTransId="{734A4A45-51BB-4CBF-AC01-E63180EC3A85}"/>
    <dgm:cxn modelId="{17B297E6-92AB-4398-AA31-9D23B495FAFC}" type="presParOf" srcId="{89384188-06CB-4934-81FC-6AA3AFF7406A}" destId="{E8698777-33D5-4A00-8F9D-1229581D9DEB}" srcOrd="0" destOrd="0" presId="urn:microsoft.com/office/officeart/2018/2/layout/IconVerticalSolidList"/>
    <dgm:cxn modelId="{7F6F7AAF-04E0-4957-B311-633B2E229D29}" type="presParOf" srcId="{E8698777-33D5-4A00-8F9D-1229581D9DEB}" destId="{238BFFF1-6682-4C78-A7E2-0E4C98720F61}" srcOrd="0" destOrd="0" presId="urn:microsoft.com/office/officeart/2018/2/layout/IconVerticalSolidList"/>
    <dgm:cxn modelId="{D6FA41A5-E2D2-4CF0-BA69-40804A4CAEE4}" type="presParOf" srcId="{E8698777-33D5-4A00-8F9D-1229581D9DEB}" destId="{A9F77ADC-9055-401E-86EF-010111477B23}" srcOrd="1" destOrd="0" presId="urn:microsoft.com/office/officeart/2018/2/layout/IconVerticalSolidList"/>
    <dgm:cxn modelId="{A13F94C4-18EB-41F7-8B15-3CF5E4383C2E}" type="presParOf" srcId="{E8698777-33D5-4A00-8F9D-1229581D9DEB}" destId="{36E74937-1D04-4820-B9AB-4B4DBF45C22E}" srcOrd="2" destOrd="0" presId="urn:microsoft.com/office/officeart/2018/2/layout/IconVerticalSolidList"/>
    <dgm:cxn modelId="{6D169F14-E9DC-42DF-A8D7-A9C6CC0A3012}" type="presParOf" srcId="{E8698777-33D5-4A00-8F9D-1229581D9DEB}" destId="{06E3829A-B52F-4A31-8664-9B68AE8C308A}" srcOrd="3" destOrd="0" presId="urn:microsoft.com/office/officeart/2018/2/layout/IconVerticalSolidList"/>
    <dgm:cxn modelId="{F7D37A93-4EBD-4EBB-AB22-E46BB7C0102E}" type="presParOf" srcId="{89384188-06CB-4934-81FC-6AA3AFF7406A}" destId="{ED902FFA-D2D6-4989-BB92-BD75CE794199}" srcOrd="1" destOrd="0" presId="urn:microsoft.com/office/officeart/2018/2/layout/IconVerticalSolidList"/>
    <dgm:cxn modelId="{F9C1C1E5-37A4-419C-A3B8-B69E38D0AB92}" type="presParOf" srcId="{89384188-06CB-4934-81FC-6AA3AFF7406A}" destId="{110420E4-2C8D-4E96-AB1F-4A3FC5C60C40}" srcOrd="2" destOrd="0" presId="urn:microsoft.com/office/officeart/2018/2/layout/IconVerticalSolidList"/>
    <dgm:cxn modelId="{867B135A-5BF1-4538-B53E-41D35714392D}" type="presParOf" srcId="{110420E4-2C8D-4E96-AB1F-4A3FC5C60C40}" destId="{2AB72908-CDC9-4C3D-9E10-FF847841E3E6}" srcOrd="0" destOrd="0" presId="urn:microsoft.com/office/officeart/2018/2/layout/IconVerticalSolidList"/>
    <dgm:cxn modelId="{095B1F82-E87E-4154-83D4-C03C87A902F0}" type="presParOf" srcId="{110420E4-2C8D-4E96-AB1F-4A3FC5C60C40}" destId="{9B9AAD05-FFA4-466A-9A88-D2731DA8B0DA}" srcOrd="1" destOrd="0" presId="urn:microsoft.com/office/officeart/2018/2/layout/IconVerticalSolidList"/>
    <dgm:cxn modelId="{ADF46A4B-272C-4D4A-A7A5-9901255895BF}" type="presParOf" srcId="{110420E4-2C8D-4E96-AB1F-4A3FC5C60C40}" destId="{A4766C84-C9DF-4639-9A59-20DC96CA353D}" srcOrd="2" destOrd="0" presId="urn:microsoft.com/office/officeart/2018/2/layout/IconVerticalSolidList"/>
    <dgm:cxn modelId="{9FE3845A-6B63-4390-B9AE-58828CF80206}" type="presParOf" srcId="{110420E4-2C8D-4E96-AB1F-4A3FC5C60C40}" destId="{B02A6CC6-6861-425D-87E0-AC0B68278382}" srcOrd="3" destOrd="0" presId="urn:microsoft.com/office/officeart/2018/2/layout/IconVerticalSolidList"/>
    <dgm:cxn modelId="{6758B871-627C-4AB2-B980-2CD095F5B0BD}" type="presParOf" srcId="{110420E4-2C8D-4E96-AB1F-4A3FC5C60C40}" destId="{63ACAA5A-568A-4FCC-B36C-8A00F358106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F40F2F-11E5-4BF8-B51E-B7DAEC27362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66EEE82-A50C-4826-AC77-1AB88979AD33}">
      <dgm:prSet phldrT="[Texto]"/>
      <dgm:spPr/>
      <dgm:t>
        <a:bodyPr/>
        <a:lstStyle/>
        <a:p>
          <a:r>
            <a:rPr lang="es-ES" b="1" dirty="0"/>
            <a:t>CONCIENCIA</a:t>
          </a:r>
        </a:p>
      </dgm:t>
    </dgm:pt>
    <dgm:pt modelId="{100FCE7B-2A41-4682-B554-10C4F48016BC}" type="parTrans" cxnId="{4F38BC96-19A2-4E98-AEAF-A4FD1DC65AB8}">
      <dgm:prSet/>
      <dgm:spPr/>
      <dgm:t>
        <a:bodyPr/>
        <a:lstStyle/>
        <a:p>
          <a:endParaRPr lang="es-ES"/>
        </a:p>
      </dgm:t>
    </dgm:pt>
    <dgm:pt modelId="{04E483B8-1813-4914-981B-AEA8FE23406B}" type="sibTrans" cxnId="{4F38BC96-19A2-4E98-AEAF-A4FD1DC65AB8}">
      <dgm:prSet/>
      <dgm:spPr/>
      <dgm:t>
        <a:bodyPr/>
        <a:lstStyle/>
        <a:p>
          <a:endParaRPr lang="es-ES"/>
        </a:p>
      </dgm:t>
    </dgm:pt>
    <dgm:pt modelId="{2A5798D7-40EB-4EDC-85A3-60E17362869E}">
      <dgm:prSet phldrT="[Texto]"/>
      <dgm:spPr/>
      <dgm:t>
        <a:bodyPr/>
        <a:lstStyle/>
        <a:p>
          <a:r>
            <a:rPr lang="es-ES" b="1" dirty="0"/>
            <a:t>RESPIRACIÓN</a:t>
          </a:r>
        </a:p>
      </dgm:t>
    </dgm:pt>
    <dgm:pt modelId="{4842D9BF-D28C-4D6D-B58D-BA0E4EBEED2E}" type="parTrans" cxnId="{12CF6A7F-8F63-41A5-82E9-E68F69262DA4}">
      <dgm:prSet/>
      <dgm:spPr/>
      <dgm:t>
        <a:bodyPr/>
        <a:lstStyle/>
        <a:p>
          <a:endParaRPr lang="es-ES"/>
        </a:p>
      </dgm:t>
    </dgm:pt>
    <dgm:pt modelId="{98DB8731-C776-4CE7-AC67-CC841D606B37}" type="sibTrans" cxnId="{12CF6A7F-8F63-41A5-82E9-E68F69262DA4}">
      <dgm:prSet/>
      <dgm:spPr/>
      <dgm:t>
        <a:bodyPr/>
        <a:lstStyle/>
        <a:p>
          <a:endParaRPr lang="es-ES"/>
        </a:p>
      </dgm:t>
    </dgm:pt>
    <dgm:pt modelId="{5B5A5DCD-9364-46EE-9364-3014D96E806C}">
      <dgm:prSet phldrT="[Texto]"/>
      <dgm:spPr/>
      <dgm:t>
        <a:bodyPr/>
        <a:lstStyle/>
        <a:p>
          <a:r>
            <a:rPr lang="es-ES" b="1" dirty="0"/>
            <a:t>CIRCULACIÓN</a:t>
          </a:r>
        </a:p>
      </dgm:t>
    </dgm:pt>
    <dgm:pt modelId="{77B6D4A6-0211-4816-92A5-6EC7E96FF2B1}" type="parTrans" cxnId="{B6C49032-7FB9-44A8-AEA3-62BAF84D2CAF}">
      <dgm:prSet/>
      <dgm:spPr/>
      <dgm:t>
        <a:bodyPr/>
        <a:lstStyle/>
        <a:p>
          <a:endParaRPr lang="es-ES"/>
        </a:p>
      </dgm:t>
    </dgm:pt>
    <dgm:pt modelId="{DC1E4F5B-D8D7-4665-A711-C89A0B34BA1B}" type="sibTrans" cxnId="{B6C49032-7FB9-44A8-AEA3-62BAF84D2CAF}">
      <dgm:prSet/>
      <dgm:spPr/>
      <dgm:t>
        <a:bodyPr/>
        <a:lstStyle/>
        <a:p>
          <a:endParaRPr lang="es-ES"/>
        </a:p>
      </dgm:t>
    </dgm:pt>
    <dgm:pt modelId="{832225A8-F7B3-47AE-A447-DBD873769762}" type="pres">
      <dgm:prSet presAssocID="{BDF40F2F-11E5-4BF8-B51E-B7DAEC27362A}" presName="diagram" presStyleCnt="0">
        <dgm:presLayoutVars>
          <dgm:dir/>
          <dgm:resizeHandles val="exact"/>
        </dgm:presLayoutVars>
      </dgm:prSet>
      <dgm:spPr/>
    </dgm:pt>
    <dgm:pt modelId="{FC9C0DC5-9519-410E-82FA-BFA035582BC1}" type="pres">
      <dgm:prSet presAssocID="{966EEE82-A50C-4826-AC77-1AB88979AD33}" presName="node" presStyleLbl="node1" presStyleIdx="0" presStyleCnt="3">
        <dgm:presLayoutVars>
          <dgm:bulletEnabled val="1"/>
        </dgm:presLayoutVars>
      </dgm:prSet>
      <dgm:spPr/>
    </dgm:pt>
    <dgm:pt modelId="{3486959D-F22A-490C-B7F1-65468EDA6C24}" type="pres">
      <dgm:prSet presAssocID="{04E483B8-1813-4914-981B-AEA8FE23406B}" presName="sibTrans" presStyleCnt="0"/>
      <dgm:spPr/>
    </dgm:pt>
    <dgm:pt modelId="{5B6AA069-077D-4F8F-8E0D-385342EF4B7E}" type="pres">
      <dgm:prSet presAssocID="{2A5798D7-40EB-4EDC-85A3-60E17362869E}" presName="node" presStyleLbl="node1" presStyleIdx="1" presStyleCnt="3">
        <dgm:presLayoutVars>
          <dgm:bulletEnabled val="1"/>
        </dgm:presLayoutVars>
      </dgm:prSet>
      <dgm:spPr/>
    </dgm:pt>
    <dgm:pt modelId="{C7D3A2F9-240A-46C6-B6BD-8ED747F17EB9}" type="pres">
      <dgm:prSet presAssocID="{98DB8731-C776-4CE7-AC67-CC841D606B37}" presName="sibTrans" presStyleCnt="0"/>
      <dgm:spPr/>
    </dgm:pt>
    <dgm:pt modelId="{14E71F4B-AD1E-4697-B27F-1F83E89C244A}" type="pres">
      <dgm:prSet presAssocID="{5B5A5DCD-9364-46EE-9364-3014D96E806C}" presName="node" presStyleLbl="node1" presStyleIdx="2" presStyleCnt="3" custLinFactNeighborX="6416" custLinFactNeighborY="5169">
        <dgm:presLayoutVars>
          <dgm:bulletEnabled val="1"/>
        </dgm:presLayoutVars>
      </dgm:prSet>
      <dgm:spPr/>
    </dgm:pt>
  </dgm:ptLst>
  <dgm:cxnLst>
    <dgm:cxn modelId="{B6C49032-7FB9-44A8-AEA3-62BAF84D2CAF}" srcId="{BDF40F2F-11E5-4BF8-B51E-B7DAEC27362A}" destId="{5B5A5DCD-9364-46EE-9364-3014D96E806C}" srcOrd="2" destOrd="0" parTransId="{77B6D4A6-0211-4816-92A5-6EC7E96FF2B1}" sibTransId="{DC1E4F5B-D8D7-4665-A711-C89A0B34BA1B}"/>
    <dgm:cxn modelId="{58B63B33-AA5B-42DF-B8E9-FE11BD29690C}" type="presOf" srcId="{2A5798D7-40EB-4EDC-85A3-60E17362869E}" destId="{5B6AA069-077D-4F8F-8E0D-385342EF4B7E}" srcOrd="0" destOrd="0" presId="urn:microsoft.com/office/officeart/2005/8/layout/default"/>
    <dgm:cxn modelId="{DAB06065-43DA-4E6E-9977-96878EC7568E}" type="presOf" srcId="{5B5A5DCD-9364-46EE-9364-3014D96E806C}" destId="{14E71F4B-AD1E-4697-B27F-1F83E89C244A}" srcOrd="0" destOrd="0" presId="urn:microsoft.com/office/officeart/2005/8/layout/default"/>
    <dgm:cxn modelId="{28046E68-CD5B-4C2F-8076-8DD345A9B9D7}" type="presOf" srcId="{966EEE82-A50C-4826-AC77-1AB88979AD33}" destId="{FC9C0DC5-9519-410E-82FA-BFA035582BC1}" srcOrd="0" destOrd="0" presId="urn:microsoft.com/office/officeart/2005/8/layout/default"/>
    <dgm:cxn modelId="{12CF6A7F-8F63-41A5-82E9-E68F69262DA4}" srcId="{BDF40F2F-11E5-4BF8-B51E-B7DAEC27362A}" destId="{2A5798D7-40EB-4EDC-85A3-60E17362869E}" srcOrd="1" destOrd="0" parTransId="{4842D9BF-D28C-4D6D-B58D-BA0E4EBEED2E}" sibTransId="{98DB8731-C776-4CE7-AC67-CC841D606B37}"/>
    <dgm:cxn modelId="{4F38BC96-19A2-4E98-AEAF-A4FD1DC65AB8}" srcId="{BDF40F2F-11E5-4BF8-B51E-B7DAEC27362A}" destId="{966EEE82-A50C-4826-AC77-1AB88979AD33}" srcOrd="0" destOrd="0" parTransId="{100FCE7B-2A41-4682-B554-10C4F48016BC}" sibTransId="{04E483B8-1813-4914-981B-AEA8FE23406B}"/>
    <dgm:cxn modelId="{511B259E-C3D9-4E98-8E83-F241F58D856B}" type="presOf" srcId="{BDF40F2F-11E5-4BF8-B51E-B7DAEC27362A}" destId="{832225A8-F7B3-47AE-A447-DBD873769762}" srcOrd="0" destOrd="0" presId="urn:microsoft.com/office/officeart/2005/8/layout/default"/>
    <dgm:cxn modelId="{E0E3F71B-6823-475E-BEA9-DFA173BE8C10}" type="presParOf" srcId="{832225A8-F7B3-47AE-A447-DBD873769762}" destId="{FC9C0DC5-9519-410E-82FA-BFA035582BC1}" srcOrd="0" destOrd="0" presId="urn:microsoft.com/office/officeart/2005/8/layout/default"/>
    <dgm:cxn modelId="{AF7184B4-643E-4411-AD19-F5E7614FE3AC}" type="presParOf" srcId="{832225A8-F7B3-47AE-A447-DBD873769762}" destId="{3486959D-F22A-490C-B7F1-65468EDA6C24}" srcOrd="1" destOrd="0" presId="urn:microsoft.com/office/officeart/2005/8/layout/default"/>
    <dgm:cxn modelId="{565D6A0F-DCE5-4872-9129-1D0BBD328190}" type="presParOf" srcId="{832225A8-F7B3-47AE-A447-DBD873769762}" destId="{5B6AA069-077D-4F8F-8E0D-385342EF4B7E}" srcOrd="2" destOrd="0" presId="urn:microsoft.com/office/officeart/2005/8/layout/default"/>
    <dgm:cxn modelId="{245CDE4A-5E74-4FAB-8EB8-024FD74D2815}" type="presParOf" srcId="{832225A8-F7B3-47AE-A447-DBD873769762}" destId="{C7D3A2F9-240A-46C6-B6BD-8ED747F17EB9}" srcOrd="3" destOrd="0" presId="urn:microsoft.com/office/officeart/2005/8/layout/default"/>
    <dgm:cxn modelId="{E176AD66-98D7-4A8E-9044-1045754185D2}" type="presParOf" srcId="{832225A8-F7B3-47AE-A447-DBD873769762}" destId="{14E71F4B-AD1E-4697-B27F-1F83E89C244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2981B5-DE83-42DD-9282-7140C4F2BAC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E9E8E42-0A71-47C4-BC6D-95E1FD309573}">
      <dgm:prSet custT="1"/>
      <dgm:spPr/>
      <dgm:t>
        <a:bodyPr/>
        <a:lstStyle/>
        <a:p>
          <a:r>
            <a:rPr lang="es-ES" sz="2100" b="1" dirty="0"/>
            <a:t>1. RESPONDE </a:t>
          </a:r>
          <a:r>
            <a:rPr lang="es-ES" sz="2100" b="1" dirty="0">
              <a:sym typeface="Wingdings" panose="05000000000000000000" pitchFamily="2" charset="2"/>
            </a:rPr>
            <a:t></a:t>
          </a:r>
          <a:r>
            <a:rPr lang="es-ES" sz="2100" b="1" dirty="0"/>
            <a:t> </a:t>
          </a:r>
          <a:r>
            <a:rPr lang="es-ES" sz="2100" dirty="0"/>
            <a:t>A estímulos verbales o dolorosos: </a:t>
          </a:r>
          <a:r>
            <a:rPr lang="es-ES" sz="2800" b="1" dirty="0">
              <a:solidFill>
                <a:srgbClr val="FF0000"/>
              </a:solidFill>
            </a:rPr>
            <a:t>Misma posición </a:t>
          </a:r>
          <a:r>
            <a:rPr lang="es-ES" sz="2100" b="1" dirty="0"/>
            <a:t>en la que nos lo hemos encontrado.</a:t>
          </a:r>
          <a:endParaRPr lang="en-US" sz="2100" dirty="0"/>
        </a:p>
      </dgm:t>
    </dgm:pt>
    <dgm:pt modelId="{3CDF30F7-1EC9-4FA6-B595-4EE63B9B3CA9}" type="parTrans" cxnId="{61290546-3F4F-4B80-B799-AC639B5F9261}">
      <dgm:prSet/>
      <dgm:spPr/>
      <dgm:t>
        <a:bodyPr/>
        <a:lstStyle/>
        <a:p>
          <a:endParaRPr lang="en-US"/>
        </a:p>
      </dgm:t>
    </dgm:pt>
    <dgm:pt modelId="{B9E1BC48-47FE-47FD-B9A6-1D651C62B285}" type="sibTrans" cxnId="{61290546-3F4F-4B80-B799-AC639B5F9261}">
      <dgm:prSet/>
      <dgm:spPr/>
      <dgm:t>
        <a:bodyPr/>
        <a:lstStyle/>
        <a:p>
          <a:endParaRPr lang="en-US"/>
        </a:p>
      </dgm:t>
    </dgm:pt>
    <dgm:pt modelId="{2C92AB29-038A-48F5-A1C9-4A64860D04E9}">
      <dgm:prSet custT="1"/>
      <dgm:spPr/>
      <dgm:t>
        <a:bodyPr/>
        <a:lstStyle/>
        <a:p>
          <a:r>
            <a:rPr lang="es-ES" sz="2100" b="1" dirty="0"/>
            <a:t>2. INCOSCIENTE, PERO RESPIRA </a:t>
          </a:r>
          <a:r>
            <a:rPr lang="es-ES" sz="2100" dirty="0">
              <a:sym typeface="Wingdings" panose="05000000000000000000" pitchFamily="2" charset="2"/>
            </a:rPr>
            <a:t></a:t>
          </a:r>
          <a:r>
            <a:rPr lang="es-ES" sz="2100" dirty="0"/>
            <a:t> </a:t>
          </a:r>
          <a:r>
            <a:rPr lang="es-ES" sz="2800" b="1" dirty="0">
              <a:solidFill>
                <a:srgbClr val="FF0000"/>
              </a:solidFill>
            </a:rPr>
            <a:t>POSICIÓN LATERAL DE SEGURIDAD</a:t>
          </a:r>
          <a:r>
            <a:rPr lang="es-ES" sz="2100" b="1" dirty="0"/>
            <a:t>.</a:t>
          </a:r>
          <a:endParaRPr lang="en-US" sz="2100" dirty="0"/>
        </a:p>
      </dgm:t>
    </dgm:pt>
    <dgm:pt modelId="{4A798891-5131-400C-85BB-69B3E80F5D7F}" type="parTrans" cxnId="{59DADBEE-998D-472C-99F1-DAD22ECB049B}">
      <dgm:prSet/>
      <dgm:spPr/>
      <dgm:t>
        <a:bodyPr/>
        <a:lstStyle/>
        <a:p>
          <a:endParaRPr lang="en-US"/>
        </a:p>
      </dgm:t>
    </dgm:pt>
    <dgm:pt modelId="{6241D75C-13DD-4EDC-8FE7-63B585B9F8A6}" type="sibTrans" cxnId="{59DADBEE-998D-472C-99F1-DAD22ECB049B}">
      <dgm:prSet/>
      <dgm:spPr/>
      <dgm:t>
        <a:bodyPr/>
        <a:lstStyle/>
        <a:p>
          <a:endParaRPr lang="en-US"/>
        </a:p>
      </dgm:t>
    </dgm:pt>
    <dgm:pt modelId="{7270991E-B0BA-4733-AE22-62AE30549022}">
      <dgm:prSet custT="1"/>
      <dgm:spPr/>
      <dgm:t>
        <a:bodyPr/>
        <a:lstStyle/>
        <a:p>
          <a:r>
            <a:rPr lang="es-ES" sz="2100" b="1" dirty="0"/>
            <a:t>3. INCOSCIENTE SIN RESPIRACIÓN </a:t>
          </a:r>
          <a:r>
            <a:rPr lang="es-ES" sz="2100" b="1" dirty="0">
              <a:sym typeface="Wingdings" panose="05000000000000000000" pitchFamily="2" charset="2"/>
            </a:rPr>
            <a:t></a:t>
          </a:r>
          <a:r>
            <a:rPr lang="es-ES" sz="2100" b="1" dirty="0"/>
            <a:t> </a:t>
          </a:r>
          <a:r>
            <a:rPr lang="es-ES" sz="2800" b="1" dirty="0">
              <a:solidFill>
                <a:srgbClr val="FF0000"/>
              </a:solidFill>
            </a:rPr>
            <a:t>112 + RCP</a:t>
          </a:r>
          <a:endParaRPr lang="en-US" sz="2100" dirty="0">
            <a:solidFill>
              <a:srgbClr val="FF0000"/>
            </a:solidFill>
          </a:endParaRPr>
        </a:p>
      </dgm:t>
    </dgm:pt>
    <dgm:pt modelId="{ECD677D8-85CA-4339-ACAD-2053CA13957B}" type="parTrans" cxnId="{E98D6A3E-F61D-44B0-ABB6-1993B7DE8AFB}">
      <dgm:prSet/>
      <dgm:spPr/>
      <dgm:t>
        <a:bodyPr/>
        <a:lstStyle/>
        <a:p>
          <a:endParaRPr lang="en-US"/>
        </a:p>
      </dgm:t>
    </dgm:pt>
    <dgm:pt modelId="{77BD1385-8844-40F2-A9E5-70500DBD12C6}" type="sibTrans" cxnId="{E98D6A3E-F61D-44B0-ABB6-1993B7DE8AFB}">
      <dgm:prSet/>
      <dgm:spPr/>
      <dgm:t>
        <a:bodyPr/>
        <a:lstStyle/>
        <a:p>
          <a:endParaRPr lang="en-US"/>
        </a:p>
      </dgm:t>
    </dgm:pt>
    <dgm:pt modelId="{9BA7AE89-9C15-4250-85E3-518561105023}" type="pres">
      <dgm:prSet presAssocID="{C22981B5-DE83-42DD-9282-7140C4F2BAC5}" presName="root" presStyleCnt="0">
        <dgm:presLayoutVars>
          <dgm:dir/>
          <dgm:resizeHandles val="exact"/>
        </dgm:presLayoutVars>
      </dgm:prSet>
      <dgm:spPr/>
    </dgm:pt>
    <dgm:pt modelId="{3193BF94-3CAB-4E28-BE8A-1B7D2C9B0048}" type="pres">
      <dgm:prSet presAssocID="{9E9E8E42-0A71-47C4-BC6D-95E1FD309573}" presName="compNode" presStyleCnt="0"/>
      <dgm:spPr/>
    </dgm:pt>
    <dgm:pt modelId="{C293BADD-8E1D-4CD3-A819-56EDF79442E4}" type="pres">
      <dgm:prSet presAssocID="{9E9E8E42-0A71-47C4-BC6D-95E1FD309573}" presName="bgRect" presStyleLbl="bgShp" presStyleIdx="0" presStyleCnt="3"/>
      <dgm:spPr>
        <a:solidFill>
          <a:schemeClr val="accent3">
            <a:lumMod val="60000"/>
            <a:lumOff val="40000"/>
          </a:schemeClr>
        </a:solidFill>
      </dgm:spPr>
    </dgm:pt>
    <dgm:pt modelId="{21401862-8161-4550-8FF0-5D2D4D92F2C8}" type="pres">
      <dgm:prSet presAssocID="{9E9E8E42-0A71-47C4-BC6D-95E1FD30957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1260755C-600F-457A-9254-41F700E01BCB}" type="pres">
      <dgm:prSet presAssocID="{9E9E8E42-0A71-47C4-BC6D-95E1FD309573}" presName="spaceRect" presStyleCnt="0"/>
      <dgm:spPr/>
    </dgm:pt>
    <dgm:pt modelId="{BC76E215-7798-4509-8EB4-FD5161AE36E8}" type="pres">
      <dgm:prSet presAssocID="{9E9E8E42-0A71-47C4-BC6D-95E1FD309573}" presName="parTx" presStyleLbl="revTx" presStyleIdx="0" presStyleCnt="3">
        <dgm:presLayoutVars>
          <dgm:chMax val="0"/>
          <dgm:chPref val="0"/>
        </dgm:presLayoutVars>
      </dgm:prSet>
      <dgm:spPr/>
    </dgm:pt>
    <dgm:pt modelId="{B3795DD7-10E3-4E44-8D28-03729EBAA4F6}" type="pres">
      <dgm:prSet presAssocID="{B9E1BC48-47FE-47FD-B9A6-1D651C62B285}" presName="sibTrans" presStyleCnt="0"/>
      <dgm:spPr/>
    </dgm:pt>
    <dgm:pt modelId="{FC84C822-828B-438F-A522-5494850F904E}" type="pres">
      <dgm:prSet presAssocID="{2C92AB29-038A-48F5-A1C9-4A64860D04E9}" presName="compNode" presStyleCnt="0"/>
      <dgm:spPr/>
    </dgm:pt>
    <dgm:pt modelId="{187311EA-4232-4142-84B2-92FBC1346FCF}" type="pres">
      <dgm:prSet presAssocID="{2C92AB29-038A-48F5-A1C9-4A64860D04E9}" presName="bgRect" presStyleLbl="bgShp" presStyleIdx="1" presStyleCnt="3"/>
      <dgm:spPr/>
    </dgm:pt>
    <dgm:pt modelId="{ACDD0323-7387-432B-B7C3-43AA46DA4EFD}" type="pres">
      <dgm:prSet presAssocID="{2C92AB29-038A-48F5-A1C9-4A64860D04E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A9B79C0B-2E9B-4A27-B066-D3EEBF4BC4BA}" type="pres">
      <dgm:prSet presAssocID="{2C92AB29-038A-48F5-A1C9-4A64860D04E9}" presName="spaceRect" presStyleCnt="0"/>
      <dgm:spPr/>
    </dgm:pt>
    <dgm:pt modelId="{626F32E4-91E5-4403-8F3F-833BB01305CF}" type="pres">
      <dgm:prSet presAssocID="{2C92AB29-038A-48F5-A1C9-4A64860D04E9}" presName="parTx" presStyleLbl="revTx" presStyleIdx="1" presStyleCnt="3">
        <dgm:presLayoutVars>
          <dgm:chMax val="0"/>
          <dgm:chPref val="0"/>
        </dgm:presLayoutVars>
      </dgm:prSet>
      <dgm:spPr/>
    </dgm:pt>
    <dgm:pt modelId="{6FE0E01A-8981-4FAA-84A9-57810C77A37A}" type="pres">
      <dgm:prSet presAssocID="{6241D75C-13DD-4EDC-8FE7-63B585B9F8A6}" presName="sibTrans" presStyleCnt="0"/>
      <dgm:spPr/>
    </dgm:pt>
    <dgm:pt modelId="{34101480-1880-4EFC-ACEE-01551C6211D6}" type="pres">
      <dgm:prSet presAssocID="{7270991E-B0BA-4733-AE22-62AE30549022}" presName="compNode" presStyleCnt="0"/>
      <dgm:spPr/>
    </dgm:pt>
    <dgm:pt modelId="{FF5F5E6C-2CF7-4310-8639-D9E04DD7F1C1}" type="pres">
      <dgm:prSet presAssocID="{7270991E-B0BA-4733-AE22-62AE30549022}" presName="bgRect" presStyleLbl="bgShp" presStyleIdx="2" presStyleCnt="3"/>
      <dgm:spPr>
        <a:solidFill>
          <a:schemeClr val="accent3">
            <a:lumMod val="75000"/>
          </a:schemeClr>
        </a:solidFill>
      </dgm:spPr>
    </dgm:pt>
    <dgm:pt modelId="{4C5E455B-8398-445A-8C6E-5437F20CEC0F}" type="pres">
      <dgm:prSet presAssocID="{7270991E-B0BA-4733-AE22-62AE3054902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45B9E275-C296-486E-87C5-2C01BA17B306}" type="pres">
      <dgm:prSet presAssocID="{7270991E-B0BA-4733-AE22-62AE30549022}" presName="spaceRect" presStyleCnt="0"/>
      <dgm:spPr/>
    </dgm:pt>
    <dgm:pt modelId="{D5EA90A7-667F-4396-8F9F-43C558D0DFBF}" type="pres">
      <dgm:prSet presAssocID="{7270991E-B0BA-4733-AE22-62AE3054902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BDD341E-A6E3-405F-8190-EE39D0E872DA}" type="presOf" srcId="{C22981B5-DE83-42DD-9282-7140C4F2BAC5}" destId="{9BA7AE89-9C15-4250-85E3-518561105023}" srcOrd="0" destOrd="0" presId="urn:microsoft.com/office/officeart/2018/2/layout/IconVerticalSolidList"/>
    <dgm:cxn modelId="{E98D6A3E-F61D-44B0-ABB6-1993B7DE8AFB}" srcId="{C22981B5-DE83-42DD-9282-7140C4F2BAC5}" destId="{7270991E-B0BA-4733-AE22-62AE30549022}" srcOrd="2" destOrd="0" parTransId="{ECD677D8-85CA-4339-ACAD-2053CA13957B}" sibTransId="{77BD1385-8844-40F2-A9E5-70500DBD12C6}"/>
    <dgm:cxn modelId="{61290546-3F4F-4B80-B799-AC639B5F9261}" srcId="{C22981B5-DE83-42DD-9282-7140C4F2BAC5}" destId="{9E9E8E42-0A71-47C4-BC6D-95E1FD309573}" srcOrd="0" destOrd="0" parTransId="{3CDF30F7-1EC9-4FA6-B595-4EE63B9B3CA9}" sibTransId="{B9E1BC48-47FE-47FD-B9A6-1D651C62B285}"/>
    <dgm:cxn modelId="{66237946-0F7E-4D92-A058-9551184D878F}" type="presOf" srcId="{2C92AB29-038A-48F5-A1C9-4A64860D04E9}" destId="{626F32E4-91E5-4403-8F3F-833BB01305CF}" srcOrd="0" destOrd="0" presId="urn:microsoft.com/office/officeart/2018/2/layout/IconVerticalSolidList"/>
    <dgm:cxn modelId="{6D44BCD6-3390-4223-90D9-B336E964C4F6}" type="presOf" srcId="{9E9E8E42-0A71-47C4-BC6D-95E1FD309573}" destId="{BC76E215-7798-4509-8EB4-FD5161AE36E8}" srcOrd="0" destOrd="0" presId="urn:microsoft.com/office/officeart/2018/2/layout/IconVerticalSolidList"/>
    <dgm:cxn modelId="{59DADBEE-998D-472C-99F1-DAD22ECB049B}" srcId="{C22981B5-DE83-42DD-9282-7140C4F2BAC5}" destId="{2C92AB29-038A-48F5-A1C9-4A64860D04E9}" srcOrd="1" destOrd="0" parTransId="{4A798891-5131-400C-85BB-69B3E80F5D7F}" sibTransId="{6241D75C-13DD-4EDC-8FE7-63B585B9F8A6}"/>
    <dgm:cxn modelId="{A2B9ABF6-D166-407A-85E5-A704F05C4D56}" type="presOf" srcId="{7270991E-B0BA-4733-AE22-62AE30549022}" destId="{D5EA90A7-667F-4396-8F9F-43C558D0DFBF}" srcOrd="0" destOrd="0" presId="urn:microsoft.com/office/officeart/2018/2/layout/IconVerticalSolidList"/>
    <dgm:cxn modelId="{28F16173-B3C7-4759-8692-31B5EE9E7B9F}" type="presParOf" srcId="{9BA7AE89-9C15-4250-85E3-518561105023}" destId="{3193BF94-3CAB-4E28-BE8A-1B7D2C9B0048}" srcOrd="0" destOrd="0" presId="urn:microsoft.com/office/officeart/2018/2/layout/IconVerticalSolidList"/>
    <dgm:cxn modelId="{E5BB897A-3CC6-418E-941D-CB9ABFB3030A}" type="presParOf" srcId="{3193BF94-3CAB-4E28-BE8A-1B7D2C9B0048}" destId="{C293BADD-8E1D-4CD3-A819-56EDF79442E4}" srcOrd="0" destOrd="0" presId="urn:microsoft.com/office/officeart/2018/2/layout/IconVerticalSolidList"/>
    <dgm:cxn modelId="{8ED69EBD-3B21-4D34-88CC-AE284E50801F}" type="presParOf" srcId="{3193BF94-3CAB-4E28-BE8A-1B7D2C9B0048}" destId="{21401862-8161-4550-8FF0-5D2D4D92F2C8}" srcOrd="1" destOrd="0" presId="urn:microsoft.com/office/officeart/2018/2/layout/IconVerticalSolidList"/>
    <dgm:cxn modelId="{016BCD01-6879-4560-A6DB-CE85DC8304D3}" type="presParOf" srcId="{3193BF94-3CAB-4E28-BE8A-1B7D2C9B0048}" destId="{1260755C-600F-457A-9254-41F700E01BCB}" srcOrd="2" destOrd="0" presId="urn:microsoft.com/office/officeart/2018/2/layout/IconVerticalSolidList"/>
    <dgm:cxn modelId="{0DCC7A12-E6F3-4FE2-BFAA-A411DAF0D072}" type="presParOf" srcId="{3193BF94-3CAB-4E28-BE8A-1B7D2C9B0048}" destId="{BC76E215-7798-4509-8EB4-FD5161AE36E8}" srcOrd="3" destOrd="0" presId="urn:microsoft.com/office/officeart/2018/2/layout/IconVerticalSolidList"/>
    <dgm:cxn modelId="{0A5A91F0-E853-468F-9A0E-957CD178B88D}" type="presParOf" srcId="{9BA7AE89-9C15-4250-85E3-518561105023}" destId="{B3795DD7-10E3-4E44-8D28-03729EBAA4F6}" srcOrd="1" destOrd="0" presId="urn:microsoft.com/office/officeart/2018/2/layout/IconVerticalSolidList"/>
    <dgm:cxn modelId="{5AF201D6-F3D3-4793-B704-B72FF7D29496}" type="presParOf" srcId="{9BA7AE89-9C15-4250-85E3-518561105023}" destId="{FC84C822-828B-438F-A522-5494850F904E}" srcOrd="2" destOrd="0" presId="urn:microsoft.com/office/officeart/2018/2/layout/IconVerticalSolidList"/>
    <dgm:cxn modelId="{9828F420-9CE5-4C0A-A508-5095C258842D}" type="presParOf" srcId="{FC84C822-828B-438F-A522-5494850F904E}" destId="{187311EA-4232-4142-84B2-92FBC1346FCF}" srcOrd="0" destOrd="0" presId="urn:microsoft.com/office/officeart/2018/2/layout/IconVerticalSolidList"/>
    <dgm:cxn modelId="{B77516A5-D2F5-415F-8E34-0451AC0F1276}" type="presParOf" srcId="{FC84C822-828B-438F-A522-5494850F904E}" destId="{ACDD0323-7387-432B-B7C3-43AA46DA4EFD}" srcOrd="1" destOrd="0" presId="urn:microsoft.com/office/officeart/2018/2/layout/IconVerticalSolidList"/>
    <dgm:cxn modelId="{2F5292B3-5805-4842-A260-9B011DB98EA6}" type="presParOf" srcId="{FC84C822-828B-438F-A522-5494850F904E}" destId="{A9B79C0B-2E9B-4A27-B066-D3EEBF4BC4BA}" srcOrd="2" destOrd="0" presId="urn:microsoft.com/office/officeart/2018/2/layout/IconVerticalSolidList"/>
    <dgm:cxn modelId="{F46AE25F-43DB-4C1A-B9E9-B55DF8241D04}" type="presParOf" srcId="{FC84C822-828B-438F-A522-5494850F904E}" destId="{626F32E4-91E5-4403-8F3F-833BB01305CF}" srcOrd="3" destOrd="0" presId="urn:microsoft.com/office/officeart/2018/2/layout/IconVerticalSolidList"/>
    <dgm:cxn modelId="{90E5D9E0-154C-4542-A2F7-1886E6F208CA}" type="presParOf" srcId="{9BA7AE89-9C15-4250-85E3-518561105023}" destId="{6FE0E01A-8981-4FAA-84A9-57810C77A37A}" srcOrd="3" destOrd="0" presId="urn:microsoft.com/office/officeart/2018/2/layout/IconVerticalSolidList"/>
    <dgm:cxn modelId="{67517CED-8A0E-412C-9AD4-DC2BD1C6CF96}" type="presParOf" srcId="{9BA7AE89-9C15-4250-85E3-518561105023}" destId="{34101480-1880-4EFC-ACEE-01551C6211D6}" srcOrd="4" destOrd="0" presId="urn:microsoft.com/office/officeart/2018/2/layout/IconVerticalSolidList"/>
    <dgm:cxn modelId="{894D89BF-2117-46AE-B778-23336EFF2CB3}" type="presParOf" srcId="{34101480-1880-4EFC-ACEE-01551C6211D6}" destId="{FF5F5E6C-2CF7-4310-8639-D9E04DD7F1C1}" srcOrd="0" destOrd="0" presId="urn:microsoft.com/office/officeart/2018/2/layout/IconVerticalSolidList"/>
    <dgm:cxn modelId="{3FD99211-93E6-419B-93BD-E703238BB702}" type="presParOf" srcId="{34101480-1880-4EFC-ACEE-01551C6211D6}" destId="{4C5E455B-8398-445A-8C6E-5437F20CEC0F}" srcOrd="1" destOrd="0" presId="urn:microsoft.com/office/officeart/2018/2/layout/IconVerticalSolidList"/>
    <dgm:cxn modelId="{516D0248-58FB-42F5-A857-E306FCF842D3}" type="presParOf" srcId="{34101480-1880-4EFC-ACEE-01551C6211D6}" destId="{45B9E275-C296-486E-87C5-2C01BA17B306}" srcOrd="2" destOrd="0" presId="urn:microsoft.com/office/officeart/2018/2/layout/IconVerticalSolidList"/>
    <dgm:cxn modelId="{7BABE7BD-53F5-41F2-A0C0-8A62699F2E22}" type="presParOf" srcId="{34101480-1880-4EFC-ACEE-01551C6211D6}" destId="{D5EA90A7-667F-4396-8F9F-43C558D0DF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FA20AB-97E3-4EF9-9695-64DDA3784E1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ABB946-71D3-4E61-BD6B-11BE30B7BE6A}">
      <dgm:prSet custT="1"/>
      <dgm:spPr/>
      <dgm:t>
        <a:bodyPr/>
        <a:lstStyle/>
        <a:p>
          <a:r>
            <a:rPr lang="es-ES" sz="2700" dirty="0"/>
            <a:t>• Extensión </a:t>
          </a:r>
          <a:r>
            <a:rPr lang="es-ES" sz="2700" b="1" dirty="0"/>
            <a:t>moderada</a:t>
          </a:r>
          <a:r>
            <a:rPr lang="es-ES" sz="2700" dirty="0"/>
            <a:t> en el niño (2-14 años).</a:t>
          </a:r>
        </a:p>
        <a:p>
          <a:r>
            <a:rPr lang="es-ES" sz="2000" b="1" dirty="0"/>
            <a:t>MANIOBRA FRENTE-MENTÓN</a:t>
          </a:r>
          <a:endParaRPr lang="en-US" sz="2000" b="1" dirty="0"/>
        </a:p>
      </dgm:t>
    </dgm:pt>
    <dgm:pt modelId="{4C717C16-78B4-427B-998B-63F9B6891FC8}" type="parTrans" cxnId="{3CA20559-A33E-4691-8B88-1A1526803F25}">
      <dgm:prSet/>
      <dgm:spPr/>
      <dgm:t>
        <a:bodyPr/>
        <a:lstStyle/>
        <a:p>
          <a:endParaRPr lang="en-US"/>
        </a:p>
      </dgm:t>
    </dgm:pt>
    <dgm:pt modelId="{2F62C470-6DD5-4F6C-8C52-7BDA8AF1D6A3}" type="sibTrans" cxnId="{3CA20559-A33E-4691-8B88-1A1526803F25}">
      <dgm:prSet/>
      <dgm:spPr/>
      <dgm:t>
        <a:bodyPr/>
        <a:lstStyle/>
        <a:p>
          <a:endParaRPr lang="en-US"/>
        </a:p>
      </dgm:t>
    </dgm:pt>
    <dgm:pt modelId="{D6EBD52F-AF1C-454B-9E26-9F646BEAFCF2}">
      <dgm:prSet/>
      <dgm:spPr/>
      <dgm:t>
        <a:bodyPr/>
        <a:lstStyle/>
        <a:p>
          <a:r>
            <a:rPr lang="es-ES" dirty="0"/>
            <a:t>• Extensión </a:t>
          </a:r>
          <a:r>
            <a:rPr lang="es-ES" b="1" dirty="0"/>
            <a:t>neutra</a:t>
          </a:r>
          <a:r>
            <a:rPr lang="es-ES" dirty="0"/>
            <a:t> en el lactante </a:t>
          </a:r>
        </a:p>
        <a:p>
          <a:r>
            <a:rPr lang="es-ES" dirty="0"/>
            <a:t>(0-2 años).</a:t>
          </a:r>
          <a:endParaRPr lang="en-US" dirty="0"/>
        </a:p>
      </dgm:t>
    </dgm:pt>
    <dgm:pt modelId="{19E845C7-59B2-474B-AF18-1AEA588952B0}" type="parTrans" cxnId="{C6B6ACBB-17F2-4853-A623-9A30191CA839}">
      <dgm:prSet/>
      <dgm:spPr/>
      <dgm:t>
        <a:bodyPr/>
        <a:lstStyle/>
        <a:p>
          <a:endParaRPr lang="en-US"/>
        </a:p>
      </dgm:t>
    </dgm:pt>
    <dgm:pt modelId="{37F639DD-1C94-4BEB-BCCF-0EE096275AEA}" type="sibTrans" cxnId="{C6B6ACBB-17F2-4853-A623-9A30191CA839}">
      <dgm:prSet/>
      <dgm:spPr/>
      <dgm:t>
        <a:bodyPr/>
        <a:lstStyle/>
        <a:p>
          <a:endParaRPr lang="en-US"/>
        </a:p>
      </dgm:t>
    </dgm:pt>
    <dgm:pt modelId="{27119C7F-02A4-430E-8044-4A3BEAEEE3EC}">
      <dgm:prSet/>
      <dgm:spPr>
        <a:solidFill>
          <a:srgbClr val="FFCCFF"/>
        </a:solidFill>
      </dgm:spPr>
      <dgm:t>
        <a:bodyPr/>
        <a:lstStyle/>
        <a:p>
          <a:r>
            <a:rPr lang="es-ES" b="1" dirty="0">
              <a:solidFill>
                <a:srgbClr val="FF0000"/>
              </a:solidFill>
            </a:rPr>
            <a:t>No utilizar en traumatismos: si creemos que hay lesión cervical</a:t>
          </a:r>
          <a:endParaRPr lang="en-US" dirty="0">
            <a:solidFill>
              <a:srgbClr val="FF0000"/>
            </a:solidFill>
          </a:endParaRPr>
        </a:p>
      </dgm:t>
    </dgm:pt>
    <dgm:pt modelId="{F88E9587-E90C-489A-8977-8A739E2F019E}" type="parTrans" cxnId="{1753C78B-AD4F-4569-87B8-32014AD92BD1}">
      <dgm:prSet/>
      <dgm:spPr/>
      <dgm:t>
        <a:bodyPr/>
        <a:lstStyle/>
        <a:p>
          <a:endParaRPr lang="en-US"/>
        </a:p>
      </dgm:t>
    </dgm:pt>
    <dgm:pt modelId="{CACB39D0-00B5-49F0-8970-1E9DC336574D}" type="sibTrans" cxnId="{1753C78B-AD4F-4569-87B8-32014AD92BD1}">
      <dgm:prSet/>
      <dgm:spPr/>
      <dgm:t>
        <a:bodyPr/>
        <a:lstStyle/>
        <a:p>
          <a:endParaRPr lang="en-US"/>
        </a:p>
      </dgm:t>
    </dgm:pt>
    <dgm:pt modelId="{64A88C42-F2F9-43F2-91A6-5F633CE89556}">
      <dgm:prSet/>
      <dgm:spPr/>
      <dgm:t>
        <a:bodyPr/>
        <a:lstStyle/>
        <a:p>
          <a:r>
            <a:rPr lang="es-ES" b="1" dirty="0"/>
            <a:t>TRACCIÓN MANDIBULAR (no se mueve ni cuello ni cabeza, sólo se eleva la mandíbula)</a:t>
          </a:r>
        </a:p>
        <a:p>
          <a:r>
            <a:rPr lang="es-ES" b="1" dirty="0"/>
            <a:t>(+ 1 REANIMADOR)</a:t>
          </a:r>
          <a:endParaRPr lang="en-US" dirty="0"/>
        </a:p>
      </dgm:t>
    </dgm:pt>
    <dgm:pt modelId="{B3E1A825-7113-4F42-9506-26EF01725873}" type="parTrans" cxnId="{5694AF2D-DE16-4B63-BB9C-E6B95CD597E1}">
      <dgm:prSet/>
      <dgm:spPr/>
      <dgm:t>
        <a:bodyPr/>
        <a:lstStyle/>
        <a:p>
          <a:endParaRPr lang="en-US"/>
        </a:p>
      </dgm:t>
    </dgm:pt>
    <dgm:pt modelId="{01AE91E5-5688-4FA1-AD4E-9A74FBB3819A}" type="sibTrans" cxnId="{5694AF2D-DE16-4B63-BB9C-E6B95CD597E1}">
      <dgm:prSet/>
      <dgm:spPr/>
      <dgm:t>
        <a:bodyPr/>
        <a:lstStyle/>
        <a:p>
          <a:endParaRPr lang="en-US"/>
        </a:p>
      </dgm:t>
    </dgm:pt>
    <dgm:pt modelId="{6998DAF1-9849-4821-B099-65196E516939}" type="pres">
      <dgm:prSet presAssocID="{B5FA20AB-97E3-4EF9-9695-64DDA3784E16}" presName="diagram" presStyleCnt="0">
        <dgm:presLayoutVars>
          <dgm:dir/>
          <dgm:resizeHandles val="exact"/>
        </dgm:presLayoutVars>
      </dgm:prSet>
      <dgm:spPr/>
    </dgm:pt>
    <dgm:pt modelId="{15C3548E-8DF6-4C69-BC7B-96B88BB5BCAC}" type="pres">
      <dgm:prSet presAssocID="{81ABB946-71D3-4E61-BD6B-11BE30B7BE6A}" presName="node" presStyleLbl="node1" presStyleIdx="0" presStyleCnt="4" custLinFactNeighborX="347" custLinFactNeighborY="-19399">
        <dgm:presLayoutVars>
          <dgm:bulletEnabled val="1"/>
        </dgm:presLayoutVars>
      </dgm:prSet>
      <dgm:spPr/>
    </dgm:pt>
    <dgm:pt modelId="{EAEB1514-BE34-4034-8B0A-7C630E0A8782}" type="pres">
      <dgm:prSet presAssocID="{2F62C470-6DD5-4F6C-8C52-7BDA8AF1D6A3}" presName="sibTrans" presStyleCnt="0"/>
      <dgm:spPr/>
    </dgm:pt>
    <dgm:pt modelId="{0C876F1B-5E3F-4696-A94E-A1BD1E1C90F2}" type="pres">
      <dgm:prSet presAssocID="{D6EBD52F-AF1C-454B-9E26-9F646BEAFCF2}" presName="node" presStyleLbl="node1" presStyleIdx="1" presStyleCnt="4" custLinFactNeighborX="-9280" custLinFactNeighborY="-19399">
        <dgm:presLayoutVars>
          <dgm:bulletEnabled val="1"/>
        </dgm:presLayoutVars>
      </dgm:prSet>
      <dgm:spPr/>
    </dgm:pt>
    <dgm:pt modelId="{52C372B5-7C77-4502-8A6E-84D3B2043C53}" type="pres">
      <dgm:prSet presAssocID="{37F639DD-1C94-4BEB-BCCF-0EE096275AEA}" presName="sibTrans" presStyleCnt="0"/>
      <dgm:spPr/>
    </dgm:pt>
    <dgm:pt modelId="{0DBF6DF3-77BC-4768-98F7-CDBDBA3D46F3}" type="pres">
      <dgm:prSet presAssocID="{27119C7F-02A4-430E-8044-4A3BEAEEE3EC}" presName="node" presStyleLbl="node1" presStyleIdx="2" presStyleCnt="4" custScaleX="97770" custScaleY="91578" custLinFactNeighborX="-13756" custLinFactNeighborY="33982">
        <dgm:presLayoutVars>
          <dgm:bulletEnabled val="1"/>
        </dgm:presLayoutVars>
      </dgm:prSet>
      <dgm:spPr/>
    </dgm:pt>
    <dgm:pt modelId="{5E4EC5CD-24C5-4734-BD3F-029A03F85123}" type="pres">
      <dgm:prSet presAssocID="{CACB39D0-00B5-49F0-8970-1E9DC336574D}" presName="sibTrans" presStyleCnt="0"/>
      <dgm:spPr/>
    </dgm:pt>
    <dgm:pt modelId="{ADB1FC0F-B805-407D-9243-414D004809D6}" type="pres">
      <dgm:prSet presAssocID="{64A88C42-F2F9-43F2-91A6-5F633CE89556}" presName="node" presStyleLbl="node1" presStyleIdx="3" presStyleCnt="4" custScaleX="93072" custScaleY="75614" custLinFactNeighborX="1115" custLinFactNeighborY="35063">
        <dgm:presLayoutVars>
          <dgm:bulletEnabled val="1"/>
        </dgm:presLayoutVars>
      </dgm:prSet>
      <dgm:spPr/>
    </dgm:pt>
  </dgm:ptLst>
  <dgm:cxnLst>
    <dgm:cxn modelId="{F252D025-6CAE-4CB8-AB2C-B2A5FB6EF20E}" type="presOf" srcId="{64A88C42-F2F9-43F2-91A6-5F633CE89556}" destId="{ADB1FC0F-B805-407D-9243-414D004809D6}" srcOrd="0" destOrd="0" presId="urn:microsoft.com/office/officeart/2005/8/layout/default"/>
    <dgm:cxn modelId="{5694AF2D-DE16-4B63-BB9C-E6B95CD597E1}" srcId="{B5FA20AB-97E3-4EF9-9695-64DDA3784E16}" destId="{64A88C42-F2F9-43F2-91A6-5F633CE89556}" srcOrd="3" destOrd="0" parTransId="{B3E1A825-7113-4F42-9506-26EF01725873}" sibTransId="{01AE91E5-5688-4FA1-AD4E-9A74FBB3819A}"/>
    <dgm:cxn modelId="{58E7BA3F-FD7F-449D-B7BA-D67CEDE08217}" type="presOf" srcId="{27119C7F-02A4-430E-8044-4A3BEAEEE3EC}" destId="{0DBF6DF3-77BC-4768-98F7-CDBDBA3D46F3}" srcOrd="0" destOrd="0" presId="urn:microsoft.com/office/officeart/2005/8/layout/default"/>
    <dgm:cxn modelId="{CB427952-CB3C-46E0-A0A7-8454D8DBCAA7}" type="presOf" srcId="{D6EBD52F-AF1C-454B-9E26-9F646BEAFCF2}" destId="{0C876F1B-5E3F-4696-A94E-A1BD1E1C90F2}" srcOrd="0" destOrd="0" presId="urn:microsoft.com/office/officeart/2005/8/layout/default"/>
    <dgm:cxn modelId="{3CA20559-A33E-4691-8B88-1A1526803F25}" srcId="{B5FA20AB-97E3-4EF9-9695-64DDA3784E16}" destId="{81ABB946-71D3-4E61-BD6B-11BE30B7BE6A}" srcOrd="0" destOrd="0" parTransId="{4C717C16-78B4-427B-998B-63F9B6891FC8}" sibTransId="{2F62C470-6DD5-4F6C-8C52-7BDA8AF1D6A3}"/>
    <dgm:cxn modelId="{1753C78B-AD4F-4569-87B8-32014AD92BD1}" srcId="{B5FA20AB-97E3-4EF9-9695-64DDA3784E16}" destId="{27119C7F-02A4-430E-8044-4A3BEAEEE3EC}" srcOrd="2" destOrd="0" parTransId="{F88E9587-E90C-489A-8977-8A739E2F019E}" sibTransId="{CACB39D0-00B5-49F0-8970-1E9DC336574D}"/>
    <dgm:cxn modelId="{C6B6ACBB-17F2-4853-A623-9A30191CA839}" srcId="{B5FA20AB-97E3-4EF9-9695-64DDA3784E16}" destId="{D6EBD52F-AF1C-454B-9E26-9F646BEAFCF2}" srcOrd="1" destOrd="0" parTransId="{19E845C7-59B2-474B-AF18-1AEA588952B0}" sibTransId="{37F639DD-1C94-4BEB-BCCF-0EE096275AEA}"/>
    <dgm:cxn modelId="{4486E3C2-1D83-4AEA-BDA7-0CC64DF1F60D}" type="presOf" srcId="{81ABB946-71D3-4E61-BD6B-11BE30B7BE6A}" destId="{15C3548E-8DF6-4C69-BC7B-96B88BB5BCAC}" srcOrd="0" destOrd="0" presId="urn:microsoft.com/office/officeart/2005/8/layout/default"/>
    <dgm:cxn modelId="{5D3898DF-427E-4735-9E75-CD6BF76672EC}" type="presOf" srcId="{B5FA20AB-97E3-4EF9-9695-64DDA3784E16}" destId="{6998DAF1-9849-4821-B099-65196E516939}" srcOrd="0" destOrd="0" presId="urn:microsoft.com/office/officeart/2005/8/layout/default"/>
    <dgm:cxn modelId="{1B3EC5BE-7E13-4692-AEAD-6E8532985531}" type="presParOf" srcId="{6998DAF1-9849-4821-B099-65196E516939}" destId="{15C3548E-8DF6-4C69-BC7B-96B88BB5BCAC}" srcOrd="0" destOrd="0" presId="urn:microsoft.com/office/officeart/2005/8/layout/default"/>
    <dgm:cxn modelId="{CF666A91-13D0-4E6F-A0F2-649240D441E0}" type="presParOf" srcId="{6998DAF1-9849-4821-B099-65196E516939}" destId="{EAEB1514-BE34-4034-8B0A-7C630E0A8782}" srcOrd="1" destOrd="0" presId="urn:microsoft.com/office/officeart/2005/8/layout/default"/>
    <dgm:cxn modelId="{9030F03F-DF00-479B-98AA-C23768526693}" type="presParOf" srcId="{6998DAF1-9849-4821-B099-65196E516939}" destId="{0C876F1B-5E3F-4696-A94E-A1BD1E1C90F2}" srcOrd="2" destOrd="0" presId="urn:microsoft.com/office/officeart/2005/8/layout/default"/>
    <dgm:cxn modelId="{D38E4B95-5D65-4931-BB3F-A4CD2231D372}" type="presParOf" srcId="{6998DAF1-9849-4821-B099-65196E516939}" destId="{52C372B5-7C77-4502-8A6E-84D3B2043C53}" srcOrd="3" destOrd="0" presId="urn:microsoft.com/office/officeart/2005/8/layout/default"/>
    <dgm:cxn modelId="{5CC11061-33C0-4A43-BF3A-B63B0C6A110F}" type="presParOf" srcId="{6998DAF1-9849-4821-B099-65196E516939}" destId="{0DBF6DF3-77BC-4768-98F7-CDBDBA3D46F3}" srcOrd="4" destOrd="0" presId="urn:microsoft.com/office/officeart/2005/8/layout/default"/>
    <dgm:cxn modelId="{B04BF88C-1623-4DDF-A0C2-B2F838DC8495}" type="presParOf" srcId="{6998DAF1-9849-4821-B099-65196E516939}" destId="{5E4EC5CD-24C5-4734-BD3F-029A03F85123}" srcOrd="5" destOrd="0" presId="urn:microsoft.com/office/officeart/2005/8/layout/default"/>
    <dgm:cxn modelId="{707D806D-1EBB-4124-8429-4C578801AC74}" type="presParOf" srcId="{6998DAF1-9849-4821-B099-65196E516939}" destId="{ADB1FC0F-B805-407D-9243-414D004809D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879551-1C39-464A-AFE4-0992CE793B0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18220CB-3382-4548-B298-3D47351EE04F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/>
            <a:t>OIR</a:t>
          </a:r>
        </a:p>
      </dgm:t>
    </dgm:pt>
    <dgm:pt modelId="{98F2CD5A-BB80-4188-88F5-9F2ACB6B648F}" type="parTrans" cxnId="{C7AAF288-8E01-4565-8522-56DA975FDF66}">
      <dgm:prSet/>
      <dgm:spPr/>
      <dgm:t>
        <a:bodyPr/>
        <a:lstStyle/>
        <a:p>
          <a:endParaRPr lang="es-ES"/>
        </a:p>
      </dgm:t>
    </dgm:pt>
    <dgm:pt modelId="{771E183B-FC0F-469A-874A-45DE3EE1D1B2}" type="sibTrans" cxnId="{C7AAF288-8E01-4565-8522-56DA975FDF66}">
      <dgm:prSet/>
      <dgm:spPr/>
      <dgm:t>
        <a:bodyPr/>
        <a:lstStyle/>
        <a:p>
          <a:endParaRPr lang="es-ES"/>
        </a:p>
      </dgm:t>
    </dgm:pt>
    <dgm:pt modelId="{A57DF3BB-5EA9-4A4F-9F7B-55617FB693DE}">
      <dgm:prSet phldrT="[Texto]"/>
      <dgm:spPr>
        <a:solidFill>
          <a:srgbClr val="1AE66D"/>
        </a:solidFill>
      </dgm:spPr>
      <dgm:t>
        <a:bodyPr/>
        <a:lstStyle/>
        <a:p>
          <a:r>
            <a:rPr lang="es-ES" dirty="0"/>
            <a:t>VER</a:t>
          </a:r>
        </a:p>
      </dgm:t>
    </dgm:pt>
    <dgm:pt modelId="{8DB5B96C-618E-47E0-9619-24EB7AEB5DF7}" type="parTrans" cxnId="{14F63FB0-BA33-4C31-83DC-F792CC7413EF}">
      <dgm:prSet/>
      <dgm:spPr/>
      <dgm:t>
        <a:bodyPr/>
        <a:lstStyle/>
        <a:p>
          <a:endParaRPr lang="es-ES"/>
        </a:p>
      </dgm:t>
    </dgm:pt>
    <dgm:pt modelId="{AC524E2B-87D4-4A22-9F84-1D4C885FC89D}" type="sibTrans" cxnId="{14F63FB0-BA33-4C31-83DC-F792CC7413EF}">
      <dgm:prSet/>
      <dgm:spPr/>
      <dgm:t>
        <a:bodyPr/>
        <a:lstStyle/>
        <a:p>
          <a:endParaRPr lang="es-ES"/>
        </a:p>
      </dgm:t>
    </dgm:pt>
    <dgm:pt modelId="{F4F761C6-D3F8-4525-BA5F-19A9C6F8C026}">
      <dgm:prSet phldrT="[Texto]"/>
      <dgm:spPr>
        <a:solidFill>
          <a:srgbClr val="FFFF00"/>
        </a:solidFill>
      </dgm:spPr>
      <dgm:t>
        <a:bodyPr/>
        <a:lstStyle/>
        <a:p>
          <a:r>
            <a:rPr lang="es-ES" dirty="0"/>
            <a:t>SENTIR</a:t>
          </a:r>
        </a:p>
      </dgm:t>
    </dgm:pt>
    <dgm:pt modelId="{B567F050-4EC2-43D8-A0F6-6657E619C528}" type="parTrans" cxnId="{7D549603-8E06-4A8D-AFB7-7D27EE5B6758}">
      <dgm:prSet/>
      <dgm:spPr/>
      <dgm:t>
        <a:bodyPr/>
        <a:lstStyle/>
        <a:p>
          <a:endParaRPr lang="es-ES"/>
        </a:p>
      </dgm:t>
    </dgm:pt>
    <dgm:pt modelId="{0FB5316B-5E44-451D-93B6-CC691B470D0A}" type="sibTrans" cxnId="{7D549603-8E06-4A8D-AFB7-7D27EE5B6758}">
      <dgm:prSet/>
      <dgm:spPr/>
      <dgm:t>
        <a:bodyPr/>
        <a:lstStyle/>
        <a:p>
          <a:endParaRPr lang="es-ES"/>
        </a:p>
      </dgm:t>
    </dgm:pt>
    <dgm:pt modelId="{36A7D485-0CB2-439D-89C1-86263C7622F7}" type="pres">
      <dgm:prSet presAssocID="{0B879551-1C39-464A-AFE4-0992CE793B06}" presName="diagram" presStyleCnt="0">
        <dgm:presLayoutVars>
          <dgm:dir/>
          <dgm:resizeHandles val="exact"/>
        </dgm:presLayoutVars>
      </dgm:prSet>
      <dgm:spPr/>
    </dgm:pt>
    <dgm:pt modelId="{9D58470B-9CB8-4C4A-A228-CF2572EF57E6}" type="pres">
      <dgm:prSet presAssocID="{818220CB-3382-4548-B298-3D47351EE04F}" presName="node" presStyleLbl="node1" presStyleIdx="0" presStyleCnt="3">
        <dgm:presLayoutVars>
          <dgm:bulletEnabled val="1"/>
        </dgm:presLayoutVars>
      </dgm:prSet>
      <dgm:spPr/>
    </dgm:pt>
    <dgm:pt modelId="{767F4AC6-DE94-421E-8FE5-0C92A4938C01}" type="pres">
      <dgm:prSet presAssocID="{771E183B-FC0F-469A-874A-45DE3EE1D1B2}" presName="sibTrans" presStyleCnt="0"/>
      <dgm:spPr/>
    </dgm:pt>
    <dgm:pt modelId="{7E5DC74C-EA2C-48F8-A8BC-D62907B3A146}" type="pres">
      <dgm:prSet presAssocID="{A57DF3BB-5EA9-4A4F-9F7B-55617FB693DE}" presName="node" presStyleLbl="node1" presStyleIdx="1" presStyleCnt="3">
        <dgm:presLayoutVars>
          <dgm:bulletEnabled val="1"/>
        </dgm:presLayoutVars>
      </dgm:prSet>
      <dgm:spPr/>
    </dgm:pt>
    <dgm:pt modelId="{202B59EC-5295-4891-A7AF-524F2631E4A3}" type="pres">
      <dgm:prSet presAssocID="{AC524E2B-87D4-4A22-9F84-1D4C885FC89D}" presName="sibTrans" presStyleCnt="0"/>
      <dgm:spPr/>
    </dgm:pt>
    <dgm:pt modelId="{FA712727-EF48-46F6-A622-158E32F845A7}" type="pres">
      <dgm:prSet presAssocID="{F4F761C6-D3F8-4525-BA5F-19A9C6F8C026}" presName="node" presStyleLbl="node1" presStyleIdx="2" presStyleCnt="3">
        <dgm:presLayoutVars>
          <dgm:bulletEnabled val="1"/>
        </dgm:presLayoutVars>
      </dgm:prSet>
      <dgm:spPr/>
    </dgm:pt>
  </dgm:ptLst>
  <dgm:cxnLst>
    <dgm:cxn modelId="{7D549603-8E06-4A8D-AFB7-7D27EE5B6758}" srcId="{0B879551-1C39-464A-AFE4-0992CE793B06}" destId="{F4F761C6-D3F8-4525-BA5F-19A9C6F8C026}" srcOrd="2" destOrd="0" parTransId="{B567F050-4EC2-43D8-A0F6-6657E619C528}" sibTransId="{0FB5316B-5E44-451D-93B6-CC691B470D0A}"/>
    <dgm:cxn modelId="{17BEB329-B149-4A02-B9C4-942370B0165A}" type="presOf" srcId="{A57DF3BB-5EA9-4A4F-9F7B-55617FB693DE}" destId="{7E5DC74C-EA2C-48F8-A8BC-D62907B3A146}" srcOrd="0" destOrd="0" presId="urn:microsoft.com/office/officeart/2005/8/layout/default"/>
    <dgm:cxn modelId="{F4A09A7E-58D1-497F-AC25-9165BAA44838}" type="presOf" srcId="{F4F761C6-D3F8-4525-BA5F-19A9C6F8C026}" destId="{FA712727-EF48-46F6-A622-158E32F845A7}" srcOrd="0" destOrd="0" presId="urn:microsoft.com/office/officeart/2005/8/layout/default"/>
    <dgm:cxn modelId="{C7AAF288-8E01-4565-8522-56DA975FDF66}" srcId="{0B879551-1C39-464A-AFE4-0992CE793B06}" destId="{818220CB-3382-4548-B298-3D47351EE04F}" srcOrd="0" destOrd="0" parTransId="{98F2CD5A-BB80-4188-88F5-9F2ACB6B648F}" sibTransId="{771E183B-FC0F-469A-874A-45DE3EE1D1B2}"/>
    <dgm:cxn modelId="{37073099-76BD-460F-BDA2-F88FBC1ABD31}" type="presOf" srcId="{0B879551-1C39-464A-AFE4-0992CE793B06}" destId="{36A7D485-0CB2-439D-89C1-86263C7622F7}" srcOrd="0" destOrd="0" presId="urn:microsoft.com/office/officeart/2005/8/layout/default"/>
    <dgm:cxn modelId="{14F63FB0-BA33-4C31-83DC-F792CC7413EF}" srcId="{0B879551-1C39-464A-AFE4-0992CE793B06}" destId="{A57DF3BB-5EA9-4A4F-9F7B-55617FB693DE}" srcOrd="1" destOrd="0" parTransId="{8DB5B96C-618E-47E0-9619-24EB7AEB5DF7}" sibTransId="{AC524E2B-87D4-4A22-9F84-1D4C885FC89D}"/>
    <dgm:cxn modelId="{DA869EE9-7326-4BC0-85CE-DCEC18ED6DD6}" type="presOf" srcId="{818220CB-3382-4548-B298-3D47351EE04F}" destId="{9D58470B-9CB8-4C4A-A228-CF2572EF57E6}" srcOrd="0" destOrd="0" presId="urn:microsoft.com/office/officeart/2005/8/layout/default"/>
    <dgm:cxn modelId="{3AA09327-BDA0-474E-A921-29EBF4826E7B}" type="presParOf" srcId="{36A7D485-0CB2-439D-89C1-86263C7622F7}" destId="{9D58470B-9CB8-4C4A-A228-CF2572EF57E6}" srcOrd="0" destOrd="0" presId="urn:microsoft.com/office/officeart/2005/8/layout/default"/>
    <dgm:cxn modelId="{615391AA-C41C-4421-9D95-89179049AE65}" type="presParOf" srcId="{36A7D485-0CB2-439D-89C1-86263C7622F7}" destId="{767F4AC6-DE94-421E-8FE5-0C92A4938C01}" srcOrd="1" destOrd="0" presId="urn:microsoft.com/office/officeart/2005/8/layout/default"/>
    <dgm:cxn modelId="{7B1B5DC1-6425-410F-A600-E0A3D7B82255}" type="presParOf" srcId="{36A7D485-0CB2-439D-89C1-86263C7622F7}" destId="{7E5DC74C-EA2C-48F8-A8BC-D62907B3A146}" srcOrd="2" destOrd="0" presId="urn:microsoft.com/office/officeart/2005/8/layout/default"/>
    <dgm:cxn modelId="{9564BAD1-3A46-434F-BB68-D131264A9994}" type="presParOf" srcId="{36A7D485-0CB2-439D-89C1-86263C7622F7}" destId="{202B59EC-5295-4891-A7AF-524F2631E4A3}" srcOrd="3" destOrd="0" presId="urn:microsoft.com/office/officeart/2005/8/layout/default"/>
    <dgm:cxn modelId="{B74F34A9-D2FF-44A9-947E-9AF83829EF86}" type="presParOf" srcId="{36A7D485-0CB2-439D-89C1-86263C7622F7}" destId="{FA712727-EF48-46F6-A622-158E32F845A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09AA64-AB1C-4EEF-93C6-AE25B0A6CF7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5B1D9D1-9FA9-413D-BD1E-B7E8A6321395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b="1" dirty="0"/>
            <a:t>NIÑO</a:t>
          </a:r>
        </a:p>
      </dgm:t>
    </dgm:pt>
    <dgm:pt modelId="{CB3213D2-F50B-4EF1-9DDC-68EA77A5C200}" type="parTrans" cxnId="{8A15BCC6-2694-4985-B73F-1412EC4D0F69}">
      <dgm:prSet/>
      <dgm:spPr/>
      <dgm:t>
        <a:bodyPr/>
        <a:lstStyle/>
        <a:p>
          <a:endParaRPr lang="es-ES"/>
        </a:p>
      </dgm:t>
    </dgm:pt>
    <dgm:pt modelId="{CCEB1F9B-584D-495B-9D53-BC17E966CC31}" type="sibTrans" cxnId="{8A15BCC6-2694-4985-B73F-1412EC4D0F69}">
      <dgm:prSet/>
      <dgm:spPr/>
      <dgm:t>
        <a:bodyPr/>
        <a:lstStyle/>
        <a:p>
          <a:endParaRPr lang="es-ES"/>
        </a:p>
      </dgm:t>
    </dgm:pt>
    <dgm:pt modelId="{52DC847E-5797-4345-A93E-1A98147B39FD}">
      <dgm:prSet phldrT="[Texto]" custT="1"/>
      <dgm:spPr/>
      <dgm:t>
        <a:bodyPr/>
        <a:lstStyle/>
        <a:p>
          <a:pPr algn="ctr"/>
          <a:r>
            <a:rPr lang="es-ES" sz="3200" dirty="0"/>
            <a:t>Hacer compresiones con el talón de la mano (o con ambas manos) en el tercio inferior del esternón con una fuerza que deprima 5 cm profundidad del tórax.                                          </a:t>
          </a:r>
          <a:r>
            <a:rPr lang="es-ES" sz="3200" b="1" dirty="0">
              <a:solidFill>
                <a:srgbClr val="FF0000"/>
              </a:solidFill>
            </a:rPr>
            <a:t>5 +15:2</a:t>
          </a:r>
          <a:endParaRPr lang="es-ES" sz="2000" dirty="0"/>
        </a:p>
      </dgm:t>
    </dgm:pt>
    <dgm:pt modelId="{7F1A9922-B958-466C-8DD0-77092207CF82}" type="parTrans" cxnId="{15A8E74F-F69E-4A9B-B10E-D7D868C56B9D}">
      <dgm:prSet/>
      <dgm:spPr/>
      <dgm:t>
        <a:bodyPr/>
        <a:lstStyle/>
        <a:p>
          <a:endParaRPr lang="es-ES"/>
        </a:p>
      </dgm:t>
    </dgm:pt>
    <dgm:pt modelId="{98C5F395-5635-47DE-92C5-65CFF43AD636}" type="sibTrans" cxnId="{15A8E74F-F69E-4A9B-B10E-D7D868C56B9D}">
      <dgm:prSet/>
      <dgm:spPr/>
      <dgm:t>
        <a:bodyPr/>
        <a:lstStyle/>
        <a:p>
          <a:endParaRPr lang="es-ES"/>
        </a:p>
      </dgm:t>
    </dgm:pt>
    <dgm:pt modelId="{96E0C6EF-EF6B-4E05-B190-638F564DA0CF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b="1" dirty="0"/>
            <a:t>LACTANTE</a:t>
          </a:r>
        </a:p>
      </dgm:t>
    </dgm:pt>
    <dgm:pt modelId="{0E575EB4-3E91-4DF8-A479-CB0DC231D1D6}" type="parTrans" cxnId="{4E4B6000-1278-49B2-B636-593A1BDE4C7F}">
      <dgm:prSet/>
      <dgm:spPr/>
      <dgm:t>
        <a:bodyPr/>
        <a:lstStyle/>
        <a:p>
          <a:endParaRPr lang="es-ES"/>
        </a:p>
      </dgm:t>
    </dgm:pt>
    <dgm:pt modelId="{DC3B5CEE-F06B-45AE-B48B-191CFE5F53C8}" type="sibTrans" cxnId="{4E4B6000-1278-49B2-B636-593A1BDE4C7F}">
      <dgm:prSet/>
      <dgm:spPr/>
      <dgm:t>
        <a:bodyPr/>
        <a:lstStyle/>
        <a:p>
          <a:endParaRPr lang="es-ES"/>
        </a:p>
      </dgm:t>
    </dgm:pt>
    <dgm:pt modelId="{A4E351FA-F5D3-4B2F-B7E8-75F36BDE64EF}">
      <dgm:prSet phldrT="[Texto]"/>
      <dgm:spPr/>
      <dgm:t>
        <a:bodyPr/>
        <a:lstStyle/>
        <a:p>
          <a:pPr algn="l"/>
          <a:r>
            <a:rPr lang="es-ES" sz="2400" dirty="0"/>
            <a:t>1 Reanimador: Comprimir el esternón con la punta de los dedos índice y corazón. </a:t>
          </a:r>
        </a:p>
      </dgm:t>
    </dgm:pt>
    <dgm:pt modelId="{63ED2368-5E2E-4C4D-BB33-34DBC5140A8D}" type="sibTrans" cxnId="{F21DBF8D-B34B-4E8D-B4D2-C7DF65E7A68E}">
      <dgm:prSet/>
      <dgm:spPr/>
      <dgm:t>
        <a:bodyPr/>
        <a:lstStyle/>
        <a:p>
          <a:endParaRPr lang="es-ES"/>
        </a:p>
      </dgm:t>
    </dgm:pt>
    <dgm:pt modelId="{EB3C8BAC-ED74-4ACE-AAA3-329ACD0525AB}" type="parTrans" cxnId="{F21DBF8D-B34B-4E8D-B4D2-C7DF65E7A68E}">
      <dgm:prSet/>
      <dgm:spPr/>
      <dgm:t>
        <a:bodyPr/>
        <a:lstStyle/>
        <a:p>
          <a:endParaRPr lang="es-ES"/>
        </a:p>
      </dgm:t>
    </dgm:pt>
    <dgm:pt modelId="{E5C13859-11A4-45DE-896E-124477CAB030}">
      <dgm:prSet phldrT="[Texto]" custT="1"/>
      <dgm:spPr/>
      <dgm:t>
        <a:bodyPr/>
        <a:lstStyle/>
        <a:p>
          <a:pPr algn="ctr"/>
          <a:r>
            <a:rPr lang="es-ES" sz="2400"/>
            <a:t>2 Reanimadores: “Técnica del abrazo” con dos manos, ambos dedos pulgares juntos sobre la mitad inferior del esternón. Las puntas de los dedos dirigidas hacia la cabeza. El resto de las manos y los dedos abrazar la parte inferior de la caja torácica del lactante con la espalda del niño apoyada sobre los dedos. </a:t>
          </a:r>
          <a:r>
            <a:rPr lang="es-ES" sz="4000" b="1">
              <a:solidFill>
                <a:srgbClr val="FF0000"/>
              </a:solidFill>
            </a:rPr>
            <a:t>15:2</a:t>
          </a:r>
          <a:endParaRPr lang="es-ES" sz="2400" dirty="0"/>
        </a:p>
      </dgm:t>
    </dgm:pt>
    <dgm:pt modelId="{47B743E3-60C8-4706-B9CE-5C5BDB9DE117}" type="sibTrans" cxnId="{668D9C92-571B-43B6-804C-23EF14E9FB1E}">
      <dgm:prSet/>
      <dgm:spPr/>
      <dgm:t>
        <a:bodyPr/>
        <a:lstStyle/>
        <a:p>
          <a:endParaRPr lang="es-ES"/>
        </a:p>
      </dgm:t>
    </dgm:pt>
    <dgm:pt modelId="{F42A8B10-01AB-4E2D-89D3-15AE89BB87EE}" type="parTrans" cxnId="{668D9C92-571B-43B6-804C-23EF14E9FB1E}">
      <dgm:prSet/>
      <dgm:spPr/>
      <dgm:t>
        <a:bodyPr/>
        <a:lstStyle/>
        <a:p>
          <a:endParaRPr lang="es-ES"/>
        </a:p>
      </dgm:t>
    </dgm:pt>
    <dgm:pt modelId="{8B078890-0545-4E8D-94C3-F461DB71C8AA}">
      <dgm:prSet phldrT="[Texto]" custT="1"/>
      <dgm:spPr/>
      <dgm:t>
        <a:bodyPr/>
        <a:lstStyle/>
        <a:p>
          <a:pPr algn="ctr"/>
          <a:r>
            <a:rPr lang="es-ES" sz="2800" dirty="0"/>
            <a:t>ADULTOS </a:t>
          </a:r>
          <a:r>
            <a:rPr lang="es-ES" sz="2800" dirty="0">
              <a:sym typeface="Wingdings" panose="05000000000000000000" pitchFamily="2" charset="2"/>
            </a:rPr>
            <a:t></a:t>
          </a:r>
          <a:r>
            <a:rPr lang="es-ES" sz="2800" dirty="0"/>
            <a:t> </a:t>
          </a:r>
          <a:r>
            <a:rPr lang="es-ES" sz="3600" b="1" dirty="0">
              <a:solidFill>
                <a:srgbClr val="FF0000"/>
              </a:solidFill>
            </a:rPr>
            <a:t>30:2</a:t>
          </a:r>
        </a:p>
      </dgm:t>
    </dgm:pt>
    <dgm:pt modelId="{15709E37-1B22-4D88-91E5-5BB13E399882}" type="parTrans" cxnId="{581F279A-6AA6-4129-A41D-9FEE91FBD96C}">
      <dgm:prSet/>
      <dgm:spPr/>
      <dgm:t>
        <a:bodyPr/>
        <a:lstStyle/>
        <a:p>
          <a:endParaRPr lang="es-ES"/>
        </a:p>
      </dgm:t>
    </dgm:pt>
    <dgm:pt modelId="{86DA880A-8039-4165-9AC3-44A6A36A63B6}" type="sibTrans" cxnId="{581F279A-6AA6-4129-A41D-9FEE91FBD96C}">
      <dgm:prSet/>
      <dgm:spPr/>
      <dgm:t>
        <a:bodyPr/>
        <a:lstStyle/>
        <a:p>
          <a:endParaRPr lang="es-ES"/>
        </a:p>
      </dgm:t>
    </dgm:pt>
    <dgm:pt modelId="{797E8C88-1D9B-4032-AAD8-0B7320E7E786}" type="pres">
      <dgm:prSet presAssocID="{4E09AA64-AB1C-4EEF-93C6-AE25B0A6CF73}" presName="Name0" presStyleCnt="0">
        <dgm:presLayoutVars>
          <dgm:dir/>
          <dgm:animLvl val="lvl"/>
          <dgm:resizeHandles val="exact"/>
        </dgm:presLayoutVars>
      </dgm:prSet>
      <dgm:spPr/>
    </dgm:pt>
    <dgm:pt modelId="{6FF9FE2A-9B7E-4627-AA1B-277DB54BF9F4}" type="pres">
      <dgm:prSet presAssocID="{75B1D9D1-9FA9-413D-BD1E-B7E8A6321395}" presName="composite" presStyleCnt="0"/>
      <dgm:spPr/>
    </dgm:pt>
    <dgm:pt modelId="{24CF5DCB-F1CE-4A4A-9B3C-59471BA3F412}" type="pres">
      <dgm:prSet presAssocID="{75B1D9D1-9FA9-413D-BD1E-B7E8A632139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B9F3E67-8065-428B-9CC6-037EA0194B66}" type="pres">
      <dgm:prSet presAssocID="{75B1D9D1-9FA9-413D-BD1E-B7E8A6321395}" presName="desTx" presStyleLbl="alignAccFollowNode1" presStyleIdx="0" presStyleCnt="2">
        <dgm:presLayoutVars>
          <dgm:bulletEnabled val="1"/>
        </dgm:presLayoutVars>
      </dgm:prSet>
      <dgm:spPr/>
    </dgm:pt>
    <dgm:pt modelId="{810AC6F1-8CCD-4D4D-BA57-8EAD7B9D7692}" type="pres">
      <dgm:prSet presAssocID="{CCEB1F9B-584D-495B-9D53-BC17E966CC31}" presName="space" presStyleCnt="0"/>
      <dgm:spPr/>
    </dgm:pt>
    <dgm:pt modelId="{E7C556A8-31EB-49B8-8643-31B5CD8D4014}" type="pres">
      <dgm:prSet presAssocID="{96E0C6EF-EF6B-4E05-B190-638F564DA0CF}" presName="composite" presStyleCnt="0"/>
      <dgm:spPr/>
    </dgm:pt>
    <dgm:pt modelId="{9D44767E-BBBE-4CA3-9327-5FE0D009F0F7}" type="pres">
      <dgm:prSet presAssocID="{96E0C6EF-EF6B-4E05-B190-638F564DA0C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B49A5D8-5468-4016-BAD4-EAE1A6470D3B}" type="pres">
      <dgm:prSet presAssocID="{96E0C6EF-EF6B-4E05-B190-638F564DA0C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E4B6000-1278-49B2-B636-593A1BDE4C7F}" srcId="{4E09AA64-AB1C-4EEF-93C6-AE25B0A6CF73}" destId="{96E0C6EF-EF6B-4E05-B190-638F564DA0CF}" srcOrd="1" destOrd="0" parTransId="{0E575EB4-3E91-4DF8-A479-CB0DC231D1D6}" sibTransId="{DC3B5CEE-F06B-45AE-B48B-191CFE5F53C8}"/>
    <dgm:cxn modelId="{57D7CF1D-E858-472C-9379-9F9F9083DA21}" type="presOf" srcId="{4E09AA64-AB1C-4EEF-93C6-AE25B0A6CF73}" destId="{797E8C88-1D9B-4032-AAD8-0B7320E7E786}" srcOrd="0" destOrd="0" presId="urn:microsoft.com/office/officeart/2005/8/layout/hList1"/>
    <dgm:cxn modelId="{D7ED116F-F8FB-4EFD-9F5B-665D70488E33}" type="presOf" srcId="{52DC847E-5797-4345-A93E-1A98147B39FD}" destId="{1B9F3E67-8065-428B-9CC6-037EA0194B66}" srcOrd="0" destOrd="0" presId="urn:microsoft.com/office/officeart/2005/8/layout/hList1"/>
    <dgm:cxn modelId="{15A8E74F-F69E-4A9B-B10E-D7D868C56B9D}" srcId="{75B1D9D1-9FA9-413D-BD1E-B7E8A6321395}" destId="{52DC847E-5797-4345-A93E-1A98147B39FD}" srcOrd="0" destOrd="0" parTransId="{7F1A9922-B958-466C-8DD0-77092207CF82}" sibTransId="{98C5F395-5635-47DE-92C5-65CFF43AD636}"/>
    <dgm:cxn modelId="{585E8A71-399D-4578-B321-9BD7BC8D480B}" type="presOf" srcId="{75B1D9D1-9FA9-413D-BD1E-B7E8A6321395}" destId="{24CF5DCB-F1CE-4A4A-9B3C-59471BA3F412}" srcOrd="0" destOrd="0" presId="urn:microsoft.com/office/officeart/2005/8/layout/hList1"/>
    <dgm:cxn modelId="{F21DBF8D-B34B-4E8D-B4D2-C7DF65E7A68E}" srcId="{96E0C6EF-EF6B-4E05-B190-638F564DA0CF}" destId="{A4E351FA-F5D3-4B2F-B7E8-75F36BDE64EF}" srcOrd="0" destOrd="0" parTransId="{EB3C8BAC-ED74-4ACE-AAA3-329ACD0525AB}" sibTransId="{63ED2368-5E2E-4C4D-BB33-34DBC5140A8D}"/>
    <dgm:cxn modelId="{668D9C92-571B-43B6-804C-23EF14E9FB1E}" srcId="{96E0C6EF-EF6B-4E05-B190-638F564DA0CF}" destId="{E5C13859-11A4-45DE-896E-124477CAB030}" srcOrd="1" destOrd="0" parTransId="{F42A8B10-01AB-4E2D-89D3-15AE89BB87EE}" sibTransId="{47B743E3-60C8-4706-B9CE-5C5BDB9DE117}"/>
    <dgm:cxn modelId="{581F279A-6AA6-4129-A41D-9FEE91FBD96C}" srcId="{75B1D9D1-9FA9-413D-BD1E-B7E8A6321395}" destId="{8B078890-0545-4E8D-94C3-F461DB71C8AA}" srcOrd="1" destOrd="0" parTransId="{15709E37-1B22-4D88-91E5-5BB13E399882}" sibTransId="{86DA880A-8039-4165-9AC3-44A6A36A63B6}"/>
    <dgm:cxn modelId="{D702B5B0-6BF4-4BFE-9714-18829F5EE5FB}" type="presOf" srcId="{96E0C6EF-EF6B-4E05-B190-638F564DA0CF}" destId="{9D44767E-BBBE-4CA3-9327-5FE0D009F0F7}" srcOrd="0" destOrd="0" presId="urn:microsoft.com/office/officeart/2005/8/layout/hList1"/>
    <dgm:cxn modelId="{8A15BCC6-2694-4985-B73F-1412EC4D0F69}" srcId="{4E09AA64-AB1C-4EEF-93C6-AE25B0A6CF73}" destId="{75B1D9D1-9FA9-413D-BD1E-B7E8A6321395}" srcOrd="0" destOrd="0" parTransId="{CB3213D2-F50B-4EF1-9DDC-68EA77A5C200}" sibTransId="{CCEB1F9B-584D-495B-9D53-BC17E966CC31}"/>
    <dgm:cxn modelId="{411411CE-C083-465F-9098-99E444828A87}" type="presOf" srcId="{A4E351FA-F5D3-4B2F-B7E8-75F36BDE64EF}" destId="{7B49A5D8-5468-4016-BAD4-EAE1A6470D3B}" srcOrd="0" destOrd="0" presId="urn:microsoft.com/office/officeart/2005/8/layout/hList1"/>
    <dgm:cxn modelId="{0804B2FF-E833-4BA9-86D6-B236BC19ADDB}" type="presOf" srcId="{E5C13859-11A4-45DE-896E-124477CAB030}" destId="{7B49A5D8-5468-4016-BAD4-EAE1A6470D3B}" srcOrd="0" destOrd="1" presId="urn:microsoft.com/office/officeart/2005/8/layout/hList1"/>
    <dgm:cxn modelId="{FDABE4FF-0D99-4554-965D-34910949744E}" type="presOf" srcId="{8B078890-0545-4E8D-94C3-F461DB71C8AA}" destId="{1B9F3E67-8065-428B-9CC6-037EA0194B66}" srcOrd="0" destOrd="1" presId="urn:microsoft.com/office/officeart/2005/8/layout/hList1"/>
    <dgm:cxn modelId="{D1239631-62D8-4521-9E8D-A5B2AD620601}" type="presParOf" srcId="{797E8C88-1D9B-4032-AAD8-0B7320E7E786}" destId="{6FF9FE2A-9B7E-4627-AA1B-277DB54BF9F4}" srcOrd="0" destOrd="0" presId="urn:microsoft.com/office/officeart/2005/8/layout/hList1"/>
    <dgm:cxn modelId="{BEF273F1-7580-49A6-99FF-D209F2BF8167}" type="presParOf" srcId="{6FF9FE2A-9B7E-4627-AA1B-277DB54BF9F4}" destId="{24CF5DCB-F1CE-4A4A-9B3C-59471BA3F412}" srcOrd="0" destOrd="0" presId="urn:microsoft.com/office/officeart/2005/8/layout/hList1"/>
    <dgm:cxn modelId="{F744B0AA-738C-4BC4-870D-B39297D5AE82}" type="presParOf" srcId="{6FF9FE2A-9B7E-4627-AA1B-277DB54BF9F4}" destId="{1B9F3E67-8065-428B-9CC6-037EA0194B66}" srcOrd="1" destOrd="0" presId="urn:microsoft.com/office/officeart/2005/8/layout/hList1"/>
    <dgm:cxn modelId="{F5246D0C-59F3-4291-BA7A-76F721C30E08}" type="presParOf" srcId="{797E8C88-1D9B-4032-AAD8-0B7320E7E786}" destId="{810AC6F1-8CCD-4D4D-BA57-8EAD7B9D7692}" srcOrd="1" destOrd="0" presId="urn:microsoft.com/office/officeart/2005/8/layout/hList1"/>
    <dgm:cxn modelId="{38A24D23-3CA0-4886-B1AC-36FAC938DF97}" type="presParOf" srcId="{797E8C88-1D9B-4032-AAD8-0B7320E7E786}" destId="{E7C556A8-31EB-49B8-8643-31B5CD8D4014}" srcOrd="2" destOrd="0" presId="urn:microsoft.com/office/officeart/2005/8/layout/hList1"/>
    <dgm:cxn modelId="{E71B6BA9-544F-407F-BA5D-81D821B3ECEB}" type="presParOf" srcId="{E7C556A8-31EB-49B8-8643-31B5CD8D4014}" destId="{9D44767E-BBBE-4CA3-9327-5FE0D009F0F7}" srcOrd="0" destOrd="0" presId="urn:microsoft.com/office/officeart/2005/8/layout/hList1"/>
    <dgm:cxn modelId="{E0792E26-44D8-4EED-9B70-B5D0D6BC1DB2}" type="presParOf" srcId="{E7C556A8-31EB-49B8-8643-31B5CD8D4014}" destId="{7B49A5D8-5468-4016-BAD4-EAE1A6470D3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6ADFDF-A785-4220-90B3-BB040B290A1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928B686-6E34-4D2F-AA66-DA7C8B0E03D4}">
      <dgm:prSet phldrT="[Texto]" custT="1"/>
      <dgm:spPr/>
      <dgm:t>
        <a:bodyPr/>
        <a:lstStyle/>
        <a:p>
          <a:r>
            <a:rPr lang="es-ES" sz="4400" b="1" dirty="0">
              <a:solidFill>
                <a:srgbClr val="FF0000"/>
              </a:solidFill>
            </a:rPr>
            <a:t>FIEBRE</a:t>
          </a:r>
        </a:p>
      </dgm:t>
    </dgm:pt>
    <dgm:pt modelId="{BE6A2EA3-9F7C-4ED5-ADDA-26CFAD3BF79C}" type="parTrans" cxnId="{720642B5-D126-4C9C-9C86-7A7E73D207CF}">
      <dgm:prSet/>
      <dgm:spPr/>
      <dgm:t>
        <a:bodyPr/>
        <a:lstStyle/>
        <a:p>
          <a:endParaRPr lang="es-ES"/>
        </a:p>
      </dgm:t>
    </dgm:pt>
    <dgm:pt modelId="{397BD778-49A8-43A9-B362-7B8AEEF35BB3}" type="sibTrans" cxnId="{720642B5-D126-4C9C-9C86-7A7E73D207CF}">
      <dgm:prSet/>
      <dgm:spPr/>
      <dgm:t>
        <a:bodyPr/>
        <a:lstStyle/>
        <a:p>
          <a:endParaRPr lang="es-ES"/>
        </a:p>
      </dgm:t>
    </dgm:pt>
    <dgm:pt modelId="{8B5A0C14-758D-4FF9-9F9C-6FF1FE4FA6E8}">
      <dgm:prSet phldrT="[Texto]"/>
      <dgm:spPr/>
      <dgm:t>
        <a:bodyPr/>
        <a:lstStyle/>
        <a:p>
          <a:r>
            <a:rPr lang="es-ES" dirty="0"/>
            <a:t>DROGAS</a:t>
          </a:r>
        </a:p>
      </dgm:t>
    </dgm:pt>
    <dgm:pt modelId="{2B79EEE8-D2AA-4355-9C61-7A7FFC461251}" type="parTrans" cxnId="{B31D8113-B0A3-4C21-ABB7-A1A4C806B0FD}">
      <dgm:prSet/>
      <dgm:spPr/>
      <dgm:t>
        <a:bodyPr/>
        <a:lstStyle/>
        <a:p>
          <a:endParaRPr lang="es-ES"/>
        </a:p>
      </dgm:t>
    </dgm:pt>
    <dgm:pt modelId="{6E2A68C0-CA6C-47F6-8144-746FD479B25F}" type="sibTrans" cxnId="{B31D8113-B0A3-4C21-ABB7-A1A4C806B0FD}">
      <dgm:prSet/>
      <dgm:spPr/>
      <dgm:t>
        <a:bodyPr/>
        <a:lstStyle/>
        <a:p>
          <a:endParaRPr lang="es-ES"/>
        </a:p>
      </dgm:t>
    </dgm:pt>
    <dgm:pt modelId="{83EEE33D-EEF4-4C08-8103-4AFFBDE371FC}">
      <dgm:prSet phldrT="[Texto]"/>
      <dgm:spPr/>
      <dgm:t>
        <a:bodyPr/>
        <a:lstStyle/>
        <a:p>
          <a:r>
            <a:rPr lang="es-ES" dirty="0"/>
            <a:t>HIPOGLUCEMIAS</a:t>
          </a:r>
        </a:p>
      </dgm:t>
    </dgm:pt>
    <dgm:pt modelId="{5A33B18D-85BB-4B28-84D7-E8F1748DA7E4}" type="parTrans" cxnId="{92EBC8F3-D084-465A-BDC3-366263866842}">
      <dgm:prSet/>
      <dgm:spPr/>
      <dgm:t>
        <a:bodyPr/>
        <a:lstStyle/>
        <a:p>
          <a:endParaRPr lang="es-ES"/>
        </a:p>
      </dgm:t>
    </dgm:pt>
    <dgm:pt modelId="{7F6BC756-E973-4691-B68C-E9EAD0D0D0AA}" type="sibTrans" cxnId="{92EBC8F3-D084-465A-BDC3-366263866842}">
      <dgm:prSet/>
      <dgm:spPr/>
      <dgm:t>
        <a:bodyPr/>
        <a:lstStyle/>
        <a:p>
          <a:endParaRPr lang="es-ES"/>
        </a:p>
      </dgm:t>
    </dgm:pt>
    <dgm:pt modelId="{A5369F20-6B41-4E0A-8213-CDB79B9055E9}">
      <dgm:prSet phldrT="[Texto]"/>
      <dgm:spPr/>
      <dgm:t>
        <a:bodyPr/>
        <a:lstStyle/>
        <a:p>
          <a:r>
            <a:rPr lang="es-ES" dirty="0"/>
            <a:t>INFECCIONES</a:t>
          </a:r>
        </a:p>
      </dgm:t>
    </dgm:pt>
    <dgm:pt modelId="{5D2D8E7E-144E-468C-A167-3EF620D29361}" type="parTrans" cxnId="{9D2839F7-1F32-494C-A692-86A372809596}">
      <dgm:prSet/>
      <dgm:spPr/>
      <dgm:t>
        <a:bodyPr/>
        <a:lstStyle/>
        <a:p>
          <a:endParaRPr lang="es-ES"/>
        </a:p>
      </dgm:t>
    </dgm:pt>
    <dgm:pt modelId="{6FC2BD43-135B-44C4-AB75-AC08DC0F6CD1}" type="sibTrans" cxnId="{9D2839F7-1F32-494C-A692-86A372809596}">
      <dgm:prSet/>
      <dgm:spPr/>
      <dgm:t>
        <a:bodyPr/>
        <a:lstStyle/>
        <a:p>
          <a:endParaRPr lang="es-ES"/>
        </a:p>
      </dgm:t>
    </dgm:pt>
    <dgm:pt modelId="{752A44E0-5D1B-4BC1-81AF-9D45693F81E1}">
      <dgm:prSet phldrT="[Texto]"/>
      <dgm:spPr/>
      <dgm:t>
        <a:bodyPr/>
        <a:lstStyle/>
        <a:p>
          <a:r>
            <a:rPr lang="es-ES" dirty="0"/>
            <a:t>TRAUMATISMOS</a:t>
          </a:r>
        </a:p>
      </dgm:t>
    </dgm:pt>
    <dgm:pt modelId="{3B9953C6-1DF9-4F78-9718-28D8EFB3D65F}" type="parTrans" cxnId="{8CC9870C-4C3D-46B6-90E0-F2BC78BDB4B3}">
      <dgm:prSet/>
      <dgm:spPr/>
      <dgm:t>
        <a:bodyPr/>
        <a:lstStyle/>
        <a:p>
          <a:endParaRPr lang="es-ES"/>
        </a:p>
      </dgm:t>
    </dgm:pt>
    <dgm:pt modelId="{4CA6C9D0-8B5C-4B84-A701-F8B77E197E4C}" type="sibTrans" cxnId="{8CC9870C-4C3D-46B6-90E0-F2BC78BDB4B3}">
      <dgm:prSet/>
      <dgm:spPr/>
      <dgm:t>
        <a:bodyPr/>
        <a:lstStyle/>
        <a:p>
          <a:endParaRPr lang="es-ES"/>
        </a:p>
      </dgm:t>
    </dgm:pt>
    <dgm:pt modelId="{53CC5A23-1E26-4D17-AEBF-37302066630B}" type="pres">
      <dgm:prSet presAssocID="{C66ADFDF-A785-4220-90B3-BB040B290A1D}" presName="diagram" presStyleCnt="0">
        <dgm:presLayoutVars>
          <dgm:dir/>
          <dgm:resizeHandles val="exact"/>
        </dgm:presLayoutVars>
      </dgm:prSet>
      <dgm:spPr/>
    </dgm:pt>
    <dgm:pt modelId="{91959C58-832E-44A2-AD5C-1BEF803F6D5D}" type="pres">
      <dgm:prSet presAssocID="{B928B686-6E34-4D2F-AA66-DA7C8B0E03D4}" presName="node" presStyleLbl="node1" presStyleIdx="0" presStyleCnt="5">
        <dgm:presLayoutVars>
          <dgm:bulletEnabled val="1"/>
        </dgm:presLayoutVars>
      </dgm:prSet>
      <dgm:spPr/>
    </dgm:pt>
    <dgm:pt modelId="{271DEC94-5BD5-48BC-B1AF-0FE060F62435}" type="pres">
      <dgm:prSet presAssocID="{397BD778-49A8-43A9-B362-7B8AEEF35BB3}" presName="sibTrans" presStyleCnt="0"/>
      <dgm:spPr/>
    </dgm:pt>
    <dgm:pt modelId="{4CA300E2-6D02-44CD-A0F0-27F06455757A}" type="pres">
      <dgm:prSet presAssocID="{8B5A0C14-758D-4FF9-9F9C-6FF1FE4FA6E8}" presName="node" presStyleLbl="node1" presStyleIdx="1" presStyleCnt="5">
        <dgm:presLayoutVars>
          <dgm:bulletEnabled val="1"/>
        </dgm:presLayoutVars>
      </dgm:prSet>
      <dgm:spPr/>
    </dgm:pt>
    <dgm:pt modelId="{6030991C-3373-4033-9D35-D0D415103C6D}" type="pres">
      <dgm:prSet presAssocID="{6E2A68C0-CA6C-47F6-8144-746FD479B25F}" presName="sibTrans" presStyleCnt="0"/>
      <dgm:spPr/>
    </dgm:pt>
    <dgm:pt modelId="{ED4231CC-9086-4D88-B0D5-21BE52C4501D}" type="pres">
      <dgm:prSet presAssocID="{83EEE33D-EEF4-4C08-8103-4AFFBDE371FC}" presName="node" presStyleLbl="node1" presStyleIdx="2" presStyleCnt="5" custLinFactNeighborX="1463" custLinFactNeighborY="4077">
        <dgm:presLayoutVars>
          <dgm:bulletEnabled val="1"/>
        </dgm:presLayoutVars>
      </dgm:prSet>
      <dgm:spPr/>
    </dgm:pt>
    <dgm:pt modelId="{E42CDAAC-E4F6-460B-AB94-1BF0E4012A74}" type="pres">
      <dgm:prSet presAssocID="{7F6BC756-E973-4691-B68C-E9EAD0D0D0AA}" presName="sibTrans" presStyleCnt="0"/>
      <dgm:spPr/>
    </dgm:pt>
    <dgm:pt modelId="{D7F9B49E-4C23-4D22-BB97-661BE7483CFB}" type="pres">
      <dgm:prSet presAssocID="{A5369F20-6B41-4E0A-8213-CDB79B9055E9}" presName="node" presStyleLbl="node1" presStyleIdx="3" presStyleCnt="5">
        <dgm:presLayoutVars>
          <dgm:bulletEnabled val="1"/>
        </dgm:presLayoutVars>
      </dgm:prSet>
      <dgm:spPr/>
    </dgm:pt>
    <dgm:pt modelId="{6E4696FF-0EB4-40B8-9C2C-7D7741A27E7D}" type="pres">
      <dgm:prSet presAssocID="{6FC2BD43-135B-44C4-AB75-AC08DC0F6CD1}" presName="sibTrans" presStyleCnt="0"/>
      <dgm:spPr/>
    </dgm:pt>
    <dgm:pt modelId="{129BE040-25AA-44B7-A736-11C965D43DCA}" type="pres">
      <dgm:prSet presAssocID="{752A44E0-5D1B-4BC1-81AF-9D45693F81E1}" presName="node" presStyleLbl="node1" presStyleIdx="4" presStyleCnt="5">
        <dgm:presLayoutVars>
          <dgm:bulletEnabled val="1"/>
        </dgm:presLayoutVars>
      </dgm:prSet>
      <dgm:spPr/>
    </dgm:pt>
  </dgm:ptLst>
  <dgm:cxnLst>
    <dgm:cxn modelId="{8CC9870C-4C3D-46B6-90E0-F2BC78BDB4B3}" srcId="{C66ADFDF-A785-4220-90B3-BB040B290A1D}" destId="{752A44E0-5D1B-4BC1-81AF-9D45693F81E1}" srcOrd="4" destOrd="0" parTransId="{3B9953C6-1DF9-4F78-9718-28D8EFB3D65F}" sibTransId="{4CA6C9D0-8B5C-4B84-A701-F8B77E197E4C}"/>
    <dgm:cxn modelId="{B31D8113-B0A3-4C21-ABB7-A1A4C806B0FD}" srcId="{C66ADFDF-A785-4220-90B3-BB040B290A1D}" destId="{8B5A0C14-758D-4FF9-9F9C-6FF1FE4FA6E8}" srcOrd="1" destOrd="0" parTransId="{2B79EEE8-D2AA-4355-9C61-7A7FFC461251}" sibTransId="{6E2A68C0-CA6C-47F6-8144-746FD479B25F}"/>
    <dgm:cxn modelId="{2F790225-CCCA-4314-B4BF-211BA3EB42E3}" type="presOf" srcId="{B928B686-6E34-4D2F-AA66-DA7C8B0E03D4}" destId="{91959C58-832E-44A2-AD5C-1BEF803F6D5D}" srcOrd="0" destOrd="0" presId="urn:microsoft.com/office/officeart/2005/8/layout/default"/>
    <dgm:cxn modelId="{EB7953A1-5E5E-4CB3-9241-3408F4579E75}" type="presOf" srcId="{8B5A0C14-758D-4FF9-9F9C-6FF1FE4FA6E8}" destId="{4CA300E2-6D02-44CD-A0F0-27F06455757A}" srcOrd="0" destOrd="0" presId="urn:microsoft.com/office/officeart/2005/8/layout/default"/>
    <dgm:cxn modelId="{46A755A8-6BC6-41DA-ACA9-FE1DA1CC2D18}" type="presOf" srcId="{A5369F20-6B41-4E0A-8213-CDB79B9055E9}" destId="{D7F9B49E-4C23-4D22-BB97-661BE7483CFB}" srcOrd="0" destOrd="0" presId="urn:microsoft.com/office/officeart/2005/8/layout/default"/>
    <dgm:cxn modelId="{E1F5A0B2-7D1D-4475-B0A7-F33120C4A923}" type="presOf" srcId="{83EEE33D-EEF4-4C08-8103-4AFFBDE371FC}" destId="{ED4231CC-9086-4D88-B0D5-21BE52C4501D}" srcOrd="0" destOrd="0" presId="urn:microsoft.com/office/officeart/2005/8/layout/default"/>
    <dgm:cxn modelId="{720642B5-D126-4C9C-9C86-7A7E73D207CF}" srcId="{C66ADFDF-A785-4220-90B3-BB040B290A1D}" destId="{B928B686-6E34-4D2F-AA66-DA7C8B0E03D4}" srcOrd="0" destOrd="0" parTransId="{BE6A2EA3-9F7C-4ED5-ADDA-26CFAD3BF79C}" sibTransId="{397BD778-49A8-43A9-B362-7B8AEEF35BB3}"/>
    <dgm:cxn modelId="{C738D7DE-83D3-4D13-97EF-7807DA6954B8}" type="presOf" srcId="{C66ADFDF-A785-4220-90B3-BB040B290A1D}" destId="{53CC5A23-1E26-4D17-AEBF-37302066630B}" srcOrd="0" destOrd="0" presId="urn:microsoft.com/office/officeart/2005/8/layout/default"/>
    <dgm:cxn modelId="{92EBC8F3-D084-465A-BDC3-366263866842}" srcId="{C66ADFDF-A785-4220-90B3-BB040B290A1D}" destId="{83EEE33D-EEF4-4C08-8103-4AFFBDE371FC}" srcOrd="2" destOrd="0" parTransId="{5A33B18D-85BB-4B28-84D7-E8F1748DA7E4}" sibTransId="{7F6BC756-E973-4691-B68C-E9EAD0D0D0AA}"/>
    <dgm:cxn modelId="{9D2839F7-1F32-494C-A692-86A372809596}" srcId="{C66ADFDF-A785-4220-90B3-BB040B290A1D}" destId="{A5369F20-6B41-4E0A-8213-CDB79B9055E9}" srcOrd="3" destOrd="0" parTransId="{5D2D8E7E-144E-468C-A167-3EF620D29361}" sibTransId="{6FC2BD43-135B-44C4-AB75-AC08DC0F6CD1}"/>
    <dgm:cxn modelId="{1ECA38FF-38E2-4666-BBA7-0CB8CF53F126}" type="presOf" srcId="{752A44E0-5D1B-4BC1-81AF-9D45693F81E1}" destId="{129BE040-25AA-44B7-A736-11C965D43DCA}" srcOrd="0" destOrd="0" presId="urn:microsoft.com/office/officeart/2005/8/layout/default"/>
    <dgm:cxn modelId="{1ED2C479-B699-4855-88B2-336082366329}" type="presParOf" srcId="{53CC5A23-1E26-4D17-AEBF-37302066630B}" destId="{91959C58-832E-44A2-AD5C-1BEF803F6D5D}" srcOrd="0" destOrd="0" presId="urn:microsoft.com/office/officeart/2005/8/layout/default"/>
    <dgm:cxn modelId="{9DA8D4BA-0AAD-456F-AAB4-FB65C86D0CCB}" type="presParOf" srcId="{53CC5A23-1E26-4D17-AEBF-37302066630B}" destId="{271DEC94-5BD5-48BC-B1AF-0FE060F62435}" srcOrd="1" destOrd="0" presId="urn:microsoft.com/office/officeart/2005/8/layout/default"/>
    <dgm:cxn modelId="{53E28C19-2228-450A-BFAF-301AF729621B}" type="presParOf" srcId="{53CC5A23-1E26-4D17-AEBF-37302066630B}" destId="{4CA300E2-6D02-44CD-A0F0-27F06455757A}" srcOrd="2" destOrd="0" presId="urn:microsoft.com/office/officeart/2005/8/layout/default"/>
    <dgm:cxn modelId="{F1A592EF-32BA-4655-953C-3206F88EC818}" type="presParOf" srcId="{53CC5A23-1E26-4D17-AEBF-37302066630B}" destId="{6030991C-3373-4033-9D35-D0D415103C6D}" srcOrd="3" destOrd="0" presId="urn:microsoft.com/office/officeart/2005/8/layout/default"/>
    <dgm:cxn modelId="{BC1BC8BD-5132-4AA5-879E-211208B5B14D}" type="presParOf" srcId="{53CC5A23-1E26-4D17-AEBF-37302066630B}" destId="{ED4231CC-9086-4D88-B0D5-21BE52C4501D}" srcOrd="4" destOrd="0" presId="urn:microsoft.com/office/officeart/2005/8/layout/default"/>
    <dgm:cxn modelId="{AEC9B4C4-D0B2-400D-B58D-4F8070E5D4F1}" type="presParOf" srcId="{53CC5A23-1E26-4D17-AEBF-37302066630B}" destId="{E42CDAAC-E4F6-460B-AB94-1BF0E4012A74}" srcOrd="5" destOrd="0" presId="urn:microsoft.com/office/officeart/2005/8/layout/default"/>
    <dgm:cxn modelId="{898F6606-01C0-4B01-8038-9666DF546F3D}" type="presParOf" srcId="{53CC5A23-1E26-4D17-AEBF-37302066630B}" destId="{D7F9B49E-4C23-4D22-BB97-661BE7483CFB}" srcOrd="6" destOrd="0" presId="urn:microsoft.com/office/officeart/2005/8/layout/default"/>
    <dgm:cxn modelId="{2756CDA9-5C9E-4F3D-ABC1-56AB90CD6A6B}" type="presParOf" srcId="{53CC5A23-1E26-4D17-AEBF-37302066630B}" destId="{6E4696FF-0EB4-40B8-9C2C-7D7741A27E7D}" srcOrd="7" destOrd="0" presId="urn:microsoft.com/office/officeart/2005/8/layout/default"/>
    <dgm:cxn modelId="{D7B3208C-D9D4-44A3-AEF2-0757071A10F2}" type="presParOf" srcId="{53CC5A23-1E26-4D17-AEBF-37302066630B}" destId="{129BE040-25AA-44B7-A736-11C965D43DC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DA3EB8-9C16-4DDE-ABEC-163D9BFE9201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BCA6F1B-9211-4134-B261-1D29EF667D3A}">
      <dgm:prSet/>
      <dgm:spPr/>
      <dgm:t>
        <a:bodyPr/>
        <a:lstStyle/>
        <a:p>
          <a:r>
            <a:rPr lang="es-ES" dirty="0"/>
            <a:t>1. Tumbar a la víctima (si es posible de lado) y evitar que pueda hacerse daño con objetos cercanos. Crear un ambiente tranquilo.</a:t>
          </a:r>
          <a:endParaRPr lang="en-US" dirty="0"/>
        </a:p>
      </dgm:t>
    </dgm:pt>
    <dgm:pt modelId="{3FDB352E-FC9C-4719-9972-E3C3A855DBF2}" type="parTrans" cxnId="{CDFBCB6D-E5BB-4AD8-92EB-00F7E457C240}">
      <dgm:prSet/>
      <dgm:spPr/>
      <dgm:t>
        <a:bodyPr/>
        <a:lstStyle/>
        <a:p>
          <a:endParaRPr lang="en-US"/>
        </a:p>
      </dgm:t>
    </dgm:pt>
    <dgm:pt modelId="{63BF762D-3779-40F4-98BA-FA8559DF312C}" type="sibTrans" cxnId="{CDFBCB6D-E5BB-4AD8-92EB-00F7E457C240}">
      <dgm:prSet/>
      <dgm:spPr/>
      <dgm:t>
        <a:bodyPr/>
        <a:lstStyle/>
        <a:p>
          <a:endParaRPr lang="en-US"/>
        </a:p>
      </dgm:t>
    </dgm:pt>
    <dgm:pt modelId="{9FEAE720-DCE9-4CB3-929F-57F526263D5F}">
      <dgm:prSet/>
      <dgm:spPr/>
      <dgm:t>
        <a:bodyPr/>
        <a:lstStyle/>
        <a:p>
          <a:r>
            <a:rPr lang="es-ES" dirty="0"/>
            <a:t>2. Comprobar que respira bien. No es necesario introducir ningún objeto en la boca que le pueda hacer daño.</a:t>
          </a:r>
          <a:endParaRPr lang="en-US" dirty="0"/>
        </a:p>
      </dgm:t>
    </dgm:pt>
    <dgm:pt modelId="{E7C1ACE7-64F7-4A06-BDDE-5A92501AA860}" type="parTrans" cxnId="{20939AF1-DCE6-4DE4-A920-247CFDBE083C}">
      <dgm:prSet/>
      <dgm:spPr/>
      <dgm:t>
        <a:bodyPr/>
        <a:lstStyle/>
        <a:p>
          <a:endParaRPr lang="en-US"/>
        </a:p>
      </dgm:t>
    </dgm:pt>
    <dgm:pt modelId="{09D0498F-F3C4-443F-A839-4212442599E2}" type="sibTrans" cxnId="{20939AF1-DCE6-4DE4-A920-247CFDBE083C}">
      <dgm:prSet/>
      <dgm:spPr/>
      <dgm:t>
        <a:bodyPr/>
        <a:lstStyle/>
        <a:p>
          <a:endParaRPr lang="en-US"/>
        </a:p>
      </dgm:t>
    </dgm:pt>
    <dgm:pt modelId="{E8E966F2-2B22-4DF4-BB19-AC475695B482}">
      <dgm:prSet/>
      <dgm:spPr/>
      <dgm:t>
        <a:bodyPr/>
        <a:lstStyle/>
        <a:p>
          <a:r>
            <a:rPr lang="es-ES"/>
            <a:t>3. Aflojarle la ropa y si lleva algún objeto en el cuello que pueda comprimirle, quitárselo.</a:t>
          </a:r>
          <a:endParaRPr lang="en-US"/>
        </a:p>
      </dgm:t>
    </dgm:pt>
    <dgm:pt modelId="{8551D714-E6AB-4E68-BA85-3BF2F79D00AE}" type="parTrans" cxnId="{F3F80E70-8FA9-4975-BF6D-95F48B4485E9}">
      <dgm:prSet/>
      <dgm:spPr/>
      <dgm:t>
        <a:bodyPr/>
        <a:lstStyle/>
        <a:p>
          <a:endParaRPr lang="en-US"/>
        </a:p>
      </dgm:t>
    </dgm:pt>
    <dgm:pt modelId="{18B2A4EC-34F6-4A24-8458-7903FDEBBE21}" type="sibTrans" cxnId="{F3F80E70-8FA9-4975-BF6D-95F48B4485E9}">
      <dgm:prSet/>
      <dgm:spPr/>
      <dgm:t>
        <a:bodyPr/>
        <a:lstStyle/>
        <a:p>
          <a:endParaRPr lang="en-US"/>
        </a:p>
      </dgm:t>
    </dgm:pt>
    <dgm:pt modelId="{012FC50F-D16E-487F-93A9-BD48DF6C54FB}">
      <dgm:prSet/>
      <dgm:spPr/>
      <dgm:t>
        <a:bodyPr/>
        <a:lstStyle/>
        <a:p>
          <a:r>
            <a:rPr lang="es-ES" dirty="0"/>
            <a:t>4. Si tiene fiebre, intentar bajarla quitándole la ropa y poner supositorio de paracetamol.</a:t>
          </a:r>
          <a:endParaRPr lang="en-US" dirty="0"/>
        </a:p>
      </dgm:t>
    </dgm:pt>
    <dgm:pt modelId="{C011E34E-2278-46EB-AF8E-D382774ADA2D}" type="parTrans" cxnId="{A8635531-5275-4EC5-A9FC-8470B6604635}">
      <dgm:prSet/>
      <dgm:spPr/>
      <dgm:t>
        <a:bodyPr/>
        <a:lstStyle/>
        <a:p>
          <a:endParaRPr lang="en-US"/>
        </a:p>
      </dgm:t>
    </dgm:pt>
    <dgm:pt modelId="{27E8ED87-10E1-4145-8337-FFBC9BA807BE}" type="sibTrans" cxnId="{A8635531-5275-4EC5-A9FC-8470B6604635}">
      <dgm:prSet/>
      <dgm:spPr/>
      <dgm:t>
        <a:bodyPr/>
        <a:lstStyle/>
        <a:p>
          <a:endParaRPr lang="en-US"/>
        </a:p>
      </dgm:t>
    </dgm:pt>
    <dgm:pt modelId="{2A8A24F0-9DD2-4263-BE0C-94A4804A21CF}">
      <dgm:prSet/>
      <dgm:spPr/>
      <dgm:t>
        <a:bodyPr/>
        <a:lstStyle/>
        <a:p>
          <a:r>
            <a:rPr lang="es-ES" dirty="0"/>
            <a:t>5. Si dura más de 10 minutos o es la primera vez que ocurre, es conveniente llamar al teléfono de emergencias 112 y buscar ayuda médica.</a:t>
          </a:r>
          <a:endParaRPr lang="en-US" dirty="0"/>
        </a:p>
      </dgm:t>
    </dgm:pt>
    <dgm:pt modelId="{E82A9697-5925-4865-95BF-A032733C1F47}" type="parTrans" cxnId="{F3B70B43-7B6A-45E9-99A6-14A79378C719}">
      <dgm:prSet/>
      <dgm:spPr/>
      <dgm:t>
        <a:bodyPr/>
        <a:lstStyle/>
        <a:p>
          <a:endParaRPr lang="en-US"/>
        </a:p>
      </dgm:t>
    </dgm:pt>
    <dgm:pt modelId="{BFA3350A-2685-467E-BED3-7D3C312BDEC8}" type="sibTrans" cxnId="{F3B70B43-7B6A-45E9-99A6-14A79378C719}">
      <dgm:prSet/>
      <dgm:spPr/>
      <dgm:t>
        <a:bodyPr/>
        <a:lstStyle/>
        <a:p>
          <a:endParaRPr lang="en-US"/>
        </a:p>
      </dgm:t>
    </dgm:pt>
    <dgm:pt modelId="{69927921-03A8-4ED1-BE89-EB543D18DC31}" type="pres">
      <dgm:prSet presAssocID="{AFDA3EB8-9C16-4DDE-ABEC-163D9BFE9201}" presName="root" presStyleCnt="0">
        <dgm:presLayoutVars>
          <dgm:dir/>
          <dgm:resizeHandles val="exact"/>
        </dgm:presLayoutVars>
      </dgm:prSet>
      <dgm:spPr/>
    </dgm:pt>
    <dgm:pt modelId="{6DE850CF-D72F-4955-9863-16F368078C17}" type="pres">
      <dgm:prSet presAssocID="{AFDA3EB8-9C16-4DDE-ABEC-163D9BFE9201}" presName="container" presStyleCnt="0">
        <dgm:presLayoutVars>
          <dgm:dir/>
          <dgm:resizeHandles val="exact"/>
        </dgm:presLayoutVars>
      </dgm:prSet>
      <dgm:spPr/>
    </dgm:pt>
    <dgm:pt modelId="{1B81ECDD-C196-40E5-96B9-751E19582047}" type="pres">
      <dgm:prSet presAssocID="{BBCA6F1B-9211-4134-B261-1D29EF667D3A}" presName="compNode" presStyleCnt="0"/>
      <dgm:spPr/>
    </dgm:pt>
    <dgm:pt modelId="{26E96EBF-0392-4406-8EBD-0D46B76233EB}" type="pres">
      <dgm:prSet presAssocID="{BBCA6F1B-9211-4134-B261-1D29EF667D3A}" presName="iconBgRect" presStyleLbl="bgShp" presStyleIdx="0" presStyleCnt="5"/>
      <dgm:spPr/>
    </dgm:pt>
    <dgm:pt modelId="{B3428B4B-AF7B-4A93-B82D-3E7610C067FE}" type="pres">
      <dgm:prSet presAssocID="{BBCA6F1B-9211-4134-B261-1D29EF667D3A}" presName="iconRect" presStyleLbl="node1" presStyleIdx="0" presStyleCnt="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01AE0483-3D6F-4554-B049-F486F5A9901D}" type="pres">
      <dgm:prSet presAssocID="{BBCA6F1B-9211-4134-B261-1D29EF667D3A}" presName="spaceRect" presStyleCnt="0"/>
      <dgm:spPr/>
    </dgm:pt>
    <dgm:pt modelId="{08A57B17-D3E9-4A9A-94BB-C5E3302C2A1A}" type="pres">
      <dgm:prSet presAssocID="{BBCA6F1B-9211-4134-B261-1D29EF667D3A}" presName="textRect" presStyleLbl="revTx" presStyleIdx="0" presStyleCnt="5">
        <dgm:presLayoutVars>
          <dgm:chMax val="1"/>
          <dgm:chPref val="1"/>
        </dgm:presLayoutVars>
      </dgm:prSet>
      <dgm:spPr/>
    </dgm:pt>
    <dgm:pt modelId="{F6CD7F91-A473-4266-A8C5-527FA874E12F}" type="pres">
      <dgm:prSet presAssocID="{63BF762D-3779-40F4-98BA-FA8559DF312C}" presName="sibTrans" presStyleLbl="sibTrans2D1" presStyleIdx="0" presStyleCnt="0"/>
      <dgm:spPr/>
    </dgm:pt>
    <dgm:pt modelId="{20242794-1178-47EE-9986-4C251E7F1E57}" type="pres">
      <dgm:prSet presAssocID="{9FEAE720-DCE9-4CB3-929F-57F526263D5F}" presName="compNode" presStyleCnt="0"/>
      <dgm:spPr/>
    </dgm:pt>
    <dgm:pt modelId="{0EC9C6A6-FFA7-407F-9DF3-6AA7086FDBBE}" type="pres">
      <dgm:prSet presAssocID="{9FEAE720-DCE9-4CB3-929F-57F526263D5F}" presName="iconBgRect" presStyleLbl="bgShp" presStyleIdx="1" presStyleCnt="5"/>
      <dgm:spPr/>
    </dgm:pt>
    <dgm:pt modelId="{5E3D6145-58C0-4556-8668-CA8926A89289}" type="pres">
      <dgm:prSet presAssocID="{9FEAE720-DCE9-4CB3-929F-57F526263D5F}" presName="iconRect" presStyleLbl="node1" presStyleIdx="1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08E4A030-931E-4D97-8BBE-C1E41CCC414E}" type="pres">
      <dgm:prSet presAssocID="{9FEAE720-DCE9-4CB3-929F-57F526263D5F}" presName="spaceRect" presStyleCnt="0"/>
      <dgm:spPr/>
    </dgm:pt>
    <dgm:pt modelId="{AF3AE819-45BD-4924-A1C7-6934B7A21B39}" type="pres">
      <dgm:prSet presAssocID="{9FEAE720-DCE9-4CB3-929F-57F526263D5F}" presName="textRect" presStyleLbl="revTx" presStyleIdx="1" presStyleCnt="5">
        <dgm:presLayoutVars>
          <dgm:chMax val="1"/>
          <dgm:chPref val="1"/>
        </dgm:presLayoutVars>
      </dgm:prSet>
      <dgm:spPr/>
    </dgm:pt>
    <dgm:pt modelId="{944E4879-0C8A-4762-8D97-9FECC9EBCA7C}" type="pres">
      <dgm:prSet presAssocID="{09D0498F-F3C4-443F-A839-4212442599E2}" presName="sibTrans" presStyleLbl="sibTrans2D1" presStyleIdx="0" presStyleCnt="0"/>
      <dgm:spPr/>
    </dgm:pt>
    <dgm:pt modelId="{850A3A13-FFEE-4FB0-AE55-091E6862EB5D}" type="pres">
      <dgm:prSet presAssocID="{E8E966F2-2B22-4DF4-BB19-AC475695B482}" presName="compNode" presStyleCnt="0"/>
      <dgm:spPr/>
    </dgm:pt>
    <dgm:pt modelId="{C518D0AE-731A-4200-856A-D9E6313335E2}" type="pres">
      <dgm:prSet presAssocID="{E8E966F2-2B22-4DF4-BB19-AC475695B482}" presName="iconBgRect" presStyleLbl="bgShp" presStyleIdx="2" presStyleCnt="5"/>
      <dgm:spPr/>
    </dgm:pt>
    <dgm:pt modelId="{2A330A8C-8A80-4F8C-A17D-FC832224324B}" type="pres">
      <dgm:prSet presAssocID="{E8E966F2-2B22-4DF4-BB19-AC475695B482}" presName="iconRect" presStyleLbl="node1" presStyleIdx="2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e"/>
        </a:ext>
      </dgm:extLst>
    </dgm:pt>
    <dgm:pt modelId="{354C19A1-978D-42FF-A169-084D9E3FC429}" type="pres">
      <dgm:prSet presAssocID="{E8E966F2-2B22-4DF4-BB19-AC475695B482}" presName="spaceRect" presStyleCnt="0"/>
      <dgm:spPr/>
    </dgm:pt>
    <dgm:pt modelId="{29D66931-711C-4FF8-96B7-63A70CC75060}" type="pres">
      <dgm:prSet presAssocID="{E8E966F2-2B22-4DF4-BB19-AC475695B482}" presName="textRect" presStyleLbl="revTx" presStyleIdx="2" presStyleCnt="5">
        <dgm:presLayoutVars>
          <dgm:chMax val="1"/>
          <dgm:chPref val="1"/>
        </dgm:presLayoutVars>
      </dgm:prSet>
      <dgm:spPr/>
    </dgm:pt>
    <dgm:pt modelId="{A503B236-6B5C-43FB-82B6-3D4CA11AE53B}" type="pres">
      <dgm:prSet presAssocID="{18B2A4EC-34F6-4A24-8458-7903FDEBBE21}" presName="sibTrans" presStyleLbl="sibTrans2D1" presStyleIdx="0" presStyleCnt="0"/>
      <dgm:spPr/>
    </dgm:pt>
    <dgm:pt modelId="{44AE7711-C7C8-49B5-915D-8FB9487BBFC8}" type="pres">
      <dgm:prSet presAssocID="{012FC50F-D16E-487F-93A9-BD48DF6C54FB}" presName="compNode" presStyleCnt="0"/>
      <dgm:spPr/>
    </dgm:pt>
    <dgm:pt modelId="{4706ED42-7251-49C4-86B4-76151011BCD4}" type="pres">
      <dgm:prSet presAssocID="{012FC50F-D16E-487F-93A9-BD48DF6C54FB}" presName="iconBgRect" presStyleLbl="bgShp" presStyleIdx="3" presStyleCnt="5" custLinFactNeighborX="7804" custLinFactNeighborY="-58232"/>
      <dgm:spPr/>
    </dgm:pt>
    <dgm:pt modelId="{BCBEFF68-75CB-4F2E-9E09-8B86CAEC318B}" type="pres">
      <dgm:prSet presAssocID="{012FC50F-D16E-487F-93A9-BD48DF6C54FB}" presName="iconRect" presStyleLbl="node1" presStyleIdx="3" presStyleCnt="5" custLinFactY="-2407" custLinFactNeighborX="13392" custLinFactNeighborY="-100000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3276CB0C-0038-413E-A236-5C3D90B37AC0}" type="pres">
      <dgm:prSet presAssocID="{012FC50F-D16E-487F-93A9-BD48DF6C54FB}" presName="spaceRect" presStyleCnt="0"/>
      <dgm:spPr/>
    </dgm:pt>
    <dgm:pt modelId="{91DA6FF9-56F3-43FD-AD48-EBF8BE568C28}" type="pres">
      <dgm:prSet presAssocID="{012FC50F-D16E-487F-93A9-BD48DF6C54FB}" presName="textRect" presStyleLbl="revTx" presStyleIdx="3" presStyleCnt="5" custLinFactNeighborX="-3459" custLinFactNeighborY="-68634">
        <dgm:presLayoutVars>
          <dgm:chMax val="1"/>
          <dgm:chPref val="1"/>
        </dgm:presLayoutVars>
      </dgm:prSet>
      <dgm:spPr/>
    </dgm:pt>
    <dgm:pt modelId="{7E22FC08-768E-4ECD-BB96-605311870EE5}" type="pres">
      <dgm:prSet presAssocID="{27E8ED87-10E1-4145-8337-FFBC9BA807BE}" presName="sibTrans" presStyleLbl="sibTrans2D1" presStyleIdx="0" presStyleCnt="0"/>
      <dgm:spPr/>
    </dgm:pt>
    <dgm:pt modelId="{BBC7FA5F-0A90-4887-8394-0F3F82BADB3B}" type="pres">
      <dgm:prSet presAssocID="{2A8A24F0-9DD2-4263-BE0C-94A4804A21CF}" presName="compNode" presStyleCnt="0"/>
      <dgm:spPr/>
    </dgm:pt>
    <dgm:pt modelId="{6D727164-645F-460A-BB7E-767B0712C3EB}" type="pres">
      <dgm:prSet presAssocID="{2A8A24F0-9DD2-4263-BE0C-94A4804A21CF}" presName="iconBgRect" presStyleLbl="bgShp" presStyleIdx="4" presStyleCnt="5"/>
      <dgm:spPr/>
    </dgm:pt>
    <dgm:pt modelId="{BC62D497-7F84-4F2F-AEE7-4433BE44DC06}" type="pres">
      <dgm:prSet presAssocID="{2A8A24F0-9DD2-4263-BE0C-94A4804A21C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DB07C5B0-5D54-4769-8CDF-243B08279D2D}" type="pres">
      <dgm:prSet presAssocID="{2A8A24F0-9DD2-4263-BE0C-94A4804A21CF}" presName="spaceRect" presStyleCnt="0"/>
      <dgm:spPr/>
    </dgm:pt>
    <dgm:pt modelId="{7DD88BF9-2572-407B-9655-51591C7E734E}" type="pres">
      <dgm:prSet presAssocID="{2A8A24F0-9DD2-4263-BE0C-94A4804A21C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0225406-6A3D-4840-AB67-477CA219EB80}" type="presOf" srcId="{E8E966F2-2B22-4DF4-BB19-AC475695B482}" destId="{29D66931-711C-4FF8-96B7-63A70CC75060}" srcOrd="0" destOrd="0" presId="urn:microsoft.com/office/officeart/2018/2/layout/IconCircleList"/>
    <dgm:cxn modelId="{A8635531-5275-4EC5-A9FC-8470B6604635}" srcId="{AFDA3EB8-9C16-4DDE-ABEC-163D9BFE9201}" destId="{012FC50F-D16E-487F-93A9-BD48DF6C54FB}" srcOrd="3" destOrd="0" parTransId="{C011E34E-2278-46EB-AF8E-D382774ADA2D}" sibTransId="{27E8ED87-10E1-4145-8337-FFBC9BA807BE}"/>
    <dgm:cxn modelId="{8E169F42-7E3B-40E2-9DC3-5AFB46E4D450}" type="presOf" srcId="{27E8ED87-10E1-4145-8337-FFBC9BA807BE}" destId="{7E22FC08-768E-4ECD-BB96-605311870EE5}" srcOrd="0" destOrd="0" presId="urn:microsoft.com/office/officeart/2018/2/layout/IconCircleList"/>
    <dgm:cxn modelId="{F3B70B43-7B6A-45E9-99A6-14A79378C719}" srcId="{AFDA3EB8-9C16-4DDE-ABEC-163D9BFE9201}" destId="{2A8A24F0-9DD2-4263-BE0C-94A4804A21CF}" srcOrd="4" destOrd="0" parTransId="{E82A9697-5925-4865-95BF-A032733C1F47}" sibTransId="{BFA3350A-2685-467E-BED3-7D3C312BDEC8}"/>
    <dgm:cxn modelId="{E6D7B443-063D-4489-A81A-20FCAE0AC036}" type="presOf" srcId="{09D0498F-F3C4-443F-A839-4212442599E2}" destId="{944E4879-0C8A-4762-8D97-9FECC9EBCA7C}" srcOrd="0" destOrd="0" presId="urn:microsoft.com/office/officeart/2018/2/layout/IconCircleList"/>
    <dgm:cxn modelId="{CDFBCB6D-E5BB-4AD8-92EB-00F7E457C240}" srcId="{AFDA3EB8-9C16-4DDE-ABEC-163D9BFE9201}" destId="{BBCA6F1B-9211-4134-B261-1D29EF667D3A}" srcOrd="0" destOrd="0" parTransId="{3FDB352E-FC9C-4719-9972-E3C3A855DBF2}" sibTransId="{63BF762D-3779-40F4-98BA-FA8559DF312C}"/>
    <dgm:cxn modelId="{F3F80E70-8FA9-4975-BF6D-95F48B4485E9}" srcId="{AFDA3EB8-9C16-4DDE-ABEC-163D9BFE9201}" destId="{E8E966F2-2B22-4DF4-BB19-AC475695B482}" srcOrd="2" destOrd="0" parTransId="{8551D714-E6AB-4E68-BA85-3BF2F79D00AE}" sibTransId="{18B2A4EC-34F6-4A24-8458-7903FDEBBE21}"/>
    <dgm:cxn modelId="{5D720874-624C-4AC4-AECE-31073BB382D1}" type="presOf" srcId="{012FC50F-D16E-487F-93A9-BD48DF6C54FB}" destId="{91DA6FF9-56F3-43FD-AD48-EBF8BE568C28}" srcOrd="0" destOrd="0" presId="urn:microsoft.com/office/officeart/2018/2/layout/IconCircleList"/>
    <dgm:cxn modelId="{B5A67881-51DE-4C69-B988-3E15DE5596B6}" type="presOf" srcId="{2A8A24F0-9DD2-4263-BE0C-94A4804A21CF}" destId="{7DD88BF9-2572-407B-9655-51591C7E734E}" srcOrd="0" destOrd="0" presId="urn:microsoft.com/office/officeart/2018/2/layout/IconCircleList"/>
    <dgm:cxn modelId="{7BCC6D95-AB17-42CC-9867-BDBA416EA835}" type="presOf" srcId="{9FEAE720-DCE9-4CB3-929F-57F526263D5F}" destId="{AF3AE819-45BD-4924-A1C7-6934B7A21B39}" srcOrd="0" destOrd="0" presId="urn:microsoft.com/office/officeart/2018/2/layout/IconCircleList"/>
    <dgm:cxn modelId="{B9C75D9C-D74C-4F07-B57C-1EFC06757B53}" type="presOf" srcId="{18B2A4EC-34F6-4A24-8458-7903FDEBBE21}" destId="{A503B236-6B5C-43FB-82B6-3D4CA11AE53B}" srcOrd="0" destOrd="0" presId="urn:microsoft.com/office/officeart/2018/2/layout/IconCircleList"/>
    <dgm:cxn modelId="{C4B4F4A1-B2B7-4A41-A57F-79B11F408EB9}" type="presOf" srcId="{AFDA3EB8-9C16-4DDE-ABEC-163D9BFE9201}" destId="{69927921-03A8-4ED1-BE89-EB543D18DC31}" srcOrd="0" destOrd="0" presId="urn:microsoft.com/office/officeart/2018/2/layout/IconCircleList"/>
    <dgm:cxn modelId="{664ED1A3-8496-43C1-96D7-F608AE75426A}" type="presOf" srcId="{BBCA6F1B-9211-4134-B261-1D29EF667D3A}" destId="{08A57B17-D3E9-4A9A-94BB-C5E3302C2A1A}" srcOrd="0" destOrd="0" presId="urn:microsoft.com/office/officeart/2018/2/layout/IconCircleList"/>
    <dgm:cxn modelId="{3D8A4AE6-9668-48F1-819A-C9FA846B3D13}" type="presOf" srcId="{63BF762D-3779-40F4-98BA-FA8559DF312C}" destId="{F6CD7F91-A473-4266-A8C5-527FA874E12F}" srcOrd="0" destOrd="0" presId="urn:microsoft.com/office/officeart/2018/2/layout/IconCircleList"/>
    <dgm:cxn modelId="{20939AF1-DCE6-4DE4-A920-247CFDBE083C}" srcId="{AFDA3EB8-9C16-4DDE-ABEC-163D9BFE9201}" destId="{9FEAE720-DCE9-4CB3-929F-57F526263D5F}" srcOrd="1" destOrd="0" parTransId="{E7C1ACE7-64F7-4A06-BDDE-5A92501AA860}" sibTransId="{09D0498F-F3C4-443F-A839-4212442599E2}"/>
    <dgm:cxn modelId="{867D68FC-D5C4-426A-9439-9E0AFA531302}" type="presParOf" srcId="{69927921-03A8-4ED1-BE89-EB543D18DC31}" destId="{6DE850CF-D72F-4955-9863-16F368078C17}" srcOrd="0" destOrd="0" presId="urn:microsoft.com/office/officeart/2018/2/layout/IconCircleList"/>
    <dgm:cxn modelId="{2B2A8FC0-3468-4EAE-939C-53ABEA8C8C91}" type="presParOf" srcId="{6DE850CF-D72F-4955-9863-16F368078C17}" destId="{1B81ECDD-C196-40E5-96B9-751E19582047}" srcOrd="0" destOrd="0" presId="urn:microsoft.com/office/officeart/2018/2/layout/IconCircleList"/>
    <dgm:cxn modelId="{7F080859-D8D7-4EB3-B39C-008F6708AE62}" type="presParOf" srcId="{1B81ECDD-C196-40E5-96B9-751E19582047}" destId="{26E96EBF-0392-4406-8EBD-0D46B76233EB}" srcOrd="0" destOrd="0" presId="urn:microsoft.com/office/officeart/2018/2/layout/IconCircleList"/>
    <dgm:cxn modelId="{8FBDF4CF-3A36-4916-BC33-E36BF46474A5}" type="presParOf" srcId="{1B81ECDD-C196-40E5-96B9-751E19582047}" destId="{B3428B4B-AF7B-4A93-B82D-3E7610C067FE}" srcOrd="1" destOrd="0" presId="urn:microsoft.com/office/officeart/2018/2/layout/IconCircleList"/>
    <dgm:cxn modelId="{160EBA61-F616-4344-8FC7-C82EB1DA7645}" type="presParOf" srcId="{1B81ECDD-C196-40E5-96B9-751E19582047}" destId="{01AE0483-3D6F-4554-B049-F486F5A9901D}" srcOrd="2" destOrd="0" presId="urn:microsoft.com/office/officeart/2018/2/layout/IconCircleList"/>
    <dgm:cxn modelId="{81FC44DC-82B8-4906-88E6-3E0067F1CEBF}" type="presParOf" srcId="{1B81ECDD-C196-40E5-96B9-751E19582047}" destId="{08A57B17-D3E9-4A9A-94BB-C5E3302C2A1A}" srcOrd="3" destOrd="0" presId="urn:microsoft.com/office/officeart/2018/2/layout/IconCircleList"/>
    <dgm:cxn modelId="{2AC0773F-8CFC-4B24-BD44-A73209FCDB3C}" type="presParOf" srcId="{6DE850CF-D72F-4955-9863-16F368078C17}" destId="{F6CD7F91-A473-4266-A8C5-527FA874E12F}" srcOrd="1" destOrd="0" presId="urn:microsoft.com/office/officeart/2018/2/layout/IconCircleList"/>
    <dgm:cxn modelId="{4ABD146F-D61A-4A0F-B8CF-6570FE1DEE58}" type="presParOf" srcId="{6DE850CF-D72F-4955-9863-16F368078C17}" destId="{20242794-1178-47EE-9986-4C251E7F1E57}" srcOrd="2" destOrd="0" presId="urn:microsoft.com/office/officeart/2018/2/layout/IconCircleList"/>
    <dgm:cxn modelId="{1AFD2792-A5C8-4480-98E4-FB46FCBFE018}" type="presParOf" srcId="{20242794-1178-47EE-9986-4C251E7F1E57}" destId="{0EC9C6A6-FFA7-407F-9DF3-6AA7086FDBBE}" srcOrd="0" destOrd="0" presId="urn:microsoft.com/office/officeart/2018/2/layout/IconCircleList"/>
    <dgm:cxn modelId="{38BEC2E1-1632-46C7-B649-E5D50E188B0F}" type="presParOf" srcId="{20242794-1178-47EE-9986-4C251E7F1E57}" destId="{5E3D6145-58C0-4556-8668-CA8926A89289}" srcOrd="1" destOrd="0" presId="urn:microsoft.com/office/officeart/2018/2/layout/IconCircleList"/>
    <dgm:cxn modelId="{C1FCA331-7BF1-4B7F-BAE2-B90B76CA58D9}" type="presParOf" srcId="{20242794-1178-47EE-9986-4C251E7F1E57}" destId="{08E4A030-931E-4D97-8BBE-C1E41CCC414E}" srcOrd="2" destOrd="0" presId="urn:microsoft.com/office/officeart/2018/2/layout/IconCircleList"/>
    <dgm:cxn modelId="{E30490B2-5338-4221-AA11-88176B45DDCF}" type="presParOf" srcId="{20242794-1178-47EE-9986-4C251E7F1E57}" destId="{AF3AE819-45BD-4924-A1C7-6934B7A21B39}" srcOrd="3" destOrd="0" presId="urn:microsoft.com/office/officeart/2018/2/layout/IconCircleList"/>
    <dgm:cxn modelId="{AB0FED68-373A-41E4-80CA-7082D16535CF}" type="presParOf" srcId="{6DE850CF-D72F-4955-9863-16F368078C17}" destId="{944E4879-0C8A-4762-8D97-9FECC9EBCA7C}" srcOrd="3" destOrd="0" presId="urn:microsoft.com/office/officeart/2018/2/layout/IconCircleList"/>
    <dgm:cxn modelId="{3586EE8B-6D8B-4363-BE77-9374EA853B8B}" type="presParOf" srcId="{6DE850CF-D72F-4955-9863-16F368078C17}" destId="{850A3A13-FFEE-4FB0-AE55-091E6862EB5D}" srcOrd="4" destOrd="0" presId="urn:microsoft.com/office/officeart/2018/2/layout/IconCircleList"/>
    <dgm:cxn modelId="{BB8B965F-07B5-4331-B1B1-1B0A835274EE}" type="presParOf" srcId="{850A3A13-FFEE-4FB0-AE55-091E6862EB5D}" destId="{C518D0AE-731A-4200-856A-D9E6313335E2}" srcOrd="0" destOrd="0" presId="urn:microsoft.com/office/officeart/2018/2/layout/IconCircleList"/>
    <dgm:cxn modelId="{EBEF0FCA-AD3F-4B8C-B3B6-CB4BB7B7A469}" type="presParOf" srcId="{850A3A13-FFEE-4FB0-AE55-091E6862EB5D}" destId="{2A330A8C-8A80-4F8C-A17D-FC832224324B}" srcOrd="1" destOrd="0" presId="urn:microsoft.com/office/officeart/2018/2/layout/IconCircleList"/>
    <dgm:cxn modelId="{8DFBCDA9-6A55-424C-AA17-FB7092BEE473}" type="presParOf" srcId="{850A3A13-FFEE-4FB0-AE55-091E6862EB5D}" destId="{354C19A1-978D-42FF-A169-084D9E3FC429}" srcOrd="2" destOrd="0" presId="urn:microsoft.com/office/officeart/2018/2/layout/IconCircleList"/>
    <dgm:cxn modelId="{9359A385-C241-4F19-AEE2-7C259356AC5A}" type="presParOf" srcId="{850A3A13-FFEE-4FB0-AE55-091E6862EB5D}" destId="{29D66931-711C-4FF8-96B7-63A70CC75060}" srcOrd="3" destOrd="0" presId="urn:microsoft.com/office/officeart/2018/2/layout/IconCircleList"/>
    <dgm:cxn modelId="{24938778-F6D2-4FBA-A973-DFB9E10DE67C}" type="presParOf" srcId="{6DE850CF-D72F-4955-9863-16F368078C17}" destId="{A503B236-6B5C-43FB-82B6-3D4CA11AE53B}" srcOrd="5" destOrd="0" presId="urn:microsoft.com/office/officeart/2018/2/layout/IconCircleList"/>
    <dgm:cxn modelId="{FF31D954-B6AB-4DA7-9E95-5EC4E9F07294}" type="presParOf" srcId="{6DE850CF-D72F-4955-9863-16F368078C17}" destId="{44AE7711-C7C8-49B5-915D-8FB9487BBFC8}" srcOrd="6" destOrd="0" presId="urn:microsoft.com/office/officeart/2018/2/layout/IconCircleList"/>
    <dgm:cxn modelId="{1A6182C5-6656-48CC-8BE2-F9EFA61310E3}" type="presParOf" srcId="{44AE7711-C7C8-49B5-915D-8FB9487BBFC8}" destId="{4706ED42-7251-49C4-86B4-76151011BCD4}" srcOrd="0" destOrd="0" presId="urn:microsoft.com/office/officeart/2018/2/layout/IconCircleList"/>
    <dgm:cxn modelId="{C285BE80-1801-420E-B90E-8884C6FC16D4}" type="presParOf" srcId="{44AE7711-C7C8-49B5-915D-8FB9487BBFC8}" destId="{BCBEFF68-75CB-4F2E-9E09-8B86CAEC318B}" srcOrd="1" destOrd="0" presId="urn:microsoft.com/office/officeart/2018/2/layout/IconCircleList"/>
    <dgm:cxn modelId="{66EEE97E-D568-4A63-8AE0-F4AA7A3690EC}" type="presParOf" srcId="{44AE7711-C7C8-49B5-915D-8FB9487BBFC8}" destId="{3276CB0C-0038-413E-A236-5C3D90B37AC0}" srcOrd="2" destOrd="0" presId="urn:microsoft.com/office/officeart/2018/2/layout/IconCircleList"/>
    <dgm:cxn modelId="{741823FD-E68D-44B3-82B0-FE28E7DC1DF3}" type="presParOf" srcId="{44AE7711-C7C8-49B5-915D-8FB9487BBFC8}" destId="{91DA6FF9-56F3-43FD-AD48-EBF8BE568C28}" srcOrd="3" destOrd="0" presId="urn:microsoft.com/office/officeart/2018/2/layout/IconCircleList"/>
    <dgm:cxn modelId="{29AD9DAF-0362-40F0-9620-01EAFE894497}" type="presParOf" srcId="{6DE850CF-D72F-4955-9863-16F368078C17}" destId="{7E22FC08-768E-4ECD-BB96-605311870EE5}" srcOrd="7" destOrd="0" presId="urn:microsoft.com/office/officeart/2018/2/layout/IconCircleList"/>
    <dgm:cxn modelId="{9519657E-3835-4A3B-B435-0FBFE4DCA460}" type="presParOf" srcId="{6DE850CF-D72F-4955-9863-16F368078C17}" destId="{BBC7FA5F-0A90-4887-8394-0F3F82BADB3B}" srcOrd="8" destOrd="0" presId="urn:microsoft.com/office/officeart/2018/2/layout/IconCircleList"/>
    <dgm:cxn modelId="{0F8149DD-45EA-4F67-A756-29C587B475D5}" type="presParOf" srcId="{BBC7FA5F-0A90-4887-8394-0F3F82BADB3B}" destId="{6D727164-645F-460A-BB7E-767B0712C3EB}" srcOrd="0" destOrd="0" presId="urn:microsoft.com/office/officeart/2018/2/layout/IconCircleList"/>
    <dgm:cxn modelId="{5EE562DB-999B-48B9-8D1D-5362DCF4420B}" type="presParOf" srcId="{BBC7FA5F-0A90-4887-8394-0F3F82BADB3B}" destId="{BC62D497-7F84-4F2F-AEE7-4433BE44DC06}" srcOrd="1" destOrd="0" presId="urn:microsoft.com/office/officeart/2018/2/layout/IconCircleList"/>
    <dgm:cxn modelId="{4D671D6A-5B06-4E0D-9D03-CF326DCB2F7E}" type="presParOf" srcId="{BBC7FA5F-0A90-4887-8394-0F3F82BADB3B}" destId="{DB07C5B0-5D54-4769-8CDF-243B08279D2D}" srcOrd="2" destOrd="0" presId="urn:microsoft.com/office/officeart/2018/2/layout/IconCircleList"/>
    <dgm:cxn modelId="{ABD7EDA4-A09B-49D9-881D-DF14F9709EBE}" type="presParOf" srcId="{BBC7FA5F-0A90-4887-8394-0F3F82BADB3B}" destId="{7DD88BF9-2572-407B-9655-51591C7E734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1A072D-4834-4450-9BFF-1BD82A98A83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80A2514-E123-43B4-AB61-37D0BE937CEF}">
      <dgm:prSet phldrT="[Texto]" custT="1"/>
      <dgm:spPr>
        <a:solidFill>
          <a:srgbClr val="B7E11F"/>
        </a:solidFill>
      </dgm:spPr>
      <dgm:t>
        <a:bodyPr/>
        <a:lstStyle/>
        <a:p>
          <a:r>
            <a:rPr lang="es-ES" sz="1400" b="1" dirty="0"/>
            <a:t>DOLOR</a:t>
          </a:r>
        </a:p>
      </dgm:t>
    </dgm:pt>
    <dgm:pt modelId="{80869504-13AF-4B2C-B957-2BE18762569E}" type="parTrans" cxnId="{AD643D36-76FC-4166-9B57-ECF8C4B22831}">
      <dgm:prSet/>
      <dgm:spPr/>
      <dgm:t>
        <a:bodyPr/>
        <a:lstStyle/>
        <a:p>
          <a:endParaRPr lang="es-ES"/>
        </a:p>
      </dgm:t>
    </dgm:pt>
    <dgm:pt modelId="{4F60E64F-4756-44F0-9A67-DB54A5A0816C}" type="sibTrans" cxnId="{AD643D36-76FC-4166-9B57-ECF8C4B22831}">
      <dgm:prSet/>
      <dgm:spPr/>
      <dgm:t>
        <a:bodyPr/>
        <a:lstStyle/>
        <a:p>
          <a:endParaRPr lang="es-ES"/>
        </a:p>
      </dgm:t>
    </dgm:pt>
    <dgm:pt modelId="{D79ABEE5-8E49-460E-8CF3-0A1042A1BE46}">
      <dgm:prSet phldrT="[Texto]" custT="1"/>
      <dgm:spPr>
        <a:solidFill>
          <a:srgbClr val="E682C9"/>
        </a:solidFill>
      </dgm:spPr>
      <dgm:t>
        <a:bodyPr/>
        <a:lstStyle/>
        <a:p>
          <a:r>
            <a:rPr lang="es-ES" sz="1400" b="1" dirty="0"/>
            <a:t>PERDIDA DE LA SENSIBILIDAD</a:t>
          </a:r>
        </a:p>
      </dgm:t>
    </dgm:pt>
    <dgm:pt modelId="{8C9E3ADF-6F94-491E-9B58-A9A3D624CAB6}" type="parTrans" cxnId="{006CE6F6-BFFB-41E9-A11B-EC52CF156F20}">
      <dgm:prSet/>
      <dgm:spPr/>
      <dgm:t>
        <a:bodyPr/>
        <a:lstStyle/>
        <a:p>
          <a:endParaRPr lang="es-ES"/>
        </a:p>
      </dgm:t>
    </dgm:pt>
    <dgm:pt modelId="{2AF5433A-B361-4E81-9DB1-6D485DEAE51B}" type="sibTrans" cxnId="{006CE6F6-BFFB-41E9-A11B-EC52CF156F20}">
      <dgm:prSet/>
      <dgm:spPr/>
      <dgm:t>
        <a:bodyPr/>
        <a:lstStyle/>
        <a:p>
          <a:endParaRPr lang="es-ES"/>
        </a:p>
      </dgm:t>
    </dgm:pt>
    <dgm:pt modelId="{BFF9DB00-A2D0-451D-8544-CF3FBDF329CA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1400" b="1" dirty="0"/>
            <a:t>SANGRADO</a:t>
          </a:r>
        </a:p>
      </dgm:t>
    </dgm:pt>
    <dgm:pt modelId="{3DB66B3A-D33C-4BB0-B536-E6DAD1B68F31}" type="parTrans" cxnId="{EDE2D5E5-76C2-4A36-AD50-E6A9C41A4D6F}">
      <dgm:prSet/>
      <dgm:spPr/>
      <dgm:t>
        <a:bodyPr/>
        <a:lstStyle/>
        <a:p>
          <a:endParaRPr lang="es-ES"/>
        </a:p>
      </dgm:t>
    </dgm:pt>
    <dgm:pt modelId="{6A08C39E-50BE-4693-9AC3-D3BAC8FEC852}" type="sibTrans" cxnId="{EDE2D5E5-76C2-4A36-AD50-E6A9C41A4D6F}">
      <dgm:prSet/>
      <dgm:spPr/>
      <dgm:t>
        <a:bodyPr/>
        <a:lstStyle/>
        <a:p>
          <a:endParaRPr lang="es-ES"/>
        </a:p>
      </dgm:t>
    </dgm:pt>
    <dgm:pt modelId="{9D3DAA0B-6C69-491B-A760-E4E3FCB18F87}" type="pres">
      <dgm:prSet presAssocID="{3D1A072D-4834-4450-9BFF-1BD82A98A833}" presName="Name0" presStyleCnt="0">
        <dgm:presLayoutVars>
          <dgm:dir/>
          <dgm:resizeHandles val="exact"/>
        </dgm:presLayoutVars>
      </dgm:prSet>
      <dgm:spPr/>
    </dgm:pt>
    <dgm:pt modelId="{A33E0114-6D20-4EE9-BAB3-EC1F2FC360A4}" type="pres">
      <dgm:prSet presAssocID="{180A2514-E123-43B4-AB61-37D0BE937CEF}" presName="node" presStyleLbl="node1" presStyleIdx="0" presStyleCnt="3">
        <dgm:presLayoutVars>
          <dgm:bulletEnabled val="1"/>
        </dgm:presLayoutVars>
      </dgm:prSet>
      <dgm:spPr/>
    </dgm:pt>
    <dgm:pt modelId="{94E2E8E1-0263-46A0-8A95-17934597CE61}" type="pres">
      <dgm:prSet presAssocID="{4F60E64F-4756-44F0-9A67-DB54A5A0816C}" presName="sibTrans" presStyleLbl="sibTrans2D1" presStyleIdx="0" presStyleCnt="2"/>
      <dgm:spPr/>
    </dgm:pt>
    <dgm:pt modelId="{47084E92-DA4F-416A-B4A1-EEDBE7E3FEE0}" type="pres">
      <dgm:prSet presAssocID="{4F60E64F-4756-44F0-9A67-DB54A5A0816C}" presName="connectorText" presStyleLbl="sibTrans2D1" presStyleIdx="0" presStyleCnt="2"/>
      <dgm:spPr/>
    </dgm:pt>
    <dgm:pt modelId="{EEBF113E-C99C-41C3-A3BA-9BBC7B25A249}" type="pres">
      <dgm:prSet presAssocID="{D79ABEE5-8E49-460E-8CF3-0A1042A1BE46}" presName="node" presStyleLbl="node1" presStyleIdx="1" presStyleCnt="3" custLinFactNeighborX="-4134" custLinFactNeighborY="3611">
        <dgm:presLayoutVars>
          <dgm:bulletEnabled val="1"/>
        </dgm:presLayoutVars>
      </dgm:prSet>
      <dgm:spPr/>
    </dgm:pt>
    <dgm:pt modelId="{4FB96564-8718-4C5F-AF65-2FD68B5C3274}" type="pres">
      <dgm:prSet presAssocID="{2AF5433A-B361-4E81-9DB1-6D485DEAE51B}" presName="sibTrans" presStyleLbl="sibTrans2D1" presStyleIdx="1" presStyleCnt="2"/>
      <dgm:spPr/>
    </dgm:pt>
    <dgm:pt modelId="{98753169-949C-4FE7-9979-A2BD93775375}" type="pres">
      <dgm:prSet presAssocID="{2AF5433A-B361-4E81-9DB1-6D485DEAE51B}" presName="connectorText" presStyleLbl="sibTrans2D1" presStyleIdx="1" presStyleCnt="2"/>
      <dgm:spPr/>
    </dgm:pt>
    <dgm:pt modelId="{87C94117-98C8-4BB0-98E1-3517F106FCA5}" type="pres">
      <dgm:prSet presAssocID="{BFF9DB00-A2D0-451D-8544-CF3FBDF329CA}" presName="node" presStyleLbl="node1" presStyleIdx="2" presStyleCnt="3" custLinFactNeighborX="-4134" custLinFactNeighborY="3611">
        <dgm:presLayoutVars>
          <dgm:bulletEnabled val="1"/>
        </dgm:presLayoutVars>
      </dgm:prSet>
      <dgm:spPr/>
    </dgm:pt>
  </dgm:ptLst>
  <dgm:cxnLst>
    <dgm:cxn modelId="{D4042C00-FCB9-4CC8-8E07-EF5171BD9430}" type="presOf" srcId="{4F60E64F-4756-44F0-9A67-DB54A5A0816C}" destId="{94E2E8E1-0263-46A0-8A95-17934597CE61}" srcOrd="0" destOrd="0" presId="urn:microsoft.com/office/officeart/2005/8/layout/process1"/>
    <dgm:cxn modelId="{A394D60C-9A4A-48C9-916E-C68C0B927080}" type="presOf" srcId="{3D1A072D-4834-4450-9BFF-1BD82A98A833}" destId="{9D3DAA0B-6C69-491B-A760-E4E3FCB18F87}" srcOrd="0" destOrd="0" presId="urn:microsoft.com/office/officeart/2005/8/layout/process1"/>
    <dgm:cxn modelId="{D8964C17-28C6-41A7-91BD-30CA45606278}" type="presOf" srcId="{4F60E64F-4756-44F0-9A67-DB54A5A0816C}" destId="{47084E92-DA4F-416A-B4A1-EEDBE7E3FEE0}" srcOrd="1" destOrd="0" presId="urn:microsoft.com/office/officeart/2005/8/layout/process1"/>
    <dgm:cxn modelId="{AD643D36-76FC-4166-9B57-ECF8C4B22831}" srcId="{3D1A072D-4834-4450-9BFF-1BD82A98A833}" destId="{180A2514-E123-43B4-AB61-37D0BE937CEF}" srcOrd="0" destOrd="0" parTransId="{80869504-13AF-4B2C-B957-2BE18762569E}" sibTransId="{4F60E64F-4756-44F0-9A67-DB54A5A0816C}"/>
    <dgm:cxn modelId="{D6057D37-D47B-4467-A225-C95EA6F66766}" type="presOf" srcId="{2AF5433A-B361-4E81-9DB1-6D485DEAE51B}" destId="{98753169-949C-4FE7-9979-A2BD93775375}" srcOrd="1" destOrd="0" presId="urn:microsoft.com/office/officeart/2005/8/layout/process1"/>
    <dgm:cxn modelId="{0D72225F-DE95-429A-9C4A-1C25B9D4DFCD}" type="presOf" srcId="{180A2514-E123-43B4-AB61-37D0BE937CEF}" destId="{A33E0114-6D20-4EE9-BAB3-EC1F2FC360A4}" srcOrd="0" destOrd="0" presId="urn:microsoft.com/office/officeart/2005/8/layout/process1"/>
    <dgm:cxn modelId="{D8A72164-4F6F-4F34-977D-857E54FF3576}" type="presOf" srcId="{D79ABEE5-8E49-460E-8CF3-0A1042A1BE46}" destId="{EEBF113E-C99C-41C3-A3BA-9BBC7B25A249}" srcOrd="0" destOrd="0" presId="urn:microsoft.com/office/officeart/2005/8/layout/process1"/>
    <dgm:cxn modelId="{C7F16750-392B-42E4-A670-71C9534F6CA7}" type="presOf" srcId="{BFF9DB00-A2D0-451D-8544-CF3FBDF329CA}" destId="{87C94117-98C8-4BB0-98E1-3517F106FCA5}" srcOrd="0" destOrd="0" presId="urn:microsoft.com/office/officeart/2005/8/layout/process1"/>
    <dgm:cxn modelId="{EF5E669E-F1BA-486F-B2D2-642AF1DFFCEE}" type="presOf" srcId="{2AF5433A-B361-4E81-9DB1-6D485DEAE51B}" destId="{4FB96564-8718-4C5F-AF65-2FD68B5C3274}" srcOrd="0" destOrd="0" presId="urn:microsoft.com/office/officeart/2005/8/layout/process1"/>
    <dgm:cxn modelId="{EDE2D5E5-76C2-4A36-AD50-E6A9C41A4D6F}" srcId="{3D1A072D-4834-4450-9BFF-1BD82A98A833}" destId="{BFF9DB00-A2D0-451D-8544-CF3FBDF329CA}" srcOrd="2" destOrd="0" parTransId="{3DB66B3A-D33C-4BB0-B536-E6DAD1B68F31}" sibTransId="{6A08C39E-50BE-4693-9AC3-D3BAC8FEC852}"/>
    <dgm:cxn modelId="{006CE6F6-BFFB-41E9-A11B-EC52CF156F20}" srcId="{3D1A072D-4834-4450-9BFF-1BD82A98A833}" destId="{D79ABEE5-8E49-460E-8CF3-0A1042A1BE46}" srcOrd="1" destOrd="0" parTransId="{8C9E3ADF-6F94-491E-9B58-A9A3D624CAB6}" sibTransId="{2AF5433A-B361-4E81-9DB1-6D485DEAE51B}"/>
    <dgm:cxn modelId="{FF83DD24-68DE-41B5-A68A-D4242184D219}" type="presParOf" srcId="{9D3DAA0B-6C69-491B-A760-E4E3FCB18F87}" destId="{A33E0114-6D20-4EE9-BAB3-EC1F2FC360A4}" srcOrd="0" destOrd="0" presId="urn:microsoft.com/office/officeart/2005/8/layout/process1"/>
    <dgm:cxn modelId="{E5AC436F-AE1D-47E9-8931-5959D5786899}" type="presParOf" srcId="{9D3DAA0B-6C69-491B-A760-E4E3FCB18F87}" destId="{94E2E8E1-0263-46A0-8A95-17934597CE61}" srcOrd="1" destOrd="0" presId="urn:microsoft.com/office/officeart/2005/8/layout/process1"/>
    <dgm:cxn modelId="{215C3E14-143C-4315-AEF1-696B037DFFBB}" type="presParOf" srcId="{94E2E8E1-0263-46A0-8A95-17934597CE61}" destId="{47084E92-DA4F-416A-B4A1-EEDBE7E3FEE0}" srcOrd="0" destOrd="0" presId="urn:microsoft.com/office/officeart/2005/8/layout/process1"/>
    <dgm:cxn modelId="{3627CD74-CE91-49A1-B629-6120CB359FF3}" type="presParOf" srcId="{9D3DAA0B-6C69-491B-A760-E4E3FCB18F87}" destId="{EEBF113E-C99C-41C3-A3BA-9BBC7B25A249}" srcOrd="2" destOrd="0" presId="urn:microsoft.com/office/officeart/2005/8/layout/process1"/>
    <dgm:cxn modelId="{91AED750-49F9-4551-A399-E6CC78B129A3}" type="presParOf" srcId="{9D3DAA0B-6C69-491B-A760-E4E3FCB18F87}" destId="{4FB96564-8718-4C5F-AF65-2FD68B5C3274}" srcOrd="3" destOrd="0" presId="urn:microsoft.com/office/officeart/2005/8/layout/process1"/>
    <dgm:cxn modelId="{0A1D6302-58CD-47FC-B5B9-6E8938CFCB4A}" type="presParOf" srcId="{4FB96564-8718-4C5F-AF65-2FD68B5C3274}" destId="{98753169-949C-4FE7-9979-A2BD93775375}" srcOrd="0" destOrd="0" presId="urn:microsoft.com/office/officeart/2005/8/layout/process1"/>
    <dgm:cxn modelId="{928E2881-05F4-41FF-8EE8-C8DC33CDD9AA}" type="presParOf" srcId="{9D3DAA0B-6C69-491B-A760-E4E3FCB18F87}" destId="{87C94117-98C8-4BB0-98E1-3517F106FCA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BFFF1-6682-4C78-A7E2-0E4C98720F61}">
      <dsp:nvSpPr>
        <dsp:cNvPr id="0" name=""/>
        <dsp:cNvSpPr/>
      </dsp:nvSpPr>
      <dsp:spPr>
        <a:xfrm>
          <a:off x="0" y="0"/>
          <a:ext cx="7651800" cy="16708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77ADC-9055-401E-86EF-010111477B23}">
      <dsp:nvSpPr>
        <dsp:cNvPr id="0" name=""/>
        <dsp:cNvSpPr/>
      </dsp:nvSpPr>
      <dsp:spPr>
        <a:xfrm>
          <a:off x="307407" y="458834"/>
          <a:ext cx="918977" cy="9189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3829A-B52F-4A31-8664-9B68AE8C308A}">
      <dsp:nvSpPr>
        <dsp:cNvPr id="0" name=""/>
        <dsp:cNvSpPr/>
      </dsp:nvSpPr>
      <dsp:spPr>
        <a:xfrm>
          <a:off x="1544765" y="41314"/>
          <a:ext cx="5721947" cy="1670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34" tIns="176834" rIns="176834" bIns="176834" numCol="1" spcCol="1270" anchor="ctr" anchorCtr="0">
          <a:noAutofit/>
        </a:bodyPr>
        <a:lstStyle/>
        <a:p>
          <a:pPr marL="0" lvl="0" indent="0" algn="just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baseline="0" dirty="0"/>
            <a:t>Prestar asistencia de forma </a:t>
          </a:r>
          <a:r>
            <a:rPr lang="es-ES" sz="2100" b="1" kern="1200" baseline="0" dirty="0"/>
            <a:t>INMEDIATA</a:t>
          </a:r>
          <a:r>
            <a:rPr lang="es-ES" sz="2100" kern="1200" baseline="0" dirty="0"/>
            <a:t> en </a:t>
          </a:r>
          <a:r>
            <a:rPr lang="es-ES" sz="2100" b="1" kern="1200" baseline="0" dirty="0"/>
            <a:t>SITUACIONES DE EMERGENCIA</a:t>
          </a:r>
          <a:r>
            <a:rPr lang="es-ES" sz="2100" kern="1200" baseline="0" dirty="0"/>
            <a:t>.</a:t>
          </a:r>
          <a:endParaRPr lang="en-US" sz="2100" kern="1200" dirty="0"/>
        </a:p>
      </dsp:txBody>
      <dsp:txXfrm>
        <a:off x="1544765" y="41314"/>
        <a:ext cx="5721947" cy="1670868"/>
      </dsp:txXfrm>
    </dsp:sp>
    <dsp:sp modelId="{2AB72908-CDC9-4C3D-9E10-FF847841E3E6}">
      <dsp:nvSpPr>
        <dsp:cNvPr id="0" name=""/>
        <dsp:cNvSpPr/>
      </dsp:nvSpPr>
      <dsp:spPr>
        <a:xfrm>
          <a:off x="0" y="1774823"/>
          <a:ext cx="7651800" cy="16708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AAD05-FFA4-466A-9A88-D2731DA8B0DA}">
      <dsp:nvSpPr>
        <dsp:cNvPr id="0" name=""/>
        <dsp:cNvSpPr/>
      </dsp:nvSpPr>
      <dsp:spPr>
        <a:xfrm>
          <a:off x="358548" y="1930070"/>
          <a:ext cx="918977" cy="9189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A6CC6-6861-425D-87E0-AC0B68278382}">
      <dsp:nvSpPr>
        <dsp:cNvPr id="0" name=""/>
        <dsp:cNvSpPr/>
      </dsp:nvSpPr>
      <dsp:spPr>
        <a:xfrm>
          <a:off x="1584643" y="1872853"/>
          <a:ext cx="5737208" cy="1684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34" tIns="176834" rIns="176834" bIns="176834" numCol="1" spcCol="1270" anchor="ctr" anchorCtr="0">
          <a:noAutofit/>
        </a:bodyPr>
        <a:lstStyle/>
        <a:p>
          <a:pPr marL="0" lvl="0" indent="0" algn="just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baseline="0" dirty="0"/>
            <a:t>Una atención adecuada, </a:t>
          </a:r>
          <a:r>
            <a:rPr lang="es-ES" sz="2100" b="1" kern="1200" baseline="0" dirty="0"/>
            <a:t>INCREMENTARÁ NOTABLEMENTE LA SUPERVIVENCIA</a:t>
          </a:r>
          <a:r>
            <a:rPr lang="es-ES" sz="2100" kern="1200" baseline="0" dirty="0"/>
            <a:t>, ante una situación de emergencia súbita con riesgo vital. </a:t>
          </a:r>
          <a:endParaRPr lang="en-US" sz="2100" kern="1200" dirty="0"/>
        </a:p>
      </dsp:txBody>
      <dsp:txXfrm>
        <a:off x="1584643" y="1872853"/>
        <a:ext cx="5737208" cy="1684635"/>
      </dsp:txXfrm>
    </dsp:sp>
    <dsp:sp modelId="{63ACAA5A-568A-4FCC-B36C-8A00F358106C}">
      <dsp:nvSpPr>
        <dsp:cNvPr id="0" name=""/>
        <dsp:cNvSpPr/>
      </dsp:nvSpPr>
      <dsp:spPr>
        <a:xfrm>
          <a:off x="6219026" y="2993638"/>
          <a:ext cx="586908" cy="1670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34" tIns="176834" rIns="176834" bIns="17683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6219026" y="2993638"/>
        <a:ext cx="586908" cy="1670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C0DC5-9519-410E-82FA-BFA035582BC1}">
      <dsp:nvSpPr>
        <dsp:cNvPr id="0" name=""/>
        <dsp:cNvSpPr/>
      </dsp:nvSpPr>
      <dsp:spPr>
        <a:xfrm>
          <a:off x="0" y="360708"/>
          <a:ext cx="3174637" cy="19047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CONCIENCIA</a:t>
          </a:r>
        </a:p>
      </dsp:txBody>
      <dsp:txXfrm>
        <a:off x="0" y="360708"/>
        <a:ext cx="3174637" cy="1904782"/>
      </dsp:txXfrm>
    </dsp:sp>
    <dsp:sp modelId="{5B6AA069-077D-4F8F-8E0D-385342EF4B7E}">
      <dsp:nvSpPr>
        <dsp:cNvPr id="0" name=""/>
        <dsp:cNvSpPr/>
      </dsp:nvSpPr>
      <dsp:spPr>
        <a:xfrm>
          <a:off x="3492101" y="360708"/>
          <a:ext cx="3174637" cy="19047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RESPIRACIÓN</a:t>
          </a:r>
        </a:p>
      </dsp:txBody>
      <dsp:txXfrm>
        <a:off x="3492101" y="360708"/>
        <a:ext cx="3174637" cy="1904782"/>
      </dsp:txXfrm>
    </dsp:sp>
    <dsp:sp modelId="{14E71F4B-AD1E-4697-B27F-1F83E89C244A}">
      <dsp:nvSpPr>
        <dsp:cNvPr id="0" name=""/>
        <dsp:cNvSpPr/>
      </dsp:nvSpPr>
      <dsp:spPr>
        <a:xfrm>
          <a:off x="6984202" y="459166"/>
          <a:ext cx="3174637" cy="19047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CIRCULACIÓN</a:t>
          </a:r>
        </a:p>
      </dsp:txBody>
      <dsp:txXfrm>
        <a:off x="6984202" y="459166"/>
        <a:ext cx="3174637" cy="19047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3BADD-8E1D-4CD3-A819-56EDF79442E4}">
      <dsp:nvSpPr>
        <dsp:cNvPr id="0" name=""/>
        <dsp:cNvSpPr/>
      </dsp:nvSpPr>
      <dsp:spPr>
        <a:xfrm>
          <a:off x="0" y="607"/>
          <a:ext cx="7025760" cy="142206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01862-8161-4550-8FF0-5D2D4D92F2C8}">
      <dsp:nvSpPr>
        <dsp:cNvPr id="0" name=""/>
        <dsp:cNvSpPr/>
      </dsp:nvSpPr>
      <dsp:spPr>
        <a:xfrm>
          <a:off x="430174" y="320572"/>
          <a:ext cx="782135" cy="7821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6E215-7798-4509-8EB4-FD5161AE36E8}">
      <dsp:nvSpPr>
        <dsp:cNvPr id="0" name=""/>
        <dsp:cNvSpPr/>
      </dsp:nvSpPr>
      <dsp:spPr>
        <a:xfrm>
          <a:off x="1642484" y="607"/>
          <a:ext cx="5383275" cy="1422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02" tIns="150502" rIns="150502" bIns="15050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1. RESPONDE </a:t>
          </a:r>
          <a:r>
            <a:rPr lang="es-ES" sz="2100" b="1" kern="1200" dirty="0">
              <a:sym typeface="Wingdings" panose="05000000000000000000" pitchFamily="2" charset="2"/>
            </a:rPr>
            <a:t></a:t>
          </a:r>
          <a:r>
            <a:rPr lang="es-ES" sz="2100" b="1" kern="1200" dirty="0"/>
            <a:t> </a:t>
          </a:r>
          <a:r>
            <a:rPr lang="es-ES" sz="2100" kern="1200" dirty="0"/>
            <a:t>A estímulos verbales o dolorosos: </a:t>
          </a:r>
          <a:r>
            <a:rPr lang="es-ES" sz="2800" b="1" kern="1200" dirty="0">
              <a:solidFill>
                <a:srgbClr val="FF0000"/>
              </a:solidFill>
            </a:rPr>
            <a:t>Misma posición </a:t>
          </a:r>
          <a:r>
            <a:rPr lang="es-ES" sz="2100" b="1" kern="1200" dirty="0"/>
            <a:t>en la que nos lo hemos encontrado.</a:t>
          </a:r>
          <a:endParaRPr lang="en-US" sz="2100" kern="1200" dirty="0"/>
        </a:p>
      </dsp:txBody>
      <dsp:txXfrm>
        <a:off x="1642484" y="607"/>
        <a:ext cx="5383275" cy="1422064"/>
      </dsp:txXfrm>
    </dsp:sp>
    <dsp:sp modelId="{187311EA-4232-4142-84B2-92FBC1346FCF}">
      <dsp:nvSpPr>
        <dsp:cNvPr id="0" name=""/>
        <dsp:cNvSpPr/>
      </dsp:nvSpPr>
      <dsp:spPr>
        <a:xfrm>
          <a:off x="0" y="1778187"/>
          <a:ext cx="7025760" cy="14220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D0323-7387-432B-B7C3-43AA46DA4EFD}">
      <dsp:nvSpPr>
        <dsp:cNvPr id="0" name=""/>
        <dsp:cNvSpPr/>
      </dsp:nvSpPr>
      <dsp:spPr>
        <a:xfrm>
          <a:off x="430174" y="2098152"/>
          <a:ext cx="782135" cy="7821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F32E4-91E5-4403-8F3F-833BB01305CF}">
      <dsp:nvSpPr>
        <dsp:cNvPr id="0" name=""/>
        <dsp:cNvSpPr/>
      </dsp:nvSpPr>
      <dsp:spPr>
        <a:xfrm>
          <a:off x="1642484" y="1778187"/>
          <a:ext cx="5383275" cy="1422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02" tIns="150502" rIns="150502" bIns="15050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2. INCOSCIENTE, PERO RESPIRA </a:t>
          </a:r>
          <a:r>
            <a:rPr lang="es-ES" sz="2100" kern="1200" dirty="0">
              <a:sym typeface="Wingdings" panose="05000000000000000000" pitchFamily="2" charset="2"/>
            </a:rPr>
            <a:t></a:t>
          </a:r>
          <a:r>
            <a:rPr lang="es-ES" sz="2100" kern="1200" dirty="0"/>
            <a:t> </a:t>
          </a:r>
          <a:r>
            <a:rPr lang="es-ES" sz="2800" b="1" kern="1200" dirty="0">
              <a:solidFill>
                <a:srgbClr val="FF0000"/>
              </a:solidFill>
            </a:rPr>
            <a:t>POSICIÓN LATERAL DE SEGURIDAD</a:t>
          </a:r>
          <a:r>
            <a:rPr lang="es-ES" sz="2100" b="1" kern="1200" dirty="0"/>
            <a:t>.</a:t>
          </a:r>
          <a:endParaRPr lang="en-US" sz="2100" kern="1200" dirty="0"/>
        </a:p>
      </dsp:txBody>
      <dsp:txXfrm>
        <a:off x="1642484" y="1778187"/>
        <a:ext cx="5383275" cy="1422064"/>
      </dsp:txXfrm>
    </dsp:sp>
    <dsp:sp modelId="{FF5F5E6C-2CF7-4310-8639-D9E04DD7F1C1}">
      <dsp:nvSpPr>
        <dsp:cNvPr id="0" name=""/>
        <dsp:cNvSpPr/>
      </dsp:nvSpPr>
      <dsp:spPr>
        <a:xfrm>
          <a:off x="0" y="3555768"/>
          <a:ext cx="7025760" cy="142206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E455B-8398-445A-8C6E-5437F20CEC0F}">
      <dsp:nvSpPr>
        <dsp:cNvPr id="0" name=""/>
        <dsp:cNvSpPr/>
      </dsp:nvSpPr>
      <dsp:spPr>
        <a:xfrm>
          <a:off x="430174" y="3875732"/>
          <a:ext cx="782135" cy="7821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A90A7-667F-4396-8F9F-43C558D0DFBF}">
      <dsp:nvSpPr>
        <dsp:cNvPr id="0" name=""/>
        <dsp:cNvSpPr/>
      </dsp:nvSpPr>
      <dsp:spPr>
        <a:xfrm>
          <a:off x="1642484" y="3555768"/>
          <a:ext cx="5383275" cy="1422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02" tIns="150502" rIns="150502" bIns="15050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3. INCOSCIENTE SIN RESPIRACIÓN </a:t>
          </a:r>
          <a:r>
            <a:rPr lang="es-ES" sz="2100" b="1" kern="1200" dirty="0">
              <a:sym typeface="Wingdings" panose="05000000000000000000" pitchFamily="2" charset="2"/>
            </a:rPr>
            <a:t></a:t>
          </a:r>
          <a:r>
            <a:rPr lang="es-ES" sz="2100" b="1" kern="1200" dirty="0"/>
            <a:t> </a:t>
          </a:r>
          <a:r>
            <a:rPr lang="es-ES" sz="2800" b="1" kern="1200" dirty="0">
              <a:solidFill>
                <a:srgbClr val="FF0000"/>
              </a:solidFill>
            </a:rPr>
            <a:t>112 + RCP</a:t>
          </a:r>
          <a:endParaRPr lang="en-US" sz="2100" kern="1200" dirty="0">
            <a:solidFill>
              <a:srgbClr val="FF0000"/>
            </a:solidFill>
          </a:endParaRPr>
        </a:p>
      </dsp:txBody>
      <dsp:txXfrm>
        <a:off x="1642484" y="3555768"/>
        <a:ext cx="5383275" cy="14220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3548E-8DF6-4C69-BC7B-96B88BB5BCAC}">
      <dsp:nvSpPr>
        <dsp:cNvPr id="0" name=""/>
        <dsp:cNvSpPr/>
      </dsp:nvSpPr>
      <dsp:spPr>
        <a:xfrm>
          <a:off x="12767" y="210433"/>
          <a:ext cx="3426191" cy="20557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• Extensión </a:t>
          </a:r>
          <a:r>
            <a:rPr lang="es-ES" sz="2700" b="1" kern="1200" dirty="0"/>
            <a:t>moderada</a:t>
          </a:r>
          <a:r>
            <a:rPr lang="es-ES" sz="2700" kern="1200" dirty="0"/>
            <a:t> en el niño (2-14 años).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MANIOBRA FRENTE-MENTÓN</a:t>
          </a:r>
          <a:endParaRPr lang="en-US" sz="2000" b="1" kern="1200" dirty="0"/>
        </a:p>
      </dsp:txBody>
      <dsp:txXfrm>
        <a:off x="12767" y="210433"/>
        <a:ext cx="3426191" cy="2055715"/>
      </dsp:txXfrm>
    </dsp:sp>
    <dsp:sp modelId="{0C876F1B-5E3F-4696-A94E-A1BD1E1C90F2}">
      <dsp:nvSpPr>
        <dsp:cNvPr id="0" name=""/>
        <dsp:cNvSpPr/>
      </dsp:nvSpPr>
      <dsp:spPr>
        <a:xfrm>
          <a:off x="3451738" y="210433"/>
          <a:ext cx="3426191" cy="20557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• Extensión </a:t>
          </a:r>
          <a:r>
            <a:rPr lang="es-ES" sz="1900" b="1" kern="1200" dirty="0"/>
            <a:t>neutra</a:t>
          </a:r>
          <a:r>
            <a:rPr lang="es-ES" sz="1900" kern="1200" dirty="0"/>
            <a:t> en el lactante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(0-2 años).</a:t>
          </a:r>
          <a:endParaRPr lang="en-US" sz="1900" kern="1200" dirty="0"/>
        </a:p>
      </dsp:txBody>
      <dsp:txXfrm>
        <a:off x="3451738" y="210433"/>
        <a:ext cx="3426191" cy="2055715"/>
      </dsp:txXfrm>
    </dsp:sp>
    <dsp:sp modelId="{0DBF6DF3-77BC-4768-98F7-CDBDBA3D46F3}">
      <dsp:nvSpPr>
        <dsp:cNvPr id="0" name=""/>
        <dsp:cNvSpPr/>
      </dsp:nvSpPr>
      <dsp:spPr>
        <a:xfrm>
          <a:off x="0" y="3616777"/>
          <a:ext cx="3349787" cy="1882582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rgbClr val="FF0000"/>
              </a:solidFill>
            </a:rPr>
            <a:t>No utilizar en traumatismos: si creemos que hay lesión cervical</a:t>
          </a:r>
          <a:endParaRPr lang="en-US" sz="1900" kern="1200" dirty="0">
            <a:solidFill>
              <a:srgbClr val="FF0000"/>
            </a:solidFill>
          </a:endParaRPr>
        </a:p>
      </dsp:txBody>
      <dsp:txXfrm>
        <a:off x="0" y="3616777"/>
        <a:ext cx="3349787" cy="1882582"/>
      </dsp:txXfrm>
    </dsp:sp>
    <dsp:sp modelId="{ADB1FC0F-B805-407D-9243-414D004809D6}">
      <dsp:nvSpPr>
        <dsp:cNvPr id="0" name=""/>
        <dsp:cNvSpPr/>
      </dsp:nvSpPr>
      <dsp:spPr>
        <a:xfrm>
          <a:off x="3888372" y="3892438"/>
          <a:ext cx="3188825" cy="15544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TRACCIÓN MANDIBULAR (no se mueve ni cuello ni cabeza, sólo se eleva la mandíbula)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(+ 1 REANIMADOR)</a:t>
          </a:r>
          <a:endParaRPr lang="en-US" sz="1900" kern="1200" dirty="0"/>
        </a:p>
      </dsp:txBody>
      <dsp:txXfrm>
        <a:off x="3888372" y="3892438"/>
        <a:ext cx="3188825" cy="15544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8470B-9CB8-4C4A-A228-CF2572EF57E6}">
      <dsp:nvSpPr>
        <dsp:cNvPr id="0" name=""/>
        <dsp:cNvSpPr/>
      </dsp:nvSpPr>
      <dsp:spPr>
        <a:xfrm>
          <a:off x="0" y="732397"/>
          <a:ext cx="2792475" cy="1675484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100" kern="1200" dirty="0"/>
            <a:t>OIR</a:t>
          </a:r>
        </a:p>
      </dsp:txBody>
      <dsp:txXfrm>
        <a:off x="0" y="732397"/>
        <a:ext cx="2792475" cy="1675484"/>
      </dsp:txXfrm>
    </dsp:sp>
    <dsp:sp modelId="{7E5DC74C-EA2C-48F8-A8BC-D62907B3A146}">
      <dsp:nvSpPr>
        <dsp:cNvPr id="0" name=""/>
        <dsp:cNvSpPr/>
      </dsp:nvSpPr>
      <dsp:spPr>
        <a:xfrm>
          <a:off x="3071722" y="732397"/>
          <a:ext cx="2792475" cy="1675484"/>
        </a:xfrm>
        <a:prstGeom prst="rect">
          <a:avLst/>
        </a:prstGeom>
        <a:solidFill>
          <a:srgbClr val="1AE6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100" kern="1200" dirty="0"/>
            <a:t>VER</a:t>
          </a:r>
        </a:p>
      </dsp:txBody>
      <dsp:txXfrm>
        <a:off x="3071722" y="732397"/>
        <a:ext cx="2792475" cy="1675484"/>
      </dsp:txXfrm>
    </dsp:sp>
    <dsp:sp modelId="{FA712727-EF48-46F6-A622-158E32F845A7}">
      <dsp:nvSpPr>
        <dsp:cNvPr id="0" name=""/>
        <dsp:cNvSpPr/>
      </dsp:nvSpPr>
      <dsp:spPr>
        <a:xfrm>
          <a:off x="6143445" y="732397"/>
          <a:ext cx="2792475" cy="1675484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100" kern="1200" dirty="0"/>
            <a:t>SENTIR</a:t>
          </a:r>
        </a:p>
      </dsp:txBody>
      <dsp:txXfrm>
        <a:off x="6143445" y="732397"/>
        <a:ext cx="2792475" cy="16754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F5DCB-F1CE-4A4A-9B3C-59471BA3F412}">
      <dsp:nvSpPr>
        <dsp:cNvPr id="0" name=""/>
        <dsp:cNvSpPr/>
      </dsp:nvSpPr>
      <dsp:spPr>
        <a:xfrm>
          <a:off x="5096" y="0"/>
          <a:ext cx="4824787" cy="360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NIÑO</a:t>
          </a:r>
        </a:p>
      </dsp:txBody>
      <dsp:txXfrm>
        <a:off x="5096" y="0"/>
        <a:ext cx="4824787" cy="3600000"/>
      </dsp:txXfrm>
    </dsp:sp>
    <dsp:sp modelId="{1B9F3E67-8065-428B-9CC6-037EA0194B66}">
      <dsp:nvSpPr>
        <dsp:cNvPr id="0" name=""/>
        <dsp:cNvSpPr/>
      </dsp:nvSpPr>
      <dsp:spPr>
        <a:xfrm>
          <a:off x="5096" y="3600000"/>
          <a:ext cx="4824787" cy="1596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200" kern="1200" dirty="0"/>
            <a:t>Hacer compresiones con el talón de la mano (o con ambas manos) en el tercio inferior del esternón con una fuerza que deprima 5 cm profundidad del tórax.                                          </a:t>
          </a:r>
          <a:r>
            <a:rPr lang="es-ES" sz="3200" b="1" kern="1200" dirty="0">
              <a:solidFill>
                <a:srgbClr val="FF0000"/>
              </a:solidFill>
            </a:rPr>
            <a:t>5 +15:2</a:t>
          </a:r>
          <a:endParaRPr lang="es-ES" sz="2000" kern="1200" dirty="0"/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ADULTOS </a:t>
          </a:r>
          <a:r>
            <a:rPr lang="es-ES" sz="2800" kern="1200" dirty="0">
              <a:sym typeface="Wingdings" panose="05000000000000000000" pitchFamily="2" charset="2"/>
            </a:rPr>
            <a:t></a:t>
          </a:r>
          <a:r>
            <a:rPr lang="es-ES" sz="2800" kern="1200" dirty="0"/>
            <a:t> </a:t>
          </a:r>
          <a:r>
            <a:rPr lang="es-ES" sz="3600" b="1" kern="1200" dirty="0">
              <a:solidFill>
                <a:srgbClr val="FF0000"/>
              </a:solidFill>
            </a:rPr>
            <a:t>30:2</a:t>
          </a:r>
        </a:p>
      </dsp:txBody>
      <dsp:txXfrm>
        <a:off x="5096" y="3600000"/>
        <a:ext cx="4824787" cy="1596240"/>
      </dsp:txXfrm>
    </dsp:sp>
    <dsp:sp modelId="{9D44767E-BBBE-4CA3-9327-5FE0D009F0F7}">
      <dsp:nvSpPr>
        <dsp:cNvPr id="0" name=""/>
        <dsp:cNvSpPr/>
      </dsp:nvSpPr>
      <dsp:spPr>
        <a:xfrm>
          <a:off x="5505355" y="0"/>
          <a:ext cx="4824787" cy="360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LACTANTE</a:t>
          </a:r>
        </a:p>
      </dsp:txBody>
      <dsp:txXfrm>
        <a:off x="5505355" y="0"/>
        <a:ext cx="4824787" cy="3600000"/>
      </dsp:txXfrm>
    </dsp:sp>
    <dsp:sp modelId="{7B49A5D8-5468-4016-BAD4-EAE1A6470D3B}">
      <dsp:nvSpPr>
        <dsp:cNvPr id="0" name=""/>
        <dsp:cNvSpPr/>
      </dsp:nvSpPr>
      <dsp:spPr>
        <a:xfrm>
          <a:off x="5505355" y="3600000"/>
          <a:ext cx="4824787" cy="1596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1 Reanimador: Comprimir el esternón con la punta de los dedos índice y corazón. </a:t>
          </a: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/>
            <a:t>2 Reanimadores: “Técnica del abrazo” con dos manos, ambos dedos pulgares juntos sobre la mitad inferior del esternón. Las puntas de los dedos dirigidas hacia la cabeza. El resto de las manos y los dedos abrazar la parte inferior de la caja torácica del lactante con la espalda del niño apoyada sobre los dedos. </a:t>
          </a:r>
          <a:r>
            <a:rPr lang="es-ES" sz="4000" b="1" kern="1200">
              <a:solidFill>
                <a:srgbClr val="FF0000"/>
              </a:solidFill>
            </a:rPr>
            <a:t>15:2</a:t>
          </a:r>
          <a:endParaRPr lang="es-ES" sz="2400" kern="1200" dirty="0"/>
        </a:p>
      </dsp:txBody>
      <dsp:txXfrm>
        <a:off x="5505355" y="3600000"/>
        <a:ext cx="4824787" cy="15962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59C58-832E-44A2-AD5C-1BEF803F6D5D}">
      <dsp:nvSpPr>
        <dsp:cNvPr id="0" name=""/>
        <dsp:cNvSpPr/>
      </dsp:nvSpPr>
      <dsp:spPr>
        <a:xfrm>
          <a:off x="359462" y="749"/>
          <a:ext cx="2254386" cy="13526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400" b="1" kern="1200" dirty="0">
              <a:solidFill>
                <a:srgbClr val="FF0000"/>
              </a:solidFill>
            </a:rPr>
            <a:t>FIEBRE</a:t>
          </a:r>
        </a:p>
      </dsp:txBody>
      <dsp:txXfrm>
        <a:off x="359462" y="749"/>
        <a:ext cx="2254386" cy="1352631"/>
      </dsp:txXfrm>
    </dsp:sp>
    <dsp:sp modelId="{4CA300E2-6D02-44CD-A0F0-27F06455757A}">
      <dsp:nvSpPr>
        <dsp:cNvPr id="0" name=""/>
        <dsp:cNvSpPr/>
      </dsp:nvSpPr>
      <dsp:spPr>
        <a:xfrm>
          <a:off x="2839286" y="749"/>
          <a:ext cx="2254386" cy="13526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DROGAS</a:t>
          </a:r>
        </a:p>
      </dsp:txBody>
      <dsp:txXfrm>
        <a:off x="2839286" y="749"/>
        <a:ext cx="2254386" cy="1352631"/>
      </dsp:txXfrm>
    </dsp:sp>
    <dsp:sp modelId="{ED4231CC-9086-4D88-B0D5-21BE52C4501D}">
      <dsp:nvSpPr>
        <dsp:cNvPr id="0" name=""/>
        <dsp:cNvSpPr/>
      </dsp:nvSpPr>
      <dsp:spPr>
        <a:xfrm>
          <a:off x="5352093" y="55895"/>
          <a:ext cx="2254386" cy="13526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HIPOGLUCEMIAS</a:t>
          </a:r>
        </a:p>
      </dsp:txBody>
      <dsp:txXfrm>
        <a:off x="5352093" y="55895"/>
        <a:ext cx="2254386" cy="1352631"/>
      </dsp:txXfrm>
    </dsp:sp>
    <dsp:sp modelId="{D7F9B49E-4C23-4D22-BB97-661BE7483CFB}">
      <dsp:nvSpPr>
        <dsp:cNvPr id="0" name=""/>
        <dsp:cNvSpPr/>
      </dsp:nvSpPr>
      <dsp:spPr>
        <a:xfrm>
          <a:off x="1599374" y="1578819"/>
          <a:ext cx="2254386" cy="13526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INFECCIONES</a:t>
          </a:r>
        </a:p>
      </dsp:txBody>
      <dsp:txXfrm>
        <a:off x="1599374" y="1578819"/>
        <a:ext cx="2254386" cy="1352631"/>
      </dsp:txXfrm>
    </dsp:sp>
    <dsp:sp modelId="{129BE040-25AA-44B7-A736-11C965D43DCA}">
      <dsp:nvSpPr>
        <dsp:cNvPr id="0" name=""/>
        <dsp:cNvSpPr/>
      </dsp:nvSpPr>
      <dsp:spPr>
        <a:xfrm>
          <a:off x="4079199" y="1578819"/>
          <a:ext cx="2254386" cy="13526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TRAUMATISMOS</a:t>
          </a:r>
        </a:p>
      </dsp:txBody>
      <dsp:txXfrm>
        <a:off x="4079199" y="1578819"/>
        <a:ext cx="2254386" cy="13526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96EBF-0392-4406-8EBD-0D46B76233EB}">
      <dsp:nvSpPr>
        <dsp:cNvPr id="0" name=""/>
        <dsp:cNvSpPr/>
      </dsp:nvSpPr>
      <dsp:spPr>
        <a:xfrm>
          <a:off x="825662" y="72651"/>
          <a:ext cx="1207836" cy="12078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28B4B-AF7B-4A93-B82D-3E7610C067FE}">
      <dsp:nvSpPr>
        <dsp:cNvPr id="0" name=""/>
        <dsp:cNvSpPr/>
      </dsp:nvSpPr>
      <dsp:spPr>
        <a:xfrm>
          <a:off x="1079307" y="326297"/>
          <a:ext cx="700544" cy="700544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57B17-D3E9-4A9A-94BB-C5E3302C2A1A}">
      <dsp:nvSpPr>
        <dsp:cNvPr id="0" name=""/>
        <dsp:cNvSpPr/>
      </dsp:nvSpPr>
      <dsp:spPr>
        <a:xfrm>
          <a:off x="2292320" y="72651"/>
          <a:ext cx="2847041" cy="1207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1. Tumbar a la víctima (si es posible de lado) y evitar que pueda hacerse daño con objetos cercanos. Crear un ambiente tranquilo.</a:t>
          </a:r>
          <a:endParaRPr lang="en-US" sz="1700" kern="1200" dirty="0"/>
        </a:p>
      </dsp:txBody>
      <dsp:txXfrm>
        <a:off x="2292320" y="72651"/>
        <a:ext cx="2847041" cy="1207836"/>
      </dsp:txXfrm>
    </dsp:sp>
    <dsp:sp modelId="{0EC9C6A6-FFA7-407F-9DF3-6AA7086FDBBE}">
      <dsp:nvSpPr>
        <dsp:cNvPr id="0" name=""/>
        <dsp:cNvSpPr/>
      </dsp:nvSpPr>
      <dsp:spPr>
        <a:xfrm>
          <a:off x="5635437" y="72651"/>
          <a:ext cx="1207836" cy="120783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D6145-58C0-4556-8668-CA8926A89289}">
      <dsp:nvSpPr>
        <dsp:cNvPr id="0" name=""/>
        <dsp:cNvSpPr/>
      </dsp:nvSpPr>
      <dsp:spPr>
        <a:xfrm>
          <a:off x="5889083" y="326297"/>
          <a:ext cx="700544" cy="700544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AE819-45BD-4924-A1C7-6934B7A21B39}">
      <dsp:nvSpPr>
        <dsp:cNvPr id="0" name=""/>
        <dsp:cNvSpPr/>
      </dsp:nvSpPr>
      <dsp:spPr>
        <a:xfrm>
          <a:off x="7102095" y="72651"/>
          <a:ext cx="2847041" cy="1207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2. Comprobar que respira bien. No es necesario introducir ningún objeto en la boca que le pueda hacer daño.</a:t>
          </a:r>
          <a:endParaRPr lang="en-US" sz="1700" kern="1200" dirty="0"/>
        </a:p>
      </dsp:txBody>
      <dsp:txXfrm>
        <a:off x="7102095" y="72651"/>
        <a:ext cx="2847041" cy="1207836"/>
      </dsp:txXfrm>
    </dsp:sp>
    <dsp:sp modelId="{C518D0AE-731A-4200-856A-D9E6313335E2}">
      <dsp:nvSpPr>
        <dsp:cNvPr id="0" name=""/>
        <dsp:cNvSpPr/>
      </dsp:nvSpPr>
      <dsp:spPr>
        <a:xfrm>
          <a:off x="825662" y="2251242"/>
          <a:ext cx="1207836" cy="120783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30A8C-8A80-4F8C-A17D-FC832224324B}">
      <dsp:nvSpPr>
        <dsp:cNvPr id="0" name=""/>
        <dsp:cNvSpPr/>
      </dsp:nvSpPr>
      <dsp:spPr>
        <a:xfrm>
          <a:off x="1079307" y="2504887"/>
          <a:ext cx="700544" cy="700544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66931-711C-4FF8-96B7-63A70CC75060}">
      <dsp:nvSpPr>
        <dsp:cNvPr id="0" name=""/>
        <dsp:cNvSpPr/>
      </dsp:nvSpPr>
      <dsp:spPr>
        <a:xfrm>
          <a:off x="2292320" y="2251242"/>
          <a:ext cx="2847041" cy="1207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3. Aflojarle la ropa y si lleva algún objeto en el cuello que pueda comprimirle, quitárselo.</a:t>
          </a:r>
          <a:endParaRPr lang="en-US" sz="1700" kern="1200"/>
        </a:p>
      </dsp:txBody>
      <dsp:txXfrm>
        <a:off x="2292320" y="2251242"/>
        <a:ext cx="2847041" cy="1207836"/>
      </dsp:txXfrm>
    </dsp:sp>
    <dsp:sp modelId="{4706ED42-7251-49C4-86B4-76151011BCD4}">
      <dsp:nvSpPr>
        <dsp:cNvPr id="0" name=""/>
        <dsp:cNvSpPr/>
      </dsp:nvSpPr>
      <dsp:spPr>
        <a:xfrm>
          <a:off x="5729697" y="1547894"/>
          <a:ext cx="1207836" cy="12078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BEFF68-75CB-4F2E-9E09-8B86CAEC318B}">
      <dsp:nvSpPr>
        <dsp:cNvPr id="0" name=""/>
        <dsp:cNvSpPr/>
      </dsp:nvSpPr>
      <dsp:spPr>
        <a:xfrm>
          <a:off x="5982900" y="1787480"/>
          <a:ext cx="700544" cy="700544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A6FF9-56F3-43FD-AD48-EBF8BE568C28}">
      <dsp:nvSpPr>
        <dsp:cNvPr id="0" name=""/>
        <dsp:cNvSpPr/>
      </dsp:nvSpPr>
      <dsp:spPr>
        <a:xfrm>
          <a:off x="7003616" y="1422255"/>
          <a:ext cx="2847041" cy="1207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4. Si tiene fiebre, intentar bajarla quitándole la ropa y poner supositorio de paracetamol.</a:t>
          </a:r>
          <a:endParaRPr lang="en-US" sz="1700" kern="1200" dirty="0"/>
        </a:p>
      </dsp:txBody>
      <dsp:txXfrm>
        <a:off x="7003616" y="1422255"/>
        <a:ext cx="2847041" cy="1207836"/>
      </dsp:txXfrm>
    </dsp:sp>
    <dsp:sp modelId="{6D727164-645F-460A-BB7E-767B0712C3EB}">
      <dsp:nvSpPr>
        <dsp:cNvPr id="0" name=""/>
        <dsp:cNvSpPr/>
      </dsp:nvSpPr>
      <dsp:spPr>
        <a:xfrm>
          <a:off x="825662" y="4429832"/>
          <a:ext cx="1207836" cy="120783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2D497-7F84-4F2F-AEE7-4433BE44DC06}">
      <dsp:nvSpPr>
        <dsp:cNvPr id="0" name=""/>
        <dsp:cNvSpPr/>
      </dsp:nvSpPr>
      <dsp:spPr>
        <a:xfrm>
          <a:off x="1079307" y="4683477"/>
          <a:ext cx="700544" cy="7005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88BF9-2572-407B-9655-51591C7E734E}">
      <dsp:nvSpPr>
        <dsp:cNvPr id="0" name=""/>
        <dsp:cNvSpPr/>
      </dsp:nvSpPr>
      <dsp:spPr>
        <a:xfrm>
          <a:off x="2292320" y="4429832"/>
          <a:ext cx="2847041" cy="1207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5. Si dura más de 10 minutos o es la primera vez que ocurre, es conveniente llamar al teléfono de emergencias 112 y buscar ayuda médica.</a:t>
          </a:r>
          <a:endParaRPr lang="en-US" sz="1700" kern="1200" dirty="0"/>
        </a:p>
      </dsp:txBody>
      <dsp:txXfrm>
        <a:off x="2292320" y="4429832"/>
        <a:ext cx="2847041" cy="12078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E0114-6D20-4EE9-BAB3-EC1F2FC360A4}">
      <dsp:nvSpPr>
        <dsp:cNvPr id="0" name=""/>
        <dsp:cNvSpPr/>
      </dsp:nvSpPr>
      <dsp:spPr>
        <a:xfrm>
          <a:off x="6620" y="1201706"/>
          <a:ext cx="1271673" cy="906067"/>
        </a:xfrm>
        <a:prstGeom prst="roundRect">
          <a:avLst>
            <a:gd name="adj" fmla="val 10000"/>
          </a:avLst>
        </a:prstGeom>
        <a:solidFill>
          <a:srgbClr val="B7E1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DOLOR</a:t>
          </a:r>
        </a:p>
      </dsp:txBody>
      <dsp:txXfrm>
        <a:off x="33158" y="1228244"/>
        <a:ext cx="1218597" cy="852991"/>
      </dsp:txXfrm>
    </dsp:sp>
    <dsp:sp modelId="{94E2E8E1-0263-46A0-8A95-17934597CE61}">
      <dsp:nvSpPr>
        <dsp:cNvPr id="0" name=""/>
        <dsp:cNvSpPr/>
      </dsp:nvSpPr>
      <dsp:spPr>
        <a:xfrm rot="63925">
          <a:off x="1400181" y="1513547"/>
          <a:ext cx="258494" cy="3153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1400188" y="1575901"/>
        <a:ext cx="180946" cy="189224"/>
      </dsp:txXfrm>
    </dsp:sp>
    <dsp:sp modelId="{EEBF113E-C99C-41C3-A3BA-9BBC7B25A249}">
      <dsp:nvSpPr>
        <dsp:cNvPr id="0" name=""/>
        <dsp:cNvSpPr/>
      </dsp:nvSpPr>
      <dsp:spPr>
        <a:xfrm>
          <a:off x="1765934" y="1234424"/>
          <a:ext cx="1271673" cy="906067"/>
        </a:xfrm>
        <a:prstGeom prst="roundRect">
          <a:avLst>
            <a:gd name="adj" fmla="val 10000"/>
          </a:avLst>
        </a:prstGeom>
        <a:solidFill>
          <a:srgbClr val="E682C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PERDIDA DE LA SENSIBILIDAD</a:t>
          </a:r>
        </a:p>
      </dsp:txBody>
      <dsp:txXfrm>
        <a:off x="1792472" y="1260962"/>
        <a:ext cx="1218597" cy="852991"/>
      </dsp:txXfrm>
    </dsp:sp>
    <dsp:sp modelId="{4FB96564-8718-4C5F-AF65-2FD68B5C3274}">
      <dsp:nvSpPr>
        <dsp:cNvPr id="0" name=""/>
        <dsp:cNvSpPr/>
      </dsp:nvSpPr>
      <dsp:spPr>
        <a:xfrm>
          <a:off x="3164775" y="1529770"/>
          <a:ext cx="269594" cy="3153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3164775" y="1592845"/>
        <a:ext cx="188716" cy="189224"/>
      </dsp:txXfrm>
    </dsp:sp>
    <dsp:sp modelId="{87C94117-98C8-4BB0-98E1-3517F106FCA5}">
      <dsp:nvSpPr>
        <dsp:cNvPr id="0" name=""/>
        <dsp:cNvSpPr/>
      </dsp:nvSpPr>
      <dsp:spPr>
        <a:xfrm>
          <a:off x="3546277" y="1234424"/>
          <a:ext cx="1271673" cy="90606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SANGRADO</a:t>
          </a:r>
        </a:p>
      </dsp:txBody>
      <dsp:txXfrm>
        <a:off x="3572815" y="1260962"/>
        <a:ext cx="1218597" cy="852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8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9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9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3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3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8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9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9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9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9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4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5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5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5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5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5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6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0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8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9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0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0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1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1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1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1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4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5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5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5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5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6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6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6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8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8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9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9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9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9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9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9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0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5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9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0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1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1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1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1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1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1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4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5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5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5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5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7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8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9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9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9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0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0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0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0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0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5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6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6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6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6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6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6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0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0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0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0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0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0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8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9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9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9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0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0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1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1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1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1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1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4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5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5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7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8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8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8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9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9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9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9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image" Target="../media/image5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"/>
          <p:cNvSpPr/>
          <p:nvPr/>
        </p:nvSpPr>
        <p:spPr>
          <a:xfrm flipV="1">
            <a:off x="761760" y="826200"/>
            <a:ext cx="0" cy="9144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0" y="0"/>
            <a:ext cx="12191040" cy="45709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0"/>
            <a:ext cx="12191040" cy="457092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Line 4"/>
          <p:cNvSpPr/>
          <p:nvPr/>
        </p:nvSpPr>
        <p:spPr>
          <a:xfrm flipV="1">
            <a:off x="8386560" y="5263920"/>
            <a:ext cx="0" cy="914400"/>
          </a:xfrm>
          <a:prstGeom prst="line">
            <a:avLst/>
          </a:prstGeom>
          <a:ln w="19080">
            <a:solidFill>
              <a:schemeClr val="accent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Line 1"/>
          <p:cNvSpPr/>
          <p:nvPr/>
        </p:nvSpPr>
        <p:spPr>
          <a:xfrm flipV="1">
            <a:off x="761760" y="826200"/>
            <a:ext cx="0" cy="9144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1"/>
          <p:cNvGrpSpPr/>
          <p:nvPr/>
        </p:nvGrpSpPr>
        <p:grpSpPr>
          <a:xfrm>
            <a:off x="0" y="228600"/>
            <a:ext cx="2850480" cy="6637680"/>
            <a:chOff x="0" y="228600"/>
            <a:chExt cx="2850480" cy="6637680"/>
          </a:xfrm>
        </p:grpSpPr>
        <p:sp>
          <p:nvSpPr>
            <p:cNvPr id="435" name="CustomShape 2"/>
            <p:cNvSpPr/>
            <p:nvPr/>
          </p:nvSpPr>
          <p:spPr>
            <a:xfrm>
              <a:off x="0" y="2575080"/>
              <a:ext cx="99720" cy="62496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6" name="CustomShape 3"/>
            <p:cNvSpPr/>
            <p:nvPr/>
          </p:nvSpPr>
          <p:spPr>
            <a:xfrm>
              <a:off x="128520" y="3156480"/>
              <a:ext cx="645480" cy="232128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7" name="CustomShape 4"/>
            <p:cNvSpPr/>
            <p:nvPr/>
          </p:nvSpPr>
          <p:spPr>
            <a:xfrm>
              <a:off x="807120" y="5447160"/>
              <a:ext cx="608400" cy="141912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8" name="CustomShape 5"/>
            <p:cNvSpPr/>
            <p:nvPr/>
          </p:nvSpPr>
          <p:spPr>
            <a:xfrm>
              <a:off x="959760" y="6503760"/>
              <a:ext cx="170280" cy="36252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9" name="CustomShape 6"/>
            <p:cNvSpPr/>
            <p:nvPr/>
          </p:nvSpPr>
          <p:spPr>
            <a:xfrm>
              <a:off x="100800" y="3201120"/>
              <a:ext cx="820800" cy="332748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0" name="CustomShape 7"/>
            <p:cNvSpPr/>
            <p:nvPr/>
          </p:nvSpPr>
          <p:spPr>
            <a:xfrm>
              <a:off x="22320" y="228600"/>
              <a:ext cx="105120" cy="292680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1" name="CustomShape 8"/>
            <p:cNvSpPr/>
            <p:nvPr/>
          </p:nvSpPr>
          <p:spPr>
            <a:xfrm>
              <a:off x="78120" y="2944080"/>
              <a:ext cx="77040" cy="4928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2" name="CustomShape 9"/>
            <p:cNvSpPr/>
            <p:nvPr/>
          </p:nvSpPr>
          <p:spPr>
            <a:xfrm>
              <a:off x="769680" y="5478840"/>
              <a:ext cx="189000" cy="102384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3" name="CustomShape 10"/>
            <p:cNvSpPr/>
            <p:nvPr/>
          </p:nvSpPr>
          <p:spPr>
            <a:xfrm>
              <a:off x="775440" y="1398960"/>
              <a:ext cx="2075040" cy="404712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4" name="CustomShape 11"/>
            <p:cNvSpPr/>
            <p:nvPr/>
          </p:nvSpPr>
          <p:spPr>
            <a:xfrm>
              <a:off x="922680" y="6530040"/>
              <a:ext cx="160920" cy="33624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5" name="CustomShape 12"/>
            <p:cNvSpPr/>
            <p:nvPr/>
          </p:nvSpPr>
          <p:spPr>
            <a:xfrm>
              <a:off x="769680" y="5359320"/>
              <a:ext cx="36360" cy="22068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6" name="CustomShape 13"/>
            <p:cNvSpPr/>
            <p:nvPr/>
          </p:nvSpPr>
          <p:spPr>
            <a:xfrm>
              <a:off x="849960" y="6244560"/>
              <a:ext cx="237600" cy="62136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47" name="Group 14"/>
          <p:cNvGrpSpPr/>
          <p:nvPr/>
        </p:nvGrpSpPr>
        <p:grpSpPr>
          <a:xfrm>
            <a:off x="27360" y="-720"/>
            <a:ext cx="2355480" cy="6852960"/>
            <a:chOff x="27360" y="-720"/>
            <a:chExt cx="2355480" cy="6852960"/>
          </a:xfrm>
        </p:grpSpPr>
        <p:sp>
          <p:nvSpPr>
            <p:cNvPr id="448" name="CustomShape 15"/>
            <p:cNvSpPr/>
            <p:nvPr/>
          </p:nvSpPr>
          <p:spPr>
            <a:xfrm>
              <a:off x="27360" y="-720"/>
              <a:ext cx="493200" cy="439992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9" name="CustomShape 16"/>
            <p:cNvSpPr/>
            <p:nvPr/>
          </p:nvSpPr>
          <p:spPr>
            <a:xfrm>
              <a:off x="550440" y="4316400"/>
              <a:ext cx="422280" cy="157968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0" name="CustomShape 17"/>
            <p:cNvSpPr/>
            <p:nvPr/>
          </p:nvSpPr>
          <p:spPr>
            <a:xfrm>
              <a:off x="1006200" y="5862600"/>
              <a:ext cx="429840" cy="98964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1" name="CustomShape 18"/>
            <p:cNvSpPr/>
            <p:nvPr/>
          </p:nvSpPr>
          <p:spPr>
            <a:xfrm>
              <a:off x="521640" y="4364280"/>
              <a:ext cx="550800" cy="223488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2" name="CustomShape 19"/>
            <p:cNvSpPr/>
            <p:nvPr/>
          </p:nvSpPr>
          <p:spPr>
            <a:xfrm>
              <a:off x="468000" y="1289160"/>
              <a:ext cx="173160" cy="302616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3" name="CustomShape 20"/>
            <p:cNvSpPr/>
            <p:nvPr/>
          </p:nvSpPr>
          <p:spPr>
            <a:xfrm>
              <a:off x="1111680" y="6571440"/>
              <a:ext cx="133200" cy="28044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4" name="CustomShape 21"/>
            <p:cNvSpPr/>
            <p:nvPr/>
          </p:nvSpPr>
          <p:spPr>
            <a:xfrm>
              <a:off x="502560" y="4107600"/>
              <a:ext cx="81360" cy="51048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5" name="CustomShape 22"/>
            <p:cNvSpPr/>
            <p:nvPr/>
          </p:nvSpPr>
          <p:spPr>
            <a:xfrm>
              <a:off x="973800" y="3145680"/>
              <a:ext cx="1409040" cy="271584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6" name="CustomShape 23"/>
            <p:cNvSpPr/>
            <p:nvPr/>
          </p:nvSpPr>
          <p:spPr>
            <a:xfrm>
              <a:off x="1073520" y="6600240"/>
              <a:ext cx="119520" cy="25200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7" name="CustomShape 24"/>
            <p:cNvSpPr/>
            <p:nvPr/>
          </p:nvSpPr>
          <p:spPr>
            <a:xfrm>
              <a:off x="973800" y="5897160"/>
              <a:ext cx="136800" cy="67320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8" name="CustomShape 25"/>
            <p:cNvSpPr/>
            <p:nvPr/>
          </p:nvSpPr>
          <p:spPr>
            <a:xfrm>
              <a:off x="973800" y="5772600"/>
              <a:ext cx="37080" cy="2268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9" name="CustomShape 26"/>
            <p:cNvSpPr/>
            <p:nvPr/>
          </p:nvSpPr>
          <p:spPr>
            <a:xfrm>
              <a:off x="1006200" y="6322680"/>
              <a:ext cx="209520" cy="52956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60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61" name="CustomShape 28"/>
          <p:cNvSpPr/>
          <p:nvPr/>
        </p:nvSpPr>
        <p:spPr>
          <a:xfrm flipV="1">
            <a:off x="-3240" y="712440"/>
            <a:ext cx="1587600" cy="50616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463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"/>
          <p:cNvSpPr/>
          <p:nvPr/>
        </p:nvSpPr>
        <p:spPr>
          <a:xfrm>
            <a:off x="0" y="0"/>
            <a:ext cx="884880" cy="6856920"/>
          </a:xfrm>
          <a:custGeom>
            <a:avLst/>
            <a:gdLst/>
            <a:ahLst/>
            <a:cxnLst/>
            <a:rect l="l" t="t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2"/>
          <p:cNvSpPr/>
          <p:nvPr/>
        </p:nvSpPr>
        <p:spPr>
          <a:xfrm>
            <a:off x="11908440" y="0"/>
            <a:ext cx="282240" cy="6856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stomShape 1"/>
          <p:cNvSpPr/>
          <p:nvPr/>
        </p:nvSpPr>
        <p:spPr>
          <a:xfrm>
            <a:off x="0" y="2019600"/>
            <a:ext cx="12191040" cy="410472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41" name="Picture 6"/>
          <p:cNvPicPr/>
          <p:nvPr/>
        </p:nvPicPr>
        <p:blipFill>
          <a:blip r:embed="rId14"/>
          <a:srcRect t="1526" b="-1526"/>
          <a:stretch/>
        </p:blipFill>
        <p:spPr>
          <a:xfrm>
            <a:off x="0" y="6126480"/>
            <a:ext cx="12191040" cy="741960"/>
          </a:xfrm>
          <a:prstGeom prst="rect">
            <a:avLst/>
          </a:prstGeom>
          <a:ln>
            <a:noFill/>
          </a:ln>
        </p:spPr>
      </p:pic>
      <p:sp>
        <p:nvSpPr>
          <p:cNvPr id="542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3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5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Picture 2" descr="\\DROBO-FS\QuickDrops\JB\PPTX NG\Droplets\LightingOverlay.png"/>
          <p:cNvPicPr/>
          <p:nvPr/>
        </p:nvPicPr>
        <p:blipFill>
          <a:blip r:embed="rId15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grpSp>
        <p:nvGrpSpPr>
          <p:cNvPr id="583" name="Group 1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584" name="Group 2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585" name="CustomShape 3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" name="CustomShape 4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" name="CustomShape 5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" name="CustomShape 6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" name="CustomShape 7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" name="CustomShape 8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" name="CustomShape 9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" name="CustomShape 10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" name="CustomShape 11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" name="CustomShape 12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" name="CustomShape 13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" name="CustomShape 14"/>
              <p:cNvSpPr/>
              <p:nvPr/>
            </p:nvSpPr>
            <p:spPr>
              <a:xfrm>
                <a:off x="-4680" y="9360"/>
                <a:ext cx="3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FFFFF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" name="CustomShape 15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" name="CustomShape 16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" name="CustomShape 17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" name="CustomShape 18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" name="CustomShape 19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" name="CustomShape 20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" name="CustomShape 21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" name="CustomShape 22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" name="CustomShape 23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" name="CustomShape 24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" name="CustomShape 25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" name="CustomShape 26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" name="CustomShape 27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" name="CustomShape 28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" name="CustomShape 29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12" name="Group 30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613" name="CustomShape 31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" name="CustomShape 32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" name="CustomShape 33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" name="CustomShape 34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" name="CustomShape 35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" name="CustomShape 36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" name="CustomShape 37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" name="CustomShape 38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" name="CustomShape 39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" name="CustomShape 40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623" name="PlaceHolder 4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624" name="PlaceHolder 4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FEC"/>
            </a:gs>
            <a:gs pos="100000">
              <a:srgbClr val="FFFAA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Picture 2" descr="\\DROBO-FS\QuickDrops\JB\PPTX NG\Droplets\LightingOverlay.png"/>
          <p:cNvPicPr/>
          <p:nvPr/>
        </p:nvPicPr>
        <p:blipFill>
          <a:blip r:embed="rId14">
            <a:alphaModFix amt="8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9C8EE"/>
            </a:gs>
            <a:gs pos="100000">
              <a:srgbClr val="88AE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Picture 2" descr="\\DROBO-FS\QuickDrops\JB\PPTX NG\Droplets\LightingOverlay.png"/>
          <p:cNvPicPr/>
          <p:nvPr/>
        </p:nvPicPr>
        <p:blipFill>
          <a:blip r:embed="rId14">
            <a:alphaModFix amt="8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B9B9B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Picture 2" descr="\\DROBO-FS\QuickDrops\JB\PPTX NG\Droplets\LightingOverlay.png"/>
          <p:cNvPicPr/>
          <p:nvPr/>
        </p:nvPicPr>
        <p:blipFill>
          <a:blip r:embed="rId14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7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9C8EE"/>
            </a:gs>
            <a:gs pos="100000">
              <a:srgbClr val="88AE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Picture 2" descr="\\DROBO-FS\QuickDrops\JB\PPTX NG\Droplets\LightingOverlay.png"/>
          <p:cNvPicPr/>
          <p:nvPr/>
        </p:nvPicPr>
        <p:blipFill>
          <a:blip r:embed="rId14">
            <a:alphaModFix amt="8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7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7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roup 1"/>
          <p:cNvGrpSpPr/>
          <p:nvPr/>
        </p:nvGrpSpPr>
        <p:grpSpPr>
          <a:xfrm>
            <a:off x="150840" y="0"/>
            <a:ext cx="2435760" cy="6856920"/>
            <a:chOff x="150840" y="0"/>
            <a:chExt cx="2435760" cy="6856920"/>
          </a:xfrm>
        </p:grpSpPr>
        <p:sp>
          <p:nvSpPr>
            <p:cNvPr id="818" name="CustomShape 2"/>
            <p:cNvSpPr/>
            <p:nvPr/>
          </p:nvSpPr>
          <p:spPr>
            <a:xfrm>
              <a:off x="457200" y="0"/>
              <a:ext cx="1121400" cy="532800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9" name="CustomShape 3"/>
            <p:cNvSpPr/>
            <p:nvPr/>
          </p:nvSpPr>
          <p:spPr>
            <a:xfrm>
              <a:off x="150840" y="0"/>
              <a:ext cx="1116360" cy="527580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0" name="CustomShape 4"/>
            <p:cNvSpPr/>
            <p:nvPr/>
          </p:nvSpPr>
          <p:spPr>
            <a:xfrm>
              <a:off x="150840" y="5238720"/>
              <a:ext cx="1227600" cy="161820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1" name="CustomShape 5"/>
            <p:cNvSpPr/>
            <p:nvPr/>
          </p:nvSpPr>
          <p:spPr>
            <a:xfrm>
              <a:off x="457200" y="5291280"/>
              <a:ext cx="1494360" cy="156564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2" name="CustomShape 6"/>
            <p:cNvSpPr/>
            <p:nvPr/>
          </p:nvSpPr>
          <p:spPr>
            <a:xfrm>
              <a:off x="457200" y="5286240"/>
              <a:ext cx="2129400" cy="157068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3" name="CustomShape 7"/>
            <p:cNvSpPr/>
            <p:nvPr/>
          </p:nvSpPr>
          <p:spPr>
            <a:xfrm>
              <a:off x="150840" y="5238720"/>
              <a:ext cx="1694520" cy="161820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4" name="PlaceHolder 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825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9C8EE"/>
            </a:gs>
            <a:gs pos="100000">
              <a:srgbClr val="88AE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\\DROBO-FS\QuickDrops\JB\PPTX NG\Droplets\LightingOverlay.png"/>
          <p:cNvPicPr/>
          <p:nvPr/>
        </p:nvPicPr>
        <p:blipFill>
          <a:blip r:embed="rId14">
            <a:alphaModFix amt="8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CustomShape 1"/>
          <p:cNvSpPr/>
          <p:nvPr/>
        </p:nvSpPr>
        <p:spPr>
          <a:xfrm>
            <a:off x="234720" y="237600"/>
            <a:ext cx="11721600" cy="6381360"/>
          </a:xfrm>
          <a:prstGeom prst="rect">
            <a:avLst/>
          </a:prstGeom>
          <a:solidFill>
            <a:schemeClr val="bg2"/>
          </a:solidFill>
          <a:ln w="6480">
            <a:noFill/>
          </a:ln>
          <a:effectLst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86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CustomShape 1"/>
          <p:cNvSpPr/>
          <p:nvPr/>
        </p:nvSpPr>
        <p:spPr>
          <a:xfrm>
            <a:off x="234720" y="237600"/>
            <a:ext cx="11721600" cy="6381360"/>
          </a:xfrm>
          <a:prstGeom prst="rect">
            <a:avLst/>
          </a:prstGeom>
          <a:solidFill>
            <a:schemeClr val="bg2"/>
          </a:solidFill>
          <a:ln w="6480">
            <a:noFill/>
          </a:ln>
          <a:effectLst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90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CustomShape 1"/>
          <p:cNvSpPr/>
          <p:nvPr/>
        </p:nvSpPr>
        <p:spPr>
          <a:xfrm>
            <a:off x="234720" y="237600"/>
            <a:ext cx="11721600" cy="6381360"/>
          </a:xfrm>
          <a:prstGeom prst="rect">
            <a:avLst/>
          </a:prstGeom>
          <a:solidFill>
            <a:schemeClr val="bg2"/>
          </a:solidFill>
          <a:ln w="6480">
            <a:noFill/>
          </a:ln>
          <a:effectLst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94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CustomShape 1"/>
          <p:cNvSpPr/>
          <p:nvPr/>
        </p:nvSpPr>
        <p:spPr>
          <a:xfrm>
            <a:off x="234720" y="237600"/>
            <a:ext cx="11721600" cy="6381360"/>
          </a:xfrm>
          <a:prstGeom prst="rect">
            <a:avLst/>
          </a:prstGeom>
          <a:solidFill>
            <a:schemeClr val="bg2"/>
          </a:solidFill>
          <a:ln w="6480">
            <a:noFill/>
          </a:ln>
          <a:effectLst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98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CustomShape 1"/>
          <p:cNvSpPr/>
          <p:nvPr/>
        </p:nvSpPr>
        <p:spPr>
          <a:xfrm>
            <a:off x="234720" y="237600"/>
            <a:ext cx="11721600" cy="6381360"/>
          </a:xfrm>
          <a:prstGeom prst="rect">
            <a:avLst/>
          </a:prstGeom>
          <a:solidFill>
            <a:schemeClr val="bg2"/>
          </a:solidFill>
          <a:ln w="6480">
            <a:noFill/>
          </a:ln>
          <a:effectLst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9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02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roup 1"/>
          <p:cNvGrpSpPr/>
          <p:nvPr/>
        </p:nvGrpSpPr>
        <p:grpSpPr>
          <a:xfrm>
            <a:off x="0" y="0"/>
            <a:ext cx="12191040" cy="6856920"/>
            <a:chOff x="0" y="0"/>
            <a:chExt cx="12191040" cy="6856920"/>
          </a:xfrm>
        </p:grpSpPr>
        <p:sp>
          <p:nvSpPr>
            <p:cNvPr id="1058" name="CustomShape 2"/>
            <p:cNvSpPr/>
            <p:nvPr/>
          </p:nvSpPr>
          <p:spPr>
            <a:xfrm>
              <a:off x="0" y="0"/>
              <a:ext cx="12191040" cy="6856920"/>
            </a:xfrm>
            <a:prstGeom prst="rect">
              <a:avLst/>
            </a:prstGeom>
            <a:blipFill rotWithShape="0"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59" name="CustomShape 3"/>
            <p:cNvSpPr/>
            <p:nvPr/>
          </p:nvSpPr>
          <p:spPr>
            <a:xfrm>
              <a:off x="0" y="2666880"/>
              <a:ext cx="4190040" cy="41900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st="2556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60" name="CustomShape 4"/>
            <p:cNvSpPr/>
            <p:nvPr/>
          </p:nvSpPr>
          <p:spPr>
            <a:xfrm>
              <a:off x="0" y="2895480"/>
              <a:ext cx="2361240" cy="23612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st="2556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61" name="CustomShape 5"/>
            <p:cNvSpPr/>
            <p:nvPr/>
          </p:nvSpPr>
          <p:spPr>
            <a:xfrm>
              <a:off x="8609040" y="5867280"/>
              <a:ext cx="989640" cy="9896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st="2556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62" name="CustomShape 6"/>
            <p:cNvSpPr/>
            <p:nvPr/>
          </p:nvSpPr>
          <p:spPr>
            <a:xfrm>
              <a:off x="8609040" y="1676520"/>
              <a:ext cx="2818440" cy="28184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st="2556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63" name="CustomShape 7"/>
            <p:cNvSpPr/>
            <p:nvPr/>
          </p:nvSpPr>
          <p:spPr>
            <a:xfrm>
              <a:off x="7999560" y="8640"/>
              <a:ext cx="1599120" cy="159912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st="2556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64" name="CustomShape 8"/>
            <p:cNvSpPr/>
            <p:nvPr/>
          </p:nvSpPr>
          <p:spPr>
            <a:xfrm rot="21010200">
              <a:off x="8490960" y="1796760"/>
              <a:ext cx="3298320" cy="439920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5" name="CustomShape 9"/>
            <p:cNvSpPr/>
            <p:nvPr/>
          </p:nvSpPr>
          <p:spPr>
            <a:xfrm>
              <a:off x="459360" y="1866240"/>
              <a:ext cx="11276640" cy="4532760"/>
            </a:xfrm>
            <a:custGeom>
              <a:avLst/>
              <a:gdLst/>
              <a:ahLst/>
              <a:cxn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6" name="CustomShape 10"/>
            <p:cNvSpPr/>
            <p:nvPr/>
          </p:nvSpPr>
          <p:spPr>
            <a:xfrm>
              <a:off x="0" y="1440"/>
              <a:ext cx="12191040" cy="6855480"/>
            </a:xfrm>
            <a:custGeom>
              <a:avLst/>
              <a:gdLst/>
              <a:ahLst/>
              <a:cxn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67" name="CustomShape 11"/>
          <p:cNvSpPr/>
          <p:nvPr/>
        </p:nvSpPr>
        <p:spPr>
          <a:xfrm>
            <a:off x="10437840" y="0"/>
            <a:ext cx="684720" cy="1141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68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069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" name="Group 1"/>
          <p:cNvGrpSpPr/>
          <p:nvPr/>
        </p:nvGrpSpPr>
        <p:grpSpPr>
          <a:xfrm>
            <a:off x="-417600" y="0"/>
            <a:ext cx="12583080" cy="6852240"/>
            <a:chOff x="-417600" y="0"/>
            <a:chExt cx="12583080" cy="6852240"/>
          </a:xfrm>
        </p:grpSpPr>
        <p:sp>
          <p:nvSpPr>
            <p:cNvPr id="1107" name="CustomShape 2"/>
            <p:cNvSpPr/>
            <p:nvPr/>
          </p:nvSpPr>
          <p:spPr>
            <a:xfrm>
              <a:off x="1306440" y="0"/>
              <a:ext cx="3861360" cy="6842520"/>
            </a:xfrm>
            <a:custGeom>
              <a:avLst/>
              <a:gdLst/>
              <a:ahLst/>
              <a:cxnLst/>
              <a:rect l="l" t="t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8" name="CustomShape 3"/>
            <p:cNvSpPr/>
            <p:nvPr/>
          </p:nvSpPr>
          <p:spPr>
            <a:xfrm>
              <a:off x="10626840" y="9360"/>
              <a:ext cx="1538640" cy="554400"/>
            </a:xfrm>
            <a:custGeom>
              <a:avLst/>
              <a:gdLst/>
              <a:ahLst/>
              <a:cxnLst/>
              <a:rect l="l" t="t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9" name="CustomShape 4"/>
            <p:cNvSpPr/>
            <p:nvPr/>
          </p:nvSpPr>
          <p:spPr>
            <a:xfrm>
              <a:off x="10247400" y="5013360"/>
              <a:ext cx="1918080" cy="1829160"/>
            </a:xfrm>
            <a:custGeom>
              <a:avLst/>
              <a:gdLst/>
              <a:ahLst/>
              <a:cxnLst/>
              <a:rect l="l" t="t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0" name="CustomShape 5"/>
            <p:cNvSpPr/>
            <p:nvPr/>
          </p:nvSpPr>
          <p:spPr>
            <a:xfrm>
              <a:off x="1120680" y="0"/>
              <a:ext cx="3675600" cy="6842520"/>
            </a:xfrm>
            <a:custGeom>
              <a:avLst/>
              <a:gdLst/>
              <a:ahLst/>
              <a:cxnLst/>
              <a:rect l="l" t="t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1" name="CustomShape 6"/>
            <p:cNvSpPr/>
            <p:nvPr/>
          </p:nvSpPr>
          <p:spPr>
            <a:xfrm>
              <a:off x="11202840" y="9360"/>
              <a:ext cx="962640" cy="365760"/>
            </a:xfrm>
            <a:custGeom>
              <a:avLst/>
              <a:gdLst/>
              <a:ahLst/>
              <a:cxnLst/>
              <a:rect l="l" t="t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2" name="CustomShape 7"/>
            <p:cNvSpPr/>
            <p:nvPr/>
          </p:nvSpPr>
          <p:spPr>
            <a:xfrm>
              <a:off x="10495080" y="5275440"/>
              <a:ext cx="1665720" cy="1576800"/>
            </a:xfrm>
            <a:custGeom>
              <a:avLst/>
              <a:gdLst/>
              <a:ahLst/>
              <a:cxnLst/>
              <a:rect l="l" t="t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3" name="CustomShape 8"/>
            <p:cNvSpPr/>
            <p:nvPr/>
          </p:nvSpPr>
          <p:spPr>
            <a:xfrm>
              <a:off x="1001880" y="0"/>
              <a:ext cx="3620160" cy="6842520"/>
            </a:xfrm>
            <a:custGeom>
              <a:avLst/>
              <a:gdLst/>
              <a:ahLst/>
              <a:cxnLst/>
              <a:rect l="l" t="t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4" name="CustomShape 9"/>
            <p:cNvSpPr/>
            <p:nvPr/>
          </p:nvSpPr>
          <p:spPr>
            <a:xfrm>
              <a:off x="11501280" y="9360"/>
              <a:ext cx="664200" cy="255960"/>
            </a:xfrm>
            <a:custGeom>
              <a:avLst/>
              <a:gdLst/>
              <a:ahLst/>
              <a:cxnLst/>
              <a:rect l="l" t="t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5" name="CustomShape 10"/>
            <p:cNvSpPr/>
            <p:nvPr/>
          </p:nvSpPr>
          <p:spPr>
            <a:xfrm>
              <a:off x="10640880" y="5408640"/>
              <a:ext cx="1524600" cy="1433880"/>
            </a:xfrm>
            <a:custGeom>
              <a:avLst/>
              <a:gdLst/>
              <a:ahLst/>
              <a:cxnLst/>
              <a:rect l="l" t="t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6" name="CustomShape 11"/>
            <p:cNvSpPr/>
            <p:nvPr/>
          </p:nvSpPr>
          <p:spPr>
            <a:xfrm>
              <a:off x="1001880" y="0"/>
              <a:ext cx="3243600" cy="6842520"/>
            </a:xfrm>
            <a:custGeom>
              <a:avLst/>
              <a:gdLst/>
              <a:ahLst/>
              <a:cxnLst/>
              <a:rect l="l" t="t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7" name="CustomShape 12"/>
            <p:cNvSpPr/>
            <p:nvPr/>
          </p:nvSpPr>
          <p:spPr>
            <a:xfrm>
              <a:off x="10802880" y="5518080"/>
              <a:ext cx="1362600" cy="1324440"/>
            </a:xfrm>
            <a:custGeom>
              <a:avLst/>
              <a:gdLst/>
              <a:ahLst/>
              <a:cxnLst/>
              <a:rect l="l" t="t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8" name="CustomShape 13"/>
            <p:cNvSpPr/>
            <p:nvPr/>
          </p:nvSpPr>
          <p:spPr>
            <a:xfrm>
              <a:off x="888840" y="0"/>
              <a:ext cx="3229560" cy="6842520"/>
            </a:xfrm>
            <a:custGeom>
              <a:avLst/>
              <a:gdLst/>
              <a:ahLst/>
              <a:cxnLst/>
              <a:rect l="l" t="t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9" name="CustomShape 14"/>
            <p:cNvSpPr/>
            <p:nvPr/>
          </p:nvSpPr>
          <p:spPr>
            <a:xfrm>
              <a:off x="10979280" y="5694480"/>
              <a:ext cx="1186200" cy="1148400"/>
            </a:xfrm>
            <a:custGeom>
              <a:avLst/>
              <a:gdLst/>
              <a:ahLst/>
              <a:cxnLst/>
              <a:rect l="l" t="t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0" name="CustomShape 15"/>
            <p:cNvSpPr/>
            <p:nvPr/>
          </p:nvSpPr>
          <p:spPr>
            <a:xfrm>
              <a:off x="484200" y="0"/>
              <a:ext cx="3420000" cy="6842520"/>
            </a:xfrm>
            <a:custGeom>
              <a:avLst/>
              <a:gdLst/>
              <a:ahLst/>
              <a:cxnLst/>
              <a:rect l="l" t="t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1" name="CustomShape 16"/>
            <p:cNvSpPr/>
            <p:nvPr/>
          </p:nvSpPr>
          <p:spPr>
            <a:xfrm>
              <a:off x="11287080" y="6049800"/>
              <a:ext cx="878400" cy="792720"/>
            </a:xfrm>
            <a:custGeom>
              <a:avLst/>
              <a:gdLst/>
              <a:ahLst/>
              <a:cxnLst/>
              <a:rect l="l" t="t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2" name="CustomShape 17"/>
            <p:cNvSpPr/>
            <p:nvPr/>
          </p:nvSpPr>
          <p:spPr>
            <a:xfrm>
              <a:off x="598320" y="0"/>
              <a:ext cx="2716560" cy="6842520"/>
            </a:xfrm>
            <a:custGeom>
              <a:avLst/>
              <a:gdLst/>
              <a:ahLst/>
              <a:cxnLst/>
              <a:rect l="l" t="t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600">
              <a:solidFill>
                <a:schemeClr val="tx1">
                  <a:alpha val="20000"/>
                </a:schemeClr>
              </a:solidFill>
              <a:prstDash val="dashDot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3" name="CustomShape 18"/>
            <p:cNvSpPr/>
            <p:nvPr/>
          </p:nvSpPr>
          <p:spPr>
            <a:xfrm>
              <a:off x="262080" y="0"/>
              <a:ext cx="2943720" cy="6842520"/>
            </a:xfrm>
            <a:custGeom>
              <a:avLst/>
              <a:gdLst/>
              <a:ahLst/>
              <a:cxnLst/>
              <a:rect l="l" t="t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prstDash val="lg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4" name="CustomShape 19"/>
            <p:cNvSpPr/>
            <p:nvPr/>
          </p:nvSpPr>
          <p:spPr>
            <a:xfrm>
              <a:off x="-417600" y="0"/>
              <a:ext cx="2402280" cy="6842520"/>
            </a:xfrm>
            <a:custGeom>
              <a:avLst/>
              <a:gdLst/>
              <a:ahLst/>
              <a:cxnLst/>
              <a:rect l="l" t="t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5" name="CustomShape 20"/>
            <p:cNvSpPr/>
            <p:nvPr/>
          </p:nvSpPr>
          <p:spPr>
            <a:xfrm>
              <a:off x="14400" y="9360"/>
              <a:ext cx="1770480" cy="3197880"/>
            </a:xfrm>
            <a:custGeom>
              <a:avLst/>
              <a:gdLst/>
              <a:ahLst/>
              <a:cxnLst/>
              <a:rect l="l" t="t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6" name="CustomShape 21"/>
            <p:cNvSpPr/>
            <p:nvPr/>
          </p:nvSpPr>
          <p:spPr>
            <a:xfrm>
              <a:off x="4680" y="6016680"/>
              <a:ext cx="213120" cy="825840"/>
            </a:xfrm>
            <a:custGeom>
              <a:avLst/>
              <a:gdLst/>
              <a:ahLst/>
              <a:cxnLst/>
              <a:rect l="l" t="t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7" name="CustomShape 22"/>
            <p:cNvSpPr/>
            <p:nvPr/>
          </p:nvSpPr>
          <p:spPr>
            <a:xfrm>
              <a:off x="14400" y="0"/>
              <a:ext cx="1560960" cy="2227680"/>
            </a:xfrm>
            <a:custGeom>
              <a:avLst/>
              <a:gdLst/>
              <a:ahLst/>
              <a:cxnLst/>
              <a:rect l="l" t="t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128" name="Group 23"/>
          <p:cNvGrpSpPr/>
          <p:nvPr/>
        </p:nvGrpSpPr>
        <p:grpSpPr>
          <a:xfrm>
            <a:off x="800280" y="1699560"/>
            <a:ext cx="3673440" cy="3470400"/>
            <a:chOff x="800280" y="1699560"/>
            <a:chExt cx="3673440" cy="3470400"/>
          </a:xfrm>
        </p:grpSpPr>
        <p:sp>
          <p:nvSpPr>
            <p:cNvPr id="1129" name="CustomShape 24"/>
            <p:cNvSpPr/>
            <p:nvPr/>
          </p:nvSpPr>
          <p:spPr>
            <a:xfrm>
              <a:off x="800280" y="1699560"/>
              <a:ext cx="3673440" cy="501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0" name="CustomShape 25"/>
            <p:cNvSpPr/>
            <p:nvPr/>
          </p:nvSpPr>
          <p:spPr>
            <a:xfrm rot="10800000">
              <a:off x="2483640" y="4898520"/>
              <a:ext cx="315000" cy="27144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1" name="CustomShape 26"/>
            <p:cNvSpPr/>
            <p:nvPr/>
          </p:nvSpPr>
          <p:spPr>
            <a:xfrm>
              <a:off x="806400" y="2275560"/>
              <a:ext cx="3667320" cy="2623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132" name="PlaceHolder 27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133" name="PlaceHolder 2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CustomShape 1"/>
          <p:cNvSpPr/>
          <p:nvPr/>
        </p:nvSpPr>
        <p:spPr>
          <a:xfrm>
            <a:off x="0" y="0"/>
            <a:ext cx="884880" cy="6856920"/>
          </a:xfrm>
          <a:custGeom>
            <a:avLst/>
            <a:gdLst/>
            <a:ahLst/>
            <a:cxnLst/>
            <a:rect l="l" t="t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1" name="CustomShape 2"/>
          <p:cNvSpPr/>
          <p:nvPr/>
        </p:nvSpPr>
        <p:spPr>
          <a:xfrm>
            <a:off x="11908440" y="0"/>
            <a:ext cx="282240" cy="6856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17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roup 1"/>
          <p:cNvGrpSpPr/>
          <p:nvPr/>
        </p:nvGrpSpPr>
        <p:grpSpPr>
          <a:xfrm>
            <a:off x="0" y="228600"/>
            <a:ext cx="2850480" cy="6637680"/>
            <a:chOff x="0" y="228600"/>
            <a:chExt cx="2850480" cy="6637680"/>
          </a:xfrm>
        </p:grpSpPr>
        <p:sp>
          <p:nvSpPr>
            <p:cNvPr id="1211" name="CustomShape 2"/>
            <p:cNvSpPr/>
            <p:nvPr/>
          </p:nvSpPr>
          <p:spPr>
            <a:xfrm>
              <a:off x="0" y="2575080"/>
              <a:ext cx="99720" cy="62496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2" name="CustomShape 3"/>
            <p:cNvSpPr/>
            <p:nvPr/>
          </p:nvSpPr>
          <p:spPr>
            <a:xfrm>
              <a:off x="128520" y="3156480"/>
              <a:ext cx="645480" cy="232128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3" name="CustomShape 4"/>
            <p:cNvSpPr/>
            <p:nvPr/>
          </p:nvSpPr>
          <p:spPr>
            <a:xfrm>
              <a:off x="807120" y="5447160"/>
              <a:ext cx="608400" cy="141912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4" name="CustomShape 5"/>
            <p:cNvSpPr/>
            <p:nvPr/>
          </p:nvSpPr>
          <p:spPr>
            <a:xfrm>
              <a:off x="959760" y="6503760"/>
              <a:ext cx="170280" cy="36252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5" name="CustomShape 6"/>
            <p:cNvSpPr/>
            <p:nvPr/>
          </p:nvSpPr>
          <p:spPr>
            <a:xfrm>
              <a:off x="100800" y="3201120"/>
              <a:ext cx="820800" cy="332748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6" name="CustomShape 7"/>
            <p:cNvSpPr/>
            <p:nvPr/>
          </p:nvSpPr>
          <p:spPr>
            <a:xfrm>
              <a:off x="22320" y="228600"/>
              <a:ext cx="105120" cy="292680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7" name="CustomShape 8"/>
            <p:cNvSpPr/>
            <p:nvPr/>
          </p:nvSpPr>
          <p:spPr>
            <a:xfrm>
              <a:off x="78120" y="2944080"/>
              <a:ext cx="77040" cy="4928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8" name="CustomShape 9"/>
            <p:cNvSpPr/>
            <p:nvPr/>
          </p:nvSpPr>
          <p:spPr>
            <a:xfrm>
              <a:off x="769680" y="5478840"/>
              <a:ext cx="189000" cy="102384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9" name="CustomShape 10"/>
            <p:cNvSpPr/>
            <p:nvPr/>
          </p:nvSpPr>
          <p:spPr>
            <a:xfrm>
              <a:off x="775440" y="1398960"/>
              <a:ext cx="2075040" cy="404712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0" name="CustomShape 11"/>
            <p:cNvSpPr/>
            <p:nvPr/>
          </p:nvSpPr>
          <p:spPr>
            <a:xfrm>
              <a:off x="922680" y="6530040"/>
              <a:ext cx="160920" cy="33624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1" name="CustomShape 12"/>
            <p:cNvSpPr/>
            <p:nvPr/>
          </p:nvSpPr>
          <p:spPr>
            <a:xfrm>
              <a:off x="769680" y="5359320"/>
              <a:ext cx="36360" cy="22068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2" name="CustomShape 13"/>
            <p:cNvSpPr/>
            <p:nvPr/>
          </p:nvSpPr>
          <p:spPr>
            <a:xfrm>
              <a:off x="849960" y="6244560"/>
              <a:ext cx="237600" cy="62136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223" name="Group 14"/>
          <p:cNvGrpSpPr/>
          <p:nvPr/>
        </p:nvGrpSpPr>
        <p:grpSpPr>
          <a:xfrm>
            <a:off x="27360" y="-720"/>
            <a:ext cx="2355480" cy="6852960"/>
            <a:chOff x="27360" y="-720"/>
            <a:chExt cx="2355480" cy="6852960"/>
          </a:xfrm>
        </p:grpSpPr>
        <p:sp>
          <p:nvSpPr>
            <p:cNvPr id="1224" name="CustomShape 15"/>
            <p:cNvSpPr/>
            <p:nvPr/>
          </p:nvSpPr>
          <p:spPr>
            <a:xfrm>
              <a:off x="27360" y="-720"/>
              <a:ext cx="493200" cy="439992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5" name="CustomShape 16"/>
            <p:cNvSpPr/>
            <p:nvPr/>
          </p:nvSpPr>
          <p:spPr>
            <a:xfrm>
              <a:off x="550440" y="4316400"/>
              <a:ext cx="422280" cy="157968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6" name="CustomShape 17"/>
            <p:cNvSpPr/>
            <p:nvPr/>
          </p:nvSpPr>
          <p:spPr>
            <a:xfrm>
              <a:off x="1006200" y="5862600"/>
              <a:ext cx="429840" cy="98964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7" name="CustomShape 18"/>
            <p:cNvSpPr/>
            <p:nvPr/>
          </p:nvSpPr>
          <p:spPr>
            <a:xfrm>
              <a:off x="521640" y="4364280"/>
              <a:ext cx="550800" cy="223488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8" name="CustomShape 19"/>
            <p:cNvSpPr/>
            <p:nvPr/>
          </p:nvSpPr>
          <p:spPr>
            <a:xfrm>
              <a:off x="468000" y="1289160"/>
              <a:ext cx="173160" cy="302616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9" name="CustomShape 20"/>
            <p:cNvSpPr/>
            <p:nvPr/>
          </p:nvSpPr>
          <p:spPr>
            <a:xfrm>
              <a:off x="1111680" y="6571440"/>
              <a:ext cx="133200" cy="28044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0" name="CustomShape 21"/>
            <p:cNvSpPr/>
            <p:nvPr/>
          </p:nvSpPr>
          <p:spPr>
            <a:xfrm>
              <a:off x="502560" y="4107600"/>
              <a:ext cx="81360" cy="51048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1" name="CustomShape 22"/>
            <p:cNvSpPr/>
            <p:nvPr/>
          </p:nvSpPr>
          <p:spPr>
            <a:xfrm>
              <a:off x="973800" y="3145680"/>
              <a:ext cx="1409040" cy="271584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2" name="CustomShape 23"/>
            <p:cNvSpPr/>
            <p:nvPr/>
          </p:nvSpPr>
          <p:spPr>
            <a:xfrm>
              <a:off x="1073520" y="6600240"/>
              <a:ext cx="119520" cy="25200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3" name="CustomShape 24"/>
            <p:cNvSpPr/>
            <p:nvPr/>
          </p:nvSpPr>
          <p:spPr>
            <a:xfrm>
              <a:off x="973800" y="5897160"/>
              <a:ext cx="136800" cy="67320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4" name="CustomShape 25"/>
            <p:cNvSpPr/>
            <p:nvPr/>
          </p:nvSpPr>
          <p:spPr>
            <a:xfrm>
              <a:off x="973800" y="5772600"/>
              <a:ext cx="37080" cy="2268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5" name="CustomShape 26"/>
            <p:cNvSpPr/>
            <p:nvPr/>
          </p:nvSpPr>
          <p:spPr>
            <a:xfrm>
              <a:off x="1006200" y="6322680"/>
              <a:ext cx="209520" cy="52956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36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37" name="CustomShape 28"/>
          <p:cNvSpPr/>
          <p:nvPr/>
        </p:nvSpPr>
        <p:spPr>
          <a:xfrm flipV="1">
            <a:off x="-3240" y="712440"/>
            <a:ext cx="1587600" cy="50616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8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239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9C8EE"/>
            </a:gs>
            <a:gs pos="100000">
              <a:srgbClr val="88AE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Picture 2" descr="\\DROBO-FS\QuickDrops\JB\PPTX NG\Droplets\LightingOverlay.png"/>
          <p:cNvPicPr/>
          <p:nvPr/>
        </p:nvPicPr>
        <p:blipFill>
          <a:blip r:embed="rId14">
            <a:alphaModFix amt="8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277" name="Picture 2" descr="Droplets-HD-Content-R1d.png"/>
          <p:cNvPicPr/>
          <p:nvPr/>
        </p:nvPicPr>
        <p:blipFill>
          <a:blip r:embed="rId15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2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0"/>
            <a:ext cx="884880" cy="6856920"/>
          </a:xfrm>
          <a:custGeom>
            <a:avLst/>
            <a:gdLst/>
            <a:ahLst/>
            <a:cxnLst/>
            <a:rect l="l" t="t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2"/>
          <p:cNvSpPr/>
          <p:nvPr/>
        </p:nvSpPr>
        <p:spPr>
          <a:xfrm>
            <a:off x="11908440" y="0"/>
            <a:ext cx="282240" cy="6856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B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CustomShape 1"/>
          <p:cNvSpPr/>
          <p:nvPr/>
        </p:nvSpPr>
        <p:spPr>
          <a:xfrm>
            <a:off x="231120" y="243720"/>
            <a:ext cx="11723400" cy="637668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31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Line 1"/>
          <p:cNvSpPr/>
          <p:nvPr/>
        </p:nvSpPr>
        <p:spPr>
          <a:xfrm flipV="1">
            <a:off x="761760" y="826200"/>
            <a:ext cx="0" cy="9144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35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"/>
          <p:cNvGrpSpPr/>
          <p:nvPr/>
        </p:nvGrpSpPr>
        <p:grpSpPr>
          <a:xfrm>
            <a:off x="0" y="-8640"/>
            <a:ext cx="12191040" cy="6866640"/>
            <a:chOff x="0" y="-8640"/>
            <a:chExt cx="12191040" cy="6866640"/>
          </a:xfrm>
        </p:grpSpPr>
        <p:sp>
          <p:nvSpPr>
            <p:cNvPr id="122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23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24" name="CustomShape 4"/>
            <p:cNvSpPr/>
            <p:nvPr/>
          </p:nvSpPr>
          <p:spPr>
            <a:xfrm>
              <a:off x="9181440" y="-8640"/>
              <a:ext cx="3006360" cy="686556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5"/>
            <p:cNvSpPr/>
            <p:nvPr/>
          </p:nvSpPr>
          <p:spPr>
            <a:xfrm>
              <a:off x="9603360" y="-8640"/>
              <a:ext cx="2587320" cy="686556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6" name="CustomShape 6"/>
            <p:cNvSpPr/>
            <p:nvPr/>
          </p:nvSpPr>
          <p:spPr>
            <a:xfrm>
              <a:off x="8932320" y="3048120"/>
              <a:ext cx="3258720" cy="38088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7" name="CustomShape 7"/>
            <p:cNvSpPr/>
            <p:nvPr/>
          </p:nvSpPr>
          <p:spPr>
            <a:xfrm>
              <a:off x="9334440" y="-8640"/>
              <a:ext cx="2853360" cy="686556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8" name="CustomShape 8"/>
            <p:cNvSpPr/>
            <p:nvPr/>
          </p:nvSpPr>
          <p:spPr>
            <a:xfrm>
              <a:off x="10898640" y="-8640"/>
              <a:ext cx="1289160" cy="686556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9" name="CustomShape 9"/>
            <p:cNvSpPr/>
            <p:nvPr/>
          </p:nvSpPr>
          <p:spPr>
            <a:xfrm>
              <a:off x="10938960" y="-8640"/>
              <a:ext cx="1248840" cy="686556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0" name="CustomShape 10"/>
            <p:cNvSpPr/>
            <p:nvPr/>
          </p:nvSpPr>
          <p:spPr>
            <a:xfrm>
              <a:off x="10371600" y="3589920"/>
              <a:ext cx="1816200" cy="3267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1" name="CustomShape 11"/>
            <p:cNvSpPr/>
            <p:nvPr/>
          </p:nvSpPr>
          <p:spPr>
            <a:xfrm>
              <a:off x="0" y="4013280"/>
              <a:ext cx="447480" cy="28436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32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33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"/>
          <p:cNvGrpSpPr/>
          <p:nvPr/>
        </p:nvGrpSpPr>
        <p:grpSpPr>
          <a:xfrm>
            <a:off x="0" y="-8640"/>
            <a:ext cx="12191040" cy="6866640"/>
            <a:chOff x="0" y="-8640"/>
            <a:chExt cx="12191040" cy="6866640"/>
          </a:xfrm>
        </p:grpSpPr>
        <p:sp>
          <p:nvSpPr>
            <p:cNvPr id="17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3" name="CustomShape 4"/>
            <p:cNvSpPr/>
            <p:nvPr/>
          </p:nvSpPr>
          <p:spPr>
            <a:xfrm>
              <a:off x="9181440" y="-8640"/>
              <a:ext cx="3006360" cy="686556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5"/>
            <p:cNvSpPr/>
            <p:nvPr/>
          </p:nvSpPr>
          <p:spPr>
            <a:xfrm>
              <a:off x="9603360" y="-8640"/>
              <a:ext cx="2587320" cy="686556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6"/>
            <p:cNvSpPr/>
            <p:nvPr/>
          </p:nvSpPr>
          <p:spPr>
            <a:xfrm>
              <a:off x="8932320" y="3048120"/>
              <a:ext cx="3258720" cy="38088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7"/>
            <p:cNvSpPr/>
            <p:nvPr/>
          </p:nvSpPr>
          <p:spPr>
            <a:xfrm>
              <a:off x="9334440" y="-8640"/>
              <a:ext cx="2853360" cy="686556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8"/>
            <p:cNvSpPr/>
            <p:nvPr/>
          </p:nvSpPr>
          <p:spPr>
            <a:xfrm>
              <a:off x="10898640" y="-8640"/>
              <a:ext cx="1289160" cy="686556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8" name="CustomShape 9"/>
            <p:cNvSpPr/>
            <p:nvPr/>
          </p:nvSpPr>
          <p:spPr>
            <a:xfrm>
              <a:off x="10938960" y="-8640"/>
              <a:ext cx="1248840" cy="686556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9" name="CustomShape 10"/>
            <p:cNvSpPr/>
            <p:nvPr/>
          </p:nvSpPr>
          <p:spPr>
            <a:xfrm>
              <a:off x="10371600" y="3589920"/>
              <a:ext cx="1816200" cy="3267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0" name="CustomShape 11"/>
            <p:cNvSpPr/>
            <p:nvPr/>
          </p:nvSpPr>
          <p:spPr>
            <a:xfrm>
              <a:off x="0" y="4013280"/>
              <a:ext cx="447480" cy="28436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81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82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ine 1"/>
          <p:cNvSpPr/>
          <p:nvPr/>
        </p:nvSpPr>
        <p:spPr>
          <a:xfrm flipV="1">
            <a:off x="761760" y="826200"/>
            <a:ext cx="0" cy="9144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Line 1"/>
          <p:cNvSpPr/>
          <p:nvPr/>
        </p:nvSpPr>
        <p:spPr>
          <a:xfrm flipV="1">
            <a:off x="761760" y="826200"/>
            <a:ext cx="0" cy="9144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roup 1"/>
          <p:cNvGrpSpPr/>
          <p:nvPr/>
        </p:nvGrpSpPr>
        <p:grpSpPr>
          <a:xfrm>
            <a:off x="0" y="-8640"/>
            <a:ext cx="12191040" cy="6866640"/>
            <a:chOff x="0" y="-8640"/>
            <a:chExt cx="12191040" cy="6866640"/>
          </a:xfrm>
        </p:grpSpPr>
        <p:sp>
          <p:nvSpPr>
            <p:cNvPr id="298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99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00" name="CustomShape 4"/>
            <p:cNvSpPr/>
            <p:nvPr/>
          </p:nvSpPr>
          <p:spPr>
            <a:xfrm>
              <a:off x="9181440" y="-8640"/>
              <a:ext cx="3006360" cy="686556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01" name="CustomShape 5"/>
            <p:cNvSpPr/>
            <p:nvPr/>
          </p:nvSpPr>
          <p:spPr>
            <a:xfrm>
              <a:off x="9603360" y="-8640"/>
              <a:ext cx="2587320" cy="686556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02" name="CustomShape 6"/>
            <p:cNvSpPr/>
            <p:nvPr/>
          </p:nvSpPr>
          <p:spPr>
            <a:xfrm>
              <a:off x="8932320" y="3048120"/>
              <a:ext cx="3258720" cy="38088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03" name="CustomShape 7"/>
            <p:cNvSpPr/>
            <p:nvPr/>
          </p:nvSpPr>
          <p:spPr>
            <a:xfrm>
              <a:off x="9334440" y="-8640"/>
              <a:ext cx="2853360" cy="686556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04" name="CustomShape 8"/>
            <p:cNvSpPr/>
            <p:nvPr/>
          </p:nvSpPr>
          <p:spPr>
            <a:xfrm>
              <a:off x="10898640" y="-8640"/>
              <a:ext cx="1289160" cy="686556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05" name="CustomShape 9"/>
            <p:cNvSpPr/>
            <p:nvPr/>
          </p:nvSpPr>
          <p:spPr>
            <a:xfrm>
              <a:off x="10938960" y="-8640"/>
              <a:ext cx="1248840" cy="686556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06" name="CustomShape 10"/>
            <p:cNvSpPr/>
            <p:nvPr/>
          </p:nvSpPr>
          <p:spPr>
            <a:xfrm>
              <a:off x="10371600" y="3589920"/>
              <a:ext cx="1816200" cy="3267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07" name="CustomShape 11"/>
            <p:cNvSpPr/>
            <p:nvPr/>
          </p:nvSpPr>
          <p:spPr>
            <a:xfrm>
              <a:off x="0" y="4013280"/>
              <a:ext cx="447480" cy="28436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308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09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roup 1"/>
          <p:cNvGrpSpPr/>
          <p:nvPr/>
        </p:nvGrpSpPr>
        <p:grpSpPr>
          <a:xfrm>
            <a:off x="0" y="-8640"/>
            <a:ext cx="12191040" cy="6866640"/>
            <a:chOff x="0" y="-8640"/>
            <a:chExt cx="12191040" cy="6866640"/>
          </a:xfrm>
        </p:grpSpPr>
        <p:sp>
          <p:nvSpPr>
            <p:cNvPr id="347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48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49" name="CustomShape 4"/>
            <p:cNvSpPr/>
            <p:nvPr/>
          </p:nvSpPr>
          <p:spPr>
            <a:xfrm>
              <a:off x="9181440" y="-8640"/>
              <a:ext cx="3006360" cy="686556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50" name="CustomShape 5"/>
            <p:cNvSpPr/>
            <p:nvPr/>
          </p:nvSpPr>
          <p:spPr>
            <a:xfrm>
              <a:off x="9603360" y="-8640"/>
              <a:ext cx="2587320" cy="686556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51" name="CustomShape 6"/>
            <p:cNvSpPr/>
            <p:nvPr/>
          </p:nvSpPr>
          <p:spPr>
            <a:xfrm>
              <a:off x="8932320" y="3048120"/>
              <a:ext cx="3258720" cy="38088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52" name="CustomShape 7"/>
            <p:cNvSpPr/>
            <p:nvPr/>
          </p:nvSpPr>
          <p:spPr>
            <a:xfrm>
              <a:off x="9334440" y="-8640"/>
              <a:ext cx="2853360" cy="686556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53" name="CustomShape 8"/>
            <p:cNvSpPr/>
            <p:nvPr/>
          </p:nvSpPr>
          <p:spPr>
            <a:xfrm>
              <a:off x="10898640" y="-8640"/>
              <a:ext cx="1289160" cy="686556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54" name="CustomShape 9"/>
            <p:cNvSpPr/>
            <p:nvPr/>
          </p:nvSpPr>
          <p:spPr>
            <a:xfrm>
              <a:off x="10938960" y="-8640"/>
              <a:ext cx="1248840" cy="686556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55" name="CustomShape 10"/>
            <p:cNvSpPr/>
            <p:nvPr/>
          </p:nvSpPr>
          <p:spPr>
            <a:xfrm>
              <a:off x="10371600" y="3589920"/>
              <a:ext cx="1816200" cy="3267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56" name="CustomShape 11"/>
            <p:cNvSpPr/>
            <p:nvPr/>
          </p:nvSpPr>
          <p:spPr>
            <a:xfrm>
              <a:off x="0" y="4013280"/>
              <a:ext cx="447480" cy="28436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357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58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5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5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6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9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89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0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0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0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13.xml"/><Relationship Id="rId4" Type="http://schemas.openxmlformats.org/officeDocument/2006/relationships/image" Target="../media/image10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3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3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3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3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33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33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33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3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33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34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34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4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4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4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34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34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4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CustomShape 1"/>
          <p:cNvSpPr/>
          <p:nvPr/>
        </p:nvSpPr>
        <p:spPr>
          <a:xfrm>
            <a:off x="-450000" y="4960080"/>
            <a:ext cx="892944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80000"/>
              </a:lnSpc>
            </a:pPr>
            <a:r>
              <a:rPr lang="es-ES" sz="5000" b="1" strike="noStrike" cap="all" spc="194">
                <a:solidFill>
                  <a:srgbClr val="2683C6"/>
                </a:solidFill>
                <a:latin typeface="Tw Cen MT Condensed"/>
                <a:ea typeface="DejaVu Sans"/>
              </a:rPr>
              <a:t>Protocolo de actuación ante urgencias sanitarias en los centros educativos</a:t>
            </a:r>
            <a:endParaRPr lang="es-ES" sz="5000" b="0" strike="noStrike" spc="-1">
              <a:latin typeface="Arial"/>
            </a:endParaRPr>
          </a:p>
        </p:txBody>
      </p:sp>
      <p:sp>
        <p:nvSpPr>
          <p:cNvPr id="1395" name="CustomShape 2"/>
          <p:cNvSpPr/>
          <p:nvPr/>
        </p:nvSpPr>
        <p:spPr>
          <a:xfrm>
            <a:off x="8610480" y="4960080"/>
            <a:ext cx="319932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spcAft>
                <a:spcPts val="201"/>
              </a:spcAft>
              <a:tabLst>
                <a:tab pos="0" algn="l"/>
              </a:tabLst>
            </a:pPr>
            <a:r>
              <a:rPr lang="es-ES" sz="2000" b="0" strike="noStrike" spc="-1">
                <a:solidFill>
                  <a:srgbClr val="0D0D0D"/>
                </a:solidFill>
                <a:latin typeface="Tw Cen MT"/>
                <a:ea typeface="DejaVu Sans"/>
              </a:rPr>
              <a:t>Mª Eugenia  Gamarra.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01"/>
              </a:spcAft>
              <a:tabLst>
                <a:tab pos="0" algn="l"/>
              </a:tabLst>
            </a:pPr>
            <a:r>
              <a:rPr lang="es-ES" sz="1800" b="0" strike="noStrike" spc="-1">
                <a:solidFill>
                  <a:srgbClr val="0D0D0D"/>
                </a:solidFill>
                <a:latin typeface="Tw Cen MT"/>
                <a:ea typeface="DejaVu Sans"/>
              </a:rPr>
              <a:t>Diplomada Universitaria en                              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01"/>
              </a:spcAft>
              <a:tabLst>
                <a:tab pos="0" algn="l"/>
              </a:tabLst>
            </a:pPr>
            <a:r>
              <a:rPr lang="es-ES" sz="1800" b="0" strike="noStrike" spc="-1">
                <a:solidFill>
                  <a:srgbClr val="0D0D0D"/>
                </a:solidFill>
                <a:latin typeface="Tw Cen MT"/>
                <a:ea typeface="DejaVu Sans"/>
              </a:rPr>
              <a:t>           Enfermería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CustomShape 1"/>
          <p:cNvSpPr/>
          <p:nvPr/>
        </p:nvSpPr>
        <p:spPr>
          <a:xfrm>
            <a:off x="1038240" y="273600"/>
            <a:ext cx="9718920" cy="14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0" strike="noStrike" spc="-1">
                <a:solidFill>
                  <a:srgbClr val="90C226"/>
                </a:solidFill>
                <a:latin typeface="Trebuchet MS"/>
                <a:ea typeface="DejaVu Sans"/>
              </a:rPr>
              <a:t>CIRCULACIÓN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439" name="CustomShape 2"/>
          <p:cNvSpPr/>
          <p:nvPr/>
        </p:nvSpPr>
        <p:spPr>
          <a:xfrm>
            <a:off x="0" y="1773360"/>
            <a:ext cx="7018560" cy="3963960"/>
          </a:xfrm>
          <a:prstGeom prst="chord">
            <a:avLst>
              <a:gd name="adj1" fmla="val 2860573"/>
              <a:gd name="adj2" fmla="val 20851524"/>
            </a:avLst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FF0000"/>
                </a:solidFill>
                <a:latin typeface="Abadi"/>
                <a:ea typeface="DejaVu Sans"/>
              </a:rPr>
              <a:t>No perder mas de 10 segundos en comprobar si respira.</a:t>
            </a:r>
            <a:endParaRPr lang="es-E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20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Si hay signos de vida</a:t>
            </a:r>
            <a:r>
              <a:rPr lang="es-ES" sz="20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: </a:t>
            </a:r>
            <a:r>
              <a:rPr lang="es-ES" sz="2800" b="1" strike="noStrike" spc="-1">
                <a:solidFill>
                  <a:srgbClr val="FF6699"/>
                </a:solidFill>
                <a:latin typeface="Trebuchet MS"/>
                <a:ea typeface="DejaVu Sans"/>
              </a:rPr>
              <a:t>12-20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FF6699"/>
                </a:solidFill>
                <a:latin typeface="Trebuchet MS"/>
                <a:ea typeface="DejaVu Sans"/>
              </a:rPr>
              <a:t>insuflaciones × minuto</a:t>
            </a:r>
            <a:endParaRPr lang="es-ES" sz="28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Si no hay signos de vida</a:t>
            </a:r>
            <a:r>
              <a:rPr lang="es-ES" sz="20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: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6699"/>
                </a:solidFill>
                <a:latin typeface="Trebuchet MS"/>
                <a:ea typeface="DejaVu Sans"/>
              </a:rPr>
              <a:t>COMPRESIONES TORÁCICAS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1440" name="CustomShape 3"/>
          <p:cNvSpPr/>
          <p:nvPr/>
        </p:nvSpPr>
        <p:spPr>
          <a:xfrm>
            <a:off x="5542560" y="4660560"/>
            <a:ext cx="3783240" cy="15526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240" cap="rnd">
            <a:solidFill>
              <a:schemeClr val="accent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• En el </a:t>
            </a:r>
            <a:r>
              <a:rPr lang="es-ES" sz="2400" b="1" u="sng" strike="noStrike" spc="-1">
                <a:solidFill>
                  <a:srgbClr val="000000"/>
                </a:solidFill>
                <a:uFillTx/>
                <a:latin typeface="Abadi"/>
                <a:ea typeface="DejaVu Sans"/>
              </a:rPr>
              <a:t>lactante</a:t>
            </a: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: pulso femoral o braquial. </a:t>
            </a:r>
            <a:endParaRPr lang="es-E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• En el</a:t>
            </a:r>
            <a:r>
              <a:rPr lang="es-ES" sz="2400" b="1" u="sng" strike="noStrike" spc="-1">
                <a:solidFill>
                  <a:srgbClr val="000000"/>
                </a:solidFill>
                <a:uFillTx/>
                <a:latin typeface="Abadi"/>
                <a:ea typeface="DejaVu Sans"/>
              </a:rPr>
              <a:t> niño</a:t>
            </a: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: </a:t>
            </a:r>
            <a:r>
              <a:rPr lang="es-ES" sz="2400" b="0" strike="noStrike" spc="-1">
                <a:solidFill>
                  <a:srgbClr val="241F1F"/>
                </a:solidFill>
                <a:latin typeface="Abadi"/>
                <a:ea typeface="DejaVu Sans"/>
              </a:rPr>
              <a:t>pulso carotideo o femoral</a:t>
            </a:r>
            <a:r>
              <a:rPr lang="es-ES" sz="24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.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1441" name="Imagen 7"/>
          <p:cNvPicPr/>
          <p:nvPr/>
        </p:nvPicPr>
        <p:blipFill>
          <a:blip r:embed="rId2"/>
          <a:stretch/>
        </p:blipFill>
        <p:spPr>
          <a:xfrm>
            <a:off x="7434720" y="1561680"/>
            <a:ext cx="4092840" cy="2517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CustomShape 1"/>
          <p:cNvSpPr/>
          <p:nvPr/>
        </p:nvSpPr>
        <p:spPr>
          <a:xfrm>
            <a:off x="1023840" y="0"/>
            <a:ext cx="9718920" cy="14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s-ES" sz="5000" b="0" strike="noStrike" cap="all" spc="92">
                <a:solidFill>
                  <a:srgbClr val="63A537"/>
                </a:solidFill>
                <a:latin typeface="Tw Cen MT Condensed"/>
                <a:ea typeface="DejaVu Sans"/>
              </a:rPr>
              <a:t>COMPRESIONES</a:t>
            </a:r>
            <a:endParaRPr lang="es-ES" sz="5000" b="0" strike="noStrike" spc="-1"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3828568450"/>
              </p:ext>
            </p:extLst>
          </p:nvPr>
        </p:nvGraphicFramePr>
        <p:xfrm>
          <a:off x="927720" y="1139400"/>
          <a:ext cx="10335240" cy="519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CustomShape 1"/>
          <p:cNvSpPr/>
          <p:nvPr/>
        </p:nvSpPr>
        <p:spPr>
          <a:xfrm rot="10800000">
            <a:off x="677880" y="563760"/>
            <a:ext cx="8595720" cy="4464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44" name="Marcador de contenido 3" descr="Ver las imágenes de origen"/>
          <p:cNvPicPr/>
          <p:nvPr/>
        </p:nvPicPr>
        <p:blipFill>
          <a:blip r:embed="rId2"/>
          <a:stretch/>
        </p:blipFill>
        <p:spPr>
          <a:xfrm>
            <a:off x="600840" y="889560"/>
            <a:ext cx="3646440" cy="2416680"/>
          </a:xfrm>
          <a:prstGeom prst="rect">
            <a:avLst/>
          </a:prstGeom>
          <a:ln>
            <a:noFill/>
          </a:ln>
        </p:spPr>
      </p:pic>
      <p:pic>
        <p:nvPicPr>
          <p:cNvPr id="1445" name="Imagen 4" descr="Ver las imágenes de origen"/>
          <p:cNvPicPr/>
          <p:nvPr/>
        </p:nvPicPr>
        <p:blipFill>
          <a:blip r:embed="rId3"/>
          <a:stretch/>
        </p:blipFill>
        <p:spPr>
          <a:xfrm>
            <a:off x="6167520" y="928800"/>
            <a:ext cx="3201840" cy="2377440"/>
          </a:xfrm>
          <a:prstGeom prst="rect">
            <a:avLst/>
          </a:prstGeom>
          <a:ln>
            <a:noFill/>
          </a:ln>
        </p:spPr>
      </p:pic>
      <p:pic>
        <p:nvPicPr>
          <p:cNvPr id="1446" name="Imagen 5" descr="Ver las imágenes de origen"/>
          <p:cNvPicPr/>
          <p:nvPr/>
        </p:nvPicPr>
        <p:blipFill>
          <a:blip r:embed="rId4"/>
          <a:stretch/>
        </p:blipFill>
        <p:spPr>
          <a:xfrm>
            <a:off x="822600" y="3801960"/>
            <a:ext cx="3646440" cy="2736360"/>
          </a:xfrm>
          <a:prstGeom prst="rect">
            <a:avLst/>
          </a:prstGeom>
          <a:ln>
            <a:noFill/>
          </a:ln>
        </p:spPr>
      </p:pic>
      <p:pic>
        <p:nvPicPr>
          <p:cNvPr id="1447" name="Imagen 6" descr="Ver las imágenes de origen"/>
          <p:cNvPicPr/>
          <p:nvPr/>
        </p:nvPicPr>
        <p:blipFill>
          <a:blip r:embed="rId5"/>
          <a:stretch/>
        </p:blipFill>
        <p:spPr>
          <a:xfrm>
            <a:off x="5389920" y="3903120"/>
            <a:ext cx="4662720" cy="256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CustomShape 1"/>
          <p:cNvSpPr/>
          <p:nvPr/>
        </p:nvSpPr>
        <p:spPr>
          <a:xfrm>
            <a:off x="1179000" y="318240"/>
            <a:ext cx="9525600" cy="14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RCP AVANZADA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449" name="CustomShape 2"/>
          <p:cNvSpPr/>
          <p:nvPr/>
        </p:nvSpPr>
        <p:spPr>
          <a:xfrm>
            <a:off x="140760" y="1308240"/>
            <a:ext cx="6737400" cy="508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40000" lnSpcReduction="20000"/>
          </a:bodyPr>
          <a:lstStyle/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0" strike="noStrike" spc="-1">
                <a:solidFill>
                  <a:srgbClr val="404040"/>
                </a:solidFill>
                <a:latin typeface="Abadi"/>
                <a:ea typeface="DejaVu Sans"/>
              </a:rPr>
              <a:t>1. Ritmos desfibrilables: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0" strike="noStrike" spc="-1">
                <a:solidFill>
                  <a:srgbClr val="404040"/>
                </a:solidFill>
                <a:latin typeface="Abadi"/>
                <a:ea typeface="DejaVu Sans"/>
              </a:rPr>
              <a:t>- </a:t>
            </a:r>
            <a:r>
              <a:rPr lang="es-ES" sz="4300" b="1" strike="noStrike" spc="-1">
                <a:solidFill>
                  <a:srgbClr val="92D050"/>
                </a:solidFill>
                <a:latin typeface="Abadi"/>
                <a:ea typeface="DejaVu Sans"/>
              </a:rPr>
              <a:t>Fibrilación ventricular.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1" strike="noStrike" spc="-1">
                <a:solidFill>
                  <a:srgbClr val="404040"/>
                </a:solidFill>
                <a:latin typeface="Abadi"/>
                <a:ea typeface="DejaVu Sans"/>
              </a:rPr>
              <a:t>-</a:t>
            </a:r>
            <a:r>
              <a:rPr lang="es-ES" sz="4300" b="1" strike="noStrike" spc="-1">
                <a:solidFill>
                  <a:srgbClr val="92D050"/>
                </a:solidFill>
                <a:latin typeface="Abadi"/>
                <a:ea typeface="DejaVu Sans"/>
              </a:rPr>
              <a:t> Taquicardia Ventricular sin pulso. 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0" strike="noStrike" spc="-1">
                <a:solidFill>
                  <a:srgbClr val="404040"/>
                </a:solidFill>
                <a:latin typeface="Abadi"/>
                <a:ea typeface="DejaVu Sans"/>
              </a:rPr>
              <a:t>2. Ritmos NO desfibrilables: 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0" strike="noStrike" spc="-1">
                <a:solidFill>
                  <a:srgbClr val="404040"/>
                </a:solidFill>
                <a:latin typeface="Abadi"/>
                <a:ea typeface="DejaVu Sans"/>
              </a:rPr>
              <a:t>- </a:t>
            </a:r>
            <a:r>
              <a:rPr lang="es-ES" sz="4300" b="1" strike="noStrike" spc="-1">
                <a:solidFill>
                  <a:srgbClr val="FF0000"/>
                </a:solidFill>
                <a:latin typeface="Abadi"/>
                <a:ea typeface="DejaVu Sans"/>
              </a:rPr>
              <a:t>AESP (Actividad eléctrica sin pulso)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0" strike="noStrike" spc="-1">
                <a:solidFill>
                  <a:srgbClr val="404040"/>
                </a:solidFill>
                <a:latin typeface="Abadi"/>
                <a:ea typeface="DejaVu Sans"/>
              </a:rPr>
              <a:t>- </a:t>
            </a:r>
            <a:r>
              <a:rPr lang="es-ES" sz="4300" b="1" strike="noStrike" spc="-1">
                <a:solidFill>
                  <a:srgbClr val="FF0000"/>
                </a:solidFill>
                <a:latin typeface="Abadi"/>
                <a:ea typeface="DejaVu Sans"/>
              </a:rPr>
              <a:t>ASISTOLIA</a:t>
            </a:r>
            <a:endParaRPr lang="es-ES" sz="4300" b="0" strike="noStrike" spc="-1">
              <a:latin typeface="Arial"/>
            </a:endParaRPr>
          </a:p>
          <a:p>
            <a:pPr marL="343080" indent="-342000" algn="ctr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1" strike="noStrike" spc="-1">
                <a:solidFill>
                  <a:srgbClr val="404040"/>
                </a:solidFill>
                <a:latin typeface="Abadi"/>
                <a:ea typeface="DejaVu Sans"/>
              </a:rPr>
              <a:t>PAUTA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1" strike="noStrike" spc="-1">
                <a:solidFill>
                  <a:srgbClr val="FF0000"/>
                </a:solidFill>
                <a:latin typeface="Abadi"/>
                <a:ea typeface="DejaVu Sans"/>
              </a:rPr>
              <a:t>- ENERGIA: 4 JULIOS/KG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1" strike="noStrike" spc="-1">
                <a:solidFill>
                  <a:srgbClr val="FF0000"/>
                </a:solidFill>
                <a:latin typeface="Abadi"/>
                <a:ea typeface="DejaVu Sans"/>
              </a:rPr>
              <a:t>- ADRENALINA: 0,01 MG/KG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1" strike="noStrike" spc="-1">
                <a:solidFill>
                  <a:srgbClr val="FF0000"/>
                </a:solidFill>
                <a:latin typeface="Abadi"/>
                <a:ea typeface="DejaVu Sans"/>
              </a:rPr>
              <a:t>- AMIORADONA: 5MG/KG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1" strike="noStrike" spc="-1">
                <a:solidFill>
                  <a:srgbClr val="FF0000"/>
                </a:solidFill>
                <a:latin typeface="Abadi"/>
                <a:ea typeface="DejaVu Sans"/>
              </a:rPr>
              <a:t>- 1-8 AÑOS: PALAS PEDIÁTRICAS CON ATENUADOR DE ENERGÍA.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1" strike="noStrike" spc="-1">
                <a:solidFill>
                  <a:srgbClr val="FF0000"/>
                </a:solidFill>
                <a:latin typeface="Abadi"/>
                <a:ea typeface="DejaVu Sans"/>
              </a:rPr>
              <a:t>- PALAS: 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1" strike="noStrike" spc="-1">
                <a:solidFill>
                  <a:srgbClr val="FF0000"/>
                </a:solidFill>
                <a:latin typeface="Abadi"/>
                <a:ea typeface="DejaVu Sans"/>
              </a:rPr>
              <a:t>1. Electrodo derecho: dejado de la clavícula derecha (vertical)</a:t>
            </a:r>
            <a:endParaRPr lang="es-ES" sz="43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4300" b="1" strike="noStrike" spc="-1">
                <a:solidFill>
                  <a:srgbClr val="FF0000"/>
                </a:solidFill>
                <a:latin typeface="Abadi"/>
                <a:ea typeface="DejaVu Sans"/>
              </a:rPr>
              <a:t>2. Electrodo izquierdo:  A la altura de V6 del lado izquierdo (horizontal).</a:t>
            </a:r>
            <a:endParaRPr lang="es-ES" sz="43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s-ES" sz="4300" b="0" strike="noStrike" spc="-1">
              <a:latin typeface="Arial"/>
            </a:endParaRPr>
          </a:p>
        </p:txBody>
      </p:sp>
      <p:pic>
        <p:nvPicPr>
          <p:cNvPr id="1450" name="Picture 2" descr="Resultado de imagen de desfibrilador"/>
          <p:cNvPicPr/>
          <p:nvPr/>
        </p:nvPicPr>
        <p:blipFill>
          <a:blip r:embed="rId2"/>
          <a:stretch/>
        </p:blipFill>
        <p:spPr>
          <a:xfrm>
            <a:off x="6442920" y="1817640"/>
            <a:ext cx="5485320" cy="4308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1" name="Marcador de contenido 3"/>
          <p:cNvPicPr/>
          <p:nvPr/>
        </p:nvPicPr>
        <p:blipFill>
          <a:blip r:embed="rId2"/>
          <a:srcRect l="21642" t="16973" r="27652" b="17298"/>
          <a:stretch/>
        </p:blipFill>
        <p:spPr>
          <a:xfrm>
            <a:off x="1280160" y="0"/>
            <a:ext cx="9255240" cy="6800400"/>
          </a:xfrm>
          <a:prstGeom prst="rect">
            <a:avLst/>
          </a:prstGeom>
          <a:ln>
            <a:noFill/>
          </a:ln>
        </p:spPr>
      </p:pic>
      <p:sp>
        <p:nvSpPr>
          <p:cNvPr id="1452" name="CustomShape 1"/>
          <p:cNvSpPr/>
          <p:nvPr/>
        </p:nvSpPr>
        <p:spPr>
          <a:xfrm>
            <a:off x="6865200" y="5303520"/>
            <a:ext cx="2397600" cy="1496880"/>
          </a:xfrm>
          <a:prstGeom prst="roundRect">
            <a:avLst>
              <a:gd name="adj" fmla="val 16667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3" name="CustomShape 2"/>
          <p:cNvSpPr/>
          <p:nvPr/>
        </p:nvSpPr>
        <p:spPr>
          <a:xfrm>
            <a:off x="7068960" y="5452200"/>
            <a:ext cx="219348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>
                <a:solidFill>
                  <a:srgbClr val="FFFFFF"/>
                </a:solidFill>
                <a:latin typeface="Abadi"/>
                <a:ea typeface="DejaVu Sans"/>
              </a:rPr>
              <a:t>PEDIR AYUDA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454" name="CustomShape 3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Marcador de contenido 3"/>
          <p:cNvPicPr/>
          <p:nvPr/>
        </p:nvPicPr>
        <p:blipFill>
          <a:blip r:embed="rId2"/>
          <a:srcRect t="9556" r="18779" b="11729"/>
          <a:stretch/>
        </p:blipFill>
        <p:spPr>
          <a:xfrm>
            <a:off x="0" y="211680"/>
            <a:ext cx="11160000" cy="639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CustomShape 1"/>
          <p:cNvSpPr/>
          <p:nvPr/>
        </p:nvSpPr>
        <p:spPr>
          <a:xfrm>
            <a:off x="2593080" y="624240"/>
            <a:ext cx="8910720" cy="127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400" b="1" strike="noStrike" spc="-1">
                <a:solidFill>
                  <a:srgbClr val="A53010"/>
                </a:solidFill>
                <a:latin typeface="Century Gothic"/>
                <a:ea typeface="DejaVu Sans"/>
              </a:rPr>
              <a:t>AMBU</a:t>
            </a:r>
            <a:endParaRPr lang="es-ES" sz="4400" b="0" strike="noStrike" spc="-1">
              <a:latin typeface="Arial"/>
            </a:endParaRPr>
          </a:p>
        </p:txBody>
      </p:sp>
      <p:pic>
        <p:nvPicPr>
          <p:cNvPr id="1457" name="Marcador de contenido 3" descr="Ver las imágenes de origen"/>
          <p:cNvPicPr/>
          <p:nvPr/>
        </p:nvPicPr>
        <p:blipFill>
          <a:blip r:embed="rId2"/>
          <a:stretch/>
        </p:blipFill>
        <p:spPr>
          <a:xfrm>
            <a:off x="1286640" y="1100520"/>
            <a:ext cx="3205440" cy="3205440"/>
          </a:xfrm>
          <a:prstGeom prst="rect">
            <a:avLst/>
          </a:prstGeom>
          <a:ln>
            <a:noFill/>
          </a:ln>
        </p:spPr>
      </p:pic>
      <p:pic>
        <p:nvPicPr>
          <p:cNvPr id="1458" name="Imagen 4" descr="Ver las imágenes de origen"/>
          <p:cNvPicPr/>
          <p:nvPr/>
        </p:nvPicPr>
        <p:blipFill>
          <a:blip r:embed="rId3"/>
          <a:stretch/>
        </p:blipFill>
        <p:spPr>
          <a:xfrm>
            <a:off x="8112600" y="1100520"/>
            <a:ext cx="3205440" cy="3133440"/>
          </a:xfrm>
          <a:prstGeom prst="rect">
            <a:avLst/>
          </a:prstGeom>
          <a:ln>
            <a:noFill/>
          </a:ln>
        </p:spPr>
      </p:pic>
      <p:pic>
        <p:nvPicPr>
          <p:cNvPr id="1459" name="Imagen 5" descr="Ver las imágenes de origen"/>
          <p:cNvPicPr/>
          <p:nvPr/>
        </p:nvPicPr>
        <p:blipFill>
          <a:blip r:embed="rId4"/>
          <a:stretch/>
        </p:blipFill>
        <p:spPr>
          <a:xfrm>
            <a:off x="4694400" y="3638880"/>
            <a:ext cx="3619800" cy="292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CustomShape 1"/>
          <p:cNvSpPr/>
          <p:nvPr/>
        </p:nvSpPr>
        <p:spPr>
          <a:xfrm>
            <a:off x="2593080" y="624240"/>
            <a:ext cx="8910720" cy="127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>
                <a:solidFill>
                  <a:srgbClr val="A53010"/>
                </a:solidFill>
                <a:latin typeface="Century Gothic"/>
                <a:ea typeface="DejaVu Sans"/>
              </a:rPr>
              <a:t>TUBO ENDOTRAQUEAL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1461" name="Marcador de contenido 3" descr="Ver las imágenes de origen"/>
          <p:cNvPicPr/>
          <p:nvPr/>
        </p:nvPicPr>
        <p:blipFill>
          <a:blip r:embed="rId2"/>
          <a:stretch/>
        </p:blipFill>
        <p:spPr>
          <a:xfrm>
            <a:off x="964800" y="1263960"/>
            <a:ext cx="4035240" cy="3026160"/>
          </a:xfrm>
          <a:prstGeom prst="rect">
            <a:avLst/>
          </a:prstGeom>
          <a:ln>
            <a:noFill/>
          </a:ln>
        </p:spPr>
      </p:pic>
      <p:pic>
        <p:nvPicPr>
          <p:cNvPr id="1462" name="Imagen 4" descr="Ver las imágenes de origen"/>
          <p:cNvPicPr/>
          <p:nvPr/>
        </p:nvPicPr>
        <p:blipFill>
          <a:blip r:embed="rId3"/>
          <a:stretch/>
        </p:blipFill>
        <p:spPr>
          <a:xfrm>
            <a:off x="9614520" y="3650040"/>
            <a:ext cx="2086920" cy="2856600"/>
          </a:xfrm>
          <a:prstGeom prst="rect">
            <a:avLst/>
          </a:prstGeom>
          <a:ln>
            <a:noFill/>
          </a:ln>
        </p:spPr>
      </p:pic>
      <p:pic>
        <p:nvPicPr>
          <p:cNvPr id="1463" name="Imagen 5" descr="Ver las imágenes de origen"/>
          <p:cNvPicPr/>
          <p:nvPr/>
        </p:nvPicPr>
        <p:blipFill>
          <a:blip r:embed="rId4"/>
          <a:stretch/>
        </p:blipFill>
        <p:spPr>
          <a:xfrm>
            <a:off x="5645880" y="1905120"/>
            <a:ext cx="3322800" cy="455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CustomShape 1"/>
          <p:cNvSpPr/>
          <p:nvPr/>
        </p:nvSpPr>
        <p:spPr>
          <a:xfrm>
            <a:off x="5195880" y="382320"/>
            <a:ext cx="633420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b="0" strike="noStrike" cap="all" spc="194">
                <a:solidFill>
                  <a:srgbClr val="2A1A00"/>
                </a:solidFill>
                <a:latin typeface="Impact"/>
                <a:ea typeface="DejaVu Sans"/>
              </a:rPr>
              <a:t>OVACE: Obstrucción de la vía aérea por cuerpo extraño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1469" name="CustomShape 2"/>
          <p:cNvSpPr/>
          <p:nvPr/>
        </p:nvSpPr>
        <p:spPr>
          <a:xfrm>
            <a:off x="5195880" y="1491120"/>
            <a:ext cx="6563880" cy="521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6000"/>
          </a:bodyPr>
          <a:lstStyle/>
          <a:p>
            <a:pPr algn="just"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595959"/>
                </a:solidFill>
                <a:latin typeface="Abadi"/>
                <a:ea typeface="DejaVu Sans"/>
              </a:rPr>
              <a:t>1.     </a:t>
            </a:r>
            <a:r>
              <a:rPr lang="es-ES" sz="2000" b="1" u="sng" strike="noStrike" spc="-1">
                <a:solidFill>
                  <a:srgbClr val="A4A998"/>
                </a:solidFill>
                <a:uFillTx/>
                <a:latin typeface="Abadi"/>
                <a:ea typeface="DejaVu Sans"/>
              </a:rPr>
              <a:t>Si respira y tose</a:t>
            </a:r>
            <a:r>
              <a:rPr lang="es-ES" sz="1800" b="0" strike="noStrike" spc="-1">
                <a:solidFill>
                  <a:srgbClr val="595959"/>
                </a:solidFill>
                <a:latin typeface="Abadi"/>
                <a:ea typeface="DejaVu Sans"/>
              </a:rPr>
              <a:t>: </a:t>
            </a:r>
            <a:r>
              <a:rPr lang="es-ES" sz="1800" b="1" strike="noStrike" spc="-1">
                <a:solidFill>
                  <a:srgbClr val="FF0000"/>
                </a:solidFill>
                <a:latin typeface="Abadi"/>
                <a:ea typeface="DejaVu Sans"/>
              </a:rPr>
              <a:t>ANIMAR QUE TOSA </a:t>
            </a:r>
            <a:r>
              <a:rPr lang="es-ES" sz="1800" b="0" strike="noStrike" spc="-1">
                <a:solidFill>
                  <a:srgbClr val="595959"/>
                </a:solidFill>
                <a:latin typeface="Abadi"/>
                <a:ea typeface="DejaVu Sans"/>
              </a:rPr>
              <a:t>(obstrucción parcial)</a:t>
            </a:r>
            <a:endParaRPr lang="es-ES" sz="1800" b="0" strike="noStrike" spc="-1">
              <a:latin typeface="Arial"/>
            </a:endParaRPr>
          </a:p>
          <a:p>
            <a:pPr marL="457200" indent="-4561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AutoNum type="arabicPeriod" startAt="2"/>
              <a:tabLst>
                <a:tab pos="0" algn="l"/>
              </a:tabLst>
            </a:pPr>
            <a:r>
              <a:rPr lang="es-ES" sz="2000" b="1" u="sng" strike="noStrike" spc="-1">
                <a:solidFill>
                  <a:srgbClr val="A4A998"/>
                </a:solidFill>
                <a:uFillTx/>
                <a:latin typeface="Abadi"/>
                <a:ea typeface="DejaVu Sans"/>
              </a:rPr>
              <a:t>Si está consciente y no tose</a:t>
            </a:r>
            <a:r>
              <a:rPr lang="es-ES" sz="1800" b="0" strike="noStrike" spc="-1">
                <a:solidFill>
                  <a:srgbClr val="595959"/>
                </a:solidFill>
                <a:latin typeface="Abadi"/>
                <a:ea typeface="DejaVu Sans"/>
              </a:rPr>
              <a:t>: 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FF0000"/>
                </a:solidFill>
                <a:latin typeface="Abadi"/>
                <a:ea typeface="DejaVu Sans"/>
              </a:rPr>
              <a:t>5 GOLPES INTERESCAPULARES + MANIOBRA DE HEIMLICH</a:t>
            </a:r>
            <a:r>
              <a:rPr lang="es-ES" sz="1800" b="0" strike="noStrike" spc="-1">
                <a:solidFill>
                  <a:srgbClr val="595959"/>
                </a:solidFill>
                <a:latin typeface="Abadi"/>
                <a:ea typeface="DejaVu Sans"/>
              </a:rPr>
              <a:t>: 5 compresiones abdominales (hacia arriba y hacia atrás).</a:t>
            </a:r>
            <a:endParaRPr lang="es-ES" sz="1800" b="0" strike="noStrike" spc="-1">
              <a:latin typeface="Arial"/>
            </a:endParaRPr>
          </a:p>
          <a:p>
            <a:pPr marL="457200" indent="-4561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AutoNum type="arabicPeriod" startAt="3"/>
              <a:tabLst>
                <a:tab pos="0" algn="l"/>
              </a:tabLst>
            </a:pPr>
            <a:r>
              <a:rPr lang="es-ES" sz="2000" b="1" u="sng" strike="noStrike" spc="-1">
                <a:solidFill>
                  <a:srgbClr val="A4A998"/>
                </a:solidFill>
                <a:uFillTx/>
                <a:latin typeface="Abadi"/>
                <a:ea typeface="DejaVu Sans"/>
              </a:rPr>
              <a:t>Inconsciente:  </a:t>
            </a:r>
            <a:r>
              <a:rPr lang="es-ES" sz="1800" b="1" strike="noStrike" spc="-1">
                <a:solidFill>
                  <a:srgbClr val="FF0000"/>
                </a:solidFill>
                <a:latin typeface="Abadi"/>
                <a:ea typeface="DejaVu Sans"/>
              </a:rPr>
              <a:t>RCP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595959"/>
                </a:solidFill>
                <a:latin typeface="Abadi"/>
                <a:ea typeface="DejaVu Sans"/>
              </a:rPr>
              <a:t>-   Quitar cuerpo extraño si es visible.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1800" b="0" strike="noStrike" spc="-1">
                <a:solidFill>
                  <a:srgbClr val="595959"/>
                </a:solidFill>
                <a:latin typeface="Abadi"/>
                <a:ea typeface="DejaVu Sans"/>
              </a:rPr>
              <a:t>Si no respira: 5 insuflaciones.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1800" b="0" strike="noStrike" spc="-1">
                <a:solidFill>
                  <a:srgbClr val="595959"/>
                </a:solidFill>
                <a:latin typeface="Abadi"/>
                <a:ea typeface="DejaVu Sans"/>
              </a:rPr>
              <a:t>Sino mueve el tórax: Heimlich.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1800" b="0" strike="noStrike" spc="-1">
                <a:solidFill>
                  <a:srgbClr val="595959"/>
                </a:solidFill>
                <a:latin typeface="Abadi"/>
                <a:ea typeface="DejaVu Sans"/>
              </a:rPr>
              <a:t>Tumbado boca arriba, cabeza hacia un lado y boca abierta. 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1800" b="0" strike="noStrike" spc="-1">
                <a:solidFill>
                  <a:srgbClr val="595959"/>
                </a:solidFill>
                <a:latin typeface="Abadi"/>
                <a:ea typeface="DejaVu Sans"/>
              </a:rPr>
              <a:t>Nosotros nos colocamos sobre sus caderas, con una mano por encima del ombligo y debajo del esternón y la otra mano, sobre la primera. Se realizan 5 compresiones sobre el abdomen hacia dentro y hacia arriba.</a:t>
            </a: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FF0000"/>
                </a:solidFill>
                <a:latin typeface="Abadi"/>
                <a:ea typeface="DejaVu Sans"/>
              </a:rPr>
              <a:t>  LACTANTES: PROHIBIDO COMPRESIONES ABDOMINALES, SÓLO TORÁCICAS 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470" name="Picture 2" descr="Resultado de imagen de heimlich niño"/>
          <p:cNvPicPr/>
          <p:nvPr/>
        </p:nvPicPr>
        <p:blipFill>
          <a:blip r:embed="rId2"/>
          <a:srcRect l="14121" r="7732"/>
          <a:stretch/>
        </p:blipFill>
        <p:spPr>
          <a:xfrm>
            <a:off x="688320" y="-9360"/>
            <a:ext cx="4128840" cy="686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CustomShape 1"/>
          <p:cNvSpPr/>
          <p:nvPr/>
        </p:nvSpPr>
        <p:spPr>
          <a:xfrm>
            <a:off x="1451520" y="804600"/>
            <a:ext cx="9602280" cy="104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3200" b="0" strike="noStrike" cap="all" spc="-1">
                <a:solidFill>
                  <a:srgbClr val="000000"/>
                </a:solidFill>
                <a:latin typeface="Gill Sans MT"/>
                <a:ea typeface="DejaVu Sans"/>
              </a:rPr>
              <a:t>PERDIDA DE CONOCIMIENTO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1472" name="CustomShape 2"/>
          <p:cNvSpPr/>
          <p:nvPr/>
        </p:nvSpPr>
        <p:spPr>
          <a:xfrm>
            <a:off x="1153440" y="2015640"/>
            <a:ext cx="6132600" cy="437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Pérdida transitoria del </a:t>
            </a:r>
            <a:r>
              <a:rPr lang="es-ES" sz="1600" b="1" strike="noStrike" spc="-1">
                <a:solidFill>
                  <a:srgbClr val="000000"/>
                </a:solidFill>
                <a:latin typeface="Gill Sans MT"/>
                <a:ea typeface="DejaVu Sans"/>
              </a:rPr>
              <a:t>conocimiento</a:t>
            </a: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 y del </a:t>
            </a:r>
            <a:r>
              <a:rPr lang="es-ES" sz="1600" b="1" strike="noStrike" spc="-1">
                <a:solidFill>
                  <a:srgbClr val="000000"/>
                </a:solidFill>
                <a:latin typeface="Gill Sans MT"/>
                <a:ea typeface="DejaVu Sans"/>
              </a:rPr>
              <a:t>tono muscular, </a:t>
            </a: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causada por una disminución del riego sanguíneo cerebral, de inicio rápido, duración corta y recuperación espontánea completa.</a:t>
            </a:r>
            <a:endParaRPr lang="es-ES" sz="16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600" b="1" u="sng" strike="noStrike" spc="-1">
                <a:solidFill>
                  <a:srgbClr val="000000"/>
                </a:solidFill>
                <a:uFillTx/>
                <a:latin typeface="Gill Sans MT"/>
                <a:ea typeface="DejaVu Sans"/>
              </a:rPr>
              <a:t>CAUSAS</a:t>
            </a: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:</a:t>
            </a:r>
            <a:endParaRPr lang="es-ES" sz="16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•Miedo, dolor, estrés…</a:t>
            </a:r>
            <a:endParaRPr lang="es-ES" sz="16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Migraña, epilépsia.</a:t>
            </a:r>
            <a:endParaRPr lang="es-ES" sz="16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Traumatismo craneoencefálico.</a:t>
            </a:r>
            <a:endParaRPr lang="es-ES" sz="16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Problemas cardiacos ( si se r/c ejercicio </a:t>
            </a:r>
            <a:r>
              <a:rPr lang="es-ES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 Muerte súbita).</a:t>
            </a:r>
            <a:endParaRPr lang="es-ES" sz="16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Hipoglucemia, anemia, alteraciones electrolíticas.</a:t>
            </a:r>
            <a:endParaRPr lang="es-ES" sz="16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Intoxicaciones por fármacos, drogas, monóxido de carbono.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473" name="Picture 2" descr="Resultado de imagen de DIBUJO LIPOTIMIA"/>
          <p:cNvPicPr/>
          <p:nvPr/>
        </p:nvPicPr>
        <p:blipFill>
          <a:blip r:embed="rId2"/>
          <a:stretch/>
        </p:blipFill>
        <p:spPr>
          <a:xfrm>
            <a:off x="7526160" y="2015640"/>
            <a:ext cx="4357440" cy="387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9C8EE"/>
            </a:gs>
            <a:gs pos="100000">
              <a:srgbClr val="88AE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CustomShape 1"/>
          <p:cNvSpPr/>
          <p:nvPr/>
        </p:nvSpPr>
        <p:spPr>
          <a:xfrm>
            <a:off x="641160" y="1314360"/>
            <a:ext cx="2842920" cy="367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6000"/>
          </a:bodyPr>
          <a:lstStyle/>
          <a:p>
            <a:pPr algn="ctr">
              <a:lnSpc>
                <a:spcPct val="90000"/>
              </a:lnSpc>
            </a:pPr>
            <a:r>
              <a:rPr lang="es-ES" sz="4400" b="0" strike="noStrike" cap="all" spc="-1">
                <a:solidFill>
                  <a:srgbClr val="000000"/>
                </a:solidFill>
                <a:latin typeface="Tw Cen MT"/>
                <a:ea typeface="DejaVu Sans"/>
              </a:rPr>
              <a:t>Principios generales de </a:t>
            </a:r>
            <a:r>
              <a:rPr lang="es-ES" sz="4900" b="1" strike="noStrike" cap="all" spc="-1">
                <a:solidFill>
                  <a:srgbClr val="FF0000"/>
                </a:solidFill>
                <a:latin typeface="Tw Cen MT"/>
                <a:ea typeface="DejaVu Sans"/>
              </a:rPr>
              <a:t>primeros auxilios</a:t>
            </a:r>
            <a:endParaRPr lang="es-ES" sz="4900" b="0" strike="noStrike" spc="-1">
              <a:latin typeface="Aria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91886334"/>
              </p:ext>
            </p:extLst>
          </p:nvPr>
        </p:nvGraphicFramePr>
        <p:xfrm>
          <a:off x="4417200" y="154800"/>
          <a:ext cx="7651800" cy="5569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97" name="CustomShape 2"/>
          <p:cNvSpPr/>
          <p:nvPr/>
        </p:nvSpPr>
        <p:spPr>
          <a:xfrm>
            <a:off x="4856040" y="3706560"/>
            <a:ext cx="6526440" cy="340992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5724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1. </a:t>
            </a:r>
            <a:r>
              <a:rPr lang="es-ES" sz="2400" b="1" strike="noStrike" spc="-1">
                <a:solidFill>
                  <a:srgbClr val="E34B7A"/>
                </a:solidFill>
                <a:latin typeface="Tw Cen MT"/>
                <a:ea typeface="DejaVu Sans"/>
              </a:rPr>
              <a:t>PROTEGER</a:t>
            </a:r>
            <a:r>
              <a:rPr lang="es-ES" sz="24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la zona del accidente, al enfermo, testigos y a uno mismo</a:t>
            </a:r>
            <a:endParaRPr lang="es-ES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2. </a:t>
            </a:r>
            <a:r>
              <a:rPr lang="es-ES" sz="2400" b="1" strike="noStrike" spc="-1">
                <a:solidFill>
                  <a:srgbClr val="E34B7A"/>
                </a:solidFill>
                <a:latin typeface="Tw Cen MT"/>
                <a:ea typeface="DejaVu Sans"/>
              </a:rPr>
              <a:t>AVISAR</a:t>
            </a:r>
            <a:r>
              <a:rPr lang="es-ES" sz="24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al equipo de asistencia médica, explicando de la manera más exacta posible lo que ha sucedido, </a:t>
            </a:r>
            <a:r>
              <a:rPr lang="es-ES" sz="28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112</a:t>
            </a:r>
            <a:endParaRPr lang="es-ES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3. </a:t>
            </a:r>
            <a:r>
              <a:rPr lang="es-ES" sz="2400" b="1" strike="noStrike" spc="-1">
                <a:solidFill>
                  <a:srgbClr val="E34B7A"/>
                </a:solidFill>
                <a:latin typeface="Tw Cen MT"/>
                <a:ea typeface="DejaVu Sans"/>
              </a:rPr>
              <a:t>SOCORRER</a:t>
            </a:r>
            <a:r>
              <a:rPr lang="es-ES" sz="24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a la víctima.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CustomShape 1"/>
          <p:cNvSpPr/>
          <p:nvPr/>
        </p:nvSpPr>
        <p:spPr>
          <a:xfrm>
            <a:off x="0" y="0"/>
            <a:ext cx="12190680" cy="685692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5" name="CustomShape 2"/>
          <p:cNvSpPr/>
          <p:nvPr/>
        </p:nvSpPr>
        <p:spPr>
          <a:xfrm>
            <a:off x="0" y="2019600"/>
            <a:ext cx="12191040" cy="410472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476" name="Group 3"/>
          <p:cNvGrpSpPr/>
          <p:nvPr/>
        </p:nvGrpSpPr>
        <p:grpSpPr>
          <a:xfrm>
            <a:off x="5100120" y="638280"/>
            <a:ext cx="6408360" cy="4857480"/>
            <a:chOff x="5100120" y="638280"/>
            <a:chExt cx="6408360" cy="4857480"/>
          </a:xfrm>
        </p:grpSpPr>
        <p:sp>
          <p:nvSpPr>
            <p:cNvPr id="1477" name="CustomShape 4"/>
            <p:cNvSpPr/>
            <p:nvPr/>
          </p:nvSpPr>
          <p:spPr>
            <a:xfrm>
              <a:off x="5100120" y="638280"/>
              <a:ext cx="6408360" cy="485748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blurRad="127000" dist="190276" dir="474564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478" name="CustomShape 5"/>
            <p:cNvSpPr/>
            <p:nvPr/>
          </p:nvSpPr>
          <p:spPr>
            <a:xfrm>
              <a:off x="5100120" y="657000"/>
              <a:ext cx="6408360" cy="48297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76320">
              <a:solidFill>
                <a:srgbClr val="191919"/>
              </a:solidFill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479" name="CustomShape 6"/>
          <p:cNvSpPr/>
          <p:nvPr/>
        </p:nvSpPr>
        <p:spPr>
          <a:xfrm>
            <a:off x="5419800" y="973800"/>
            <a:ext cx="5768640" cy="4186800"/>
          </a:xfrm>
          <a:prstGeom prst="rect">
            <a:avLst/>
          </a:prstGeom>
          <a:solidFill>
            <a:srgbClr val="FFFFFF"/>
          </a:solidFill>
          <a:ln w="6480">
            <a:solidFill>
              <a:srgbClr val="DFDBD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0" name="CustomShape 7"/>
          <p:cNvSpPr/>
          <p:nvPr/>
        </p:nvSpPr>
        <p:spPr>
          <a:xfrm>
            <a:off x="5154120" y="379800"/>
            <a:ext cx="6034680" cy="540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200" b="0" strike="noStrike" spc="-1">
                <a:solidFill>
                  <a:srgbClr val="000000"/>
                </a:solidFill>
                <a:latin typeface="Abadi"/>
                <a:ea typeface="DejaVu Sans"/>
              </a:rPr>
              <a:t>1. Cuando el niño empiece a sentirse mal con síntomas premonitorios, debe sentarse o tumbarse enseguida, para evitar el síncope y la caída con traumatismo. </a:t>
            </a:r>
            <a:endParaRPr lang="es-ES" sz="12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200" b="0" strike="noStrike" spc="-1">
                <a:solidFill>
                  <a:srgbClr val="000000"/>
                </a:solidFill>
                <a:latin typeface="Abadi"/>
                <a:ea typeface="DejaVu Sans"/>
              </a:rPr>
              <a:t>2. Aconsejar que respire lenta y profundamente. Aflojar la ropa y evitar aglomeración de gente alrededor. </a:t>
            </a:r>
            <a:endParaRPr lang="es-ES" sz="12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200" b="0" strike="noStrike" spc="-1">
                <a:solidFill>
                  <a:srgbClr val="000000"/>
                </a:solidFill>
                <a:latin typeface="Abadi"/>
                <a:ea typeface="DejaVu Sans"/>
              </a:rPr>
              <a:t>3. Si se desmaya, subirle las piernas y poner la cabeza de lado para que respire mejor. Si pierde el conocimiento, posición lateral de seguridad.</a:t>
            </a:r>
            <a:endParaRPr lang="es-ES" sz="12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200" b="0" strike="noStrike" spc="-1">
                <a:solidFill>
                  <a:srgbClr val="000000"/>
                </a:solidFill>
                <a:latin typeface="Abadi"/>
                <a:ea typeface="DejaVu Sans"/>
              </a:rPr>
              <a:t>4. Durante el síncope, puede que el niño deje de respirar, se ponga morado y rígido, e incluso presente contracciones musculares repetidas, como una crisis epiléptica. Se diferencia en que cede sola en pocos segundos y enseguida recupera el conocimiento.</a:t>
            </a:r>
            <a:endParaRPr lang="es-ES" sz="12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200" b="0" strike="noStrike" spc="-1">
                <a:solidFill>
                  <a:srgbClr val="000000"/>
                </a:solidFill>
                <a:latin typeface="Abadi"/>
                <a:ea typeface="DejaVu Sans"/>
              </a:rPr>
              <a:t>5. Al recuperar el conocimiento: tranquilizarles, que se incorpore poco a poco, sentarse con la cabeza baja, sentarse normal y andar. Este proceso puede durar hasta 15 o 20 minutos.</a:t>
            </a:r>
            <a:endParaRPr lang="es-ES" sz="12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s-ES" sz="1200" b="0" strike="noStrike" spc="-1">
                <a:solidFill>
                  <a:srgbClr val="000000"/>
                </a:solidFill>
                <a:latin typeface="Abadi"/>
                <a:ea typeface="DejaVu Sans"/>
              </a:rPr>
              <a:t>6. Cuando el niño esta consciente e incorporado, le podemos ofrecer bebidas azucaradas para que se recupere mejor.</a:t>
            </a:r>
            <a:endParaRPr lang="es-ES" sz="1200" b="0" strike="noStrike" spc="-1">
              <a:latin typeface="Arial"/>
            </a:endParaRPr>
          </a:p>
        </p:txBody>
      </p:sp>
      <p:pic>
        <p:nvPicPr>
          <p:cNvPr id="1481" name="Picture 17"/>
          <p:cNvPicPr/>
          <p:nvPr/>
        </p:nvPicPr>
        <p:blipFill>
          <a:blip r:embed="rId2"/>
          <a:srcRect t="1526" b="-1526"/>
          <a:stretch/>
        </p:blipFill>
        <p:spPr>
          <a:xfrm>
            <a:off x="0" y="6126480"/>
            <a:ext cx="12191040" cy="741960"/>
          </a:xfrm>
          <a:prstGeom prst="rect">
            <a:avLst/>
          </a:prstGeom>
          <a:ln>
            <a:noFill/>
          </a:ln>
        </p:spPr>
      </p:pic>
      <p:sp>
        <p:nvSpPr>
          <p:cNvPr id="1482" name="Line 8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3" name="CustomShape 9"/>
          <p:cNvSpPr/>
          <p:nvPr/>
        </p:nvSpPr>
        <p:spPr>
          <a:xfrm>
            <a:off x="-54360" y="973800"/>
            <a:ext cx="5207400" cy="411732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CustomShape 1"/>
          <p:cNvSpPr/>
          <p:nvPr/>
        </p:nvSpPr>
        <p:spPr>
          <a:xfrm>
            <a:off x="1251720" y="382320"/>
            <a:ext cx="1017720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s-ES" sz="5100" b="0" strike="noStrike" cap="all" spc="194">
                <a:solidFill>
                  <a:srgbClr val="2A1A00"/>
                </a:solidFill>
                <a:latin typeface="Impact"/>
                <a:ea typeface="DejaVu Sans"/>
              </a:rPr>
              <a:t>fiebre</a:t>
            </a:r>
            <a:endParaRPr lang="es-ES" sz="5100" b="0" strike="noStrike" spc="-1">
              <a:latin typeface="Arial"/>
            </a:endParaRPr>
          </a:p>
        </p:txBody>
      </p:sp>
      <p:pic>
        <p:nvPicPr>
          <p:cNvPr id="1485" name="Picture 2" descr="Resultado de imagen de fiebre"/>
          <p:cNvPicPr/>
          <p:nvPr/>
        </p:nvPicPr>
        <p:blipFill>
          <a:blip r:embed="rId2"/>
          <a:stretch/>
        </p:blipFill>
        <p:spPr>
          <a:xfrm>
            <a:off x="5852160" y="177120"/>
            <a:ext cx="5560560" cy="3636000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86" name="Table 2"/>
          <p:cNvGraphicFramePr/>
          <p:nvPr/>
        </p:nvGraphicFramePr>
        <p:xfrm>
          <a:off x="762120" y="1308240"/>
          <a:ext cx="4476240" cy="2728800"/>
        </p:xfrm>
        <a:graphic>
          <a:graphicData uri="http://schemas.openxmlformats.org/drawingml/2006/table">
            <a:tbl>
              <a:tblPr/>
              <a:tblGrid>
                <a:gridCol w="223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Gill Sans MT"/>
                        </a:rPr>
                        <a:t>Temperatura normal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8B32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241F1F"/>
                          </a:solidFill>
                          <a:latin typeface="NeoSansStd-Regular"/>
                        </a:rPr>
                        <a:t>36-37 °C axilar</a:t>
                      </a:r>
                      <a:endParaRPr lang="es-E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241F1F"/>
                          </a:solidFill>
                          <a:latin typeface="NeoSansStd-Regular"/>
                        </a:rPr>
                        <a:t>Hasta 37,5 °C rectal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8B3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Gill Sans MT"/>
                        </a:rPr>
                        <a:t>Febrícula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4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Gill Sans MT"/>
                        </a:rPr>
                        <a:t>Entre 37 y 38 °C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Gill Sans MT"/>
                        </a:rPr>
                        <a:t>Fiebre moderada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Gill Sans MT"/>
                        </a:rPr>
                        <a:t>Entre 38 y 39 °C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Gill Sans MT"/>
                        </a:rPr>
                        <a:t>Fiebre alta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4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Gill Sans MT"/>
                        </a:rPr>
                        <a:t>Entre 39 y 40 °C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Gill Sans MT"/>
                        </a:rPr>
                        <a:t>Fiebre muy alta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Gill Sans MT"/>
                        </a:rPr>
                        <a:t>Más de 40 °C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87" name="CustomShape 3"/>
          <p:cNvSpPr/>
          <p:nvPr/>
        </p:nvSpPr>
        <p:spPr>
          <a:xfrm>
            <a:off x="997200" y="4088520"/>
            <a:ext cx="8481600" cy="75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400" b="1" strike="noStrike" spc="-1">
                <a:solidFill>
                  <a:srgbClr val="FF0000"/>
                </a:solidFill>
                <a:latin typeface="Abadi"/>
                <a:ea typeface="DejaVu Sans"/>
              </a:rPr>
              <a:t>MERCURIO NO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488" name="CustomShape 4"/>
          <p:cNvSpPr/>
          <p:nvPr/>
        </p:nvSpPr>
        <p:spPr>
          <a:xfrm>
            <a:off x="997200" y="4946760"/>
            <a:ext cx="579492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000">
              <a:lnSpc>
                <a:spcPct val="100000"/>
              </a:lnSpc>
              <a:buClr>
                <a:srgbClr val="00B050"/>
              </a:buClr>
              <a:buFont typeface="StarSymbol"/>
              <a:buAutoNum type="arabicPeriod"/>
            </a:pPr>
            <a:r>
              <a:rPr lang="es-ES" sz="2400" b="1" strike="noStrike" spc="-1">
                <a:solidFill>
                  <a:srgbClr val="00B050"/>
                </a:solidFill>
                <a:latin typeface="Gill Sans MT"/>
                <a:ea typeface="DejaVu Sans"/>
              </a:rPr>
              <a:t>AXILAR</a:t>
            </a:r>
            <a:r>
              <a:rPr lang="es-ES" sz="2400" b="0" strike="noStrike" spc="-1">
                <a:solidFill>
                  <a:srgbClr val="00B050"/>
                </a:solidFill>
                <a:latin typeface="Gill Sans MT"/>
                <a:ea typeface="DejaVu Sans"/>
              </a:rPr>
              <a:t>: </a:t>
            </a:r>
            <a:r>
              <a:rPr lang="es-ES" sz="24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&gt; 2 años.</a:t>
            </a:r>
            <a:endParaRPr lang="es-ES" sz="24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B050"/>
              </a:buClr>
              <a:buFont typeface="StarSymbol"/>
              <a:buAutoNum type="arabicPeriod"/>
            </a:pPr>
            <a:r>
              <a:rPr lang="es-ES" sz="2400" b="1" strike="noStrike" spc="-1">
                <a:solidFill>
                  <a:srgbClr val="00B050"/>
                </a:solidFill>
                <a:latin typeface="Gill Sans MT"/>
                <a:ea typeface="DejaVu Sans"/>
              </a:rPr>
              <a:t>RECTO:  </a:t>
            </a:r>
            <a:r>
              <a:rPr lang="es-ES" sz="24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&lt; 2 años</a:t>
            </a:r>
            <a:r>
              <a:rPr lang="es-ES" sz="18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.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489" name="CustomShape 5"/>
          <p:cNvSpPr/>
          <p:nvPr/>
        </p:nvSpPr>
        <p:spPr>
          <a:xfrm>
            <a:off x="5633280" y="4473360"/>
            <a:ext cx="60948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.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490" name="CustomShape 6"/>
          <p:cNvSpPr/>
          <p:nvPr/>
        </p:nvSpPr>
        <p:spPr>
          <a:xfrm>
            <a:off x="5391720" y="3682440"/>
            <a:ext cx="6577920" cy="310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Manchas en la piel, rojo oscuro o moradas, que no desaparecen al estirar la piel de alrededor.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Decaimiento, irritabilidad.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Rigidez de cuello.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Convulsión o pérdida de conocimiento o excesiva somnolencia.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Dificultad para respirar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Vómitos y/o diarrea persistentes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Deshidratación (lengua seca, ausencia de saliva, ojos hundidos, etc.).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Si no orina o la orina es escasa.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CustomShape 1"/>
          <p:cNvSpPr/>
          <p:nvPr/>
        </p:nvSpPr>
        <p:spPr>
          <a:xfrm>
            <a:off x="0" y="72000"/>
            <a:ext cx="12191040" cy="6856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2" name="CustomShape 2"/>
          <p:cNvSpPr/>
          <p:nvPr/>
        </p:nvSpPr>
        <p:spPr>
          <a:xfrm>
            <a:off x="0" y="0"/>
            <a:ext cx="282240" cy="6856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3" name="CustomShape 3"/>
          <p:cNvSpPr/>
          <p:nvPr/>
        </p:nvSpPr>
        <p:spPr>
          <a:xfrm>
            <a:off x="641520" y="1059840"/>
            <a:ext cx="6249600" cy="435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No abrigar ni desnudar demasiado al niño.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La fiebre es un mecanismo de defensa contra las infecciones. 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Solo se debe tratar cuando el niño está molesto.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La intensidad de la fiebre no necesariamente responde a la gravedad de la infección.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El niño no debe ir al colegio hasta su mejoría.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No hacer friegas de alcohol o poner paños de agua fría.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Hay que dar líquidos con frecuencia.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Se debe vigilar signos de empeoramiento clínico.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Dar antitérmicos si la fiebre es mayor de 38 °C y el niño se encuentra con malestar general.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1600" b="0" strike="noStrike" spc="-1">
                <a:solidFill>
                  <a:srgbClr val="262626"/>
                </a:solidFill>
                <a:latin typeface="Abadi"/>
                <a:ea typeface="DejaVu Sans"/>
              </a:rPr>
              <a:t>• Avisar a los familiares.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1494" name="CustomShape 4"/>
          <p:cNvSpPr/>
          <p:nvPr/>
        </p:nvSpPr>
        <p:spPr>
          <a:xfrm>
            <a:off x="6390000" y="613440"/>
            <a:ext cx="5234400" cy="5228280"/>
          </a:xfrm>
          <a:custGeom>
            <a:avLst/>
            <a:gdLst/>
            <a:ahLst/>
            <a:cxnLst/>
            <a:rect l="l" t="t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95" name="Picture 2" descr="Resultado de imagen de termometro"/>
          <p:cNvPicPr/>
          <p:nvPr/>
        </p:nvPicPr>
        <p:blipFill>
          <a:blip r:embed="rId2"/>
          <a:stretch/>
        </p:blipFill>
        <p:spPr>
          <a:xfrm>
            <a:off x="7394400" y="1674720"/>
            <a:ext cx="3386160" cy="3105360"/>
          </a:xfrm>
          <a:prstGeom prst="rect">
            <a:avLst/>
          </a:prstGeom>
          <a:ln>
            <a:noFill/>
          </a:ln>
        </p:spPr>
      </p:pic>
      <p:sp>
        <p:nvSpPr>
          <p:cNvPr id="1496" name="CustomShape 5"/>
          <p:cNvSpPr/>
          <p:nvPr/>
        </p:nvSpPr>
        <p:spPr>
          <a:xfrm>
            <a:off x="641520" y="5216400"/>
            <a:ext cx="654588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PARACETAMOL </a:t>
            </a:r>
            <a:r>
              <a:rPr lang="es-ES" sz="2400" b="1" strike="noStrike" spc="-1">
                <a:solidFill>
                  <a:srgbClr val="FF0000"/>
                </a:solidFill>
                <a:latin typeface="Wingdings"/>
                <a:ea typeface="DejaVu Sans"/>
              </a:rPr>
              <a:t></a:t>
            </a:r>
            <a:r>
              <a:rPr lang="es-ES" sz="24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 APIRETAL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IBUPROFENO </a:t>
            </a:r>
            <a:r>
              <a:rPr lang="es-ES" sz="2400" b="1" strike="noStrike" spc="-1">
                <a:solidFill>
                  <a:srgbClr val="FF0000"/>
                </a:solidFill>
                <a:latin typeface="Wingdings"/>
                <a:ea typeface="DejaVu Sans"/>
              </a:rPr>
              <a:t></a:t>
            </a:r>
            <a:r>
              <a:rPr lang="es-ES" sz="24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 DALSY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METAMIZOL- NOLOTIL</a:t>
            </a:r>
            <a:endParaRPr lang="es-E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CustomShape 1"/>
          <p:cNvSpPr/>
          <p:nvPr/>
        </p:nvSpPr>
        <p:spPr>
          <a:xfrm>
            <a:off x="803880" y="0"/>
            <a:ext cx="9905040" cy="14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400" b="1" strike="noStrike" cap="all" spc="-1">
                <a:solidFill>
                  <a:srgbClr val="FFFFFF"/>
                </a:solidFill>
                <a:latin typeface="Tw Cen MT"/>
                <a:ea typeface="DejaVu Sans"/>
              </a:rPr>
              <a:t>CONVULSIONES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498" name="CustomShape 2"/>
          <p:cNvSpPr/>
          <p:nvPr/>
        </p:nvSpPr>
        <p:spPr>
          <a:xfrm>
            <a:off x="1649520" y="1024200"/>
            <a:ext cx="9905040" cy="293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lang="es-ES" sz="24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Contracción involuntaria y patológica de los músculos, con o sin pérdida de la conciencia.</a:t>
            </a:r>
            <a:endParaRPr lang="es-ES" sz="24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lang="es-ES" sz="24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Movimientos irregulares localizados en un grupo muscular, en varios o bien en todo el cuerpo.</a:t>
            </a:r>
            <a:endParaRPr lang="es-ES" sz="24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lang="es-ES" sz="24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Suelen iniciarse de forma súbita y duran poco tiempo, con recuperación lenta.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</a:pPr>
            <a:endParaRPr lang="es-ES" sz="24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</a:pPr>
            <a:endParaRPr lang="es-ES" sz="2400" b="0" strike="noStrike" spc="-1">
              <a:latin typeface="Arial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1476931214"/>
              </p:ext>
            </p:extLst>
          </p:nvPr>
        </p:nvGraphicFramePr>
        <p:xfrm>
          <a:off x="1789560" y="3784320"/>
          <a:ext cx="7932960" cy="29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CustomShape 1"/>
          <p:cNvSpPr/>
          <p:nvPr/>
        </p:nvSpPr>
        <p:spPr>
          <a:xfrm>
            <a:off x="1143000" y="19080"/>
            <a:ext cx="9905040" cy="147744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3600" b="0" strike="noStrike" cap="all" spc="-1">
                <a:solidFill>
                  <a:srgbClr val="FFFFFF"/>
                </a:solidFill>
                <a:latin typeface="Tw Cen MT"/>
                <a:ea typeface="DejaVu Sans"/>
              </a:rPr>
              <a:t>Clínica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1500" name="Picture 4" descr="Imagen relacionada"/>
          <p:cNvPicPr/>
          <p:nvPr/>
        </p:nvPicPr>
        <p:blipFill>
          <a:blip r:embed="rId3"/>
          <a:stretch/>
        </p:blipFill>
        <p:spPr>
          <a:xfrm>
            <a:off x="789840" y="1478520"/>
            <a:ext cx="5545800" cy="475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01" name="CustomShape 2"/>
          <p:cNvSpPr/>
          <p:nvPr/>
        </p:nvSpPr>
        <p:spPr>
          <a:xfrm>
            <a:off x="6491520" y="1617840"/>
            <a:ext cx="5064480" cy="450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228600" indent="-227520">
              <a:lnSpc>
                <a:spcPct val="11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19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Movimientos involuntarios y rigidez corporal.</a:t>
            </a:r>
            <a:endParaRPr lang="es-ES" sz="1900" b="0" strike="noStrike" spc="-1">
              <a:latin typeface="Arial"/>
            </a:endParaRPr>
          </a:p>
          <a:p>
            <a:pPr marL="228600" indent="-227520">
              <a:lnSpc>
                <a:spcPct val="11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19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Emisión de orina o heces espontánea.</a:t>
            </a:r>
            <a:endParaRPr lang="es-ES" sz="1900" b="0" strike="noStrike" spc="-1">
              <a:latin typeface="Arial"/>
            </a:endParaRPr>
          </a:p>
          <a:p>
            <a:pPr marL="228600" indent="-227520">
              <a:lnSpc>
                <a:spcPct val="11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19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Salivación excesiva.</a:t>
            </a:r>
            <a:endParaRPr lang="es-ES" sz="1900" b="0" strike="noStrike" spc="-1">
              <a:latin typeface="Arial"/>
            </a:endParaRPr>
          </a:p>
          <a:p>
            <a:pPr marL="228600" indent="-227520">
              <a:lnSpc>
                <a:spcPct val="11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19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Sudoración, náuseas, palidez.</a:t>
            </a:r>
            <a:endParaRPr lang="es-ES" sz="1900" b="0" strike="noStrike" spc="-1">
              <a:latin typeface="Arial"/>
            </a:endParaRPr>
          </a:p>
          <a:p>
            <a:pPr marL="228600" indent="-227520">
              <a:lnSpc>
                <a:spcPct val="11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19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Fiebre (en convulsiones febriles).</a:t>
            </a:r>
            <a:endParaRPr lang="es-ES" sz="1900" b="0" strike="noStrike" spc="-1">
              <a:latin typeface="Arial"/>
            </a:endParaRPr>
          </a:p>
          <a:p>
            <a:pPr marL="228600" indent="-227520">
              <a:lnSpc>
                <a:spcPct val="11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19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Músculos flácidos.</a:t>
            </a:r>
            <a:endParaRPr lang="es-ES" sz="1900" b="0" strike="noStrike" spc="-1">
              <a:latin typeface="Arial"/>
            </a:endParaRPr>
          </a:p>
          <a:p>
            <a:pPr marL="228600" indent="-227520">
              <a:lnSpc>
                <a:spcPct val="11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19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Pérdida de consciencia.</a:t>
            </a:r>
            <a:endParaRPr lang="es-ES" sz="1900" b="0" strike="noStrike" spc="-1">
              <a:latin typeface="Arial"/>
            </a:endParaRPr>
          </a:p>
          <a:p>
            <a:pPr marL="228600" indent="-227520">
              <a:lnSpc>
                <a:spcPct val="11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19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Pérdida de memoria transitoria.</a:t>
            </a:r>
            <a:endParaRPr lang="es-ES" sz="19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1337467408"/>
              </p:ext>
            </p:extLst>
          </p:nvPr>
        </p:nvGraphicFramePr>
        <p:xfrm>
          <a:off x="365760" y="365760"/>
          <a:ext cx="10774800" cy="571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02" name="Picture 2" descr="Resultado de imagen de actuación CONVULSIONES"/>
          <p:cNvPicPr/>
          <p:nvPr/>
        </p:nvPicPr>
        <p:blipFill>
          <a:blip r:embed="rId7"/>
          <a:stretch/>
        </p:blipFill>
        <p:spPr>
          <a:xfrm>
            <a:off x="5753520" y="3006000"/>
            <a:ext cx="6382080" cy="37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CustomShape 1"/>
          <p:cNvSpPr/>
          <p:nvPr/>
        </p:nvSpPr>
        <p:spPr>
          <a:xfrm>
            <a:off x="814680" y="808200"/>
            <a:ext cx="3820320" cy="5233320"/>
          </a:xfrm>
          <a:prstGeom prst="round2DiagRect">
            <a:avLst>
              <a:gd name="adj1" fmla="val 11323"/>
              <a:gd name="adj2" fmla="val 0"/>
            </a:avLst>
          </a:prstGeom>
          <a:solidFill>
            <a:schemeClr val="accent6">
              <a:hueOff val="0"/>
              <a:satOff val="0"/>
              <a:lumOff val="0"/>
              <a:alphaOff val="0"/>
            </a:schemeClr>
          </a:solidFill>
          <a:ln w="19080" cap="sq">
            <a:solidFill>
              <a:schemeClr val="tx2">
                <a:lumMod val="60000"/>
                <a:lumOff val="40000"/>
                <a:alpha val="60000"/>
              </a:schemeClr>
            </a:solidFill>
          </a:ln>
          <a:effectLst>
            <a:outerShdw blurRad="8890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04" name="Picture 2" descr="Resultado de imagen de diazepam rectal"/>
          <p:cNvPicPr/>
          <p:nvPr/>
        </p:nvPicPr>
        <p:blipFill>
          <a:blip r:embed="rId3"/>
          <a:stretch/>
        </p:blipFill>
        <p:spPr>
          <a:xfrm>
            <a:off x="1126440" y="1310400"/>
            <a:ext cx="3177720" cy="1859400"/>
          </a:xfrm>
          <a:prstGeom prst="rect">
            <a:avLst/>
          </a:prstGeom>
          <a:ln>
            <a:noFill/>
          </a:ln>
        </p:spPr>
      </p:pic>
      <p:pic>
        <p:nvPicPr>
          <p:cNvPr id="1505" name="Picture 4" descr="Resultado de imagen de midazolam bucal"/>
          <p:cNvPicPr/>
          <p:nvPr/>
        </p:nvPicPr>
        <p:blipFill>
          <a:blip r:embed="rId4"/>
          <a:stretch/>
        </p:blipFill>
        <p:spPr>
          <a:xfrm>
            <a:off x="1126440" y="4083120"/>
            <a:ext cx="3177720" cy="1055880"/>
          </a:xfrm>
          <a:prstGeom prst="rect">
            <a:avLst/>
          </a:prstGeom>
          <a:ln>
            <a:noFill/>
          </a:ln>
        </p:spPr>
      </p:pic>
      <p:sp>
        <p:nvSpPr>
          <p:cNvPr id="1506" name="CustomShape 2"/>
          <p:cNvSpPr/>
          <p:nvPr/>
        </p:nvSpPr>
        <p:spPr>
          <a:xfrm>
            <a:off x="4948200" y="937440"/>
            <a:ext cx="6368040" cy="49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7000" lnSpcReduction="10000"/>
          </a:bodyPr>
          <a:lstStyle/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FF0000"/>
              </a:buClr>
              <a:buSzPct val="125000"/>
              <a:buFont typeface="Arial"/>
              <a:buChar char="•"/>
            </a:pPr>
            <a:r>
              <a:rPr lang="es-ES" sz="28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Diazepam por vía rectal (Stesolid</a:t>
            </a:r>
            <a:r>
              <a:rPr lang="es-ES" sz="3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):</a:t>
            </a:r>
            <a:endParaRPr lang="es-ES" sz="30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FF0000"/>
              </a:buClr>
              <a:buSzPct val="125000"/>
              <a:buFont typeface="Arial"/>
              <a:buChar char="•"/>
            </a:pPr>
            <a:r>
              <a:rPr lang="es-ES" sz="3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 </a:t>
            </a:r>
            <a:r>
              <a:rPr lang="es-ES" sz="22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5mg para niños de 1-3 años y 10 mg para niños mayores de 3 años.</a:t>
            </a:r>
            <a:endParaRPr lang="es-ES" sz="2200" b="0" strike="noStrike" spc="-1">
              <a:latin typeface="Arial"/>
            </a:endParaRPr>
          </a:p>
          <a:p>
            <a:pPr algn="just"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22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FF0000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3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Midazolam por via oral (Buccolam)</a:t>
            </a:r>
            <a:endParaRPr lang="es-ES" sz="3000" b="0" strike="noStrike" spc="-1">
              <a:latin typeface="Arial"/>
            </a:endParaRPr>
          </a:p>
          <a:p>
            <a:pPr algn="just"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30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  <a:tabLst>
                <a:tab pos="0" algn="l"/>
              </a:tabLst>
            </a:pPr>
            <a:r>
              <a:rPr lang="es-ES" sz="22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Ante un alumno diagnosticado de epilepsia o crisis febriles, el profesor sólo administrará medicamentos en situaciones de URGENCIA, DE MANERA VOLUNTARIA.  El equipo directivo contará con el informe médico, tratamiento, normas básicas de actuación y medicación, así como autorización expresa de los padres para asistirle en caso de necesidad, hasta la llegada del equipo sanitario. </a:t>
            </a:r>
            <a:endParaRPr lang="es-ES" sz="2200" b="0" strike="noStrike" spc="-1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B9B9B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508" name="Picture 26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509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9B9B9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10" name="Picture 30"/>
          <p:cNvPicPr/>
          <p:nvPr/>
        </p:nvPicPr>
        <p:blipFill>
          <a:blip r:embed="rId4"/>
          <a:srcRect l="91965" t="72441" b="13753"/>
          <a:stretch/>
        </p:blipFill>
        <p:spPr>
          <a:xfrm>
            <a:off x="150840" y="5564520"/>
            <a:ext cx="1340640" cy="1292400"/>
          </a:xfrm>
          <a:prstGeom prst="rect">
            <a:avLst/>
          </a:prstGeom>
          <a:ln>
            <a:noFill/>
          </a:ln>
        </p:spPr>
      </p:pic>
      <p:pic>
        <p:nvPicPr>
          <p:cNvPr id="1511" name="Picture 32"/>
          <p:cNvPicPr/>
          <p:nvPr/>
        </p:nvPicPr>
        <p:blipFill>
          <a:blip r:embed="rId3"/>
          <a:srcRect l="73654" t="43934" r="2" b="18261"/>
          <a:stretch/>
        </p:blipFill>
        <p:spPr>
          <a:xfrm>
            <a:off x="7586640" y="3142440"/>
            <a:ext cx="4604400" cy="3714480"/>
          </a:xfrm>
          <a:prstGeom prst="rect">
            <a:avLst/>
          </a:prstGeom>
          <a:ln>
            <a:noFill/>
          </a:ln>
        </p:spPr>
      </p:pic>
      <p:pic>
        <p:nvPicPr>
          <p:cNvPr id="1512" name="Picture 34"/>
          <p:cNvPicPr/>
          <p:nvPr/>
        </p:nvPicPr>
        <p:blipFill>
          <a:blip r:embed="rId3"/>
          <a:srcRect l="46484" t="75038" r="30522"/>
          <a:stretch/>
        </p:blipFill>
        <p:spPr>
          <a:xfrm>
            <a:off x="7586640" y="815400"/>
            <a:ext cx="4816080" cy="2940480"/>
          </a:xfrm>
          <a:prstGeom prst="rect">
            <a:avLst/>
          </a:prstGeom>
          <a:ln>
            <a:noFill/>
          </a:ln>
        </p:spPr>
      </p:pic>
      <p:sp>
        <p:nvSpPr>
          <p:cNvPr id="1513" name="CustomShape 2"/>
          <p:cNvSpPr/>
          <p:nvPr/>
        </p:nvSpPr>
        <p:spPr>
          <a:xfrm>
            <a:off x="370440" y="-834840"/>
            <a:ext cx="7215120" cy="361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b="1" strike="noStrike" cap="all" spc="-1">
                <a:solidFill>
                  <a:srgbClr val="C41E52"/>
                </a:solidFill>
                <a:latin typeface="Tw Cen MT"/>
                <a:ea typeface="DejaVu Sans"/>
              </a:rPr>
              <a:t>Dolor abdominal</a:t>
            </a:r>
            <a:endParaRPr lang="es-ES" sz="6600" b="0" strike="noStrike" spc="-1">
              <a:latin typeface="Arial"/>
            </a:endParaRPr>
          </a:p>
        </p:txBody>
      </p:sp>
      <p:pic>
        <p:nvPicPr>
          <p:cNvPr id="1514" name="Picture 2" descr="Resultado de imagen de dolor abdominal dibujo"/>
          <p:cNvPicPr/>
          <p:nvPr/>
        </p:nvPicPr>
        <p:blipFill>
          <a:blip r:embed="rId5"/>
          <a:stretch/>
        </p:blipFill>
        <p:spPr>
          <a:xfrm>
            <a:off x="0" y="1613880"/>
            <a:ext cx="3954600" cy="526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15" name="CustomShape 3"/>
          <p:cNvSpPr/>
          <p:nvPr/>
        </p:nvSpPr>
        <p:spPr>
          <a:xfrm>
            <a:off x="4384080" y="1854720"/>
            <a:ext cx="6675480" cy="447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INESPECIFICO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MULTIPLES CAUSAS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FACTORES PSICOGÉNICOS 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EDAD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DIAG PRECOZ PARA TRATARLO ADECUADAMENTE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POSTURA CÓMODA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ACCESO AL SERVICIO SI PRECISA.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POSTURA ANTIÁLGICA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NO ALIMENTOS NI BEBIDAS.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70C0"/>
              </a:buClr>
              <a:buFont typeface="Wingdings" charset="2"/>
              <a:buChar char=""/>
            </a:pPr>
            <a:r>
              <a:rPr lang="es-ES" sz="2400" b="1" strike="noStrike" spc="-1">
                <a:solidFill>
                  <a:srgbClr val="0070C0"/>
                </a:solidFill>
                <a:latin typeface="Abadi"/>
                <a:ea typeface="DejaVu Sans"/>
              </a:rPr>
              <a:t>IBUPROFESO SÓLO PARA DOLORES MESTRUALES 400MG</a:t>
            </a:r>
            <a:endParaRPr lang="es-E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FEC"/>
            </a:gs>
            <a:gs pos="100000">
              <a:srgbClr val="FFFAA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Picture 2"/>
          <p:cNvPicPr/>
          <p:nvPr/>
        </p:nvPicPr>
        <p:blipFill>
          <a:blip r:embed="rId2">
            <a:alphaModFix amt="8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517" name="Picture 78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518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FAFFEC"/>
              </a:gs>
              <a:gs pos="100000">
                <a:srgbClr val="FFFAA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1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520" name="CustomShape 2"/>
          <p:cNvSpPr/>
          <p:nvPr/>
        </p:nvSpPr>
        <p:spPr>
          <a:xfrm>
            <a:off x="8141040" y="0"/>
            <a:ext cx="4049640" cy="404964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21" name="Picture 84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522" name="CustomShape 3"/>
          <p:cNvSpPr/>
          <p:nvPr/>
        </p:nvSpPr>
        <p:spPr>
          <a:xfrm>
            <a:off x="4050720" y="-959400"/>
            <a:ext cx="5987160" cy="257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strike="noStrike" cap="all" spc="-1">
                <a:solidFill>
                  <a:srgbClr val="DFCF04"/>
                </a:solidFill>
                <a:latin typeface="Tw Cen MT"/>
                <a:ea typeface="DejaVu Sans"/>
              </a:rPr>
              <a:t>GOLPE DE </a:t>
            </a:r>
            <a:br/>
            <a:r>
              <a:rPr lang="en-US" sz="4800" b="1" strike="noStrike" cap="all" spc="-1">
                <a:solidFill>
                  <a:srgbClr val="DFCF04"/>
                </a:solidFill>
                <a:latin typeface="Tw Cen MT"/>
                <a:ea typeface="DejaVu Sans"/>
              </a:rPr>
              <a:t>CALOR</a:t>
            </a:r>
            <a:endParaRPr lang="es-ES" sz="4800" b="0" strike="noStrike" spc="-1">
              <a:latin typeface="Arial"/>
            </a:endParaRPr>
          </a:p>
        </p:txBody>
      </p:sp>
      <p:sp>
        <p:nvSpPr>
          <p:cNvPr id="1523" name="CustomShape 4"/>
          <p:cNvSpPr/>
          <p:nvPr/>
        </p:nvSpPr>
        <p:spPr>
          <a:xfrm>
            <a:off x="639000" y="1604160"/>
            <a:ext cx="6822720" cy="5576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60">
            <a:solidFill>
              <a:schemeClr val="accent3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Aumento de la temperatura por exposición prolongada al sol.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Puede producirse pérdida de conocimiento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Colocar al alumno en lugar fresco.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Semiincorporado para evitar el exceso de riego al cerebro.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Aflojar la ropa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Refrescar con agua fresca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Darle agua para beber.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Controlar la Tª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Si hay dolor de cabeza </a:t>
            </a:r>
            <a:r>
              <a:rPr lang="es-ES" sz="24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 Paracetamol.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NO dejar expuesto al sol.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NO poner la cabeza más baja que los pies.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1524" name="CustomShape 5"/>
          <p:cNvSpPr/>
          <p:nvPr/>
        </p:nvSpPr>
        <p:spPr>
          <a:xfrm>
            <a:off x="6653520" y="3712320"/>
            <a:ext cx="5537160" cy="303192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50000">
              <a:srgbClr val="FFFFFF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CustomShape 1"/>
          <p:cNvSpPr/>
          <p:nvPr/>
        </p:nvSpPr>
        <p:spPr>
          <a:xfrm>
            <a:off x="4060080" y="0"/>
            <a:ext cx="8130960" cy="685692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6" name="CustomShape 2"/>
          <p:cNvSpPr/>
          <p:nvPr/>
        </p:nvSpPr>
        <p:spPr>
          <a:xfrm>
            <a:off x="0" y="0"/>
            <a:ext cx="4059000" cy="68569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600" algn="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/>
        </p:style>
      </p:sp>
      <p:sp>
        <p:nvSpPr>
          <p:cNvPr id="1527" name="CustomShape 3"/>
          <p:cNvSpPr/>
          <p:nvPr/>
        </p:nvSpPr>
        <p:spPr>
          <a:xfrm>
            <a:off x="92160" y="178200"/>
            <a:ext cx="3966840" cy="367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4000" b="1" strike="noStrike" cap="all" spc="-1">
                <a:solidFill>
                  <a:srgbClr val="FFFFFF"/>
                </a:solidFill>
                <a:latin typeface="Tw Cen MT"/>
                <a:ea typeface="DejaVu Sans"/>
              </a:rPr>
              <a:t>Traumatismos bucodentales</a:t>
            </a:r>
            <a:endParaRPr lang="es-ES" sz="4000" b="0" strike="noStrike" spc="-1">
              <a:latin typeface="Arial"/>
            </a:endParaRPr>
          </a:p>
        </p:txBody>
      </p:sp>
      <p:pic>
        <p:nvPicPr>
          <p:cNvPr id="1528" name="Picture 11"/>
          <p:cNvPicPr/>
          <p:nvPr/>
        </p:nvPicPr>
        <p:blipFill>
          <a:blip r:embed="rId2"/>
          <a:srcRect r="66728" b="77949"/>
          <a:stretch/>
        </p:blipFill>
        <p:spPr>
          <a:xfrm>
            <a:off x="0" y="0"/>
            <a:ext cx="4059000" cy="1513440"/>
          </a:xfrm>
          <a:prstGeom prst="rect">
            <a:avLst/>
          </a:prstGeom>
          <a:ln>
            <a:noFill/>
          </a:ln>
        </p:spPr>
      </p:pic>
      <p:sp>
        <p:nvSpPr>
          <p:cNvPr id="1529" name="CustomShape 4"/>
          <p:cNvSpPr/>
          <p:nvPr/>
        </p:nvSpPr>
        <p:spPr>
          <a:xfrm>
            <a:off x="4498200" y="811080"/>
            <a:ext cx="7417440" cy="5470560"/>
          </a:xfrm>
          <a:prstGeom prst="rect">
            <a:avLst/>
          </a:prstGeom>
          <a:solidFill>
            <a:srgbClr val="F9DBE4"/>
          </a:solidFill>
          <a:ln w="76320">
            <a:solidFill>
              <a:srgbClr val="C41E5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000" lnSpcReduction="20000"/>
          </a:bodyPr>
          <a:lstStyle/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000000"/>
                </a:solidFill>
                <a:latin typeface="Abadi"/>
                <a:ea typeface="DejaVu Sans"/>
              </a:rPr>
              <a:t>Se producen por mecanismos traumáticos y repetidos en las partes blandas de la boca.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000000"/>
                </a:solidFill>
                <a:latin typeface="Abadi"/>
                <a:ea typeface="DejaVu Sans"/>
              </a:rPr>
              <a:t>Localizar el diente o fragmento del mismo fracturado.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000000"/>
                </a:solidFill>
                <a:latin typeface="Abadi"/>
                <a:ea typeface="DejaVu Sans"/>
              </a:rPr>
              <a:t>Prohibido tocar la raíz del diente, coger por la corona.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000000"/>
                </a:solidFill>
                <a:latin typeface="Abadi"/>
                <a:ea typeface="DejaVu Sans"/>
              </a:rPr>
              <a:t>Cuidado con la aspiración del diente.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000000"/>
                </a:solidFill>
                <a:latin typeface="Abadi"/>
                <a:ea typeface="DejaVu Sans"/>
              </a:rPr>
              <a:t>Si existe cuerpo extraño se enjuaga con suero fisiológico a poca presión,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1" strike="noStrike" cap="all" spc="-1">
                <a:solidFill>
                  <a:srgbClr val="FF0000"/>
                </a:solidFill>
                <a:latin typeface="Abadi"/>
                <a:ea typeface="DejaVu Sans"/>
              </a:rPr>
              <a:t>El diente se conserva en leche fría, suero, solución de lentillas, debajo de la lengua sino existe riesgo de atragantamiento ( en contacto con la propia saliva).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000000"/>
                </a:solidFill>
                <a:latin typeface="Abadi"/>
                <a:ea typeface="DejaVu Sans"/>
              </a:rPr>
              <a:t>El diente puede reimplantarse con éxito en las </a:t>
            </a:r>
            <a:r>
              <a:rPr lang="es-ES" sz="2000" b="1" strike="noStrike" cap="all" spc="-1">
                <a:solidFill>
                  <a:srgbClr val="FF0000"/>
                </a:solidFill>
                <a:latin typeface="Abadi"/>
                <a:ea typeface="DejaVu Sans"/>
              </a:rPr>
              <a:t>2 primeas horas.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000000"/>
                </a:solidFill>
                <a:latin typeface="Abadi"/>
                <a:ea typeface="DejaVu Sans"/>
              </a:rPr>
              <a:t>El diente no se lava, no se toca y no se transporta en medio seco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1" strike="noStrike" cap="all" spc="-1">
                <a:solidFill>
                  <a:srgbClr val="FF0000"/>
                </a:solidFill>
                <a:latin typeface="Abadi"/>
                <a:ea typeface="DejaVu Sans"/>
              </a:rPr>
              <a:t>Prohibido transportarlo en agua o sin medio líquido</a:t>
            </a:r>
            <a:endParaRPr lang="es-ES" sz="2000" b="0" strike="noStrike" spc="-1">
              <a:latin typeface="Arial"/>
            </a:endParaRPr>
          </a:p>
        </p:txBody>
      </p:sp>
      <p:pic>
        <p:nvPicPr>
          <p:cNvPr id="1530" name="Picture 13"/>
          <p:cNvPicPr/>
          <p:nvPr/>
        </p:nvPicPr>
        <p:blipFill>
          <a:blip r:embed="rId3"/>
          <a:srcRect l="78785" t="72861" b="14159"/>
          <a:stretch/>
        </p:blipFill>
        <p:spPr>
          <a:xfrm>
            <a:off x="1377000" y="5963040"/>
            <a:ext cx="2589840" cy="891720"/>
          </a:xfrm>
          <a:prstGeom prst="rect">
            <a:avLst/>
          </a:prstGeom>
          <a:ln>
            <a:noFill/>
          </a:ln>
        </p:spPr>
      </p:pic>
      <p:pic>
        <p:nvPicPr>
          <p:cNvPr id="1531" name="Picture 2" descr="Resultado de imagen de dientes dibujo"/>
          <p:cNvPicPr/>
          <p:nvPr/>
        </p:nvPicPr>
        <p:blipFill>
          <a:blip r:embed="rId4"/>
          <a:stretch/>
        </p:blipFill>
        <p:spPr>
          <a:xfrm>
            <a:off x="-46080" y="2793240"/>
            <a:ext cx="4059000" cy="405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E1E1D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CustomShape 1"/>
          <p:cNvSpPr/>
          <p:nvPr/>
        </p:nvSpPr>
        <p:spPr>
          <a:xfrm>
            <a:off x="1371600" y="369360"/>
            <a:ext cx="590904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5100" b="1" strike="noStrike" cap="all" spc="194">
                <a:solidFill>
                  <a:srgbClr val="F8B323"/>
                </a:solidFill>
                <a:latin typeface="Impact"/>
                <a:ea typeface="DejaVu Sans"/>
              </a:rPr>
              <a:t>Botiquín </a:t>
            </a:r>
            <a:endParaRPr lang="es-ES" sz="5100" b="0" strike="noStrike" spc="-1">
              <a:latin typeface="Arial"/>
            </a:endParaRPr>
          </a:p>
        </p:txBody>
      </p:sp>
      <p:sp>
        <p:nvSpPr>
          <p:cNvPr id="1399" name="CustomShape 2"/>
          <p:cNvSpPr/>
          <p:nvPr/>
        </p:nvSpPr>
        <p:spPr>
          <a:xfrm>
            <a:off x="913680" y="1167480"/>
            <a:ext cx="6366960" cy="547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595959"/>
                </a:solidFill>
                <a:latin typeface="Abadi"/>
                <a:ea typeface="DejaVu Sans"/>
              </a:rPr>
              <a:t>1. Material de Curas: </a:t>
            </a:r>
            <a:r>
              <a:rPr lang="en-US" sz="2000" b="0" strike="noStrike" spc="-1">
                <a:solidFill>
                  <a:srgbClr val="595959"/>
                </a:solidFill>
                <a:latin typeface="Abadi"/>
                <a:ea typeface="DejaVu Sans"/>
              </a:rPr>
              <a:t>gasas estériles, compresas, vendas, algodón, tiritas, esparadrápo, apósitos impermeables, guantes, bolsas de hielo, suero, material para taponamiento nasal. 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595959"/>
                </a:solidFill>
                <a:latin typeface="Abadi"/>
                <a:ea typeface="DejaVu Sans"/>
              </a:rPr>
              <a:t>2. Antisépticos: </a:t>
            </a:r>
            <a:r>
              <a:rPr lang="en-US" sz="2000" b="0" strike="noStrike" spc="-1">
                <a:solidFill>
                  <a:srgbClr val="595959"/>
                </a:solidFill>
                <a:latin typeface="Abadi"/>
                <a:ea typeface="DejaVu Sans"/>
              </a:rPr>
              <a:t>clorhexidina 2%, povidona yodada, agua oxigenada (hemorragias).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595959"/>
                </a:solidFill>
                <a:latin typeface="Abadi"/>
                <a:ea typeface="DejaVu Sans"/>
              </a:rPr>
              <a:t>3. Medicación: </a:t>
            </a:r>
            <a:r>
              <a:rPr lang="en-US" sz="2000" b="0" strike="noStrike" spc="-1">
                <a:solidFill>
                  <a:srgbClr val="595959"/>
                </a:solidFill>
                <a:latin typeface="Abadi"/>
                <a:ea typeface="DejaVu Sans"/>
              </a:rPr>
              <a:t>paracetamol, ibuprofeno (400 mg), inhaladores, azúcar.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595959"/>
                </a:solidFill>
                <a:latin typeface="Abadi"/>
                <a:ea typeface="DejaVu Sans"/>
              </a:rPr>
              <a:t>4. Aparatos: </a:t>
            </a:r>
            <a:r>
              <a:rPr lang="en-US" sz="2000" b="0" strike="noStrike" spc="-1">
                <a:solidFill>
                  <a:srgbClr val="595959"/>
                </a:solidFill>
                <a:latin typeface="Abadi"/>
                <a:ea typeface="DejaVu Sans"/>
              </a:rPr>
              <a:t>termómetro, tijeras de punta roma, pinzas sin dientes, linterna, canúlas orofaríngeas, 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595959"/>
                </a:solidFill>
                <a:latin typeface="Abadi"/>
                <a:ea typeface="DejaVu Sans"/>
              </a:rPr>
              <a:t>Teléfonos: </a:t>
            </a:r>
            <a:r>
              <a:rPr lang="en-US" sz="2000" b="0" strike="noStrike" spc="-1">
                <a:solidFill>
                  <a:srgbClr val="595959"/>
                </a:solidFill>
                <a:latin typeface="Abadi"/>
                <a:ea typeface="DejaVu Sans"/>
              </a:rPr>
              <a:t>112, toxicología 91 562 04 20, centro de salud 975 34 12 11</a:t>
            </a:r>
            <a:endParaRPr lang="es-ES" sz="2000" b="0" strike="noStrike" spc="-1">
              <a:latin typeface="Arial"/>
            </a:endParaRPr>
          </a:p>
        </p:txBody>
      </p:sp>
      <p:pic>
        <p:nvPicPr>
          <p:cNvPr id="1400" name="Picture 4" descr="Resultado de imagen de BOTIQUIN"/>
          <p:cNvPicPr/>
          <p:nvPr/>
        </p:nvPicPr>
        <p:blipFill>
          <a:blip r:embed="rId2"/>
          <a:stretch/>
        </p:blipFill>
        <p:spPr>
          <a:xfrm>
            <a:off x="7526160" y="1167480"/>
            <a:ext cx="3936240" cy="420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B9B9B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9B9B9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33" name="Picture 2" descr="Resultado de imagen de niños con  daño en ojos"/>
          <p:cNvPicPr/>
          <p:nvPr/>
        </p:nvPicPr>
        <p:blipFill>
          <a:blip r:embed="rId2"/>
          <a:srcRect l="7353" r="19859"/>
          <a:stretch/>
        </p:blipFill>
        <p:spPr>
          <a:xfrm>
            <a:off x="0" y="0"/>
            <a:ext cx="7477920" cy="6856920"/>
          </a:xfrm>
          <a:prstGeom prst="rect">
            <a:avLst/>
          </a:prstGeom>
          <a:ln>
            <a:noFill/>
          </a:ln>
        </p:spPr>
      </p:pic>
      <p:sp>
        <p:nvSpPr>
          <p:cNvPr id="1534" name="CustomShape 2"/>
          <p:cNvSpPr/>
          <p:nvPr/>
        </p:nvSpPr>
        <p:spPr>
          <a:xfrm>
            <a:off x="7479000" y="0"/>
            <a:ext cx="80280" cy="6856920"/>
          </a:xfrm>
          <a:prstGeom prst="rect">
            <a:avLst/>
          </a:prstGeom>
          <a:gradFill rotWithShape="0">
            <a:gsLst>
              <a:gs pos="0">
                <a:srgbClr val="B5B5B5"/>
              </a:gs>
              <a:gs pos="100000">
                <a:srgbClr val="D5D5D5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35" name="Picture 74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536" name="CustomShape 3"/>
          <p:cNvSpPr/>
          <p:nvPr/>
        </p:nvSpPr>
        <p:spPr>
          <a:xfrm>
            <a:off x="7827840" y="-9720"/>
            <a:ext cx="3350880" cy="157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6000"/>
          </a:bodyPr>
          <a:lstStyle/>
          <a:p>
            <a:pPr algn="ctr">
              <a:lnSpc>
                <a:spcPct val="90000"/>
              </a:lnSpc>
            </a:pPr>
            <a:r>
              <a:rPr lang="en-US" sz="4000" b="1" strike="noStrike" cap="all" spc="-1">
                <a:solidFill>
                  <a:srgbClr val="86C157"/>
                </a:solidFill>
                <a:latin typeface="Tw Cen MT"/>
                <a:ea typeface="DejaVu Sans"/>
              </a:rPr>
              <a:t>Accidentes en los ojos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537" name="CustomShape 4"/>
          <p:cNvSpPr/>
          <p:nvPr/>
        </p:nvSpPr>
        <p:spPr>
          <a:xfrm>
            <a:off x="7827840" y="1488240"/>
            <a:ext cx="4241160" cy="516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5000"/>
          </a:bodyPr>
          <a:lstStyle/>
          <a:p>
            <a:pPr marL="285840" indent="-22752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cap="all" spc="-1">
                <a:solidFill>
                  <a:srgbClr val="000000"/>
                </a:solidFill>
                <a:latin typeface="Tw Cen MT"/>
                <a:ea typeface="DejaVu Sans"/>
              </a:rPr>
              <a:t>Por cuerpos extraños, golpes o quemaduras.</a:t>
            </a:r>
            <a:endParaRPr lang="es-ES" sz="1800" b="0" strike="noStrike" spc="-1">
              <a:latin typeface="Arial"/>
            </a:endParaRPr>
          </a:p>
          <a:p>
            <a:pPr marL="285840" indent="-22752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cap="all" spc="-1">
                <a:solidFill>
                  <a:srgbClr val="FF0000"/>
                </a:solidFill>
                <a:latin typeface="Tw Cen MT"/>
                <a:ea typeface="DejaVu Sans"/>
              </a:rPr>
              <a:t>Nunca frotar los parpados sobre el ojo.</a:t>
            </a:r>
            <a:endParaRPr lang="es-ES" sz="1800" b="0" strike="noStrike" spc="-1">
              <a:latin typeface="Arial"/>
            </a:endParaRPr>
          </a:p>
          <a:p>
            <a:pPr marL="285840" indent="-22752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cap="all" spc="-1">
                <a:solidFill>
                  <a:srgbClr val="FF0000"/>
                </a:solidFill>
                <a:latin typeface="Tw Cen MT"/>
                <a:ea typeface="DejaVu Sans"/>
              </a:rPr>
              <a:t>No retirar objeto enclvado</a:t>
            </a:r>
            <a:r>
              <a:rPr lang="en-US" sz="1800" b="0" strike="noStrike" cap="all" spc="-1">
                <a:solidFill>
                  <a:srgbClr val="000000"/>
                </a:solidFill>
                <a:latin typeface="Tw Cen MT"/>
                <a:ea typeface="DejaVu Sans"/>
              </a:rPr>
              <a:t>.</a:t>
            </a:r>
            <a:endParaRPr lang="es-ES" sz="1800" b="0" strike="noStrike" spc="-1">
              <a:latin typeface="Arial"/>
            </a:endParaRPr>
          </a:p>
          <a:p>
            <a:pPr marL="285840" indent="-22752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cap="all" spc="-1">
                <a:solidFill>
                  <a:srgbClr val="649939"/>
                </a:solidFill>
                <a:latin typeface="Tw Cen MT"/>
                <a:ea typeface="DejaVu Sans"/>
              </a:rPr>
              <a:t>Ante quedamuras con productos químicos </a:t>
            </a:r>
            <a:r>
              <a:rPr lang="en-US" sz="1800" b="0" strike="noStrike" cap="all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n-US" sz="1800" b="0" strike="noStrike" cap="all" spc="-1">
                <a:solidFill>
                  <a:srgbClr val="000000"/>
                </a:solidFill>
                <a:latin typeface="Tw Cen MT"/>
                <a:ea typeface="DejaVu Sans"/>
              </a:rPr>
              <a:t> lavar con sf o agua y tapar con gasas humedecidas.</a:t>
            </a:r>
            <a:endParaRPr lang="es-ES" sz="1800" b="0" strike="noStrike" spc="-1">
              <a:latin typeface="Arial"/>
            </a:endParaRPr>
          </a:p>
          <a:p>
            <a:pPr marL="285840" indent="-22752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cap="all" spc="-1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r>
              <a:rPr lang="en-US" sz="1800" b="1" strike="noStrike" cap="all" spc="-1">
                <a:solidFill>
                  <a:srgbClr val="649939"/>
                </a:solidFill>
                <a:latin typeface="Tw Cen MT"/>
                <a:ea typeface="DejaVu Sans"/>
              </a:rPr>
              <a:t>Ante la introducción de cuerpos extraños </a:t>
            </a:r>
            <a:r>
              <a:rPr lang="en-US" sz="1800" b="1" strike="noStrike" cap="all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n-US" sz="1800" b="1" strike="noStrike" cap="all" spc="-1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r>
              <a:rPr lang="en-US" sz="1800" b="0" strike="noStrike" cap="all" spc="-1">
                <a:solidFill>
                  <a:srgbClr val="000000"/>
                </a:solidFill>
                <a:latin typeface="Tw Cen MT"/>
                <a:ea typeface="DejaVu Sans"/>
              </a:rPr>
              <a:t> lavar con sf a chorro, primero mirar en el párpado inferior y después en el superior. Si se observa el cuerpo extraño se retira con gasa esteril.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20000"/>
              </a:lnSpc>
              <a:spcAft>
                <a:spcPts val="601"/>
              </a:spcAft>
            </a:pP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CustomShape 1"/>
          <p:cNvSpPr/>
          <p:nvPr/>
        </p:nvSpPr>
        <p:spPr>
          <a:xfrm>
            <a:off x="913680" y="61848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    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539" name="Imagen 1538"/>
          <p:cNvPicPr/>
          <p:nvPr/>
        </p:nvPicPr>
        <p:blipFill>
          <a:blip r:embed="rId2"/>
          <a:stretch/>
        </p:blipFill>
        <p:spPr>
          <a:xfrm>
            <a:off x="859320" y="820800"/>
            <a:ext cx="4323960" cy="2418480"/>
          </a:xfrm>
          <a:prstGeom prst="rect">
            <a:avLst/>
          </a:prstGeom>
          <a:ln>
            <a:noFill/>
          </a:ln>
        </p:spPr>
      </p:pic>
      <p:pic>
        <p:nvPicPr>
          <p:cNvPr id="1540" name="Imagen 1539"/>
          <p:cNvPicPr/>
          <p:nvPr/>
        </p:nvPicPr>
        <p:blipFill>
          <a:blip r:embed="rId3"/>
          <a:stretch/>
        </p:blipFill>
        <p:spPr>
          <a:xfrm>
            <a:off x="3664440" y="3816000"/>
            <a:ext cx="4398840" cy="2591280"/>
          </a:xfrm>
          <a:prstGeom prst="rect">
            <a:avLst/>
          </a:prstGeom>
          <a:ln>
            <a:noFill/>
          </a:ln>
        </p:spPr>
      </p:pic>
      <p:pic>
        <p:nvPicPr>
          <p:cNvPr id="1541" name="Imagen 1540"/>
          <p:cNvPicPr/>
          <p:nvPr/>
        </p:nvPicPr>
        <p:blipFill>
          <a:blip r:embed="rId4"/>
          <a:stretch/>
        </p:blipFill>
        <p:spPr>
          <a:xfrm>
            <a:off x="7112880" y="792000"/>
            <a:ext cx="4046400" cy="266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FEC"/>
            </a:gs>
            <a:gs pos="100000">
              <a:srgbClr val="FFFAA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Picture 2"/>
          <p:cNvPicPr/>
          <p:nvPr/>
        </p:nvPicPr>
        <p:blipFill>
          <a:blip r:embed="rId2">
            <a:alphaModFix amt="8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543" name="Picture 72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544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FAFFEC"/>
              </a:gs>
              <a:gs pos="100000">
                <a:srgbClr val="FFFAA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45" name="Picture 2"/>
          <p:cNvPicPr/>
          <p:nvPr/>
        </p:nvPicPr>
        <p:blipFill>
          <a:blip r:embed="rId2"/>
          <a:stretch/>
        </p:blipFill>
        <p:spPr>
          <a:xfrm>
            <a:off x="72000" y="12636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546" name="Picture 78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547" name="CustomShape 2"/>
          <p:cNvSpPr/>
          <p:nvPr/>
        </p:nvSpPr>
        <p:spPr>
          <a:xfrm>
            <a:off x="134280" y="1360800"/>
            <a:ext cx="4430520" cy="4996800"/>
          </a:xfrm>
          <a:prstGeom prst="roundRect">
            <a:avLst>
              <a:gd name="adj" fmla="val 5301"/>
            </a:avLst>
          </a:prstGeom>
          <a:blipFill rotWithShape="0">
            <a:blip r:embed="rId4"/>
            <a:stretch>
              <a:fillRect/>
            </a:stretch>
          </a:blipFill>
          <a:ln w="82440" cap="sq">
            <a:solidFill>
              <a:srgbClr val="EAEAEA"/>
            </a:solidFill>
            <a:miter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8" name="CustomShape 3"/>
          <p:cNvSpPr/>
          <p:nvPr/>
        </p:nvSpPr>
        <p:spPr>
          <a:xfrm>
            <a:off x="6404040" y="-2229840"/>
            <a:ext cx="4104720" cy="317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strike="noStrike" cap="all" spc="-1">
                <a:solidFill>
                  <a:srgbClr val="FFC000"/>
                </a:solidFill>
                <a:latin typeface="Tw Cen MT"/>
                <a:ea typeface="DejaVu Sans"/>
              </a:rPr>
              <a:t>quemaduras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549" name="CustomShape 4"/>
          <p:cNvSpPr/>
          <p:nvPr/>
        </p:nvSpPr>
        <p:spPr>
          <a:xfrm>
            <a:off x="5551200" y="1224000"/>
            <a:ext cx="5032080" cy="593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Lesiones por calor, rayos ultravioletas, productos químicos, electricidad etc. Hay tres grados:</a:t>
            </a:r>
            <a:endParaRPr lang="es-ES" sz="16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FFC000"/>
              </a:buClr>
              <a:buFont typeface="StarSymbol"/>
              <a:buAutoNum type="arabicPeriod"/>
            </a:pPr>
            <a:r>
              <a:rPr lang="es-ES" sz="1600" b="1" strike="noStrike" spc="-1">
                <a:solidFill>
                  <a:srgbClr val="FFC000"/>
                </a:solidFill>
                <a:latin typeface="Tw Cen MT"/>
                <a:ea typeface="DejaVu Sans"/>
              </a:rPr>
              <a:t>Eritema.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Agua fría 10 minuts sobre la parte afectada.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Gasa estéril sobre quemadura.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Si es solar: crema corticoide.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600" b="1" strike="noStrike" spc="-1">
                <a:solidFill>
                  <a:srgbClr val="FFC000"/>
                </a:solidFill>
                <a:latin typeface="Tw Cen MT"/>
                <a:ea typeface="DejaVu Sans"/>
              </a:rPr>
              <a:t>2. Ampollas.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Si afecta a manos, cara o pliegues indica gravedad </a:t>
            </a:r>
            <a:r>
              <a:rPr lang="es-ES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112.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Si es localizada aplicar agua fría.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lang="es-ES" sz="16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NO ROMPER NUNCA LAS AMPOLLAS NI APLICAR CREMA SOBRE ELLAS.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600" b="1" strike="noStrike" spc="-1">
                <a:solidFill>
                  <a:srgbClr val="FFC000"/>
                </a:solidFill>
                <a:latin typeface="Tw Cen MT"/>
                <a:ea typeface="DejaVu Sans"/>
              </a:rPr>
              <a:t>3. Tejido necrótico e indoloro.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C000"/>
              </a:buClr>
              <a:buFont typeface="Wingdings" charset="2"/>
              <a:buChar char=""/>
            </a:pPr>
            <a:r>
              <a:rPr lang="es-ES" sz="1600" b="1" strike="noStrike" spc="-1">
                <a:solidFill>
                  <a:srgbClr val="FFC000"/>
                </a:solidFill>
                <a:latin typeface="Tw Cen MT"/>
                <a:ea typeface="DejaVu Sans"/>
              </a:rPr>
              <a:t>Quemadura por agente químico (ácido o base)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"/>
            </a:pP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Agua abundante en la zona afectada para diluir producto y arrastrar partículas.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"/>
            </a:pP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Retirar toda la ropa.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"/>
            </a:pPr>
            <a:r>
              <a:rPr lang="es-ES" sz="1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Proporcionar normas básicas cuando se trabaja en laboratorio.</a:t>
            </a:r>
            <a:endParaRPr lang="es-ES" sz="16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0000"/>
              </a:buClr>
              <a:buFont typeface="Wingdings" charset="2"/>
              <a:buChar char=""/>
            </a:pPr>
            <a:r>
              <a:rPr lang="es-ES" sz="16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PROHIBIDO AGUA EN: AC. SULFÚRICO Y NÍTRICO.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CustomShape 1"/>
          <p:cNvSpPr/>
          <p:nvPr/>
        </p:nvSpPr>
        <p:spPr>
          <a:xfrm>
            <a:off x="913680" y="618480"/>
            <a:ext cx="10363320" cy="75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cap="all" spc="-1">
                <a:solidFill>
                  <a:srgbClr val="FF0000"/>
                </a:solidFill>
                <a:latin typeface="Tw Cen MT"/>
                <a:ea typeface="DejaVu Sans"/>
              </a:rPr>
              <a:t>GRADOS DE QUEMADURAS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1551" name="Marcador de contenido 3" descr="Ver las imágenes de origen"/>
          <p:cNvPicPr/>
          <p:nvPr/>
        </p:nvPicPr>
        <p:blipFill>
          <a:blip r:embed="rId2"/>
          <a:stretch/>
        </p:blipFill>
        <p:spPr>
          <a:xfrm>
            <a:off x="653040" y="1371600"/>
            <a:ext cx="3526920" cy="2244960"/>
          </a:xfrm>
          <a:prstGeom prst="rect">
            <a:avLst/>
          </a:prstGeom>
          <a:ln>
            <a:noFill/>
          </a:ln>
        </p:spPr>
      </p:pic>
      <p:pic>
        <p:nvPicPr>
          <p:cNvPr id="1552" name="Imagen 4" descr="Ver las imágenes de origen"/>
          <p:cNvPicPr/>
          <p:nvPr/>
        </p:nvPicPr>
        <p:blipFill>
          <a:blip r:embed="rId3"/>
          <a:stretch/>
        </p:blipFill>
        <p:spPr>
          <a:xfrm>
            <a:off x="4295880" y="2299680"/>
            <a:ext cx="3980880" cy="2676960"/>
          </a:xfrm>
          <a:prstGeom prst="rect">
            <a:avLst/>
          </a:prstGeom>
          <a:ln>
            <a:noFill/>
          </a:ln>
        </p:spPr>
      </p:pic>
      <p:pic>
        <p:nvPicPr>
          <p:cNvPr id="1553" name="Imagen 5" descr="Ver las imágenes de origen"/>
          <p:cNvPicPr/>
          <p:nvPr/>
        </p:nvPicPr>
        <p:blipFill>
          <a:blip r:embed="rId4"/>
          <a:stretch/>
        </p:blipFill>
        <p:spPr>
          <a:xfrm>
            <a:off x="8392680" y="3884760"/>
            <a:ext cx="3230280" cy="2422440"/>
          </a:xfrm>
          <a:prstGeom prst="rect">
            <a:avLst/>
          </a:prstGeom>
          <a:ln>
            <a:noFill/>
          </a:ln>
        </p:spPr>
      </p:pic>
      <p:sp>
        <p:nvSpPr>
          <p:cNvPr id="1554" name="CustomShape 2"/>
          <p:cNvSpPr/>
          <p:nvPr/>
        </p:nvSpPr>
        <p:spPr>
          <a:xfrm>
            <a:off x="5373360" y="4378320"/>
            <a:ext cx="23554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SEGUNDO</a:t>
            </a: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r>
              <a:rPr lang="es-ES" sz="18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GRADO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555" name="CustomShape 3"/>
          <p:cNvSpPr/>
          <p:nvPr/>
        </p:nvSpPr>
        <p:spPr>
          <a:xfrm>
            <a:off x="9817560" y="5870160"/>
            <a:ext cx="23734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TERCER</a:t>
            </a: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r>
              <a:rPr lang="es-ES" sz="18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GRADO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556" name="CustomShape 4"/>
          <p:cNvSpPr/>
          <p:nvPr/>
        </p:nvSpPr>
        <p:spPr>
          <a:xfrm>
            <a:off x="1376280" y="3141000"/>
            <a:ext cx="26478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PRIMER</a:t>
            </a: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r>
              <a:rPr lang="es-ES" sz="18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GRADO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" name="Picture 2" descr="Resultado de imagen de vendaje tobillo"/>
          <p:cNvPicPr/>
          <p:nvPr/>
        </p:nvPicPr>
        <p:blipFill>
          <a:blip r:embed="rId2"/>
          <a:stretch/>
        </p:blipFill>
        <p:spPr>
          <a:xfrm>
            <a:off x="6541560" y="2566800"/>
            <a:ext cx="5466960" cy="400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60" name="CustomShape 1"/>
          <p:cNvSpPr/>
          <p:nvPr/>
        </p:nvSpPr>
        <p:spPr>
          <a:xfrm>
            <a:off x="674640" y="-19728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cap="all" spc="-1">
                <a:solidFill>
                  <a:srgbClr val="812673"/>
                </a:solidFill>
                <a:latin typeface="Tw Cen MT"/>
                <a:ea typeface="DejaVu Sans"/>
              </a:rPr>
              <a:t>FRACTURAS Y CONTUSIONES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561" name="CustomShape 2"/>
          <p:cNvSpPr/>
          <p:nvPr/>
        </p:nvSpPr>
        <p:spPr>
          <a:xfrm>
            <a:off x="337320" y="970560"/>
            <a:ext cx="11671200" cy="56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2000" lnSpcReduction="20000"/>
          </a:bodyPr>
          <a:lstStyle/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1" u="sng" strike="noStrike" cap="all" spc="-1">
                <a:solidFill>
                  <a:srgbClr val="812673"/>
                </a:solidFill>
                <a:uFillTx/>
                <a:latin typeface="Tw Cen MT"/>
                <a:ea typeface="DejaVu Sans"/>
              </a:rPr>
              <a:t>Contusión</a:t>
            </a:r>
            <a:r>
              <a:rPr lang="es-ES" sz="2000" b="1" strike="noStrike" cap="all" spc="-1">
                <a:solidFill>
                  <a:srgbClr val="812673"/>
                </a:solidFill>
                <a:latin typeface="Tw Cen MT"/>
                <a:ea typeface="DejaVu Sans"/>
              </a:rPr>
              <a:t>: </a:t>
            </a:r>
            <a:r>
              <a:rPr lang="es-ES" sz="2000" b="0" strike="noStrike" spc="-1">
                <a:solidFill>
                  <a:srgbClr val="000000"/>
                </a:solidFill>
                <a:latin typeface="Abadi"/>
                <a:ea typeface="DejaVu Sans"/>
              </a:rPr>
              <a:t>Es una lesión por impacto de un objeto en el cuerpo que no produce la pérdida de continuidad de la piel, pero puede afectar a las estructuras bajo estas. puede aparecer un cardenal o chichón.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es-ES" sz="2000" b="1" strike="noStrike" spc="-1">
                <a:solidFill>
                  <a:srgbClr val="000000"/>
                </a:solidFill>
                <a:latin typeface="Abadi"/>
                <a:ea typeface="DejaVu Sans"/>
              </a:rPr>
              <a:t>Hielo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es-ES" sz="2000" b="1" strike="noStrike" spc="-1">
                <a:solidFill>
                  <a:srgbClr val="000000"/>
                </a:solidFill>
                <a:latin typeface="Abadi"/>
                <a:ea typeface="DejaVu Sans"/>
              </a:rPr>
              <a:t>Elevación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es-ES" sz="2000" b="1" strike="noStrike" spc="-1">
                <a:solidFill>
                  <a:srgbClr val="000000"/>
                </a:solidFill>
                <a:latin typeface="Abadi"/>
                <a:ea typeface="DejaVu Sans"/>
              </a:rPr>
              <a:t>Inmovilización.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1" u="sng" strike="noStrike" cap="all" spc="-1">
                <a:solidFill>
                  <a:srgbClr val="812673"/>
                </a:solidFill>
                <a:uFillTx/>
                <a:latin typeface="Tw Cen MT"/>
                <a:ea typeface="DejaVu Sans"/>
              </a:rPr>
              <a:t>Esguince</a:t>
            </a:r>
            <a:r>
              <a:rPr lang="es-ES" sz="2000" b="1" strike="noStrike" cap="all" spc="-1">
                <a:solidFill>
                  <a:srgbClr val="812673"/>
                </a:solidFill>
                <a:latin typeface="Tw Cen MT"/>
                <a:ea typeface="DejaVu Sans"/>
              </a:rPr>
              <a:t>: </a:t>
            </a:r>
            <a:r>
              <a:rPr lang="es-ES" sz="2000" b="0" strike="noStrike" spc="-1">
                <a:solidFill>
                  <a:srgbClr val="000000"/>
                </a:solidFill>
                <a:latin typeface="Abadi"/>
                <a:ea typeface="DejaVu Sans"/>
              </a:rPr>
              <a:t>Rotura parcial o total de los ligamentos que unen las articulaciones.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1" strike="noStrike" spc="-1">
                <a:solidFill>
                  <a:srgbClr val="812673"/>
                </a:solidFill>
                <a:latin typeface="Abadi"/>
                <a:ea typeface="DejaVu Sans"/>
              </a:rPr>
              <a:t>     </a:t>
            </a:r>
            <a:r>
              <a:rPr lang="es-ES" sz="2000" b="1" strike="noStrike" spc="-1">
                <a:solidFill>
                  <a:srgbClr val="FF0000"/>
                </a:solidFill>
                <a:latin typeface="Abadi"/>
                <a:ea typeface="DejaVu Sans"/>
              </a:rPr>
              <a:t>RICE: Reposo, Hielo, Comprimir y elevar. 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s-ES" sz="2000" b="1" u="sng" strike="noStrike" cap="all" spc="-1">
                <a:solidFill>
                  <a:srgbClr val="812673"/>
                </a:solidFill>
                <a:uFillTx/>
                <a:latin typeface="Tw Cen MT"/>
                <a:ea typeface="DejaVu Sans"/>
              </a:rPr>
              <a:t>Luxación</a:t>
            </a:r>
            <a:r>
              <a:rPr lang="es-ES" sz="2000" b="1" strike="noStrike" cap="all" spc="-1">
                <a:solidFill>
                  <a:srgbClr val="812673"/>
                </a:solidFill>
                <a:latin typeface="Tw Cen MT"/>
                <a:ea typeface="DejaVu Sans"/>
              </a:rPr>
              <a:t>: </a:t>
            </a:r>
            <a:r>
              <a:rPr lang="es-ES" sz="2000" b="0" strike="noStrike" cap="all" spc="-1">
                <a:solidFill>
                  <a:srgbClr val="000000"/>
                </a:solidFill>
                <a:latin typeface="Tw Cen MT"/>
                <a:ea typeface="DejaVu Sans"/>
              </a:rPr>
              <a:t>S</a:t>
            </a:r>
            <a:r>
              <a:rPr lang="es-ES" sz="2000" b="0" strike="noStrike" spc="-1">
                <a:solidFill>
                  <a:srgbClr val="000000"/>
                </a:solidFill>
                <a:latin typeface="Abadi"/>
                <a:ea typeface="DejaVu Sans"/>
              </a:rPr>
              <a:t>eparación mantenida de las superficies articulares.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1" strike="noStrike" spc="-1">
                <a:solidFill>
                  <a:srgbClr val="000000"/>
                </a:solidFill>
                <a:latin typeface="Abadi"/>
                <a:ea typeface="DejaVu Sans"/>
              </a:rPr>
              <a:t>Hielo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1" strike="noStrike" spc="-1">
                <a:solidFill>
                  <a:srgbClr val="000000"/>
                </a:solidFill>
                <a:latin typeface="Abadi"/>
                <a:ea typeface="DejaVu Sans"/>
              </a:rPr>
              <a:t>Dejar la articulación como se encuentre.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s-ES" sz="2000" b="1" u="sng" strike="noStrike" cap="all" spc="-1">
                <a:solidFill>
                  <a:srgbClr val="812673"/>
                </a:solidFill>
                <a:uFillTx/>
                <a:latin typeface="Tw Cen MT"/>
                <a:ea typeface="DejaVu Sans"/>
              </a:rPr>
              <a:t>Fractura</a:t>
            </a:r>
            <a:r>
              <a:rPr lang="es-ES" sz="2000" b="1" strike="noStrike" cap="all" spc="-1">
                <a:solidFill>
                  <a:srgbClr val="812673"/>
                </a:solidFill>
                <a:latin typeface="Tw Cen MT"/>
                <a:ea typeface="DejaVu Sans"/>
              </a:rPr>
              <a:t>: </a:t>
            </a:r>
            <a:r>
              <a:rPr lang="es-ES" sz="2000" b="0" strike="noStrike" spc="-1">
                <a:solidFill>
                  <a:srgbClr val="000000"/>
                </a:solidFill>
                <a:latin typeface="Abadi"/>
                <a:ea typeface="DejaVu Sans"/>
              </a:rPr>
              <a:t>Rotura del hueso, puede ser cerrada o abierta.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1" strike="noStrike" spc="-1">
                <a:solidFill>
                  <a:srgbClr val="000000"/>
                </a:solidFill>
                <a:latin typeface="Abadi"/>
                <a:ea typeface="DejaVu Sans"/>
              </a:rPr>
              <a:t>No introducir el hueso dentro de la extremidad.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1" strike="noStrike" spc="-1">
                <a:solidFill>
                  <a:srgbClr val="000000"/>
                </a:solidFill>
                <a:latin typeface="Abadi"/>
                <a:ea typeface="DejaVu Sans"/>
              </a:rPr>
              <a:t>Cubrir la herida con gases estériles humedecidas.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1" strike="noStrike" spc="-1">
                <a:solidFill>
                  <a:srgbClr val="000000"/>
                </a:solidFill>
                <a:latin typeface="Abadi"/>
                <a:ea typeface="DejaVu Sans"/>
              </a:rPr>
              <a:t>Hielo.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1" strike="noStrike" spc="-1">
                <a:solidFill>
                  <a:srgbClr val="000000"/>
                </a:solidFill>
                <a:latin typeface="Abadi"/>
                <a:ea typeface="DejaVu Sans"/>
              </a:rPr>
              <a:t>No tocar la extremidad, dejarla en reposo</a:t>
            </a:r>
            <a:r>
              <a:rPr lang="es-ES" sz="2000" b="1" strike="noStrike" cap="all" spc="-1">
                <a:solidFill>
                  <a:srgbClr val="000000"/>
                </a:solidFill>
                <a:latin typeface="Abadi"/>
                <a:ea typeface="DejaVu Sans"/>
              </a:rPr>
              <a:t>. 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CustomShape 1"/>
          <p:cNvSpPr/>
          <p:nvPr/>
        </p:nvSpPr>
        <p:spPr>
          <a:xfrm>
            <a:off x="632520" y="798480"/>
            <a:ext cx="5711040" cy="5260320"/>
          </a:xfrm>
          <a:prstGeom prst="rect">
            <a:avLst/>
          </a:prstGeom>
          <a:solidFill>
            <a:srgbClr val="FFFFCC"/>
          </a:solidFill>
          <a:ln w="57240">
            <a:solidFill>
              <a:srgbClr val="FFCC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000"/>
          </a:bodyPr>
          <a:lstStyle/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1" strike="noStrike" spc="-1">
                <a:solidFill>
                  <a:srgbClr val="FF0000"/>
                </a:solidFill>
                <a:latin typeface="Abadi"/>
                <a:ea typeface="DejaVu Sans"/>
              </a:rPr>
              <a:t>No pinchar, presionar, ni reventar los hematomas.</a:t>
            </a:r>
            <a:endParaRPr lang="es-ES" sz="24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1" strike="noStrike" spc="-1">
                <a:solidFill>
                  <a:srgbClr val="FF0000"/>
                </a:solidFill>
                <a:latin typeface="Abadi"/>
                <a:ea typeface="DejaVu Sans"/>
              </a:rPr>
              <a:t>No reducir las luxaciones y fracturas </a:t>
            </a:r>
            <a:r>
              <a:rPr lang="es-ES" sz="2400" b="1" strike="noStrike" spc="-1">
                <a:solidFill>
                  <a:srgbClr val="FF0000"/>
                </a:solidFill>
                <a:latin typeface="Wingdings"/>
                <a:ea typeface="DejaVu Sans"/>
              </a:rPr>
              <a:t></a:t>
            </a:r>
            <a:r>
              <a:rPr lang="es-ES" sz="2400" b="1" strike="noStrike" spc="-1">
                <a:solidFill>
                  <a:srgbClr val="FF0000"/>
                </a:solidFill>
                <a:latin typeface="Abadi"/>
                <a:ea typeface="DejaVu Sans"/>
              </a:rPr>
              <a:t> Lesión de los sistemas vascular y nervioso. Inmovilizar tal y como se presenten.</a:t>
            </a:r>
            <a:endParaRPr lang="es-ES" sz="24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1" strike="noStrike" spc="-1">
                <a:solidFill>
                  <a:srgbClr val="FF0000"/>
                </a:solidFill>
                <a:latin typeface="Abadi"/>
                <a:ea typeface="DejaVu Sans"/>
              </a:rPr>
              <a:t>Prohibido: calor, pomadas antiinflamatorias, analgésicos, pueden enmascarar los síntomas.</a:t>
            </a:r>
            <a:endParaRPr lang="es-ES" sz="24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1" strike="noStrike" spc="-1">
                <a:solidFill>
                  <a:srgbClr val="FF0000"/>
                </a:solidFill>
                <a:latin typeface="Abadi"/>
                <a:ea typeface="DejaVu Sans"/>
              </a:rPr>
              <a:t>No reintroducir el hueso en las fracturas abiertas.</a:t>
            </a:r>
            <a:endParaRPr lang="es-ES" sz="24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1" strike="noStrike" spc="-1">
                <a:solidFill>
                  <a:srgbClr val="FF0000"/>
                </a:solidFill>
                <a:latin typeface="Abadi"/>
                <a:ea typeface="DejaVu Sans"/>
              </a:rPr>
              <a:t>Quitar anillos, relojes, pulseras…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1563" name="Picture 2" descr="Resultado de imagen de contusión"/>
          <p:cNvPicPr/>
          <p:nvPr/>
        </p:nvPicPr>
        <p:blipFill>
          <a:blip r:embed="rId2"/>
          <a:srcRect r="1944" b="5450"/>
          <a:stretch/>
        </p:blipFill>
        <p:spPr>
          <a:xfrm>
            <a:off x="7124040" y="397080"/>
            <a:ext cx="4565160" cy="286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4" name="Picture 4" descr="Resultado de imagen de fractura"/>
          <p:cNvPicPr/>
          <p:nvPr/>
        </p:nvPicPr>
        <p:blipFill>
          <a:blip r:embed="rId3"/>
          <a:stretch/>
        </p:blipFill>
        <p:spPr>
          <a:xfrm>
            <a:off x="7419240" y="3788640"/>
            <a:ext cx="4382640" cy="286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CustomShape 1"/>
          <p:cNvSpPr/>
          <p:nvPr/>
        </p:nvSpPr>
        <p:spPr>
          <a:xfrm>
            <a:off x="808920" y="512280"/>
            <a:ext cx="10017720" cy="17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00B0F0"/>
                </a:solidFill>
                <a:latin typeface="Corbel"/>
                <a:ea typeface="DejaVu Sans"/>
              </a:rPr>
              <a:t>ACCIDENTES POR</a:t>
            </a:r>
            <a:br/>
            <a:r>
              <a:rPr lang="es-ES" sz="4000" b="1" strike="noStrike" spc="-1">
                <a:solidFill>
                  <a:srgbClr val="00B0F0"/>
                </a:solidFill>
                <a:latin typeface="Corbel"/>
                <a:ea typeface="DejaVu Sans"/>
              </a:rPr>
              <a:t> CORRIENTE ELÉCTRICA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566" name="CustomShape 2"/>
          <p:cNvSpPr/>
          <p:nvPr/>
        </p:nvSpPr>
        <p:spPr>
          <a:xfrm>
            <a:off x="970560" y="2476080"/>
            <a:ext cx="4367520" cy="3389400"/>
          </a:xfrm>
          <a:prstGeom prst="roundRect">
            <a:avLst>
              <a:gd name="adj" fmla="val 36269"/>
            </a:avLst>
          </a:prstGeom>
          <a:blipFill rotWithShape="0">
            <a:blip r:embed="rId3"/>
            <a:stretch>
              <a:fillRect/>
            </a:stretch>
          </a:blipFill>
          <a:ln w="38160">
            <a:solidFill>
              <a:srgbClr val="CDD0D1"/>
            </a:solidFill>
            <a:round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7" name="CustomShape 3"/>
          <p:cNvSpPr/>
          <p:nvPr/>
        </p:nvSpPr>
        <p:spPr>
          <a:xfrm>
            <a:off x="5500440" y="2264760"/>
            <a:ext cx="6498360" cy="43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orbel"/>
                <a:ea typeface="DejaVu Sans"/>
              </a:rPr>
              <a:t>Lesiones producidas por el paso de corriente eléctrica por el organismo, provocando una parada cardio- respiratoria y quemaduras en la zona de entrada y salida de la corriente . Depende de la duración y la intensidad.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marL="457200" indent="-456120"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  <a:buClr>
                <a:srgbClr val="1287C3"/>
              </a:buClr>
              <a:buSzPct val="145000"/>
              <a:buFont typeface="Arial"/>
              <a:buAutoNum type="arabicPeriod"/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orbel"/>
                <a:ea typeface="DejaVu Sans"/>
              </a:rPr>
              <a:t>Cortar la corriente eléctrica si es posible. Si no fuera posible, retirar al afectado de la fuente de corriente con un medio aislante de goma o madera.</a:t>
            </a:r>
            <a:endParaRPr lang="es-ES" sz="1600" b="0" strike="noStrike" spc="-1">
              <a:latin typeface="Arial"/>
            </a:endParaRPr>
          </a:p>
          <a:p>
            <a:pPr marL="457200" indent="-456120"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  <a:buClr>
                <a:srgbClr val="1287C3"/>
              </a:buClr>
              <a:buSzPct val="145000"/>
              <a:buFont typeface="Arial"/>
              <a:buAutoNum type="arabicPeriod"/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orbel"/>
                <a:ea typeface="DejaVu Sans"/>
              </a:rPr>
              <a:t>Si hay parada cardio-respiratoria </a:t>
            </a:r>
            <a:r>
              <a:rPr lang="es-ES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s-ES" sz="1600" b="0" strike="noStrike" spc="-1">
                <a:solidFill>
                  <a:srgbClr val="000000"/>
                </a:solidFill>
                <a:latin typeface="Corbel"/>
                <a:ea typeface="DejaVu Sans"/>
              </a:rPr>
              <a:t> RCP.</a:t>
            </a:r>
            <a:endParaRPr lang="es-ES" sz="1600" b="0" strike="noStrike" spc="-1">
              <a:latin typeface="Arial"/>
            </a:endParaRPr>
          </a:p>
          <a:p>
            <a:pPr marL="457200" indent="-456120"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  <a:buClr>
                <a:srgbClr val="1287C3"/>
              </a:buClr>
              <a:buSzPct val="145000"/>
              <a:buFont typeface="Arial"/>
              <a:buAutoNum type="arabicPeriod"/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orbel"/>
                <a:ea typeface="DejaVu Sans"/>
              </a:rPr>
              <a:t>Cuidar las heridas en los puntos de entrada y de salida de la corriente.</a:t>
            </a:r>
            <a:endParaRPr lang="es-ES" sz="1600" b="0" strike="noStrike" spc="-1">
              <a:latin typeface="Arial"/>
            </a:endParaRPr>
          </a:p>
          <a:p>
            <a:pPr marL="457200" indent="-456120"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  <a:buClr>
                <a:srgbClr val="1287C3"/>
              </a:buClr>
              <a:buSzPct val="145000"/>
              <a:buFont typeface="Arial"/>
              <a:buAutoNum type="arabicPeriod"/>
              <a:tabLst>
                <a:tab pos="0" algn="l"/>
              </a:tabLst>
            </a:pPr>
            <a:r>
              <a:rPr lang="es-ES" sz="1600" b="1" strike="noStrike" spc="-1">
                <a:solidFill>
                  <a:srgbClr val="FF0000"/>
                </a:solidFill>
                <a:latin typeface="Corbel"/>
                <a:ea typeface="DejaVu Sans"/>
              </a:rPr>
              <a:t>NO TOCAR A LA PERSONA QUE ESTÁ RECIBIENDO LA DESCARGA.</a:t>
            </a:r>
            <a:endParaRPr lang="es-ES" sz="1600" b="0" strike="noStrike" spc="-1">
              <a:latin typeface="Arial"/>
            </a:endParaRPr>
          </a:p>
          <a:p>
            <a:pPr marL="457200" indent="-456120"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  <a:buClr>
                <a:srgbClr val="1287C3"/>
              </a:buClr>
              <a:buSzPct val="145000"/>
              <a:buFont typeface="Arial"/>
              <a:buAutoNum type="arabicPeriod"/>
              <a:tabLst>
                <a:tab pos="0" algn="l"/>
              </a:tabLst>
            </a:pPr>
            <a:r>
              <a:rPr lang="es-ES" sz="1600" b="0" strike="noStrike" spc="-1">
                <a:solidFill>
                  <a:srgbClr val="000000"/>
                </a:solidFill>
                <a:latin typeface="Corbel"/>
                <a:ea typeface="DejaVu Sans"/>
              </a:rPr>
              <a:t>Las instalaciones eléctricas de los centros educativos deben cumplir la normativa vigente, utilizando enchufes de seguridad y protectores para evitar que los alumnos puedan sufrir descargas.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221"/>
              </a:spcBef>
              <a:spcAft>
                <a:spcPts val="601"/>
              </a:spcAft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8" name="Picture 2" descr="Resultado de imagen de INTOXICACION  dibujo NIÑOS"/>
          <p:cNvPicPr/>
          <p:nvPr/>
        </p:nvPicPr>
        <p:blipFill>
          <a:blip r:embed="rId2"/>
          <a:srcRect l="13256" r="7485"/>
          <a:stretch/>
        </p:blipFill>
        <p:spPr>
          <a:xfrm>
            <a:off x="7837200" y="237600"/>
            <a:ext cx="4123440" cy="6381360"/>
          </a:xfrm>
          <a:prstGeom prst="rect">
            <a:avLst/>
          </a:prstGeom>
          <a:ln>
            <a:noFill/>
          </a:ln>
        </p:spPr>
      </p:pic>
      <p:sp>
        <p:nvSpPr>
          <p:cNvPr id="1569" name="CustomShape 1"/>
          <p:cNvSpPr/>
          <p:nvPr/>
        </p:nvSpPr>
        <p:spPr>
          <a:xfrm>
            <a:off x="237600" y="218746"/>
            <a:ext cx="7651800" cy="6381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0" name="CustomShape 2"/>
          <p:cNvSpPr/>
          <p:nvPr/>
        </p:nvSpPr>
        <p:spPr>
          <a:xfrm>
            <a:off x="1093680" y="0"/>
            <a:ext cx="6280920" cy="174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4800" b="1" strike="noStrike" spc="-1">
                <a:solidFill>
                  <a:srgbClr val="FF6699"/>
                </a:solidFill>
                <a:latin typeface="Century Gothic"/>
                <a:ea typeface="DejaVu Sans"/>
              </a:rPr>
              <a:t>INTOXICACIONES</a:t>
            </a:r>
            <a:endParaRPr lang="es-ES" sz="4800" b="0" strike="noStrike" spc="-1">
              <a:latin typeface="Arial"/>
            </a:endParaRPr>
          </a:p>
        </p:txBody>
      </p:sp>
      <p:sp>
        <p:nvSpPr>
          <p:cNvPr id="1571" name="CustomShape 3"/>
          <p:cNvSpPr/>
          <p:nvPr/>
        </p:nvSpPr>
        <p:spPr>
          <a:xfrm>
            <a:off x="693720" y="1379520"/>
            <a:ext cx="6911640" cy="473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Un tóxico es cualquier sustancia que una vez introducido en el organismo, es capaz de lesionarlo. </a:t>
            </a:r>
            <a:endParaRPr lang="es-ES" sz="16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Las vías de entrada del tóxico pueden ser:</a:t>
            </a:r>
            <a:endParaRPr lang="es-E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s-ES" sz="1600" b="1" strike="noStrike" spc="-1" dirty="0">
                <a:solidFill>
                  <a:srgbClr val="FF6699"/>
                </a:solidFill>
                <a:latin typeface="Century Gothic"/>
                <a:ea typeface="DejaVu Sans"/>
              </a:rPr>
              <a:t>1. Digestiva</a:t>
            </a:r>
            <a:r>
              <a:rPr lang="es-ES" sz="1600" b="0" strike="noStrike" spc="-1" dirty="0">
                <a:solidFill>
                  <a:srgbClr val="FF6699"/>
                </a:solidFill>
                <a:latin typeface="Century Gothic"/>
                <a:ea typeface="DejaVu Sans"/>
              </a:rPr>
              <a:t> </a:t>
            </a: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(productos de limpieza, material de laboratorio, tinta, insecticidas…):</a:t>
            </a:r>
            <a:endParaRPr lang="es-ES" sz="16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Dar de beber agua.</a:t>
            </a:r>
            <a:endParaRPr lang="es-ES" sz="16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Limpiar la boca con una gasa empapada en agua.</a:t>
            </a:r>
            <a:endParaRPr lang="es-E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s-ES" sz="1600" b="1" strike="noStrike" spc="-1" dirty="0">
                <a:solidFill>
                  <a:srgbClr val="FF6699"/>
                </a:solidFill>
                <a:latin typeface="Century Gothic"/>
                <a:ea typeface="DejaVu Sans"/>
              </a:rPr>
              <a:t>2. Respiratoria </a:t>
            </a: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(gases y humos):</a:t>
            </a:r>
            <a:endParaRPr lang="es-ES" sz="16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Llevas a un lugar bien ventilado </a:t>
            </a:r>
            <a:r>
              <a:rPr lang="es-ES" sz="1600" b="0" strike="noStrike" spc="-1" dirty="0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 Oxígeno al 100%</a:t>
            </a:r>
            <a:endParaRPr lang="es-ES" sz="16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Wingdings" charset="2"/>
              <a:buChar char=""/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 Comprobar signos vitales.</a:t>
            </a:r>
            <a:endParaRPr lang="es-ES" sz="16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Wingdings" charset="2"/>
              <a:buChar char=""/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Si está inconsciente </a:t>
            </a:r>
            <a:r>
              <a:rPr lang="es-ES" sz="1600" b="0" strike="noStrike" spc="-1" dirty="0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 Posición lateral de seguridad.</a:t>
            </a:r>
            <a:endParaRPr lang="es-ES" sz="16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Wingdings" charset="2"/>
              <a:buChar char=""/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Identificar el tóxico, la cantidad y el tiempo que ha pasado desde la exposición.</a:t>
            </a:r>
            <a:endParaRPr lang="es-ES" sz="16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Wingdings" charset="2"/>
              <a:buChar char=""/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Llamar al Centro Nacional de Toxicología y pedir información sobre el tóxico</a:t>
            </a:r>
            <a:r>
              <a:rPr lang="es-ES" sz="1600" b="0" strike="noStrike" spc="-1" dirty="0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lang="es-ES" sz="1600" b="1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ANTÍDOTOS</a:t>
            </a:r>
            <a:endParaRPr lang="es-ES" sz="1600" b="0" strike="noStrike" spc="-1" dirty="0">
              <a:latin typeface="Arial"/>
            </a:endParaRPr>
          </a:p>
          <a:p>
            <a:pPr marL="108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tabLst>
                <a:tab pos="0" algn="l"/>
              </a:tabLst>
            </a:pPr>
            <a:r>
              <a:rPr lang="es-ES" sz="1600" b="1" strike="noStrike" spc="-1" dirty="0">
                <a:solidFill>
                  <a:srgbClr val="FF3399"/>
                </a:solidFill>
                <a:latin typeface="Century Gothic"/>
                <a:ea typeface="DejaVu Sans"/>
              </a:rPr>
              <a:t>3,-Exposición</a:t>
            </a:r>
            <a:r>
              <a:rPr lang="es-ES" sz="16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: por sustancias en la piel, se lavará o retirará la ropa.</a:t>
            </a:r>
            <a:endParaRPr lang="es-E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es-E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es-ES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CustomShape 1"/>
          <p:cNvSpPr/>
          <p:nvPr/>
        </p:nvSpPr>
        <p:spPr>
          <a:xfrm>
            <a:off x="7837200" y="0"/>
            <a:ext cx="4353480" cy="6856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3" name="CustomShape 2"/>
          <p:cNvSpPr/>
          <p:nvPr/>
        </p:nvSpPr>
        <p:spPr>
          <a:xfrm>
            <a:off x="237600" y="237600"/>
            <a:ext cx="7651800" cy="6381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4" name="CustomShape 3"/>
          <p:cNvSpPr/>
          <p:nvPr/>
        </p:nvSpPr>
        <p:spPr>
          <a:xfrm>
            <a:off x="868680" y="942480"/>
            <a:ext cx="6811200" cy="509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lang="es-ES" sz="16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Antes de 2 horas hacer un vaciado gástrico mediante:</a:t>
            </a:r>
            <a:endParaRPr lang="es-ES" sz="1600" b="0" strike="noStrike" spc="-1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</a:pPr>
            <a:r>
              <a:rPr lang="es-ES" sz="1600" b="1" u="sng" strike="noStrike" spc="-1">
                <a:solidFill>
                  <a:srgbClr val="FF6699"/>
                </a:solidFill>
                <a:uFillTx/>
                <a:latin typeface="Century Gothic"/>
                <a:ea typeface="DejaVu Sans"/>
              </a:rPr>
              <a:t>Lavado gástrico</a:t>
            </a:r>
            <a:endParaRPr lang="es-ES" sz="1600" b="0" strike="noStrike" spc="-1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</a:pPr>
            <a:r>
              <a:rPr lang="es-ES" sz="1600" b="1" u="sng" strike="noStrike" spc="-1">
                <a:solidFill>
                  <a:srgbClr val="FF6699"/>
                </a:solidFill>
                <a:uFillTx/>
                <a:latin typeface="Century Gothic"/>
                <a:ea typeface="DejaVu Sans"/>
              </a:rPr>
              <a:t>Inducción de vómito con jarabe de ipecacuana</a:t>
            </a:r>
            <a:endParaRPr lang="es-ES" sz="1600" b="0" strike="noStrike" spc="-1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</a:pPr>
            <a:r>
              <a:rPr lang="es-ES" sz="16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Prohibido ante sustancias corrosivas (cáusticos), petróleos, parafinas y querosenos.</a:t>
            </a:r>
            <a:endParaRPr lang="es-ES" sz="1600" b="0" strike="noStrike" spc="-1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</a:pPr>
            <a:r>
              <a:rPr lang="es-ES" sz="16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Jarabe de ipecacuana contraindicado en embarazadas, ancianos y con alteración de la conciencia, es de elección en niños</a:t>
            </a:r>
            <a:r>
              <a:rPr lang="es-ES" sz="1600" b="0" strike="noStrike" spc="-1">
                <a:solidFill>
                  <a:srgbClr val="FF0000"/>
                </a:solidFill>
                <a:latin typeface="Century Gothic"/>
                <a:ea typeface="DejaVu Sans"/>
              </a:rPr>
              <a:t>.</a:t>
            </a:r>
            <a:endParaRPr lang="es-ES" sz="1600" b="0" strike="noStrike" spc="-1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Courier New"/>
              <a:buChar char="o"/>
            </a:pPr>
            <a:r>
              <a:rPr lang="es-ES" sz="16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 Antes de 1hora </a:t>
            </a:r>
            <a:r>
              <a:rPr lang="es-ES" sz="1600" b="1" u="sng" strike="noStrike" spc="-1">
                <a:solidFill>
                  <a:srgbClr val="FF6699"/>
                </a:solidFill>
                <a:uFillTx/>
                <a:latin typeface="Century Gothic"/>
                <a:ea typeface="DejaVu Sans"/>
              </a:rPr>
              <a:t>carbón activado</a:t>
            </a:r>
            <a:r>
              <a:rPr lang="es-ES" sz="1600" b="0" u="sng" strike="noStrike" spc="-1">
                <a:solidFill>
                  <a:srgbClr val="000000"/>
                </a:solidFill>
                <a:uFillTx/>
                <a:latin typeface="Century Gothic"/>
                <a:ea typeface="DejaVu Sans"/>
              </a:rPr>
              <a:t>:</a:t>
            </a:r>
            <a:endParaRPr lang="es-ES" sz="1600" b="0" strike="noStrike" spc="-1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</a:pPr>
            <a:r>
              <a:rPr lang="es-ES" sz="16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Prohibido en hidrocarburos, alteraciones anatómicas o cuando se prevea endoscopia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</a:pPr>
            <a:endParaRPr lang="es-ES" sz="1600" b="0" strike="noStrike" spc="-1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Wingdings" charset="2"/>
              <a:buChar char=""/>
            </a:pPr>
            <a:r>
              <a:rPr lang="es-ES" sz="16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 NO ADMINISTRAR NEUTRALIZANTES CASEROS (VINAGRE, ZUMOS, LIMÓN).</a:t>
            </a:r>
            <a:endParaRPr lang="es-ES" sz="1600" b="0" strike="noStrike" spc="-1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Wingdings" charset="2"/>
              <a:buChar char=""/>
            </a:pPr>
            <a:r>
              <a:rPr lang="es-ES" sz="16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NO DAR DE BEBER SI EL ALUMNO ESTÁ INCONSCIENTE.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575" name="Picture 4" descr="Resultado de imagen de dibujos de quimica"/>
          <p:cNvPicPr/>
          <p:nvPr/>
        </p:nvPicPr>
        <p:blipFill>
          <a:blip r:embed="rId2"/>
          <a:srcRect l="5005" r="16483"/>
          <a:stretch/>
        </p:blipFill>
        <p:spPr>
          <a:xfrm>
            <a:off x="8386200" y="484560"/>
            <a:ext cx="3317760" cy="2788920"/>
          </a:xfrm>
          <a:prstGeom prst="rect">
            <a:avLst/>
          </a:prstGeom>
          <a:ln>
            <a:noFill/>
          </a:ln>
        </p:spPr>
      </p:pic>
      <p:pic>
        <p:nvPicPr>
          <p:cNvPr id="1576" name="Picture 2" descr="Resultado de imagen de LAVADO GASTRICO"/>
          <p:cNvPicPr/>
          <p:nvPr/>
        </p:nvPicPr>
        <p:blipFill>
          <a:blip r:embed="rId3"/>
          <a:srcRect l="6561" r="13990" b="9"/>
          <a:stretch/>
        </p:blipFill>
        <p:spPr>
          <a:xfrm>
            <a:off x="8386200" y="3471480"/>
            <a:ext cx="3320280" cy="278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1DBC9"/>
            </a:gs>
            <a:gs pos="100000">
              <a:srgbClr val="C9C3B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E1DBC9"/>
              </a:gs>
              <a:gs pos="100000">
                <a:srgbClr val="C9C3B2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8" name="CustomShape 2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blipFill rotWithShape="0">
            <a:blip r:embed="rId2">
              <a:alphaModFix amt="45000"/>
            </a:blip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9" name="CustomShape 3"/>
          <p:cNvSpPr/>
          <p:nvPr/>
        </p:nvSpPr>
        <p:spPr>
          <a:xfrm>
            <a:off x="632160" y="610920"/>
            <a:ext cx="10926720" cy="5635080"/>
          </a:xfrm>
          <a:prstGeom prst="rect">
            <a:avLst/>
          </a:prstGeom>
          <a:solidFill>
            <a:schemeClr val="bg1"/>
          </a:solidFill>
          <a:ln w="6480">
            <a:noFill/>
          </a:ln>
          <a:effectLst>
            <a:outerShdw blurRad="50800" algn="ctr" rotWithShape="0">
              <a:srgbClr val="000000">
                <a:alpha val="66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0" name="CustomShape 4"/>
          <p:cNvSpPr/>
          <p:nvPr/>
        </p:nvSpPr>
        <p:spPr>
          <a:xfrm>
            <a:off x="797040" y="777240"/>
            <a:ext cx="10596960" cy="5302440"/>
          </a:xfrm>
          <a:prstGeom prst="rect">
            <a:avLst/>
          </a:prstGeom>
          <a:solidFill>
            <a:schemeClr val="bg1"/>
          </a:solidFill>
          <a:ln w="648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1" name="CustomShape 5"/>
          <p:cNvSpPr/>
          <p:nvPr/>
        </p:nvSpPr>
        <p:spPr>
          <a:xfrm>
            <a:off x="7538040" y="2370240"/>
            <a:ext cx="3523320" cy="170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600" b="1" strike="noStrike" spc="-1">
                <a:solidFill>
                  <a:srgbClr val="75B6E5"/>
                </a:solidFill>
                <a:latin typeface="Century Gothic"/>
                <a:ea typeface="DejaVu Sans"/>
              </a:rPr>
              <a:t>HEMORRAGIA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582" name="CustomShape 6"/>
          <p:cNvSpPr/>
          <p:nvPr/>
        </p:nvSpPr>
        <p:spPr>
          <a:xfrm>
            <a:off x="1440360" y="1125000"/>
            <a:ext cx="5513760" cy="401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Salida de sangre a través de una herida por rotura arterial, venosa o capilar.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AutoNum type="arabicPeriod"/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Heridas.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AutoNum type="arabicPeriod"/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Hemorragia Nasal.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AutoNum type="arabicPeriod"/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Heridas penetrantes.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583" name="Line 7"/>
          <p:cNvSpPr/>
          <p:nvPr/>
        </p:nvSpPr>
        <p:spPr>
          <a:xfrm>
            <a:off x="7205400" y="2057400"/>
            <a:ext cx="0" cy="2743200"/>
          </a:xfrm>
          <a:prstGeom prst="line">
            <a:avLst/>
          </a:prstGeom>
          <a:ln w="1584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1641676935"/>
              </p:ext>
            </p:extLst>
          </p:nvPr>
        </p:nvGraphicFramePr>
        <p:xfrm>
          <a:off x="1440360" y="1125000"/>
          <a:ext cx="4845600" cy="330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84" name="CustomShape 8"/>
          <p:cNvSpPr/>
          <p:nvPr/>
        </p:nvSpPr>
        <p:spPr>
          <a:xfrm>
            <a:off x="1365480" y="4779000"/>
            <a:ext cx="6094800" cy="118692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FF0000"/>
              </a:buClr>
              <a:buFont typeface="Wingdings" charset="2"/>
              <a:buChar char=""/>
            </a:pPr>
            <a:r>
              <a:rPr lang="es-ES" sz="1800" b="1" strike="noStrike" spc="-1">
                <a:solidFill>
                  <a:srgbClr val="FF0000"/>
                </a:solidFill>
                <a:latin typeface="NeoSansStd-Medium"/>
                <a:ea typeface="DejaVu Sans"/>
              </a:rPr>
              <a:t>Ante un niño con una herida hay que confirmar que está correctamente vacunado.</a:t>
            </a:r>
            <a:endParaRPr lang="es-ES" sz="18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0000"/>
              </a:buClr>
              <a:buFont typeface="Wingdings" charset="2"/>
              <a:buChar char=""/>
            </a:pPr>
            <a:r>
              <a:rPr lang="es-ES" sz="18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No deben hacerse torniquetes.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CustomShape 1"/>
          <p:cNvSpPr/>
          <p:nvPr/>
        </p:nvSpPr>
        <p:spPr>
          <a:xfrm>
            <a:off x="677160" y="609480"/>
            <a:ext cx="8595720" cy="131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7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-1">
                <a:solidFill>
                  <a:srgbClr val="90C226"/>
                </a:solidFill>
                <a:latin typeface="Trebuchet MS"/>
                <a:ea typeface="DejaVu Sans"/>
              </a:rPr>
              <a:t>PARADA CARDIORESPIRATORIA (PCR)</a:t>
            </a:r>
            <a:endParaRPr lang="es-ES" sz="4800" b="0" strike="noStrike" spc="-1">
              <a:latin typeface="Arial"/>
            </a:endParaRPr>
          </a:p>
        </p:txBody>
      </p:sp>
      <p:sp>
        <p:nvSpPr>
          <p:cNvPr id="1402" name="CustomShape 2"/>
          <p:cNvSpPr/>
          <p:nvPr/>
        </p:nvSpPr>
        <p:spPr>
          <a:xfrm>
            <a:off x="907200" y="1930320"/>
            <a:ext cx="8595720" cy="387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 algn="just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3200" b="0" strike="noStrike" spc="-1">
                <a:solidFill>
                  <a:srgbClr val="404040"/>
                </a:solidFill>
                <a:latin typeface="Abadi"/>
                <a:ea typeface="DejaVu Sans"/>
              </a:rPr>
              <a:t>Es la interrupción brusca, inesperada y potencialmente reversible de la respiración y de la circulación espontánea.</a:t>
            </a: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3200" b="0" strike="noStrike" spc="-1">
              <a:latin typeface="Aria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39112621"/>
              </p:ext>
            </p:extLst>
          </p:nvPr>
        </p:nvGraphicFramePr>
        <p:xfrm>
          <a:off x="677160" y="3429000"/>
          <a:ext cx="10158840" cy="262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1DBC9"/>
            </a:gs>
            <a:gs pos="100000">
              <a:srgbClr val="C9C3B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E1DBC9"/>
              </a:gs>
              <a:gs pos="100000">
                <a:srgbClr val="C9C3B2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6" name="CustomShape 2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blipFill rotWithShape="0">
            <a:blip r:embed="rId2">
              <a:alphaModFix amt="45000"/>
            </a:blip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7" name="CustomShape 3"/>
          <p:cNvSpPr/>
          <p:nvPr/>
        </p:nvSpPr>
        <p:spPr>
          <a:xfrm>
            <a:off x="632160" y="610920"/>
            <a:ext cx="10926720" cy="5635080"/>
          </a:xfrm>
          <a:prstGeom prst="rect">
            <a:avLst/>
          </a:prstGeom>
          <a:solidFill>
            <a:schemeClr val="bg1"/>
          </a:solidFill>
          <a:ln w="6480">
            <a:noFill/>
          </a:ln>
          <a:effectLst>
            <a:outerShdw blurRad="50800" algn="ctr" rotWithShape="0">
              <a:srgbClr val="000000">
                <a:alpha val="66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8" name="CustomShape 4"/>
          <p:cNvSpPr/>
          <p:nvPr/>
        </p:nvSpPr>
        <p:spPr>
          <a:xfrm>
            <a:off x="797040" y="777240"/>
            <a:ext cx="10596960" cy="5302440"/>
          </a:xfrm>
          <a:prstGeom prst="rect">
            <a:avLst/>
          </a:prstGeom>
          <a:solidFill>
            <a:schemeClr val="bg1"/>
          </a:solidFill>
          <a:ln w="648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9" name="CustomShape 5"/>
          <p:cNvSpPr/>
          <p:nvPr/>
        </p:nvSpPr>
        <p:spPr>
          <a:xfrm>
            <a:off x="1244160" y="1166760"/>
            <a:ext cx="5513760" cy="469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s-ES" sz="2400" b="1" strike="noStrike" spc="-1" dirty="0">
                <a:solidFill>
                  <a:srgbClr val="1482AC"/>
                </a:solidFill>
                <a:latin typeface="Century Gothic"/>
                <a:ea typeface="DejaVu Sans"/>
              </a:rPr>
              <a:t>1. HERIDA</a:t>
            </a:r>
            <a:endParaRPr lang="es-ES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s-ES" sz="1300" strike="noStrike" spc="-1" dirty="0">
                <a:latin typeface="Century Gothic"/>
                <a:ea typeface="DejaVu Sans"/>
              </a:rPr>
              <a:t>-     L</a:t>
            </a:r>
            <a:r>
              <a:rPr lang="es-ES" sz="1300" b="0" strike="noStrike" spc="-1" dirty="0">
                <a:latin typeface="Century Gothic"/>
                <a:ea typeface="DejaVu Sans"/>
              </a:rPr>
              <a:t>avado </a:t>
            </a: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de manos.</a:t>
            </a:r>
            <a:endParaRPr lang="es-ES" sz="1300" b="0" strike="noStrike" spc="-1" dirty="0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Uso de guantes.</a:t>
            </a:r>
            <a:endParaRPr lang="es-ES" sz="1300" b="0" strike="noStrike" spc="-1" dirty="0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Limpiar la herida con agua y jabón neutro o suero fisiológico.</a:t>
            </a:r>
            <a:endParaRPr lang="es-ES" sz="1300" b="0" strike="noStrike" spc="-1" dirty="0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Si hay cuerpos extraños visibles, sacarlos con agua abundante, suavemente.</a:t>
            </a:r>
            <a:endParaRPr lang="es-ES" sz="1300" b="0" strike="noStrike" spc="-1" dirty="0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Limpiar la herida desde el centro hacia el exterior con una gasa estéril.</a:t>
            </a:r>
            <a:endParaRPr lang="es-ES" sz="1300" b="0" strike="noStrike" spc="-1" dirty="0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Si es necesario utilizaremos un antiséptico </a:t>
            </a:r>
            <a:r>
              <a:rPr lang="es-ES" sz="1300" b="0" strike="noStrike" spc="-1" dirty="0">
                <a:solidFill>
                  <a:srgbClr val="404040"/>
                </a:solidFill>
                <a:latin typeface="Wingdings"/>
                <a:ea typeface="DejaVu Sans"/>
              </a:rPr>
              <a:t></a:t>
            </a: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 Clorhexidina al 2%. </a:t>
            </a:r>
            <a:r>
              <a:rPr lang="es-ES" sz="1300" b="0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POVIDONA YODADA   NO</a:t>
            </a: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lang="es-ES" sz="1300" b="0" strike="noStrike" spc="-1" dirty="0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Protegeremos con un apósito, </a:t>
            </a:r>
            <a:r>
              <a:rPr lang="es-ES" sz="1300" b="0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evitando el algodón</a:t>
            </a: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lang="es-ES" sz="13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it-IT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Si la herida continua sangrando</a:t>
            </a:r>
            <a:r>
              <a:rPr lang="it-IT" sz="1300" b="0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, </a:t>
            </a:r>
            <a:r>
              <a:rPr lang="es-ES" sz="1300" b="0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presionaremos</a:t>
            </a: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lang="es-ES" sz="13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Si es en una extremidad, la elevaremos.</a:t>
            </a:r>
            <a:endParaRPr lang="es-ES" sz="13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3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Si la herida ha sido provocada, por un </a:t>
            </a:r>
            <a:r>
              <a:rPr lang="es-ES" sz="1300" b="0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objeto punzante, no lo extraeremos.</a:t>
            </a:r>
            <a:endParaRPr lang="es-ES" sz="1300" b="0" strike="noStrike" spc="-1" dirty="0">
              <a:latin typeface="Arial"/>
            </a:endParaRPr>
          </a:p>
          <a:p>
            <a:pPr marL="182880" indent="-18180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300" b="0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NO UTILIZAR ALCOHOL.</a:t>
            </a:r>
            <a:endParaRPr lang="es-ES" sz="1300" b="0" strike="noStrike" spc="-1" dirty="0">
              <a:latin typeface="Arial"/>
            </a:endParaRPr>
          </a:p>
        </p:txBody>
      </p:sp>
      <p:sp>
        <p:nvSpPr>
          <p:cNvPr id="1590" name="Line 6"/>
          <p:cNvSpPr/>
          <p:nvPr/>
        </p:nvSpPr>
        <p:spPr>
          <a:xfrm>
            <a:off x="7205400" y="2057400"/>
            <a:ext cx="0" cy="2743200"/>
          </a:xfrm>
          <a:prstGeom prst="line">
            <a:avLst/>
          </a:prstGeom>
          <a:ln w="1584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91" name="Picture 6" descr="Resultado de imagen de HERIDA DIBUJO"/>
          <p:cNvPicPr/>
          <p:nvPr/>
        </p:nvPicPr>
        <p:blipFill>
          <a:blip r:embed="rId3"/>
          <a:stretch/>
        </p:blipFill>
        <p:spPr>
          <a:xfrm>
            <a:off x="6923880" y="1688040"/>
            <a:ext cx="4240080" cy="3698640"/>
          </a:xfrm>
          <a:prstGeom prst="rect">
            <a:avLst/>
          </a:prstGeom>
          <a:ln w="38160" cap="sq">
            <a:solidFill>
              <a:srgbClr val="000000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1DBC9"/>
            </a:gs>
            <a:gs pos="100000">
              <a:srgbClr val="C9C3B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E1DBC9"/>
              </a:gs>
              <a:gs pos="100000">
                <a:srgbClr val="C9C3B2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3" name="CustomShape 2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blipFill rotWithShape="0">
            <a:blip r:embed="rId2">
              <a:alphaModFix amt="45000"/>
            </a:blip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4" name="CustomShape 3"/>
          <p:cNvSpPr/>
          <p:nvPr/>
        </p:nvSpPr>
        <p:spPr>
          <a:xfrm>
            <a:off x="632160" y="610920"/>
            <a:ext cx="10926720" cy="5635080"/>
          </a:xfrm>
          <a:prstGeom prst="rect">
            <a:avLst/>
          </a:prstGeom>
          <a:solidFill>
            <a:schemeClr val="bg1"/>
          </a:solidFill>
          <a:ln w="6480">
            <a:noFill/>
          </a:ln>
          <a:effectLst>
            <a:outerShdw blurRad="50800" algn="ctr" rotWithShape="0">
              <a:srgbClr val="000000">
                <a:alpha val="66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5" name="CustomShape 4"/>
          <p:cNvSpPr/>
          <p:nvPr/>
        </p:nvSpPr>
        <p:spPr>
          <a:xfrm>
            <a:off x="797040" y="777240"/>
            <a:ext cx="10596960" cy="5302440"/>
          </a:xfrm>
          <a:prstGeom prst="rect">
            <a:avLst/>
          </a:prstGeom>
          <a:solidFill>
            <a:schemeClr val="bg1"/>
          </a:solidFill>
          <a:ln w="648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6" name="CustomShape 5"/>
          <p:cNvSpPr/>
          <p:nvPr/>
        </p:nvSpPr>
        <p:spPr>
          <a:xfrm>
            <a:off x="1440360" y="1420560"/>
            <a:ext cx="5513760" cy="401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1482AC"/>
                </a:solidFill>
                <a:latin typeface="Century Gothic"/>
                <a:ea typeface="DejaVu Sans"/>
              </a:rPr>
              <a:t>2. HERIDAS PENETRANTES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1482AC"/>
                </a:solidFill>
                <a:latin typeface="Century Gothic"/>
                <a:ea typeface="DejaVu Sans"/>
              </a:rPr>
              <a:t>Abdomen:</a:t>
            </a:r>
            <a:endParaRPr lang="es-ES" sz="1800" b="0" strike="noStrike" spc="-1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Cubrir herida con apósito humedecido.</a:t>
            </a:r>
            <a:endParaRPr lang="es-ES" sz="1800" b="0" strike="noStrike" spc="-1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Colocar al alumno tumbado con las piernas flexionadas.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1482AC"/>
                </a:solidFill>
                <a:latin typeface="Century Gothic"/>
                <a:ea typeface="DejaVu Sans"/>
              </a:rPr>
              <a:t>Tórax: </a:t>
            </a:r>
            <a:endParaRPr lang="es-ES" sz="1800" b="0" strike="noStrike" spc="-1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Tapara la herida con apósito impermeable y fijarlo con esparadrapo.</a:t>
            </a:r>
            <a:endParaRPr lang="es-ES" sz="1800" b="0" strike="noStrike" spc="-1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Colocarlo en posición semiincorporada o semifowler.</a:t>
            </a:r>
            <a:endParaRPr lang="es-ES" sz="1800" b="0" strike="noStrike" spc="-1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Wingdings" charset="2"/>
              <a:buChar char=""/>
              <a:tabLst>
                <a:tab pos="0" algn="l"/>
              </a:tabLst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lang="es-ES" sz="18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Si la herida ha sido provocada por un objeto punzante no debe retirarse.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1597" name="Line 6"/>
          <p:cNvSpPr/>
          <p:nvPr/>
        </p:nvSpPr>
        <p:spPr>
          <a:xfrm>
            <a:off x="7205400" y="2057400"/>
            <a:ext cx="0" cy="2743200"/>
          </a:xfrm>
          <a:prstGeom prst="line">
            <a:avLst/>
          </a:prstGeom>
          <a:ln w="1584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8" name="CustomShape 7"/>
          <p:cNvSpPr/>
          <p:nvPr/>
        </p:nvSpPr>
        <p:spPr>
          <a:xfrm>
            <a:off x="7271280" y="1305360"/>
            <a:ext cx="3806640" cy="393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1800" b="1" strike="noStrike" spc="-1">
                <a:solidFill>
                  <a:srgbClr val="1482AC"/>
                </a:solidFill>
                <a:latin typeface="Century Gothic"/>
                <a:ea typeface="DejaVu Sans"/>
              </a:rPr>
              <a:t>3. AMPUTACIONES 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- Cubriremos la zona amputada con un paño húmedo limpio.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 - Envolveremos el miembro amputado con gasas estériles mojadas con suero fisiológico y lo meteremos en una bolsa de plástico.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- En otra bolsa meteremos hielo e introduciremos la bolsa del miembro amputado dentro de esta.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1DBC9"/>
            </a:gs>
            <a:gs pos="100000">
              <a:srgbClr val="C9C3B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E1DBC9"/>
              </a:gs>
              <a:gs pos="100000">
                <a:srgbClr val="C9C3B2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0" name="CustomShape 2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blipFill rotWithShape="0">
            <a:blip r:embed="rId2">
              <a:alphaModFix amt="45000"/>
            </a:blip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1" name="CustomShape 3"/>
          <p:cNvSpPr/>
          <p:nvPr/>
        </p:nvSpPr>
        <p:spPr>
          <a:xfrm>
            <a:off x="632160" y="610920"/>
            <a:ext cx="10926720" cy="5635080"/>
          </a:xfrm>
          <a:prstGeom prst="rect">
            <a:avLst/>
          </a:prstGeom>
          <a:solidFill>
            <a:schemeClr val="bg1"/>
          </a:solidFill>
          <a:ln w="6480">
            <a:noFill/>
          </a:ln>
          <a:effectLst>
            <a:outerShdw blurRad="50800" algn="ctr" rotWithShape="0">
              <a:srgbClr val="000000">
                <a:alpha val="66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2" name="CustomShape 4"/>
          <p:cNvSpPr/>
          <p:nvPr/>
        </p:nvSpPr>
        <p:spPr>
          <a:xfrm>
            <a:off x="797040" y="777240"/>
            <a:ext cx="10596960" cy="5302440"/>
          </a:xfrm>
          <a:prstGeom prst="rect">
            <a:avLst/>
          </a:prstGeom>
          <a:solidFill>
            <a:schemeClr val="bg1"/>
          </a:solidFill>
          <a:ln w="648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3" name="CustomShape 5"/>
          <p:cNvSpPr/>
          <p:nvPr/>
        </p:nvSpPr>
        <p:spPr>
          <a:xfrm>
            <a:off x="1440360" y="1420560"/>
            <a:ext cx="5513760" cy="401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s-ES" sz="1800" b="1" strike="noStrike" spc="-1" dirty="0">
                <a:solidFill>
                  <a:srgbClr val="1482AC"/>
                </a:solidFill>
                <a:latin typeface="Century Gothic"/>
                <a:ea typeface="DejaVu Sans"/>
              </a:rPr>
              <a:t>4. HEMORRAGIA NASAL o EPISTAXIS</a:t>
            </a:r>
            <a:endParaRPr lang="es-ES" sz="1800" b="0" strike="noStrike" spc="-1" dirty="0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8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Apretar el lado de la nariz que sangra (2 mints).</a:t>
            </a:r>
            <a:endParaRPr lang="es-ES" sz="1800" b="0" strike="noStrike" spc="-1" dirty="0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8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Si no cesa el sangrado, coger una </a:t>
            </a:r>
            <a:r>
              <a:rPr lang="es-ES" sz="1800" b="0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gasa impregnada en agua oxigenada </a:t>
            </a:r>
            <a:r>
              <a:rPr lang="es-ES" sz="18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e introducirla profundamente en la fosa nasal que sangra, dejando parte de la gasa fuera para poder extraerla fácilmente.</a:t>
            </a:r>
            <a:endParaRPr lang="es-ES" sz="1800" b="0" strike="noStrike" spc="-1" dirty="0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800" b="0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Aplicar frío en la parte posterior del cuello.</a:t>
            </a:r>
            <a:endParaRPr lang="es-ES" sz="1800" b="0" strike="noStrike" spc="-1" dirty="0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-"/>
              <a:tabLst>
                <a:tab pos="0" algn="l"/>
              </a:tabLst>
            </a:pPr>
            <a:r>
              <a:rPr lang="es-ES" sz="1800" b="0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Inclinar la cabeza hacia delante para impedir que se trague la sangre.</a:t>
            </a: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</p:txBody>
      </p:sp>
      <p:sp>
        <p:nvSpPr>
          <p:cNvPr id="1604" name="Line 6"/>
          <p:cNvSpPr/>
          <p:nvPr/>
        </p:nvSpPr>
        <p:spPr>
          <a:xfrm>
            <a:off x="7205400" y="2057400"/>
            <a:ext cx="0" cy="2743200"/>
          </a:xfrm>
          <a:prstGeom prst="line">
            <a:avLst/>
          </a:prstGeom>
          <a:ln w="1584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05" name="Picture 2" descr="Resultado de imagen de dibujo nariz sangrando"/>
          <p:cNvPicPr/>
          <p:nvPr/>
        </p:nvPicPr>
        <p:blipFill>
          <a:blip r:embed="rId3"/>
          <a:stretch/>
        </p:blipFill>
        <p:spPr>
          <a:xfrm>
            <a:off x="7205760" y="1881360"/>
            <a:ext cx="3894840" cy="291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/>
        </p:style>
      </p:sp>
      <p:sp>
        <p:nvSpPr>
          <p:cNvPr id="1607" name="CustomShape 2"/>
          <p:cNvSpPr/>
          <p:nvPr/>
        </p:nvSpPr>
        <p:spPr>
          <a:xfrm rot="16200000">
            <a:off x="5950800" y="639000"/>
            <a:ext cx="6052680" cy="5580720"/>
          </a:xfrm>
          <a:custGeom>
            <a:avLst/>
            <a:gdLst/>
            <a:ahLst/>
            <a:cxnLst/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8" name="CustomShape 3"/>
          <p:cNvSpPr/>
          <p:nvPr/>
        </p:nvSpPr>
        <p:spPr>
          <a:xfrm rot="15922200">
            <a:off x="4698360" y="1826280"/>
            <a:ext cx="3298320" cy="439920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9" name="CustomShape 4"/>
          <p:cNvSpPr/>
          <p:nvPr/>
        </p:nvSpPr>
        <p:spPr>
          <a:xfrm>
            <a:off x="0" y="1440"/>
            <a:ext cx="12191040" cy="6855480"/>
          </a:xfrm>
          <a:custGeom>
            <a:avLst/>
            <a:gdLst/>
            <a:ahLst/>
            <a:cxnLst/>
            <a:rect l="l" t="t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0" name="CustomShape 5"/>
          <p:cNvSpPr/>
          <p:nvPr/>
        </p:nvSpPr>
        <p:spPr>
          <a:xfrm>
            <a:off x="750960" y="331920"/>
            <a:ext cx="5131440" cy="162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3600" b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REACCIÓN ALÉRGICA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611" name="CustomShape 6"/>
          <p:cNvSpPr/>
          <p:nvPr/>
        </p:nvSpPr>
        <p:spPr>
          <a:xfrm>
            <a:off x="10437840" y="0"/>
            <a:ext cx="684720" cy="1141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12" name="CustomShape 7"/>
          <p:cNvSpPr/>
          <p:nvPr/>
        </p:nvSpPr>
        <p:spPr>
          <a:xfrm>
            <a:off x="613800" y="1913400"/>
            <a:ext cx="5131440" cy="461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5500" lnSpcReduction="10000"/>
          </a:bodyPr>
          <a:lstStyle/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Es una respuesta anormal ante determinados estímulos en individuos predispuestos.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Los síntomas aparecen después de minutos o de horas tras la exposición al antígeno.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Puede afectar al sistema respiratorio con crisis asmáticas, a la piel y mucosas con urticaria o angiodema, etc.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Anafilaxia:  Reacción inmediata aguda y grave con síntomas generalizados (al menos en dos órganos): urticaria, angiodema, dificultad respiratoria, sensación de mareo, náuseas… Es una verdadera urgencia médica. 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Las picaduras o mordeduras de animales pueden producir reacciones locales o generales.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pic>
        <p:nvPicPr>
          <p:cNvPr id="1613" name="Picture 2" descr="Resultado de imagen de dibujo angioedema"/>
          <p:cNvPicPr/>
          <p:nvPr/>
        </p:nvPicPr>
        <p:blipFill>
          <a:blip r:embed="rId3"/>
          <a:stretch/>
        </p:blipFill>
        <p:spPr>
          <a:xfrm>
            <a:off x="7159320" y="-1440"/>
            <a:ext cx="3526560" cy="361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14" name="Picture 4" descr="Resultado de imagen de dibujo urticaria"/>
          <p:cNvPicPr/>
          <p:nvPr/>
        </p:nvPicPr>
        <p:blipFill>
          <a:blip r:embed="rId4"/>
          <a:stretch/>
        </p:blipFill>
        <p:spPr>
          <a:xfrm>
            <a:off x="7499880" y="3520080"/>
            <a:ext cx="3726720" cy="333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5" name="Imagen 3"/>
          <p:cNvPicPr/>
          <p:nvPr/>
        </p:nvPicPr>
        <p:blipFill>
          <a:blip r:embed="rId2"/>
          <a:srcRect l="20087" t="20645" r="28037" b="21506"/>
          <a:stretch/>
        </p:blipFill>
        <p:spPr>
          <a:xfrm>
            <a:off x="-231120" y="2328120"/>
            <a:ext cx="6027120" cy="3966120"/>
          </a:xfrm>
          <a:prstGeom prst="rect">
            <a:avLst/>
          </a:prstGeom>
          <a:ln>
            <a:noFill/>
          </a:ln>
        </p:spPr>
      </p:pic>
      <p:sp>
        <p:nvSpPr>
          <p:cNvPr id="1616" name="CustomShape 1"/>
          <p:cNvSpPr/>
          <p:nvPr/>
        </p:nvSpPr>
        <p:spPr>
          <a:xfrm>
            <a:off x="5797440" y="2744280"/>
            <a:ext cx="8824680" cy="341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Compartir información sobre el estado del niño.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Cumplimentar la ficha del niño alérgico.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Proporcionar informe médico.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Plan escrito de actuación en caso de emergencia.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Proporcionar medicación.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Controlar caducidad fármacos.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Autorización escrita para la administración de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      medicación.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CustomShape 1"/>
          <p:cNvSpPr/>
          <p:nvPr/>
        </p:nvSpPr>
        <p:spPr>
          <a:xfrm>
            <a:off x="1154880" y="973800"/>
            <a:ext cx="8760240" cy="70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8" name="CustomShape 2"/>
          <p:cNvSpPr/>
          <p:nvPr/>
        </p:nvSpPr>
        <p:spPr>
          <a:xfrm>
            <a:off x="803160" y="2336040"/>
            <a:ext cx="8824680" cy="341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 algn="just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Para los niños que han sufrido repetidas crisis de anafilaxia, se recomienda que lleven consigo una jeringuilla precargada de </a:t>
            </a:r>
            <a:r>
              <a:rPr lang="es-ES" sz="18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ADRENALINA</a:t>
            </a: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 auto inyectable, para administrarla en caso de urgencia. Además también debe llevar un antihistamínico y 2 o 3 comprimidos de prednisona (10-30 mgr). ACUDIR URGENTEMENTE A UN CENTRO SANITARIO.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619" name="Picture 2" descr="Resultado de imagen de dibujo adrenalina indicacion de uso"/>
          <p:cNvPicPr/>
          <p:nvPr/>
        </p:nvPicPr>
        <p:blipFill>
          <a:blip r:embed="rId2"/>
          <a:srcRect t="-15201" r="51437"/>
          <a:stretch/>
        </p:blipFill>
        <p:spPr>
          <a:xfrm>
            <a:off x="1154880" y="4044240"/>
            <a:ext cx="3477240" cy="1929960"/>
          </a:xfrm>
          <a:prstGeom prst="rect">
            <a:avLst/>
          </a:prstGeom>
          <a:ln>
            <a:noFill/>
          </a:ln>
        </p:spPr>
      </p:pic>
      <p:sp>
        <p:nvSpPr>
          <p:cNvPr id="1620" name="CustomShape 3"/>
          <p:cNvSpPr/>
          <p:nvPr/>
        </p:nvSpPr>
        <p:spPr>
          <a:xfrm>
            <a:off x="5009040" y="3882240"/>
            <a:ext cx="6378480" cy="30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lang="es-ES" sz="2400" b="1" strike="noStrike" spc="-1">
                <a:solidFill>
                  <a:srgbClr val="FF0000"/>
                </a:solidFill>
                <a:latin typeface="NeoSansStd-Regular"/>
                <a:ea typeface="DejaVu Sans"/>
              </a:rPr>
              <a:t>El niño debe llevar pulsera o medalla identificativa con la alergia que padece.</a:t>
            </a:r>
            <a:endParaRPr lang="es-ES" sz="2400" b="0" strike="noStrike" spc="-1"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lang="es-ES" sz="2400" b="1" strike="noStrike" spc="-1">
                <a:solidFill>
                  <a:srgbClr val="FF0000"/>
                </a:solidFill>
                <a:latin typeface="NeoSansStd-Regular"/>
                <a:ea typeface="DejaVu Sans"/>
              </a:rPr>
              <a:t>Llevar medicación de urgencia en toda actividad fuera del colegio o en celebraciones y otros eventos.</a:t>
            </a:r>
            <a:endParaRPr lang="es-ES" sz="2400" b="0" strike="noStrike" spc="-1"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lang="es-ES" sz="2400" b="1" strike="noStrike" spc="-1">
                <a:solidFill>
                  <a:srgbClr val="FF0000"/>
                </a:solidFill>
                <a:latin typeface="NeoSansStd-Regular"/>
                <a:ea typeface="DejaVu Sans"/>
              </a:rPr>
              <a:t>Las alergias mas frecuentes son las ALIMENTARIAS. </a:t>
            </a:r>
            <a:endParaRPr lang="es-E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CustomShape 1"/>
          <p:cNvSpPr/>
          <p:nvPr/>
        </p:nvSpPr>
        <p:spPr>
          <a:xfrm>
            <a:off x="1154880" y="973800"/>
            <a:ext cx="8760240" cy="70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3600" b="1" strike="noStrike" spc="-1">
                <a:solidFill>
                  <a:srgbClr val="EBEBEB"/>
                </a:solidFill>
                <a:latin typeface="Century Gothic"/>
                <a:ea typeface="DejaVu Sans"/>
              </a:rPr>
              <a:t>PICADURAS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622" name="CustomShape 2"/>
          <p:cNvSpPr/>
          <p:nvPr/>
        </p:nvSpPr>
        <p:spPr>
          <a:xfrm>
            <a:off x="339120" y="2079360"/>
            <a:ext cx="6919560" cy="477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43080" indent="-342000" algn="just">
              <a:lnSpc>
                <a:spcPct val="9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Ante picaduras: extraer el aguijón, lavar la piel y desinfectar, aplicar corticoides tópicos y analgésicos si existe dolor. Dejar el miembro afectado en reposo y aplicar compresas frías.</a:t>
            </a:r>
            <a:endParaRPr lang="es-ES" sz="16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Ante picaduras de serpientes, especialmente de víbora: tranquilizar al niño lavar la herida con agua y jabón y aplicar antisépticos, </a:t>
            </a:r>
            <a:r>
              <a:rPr lang="es-ES" sz="1600" b="0" strike="noStrike" spc="-1">
                <a:solidFill>
                  <a:srgbClr val="FF0000"/>
                </a:solidFill>
                <a:latin typeface="Century Gothic"/>
                <a:ea typeface="DejaVu Sans"/>
              </a:rPr>
              <a:t>EXCEPTO ALCOHOL</a:t>
            </a: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. Dejar en reposo o inmovilizar el miembro afectado más bajo que el resto del cuerpo.</a:t>
            </a:r>
            <a:endParaRPr lang="es-ES" sz="16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NO ADMINISTRAS ANTIHISTAMÍNICOS TÓPICOS.</a:t>
            </a:r>
            <a:endParaRPr lang="es-ES" sz="16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Ante picaduras de </a:t>
            </a:r>
            <a:r>
              <a:rPr lang="es-ES" sz="1600" b="0" u="sng" strike="noStrike" spc="-1">
                <a:solidFill>
                  <a:srgbClr val="404040"/>
                </a:solidFill>
                <a:uFillTx/>
                <a:latin typeface="Century Gothic"/>
                <a:ea typeface="DejaVu Sans"/>
              </a:rPr>
              <a:t>garrapatas</a:t>
            </a: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: </a:t>
            </a:r>
            <a:r>
              <a:rPr lang="es-ES" sz="1600" b="0" strike="noStrike" spc="-1">
                <a:solidFill>
                  <a:srgbClr val="FF0000"/>
                </a:solidFill>
                <a:latin typeface="Century Gothic"/>
                <a:ea typeface="DejaVu Sans"/>
              </a:rPr>
              <a:t>NO INTENTAR EXTRAERLA</a:t>
            </a: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, ACUDIR A UN CENTRO MÉDICO.</a:t>
            </a:r>
            <a:endParaRPr lang="es-ES" sz="16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Ante </a:t>
            </a:r>
            <a:r>
              <a:rPr lang="es-ES" sz="1600" b="0" u="sng" strike="noStrike" spc="-1">
                <a:solidFill>
                  <a:srgbClr val="404040"/>
                </a:solidFill>
                <a:uFillTx/>
                <a:latin typeface="Century Gothic"/>
                <a:ea typeface="DejaVu Sans"/>
              </a:rPr>
              <a:t>picaduras/mordeduras</a:t>
            </a: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: </a:t>
            </a:r>
            <a:r>
              <a:rPr lang="es-ES" sz="1600" b="0" strike="noStrike" spc="-1">
                <a:solidFill>
                  <a:srgbClr val="FF0000"/>
                </a:solidFill>
                <a:latin typeface="Century Gothic"/>
                <a:ea typeface="DejaVu Sans"/>
              </a:rPr>
              <a:t>NO hacer incisiones en la herida, NO aplicar barro o hierbas, NO torniquetes y NO aplicar hielo directamente.</a:t>
            </a:r>
            <a:endParaRPr lang="es-ES" sz="16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Ante reacciones de la </a:t>
            </a:r>
            <a:r>
              <a:rPr lang="es-ES" sz="1600" b="0" u="sng" strike="noStrike" spc="-1">
                <a:solidFill>
                  <a:srgbClr val="404040"/>
                </a:solidFill>
                <a:uFillTx/>
                <a:latin typeface="Century Gothic"/>
                <a:ea typeface="DejaVu Sans"/>
              </a:rPr>
              <a:t>oruga del pino</a:t>
            </a: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: </a:t>
            </a:r>
            <a:r>
              <a:rPr lang="es-ES" sz="1600" b="0" strike="noStrike" spc="-1">
                <a:solidFill>
                  <a:srgbClr val="FF0000"/>
                </a:solidFill>
                <a:latin typeface="Century Gothic"/>
                <a:ea typeface="DejaVu Sans"/>
              </a:rPr>
              <a:t>NO frotar ni rascarse en la zona afectada</a:t>
            </a:r>
            <a:r>
              <a:rPr lang="es-ES" sz="16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 y quitarse la ropa que ha estado en contacto. 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1623" name="CustomShape 3"/>
          <p:cNvSpPr/>
          <p:nvPr/>
        </p:nvSpPr>
        <p:spPr>
          <a:xfrm>
            <a:off x="7259760" y="2826720"/>
            <a:ext cx="2391480" cy="2725200"/>
          </a:xfrm>
          <a:prstGeom prst="roundRect">
            <a:avLst>
              <a:gd name="adj" fmla="val 1858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4" name="CustomShape 4"/>
          <p:cNvSpPr/>
          <p:nvPr/>
        </p:nvSpPr>
        <p:spPr>
          <a:xfrm>
            <a:off x="9651960" y="2592720"/>
            <a:ext cx="2391480" cy="1595880"/>
          </a:xfrm>
          <a:prstGeom prst="roundRect">
            <a:avLst>
              <a:gd name="adj" fmla="val 1858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5" name="CustomShape 5"/>
          <p:cNvSpPr/>
          <p:nvPr/>
        </p:nvSpPr>
        <p:spPr>
          <a:xfrm>
            <a:off x="9651960" y="4422960"/>
            <a:ext cx="2391480" cy="1356480"/>
          </a:xfrm>
          <a:prstGeom prst="roundRect">
            <a:avLst>
              <a:gd name="adj" fmla="val 1858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CustomShape 1"/>
          <p:cNvSpPr/>
          <p:nvPr/>
        </p:nvSpPr>
        <p:spPr>
          <a:xfrm>
            <a:off x="888480" y="2350080"/>
            <a:ext cx="3497760" cy="245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8600" tIns="228600" rIns="228600" bIns="22860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es-ES" sz="4000" b="0" strike="noStrike" spc="-151">
                <a:solidFill>
                  <a:srgbClr val="FFFEFF"/>
                </a:solidFill>
                <a:latin typeface="Calibri Light"/>
                <a:ea typeface="DejaVu Sans"/>
              </a:rPr>
              <a:t>CRISIS ASMÁTICAS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627" name="CustomShape 2"/>
          <p:cNvSpPr/>
          <p:nvPr/>
        </p:nvSpPr>
        <p:spPr>
          <a:xfrm>
            <a:off x="5118480" y="803160"/>
            <a:ext cx="6280920" cy="524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800" b="0" strike="noStrike" spc="-1">
                <a:solidFill>
                  <a:srgbClr val="000000"/>
                </a:solidFill>
                <a:latin typeface="Rockwell"/>
                <a:ea typeface="DejaVu Sans"/>
              </a:rPr>
              <a:t>Es una enfermedad inflamatoria crónica de los bronquios.</a:t>
            </a:r>
            <a:endParaRPr lang="es-ES" sz="18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800" b="0" strike="noStrike" spc="-1">
                <a:solidFill>
                  <a:srgbClr val="FF0000"/>
                </a:solidFill>
                <a:latin typeface="Rockwell"/>
                <a:ea typeface="DejaVu Sans"/>
              </a:rPr>
              <a:t>No todos los asmáticos son alérgicos, ni todos los alérgicos son asmáticos.</a:t>
            </a:r>
            <a:endParaRPr lang="es-ES" sz="18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800" b="0" strike="noStrike" spc="-1">
                <a:solidFill>
                  <a:srgbClr val="000000"/>
                </a:solidFill>
                <a:latin typeface="Rockwell"/>
                <a:ea typeface="DejaVu Sans"/>
              </a:rPr>
              <a:t>Los desencadenantes son: virus respiratorios, humo del tabaco, aire frío, ejercicio físico, emociones, alérgenos  (ácaros del polvo, epitelio de animales, polen…) etc.</a:t>
            </a:r>
            <a:endParaRPr lang="es-ES" sz="18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800" b="0" strike="noStrike" spc="-1">
                <a:solidFill>
                  <a:srgbClr val="000000"/>
                </a:solidFill>
                <a:latin typeface="Rockwell"/>
                <a:ea typeface="DejaVu Sans"/>
              </a:rPr>
              <a:t>Se produce frecuentemente en</a:t>
            </a:r>
            <a:r>
              <a:rPr lang="es-ES" sz="1800" b="0" strike="noStrike" spc="-1">
                <a:solidFill>
                  <a:srgbClr val="F81B02"/>
                </a:solidFill>
                <a:latin typeface="Rockwell"/>
                <a:ea typeface="DejaVu Sans"/>
              </a:rPr>
              <a:t> otoño </a:t>
            </a:r>
            <a:r>
              <a:rPr lang="es-ES" sz="1800" b="0" strike="noStrike" spc="-1">
                <a:solidFill>
                  <a:srgbClr val="000000"/>
                </a:solidFill>
                <a:latin typeface="Rockwell"/>
                <a:ea typeface="DejaVu Sans"/>
              </a:rPr>
              <a:t>por los cambios bruscos de Tª, emociones por el inicio escolar y aumento de las infecciones respiratorias; y en </a:t>
            </a:r>
            <a:r>
              <a:rPr lang="es-ES" sz="1800" b="0" strike="noStrike" spc="-1">
                <a:solidFill>
                  <a:srgbClr val="F81B02"/>
                </a:solidFill>
                <a:latin typeface="Rockwell"/>
                <a:ea typeface="DejaVu Sans"/>
              </a:rPr>
              <a:t>primavera</a:t>
            </a:r>
            <a:r>
              <a:rPr lang="es-ES" sz="1800" b="0" strike="noStrike" spc="-1">
                <a:solidFill>
                  <a:srgbClr val="000000"/>
                </a:solidFill>
                <a:latin typeface="Rockwell"/>
                <a:ea typeface="DejaVu Sans"/>
              </a:rPr>
              <a:t> por el aumento de los pólenes. 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CustomShape 1"/>
          <p:cNvSpPr/>
          <p:nvPr/>
        </p:nvSpPr>
        <p:spPr>
          <a:xfrm>
            <a:off x="888480" y="2350080"/>
            <a:ext cx="3497760" cy="245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29" name="Marcador de contenido 3"/>
          <p:cNvPicPr/>
          <p:nvPr/>
        </p:nvPicPr>
        <p:blipFill>
          <a:blip r:embed="rId2"/>
          <a:srcRect l="23114" t="27456" r="28756" b="25571"/>
          <a:stretch/>
        </p:blipFill>
        <p:spPr>
          <a:xfrm>
            <a:off x="630000" y="449280"/>
            <a:ext cx="6026760" cy="4477320"/>
          </a:xfrm>
          <a:prstGeom prst="rect">
            <a:avLst/>
          </a:prstGeom>
          <a:ln>
            <a:noFill/>
          </a:ln>
        </p:spPr>
      </p:pic>
      <p:sp>
        <p:nvSpPr>
          <p:cNvPr id="1630" name="CustomShape 2"/>
          <p:cNvSpPr/>
          <p:nvPr/>
        </p:nvSpPr>
        <p:spPr>
          <a:xfrm>
            <a:off x="496440" y="5400000"/>
            <a:ext cx="598356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Cianosis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Dificultad para respirar que no permite hablar y/o caminar.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Confusión mental.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631" name="CustomShape 3"/>
          <p:cNvSpPr/>
          <p:nvPr/>
        </p:nvSpPr>
        <p:spPr>
          <a:xfrm>
            <a:off x="6267960" y="1321560"/>
            <a:ext cx="5688000" cy="350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32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¿Qué hacer?</a:t>
            </a:r>
            <a:endParaRPr lang="es-ES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32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3200" b="0" strike="noStrike" spc="-1">
                <a:solidFill>
                  <a:srgbClr val="EF208A"/>
                </a:solidFill>
                <a:latin typeface="NeoSansStd-Medium"/>
                <a:ea typeface="DejaVu Sans"/>
              </a:rPr>
              <a:t>Prevención de las crisis</a:t>
            </a:r>
            <a:endParaRPr lang="es-ES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32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</a:t>
            </a:r>
            <a:r>
              <a:rPr lang="es-ES" sz="3200" b="0" strike="noStrike" spc="-1">
                <a:solidFill>
                  <a:srgbClr val="EF208A"/>
                </a:solidFill>
                <a:latin typeface="NeoSansStd-Medium"/>
                <a:ea typeface="DejaVu Sans"/>
              </a:rPr>
              <a:t>Control medioambiental y factores desencadenantes</a:t>
            </a:r>
            <a:endParaRPr lang="es-ES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32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3200" b="0" strike="noStrike" spc="-1">
                <a:solidFill>
                  <a:srgbClr val="EF208A"/>
                </a:solidFill>
                <a:latin typeface="NeoSansStd-Medium"/>
                <a:ea typeface="DejaVu Sans"/>
              </a:rPr>
              <a:t>Tratamiento farmacológico</a:t>
            </a:r>
            <a:endParaRPr lang="es-ES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32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3200" b="0" strike="noStrike" spc="-1">
                <a:solidFill>
                  <a:srgbClr val="EF208A"/>
                </a:solidFill>
                <a:latin typeface="NeoSansStd-Medium"/>
                <a:ea typeface="DejaVu Sans"/>
              </a:rPr>
              <a:t>Vacunas o inmunoterapia</a:t>
            </a:r>
            <a:endParaRPr lang="es-ES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32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3200" b="0" strike="noStrike" spc="-1">
                <a:solidFill>
                  <a:srgbClr val="EF208A"/>
                </a:solidFill>
                <a:latin typeface="NeoSansStd-Medium"/>
                <a:ea typeface="DejaVu Sans"/>
              </a:rPr>
              <a:t>Educación sobre el asma</a:t>
            </a:r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CustomShape 1"/>
          <p:cNvSpPr/>
          <p:nvPr/>
        </p:nvSpPr>
        <p:spPr>
          <a:xfrm>
            <a:off x="0" y="0"/>
            <a:ext cx="12191040" cy="6868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633" name="Group 2"/>
          <p:cNvGrpSpPr/>
          <p:nvPr/>
        </p:nvGrpSpPr>
        <p:grpSpPr>
          <a:xfrm>
            <a:off x="-417600" y="0"/>
            <a:ext cx="12583080" cy="6852240"/>
            <a:chOff x="-417600" y="0"/>
            <a:chExt cx="12583080" cy="6852240"/>
          </a:xfrm>
        </p:grpSpPr>
        <p:sp>
          <p:nvSpPr>
            <p:cNvPr id="1634" name="CustomShape 3"/>
            <p:cNvSpPr/>
            <p:nvPr/>
          </p:nvSpPr>
          <p:spPr>
            <a:xfrm>
              <a:off x="1306440" y="0"/>
              <a:ext cx="3861360" cy="6842520"/>
            </a:xfrm>
            <a:custGeom>
              <a:avLst/>
              <a:gdLst/>
              <a:ahLst/>
              <a:cxnLst/>
              <a:rect l="l" t="t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5" name="CustomShape 4"/>
            <p:cNvSpPr/>
            <p:nvPr/>
          </p:nvSpPr>
          <p:spPr>
            <a:xfrm>
              <a:off x="10626840" y="9360"/>
              <a:ext cx="1538640" cy="554400"/>
            </a:xfrm>
            <a:custGeom>
              <a:avLst/>
              <a:gdLst/>
              <a:ahLst/>
              <a:cxnLst/>
              <a:rect l="l" t="t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6" name="CustomShape 5"/>
            <p:cNvSpPr/>
            <p:nvPr/>
          </p:nvSpPr>
          <p:spPr>
            <a:xfrm>
              <a:off x="10247400" y="5013360"/>
              <a:ext cx="1918080" cy="1829160"/>
            </a:xfrm>
            <a:custGeom>
              <a:avLst/>
              <a:gdLst/>
              <a:ahLst/>
              <a:cxnLst/>
              <a:rect l="l" t="t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7" name="CustomShape 6"/>
            <p:cNvSpPr/>
            <p:nvPr/>
          </p:nvSpPr>
          <p:spPr>
            <a:xfrm>
              <a:off x="1120680" y="0"/>
              <a:ext cx="3675600" cy="6842520"/>
            </a:xfrm>
            <a:custGeom>
              <a:avLst/>
              <a:gdLst/>
              <a:ahLst/>
              <a:cxnLst/>
              <a:rect l="l" t="t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8" name="CustomShape 7"/>
            <p:cNvSpPr/>
            <p:nvPr/>
          </p:nvSpPr>
          <p:spPr>
            <a:xfrm>
              <a:off x="11202840" y="9360"/>
              <a:ext cx="962640" cy="365760"/>
            </a:xfrm>
            <a:custGeom>
              <a:avLst/>
              <a:gdLst/>
              <a:ahLst/>
              <a:cxnLst/>
              <a:rect l="l" t="t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9" name="CustomShape 8"/>
            <p:cNvSpPr/>
            <p:nvPr/>
          </p:nvSpPr>
          <p:spPr>
            <a:xfrm>
              <a:off x="10495080" y="5275440"/>
              <a:ext cx="1665720" cy="1576800"/>
            </a:xfrm>
            <a:custGeom>
              <a:avLst/>
              <a:gdLst/>
              <a:ahLst/>
              <a:cxnLst/>
              <a:rect l="l" t="t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0" name="CustomShape 9"/>
            <p:cNvSpPr/>
            <p:nvPr/>
          </p:nvSpPr>
          <p:spPr>
            <a:xfrm>
              <a:off x="1001880" y="0"/>
              <a:ext cx="3620160" cy="6842520"/>
            </a:xfrm>
            <a:custGeom>
              <a:avLst/>
              <a:gdLst/>
              <a:ahLst/>
              <a:cxnLst/>
              <a:rect l="l" t="t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1" name="CustomShape 10"/>
            <p:cNvSpPr/>
            <p:nvPr/>
          </p:nvSpPr>
          <p:spPr>
            <a:xfrm>
              <a:off x="11501280" y="9360"/>
              <a:ext cx="664200" cy="255960"/>
            </a:xfrm>
            <a:custGeom>
              <a:avLst/>
              <a:gdLst/>
              <a:ahLst/>
              <a:cxnLst/>
              <a:rect l="l" t="t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2" name="CustomShape 11"/>
            <p:cNvSpPr/>
            <p:nvPr/>
          </p:nvSpPr>
          <p:spPr>
            <a:xfrm>
              <a:off x="10640880" y="5408640"/>
              <a:ext cx="1524600" cy="1433880"/>
            </a:xfrm>
            <a:custGeom>
              <a:avLst/>
              <a:gdLst/>
              <a:ahLst/>
              <a:cxnLst/>
              <a:rect l="l" t="t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3" name="CustomShape 12"/>
            <p:cNvSpPr/>
            <p:nvPr/>
          </p:nvSpPr>
          <p:spPr>
            <a:xfrm>
              <a:off x="1001880" y="0"/>
              <a:ext cx="3243600" cy="6842520"/>
            </a:xfrm>
            <a:custGeom>
              <a:avLst/>
              <a:gdLst/>
              <a:ahLst/>
              <a:cxnLst/>
              <a:rect l="l" t="t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4" name="CustomShape 13"/>
            <p:cNvSpPr/>
            <p:nvPr/>
          </p:nvSpPr>
          <p:spPr>
            <a:xfrm>
              <a:off x="10802880" y="5518080"/>
              <a:ext cx="1362600" cy="1324440"/>
            </a:xfrm>
            <a:custGeom>
              <a:avLst/>
              <a:gdLst/>
              <a:ahLst/>
              <a:cxnLst/>
              <a:rect l="l" t="t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5" name="CustomShape 14"/>
            <p:cNvSpPr/>
            <p:nvPr/>
          </p:nvSpPr>
          <p:spPr>
            <a:xfrm>
              <a:off x="888840" y="0"/>
              <a:ext cx="3229560" cy="6842520"/>
            </a:xfrm>
            <a:custGeom>
              <a:avLst/>
              <a:gdLst/>
              <a:ahLst/>
              <a:cxnLst/>
              <a:rect l="l" t="t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6" name="CustomShape 15"/>
            <p:cNvSpPr/>
            <p:nvPr/>
          </p:nvSpPr>
          <p:spPr>
            <a:xfrm>
              <a:off x="10979280" y="5694480"/>
              <a:ext cx="1186200" cy="1148400"/>
            </a:xfrm>
            <a:custGeom>
              <a:avLst/>
              <a:gdLst/>
              <a:ahLst/>
              <a:cxnLst/>
              <a:rect l="l" t="t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7" name="CustomShape 16"/>
            <p:cNvSpPr/>
            <p:nvPr/>
          </p:nvSpPr>
          <p:spPr>
            <a:xfrm>
              <a:off x="484200" y="0"/>
              <a:ext cx="3420000" cy="6842520"/>
            </a:xfrm>
            <a:custGeom>
              <a:avLst/>
              <a:gdLst/>
              <a:ahLst/>
              <a:cxnLst/>
              <a:rect l="l" t="t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8" name="CustomShape 17"/>
            <p:cNvSpPr/>
            <p:nvPr/>
          </p:nvSpPr>
          <p:spPr>
            <a:xfrm>
              <a:off x="11287080" y="6049800"/>
              <a:ext cx="878400" cy="792720"/>
            </a:xfrm>
            <a:custGeom>
              <a:avLst/>
              <a:gdLst/>
              <a:ahLst/>
              <a:cxnLst/>
              <a:rect l="l" t="t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9" name="CustomShape 18"/>
            <p:cNvSpPr/>
            <p:nvPr/>
          </p:nvSpPr>
          <p:spPr>
            <a:xfrm>
              <a:off x="598320" y="0"/>
              <a:ext cx="2716560" cy="6842520"/>
            </a:xfrm>
            <a:custGeom>
              <a:avLst/>
              <a:gdLst/>
              <a:ahLst/>
              <a:cxnLst/>
              <a:rect l="l" t="t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600">
              <a:solidFill>
                <a:schemeClr val="bg1">
                  <a:alpha val="35000"/>
                </a:schemeClr>
              </a:solidFill>
              <a:prstDash val="dashDot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0" name="CustomShape 19"/>
            <p:cNvSpPr/>
            <p:nvPr/>
          </p:nvSpPr>
          <p:spPr>
            <a:xfrm>
              <a:off x="262080" y="0"/>
              <a:ext cx="2943720" cy="6842520"/>
            </a:xfrm>
            <a:custGeom>
              <a:avLst/>
              <a:gdLst/>
              <a:ahLst/>
              <a:cxnLst/>
              <a:rect l="l" t="t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prstDash val="lg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1" name="CustomShape 20"/>
            <p:cNvSpPr/>
            <p:nvPr/>
          </p:nvSpPr>
          <p:spPr>
            <a:xfrm>
              <a:off x="-417600" y="0"/>
              <a:ext cx="2402280" cy="6842520"/>
            </a:xfrm>
            <a:custGeom>
              <a:avLst/>
              <a:gdLst/>
              <a:ahLst/>
              <a:cxnLst/>
              <a:rect l="l" t="t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2" name="CustomShape 21"/>
            <p:cNvSpPr/>
            <p:nvPr/>
          </p:nvSpPr>
          <p:spPr>
            <a:xfrm>
              <a:off x="14400" y="9360"/>
              <a:ext cx="1770480" cy="3197880"/>
            </a:xfrm>
            <a:custGeom>
              <a:avLst/>
              <a:gdLst/>
              <a:ahLst/>
              <a:cxnLst/>
              <a:rect l="l" t="t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3" name="CustomShape 22"/>
            <p:cNvSpPr/>
            <p:nvPr/>
          </p:nvSpPr>
          <p:spPr>
            <a:xfrm>
              <a:off x="4680" y="6016680"/>
              <a:ext cx="213120" cy="825840"/>
            </a:xfrm>
            <a:custGeom>
              <a:avLst/>
              <a:gdLst/>
              <a:ahLst/>
              <a:cxnLst/>
              <a:rect l="l" t="t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4" name="CustomShape 23"/>
            <p:cNvSpPr/>
            <p:nvPr/>
          </p:nvSpPr>
          <p:spPr>
            <a:xfrm>
              <a:off x="14400" y="0"/>
              <a:ext cx="1560960" cy="2227680"/>
            </a:xfrm>
            <a:custGeom>
              <a:avLst/>
              <a:gdLst/>
              <a:ahLst/>
              <a:cxnLst/>
              <a:rect l="l" t="t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360">
              <a:solidFill>
                <a:schemeClr val="bg1">
                  <a:alpha val="3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55" name="CustomShape 24"/>
          <p:cNvSpPr/>
          <p:nvPr/>
        </p:nvSpPr>
        <p:spPr>
          <a:xfrm>
            <a:off x="1923840" y="0"/>
            <a:ext cx="10267200" cy="686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6" name="CustomShape 25"/>
          <p:cNvSpPr/>
          <p:nvPr/>
        </p:nvSpPr>
        <p:spPr>
          <a:xfrm>
            <a:off x="4195800" y="9360"/>
            <a:ext cx="6229800" cy="122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8600" tIns="228600" rIns="228600" bIns="22860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s-ES" sz="3600" b="0" strike="noStrike" spc="-151">
                <a:solidFill>
                  <a:srgbClr val="F81B02"/>
                </a:solidFill>
                <a:latin typeface="Calibri Light"/>
                <a:ea typeface="DejaVu Sans"/>
              </a:rPr>
              <a:t>Tratamiento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657" name="CustomShape 26"/>
          <p:cNvSpPr/>
          <p:nvPr/>
        </p:nvSpPr>
        <p:spPr>
          <a:xfrm rot="5400000">
            <a:off x="1798920" y="954720"/>
            <a:ext cx="299520" cy="25812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8" name="CustomShape 27"/>
          <p:cNvSpPr/>
          <p:nvPr/>
        </p:nvSpPr>
        <p:spPr>
          <a:xfrm>
            <a:off x="2999520" y="716400"/>
            <a:ext cx="8673480" cy="418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400" b="0" strike="noStrike" spc="-1">
                <a:solidFill>
                  <a:srgbClr val="000000"/>
                </a:solidFill>
                <a:latin typeface="Rockwell"/>
                <a:ea typeface="DejaVu Sans"/>
              </a:rPr>
              <a:t>Mantener la calma y al alumno en reposo (sentado).</a:t>
            </a:r>
            <a:endParaRPr lang="es-ES" sz="14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400" b="0" strike="noStrike" spc="-1">
                <a:solidFill>
                  <a:srgbClr val="000000"/>
                </a:solidFill>
                <a:latin typeface="Rockwell"/>
                <a:ea typeface="DejaVu Sans"/>
              </a:rPr>
              <a:t>Retirar rápidamente el contacto con el factor desencadenante.</a:t>
            </a:r>
            <a:endParaRPr lang="es-ES" sz="14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400" b="0" strike="noStrike" spc="-1">
                <a:solidFill>
                  <a:srgbClr val="000000"/>
                </a:solidFill>
                <a:latin typeface="Rockwell"/>
                <a:ea typeface="DejaVu Sans"/>
              </a:rPr>
              <a:t>En el tratamiento de las crisis asmáticas se emplean </a:t>
            </a:r>
            <a:r>
              <a:rPr lang="es-ES" sz="1400" b="1" strike="noStrike" spc="-1">
                <a:solidFill>
                  <a:srgbClr val="F81B02"/>
                </a:solidFill>
                <a:latin typeface="Rockwell"/>
                <a:ea typeface="DejaVu Sans"/>
              </a:rPr>
              <a:t>BRONCODILATARODES:</a:t>
            </a:r>
            <a:endParaRPr lang="es-ES" sz="14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"/>
            </a:pPr>
            <a:r>
              <a:rPr lang="es-ES" sz="1600" b="0" strike="noStrike" spc="-1">
                <a:solidFill>
                  <a:srgbClr val="000000"/>
                </a:solidFill>
                <a:latin typeface="Rockwell"/>
                <a:ea typeface="DejaVu Sans"/>
              </a:rPr>
              <a:t>Mejoran rápidamente los síntomas.</a:t>
            </a:r>
            <a:endParaRPr lang="es-ES" sz="16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"/>
            </a:pPr>
            <a:r>
              <a:rPr lang="es-ES" sz="1600" b="0" strike="noStrike" spc="-1">
                <a:solidFill>
                  <a:srgbClr val="000000"/>
                </a:solidFill>
                <a:latin typeface="Rockwell"/>
                <a:ea typeface="DejaVu Sans"/>
              </a:rPr>
              <a:t>Es la medicación de urgencia.</a:t>
            </a:r>
            <a:endParaRPr lang="es-ES" sz="16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"/>
            </a:pPr>
            <a:r>
              <a:rPr lang="es-ES" sz="1600" b="0" strike="noStrike" spc="-1">
                <a:solidFill>
                  <a:srgbClr val="000000"/>
                </a:solidFill>
                <a:latin typeface="Rockwell"/>
                <a:ea typeface="DejaVu Sans"/>
              </a:rPr>
              <a:t>Salbutamol (Ventolin®), Terbutalina (Terbasmin®).</a:t>
            </a:r>
            <a:endParaRPr lang="es-ES" sz="16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"/>
            </a:pPr>
            <a:r>
              <a:rPr lang="es-ES" sz="1600" b="0" strike="noStrike" spc="-1">
                <a:solidFill>
                  <a:srgbClr val="000000"/>
                </a:solidFill>
                <a:latin typeface="Rockwell"/>
                <a:ea typeface="DejaVu Sans"/>
              </a:rPr>
              <a:t>Efectos secundarios leves: temblor y aumento de frecuencia cardíaca</a:t>
            </a:r>
            <a:endParaRPr lang="es-ES" sz="16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"/>
            </a:pPr>
            <a:r>
              <a:rPr lang="es-ES" sz="1600" b="0" strike="noStrike" spc="-1">
                <a:solidFill>
                  <a:srgbClr val="000000"/>
                </a:solidFill>
                <a:latin typeface="Rockwell"/>
                <a:ea typeface="DejaVu Sans"/>
              </a:rPr>
              <a:t>Se administra en una crisis asmática o previo ejercicio.</a:t>
            </a:r>
            <a:endParaRPr lang="es-ES" sz="16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"/>
            </a:pPr>
            <a:r>
              <a:rPr lang="es-ES" sz="1600" b="0" strike="noStrike" spc="-1">
                <a:solidFill>
                  <a:srgbClr val="000000"/>
                </a:solidFill>
                <a:latin typeface="Rockwell"/>
                <a:ea typeface="DejaVu Sans"/>
              </a:rPr>
              <a:t>La forma más rápida y con menos efectos secundarios de administrar tanto los medicamentos de rescate como los preventivos es la </a:t>
            </a:r>
            <a:r>
              <a:rPr lang="es-ES" sz="1600" b="1" strike="noStrike" spc="-1">
                <a:solidFill>
                  <a:srgbClr val="F81B02"/>
                </a:solidFill>
                <a:latin typeface="Rockwell"/>
                <a:ea typeface="DejaVu Sans"/>
              </a:rPr>
              <a:t>vía inhalada.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659" name="Imagen 4"/>
          <p:cNvPicPr/>
          <p:nvPr/>
        </p:nvPicPr>
        <p:blipFill>
          <a:blip r:embed="rId2"/>
          <a:srcRect l="21241" t="59779" r="24404" b="16964"/>
          <a:stretch/>
        </p:blipFill>
        <p:spPr>
          <a:xfrm>
            <a:off x="3063600" y="4900320"/>
            <a:ext cx="6907680" cy="166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4" name="CustomShape 2"/>
          <p:cNvSpPr/>
          <p:nvPr/>
        </p:nvSpPr>
        <p:spPr>
          <a:xfrm>
            <a:off x="652320" y="1382400"/>
            <a:ext cx="3546360" cy="409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90C226"/>
                </a:solidFill>
                <a:latin typeface="Trebuchet MS"/>
                <a:ea typeface="DejaVu Sans"/>
              </a:rPr>
              <a:t>CONCIENCIA</a:t>
            </a:r>
            <a:endParaRPr lang="es-ES" sz="4400" b="0" strike="noStrike" spc="-1">
              <a:latin typeface="Arial"/>
            </a:endParaRPr>
          </a:p>
        </p:txBody>
      </p:sp>
      <p:grpSp>
        <p:nvGrpSpPr>
          <p:cNvPr id="1405" name="Group 3"/>
          <p:cNvGrpSpPr/>
          <p:nvPr/>
        </p:nvGrpSpPr>
        <p:grpSpPr>
          <a:xfrm>
            <a:off x="1329120" y="-8640"/>
            <a:ext cx="4766040" cy="6866640"/>
            <a:chOff x="1329120" y="-8640"/>
            <a:chExt cx="4766040" cy="6866640"/>
          </a:xfrm>
        </p:grpSpPr>
        <p:sp>
          <p:nvSpPr>
            <p:cNvPr id="1406" name="Line 4"/>
            <p:cNvSpPr/>
            <p:nvPr/>
          </p:nvSpPr>
          <p:spPr>
            <a:xfrm>
              <a:off x="3274920" y="0"/>
              <a:ext cx="1218960" cy="6857640"/>
            </a:xfrm>
            <a:prstGeom prst="line">
              <a:avLst/>
            </a:prstGeom>
            <a:ln w="9360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07" name="Line 5"/>
            <p:cNvSpPr/>
            <p:nvPr/>
          </p:nvSpPr>
          <p:spPr>
            <a:xfrm flipH="1">
              <a:off x="1329120" y="3681360"/>
              <a:ext cx="4763520" cy="3176640"/>
            </a:xfrm>
            <a:prstGeom prst="line">
              <a:avLst/>
            </a:prstGeom>
            <a:ln w="9360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08" name="CustomShape 6"/>
            <p:cNvSpPr/>
            <p:nvPr/>
          </p:nvSpPr>
          <p:spPr>
            <a:xfrm>
              <a:off x="3085560" y="-8640"/>
              <a:ext cx="3006360" cy="686556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409" name="CustomShape 7"/>
            <p:cNvSpPr/>
            <p:nvPr/>
          </p:nvSpPr>
          <p:spPr>
            <a:xfrm>
              <a:off x="3507480" y="-8640"/>
              <a:ext cx="2587320" cy="686556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410" name="CustomShape 8"/>
            <p:cNvSpPr/>
            <p:nvPr/>
          </p:nvSpPr>
          <p:spPr>
            <a:xfrm>
              <a:off x="2836440" y="3048120"/>
              <a:ext cx="3258720" cy="38088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411" name="CustomShape 9"/>
            <p:cNvSpPr/>
            <p:nvPr/>
          </p:nvSpPr>
          <p:spPr>
            <a:xfrm>
              <a:off x="3238560" y="-8640"/>
              <a:ext cx="2853360" cy="686556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412" name="CustomShape 10"/>
            <p:cNvSpPr/>
            <p:nvPr/>
          </p:nvSpPr>
          <p:spPr>
            <a:xfrm>
              <a:off x="4802760" y="-8640"/>
              <a:ext cx="1289160" cy="686556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413" name="CustomShape 11"/>
            <p:cNvSpPr/>
            <p:nvPr/>
          </p:nvSpPr>
          <p:spPr>
            <a:xfrm>
              <a:off x="4843080" y="-8640"/>
              <a:ext cx="1248840" cy="686556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414" name="CustomShape 12"/>
            <p:cNvSpPr/>
            <p:nvPr/>
          </p:nvSpPr>
          <p:spPr>
            <a:xfrm>
              <a:off x="4275720" y="3589920"/>
              <a:ext cx="1816200" cy="3267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415" name="CustomShape 13"/>
          <p:cNvSpPr/>
          <p:nvPr/>
        </p:nvSpPr>
        <p:spPr>
          <a:xfrm>
            <a:off x="5977800" y="0"/>
            <a:ext cx="6213240" cy="6856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6" name="CustomShape 14"/>
          <p:cNvSpPr/>
          <p:nvPr/>
        </p:nvSpPr>
        <p:spPr>
          <a:xfrm>
            <a:off x="5922360" y="2747160"/>
            <a:ext cx="2545200" cy="714600"/>
          </a:xfrm>
          <a:prstGeom prst="rect">
            <a:avLst/>
          </a:prstGeom>
          <a:solidFill>
            <a:srgbClr val="FFFFCC"/>
          </a:solidFill>
          <a:ln>
            <a:solidFill>
              <a:srgbClr val="FFCC9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es-ES" sz="1800" b="1" strike="noStrike" spc="-1">
                <a:solidFill>
                  <a:srgbClr val="FF0000"/>
                </a:solidFill>
                <a:latin typeface="Trebuchet MS"/>
                <a:ea typeface="DejaVu Sans"/>
              </a:rPr>
              <a:t>¿ME OYE?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es-ES" sz="1800" b="1" strike="noStrike" spc="-1">
                <a:solidFill>
                  <a:srgbClr val="FF0000"/>
                </a:solidFill>
                <a:latin typeface="Trebuchet MS"/>
                <a:ea typeface="DejaVu Sans"/>
              </a:rPr>
              <a:t>¿SE ENCUENTRA BIEN?</a:t>
            </a:r>
            <a:endParaRPr lang="es-ES" sz="1800" b="0" strike="noStrike" spc="-1">
              <a:latin typeface="Aria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478937625"/>
              </p:ext>
            </p:extLst>
          </p:nvPr>
        </p:nvGraphicFramePr>
        <p:xfrm>
          <a:off x="4916520" y="944640"/>
          <a:ext cx="7025760" cy="4978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661" name="Group 2"/>
          <p:cNvGrpSpPr/>
          <p:nvPr/>
        </p:nvGrpSpPr>
        <p:grpSpPr>
          <a:xfrm>
            <a:off x="-420480" y="0"/>
            <a:ext cx="12583080" cy="6852240"/>
            <a:chOff x="-420480" y="0"/>
            <a:chExt cx="12583080" cy="6852240"/>
          </a:xfrm>
        </p:grpSpPr>
        <p:sp>
          <p:nvSpPr>
            <p:cNvPr id="1662" name="CustomShape 3"/>
            <p:cNvSpPr/>
            <p:nvPr/>
          </p:nvSpPr>
          <p:spPr>
            <a:xfrm>
              <a:off x="1303560" y="0"/>
              <a:ext cx="3861360" cy="6842520"/>
            </a:xfrm>
            <a:custGeom>
              <a:avLst/>
              <a:gdLst/>
              <a:ahLst/>
              <a:cxnLst/>
              <a:rect l="l" t="t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3" name="CustomShape 4"/>
            <p:cNvSpPr/>
            <p:nvPr/>
          </p:nvSpPr>
          <p:spPr>
            <a:xfrm>
              <a:off x="10623600" y="9360"/>
              <a:ext cx="1538640" cy="554400"/>
            </a:xfrm>
            <a:custGeom>
              <a:avLst/>
              <a:gdLst/>
              <a:ahLst/>
              <a:cxnLst/>
              <a:rect l="l" t="t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4" name="CustomShape 5"/>
            <p:cNvSpPr/>
            <p:nvPr/>
          </p:nvSpPr>
          <p:spPr>
            <a:xfrm>
              <a:off x="10244160" y="5013360"/>
              <a:ext cx="1918080" cy="1829160"/>
            </a:xfrm>
            <a:custGeom>
              <a:avLst/>
              <a:gdLst/>
              <a:ahLst/>
              <a:cxnLst/>
              <a:rect l="l" t="t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5" name="CustomShape 6"/>
            <p:cNvSpPr/>
            <p:nvPr/>
          </p:nvSpPr>
          <p:spPr>
            <a:xfrm>
              <a:off x="1117800" y="0"/>
              <a:ext cx="3675600" cy="6842520"/>
            </a:xfrm>
            <a:custGeom>
              <a:avLst/>
              <a:gdLst/>
              <a:ahLst/>
              <a:cxnLst/>
              <a:rect l="l" t="t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6" name="CustomShape 7"/>
            <p:cNvSpPr/>
            <p:nvPr/>
          </p:nvSpPr>
          <p:spPr>
            <a:xfrm>
              <a:off x="11199960" y="9360"/>
              <a:ext cx="962640" cy="365760"/>
            </a:xfrm>
            <a:custGeom>
              <a:avLst/>
              <a:gdLst/>
              <a:ahLst/>
              <a:cxnLst/>
              <a:rect l="l" t="t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7" name="CustomShape 8"/>
            <p:cNvSpPr/>
            <p:nvPr/>
          </p:nvSpPr>
          <p:spPr>
            <a:xfrm>
              <a:off x="10491840" y="5275440"/>
              <a:ext cx="1665720" cy="1576800"/>
            </a:xfrm>
            <a:custGeom>
              <a:avLst/>
              <a:gdLst/>
              <a:ahLst/>
              <a:cxnLst/>
              <a:rect l="l" t="t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8" name="CustomShape 9"/>
            <p:cNvSpPr/>
            <p:nvPr/>
          </p:nvSpPr>
          <p:spPr>
            <a:xfrm>
              <a:off x="998640" y="0"/>
              <a:ext cx="3620160" cy="6842520"/>
            </a:xfrm>
            <a:custGeom>
              <a:avLst/>
              <a:gdLst/>
              <a:ahLst/>
              <a:cxnLst/>
              <a:rect l="l" t="t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9" name="CustomShape 10"/>
            <p:cNvSpPr/>
            <p:nvPr/>
          </p:nvSpPr>
          <p:spPr>
            <a:xfrm>
              <a:off x="11498400" y="9360"/>
              <a:ext cx="664200" cy="255960"/>
            </a:xfrm>
            <a:custGeom>
              <a:avLst/>
              <a:gdLst/>
              <a:ahLst/>
              <a:cxnLst/>
              <a:rect l="l" t="t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0" name="CustomShape 11"/>
            <p:cNvSpPr/>
            <p:nvPr/>
          </p:nvSpPr>
          <p:spPr>
            <a:xfrm>
              <a:off x="10638000" y="5408640"/>
              <a:ext cx="1524600" cy="1433880"/>
            </a:xfrm>
            <a:custGeom>
              <a:avLst/>
              <a:gdLst/>
              <a:ahLst/>
              <a:cxnLst/>
              <a:rect l="l" t="t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1" name="CustomShape 12"/>
            <p:cNvSpPr/>
            <p:nvPr/>
          </p:nvSpPr>
          <p:spPr>
            <a:xfrm>
              <a:off x="998640" y="0"/>
              <a:ext cx="3243600" cy="6842520"/>
            </a:xfrm>
            <a:custGeom>
              <a:avLst/>
              <a:gdLst/>
              <a:ahLst/>
              <a:cxnLst/>
              <a:rect l="l" t="t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2" name="CustomShape 13"/>
            <p:cNvSpPr/>
            <p:nvPr/>
          </p:nvSpPr>
          <p:spPr>
            <a:xfrm>
              <a:off x="10800000" y="5518080"/>
              <a:ext cx="1362600" cy="1324440"/>
            </a:xfrm>
            <a:custGeom>
              <a:avLst/>
              <a:gdLst/>
              <a:ahLst/>
              <a:cxnLst/>
              <a:rect l="l" t="t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3" name="CustomShape 14"/>
            <p:cNvSpPr/>
            <p:nvPr/>
          </p:nvSpPr>
          <p:spPr>
            <a:xfrm>
              <a:off x="885960" y="0"/>
              <a:ext cx="3229560" cy="6842520"/>
            </a:xfrm>
            <a:custGeom>
              <a:avLst/>
              <a:gdLst/>
              <a:ahLst/>
              <a:cxnLst/>
              <a:rect l="l" t="t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4" name="CustomShape 15"/>
            <p:cNvSpPr/>
            <p:nvPr/>
          </p:nvSpPr>
          <p:spPr>
            <a:xfrm>
              <a:off x="10976040" y="5694480"/>
              <a:ext cx="1186200" cy="1148400"/>
            </a:xfrm>
            <a:custGeom>
              <a:avLst/>
              <a:gdLst/>
              <a:ahLst/>
              <a:cxnLst/>
              <a:rect l="l" t="t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5" name="CustomShape 16"/>
            <p:cNvSpPr/>
            <p:nvPr/>
          </p:nvSpPr>
          <p:spPr>
            <a:xfrm>
              <a:off x="480960" y="0"/>
              <a:ext cx="3420000" cy="6842520"/>
            </a:xfrm>
            <a:custGeom>
              <a:avLst/>
              <a:gdLst/>
              <a:ahLst/>
              <a:cxnLst/>
              <a:rect l="l" t="t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6" name="CustomShape 17"/>
            <p:cNvSpPr/>
            <p:nvPr/>
          </p:nvSpPr>
          <p:spPr>
            <a:xfrm>
              <a:off x="11283840" y="6049800"/>
              <a:ext cx="878400" cy="792720"/>
            </a:xfrm>
            <a:custGeom>
              <a:avLst/>
              <a:gdLst/>
              <a:ahLst/>
              <a:cxnLst/>
              <a:rect l="l" t="t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7" name="CustomShape 18"/>
            <p:cNvSpPr/>
            <p:nvPr/>
          </p:nvSpPr>
          <p:spPr>
            <a:xfrm>
              <a:off x="595440" y="0"/>
              <a:ext cx="2716560" cy="6842520"/>
            </a:xfrm>
            <a:custGeom>
              <a:avLst/>
              <a:gdLst/>
              <a:ahLst/>
              <a:cxnLst/>
              <a:rect l="l" t="t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600">
              <a:solidFill>
                <a:schemeClr val="tx1">
                  <a:alpha val="20000"/>
                </a:schemeClr>
              </a:solidFill>
              <a:prstDash val="dashDot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8" name="CustomShape 19"/>
            <p:cNvSpPr/>
            <p:nvPr/>
          </p:nvSpPr>
          <p:spPr>
            <a:xfrm>
              <a:off x="258840" y="0"/>
              <a:ext cx="2943720" cy="6842520"/>
            </a:xfrm>
            <a:custGeom>
              <a:avLst/>
              <a:gdLst/>
              <a:ahLst/>
              <a:cxnLst/>
              <a:rect l="l" t="t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prstDash val="lg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9" name="CustomShape 20"/>
            <p:cNvSpPr/>
            <p:nvPr/>
          </p:nvSpPr>
          <p:spPr>
            <a:xfrm>
              <a:off x="-420480" y="0"/>
              <a:ext cx="2402280" cy="6842520"/>
            </a:xfrm>
            <a:custGeom>
              <a:avLst/>
              <a:gdLst/>
              <a:ahLst/>
              <a:cxnLst/>
              <a:rect l="l" t="t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80" name="CustomShape 21"/>
            <p:cNvSpPr/>
            <p:nvPr/>
          </p:nvSpPr>
          <p:spPr>
            <a:xfrm>
              <a:off x="11160" y="9360"/>
              <a:ext cx="1770480" cy="3197880"/>
            </a:xfrm>
            <a:custGeom>
              <a:avLst/>
              <a:gdLst/>
              <a:ahLst/>
              <a:cxnLst/>
              <a:rect l="l" t="t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81" name="CustomShape 22"/>
            <p:cNvSpPr/>
            <p:nvPr/>
          </p:nvSpPr>
          <p:spPr>
            <a:xfrm>
              <a:off x="1800" y="6016680"/>
              <a:ext cx="213120" cy="825840"/>
            </a:xfrm>
            <a:custGeom>
              <a:avLst/>
              <a:gdLst/>
              <a:ahLst/>
              <a:cxnLst/>
              <a:rect l="l" t="t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82" name="CustomShape 23"/>
            <p:cNvSpPr/>
            <p:nvPr/>
          </p:nvSpPr>
          <p:spPr>
            <a:xfrm>
              <a:off x="11160" y="0"/>
              <a:ext cx="1560960" cy="2227680"/>
            </a:xfrm>
            <a:custGeom>
              <a:avLst/>
              <a:gdLst/>
              <a:ahLst/>
              <a:cxnLst/>
              <a:rect l="l" t="t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360">
              <a:solidFill>
                <a:schemeClr val="tx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683" name="Marcador de contenido 3"/>
          <p:cNvPicPr/>
          <p:nvPr/>
        </p:nvPicPr>
        <p:blipFill>
          <a:blip r:embed="rId2"/>
          <a:srcRect l="19719" t="26024" r="24838" b="23076"/>
          <a:stretch/>
        </p:blipFill>
        <p:spPr>
          <a:xfrm>
            <a:off x="703080" y="643320"/>
            <a:ext cx="10784880" cy="556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CustomShape 1"/>
          <p:cNvSpPr/>
          <p:nvPr/>
        </p:nvSpPr>
        <p:spPr>
          <a:xfrm>
            <a:off x="888480" y="2350080"/>
            <a:ext cx="3497760" cy="245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5" name="CustomShape 2"/>
          <p:cNvSpPr/>
          <p:nvPr/>
        </p:nvSpPr>
        <p:spPr>
          <a:xfrm>
            <a:off x="5980680" y="804600"/>
            <a:ext cx="6280920" cy="524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800" b="0" strike="noStrike" spc="-1" dirty="0">
                <a:solidFill>
                  <a:srgbClr val="000000"/>
                </a:solidFill>
                <a:latin typeface="Rockwell"/>
                <a:ea typeface="DejaVu Sans"/>
              </a:rPr>
              <a:t>Administrar la medicación lo antes posible, 2-4 inhalaciones, y si no mejora a los 20 mints aplicar una segunda dosis. Llamar a Urgencias. </a:t>
            </a:r>
            <a:endParaRPr lang="es-ES" sz="1800" b="0" strike="noStrike" spc="-1" dirty="0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800" b="0" strike="noStrike" spc="-1" dirty="0">
                <a:solidFill>
                  <a:srgbClr val="000000"/>
                </a:solidFill>
                <a:latin typeface="Rockwell"/>
                <a:ea typeface="DejaVu Sans"/>
              </a:rPr>
              <a:t>Los inhaladores presurizados deben ser agitados antes de cada aplicación.</a:t>
            </a:r>
            <a:endParaRPr lang="es-ES" sz="1800" b="0" strike="noStrike" spc="-1" dirty="0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800" b="0" strike="noStrike" spc="-1" dirty="0">
                <a:solidFill>
                  <a:srgbClr val="000000"/>
                </a:solidFill>
                <a:latin typeface="Rockwell"/>
                <a:ea typeface="DejaVu Sans"/>
              </a:rPr>
              <a:t>No descargar múltiples pulsaciones simultáneas, esperar 30 segundos entre cada pulsación.</a:t>
            </a:r>
            <a:endParaRPr lang="es-ES" sz="1800" b="0" strike="noStrike" spc="-1" dirty="0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800" b="0" strike="noStrike" spc="-1" dirty="0">
                <a:solidFill>
                  <a:srgbClr val="000000"/>
                </a:solidFill>
                <a:latin typeface="Rockwell"/>
                <a:ea typeface="DejaVu Sans"/>
              </a:rPr>
              <a:t>Inhalar inmediatamente después de la pulsación</a:t>
            </a:r>
            <a:endParaRPr lang="es-ES" sz="1800" b="0" strike="noStrike" spc="-1" dirty="0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F81B02"/>
              </a:buClr>
              <a:buSzPct val="110000"/>
              <a:buFont typeface="Wingdings" charset="2"/>
              <a:buChar char=""/>
            </a:pPr>
            <a:r>
              <a:rPr lang="es-ES" sz="1800" b="0" strike="noStrike" spc="-1" dirty="0">
                <a:solidFill>
                  <a:srgbClr val="000000"/>
                </a:solidFill>
                <a:latin typeface="Rockwell"/>
                <a:ea typeface="DejaVu Sans"/>
              </a:rPr>
              <a:t>Enjuagarse la boca tras las inhalaciones.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1686" name="Imagen 3"/>
          <p:cNvPicPr/>
          <p:nvPr/>
        </p:nvPicPr>
        <p:blipFill>
          <a:blip r:embed="rId2"/>
          <a:srcRect l="26139" t="18278" r="29849" b="22579"/>
          <a:stretch/>
        </p:blipFill>
        <p:spPr>
          <a:xfrm>
            <a:off x="-185760" y="804600"/>
            <a:ext cx="6280920" cy="484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CustomShape 1"/>
          <p:cNvSpPr/>
          <p:nvPr/>
        </p:nvSpPr>
        <p:spPr>
          <a:xfrm>
            <a:off x="888480" y="2350080"/>
            <a:ext cx="3497760" cy="245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8" name="CustomShape 2"/>
          <p:cNvSpPr/>
          <p:nvPr/>
        </p:nvSpPr>
        <p:spPr>
          <a:xfrm>
            <a:off x="5118480" y="803160"/>
            <a:ext cx="6280920" cy="524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9" name="Imagen 3"/>
          <p:cNvPicPr/>
          <p:nvPr/>
        </p:nvPicPr>
        <p:blipFill>
          <a:blip r:embed="rId2"/>
          <a:srcRect l="30115" t="20428" r="30115" b="21506"/>
          <a:stretch/>
        </p:blipFill>
        <p:spPr>
          <a:xfrm>
            <a:off x="0" y="546840"/>
            <a:ext cx="6706800" cy="5504040"/>
          </a:xfrm>
          <a:prstGeom prst="rect">
            <a:avLst/>
          </a:prstGeom>
          <a:ln>
            <a:noFill/>
          </a:ln>
        </p:spPr>
      </p:pic>
      <p:pic>
        <p:nvPicPr>
          <p:cNvPr id="1690" name="Imagen 4"/>
          <p:cNvPicPr/>
          <p:nvPr/>
        </p:nvPicPr>
        <p:blipFill>
          <a:blip r:embed="rId3"/>
          <a:srcRect l="26260" t="19700" r="25494" b="22795"/>
          <a:stretch/>
        </p:blipFill>
        <p:spPr>
          <a:xfrm>
            <a:off x="6095880" y="546840"/>
            <a:ext cx="6360120" cy="576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CustomShape 1"/>
          <p:cNvSpPr/>
          <p:nvPr/>
        </p:nvSpPr>
        <p:spPr>
          <a:xfrm>
            <a:off x="1251720" y="645120"/>
            <a:ext cx="4356360" cy="131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4400" b="0" strike="noStrike" cap="all" spc="194">
                <a:solidFill>
                  <a:srgbClr val="2A1A00"/>
                </a:solidFill>
                <a:latin typeface="Impact"/>
                <a:ea typeface="DejaVu Sans"/>
              </a:rPr>
              <a:t>DIABETES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692" name="CustomShape 2"/>
          <p:cNvSpPr/>
          <p:nvPr/>
        </p:nvSpPr>
        <p:spPr>
          <a:xfrm>
            <a:off x="885240" y="1305360"/>
            <a:ext cx="5696280" cy="509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Es la enfermedad crónica más frecuentes en los niños, después del asma. </a:t>
            </a:r>
            <a:r>
              <a:rPr lang="es-ES" sz="20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NO ES CONTAGIOSA</a:t>
            </a:r>
            <a:r>
              <a:rPr lang="es-ES" sz="20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.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Se produce por un déficit de la producción de insulina por el páncreas, lo que conlleva un aumento de la glucosa en sangre.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El tratamiento consiste en el aporte externo de </a:t>
            </a:r>
            <a:r>
              <a:rPr lang="es-ES" sz="20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insulina</a:t>
            </a:r>
            <a:r>
              <a:rPr lang="es-ES" sz="2000" b="0" strike="noStrike" spc="-1">
                <a:solidFill>
                  <a:srgbClr val="FF0000"/>
                </a:solidFill>
                <a:latin typeface="Gill Sans MT"/>
                <a:ea typeface="DejaVu Sans"/>
              </a:rPr>
              <a:t>, </a:t>
            </a:r>
            <a:r>
              <a:rPr lang="es-ES" sz="20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el control de la </a:t>
            </a:r>
            <a:r>
              <a:rPr lang="es-ES" sz="20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dieta</a:t>
            </a:r>
            <a:r>
              <a:rPr lang="es-ES" sz="20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 y el ajuste del </a:t>
            </a:r>
            <a:r>
              <a:rPr lang="es-ES" sz="20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ejercicio físico</a:t>
            </a:r>
            <a:r>
              <a:rPr lang="es-ES" sz="20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.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Los dos problemas más graves que pueden surgir son </a:t>
            </a:r>
            <a:r>
              <a:rPr lang="es-ES" sz="20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HIPERGLUCEMIA</a:t>
            </a:r>
            <a:r>
              <a:rPr lang="es-ES" sz="2000" b="0" strike="noStrike" spc="-1">
                <a:solidFill>
                  <a:srgbClr val="FF0000"/>
                </a:solidFill>
                <a:latin typeface="Gill Sans MT"/>
                <a:ea typeface="DejaVu Sans"/>
              </a:rPr>
              <a:t> e </a:t>
            </a:r>
            <a:r>
              <a:rPr lang="es-ES" sz="20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HIPOGLUCEMIA</a:t>
            </a:r>
            <a:r>
              <a:rPr lang="es-ES" sz="2000" b="0" strike="noStrike" spc="-1">
                <a:solidFill>
                  <a:srgbClr val="FF0000"/>
                </a:solidFill>
                <a:latin typeface="Gill Sans MT"/>
                <a:ea typeface="DejaVu Sans"/>
              </a:rPr>
              <a:t>.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Gill Sans MT"/>
                <a:ea typeface="DejaVu Sans"/>
              </a:rPr>
              <a:t>Normoglucemia: </a:t>
            </a:r>
            <a:r>
              <a:rPr lang="es-ES" sz="20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70-110 mg/dl</a:t>
            </a:r>
            <a:endParaRPr lang="es-ES" sz="2000" b="0" strike="noStrike" spc="-1">
              <a:latin typeface="Arial"/>
            </a:endParaRPr>
          </a:p>
        </p:txBody>
      </p:sp>
      <p:pic>
        <p:nvPicPr>
          <p:cNvPr id="1693" name="Picture 2" descr="Resultado de imagen de DIBUJOS DIABETES"/>
          <p:cNvPicPr/>
          <p:nvPr/>
        </p:nvPicPr>
        <p:blipFill>
          <a:blip r:embed="rId2"/>
          <a:srcRect b="8639"/>
          <a:stretch/>
        </p:blipFill>
        <p:spPr>
          <a:xfrm>
            <a:off x="6737400" y="645120"/>
            <a:ext cx="5175720" cy="509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CustomShape 1"/>
          <p:cNvSpPr/>
          <p:nvPr/>
        </p:nvSpPr>
        <p:spPr>
          <a:xfrm>
            <a:off x="1251720" y="382320"/>
            <a:ext cx="1017720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s-ES" sz="5100" b="0" strike="noStrike" cap="all" spc="194">
                <a:solidFill>
                  <a:srgbClr val="FFA615"/>
                </a:solidFill>
                <a:latin typeface="Impact"/>
                <a:ea typeface="DejaVu Sans"/>
              </a:rPr>
              <a:t>hipoglucemia</a:t>
            </a:r>
            <a:endParaRPr lang="es-ES" sz="5100" b="0" strike="noStrike" spc="-1">
              <a:latin typeface="Arial"/>
            </a:endParaRPr>
          </a:p>
        </p:txBody>
      </p:sp>
      <p:sp>
        <p:nvSpPr>
          <p:cNvPr id="1695" name="CustomShape 2"/>
          <p:cNvSpPr/>
          <p:nvPr/>
        </p:nvSpPr>
        <p:spPr>
          <a:xfrm>
            <a:off x="1125360" y="1128600"/>
            <a:ext cx="10303560" cy="556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6000" lnSpcReduction="20000"/>
          </a:bodyPr>
          <a:lstStyle/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595959"/>
                </a:solidFill>
                <a:latin typeface="Gill Sans MT"/>
                <a:ea typeface="DejaVu Sans"/>
              </a:rPr>
              <a:t>Valores de glucosa por &lt;  60 mg/dl.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595959"/>
                </a:solidFill>
                <a:latin typeface="Gill Sans MT"/>
                <a:ea typeface="DejaVu Sans"/>
              </a:rPr>
              <a:t>Síntomas: temblor, palidez, sudor frío, taquicardia, palpitaciones, hambre. Posteriormente aparece disartria, confusión, diplopía, y finalmente coma.</a:t>
            </a:r>
            <a:endParaRPr lang="es-ES" sz="2000" b="0" strike="noStrike" spc="-1" dirty="0">
              <a:latin typeface="Arial"/>
            </a:endParaRPr>
          </a:p>
          <a:p>
            <a:pPr algn="just">
              <a:lnSpc>
                <a:spcPct val="11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2000" b="1" u="sng" strike="noStrike" spc="-1" dirty="0">
                <a:solidFill>
                  <a:srgbClr val="FF6699"/>
                </a:solidFill>
                <a:uFillTx/>
                <a:latin typeface="Gill Sans MT"/>
                <a:ea typeface="DejaVu Sans"/>
              </a:rPr>
              <a:t>ACTUACIÓN</a:t>
            </a:r>
            <a:endParaRPr lang="es-ES" sz="2000" b="0" strike="noStrike" spc="-1" dirty="0">
              <a:latin typeface="Arial"/>
            </a:endParaRPr>
          </a:p>
          <a:p>
            <a:pPr marL="457200" indent="-4561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AutoNum type="arabicPeriod"/>
              <a:tabLst>
                <a:tab pos="0" algn="l"/>
              </a:tabLst>
            </a:pPr>
            <a:r>
              <a:rPr lang="es-ES" sz="2000" b="1" u="sng" strike="noStrike" spc="-1" dirty="0">
                <a:solidFill>
                  <a:srgbClr val="000000"/>
                </a:solidFill>
                <a:uFillTx/>
                <a:latin typeface="Gill Sans MT"/>
                <a:ea typeface="DejaVu Sans"/>
              </a:rPr>
              <a:t>Consciente: 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Gill Sans MT"/>
                <a:ea typeface="DejaVu Sans"/>
              </a:rPr>
              <a:t>Administrar 15 gr de azúcares de absorción rápida: 2 terrones de azúcar o 2 pastillas de Gluco-sport, o medio vaso  de zumo de frutas o cualquier bebida azucarada.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Gill Sans MT"/>
                <a:ea typeface="DejaVu Sans"/>
              </a:rPr>
              <a:t>A los 10-15 mints , si persisten los síntomas repetir la dosis anterior.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Gill Sans MT"/>
                <a:ea typeface="DejaVu Sans"/>
              </a:rPr>
              <a:t>Después, si se recupera, administrar hidratos de carbono de absorción lenta: 20 gr de pan, 3 galletas maría, 2 yogures naturales, o 1 pieza de fruta (plátano o pera).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Gill Sans MT"/>
                <a:ea typeface="DejaVu Sans"/>
              </a:rPr>
              <a:t>Si ocurre en un momento próximo a la consulta se adelantará la comida y se administrará hidratos de absorción rápida.</a:t>
            </a:r>
            <a:endParaRPr lang="es-ES" sz="2000" b="0" strike="noStrike" spc="-1" dirty="0">
              <a:latin typeface="Arial"/>
            </a:endParaRPr>
          </a:p>
          <a:p>
            <a:pPr marL="457200" indent="-4561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AutoNum type="arabicPeriod"/>
              <a:tabLst>
                <a:tab pos="0" algn="l"/>
              </a:tabLst>
            </a:pPr>
            <a:r>
              <a:rPr lang="es-ES" sz="2000" b="1" u="sng" strike="noStrike" spc="-1" dirty="0">
                <a:solidFill>
                  <a:srgbClr val="000000"/>
                </a:solidFill>
                <a:uFillTx/>
                <a:latin typeface="Gill Sans MT"/>
                <a:ea typeface="DejaVu Sans"/>
              </a:rPr>
              <a:t>Inconsciente: 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Gill Sans MT"/>
                <a:ea typeface="DejaVu Sans"/>
              </a:rPr>
              <a:t>No dar alimentos sólidos ni líquidos por la boca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Gill Sans MT"/>
                <a:ea typeface="DejaVu Sans"/>
              </a:rPr>
              <a:t>Administrar inmediatamente glucagón intramuscular o subcutáneo: 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Courier New"/>
              <a:buChar char="o"/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Gill Sans MT"/>
                <a:ea typeface="DejaVu Sans"/>
              </a:rPr>
              <a:t>En niños &lt; 2 años: ¼ de ampolla.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Courier New"/>
              <a:buChar char="o"/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Gill Sans MT"/>
                <a:ea typeface="DejaVu Sans"/>
              </a:rPr>
              <a:t>En niños de 2- 6 años: ½ ampolla.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Courier New"/>
              <a:buChar char="o"/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Gill Sans MT"/>
                <a:ea typeface="DejaVu Sans"/>
              </a:rPr>
              <a:t>En niños &gt; 6 años: 1 ampolla. 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Wingdings" charset="2"/>
              <a:buChar char=""/>
              <a:tabLst>
                <a:tab pos="0" algn="l"/>
              </a:tabLst>
            </a:pPr>
            <a:r>
              <a:rPr lang="es-ES" sz="2000" b="1" strike="noStrike" spc="-1" dirty="0">
                <a:solidFill>
                  <a:srgbClr val="FF0000"/>
                </a:solidFill>
                <a:latin typeface="Gill Sans MT"/>
                <a:ea typeface="DejaVu Sans"/>
              </a:rPr>
              <a:t>Se puede repetir en 10 minutos si no se recupera</a:t>
            </a:r>
            <a:endParaRPr lang="es-ES" sz="20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700"/>
              </a:spcBef>
              <a:tabLst>
                <a:tab pos="0" algn="l"/>
              </a:tabLst>
            </a:pPr>
            <a:endParaRPr lang="es-ES" sz="20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700"/>
              </a:spcBef>
              <a:tabLst>
                <a:tab pos="0" algn="l"/>
              </a:tabLst>
            </a:pPr>
            <a:endParaRPr lang="es-ES" sz="20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700"/>
              </a:spcBef>
              <a:tabLst>
                <a:tab pos="0" algn="l"/>
              </a:tabLst>
            </a:pPr>
            <a:endParaRPr lang="es-ES" sz="2000" b="0" strike="noStrike" spc="-1" dirty="0">
              <a:latin typeface="Arial"/>
            </a:endParaRPr>
          </a:p>
        </p:txBody>
      </p:sp>
      <p:pic>
        <p:nvPicPr>
          <p:cNvPr id="1696" name="Picture 2" descr="Resultado de imagen de DIBUJOS  NIÑO AGOTADO"/>
          <p:cNvPicPr/>
          <p:nvPr/>
        </p:nvPicPr>
        <p:blipFill>
          <a:blip r:embed="rId2"/>
          <a:srcRect b="8765"/>
          <a:stretch/>
        </p:blipFill>
        <p:spPr>
          <a:xfrm>
            <a:off x="9551880" y="4535640"/>
            <a:ext cx="2362320" cy="232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Ver las imágenes de origen">
            <a:extLst>
              <a:ext uri="{FF2B5EF4-FFF2-40B4-BE49-F238E27FC236}">
                <a16:creationId xmlns:a16="http://schemas.microsoft.com/office/drawing/2014/main" id="{46E52635-5504-7BF6-D4C7-271286B9F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920" y="4984560"/>
            <a:ext cx="2558621" cy="1671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CustomShape 1"/>
          <p:cNvSpPr/>
          <p:nvPr/>
        </p:nvSpPr>
        <p:spPr>
          <a:xfrm>
            <a:off x="1251720" y="382320"/>
            <a:ext cx="1017720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s-ES" sz="5100" b="0" strike="noStrike" cap="all" spc="194" dirty="0">
                <a:solidFill>
                  <a:srgbClr val="FFA615"/>
                </a:solidFill>
                <a:latin typeface="Impact"/>
                <a:ea typeface="DejaVu Sans"/>
              </a:rPr>
              <a:t>Glucagón IM  </a:t>
            </a:r>
            <a:r>
              <a:rPr lang="es-ES" sz="3200" b="0" strike="noStrike" cap="all" spc="194" dirty="0">
                <a:solidFill>
                  <a:srgbClr val="FFA615"/>
                </a:solidFill>
                <a:latin typeface="Impact"/>
                <a:ea typeface="DejaVu Sans"/>
              </a:rPr>
              <a:t>o</a:t>
            </a:r>
            <a:r>
              <a:rPr lang="es-ES" sz="5100" b="0" strike="noStrike" cap="all" spc="194" dirty="0">
                <a:solidFill>
                  <a:srgbClr val="FFA615"/>
                </a:solidFill>
                <a:latin typeface="Impact"/>
                <a:ea typeface="DejaVu Sans"/>
              </a:rPr>
              <a:t>  SBC</a:t>
            </a:r>
            <a:endParaRPr lang="es-ES" sz="5100" b="0" strike="noStrike" spc="-1" dirty="0">
              <a:latin typeface="Arial"/>
            </a:endParaRPr>
          </a:p>
        </p:txBody>
      </p:sp>
      <p:sp>
        <p:nvSpPr>
          <p:cNvPr id="1698" name="CustomShape 2"/>
          <p:cNvSpPr/>
          <p:nvPr/>
        </p:nvSpPr>
        <p:spPr>
          <a:xfrm>
            <a:off x="1251720" y="980388"/>
            <a:ext cx="10177200" cy="41103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595959"/>
                </a:solidFill>
                <a:latin typeface="Gill Sans MT"/>
                <a:ea typeface="DejaVu Sans"/>
              </a:rPr>
              <a:t>Conservar en nevera (2-8 °C).</a:t>
            </a: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spc="-1" dirty="0">
                <a:solidFill>
                  <a:srgbClr val="595959"/>
                </a:solidFill>
                <a:latin typeface="Gill Sans MT"/>
              </a:rPr>
              <a:t>A temperatura &lt; 25º durante 18 meses.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595959"/>
                </a:solidFill>
                <a:latin typeface="Gill Sans MT"/>
                <a:ea typeface="DejaVu Sans"/>
              </a:rPr>
              <a:t>No congelar.</a:t>
            </a: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spc="-1" dirty="0">
                <a:solidFill>
                  <a:srgbClr val="595959"/>
                </a:solidFill>
                <a:latin typeface="Gill Sans MT"/>
              </a:rPr>
              <a:t>Protegido de la luz.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595959"/>
                </a:solidFill>
                <a:latin typeface="Gill Sans MT"/>
                <a:ea typeface="DejaVu Sans"/>
              </a:rPr>
              <a:t>No usar si está caducado o con aspecto de gel.</a:t>
            </a:r>
            <a:endParaRPr lang="es-ES" sz="2000" b="0" strike="noStrike" spc="-1" dirty="0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 dirty="0">
                <a:solidFill>
                  <a:srgbClr val="595959"/>
                </a:solidFill>
                <a:latin typeface="Gill Sans MT"/>
                <a:ea typeface="DejaVu Sans"/>
              </a:rPr>
              <a:t>Inyectar bajo la piel o en un músculo.</a:t>
            </a:r>
            <a:endParaRPr lang="es-ES" sz="20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700"/>
              </a:spcBef>
            </a:pPr>
            <a:endParaRPr lang="es-ES" sz="2000" b="0" strike="noStrike" spc="-1" dirty="0">
              <a:latin typeface="Arial"/>
            </a:endParaRPr>
          </a:p>
        </p:txBody>
      </p:sp>
      <p:pic>
        <p:nvPicPr>
          <p:cNvPr id="1699" name="Imagen 3"/>
          <p:cNvPicPr/>
          <p:nvPr/>
        </p:nvPicPr>
        <p:blipFill>
          <a:blip r:embed="rId2"/>
          <a:srcRect l="21122" t="27338" r="25931" b="50030"/>
          <a:stretch/>
        </p:blipFill>
        <p:spPr>
          <a:xfrm>
            <a:off x="1251720" y="3798360"/>
            <a:ext cx="10177200" cy="261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00" name="Imagen 4"/>
          <p:cNvPicPr/>
          <p:nvPr/>
        </p:nvPicPr>
        <p:blipFill>
          <a:blip r:embed="rId3"/>
          <a:srcRect l="19163" t="29134" r="54563" b="31698"/>
          <a:stretch/>
        </p:blipFill>
        <p:spPr>
          <a:xfrm>
            <a:off x="7132320" y="198000"/>
            <a:ext cx="4296600" cy="359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5100" b="0" strike="noStrike" spc="-1" dirty="0">
                <a:solidFill>
                  <a:schemeClr val="tx2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GLUCAGON INTRANASAL</a:t>
            </a:r>
          </a:p>
        </p:txBody>
      </p:sp>
      <p:sp>
        <p:nvSpPr>
          <p:cNvPr id="1702" name="TextShape 2"/>
          <p:cNvSpPr txBox="1"/>
          <p:nvPr/>
        </p:nvSpPr>
        <p:spPr>
          <a:xfrm>
            <a:off x="1246334" y="1604520"/>
            <a:ext cx="10281021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Tx/>
              <a:buChar char="-"/>
            </a:pPr>
            <a:r>
              <a:rPr lang="es-ES" sz="2400" b="0" strike="noStrike" spc="-1" dirty="0">
                <a:latin typeface="Arial"/>
              </a:rPr>
              <a:t>Envase unidosis de 3 mg</a:t>
            </a:r>
          </a:p>
          <a:p>
            <a:pPr marL="457200" indent="-457200">
              <a:buFontTx/>
              <a:buChar char="-"/>
            </a:pPr>
            <a:r>
              <a:rPr lang="es-ES" sz="2400" spc="-1" dirty="0">
                <a:latin typeface="Arial"/>
              </a:rPr>
              <a:t>Indicado en mayores de 4 años</a:t>
            </a:r>
          </a:p>
          <a:p>
            <a:pPr marL="457200" indent="-457200">
              <a:buFontTx/>
              <a:buChar char="-"/>
            </a:pPr>
            <a:r>
              <a:rPr lang="es-ES" sz="2400" spc="-1" dirty="0">
                <a:latin typeface="Arial"/>
              </a:rPr>
              <a:t>No precisa inhalación profunda</a:t>
            </a:r>
          </a:p>
          <a:p>
            <a:pPr marL="457200" indent="-457200">
              <a:buFontTx/>
              <a:buChar char="-"/>
            </a:pPr>
            <a:endParaRPr lang="es-ES" sz="3200" spc="-1" dirty="0">
              <a:latin typeface="Arial"/>
            </a:endParaRPr>
          </a:p>
          <a:p>
            <a:pPr marL="457200" indent="-457200">
              <a:buFontTx/>
              <a:buChar char="-"/>
            </a:pPr>
            <a:endParaRPr lang="es-ES" sz="3200" spc="-1" dirty="0">
              <a:latin typeface="Arial"/>
            </a:endParaRPr>
          </a:p>
          <a:p>
            <a:endParaRPr lang="es-ES" sz="3200" spc="-1" dirty="0">
              <a:latin typeface="Arial"/>
            </a:endParaRPr>
          </a:p>
          <a:p>
            <a:pPr marL="457200" indent="-457200">
              <a:buFontTx/>
              <a:buChar char="-"/>
            </a:pPr>
            <a:endParaRPr lang="es-ES" sz="3200" b="0" strike="noStrike" spc="-1" dirty="0">
              <a:latin typeface="Arial"/>
            </a:endParaRPr>
          </a:p>
        </p:txBody>
      </p:sp>
      <p:pic>
        <p:nvPicPr>
          <p:cNvPr id="4" name="Imagen 3" descr="Ver las imágenes de origen">
            <a:extLst>
              <a:ext uri="{FF2B5EF4-FFF2-40B4-BE49-F238E27FC236}">
                <a16:creationId xmlns:a16="http://schemas.microsoft.com/office/drawing/2014/main" id="{A7F02CAA-974E-A22F-98CD-16DA5ED4D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850" y="1604520"/>
            <a:ext cx="3508575" cy="31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Ver las imágenes de origen">
            <a:extLst>
              <a:ext uri="{FF2B5EF4-FFF2-40B4-BE49-F238E27FC236}">
                <a16:creationId xmlns:a16="http://schemas.microsoft.com/office/drawing/2014/main" id="{FC1AC63E-D611-37A7-383C-BF254150D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34" y="4234593"/>
            <a:ext cx="8151092" cy="2037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TextShape 1"/>
          <p:cNvSpPr txBox="1"/>
          <p:nvPr/>
        </p:nvSpPr>
        <p:spPr>
          <a:xfrm>
            <a:off x="609480" y="254746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1" strike="noStrike" spc="-1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</a:rPr>
              <a:t>EFECTOS SECUNDARIOS</a:t>
            </a:r>
          </a:p>
          <a:p>
            <a:pPr algn="ctr"/>
            <a:r>
              <a:rPr lang="es-ES" sz="4400" b="1" spc="-1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</a:rPr>
              <a:t>GLUCAGÓN</a:t>
            </a:r>
            <a:endParaRPr lang="es-ES" sz="4400" b="1" strike="noStrike" spc="-1" dirty="0">
              <a:solidFill>
                <a:schemeClr val="tx2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1704" name="TextShape 2"/>
          <p:cNvSpPr txBox="1"/>
          <p:nvPr/>
        </p:nvSpPr>
        <p:spPr>
          <a:xfrm>
            <a:off x="1373051" y="1566813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3200" b="0" strike="noStrike" spc="-1" dirty="0">
                <a:latin typeface="Arial"/>
              </a:rPr>
              <a:t>~</a:t>
            </a:r>
            <a:r>
              <a:rPr lang="es-ES" sz="2800" b="0" strike="noStrike" spc="-1" dirty="0">
                <a:latin typeface="Arial"/>
              </a:rPr>
              <a:t>Cefalea</a:t>
            </a:r>
          </a:p>
          <a:p>
            <a:r>
              <a:rPr lang="es-ES" sz="2800" spc="-1" dirty="0">
                <a:latin typeface="Arial"/>
              </a:rPr>
              <a:t>~Náuseas</a:t>
            </a:r>
          </a:p>
          <a:p>
            <a:r>
              <a:rPr lang="es-ES" sz="2800" b="0" strike="noStrike" spc="-1" dirty="0">
                <a:latin typeface="Arial"/>
              </a:rPr>
              <a:t>~Vómitos</a:t>
            </a:r>
          </a:p>
          <a:p>
            <a:r>
              <a:rPr lang="es-ES" sz="2800" spc="-1" dirty="0">
                <a:latin typeface="Arial"/>
              </a:rPr>
              <a:t>~Prurito</a:t>
            </a:r>
          </a:p>
          <a:p>
            <a:r>
              <a:rPr lang="es-ES" sz="2800" b="0" strike="noStrike" spc="-1" dirty="0">
                <a:latin typeface="Arial"/>
              </a:rPr>
              <a:t>~Taquicardia</a:t>
            </a:r>
          </a:p>
          <a:p>
            <a:r>
              <a:rPr lang="es-ES" sz="2800" spc="-1" dirty="0">
                <a:latin typeface="Arial"/>
              </a:rPr>
              <a:t>~Dolor de estómago</a:t>
            </a:r>
          </a:p>
          <a:p>
            <a:endParaRPr lang="es-ES" sz="2800" b="0" strike="noStrike" spc="-1" dirty="0">
              <a:latin typeface="Arial"/>
            </a:endParaRPr>
          </a:p>
          <a:p>
            <a:r>
              <a:rPr lang="es-ES" sz="2800" spc="-1" dirty="0">
                <a:latin typeface="Arial"/>
              </a:rPr>
              <a:t>~El inhalado: rinorrea, lagrimeo</a:t>
            </a:r>
            <a:endParaRPr lang="es-ES" sz="2800" b="0" strike="noStrike" spc="-1" dirty="0">
              <a:latin typeface="Arial"/>
            </a:endParaRPr>
          </a:p>
        </p:txBody>
      </p:sp>
      <p:pic>
        <p:nvPicPr>
          <p:cNvPr id="4" name="Imagen 3" descr="Ver las imágenes de origen">
            <a:extLst>
              <a:ext uri="{FF2B5EF4-FFF2-40B4-BE49-F238E27FC236}">
                <a16:creationId xmlns:a16="http://schemas.microsoft.com/office/drawing/2014/main" id="{36F45835-8BE2-2154-4BD5-DDFC173B7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21" y="1896337"/>
            <a:ext cx="2877820" cy="2877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5" name="Picture 2" descr="Imagen relacionada"/>
          <p:cNvPicPr/>
          <p:nvPr/>
        </p:nvPicPr>
        <p:blipFill>
          <a:blip r:embed="rId2"/>
          <a:stretch/>
        </p:blipFill>
        <p:spPr>
          <a:xfrm>
            <a:off x="4448520" y="3812400"/>
            <a:ext cx="7437240" cy="3044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06" name="CustomShape 1"/>
          <p:cNvSpPr/>
          <p:nvPr/>
        </p:nvSpPr>
        <p:spPr>
          <a:xfrm>
            <a:off x="1251360" y="537120"/>
            <a:ext cx="1017720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s-ES" sz="5100" b="0" strike="noStrike" cap="all" spc="194">
                <a:solidFill>
                  <a:srgbClr val="FBD17B"/>
                </a:solidFill>
                <a:latin typeface="Impact"/>
                <a:ea typeface="DejaVu Sans"/>
              </a:rPr>
              <a:t>hiperglucemia</a:t>
            </a:r>
            <a:endParaRPr lang="es-ES" sz="5100" b="0" strike="noStrike" spc="-1">
              <a:latin typeface="Arial"/>
            </a:endParaRPr>
          </a:p>
        </p:txBody>
      </p:sp>
      <p:sp>
        <p:nvSpPr>
          <p:cNvPr id="1707" name="CustomShape 2"/>
          <p:cNvSpPr/>
          <p:nvPr/>
        </p:nvSpPr>
        <p:spPr>
          <a:xfrm>
            <a:off x="1110960" y="1399680"/>
            <a:ext cx="10177200" cy="359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Es el aumento de glucosa en sangre por encima de 180 mg/dl. 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Suele ser asintomática, pero si presenta síntomas son los siguientes: Sed intensa, hambre intensa, orina abundante, cansancio, vómitos, calambres, dolor abdominal o de cabeza.</a:t>
            </a:r>
            <a:endParaRPr lang="es-ES" sz="2000" b="0" strike="noStrike" spc="-1">
              <a:latin typeface="Arial"/>
            </a:endParaRPr>
          </a:p>
          <a:p>
            <a:pPr algn="just">
              <a:lnSpc>
                <a:spcPct val="11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es-ES" sz="2000" b="1" u="sng" strike="noStrike" spc="-1">
                <a:solidFill>
                  <a:srgbClr val="FF6699"/>
                </a:solidFill>
                <a:uFillTx/>
                <a:latin typeface="Gill Sans MT"/>
                <a:ea typeface="DejaVu Sans"/>
              </a:rPr>
              <a:t>ACTUACIÓN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  <a:tabLst>
                <a:tab pos="0" algn="l"/>
              </a:tabLst>
            </a:pPr>
            <a:r>
              <a:rPr lang="es-ES" sz="20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Administrar líquidos no azucarados.</a:t>
            </a:r>
            <a:endParaRPr lang="es-ES" sz="2000" b="0" strike="noStrike" spc="-1">
              <a:latin typeface="Arial"/>
            </a:endParaRPr>
          </a:p>
          <a:p>
            <a:pPr marL="228600" indent="-227520" algn="just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  <a:tabLst>
                <a:tab pos="0" algn="l"/>
              </a:tabLst>
            </a:pPr>
            <a:r>
              <a:rPr lang="es-ES" sz="20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Administras </a:t>
            </a:r>
            <a:r>
              <a:rPr lang="es-ES" sz="2000" b="1" strike="noStrike" spc="-1">
                <a:solidFill>
                  <a:srgbClr val="FF0000"/>
                </a:solidFill>
                <a:latin typeface="Gill Sans MT"/>
                <a:ea typeface="DejaVu Sans"/>
              </a:rPr>
              <a:t>INSULINA.</a:t>
            </a:r>
            <a:endParaRPr lang="es-E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CustomShape 1"/>
          <p:cNvSpPr/>
          <p:nvPr/>
        </p:nvSpPr>
        <p:spPr>
          <a:xfrm>
            <a:off x="858240" y="1153440"/>
            <a:ext cx="5942520" cy="476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0000"/>
          </a:bodyPr>
          <a:lstStyle/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Con respecto al ejercicio físico, el alumno debe tener en cuenta las siguientes recomendaciones: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</a:pPr>
            <a:r>
              <a:rPr lang="es-ES" sz="18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Controlar los síntomas de la enfermedad si va a realizar ejercicio.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</a:pPr>
            <a:r>
              <a:rPr lang="es-ES" sz="18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Inyectar insulina en las zonas alejadas de los grupos musculares que van a trabajar, para evitar su rápida absorción.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</a:pPr>
            <a:r>
              <a:rPr lang="es-ES" sz="18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La actividad física regular de carácter aeróbico, junto con la correcta alimentación y la medicación, es conveniente para el control de la diabetes.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</a:pPr>
            <a:r>
              <a:rPr lang="es-ES" sz="18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Evitar la actividad física si no existe control de la diabetes, por los riesgos que pueda implicar. 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</a:pPr>
            <a:r>
              <a:rPr lang="es-ES" sz="18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No realizar ejercicio si la glucemia es muy elevada.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-"/>
            </a:pPr>
            <a:r>
              <a:rPr lang="es-ES" sz="18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Evitar hacer coincidir el ejercicio con el pico de máxima acción de la insulina.</a:t>
            </a:r>
            <a:endParaRPr lang="es-ES" sz="1800" b="0" strike="noStrike" spc="-1">
              <a:latin typeface="Arial"/>
            </a:endParaRPr>
          </a:p>
          <a:p>
            <a:pPr marL="228600" indent="-227520" algn="just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El alumno diabético debe tener permiso para comer en clase en caso de necesidad</a:t>
            </a:r>
            <a:r>
              <a:rPr lang="es-ES" sz="1100" b="0" strike="noStrike" spc="-1">
                <a:solidFill>
                  <a:srgbClr val="595959"/>
                </a:solidFill>
                <a:latin typeface="Gill Sans MT"/>
                <a:ea typeface="DejaVu Sans"/>
              </a:rPr>
              <a:t>.</a:t>
            </a:r>
            <a:endParaRPr lang="es-ES" sz="1100" b="0" strike="noStrike" spc="-1">
              <a:latin typeface="Arial"/>
            </a:endParaRPr>
          </a:p>
        </p:txBody>
      </p:sp>
      <p:pic>
        <p:nvPicPr>
          <p:cNvPr id="1709" name="Picture 2" descr="Imagen relacionada"/>
          <p:cNvPicPr/>
          <p:nvPr/>
        </p:nvPicPr>
        <p:blipFill>
          <a:blip r:embed="rId2"/>
          <a:srcRect l="17957" r="29758"/>
          <a:stretch/>
        </p:blipFill>
        <p:spPr>
          <a:xfrm>
            <a:off x="6977520" y="725040"/>
            <a:ext cx="5012280" cy="540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CustomShape 1"/>
          <p:cNvSpPr/>
          <p:nvPr/>
        </p:nvSpPr>
        <p:spPr>
          <a:xfrm>
            <a:off x="676800" y="609480"/>
            <a:ext cx="3728160" cy="131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3600" b="0" strike="noStrike" spc="-1">
                <a:solidFill>
                  <a:srgbClr val="90C226"/>
                </a:solidFill>
                <a:latin typeface="Trebuchet MS"/>
                <a:ea typeface="DejaVu Sans"/>
              </a:rPr>
              <a:t>Posición lateral de seguridad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1418" name="Picture 2" descr="Resultado de imagen de posicion lateral de seguridad"/>
          <p:cNvPicPr/>
          <p:nvPr/>
        </p:nvPicPr>
        <p:blipFill>
          <a:blip r:embed="rId2"/>
          <a:stretch/>
        </p:blipFill>
        <p:spPr>
          <a:xfrm>
            <a:off x="4803840" y="1125360"/>
            <a:ext cx="7387200" cy="4709520"/>
          </a:xfrm>
          <a:prstGeom prst="rect">
            <a:avLst/>
          </a:prstGeom>
          <a:ln>
            <a:noFill/>
          </a:ln>
        </p:spPr>
      </p:pic>
      <p:sp>
        <p:nvSpPr>
          <p:cNvPr id="1419" name="CustomShape 2"/>
          <p:cNvSpPr/>
          <p:nvPr/>
        </p:nvSpPr>
        <p:spPr>
          <a:xfrm>
            <a:off x="295560" y="1930320"/>
            <a:ext cx="5020920" cy="41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00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Trebuchet MS"/>
                <a:ea typeface="DejaVu Sans"/>
              </a:rPr>
              <a:t>1. Colocar a la víctima tumbada boca arriba.</a:t>
            </a:r>
            <a:endParaRPr lang="es-ES" sz="16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Trebuchet MS"/>
                <a:ea typeface="DejaVu Sans"/>
              </a:rPr>
              <a:t>2. El reanimador se colocará a la derecha de la víctima.</a:t>
            </a:r>
            <a:endParaRPr lang="es-ES" sz="16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Trebuchet MS"/>
                <a:ea typeface="DejaVu Sans"/>
              </a:rPr>
              <a:t>3. Estirarle el brazo derecho.</a:t>
            </a:r>
            <a:endParaRPr lang="es-ES" sz="16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Trebuchet MS"/>
                <a:ea typeface="DejaVu Sans"/>
              </a:rPr>
              <a:t>4. Doblarle el brazo izquierdo sobre el cuerpo.</a:t>
            </a:r>
            <a:endParaRPr lang="es-ES" sz="16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Trebuchet MS"/>
                <a:ea typeface="DejaVu Sans"/>
              </a:rPr>
              <a:t>5. Flexionarle la pierna izquierda.</a:t>
            </a:r>
            <a:endParaRPr lang="es-ES" sz="16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Trebuchet MS"/>
                <a:ea typeface="DejaVu Sans"/>
              </a:rPr>
              <a:t>6. Girarle el cuerpo haciéndola rodar hacia su derecha, de forma que quede de lado.</a:t>
            </a:r>
            <a:endParaRPr lang="es-ES" sz="16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Trebuchet MS"/>
                <a:ea typeface="DejaVu Sans"/>
              </a:rPr>
              <a:t>7. Colocarle la mano izquierda bajo su mejilla derecha.</a:t>
            </a:r>
            <a:endParaRPr lang="es-ES" sz="16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b="0" strike="noStrike" spc="-1">
                <a:solidFill>
                  <a:srgbClr val="404040"/>
                </a:solidFill>
                <a:latin typeface="Trebuchet MS"/>
                <a:ea typeface="DejaVu Sans"/>
              </a:rPr>
              <a:t>8. La postura debe ser estable y debe permitir que la vía aérea continúe abierta.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1420" name="CustomShape 3"/>
          <p:cNvSpPr/>
          <p:nvPr/>
        </p:nvSpPr>
        <p:spPr>
          <a:xfrm>
            <a:off x="2149200" y="5538960"/>
            <a:ext cx="686016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es-ES" sz="2400" b="1" strike="noStrike" spc="-1">
                <a:solidFill>
                  <a:srgbClr val="FF0000"/>
                </a:solidFill>
                <a:latin typeface="NeoSansStd-Regular"/>
                <a:ea typeface="DejaVu Sans"/>
              </a:rPr>
              <a:t>Si se sospecha un traumatismo craneoencefálico o de la columna no se moverá a la victima.</a:t>
            </a:r>
            <a:endParaRPr lang="es-E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CustomShape 1"/>
          <p:cNvSpPr/>
          <p:nvPr/>
        </p:nvSpPr>
        <p:spPr>
          <a:xfrm>
            <a:off x="1251720" y="382320"/>
            <a:ext cx="1017720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5100" b="0" strike="noStrike" cap="all" spc="194">
                <a:solidFill>
                  <a:srgbClr val="FFA615"/>
                </a:solidFill>
                <a:latin typeface="Impact"/>
                <a:ea typeface="DejaVu Sans"/>
              </a:rPr>
              <a:t>SISTEMAS FLASH CONTROL DE GLUCOSA</a:t>
            </a:r>
            <a:endParaRPr lang="es-ES" sz="5100" b="0" strike="noStrike" spc="-1">
              <a:latin typeface="Arial"/>
            </a:endParaRPr>
          </a:p>
        </p:txBody>
      </p:sp>
      <p:sp>
        <p:nvSpPr>
          <p:cNvPr id="1711" name="CustomShape 2"/>
          <p:cNvSpPr/>
          <p:nvPr/>
        </p:nvSpPr>
        <p:spPr>
          <a:xfrm>
            <a:off x="1251720" y="2026763"/>
            <a:ext cx="10177200" cy="38610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22752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1600" b="0" strike="noStrike" spc="-1" dirty="0">
                <a:latin typeface="Roboto" panose="02000000000000000000" pitchFamily="2" charset="0"/>
                <a:ea typeface="Roboto" panose="02000000000000000000" pitchFamily="2" charset="0"/>
              </a:rPr>
              <a:t>Mide los niveles de glucosa en el líquido intersticial</a:t>
            </a:r>
          </a:p>
          <a:p>
            <a:pPr marL="228600" indent="-22752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lang="es-ES" sz="1600" b="0" strike="noStrike" spc="-1" dirty="0">
                <a:latin typeface="Roboto" panose="02000000000000000000" pitchFamily="2" charset="0"/>
                <a:ea typeface="Roboto" panose="02000000000000000000" pitchFamily="2" charset="0"/>
              </a:rPr>
              <a:t>Es un dispositivo que consta de un lector y un sensor (este tiene un catéter que se coloca mediante un aplicador y se mantiene el contacto con la piel mediante un adhesivo).</a:t>
            </a:r>
          </a:p>
          <a:p>
            <a:pPr>
              <a:lnSpc>
                <a:spcPct val="110000"/>
              </a:lnSpc>
              <a:spcBef>
                <a:spcPts val="700"/>
              </a:spcBef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1712" name="Imagen 3" descr="Ver las imágenes de origen"/>
          <p:cNvPicPr/>
          <p:nvPr/>
        </p:nvPicPr>
        <p:blipFill>
          <a:blip r:embed="rId2"/>
          <a:stretch/>
        </p:blipFill>
        <p:spPr>
          <a:xfrm>
            <a:off x="3311280" y="3537720"/>
            <a:ext cx="6078960" cy="263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CustomShape 1"/>
          <p:cNvSpPr/>
          <p:nvPr/>
        </p:nvSpPr>
        <p:spPr>
          <a:xfrm>
            <a:off x="1024920" y="301680"/>
            <a:ext cx="10404000" cy="87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5100" b="0" strike="noStrike" cap="all" spc="194">
                <a:solidFill>
                  <a:srgbClr val="FFA615"/>
                </a:solidFill>
                <a:latin typeface="Impact"/>
                <a:ea typeface="DejaVu Sans"/>
              </a:rPr>
              <a:t>CARACTERÍSTICAS</a:t>
            </a:r>
            <a:endParaRPr lang="es-ES" sz="5100" b="0" strike="noStrike" spc="-1">
              <a:latin typeface="Arial"/>
            </a:endParaRPr>
          </a:p>
        </p:txBody>
      </p:sp>
      <p:sp>
        <p:nvSpPr>
          <p:cNvPr id="1714" name="CustomShape 2"/>
          <p:cNvSpPr/>
          <p:nvPr/>
        </p:nvSpPr>
        <p:spPr>
          <a:xfrm>
            <a:off x="1024920" y="1564920"/>
            <a:ext cx="9334080" cy="48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5500" lnSpcReduction="20000"/>
          </a:bodyPr>
          <a:lstStyle/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  Un pequeño sensor recoge y almacena los valores de glucosa día y noche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 Se obtienen los valores de glucosa con un rápido escaneo de 1-segundo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 Permite escanear el sensor a través de la ropa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El lector puede capturar los datos del sensor cuando está situado a entre 1cm y 4cm del sensor.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La medida de glucosa en líquido intersticial es diferente a la medida de glucosa en sangre capilar. Existe una </a:t>
            </a:r>
            <a:r>
              <a:rPr lang="es-ES" sz="1800" b="1" strike="noStrike" spc="-1">
                <a:solidFill>
                  <a:srgbClr val="333333"/>
                </a:solidFill>
                <a:latin typeface="Open Sans"/>
                <a:ea typeface="Times New Roman"/>
              </a:rPr>
              <a:t>diferencia de tiempo “retraso” entre 5-10 minutos</a:t>
            </a: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 aproximadamente respecto a la glucosa en sangre capilar.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No muestra lecturas superiores a 350 mg/dl ni lecturas por debajo de 40 mg/dl (LOW).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Con cada escaneo obtiene el valor actual de glucosa, los valores de las últimas 8 horas y una flecha que le indica hacia dónde se dirige su glucosa. Para obtener una visión global de su glucemia debe realizarse un escaneo al menos una vez cada 8 horas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Escanear el sensor no requiere lancetas ni tiras reactivas.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0" strike="noStrike" spc="-1">
                <a:solidFill>
                  <a:srgbClr val="333333"/>
                </a:solidFill>
                <a:latin typeface="Open Sans"/>
                <a:ea typeface="Times New Roman"/>
              </a:rPr>
              <a:t>Puede ser usado como glucómetro normal mirando la glucosa capilar </a:t>
            </a:r>
            <a:r>
              <a:rPr lang="es-ES" sz="1800" b="1" strike="noStrike" spc="-1">
                <a:solidFill>
                  <a:srgbClr val="333333"/>
                </a:solidFill>
                <a:latin typeface="Open Sans"/>
                <a:ea typeface="Times New Roman"/>
              </a:rPr>
              <a:t>con tiras reactivas (compatible con Optium Neo)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7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Symbol"/>
              <a:buChar char=""/>
              <a:tabLst>
                <a:tab pos="457200" algn="l"/>
              </a:tabLst>
            </a:pPr>
            <a:r>
              <a:rPr lang="es-ES" sz="1800" b="1" strike="noStrike" spc="-1">
                <a:solidFill>
                  <a:srgbClr val="333333"/>
                </a:solidFill>
                <a:latin typeface="Open Sans"/>
                <a:ea typeface="Times New Roman"/>
              </a:rPr>
              <a:t>Es imprescindible cambiar la zona de punción al iniciar un nuevo sensor.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10000"/>
              </a:lnSpc>
              <a:spcBef>
                <a:spcPts val="700"/>
              </a:spcBef>
              <a:tabLst>
                <a:tab pos="457200" algn="l"/>
              </a:tabLst>
            </a:pP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CustomShape 1"/>
          <p:cNvSpPr/>
          <p:nvPr/>
        </p:nvSpPr>
        <p:spPr>
          <a:xfrm>
            <a:off x="1251720" y="382320"/>
            <a:ext cx="1017720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16" name="Marcador de contenido 3" descr="Ver las imágenes de origen"/>
          <p:cNvPicPr/>
          <p:nvPr/>
        </p:nvPicPr>
        <p:blipFill>
          <a:blip r:embed="rId2"/>
          <a:stretch/>
        </p:blipFill>
        <p:spPr>
          <a:xfrm>
            <a:off x="3394440" y="894600"/>
            <a:ext cx="4916880" cy="2380320"/>
          </a:xfrm>
          <a:prstGeom prst="rect">
            <a:avLst/>
          </a:prstGeom>
          <a:ln>
            <a:noFill/>
          </a:ln>
        </p:spPr>
      </p:pic>
      <p:pic>
        <p:nvPicPr>
          <p:cNvPr id="1717" name="Imagen 4" descr="Ver las imágenes de origen"/>
          <p:cNvPicPr/>
          <p:nvPr/>
        </p:nvPicPr>
        <p:blipFill>
          <a:blip r:embed="rId3"/>
          <a:stretch/>
        </p:blipFill>
        <p:spPr>
          <a:xfrm>
            <a:off x="7315560" y="3830400"/>
            <a:ext cx="3738960" cy="2305440"/>
          </a:xfrm>
          <a:prstGeom prst="rect">
            <a:avLst/>
          </a:prstGeom>
          <a:ln>
            <a:noFill/>
          </a:ln>
        </p:spPr>
      </p:pic>
      <p:pic>
        <p:nvPicPr>
          <p:cNvPr id="1718" name="Imagen 5" descr="Ver las imágenes de origen"/>
          <p:cNvPicPr/>
          <p:nvPr/>
        </p:nvPicPr>
        <p:blipFill>
          <a:blip r:embed="rId4"/>
          <a:stretch/>
        </p:blipFill>
        <p:spPr>
          <a:xfrm>
            <a:off x="1604880" y="3905640"/>
            <a:ext cx="4079160" cy="238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CustomShape 1"/>
          <p:cNvSpPr/>
          <p:nvPr/>
        </p:nvSpPr>
        <p:spPr>
          <a:xfrm>
            <a:off x="2593080" y="693360"/>
            <a:ext cx="8910720" cy="127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>
                <a:solidFill>
                  <a:srgbClr val="9F8351"/>
                </a:solidFill>
                <a:latin typeface="Century Gothic"/>
                <a:ea typeface="DejaVu Sans"/>
              </a:rPr>
              <a:t>SOSPECHA DE MALOS TRATOS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720" name="CustomShape 2"/>
          <p:cNvSpPr/>
          <p:nvPr/>
        </p:nvSpPr>
        <p:spPr>
          <a:xfrm>
            <a:off x="2589120" y="2133720"/>
            <a:ext cx="8914320" cy="37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800" b="1" strike="noStrike" spc="-1">
                <a:solidFill>
                  <a:srgbClr val="9F8351"/>
                </a:solidFill>
                <a:latin typeface="Century Gothic"/>
                <a:ea typeface="DejaVu Sans"/>
              </a:rPr>
              <a:t>¿QUÉ ES EL MALTRATO?</a:t>
            </a:r>
            <a:endParaRPr lang="es-E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28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La Convención de los Derechos de los Niños de Naciones Unidas, en su Artículo 19, se refiere al maltrato infantil como: “Toda violencia, perjuicio o abuso físico o mental, descuido o trato negligente, malos tratos o explotación, mientras que el niño se encuentre bajo la custodia de sus padres, de un tutor o de cualquiera otra persona que le tenga a su cargo”.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CustomShape 1"/>
          <p:cNvSpPr/>
          <p:nvPr/>
        </p:nvSpPr>
        <p:spPr>
          <a:xfrm>
            <a:off x="2593080" y="624240"/>
            <a:ext cx="8910720" cy="127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3600" b="1" strike="noStrike" spc="-1">
                <a:solidFill>
                  <a:srgbClr val="9F8351"/>
                </a:solidFill>
                <a:latin typeface="Century Gothic"/>
                <a:ea typeface="DejaVu Sans"/>
              </a:rPr>
              <a:t>TIPOS DE MALTRATO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726" name="CustomShape 2"/>
          <p:cNvSpPr/>
          <p:nvPr/>
        </p:nvSpPr>
        <p:spPr>
          <a:xfrm>
            <a:off x="2589120" y="2133720"/>
            <a:ext cx="8914320" cy="37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Es necesario tener presente que estos niños o niñas requieren una especial atención desde el sistema educativo, adquiriendo el profesorado un papel de gran relevancia, tanto en su detección y atención como en la coordinación con servicios sanitarios y servicios sociales de protección a la infancia para una atención integral de la víctima.</a:t>
            </a: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 dirty="0">
                <a:solidFill>
                  <a:srgbClr val="404040"/>
                </a:solidFill>
                <a:latin typeface="Century Gothic"/>
                <a:ea typeface="DejaVu Sans"/>
              </a:rPr>
              <a:t>Convenio del Consejo de Europa (2011) sobre prevención y lucha contra la violencia contra las mujeres y la violencia doméstica, en vigor desde el 1 de agosto de 2014.</a:t>
            </a:r>
            <a:endParaRPr lang="es-E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CustomShape 1"/>
          <p:cNvSpPr/>
          <p:nvPr/>
        </p:nvSpPr>
        <p:spPr>
          <a:xfrm>
            <a:off x="2593080" y="624240"/>
            <a:ext cx="8910720" cy="127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9500"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>
                <a:solidFill>
                  <a:srgbClr val="9F8351"/>
                </a:solidFill>
                <a:latin typeface="Century Gothic"/>
                <a:ea typeface="DejaVu Sans"/>
              </a:rPr>
              <a:t>UN PROFESOR PUEDE SOSPECHAR</a:t>
            </a:r>
            <a:br/>
            <a:r>
              <a:rPr lang="es-ES" sz="3600" b="1" strike="noStrike" spc="-1">
                <a:solidFill>
                  <a:srgbClr val="9F8351"/>
                </a:solidFill>
                <a:latin typeface="Century Gothic"/>
                <a:ea typeface="DejaVu Sans"/>
              </a:rPr>
              <a:t>MALTRATO POR DISTINTAS CIRCUNSTANCIAS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728" name="CustomShape 2"/>
          <p:cNvSpPr/>
          <p:nvPr/>
        </p:nvSpPr>
        <p:spPr>
          <a:xfrm>
            <a:off x="2589120" y="2133720"/>
            <a:ext cx="8914320" cy="37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Por presentar comportamientos desajustados o cambios en su comportamiento (agresividad, inatención, pasividad, baja autoestima, conductas negativas).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Por signos o lesiones físicas.</a:t>
            </a:r>
            <a:endParaRPr lang="es-ES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s-E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Porque el alumno se lo cuenta directamente o se lo cuenta a otro niño.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CustomShape 1"/>
          <p:cNvSpPr/>
          <p:nvPr/>
        </p:nvSpPr>
        <p:spPr>
          <a:xfrm>
            <a:off x="913680" y="61848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5000"/>
          </a:bodyPr>
          <a:lstStyle/>
          <a:p>
            <a:pPr algn="ctr">
              <a:lnSpc>
                <a:spcPct val="90000"/>
              </a:lnSpc>
            </a:pPr>
            <a:r>
              <a:rPr lang="es-ES" sz="5400" b="1" strike="noStrike" cap="all" spc="-1">
                <a:solidFill>
                  <a:srgbClr val="AC339A"/>
                </a:solidFill>
                <a:latin typeface="Tw Cen MT"/>
                <a:ea typeface="DejaVu Sans"/>
              </a:rPr>
              <a:t>PROCESOS INFECCIOSOS EN LA EDAD ESCOLAR</a:t>
            </a:r>
            <a:endParaRPr lang="es-ES" sz="5400" b="0" strike="noStrike" spc="-1">
              <a:latin typeface="Arial"/>
            </a:endParaRPr>
          </a:p>
        </p:txBody>
      </p:sp>
      <p:pic>
        <p:nvPicPr>
          <p:cNvPr id="1730" name="Marcador de contenido 3" descr="Ver las imágenes de origen"/>
          <p:cNvPicPr/>
          <p:nvPr/>
        </p:nvPicPr>
        <p:blipFill>
          <a:blip r:embed="rId2"/>
          <a:stretch/>
        </p:blipFill>
        <p:spPr>
          <a:xfrm>
            <a:off x="3723840" y="2480040"/>
            <a:ext cx="5070240" cy="3423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CustomShape 1"/>
          <p:cNvSpPr/>
          <p:nvPr/>
        </p:nvSpPr>
        <p:spPr>
          <a:xfrm>
            <a:off x="913680" y="61848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cap="all" spc="-1">
                <a:solidFill>
                  <a:srgbClr val="CB3DCF"/>
                </a:solidFill>
                <a:latin typeface="Tw Cen MT"/>
                <a:ea typeface="DejaVu Sans"/>
              </a:rPr>
              <a:t>Periodos de exclusión del colegio por procesos</a:t>
            </a:r>
            <a:br/>
            <a:r>
              <a:rPr lang="es-ES" sz="3600" b="1" strike="noStrike" cap="all" spc="-1">
                <a:solidFill>
                  <a:srgbClr val="CB3DCF"/>
                </a:solidFill>
                <a:latin typeface="Tw Cen MT"/>
                <a:ea typeface="DejaVu Sans"/>
              </a:rPr>
              <a:t>infecciosos y riesgo de contagio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732" name="CustomShape 2"/>
          <p:cNvSpPr/>
          <p:nvPr/>
        </p:nvSpPr>
        <p:spPr>
          <a:xfrm>
            <a:off x="913680" y="2367000"/>
            <a:ext cx="10830600" cy="398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5000"/>
          </a:bodyPr>
          <a:lstStyle/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Las infecciones forman parte del desarrollo normal del niño, permiten que se </a:t>
            </a:r>
            <a:r>
              <a:rPr lang="es-ES" sz="2000" b="0" strike="noStrike" cap="all" spc="-1">
                <a:solidFill>
                  <a:srgbClr val="EF208A"/>
                </a:solidFill>
                <a:latin typeface="NeoSansStd-Medium"/>
                <a:ea typeface="DejaVu Sans"/>
              </a:rPr>
              <a:t>activen las defensas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y mejore el </a:t>
            </a:r>
            <a:r>
              <a:rPr lang="es-ES" sz="2000" b="0" strike="noStrike" cap="all" spc="-1">
                <a:solidFill>
                  <a:srgbClr val="EF208A"/>
                </a:solidFill>
                <a:latin typeface="NeoSansStd-Medium"/>
                <a:ea typeface="DejaVu Sans"/>
              </a:rPr>
              <a:t>sistema inmunitario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La frecuencia disminuye con la edad de los niños.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La mayoría de los procesos son banales y víricos: infecciones respiratorias y/o diarreas.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Muchas veces es difícil controlar su contagio: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Se transmiten días antes de dar los primeros síntomas (periodo incubación).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Los niños interactúan entre ellos (comparten juguetes, balones, cuentos).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Los niños tienen secreciones (mocos, saliva, legañas...).</a:t>
            </a:r>
            <a:endParaRPr lang="es-E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CustomShape 1"/>
          <p:cNvSpPr/>
          <p:nvPr/>
        </p:nvSpPr>
        <p:spPr>
          <a:xfrm>
            <a:off x="913680" y="61848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4" name="CustomShape 2"/>
          <p:cNvSpPr/>
          <p:nvPr/>
        </p:nvSpPr>
        <p:spPr>
          <a:xfrm>
            <a:off x="913680" y="2367000"/>
            <a:ext cx="10362600" cy="342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35" name="Imagen 3"/>
          <p:cNvPicPr/>
          <p:nvPr/>
        </p:nvPicPr>
        <p:blipFill>
          <a:blip r:embed="rId2"/>
          <a:srcRect l="22384" t="22835" r="27480" b="15438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CustomShape 1"/>
          <p:cNvSpPr/>
          <p:nvPr/>
        </p:nvSpPr>
        <p:spPr>
          <a:xfrm>
            <a:off x="913320" y="28476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cap="all" spc="-1">
                <a:solidFill>
                  <a:srgbClr val="CB3DCF"/>
                </a:solidFill>
                <a:latin typeface="Tw Cen MT"/>
                <a:ea typeface="DejaVu Sans"/>
              </a:rPr>
              <a:t>¿Cómo evitar los contagios?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737" name="CustomShape 2"/>
          <p:cNvSpPr/>
          <p:nvPr/>
        </p:nvSpPr>
        <p:spPr>
          <a:xfrm>
            <a:off x="913680" y="1668240"/>
            <a:ext cx="10362600" cy="466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9000"/>
          </a:bodyPr>
          <a:lstStyle/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Número de niños adaptado a las dimensiones del aula.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Mantener buena higiene en las instalaciones (lavabos, zona de cambio de pañales, cocina…).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Adecuada ventilación.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Lavar a menudo de los juguetes y objetos de uso común (paños de cocina, toallas, sillas, ropa de abrigo…).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Lavado de manos en los educadores y en los niños, especialmente antes y después de manipular alimentos y cambiar los pañales.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Mentalizar a los padres para que no lleven sus hijos al colegio cuando padezcan infecciones y que respeten los periodos aconsejados de aislamiento.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Verificar que tanto los niños como los cuidadores están correctamente vacunados. La vacunación es la mejor manera de prevenir algunas enfermedades contagiosas.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Line 1"/>
          <p:cNvSpPr/>
          <p:nvPr/>
        </p:nvSpPr>
        <p:spPr>
          <a:xfrm flipV="1">
            <a:off x="8386560" y="5263920"/>
            <a:ext cx="0" cy="9144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2" name="CustomShape 2"/>
          <p:cNvSpPr/>
          <p:nvPr/>
        </p:nvSpPr>
        <p:spPr>
          <a:xfrm>
            <a:off x="0" y="0"/>
            <a:ext cx="12191040" cy="4570920"/>
          </a:xfrm>
          <a:prstGeom prst="rect">
            <a:avLst/>
          </a:prstGeom>
          <a:blipFill rotWithShape="0">
            <a:blip r:embed="rId2"/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3" name="CustomShape 3"/>
          <p:cNvSpPr/>
          <p:nvPr/>
        </p:nvSpPr>
        <p:spPr>
          <a:xfrm flipH="1">
            <a:off x="-1440" y="0"/>
            <a:ext cx="12187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4" name="CustomShape 4"/>
          <p:cNvSpPr/>
          <p:nvPr/>
        </p:nvSpPr>
        <p:spPr>
          <a:xfrm>
            <a:off x="698040" y="620640"/>
            <a:ext cx="3364920" cy="5569920"/>
          </a:xfrm>
          <a:prstGeom prst="rect">
            <a:avLst/>
          </a:prstGeom>
          <a:blipFill rotWithShape="0">
            <a:blip r:embed="rId2"/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5" name="CustomShape 5"/>
          <p:cNvSpPr/>
          <p:nvPr/>
        </p:nvSpPr>
        <p:spPr>
          <a:xfrm>
            <a:off x="4228560" y="620640"/>
            <a:ext cx="7322040" cy="5592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6" name="CustomShape 6"/>
          <p:cNvSpPr/>
          <p:nvPr/>
        </p:nvSpPr>
        <p:spPr>
          <a:xfrm>
            <a:off x="4713120" y="1105200"/>
            <a:ext cx="6352920" cy="302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11500" b="1" strike="noStrike" cap="all" spc="194">
                <a:solidFill>
                  <a:srgbClr val="FFFFFF"/>
                </a:solidFill>
                <a:latin typeface="Tw Cen MT Condensed"/>
                <a:ea typeface="DejaVu Sans"/>
              </a:rPr>
              <a:t>RCP</a:t>
            </a:r>
            <a:br/>
            <a:r>
              <a:rPr lang="en-US" sz="11500" b="1" strike="noStrike" cap="all" spc="194">
                <a:solidFill>
                  <a:srgbClr val="FFFFFF"/>
                </a:solidFill>
                <a:latin typeface="Tw Cen MT Condensed"/>
                <a:ea typeface="DejaVu Sans"/>
              </a:rPr>
              <a:t>BÁSICA</a:t>
            </a:r>
            <a:endParaRPr lang="es-ES" sz="11500" b="0" strike="noStrike" spc="-1">
              <a:latin typeface="Arial"/>
            </a:endParaRPr>
          </a:p>
        </p:txBody>
      </p:sp>
      <p:sp>
        <p:nvSpPr>
          <p:cNvPr id="1427" name="Line 7"/>
          <p:cNvSpPr/>
          <p:nvPr/>
        </p:nvSpPr>
        <p:spPr>
          <a:xfrm>
            <a:off x="4842720" y="4214160"/>
            <a:ext cx="5120640" cy="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8" name="CustomShape 8"/>
          <p:cNvSpPr/>
          <p:nvPr/>
        </p:nvSpPr>
        <p:spPr>
          <a:xfrm>
            <a:off x="4064040" y="4407840"/>
            <a:ext cx="710460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96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ABCD</a:t>
            </a:r>
            <a:endParaRPr lang="es-ES" sz="9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CustomShape 1"/>
          <p:cNvSpPr/>
          <p:nvPr/>
        </p:nvSpPr>
        <p:spPr>
          <a:xfrm>
            <a:off x="-321840" y="989280"/>
            <a:ext cx="759888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cap="all" spc="-1">
                <a:solidFill>
                  <a:srgbClr val="CB3DCF"/>
                </a:solidFill>
                <a:latin typeface="Tw Cen MT"/>
                <a:ea typeface="DejaVu Sans"/>
              </a:rPr>
              <a:t>¿Cómo evitar los contagios?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1739" name="Imagen 3"/>
          <p:cNvPicPr/>
          <p:nvPr/>
        </p:nvPicPr>
        <p:blipFill>
          <a:blip r:embed="rId2"/>
          <a:srcRect l="52842" t="45876" r="30004" b="17156"/>
          <a:stretch/>
        </p:blipFill>
        <p:spPr>
          <a:xfrm>
            <a:off x="7158600" y="0"/>
            <a:ext cx="5032080" cy="6289560"/>
          </a:xfrm>
          <a:prstGeom prst="rect">
            <a:avLst/>
          </a:prstGeom>
          <a:ln>
            <a:noFill/>
          </a:ln>
        </p:spPr>
      </p:pic>
      <p:sp>
        <p:nvSpPr>
          <p:cNvPr id="1740" name="CustomShape 2"/>
          <p:cNvSpPr/>
          <p:nvPr/>
        </p:nvSpPr>
        <p:spPr>
          <a:xfrm>
            <a:off x="308160" y="2141280"/>
            <a:ext cx="6733800" cy="342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3500" lnSpcReduction="1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Efectuar la limpieza de moco y saliva con </a:t>
            </a:r>
            <a:r>
              <a:rPr lang="es-ES" sz="2000" b="0" strike="noStrike" cap="all" spc="-1">
                <a:solidFill>
                  <a:srgbClr val="EF208A"/>
                </a:solidFill>
                <a:latin typeface="NeoSansStd-Medium"/>
                <a:ea typeface="DejaVu Sans"/>
              </a:rPr>
              <a:t>papel desechable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Enseñar al niño a </a:t>
            </a:r>
            <a:r>
              <a:rPr lang="es-ES" sz="2000" b="0" strike="noStrike" cap="all" spc="-1">
                <a:solidFill>
                  <a:srgbClr val="EF208A"/>
                </a:solidFill>
                <a:latin typeface="NeoSansStd-Medium"/>
                <a:ea typeface="DejaVu Sans"/>
              </a:rPr>
              <a:t>cubrirse la boca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al toser.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EF208A"/>
                </a:solidFill>
                <a:latin typeface="NeoSansStd-Medium"/>
                <a:ea typeface="DejaVu Sans"/>
              </a:rPr>
              <a:t>Comunicar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a los padres cualquier brote infeccioso que ocurra en el colegio.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El </a:t>
            </a:r>
            <a:r>
              <a:rPr lang="es-ES" sz="2000" b="0" strike="noStrike" cap="all" spc="-1">
                <a:solidFill>
                  <a:srgbClr val="EF208A"/>
                </a:solidFill>
                <a:latin typeface="NeoSansStd-Medium"/>
                <a:ea typeface="DejaVu Sans"/>
              </a:rPr>
              <a:t>sentido común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debe dictar cuando los padres no deben llevar a sus hijos al colegio, no solo por el riesgo de contagio sino también por el bienestar del niño.</a:t>
            </a:r>
            <a:endParaRPr lang="es-E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CustomShape 1"/>
          <p:cNvSpPr/>
          <p:nvPr/>
        </p:nvSpPr>
        <p:spPr>
          <a:xfrm>
            <a:off x="913680" y="618480"/>
            <a:ext cx="10363320" cy="280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6000" b="1" strike="noStrike" cap="all" spc="-1">
                <a:solidFill>
                  <a:srgbClr val="AC339A"/>
                </a:solidFill>
                <a:latin typeface="Tw Cen MT"/>
                <a:ea typeface="DejaVu Sans"/>
              </a:rPr>
              <a:t>PEDICULOSIS O INFECCIÓN POR PIOJOS</a:t>
            </a:r>
            <a:endParaRPr lang="es-ES" sz="6000" b="0" strike="noStrike" spc="-1">
              <a:latin typeface="Arial"/>
            </a:endParaRPr>
          </a:p>
        </p:txBody>
      </p:sp>
      <p:pic>
        <p:nvPicPr>
          <p:cNvPr id="1793" name="Marcador de contenido 5" descr="Ver las imágenes de origen"/>
          <p:cNvPicPr/>
          <p:nvPr/>
        </p:nvPicPr>
        <p:blipFill>
          <a:blip r:embed="rId2"/>
          <a:stretch/>
        </p:blipFill>
        <p:spPr>
          <a:xfrm>
            <a:off x="4610160" y="3181680"/>
            <a:ext cx="3135960" cy="3135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CustomShape 1"/>
          <p:cNvSpPr/>
          <p:nvPr/>
        </p:nvSpPr>
        <p:spPr>
          <a:xfrm>
            <a:off x="816840" y="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spc="-1">
                <a:solidFill>
                  <a:srgbClr val="DE85E1"/>
                </a:solidFill>
                <a:latin typeface="Tw Cen MT"/>
                <a:ea typeface="DejaVu Sans"/>
              </a:rPr>
              <a:t>PIOJOS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1795" name="Marcador de contenido 3"/>
          <p:cNvPicPr/>
          <p:nvPr/>
        </p:nvPicPr>
        <p:blipFill>
          <a:blip r:embed="rId2"/>
          <a:stretch/>
        </p:blipFill>
        <p:spPr>
          <a:xfrm>
            <a:off x="8291160" y="2196720"/>
            <a:ext cx="3117600" cy="160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96" name="CustomShape 2"/>
          <p:cNvSpPr/>
          <p:nvPr/>
        </p:nvSpPr>
        <p:spPr>
          <a:xfrm>
            <a:off x="456480" y="1856520"/>
            <a:ext cx="7093080" cy="411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4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Es la enfermedad por parásito más frecuente en niños escolares de 3 a 12 años.</a:t>
            </a:r>
            <a:endParaRPr lang="es-ES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4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4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El piojo de la cabeza es un insecto de unos 2-3 mm de largo que se nutre de la sangre del cuero cabelludo de los humanos.</a:t>
            </a:r>
            <a:endParaRPr lang="es-ES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4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4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No afectan a los animales ni estos lo transmiten.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4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El piojo es difícil de ver. Lo más frecuente es ver las liendres a 1 cm de la raíz del pelo.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4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Prefieren el calor del pelo largo y las zonas de la nuca y detrás de las orejas. Por eso son más frecuentes en las niñas.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1797" name="Imagen 5"/>
          <p:cNvPicPr/>
          <p:nvPr/>
        </p:nvPicPr>
        <p:blipFill>
          <a:blip r:embed="rId3"/>
          <a:stretch/>
        </p:blipFill>
        <p:spPr>
          <a:xfrm>
            <a:off x="8263800" y="3880800"/>
            <a:ext cx="2916360" cy="21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CustomShape 1"/>
          <p:cNvSpPr/>
          <p:nvPr/>
        </p:nvSpPr>
        <p:spPr>
          <a:xfrm>
            <a:off x="913320" y="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spc="-1">
                <a:solidFill>
                  <a:srgbClr val="DE85E1"/>
                </a:solidFill>
                <a:latin typeface="Tw Cen MT"/>
                <a:ea typeface="DejaVu Sans"/>
              </a:rPr>
              <a:t>PIOJOS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799" name="CustomShape 2"/>
          <p:cNvSpPr/>
          <p:nvPr/>
        </p:nvSpPr>
        <p:spPr>
          <a:xfrm>
            <a:off x="1343160" y="1195920"/>
            <a:ext cx="10362600" cy="342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Los piojos no saltan ni vuelan.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Es raro que el contagio sea a través de objetos compartidos como peines, toallas, gorros…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Las recurrencias son generalmente reinfestaciones comunitarias.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En niños no es un problema de higiene. No hay que tener vergüenza por tener piojos…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1800" name="CustomShape 3"/>
          <p:cNvSpPr/>
          <p:nvPr/>
        </p:nvSpPr>
        <p:spPr>
          <a:xfrm>
            <a:off x="2527560" y="4478040"/>
            <a:ext cx="5540760" cy="7599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200" b="1" i="1" strike="noStrike" spc="-1">
                <a:solidFill>
                  <a:srgbClr val="FF0000"/>
                </a:solidFill>
                <a:latin typeface="BrushScriptMT"/>
                <a:ea typeface="DejaVu Sans"/>
              </a:rPr>
              <a:t>LA TRANSMISIÓN ES POR CONTACTO CABEZA CON CABEZA</a:t>
            </a:r>
            <a:endParaRPr lang="es-ES" sz="2200" b="0" strike="noStrike" spc="-1">
              <a:latin typeface="Arial"/>
            </a:endParaRPr>
          </a:p>
        </p:txBody>
      </p:sp>
      <p:pic>
        <p:nvPicPr>
          <p:cNvPr id="1801" name="Imagen 4"/>
          <p:cNvPicPr/>
          <p:nvPr/>
        </p:nvPicPr>
        <p:blipFill>
          <a:blip r:embed="rId2"/>
          <a:stretch/>
        </p:blipFill>
        <p:spPr>
          <a:xfrm>
            <a:off x="9253440" y="3602160"/>
            <a:ext cx="2841840" cy="304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CustomShape 1"/>
          <p:cNvSpPr/>
          <p:nvPr/>
        </p:nvSpPr>
        <p:spPr>
          <a:xfrm>
            <a:off x="913680" y="61848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cap="all" spc="-1">
                <a:solidFill>
                  <a:srgbClr val="DE85E1"/>
                </a:solidFill>
                <a:latin typeface="Tw Cen MT"/>
                <a:ea typeface="DejaVu Sans"/>
              </a:rPr>
              <a:t>SINTOMAS PIOJOS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803" name="CustomShape 2"/>
          <p:cNvSpPr/>
          <p:nvPr/>
        </p:nvSpPr>
        <p:spPr>
          <a:xfrm>
            <a:off x="913680" y="2367000"/>
            <a:ext cx="10362600" cy="342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A veces no producen síntomas, se ven de forma casual.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Lo más frecuente es el picor en la cabeza.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Pueden producir lesiones por rascado, granitos o malestar por el </a:t>
            </a:r>
            <a:r>
              <a:rPr lang="es-ES" sz="2000" b="0" strike="noStrike" cap="all" spc="-1">
                <a:solidFill>
                  <a:srgbClr val="EF208A"/>
                </a:solidFill>
                <a:latin typeface="NeoSansStd-Medium"/>
                <a:ea typeface="DejaVu Sans"/>
              </a:rPr>
              <a:t>picor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.</a:t>
            </a:r>
            <a:endParaRPr lang="es-ES" sz="2000" b="0" strike="noStrike" spc="-1">
              <a:latin typeface="Arial"/>
            </a:endParaRPr>
          </a:p>
        </p:txBody>
      </p:sp>
      <p:pic>
        <p:nvPicPr>
          <p:cNvPr id="1804" name="Imagen 3"/>
          <p:cNvPicPr/>
          <p:nvPr/>
        </p:nvPicPr>
        <p:blipFill>
          <a:blip r:embed="rId2"/>
          <a:stretch/>
        </p:blipFill>
        <p:spPr>
          <a:xfrm>
            <a:off x="1080720" y="4190040"/>
            <a:ext cx="4737240" cy="244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05" name="CustomShape 3"/>
          <p:cNvSpPr/>
          <p:nvPr/>
        </p:nvSpPr>
        <p:spPr>
          <a:xfrm>
            <a:off x="6684840" y="4596480"/>
            <a:ext cx="41482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i="1" strike="noStrike" spc="-1">
                <a:solidFill>
                  <a:srgbClr val="FF0066"/>
                </a:solidFill>
                <a:latin typeface="BrushScriptMT"/>
                <a:ea typeface="DejaVu Sans"/>
              </a:rPr>
              <a:t>NO SON PELIGROSOS.</a:t>
            </a: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i="1" strike="noStrike" spc="-1">
                <a:solidFill>
                  <a:srgbClr val="FF0066"/>
                </a:solidFill>
                <a:latin typeface="BrushScriptMT"/>
                <a:ea typeface="DejaVu Sans"/>
              </a:rPr>
              <a:t>NO TRASMITEN ENFERMEDADES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CustomShape 1"/>
          <p:cNvSpPr/>
          <p:nvPr/>
        </p:nvSpPr>
        <p:spPr>
          <a:xfrm>
            <a:off x="913680" y="61848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cap="all" spc="-1">
                <a:solidFill>
                  <a:srgbClr val="DE85E1"/>
                </a:solidFill>
                <a:latin typeface="Tw Cen MT"/>
                <a:ea typeface="DejaVu Sans"/>
              </a:rPr>
              <a:t>1. MEDIDAS GENERALES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807" name="CustomShape 2"/>
          <p:cNvSpPr/>
          <p:nvPr/>
        </p:nvSpPr>
        <p:spPr>
          <a:xfrm>
            <a:off x="1000800" y="1668240"/>
            <a:ext cx="10275480" cy="412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7000" lnSpcReduction="1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Cortar el pelo o recogerlo en coleta.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Mantener la higiene corporal y del cuero cabelludo.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Uñas limpias y cortas.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Si aparecen heridas infectadas por el rascado, puede aplicarse una pomada antibiótica (siempre que el niño no sea alérgico).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Si el picor es muy intenso, se puede aliviar con un antihistamínico.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Lavar a 50° la ropa usada al principio del tratamiento: sábanas, gorros, bufandas. Planchar con vapor y aspirar colchones, almohadas y alfombras.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Si esto no es posible, guardar estas prendas en una bolsa herméticamente cerrada durante 15 días.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Sumergir los peines en agua a 60° unos 10 minutos.</a:t>
            </a:r>
            <a:endParaRPr lang="es-E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CustomShape 1"/>
          <p:cNvSpPr/>
          <p:nvPr/>
        </p:nvSpPr>
        <p:spPr>
          <a:xfrm>
            <a:off x="876600" y="-24696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cap="all" spc="-1">
                <a:solidFill>
                  <a:srgbClr val="DE85E1"/>
                </a:solidFill>
                <a:latin typeface="Tw Cen MT"/>
                <a:ea typeface="DejaVu Sans"/>
              </a:rPr>
              <a:t>TRATAMIENTOS DISPONIBLES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1809" name="Marcador de contenido 3"/>
          <p:cNvPicPr/>
          <p:nvPr/>
        </p:nvPicPr>
        <p:blipFill>
          <a:blip r:embed="rId2"/>
          <a:srcRect l="21540" t="27239" r="26338" b="27318"/>
          <a:stretch/>
        </p:blipFill>
        <p:spPr>
          <a:xfrm>
            <a:off x="1914480" y="1002240"/>
            <a:ext cx="8288280" cy="4062960"/>
          </a:xfrm>
          <a:prstGeom prst="rect">
            <a:avLst/>
          </a:prstGeom>
          <a:ln>
            <a:noFill/>
          </a:ln>
        </p:spPr>
      </p:pic>
      <p:sp>
        <p:nvSpPr>
          <p:cNvPr id="1810" name="CustomShape 2"/>
          <p:cNvSpPr/>
          <p:nvPr/>
        </p:nvSpPr>
        <p:spPr>
          <a:xfrm>
            <a:off x="3134520" y="5194080"/>
            <a:ext cx="609480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i="1" strike="noStrike" spc="-1">
                <a:solidFill>
                  <a:srgbClr val="FFFFFF"/>
                </a:solidFill>
                <a:latin typeface="BrushScriptMT"/>
                <a:ea typeface="DejaVu Sans"/>
              </a:rPr>
              <a:t>Repetir la aplicación a los 7-10 días.</a:t>
            </a:r>
            <a:endParaRPr lang="es-E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1" i="1" strike="noStrike" spc="-1">
                <a:solidFill>
                  <a:srgbClr val="FFFFFF"/>
                </a:solidFill>
                <a:latin typeface="BrushScriptMT"/>
                <a:ea typeface="DejaVu Sans"/>
              </a:rPr>
              <a:t>Ningún tratamiento es efectivo al 100%</a:t>
            </a:r>
            <a:endParaRPr lang="es-E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CustomShape 1"/>
          <p:cNvSpPr/>
          <p:nvPr/>
        </p:nvSpPr>
        <p:spPr>
          <a:xfrm>
            <a:off x="913320" y="-11052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cap="all" spc="-1">
                <a:solidFill>
                  <a:srgbClr val="DE85E1"/>
                </a:solidFill>
                <a:latin typeface="Tw Cen MT"/>
                <a:ea typeface="DejaVu Sans"/>
              </a:rPr>
              <a:t>RETIRADA DE LIENDRES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812" name="CustomShape 2"/>
          <p:cNvSpPr/>
          <p:nvPr/>
        </p:nvSpPr>
        <p:spPr>
          <a:xfrm>
            <a:off x="1136160" y="1082160"/>
            <a:ext cx="10362600" cy="342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La retirada de las liendres es </a:t>
            </a:r>
            <a:r>
              <a:rPr lang="es-ES" sz="2000" b="0" strike="noStrike" cap="all" spc="-1">
                <a:solidFill>
                  <a:srgbClr val="EF208A"/>
                </a:solidFill>
                <a:latin typeface="NeoSansStd-Medium"/>
                <a:ea typeface="DejaVu Sans"/>
              </a:rPr>
              <a:t>imprescindible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para evitar recaídas.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Se puede hacer de forma manual o con una lendrera. Hay que peinar mechón a mechón, de abajo a arriba y de arriba abajo. Mejor cuanto más juntas estén las púas.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pt-BR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No usar: secador, vinagre o acondicionadores.</a:t>
            </a:r>
            <a:endParaRPr lang="es-ES" sz="2000" b="0" strike="noStrike" spc="-1">
              <a:latin typeface="Arial"/>
            </a:endParaRPr>
          </a:p>
        </p:txBody>
      </p:sp>
      <p:pic>
        <p:nvPicPr>
          <p:cNvPr id="1813" name="Imagen 3"/>
          <p:cNvPicPr/>
          <p:nvPr/>
        </p:nvPicPr>
        <p:blipFill>
          <a:blip r:embed="rId2"/>
          <a:stretch/>
        </p:blipFill>
        <p:spPr>
          <a:xfrm>
            <a:off x="1136160" y="3489120"/>
            <a:ext cx="4003920" cy="236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14" name="Imagen 4"/>
          <p:cNvPicPr/>
          <p:nvPr/>
        </p:nvPicPr>
        <p:blipFill>
          <a:blip r:embed="rId3"/>
          <a:stretch/>
        </p:blipFill>
        <p:spPr>
          <a:xfrm>
            <a:off x="6546960" y="3489120"/>
            <a:ext cx="4350600" cy="236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CustomShape 1"/>
          <p:cNvSpPr/>
          <p:nvPr/>
        </p:nvSpPr>
        <p:spPr>
          <a:xfrm>
            <a:off x="913680" y="618480"/>
            <a:ext cx="10363320" cy="159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cap="all" spc="-1">
                <a:solidFill>
                  <a:srgbClr val="DE85E1"/>
                </a:solidFill>
                <a:latin typeface="Tw Cen MT"/>
                <a:ea typeface="DejaVu Sans"/>
              </a:rPr>
              <a:t>¿CÓMO PREVENIRLOS?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1816" name="CustomShape 2"/>
          <p:cNvSpPr/>
          <p:nvPr/>
        </p:nvSpPr>
        <p:spPr>
          <a:xfrm>
            <a:off x="1011960" y="1872720"/>
            <a:ext cx="10363320" cy="410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Reconocer cuanto antes la situación.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Hay sustancias repelentes, pero su eficacia por ahora no ha sido bien demostrada. Nunca se debe aplicar un insecticida como repelente o preventivo, porque puede ser tóxico.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Informaremos a los padres del niño para que inicien el tratamiento de forma temprana.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Procurar que los niños no compartan peines, gorras, gomas del pelo u otras prendas, sobre todo en situación de brote.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000" b="0" strike="noStrike" cap="all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cap="all" spc="-1">
                <a:solidFill>
                  <a:srgbClr val="241F1F"/>
                </a:solidFill>
                <a:latin typeface="NeoSansStd-Regular"/>
                <a:ea typeface="DejaVu Sans"/>
              </a:rPr>
              <a:t>Recomendar examinar a los demás miembros de la familia y niños con contacto estrecho cada tres días y tratar si están afectados.</a:t>
            </a:r>
            <a:endParaRPr lang="es-E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CustomShape 1"/>
          <p:cNvSpPr/>
          <p:nvPr/>
        </p:nvSpPr>
        <p:spPr>
          <a:xfrm>
            <a:off x="1140480" y="1256040"/>
            <a:ext cx="98744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6000" b="1" strike="noStrike" spc="-1">
                <a:solidFill>
                  <a:srgbClr val="A6B727"/>
                </a:solidFill>
                <a:latin typeface="Corbel"/>
                <a:ea typeface="DejaVu Sans"/>
              </a:rPr>
              <a:t>INTOLERANCIAS ALIMENTARIAS</a:t>
            </a:r>
            <a:endParaRPr lang="es-ES" sz="6000" b="0" strike="noStrike" spc="-1">
              <a:latin typeface="Arial"/>
            </a:endParaRPr>
          </a:p>
        </p:txBody>
      </p:sp>
      <p:pic>
        <p:nvPicPr>
          <p:cNvPr id="1818" name="Marcador de contenido 3" descr="Ver las imágenes de origen"/>
          <p:cNvPicPr/>
          <p:nvPr/>
        </p:nvPicPr>
        <p:blipFill>
          <a:blip r:embed="rId2"/>
          <a:stretch/>
        </p:blipFill>
        <p:spPr>
          <a:xfrm>
            <a:off x="6501240" y="2772720"/>
            <a:ext cx="5155560" cy="343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CustomShape 1"/>
          <p:cNvSpPr/>
          <p:nvPr/>
        </p:nvSpPr>
        <p:spPr>
          <a:xfrm>
            <a:off x="0" y="0"/>
            <a:ext cx="4647240" cy="6856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0" name="CustomShape 2"/>
          <p:cNvSpPr/>
          <p:nvPr/>
        </p:nvSpPr>
        <p:spPr>
          <a:xfrm>
            <a:off x="643320" y="643320"/>
            <a:ext cx="3414600" cy="343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s-ES" sz="5000" b="0" strike="noStrike" cap="all" spc="92">
                <a:solidFill>
                  <a:srgbClr val="FFFFFF"/>
                </a:solidFill>
                <a:latin typeface="Tw Cen MT Condensed"/>
                <a:ea typeface="DejaVu Sans"/>
              </a:rPr>
              <a:t>Apertura de la vía aérea</a:t>
            </a:r>
            <a:br/>
            <a:endParaRPr lang="es-ES" sz="5000" b="0" strike="noStrike" spc="-1">
              <a:latin typeface="Arial"/>
            </a:endParaRPr>
          </a:p>
        </p:txBody>
      </p:sp>
      <p:sp>
        <p:nvSpPr>
          <p:cNvPr id="1431" name="CustomShape 3"/>
          <p:cNvSpPr/>
          <p:nvPr/>
        </p:nvSpPr>
        <p:spPr>
          <a:xfrm rot="16200000">
            <a:off x="8413200" y="5522400"/>
            <a:ext cx="489960" cy="4489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2832798835"/>
              </p:ext>
            </p:extLst>
          </p:nvPr>
        </p:nvGraphicFramePr>
        <p:xfrm>
          <a:off x="4993920" y="1011960"/>
          <a:ext cx="7196760" cy="549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2" name="CustomShape 4"/>
          <p:cNvSpPr/>
          <p:nvPr/>
        </p:nvSpPr>
        <p:spPr>
          <a:xfrm>
            <a:off x="4993920" y="491040"/>
            <a:ext cx="6878160" cy="191808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FF6699"/>
                </a:solidFill>
                <a:latin typeface="Tw Cen MT"/>
                <a:ea typeface="DejaVu Sans"/>
              </a:rPr>
              <a:t>MANIOBRA FRENTE-MENTÓN</a:t>
            </a:r>
            <a:endParaRPr lang="es-E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4000" b="0" strike="noStrike" spc="-1">
              <a:latin typeface="Arial"/>
            </a:endParaRPr>
          </a:p>
        </p:txBody>
      </p:sp>
      <p:pic>
        <p:nvPicPr>
          <p:cNvPr id="1433" name="Picture 2" descr="Resultado de imagen de maniobra traccion mandibular"/>
          <p:cNvPicPr/>
          <p:nvPr/>
        </p:nvPicPr>
        <p:blipFill>
          <a:blip r:embed="rId7"/>
          <a:stretch/>
        </p:blipFill>
        <p:spPr>
          <a:xfrm>
            <a:off x="119520" y="3169440"/>
            <a:ext cx="4141800" cy="3106080"/>
          </a:xfrm>
          <a:prstGeom prst="rect">
            <a:avLst/>
          </a:prstGeom>
          <a:ln>
            <a:noFill/>
          </a:ln>
        </p:spPr>
      </p:pic>
      <p:sp>
        <p:nvSpPr>
          <p:cNvPr id="1434" name="CustomShape 5"/>
          <p:cNvSpPr/>
          <p:nvPr/>
        </p:nvSpPr>
        <p:spPr>
          <a:xfrm>
            <a:off x="6035040" y="3429000"/>
            <a:ext cx="1138320" cy="860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 w="3816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CustomShape 1"/>
          <p:cNvSpPr/>
          <p:nvPr/>
        </p:nvSpPr>
        <p:spPr>
          <a:xfrm>
            <a:off x="1143000" y="609480"/>
            <a:ext cx="98744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1" strike="noStrike" spc="-1">
                <a:solidFill>
                  <a:srgbClr val="A6B727"/>
                </a:solidFill>
                <a:latin typeface="Corbel"/>
                <a:ea typeface="DejaVu Sans"/>
              </a:rPr>
              <a:t>¿Qué es la intolerancia alimentaria?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820" name="CustomShape 2"/>
          <p:cNvSpPr/>
          <p:nvPr/>
        </p:nvSpPr>
        <p:spPr>
          <a:xfrm>
            <a:off x="1143000" y="1909080"/>
            <a:ext cx="9871920" cy="362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000" b="0" strike="noStrike" spc="-1">
                <a:solidFill>
                  <a:srgbClr val="000000"/>
                </a:solidFill>
                <a:latin typeface="Abadi"/>
                <a:ea typeface="DejaVu Sans"/>
              </a:rPr>
              <a:t>• La intolerancia a un alimento se caracteriza por la incapacidad para digerirlo y metabolizarlo.</a:t>
            </a:r>
            <a:endParaRPr lang="es-ES" sz="20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000" b="0" strike="noStrike" spc="-1">
                <a:solidFill>
                  <a:srgbClr val="000000"/>
                </a:solidFill>
                <a:latin typeface="Abadi"/>
                <a:ea typeface="DejaVu Sans"/>
              </a:rPr>
              <a:t>• En la intolerancia no interviene ningún mecanismo de defensa inmune.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0" algn="l"/>
              </a:tabLst>
            </a:pPr>
            <a:r>
              <a:rPr lang="es-ES" sz="2000" b="0" strike="noStrike" spc="-1">
                <a:solidFill>
                  <a:srgbClr val="241F1F"/>
                </a:solidFill>
                <a:latin typeface="Abadi"/>
                <a:ea typeface="DejaVu Sans"/>
              </a:rPr>
              <a:t>Es una reacción adversa del organismo frente a un alimento.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0" algn="l"/>
              </a:tabLst>
            </a:pPr>
            <a:r>
              <a:rPr lang="es-ES" sz="2000" b="0" strike="noStrike" spc="-1">
                <a:solidFill>
                  <a:srgbClr val="241F1F"/>
                </a:solidFill>
                <a:latin typeface="Abadi"/>
                <a:ea typeface="DejaVu Sans"/>
              </a:rPr>
              <a:t>El componente extraño no llega al torrente sanguíneo ya que no ha podido ser absorbido.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0" algn="l"/>
              </a:tabLst>
            </a:pPr>
            <a:r>
              <a:rPr lang="es-ES" sz="2000" b="0" strike="noStrike" spc="-1">
                <a:solidFill>
                  <a:srgbClr val="241F1F"/>
                </a:solidFill>
                <a:latin typeface="Abadi"/>
                <a:ea typeface="DejaVu Sans"/>
              </a:rPr>
              <a:t>Las intolerancias más comunes son:</a:t>
            </a:r>
            <a:endParaRPr lang="es-ES" sz="20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000" b="0" strike="noStrike" spc="-1">
                <a:solidFill>
                  <a:srgbClr val="EF208A"/>
                </a:solidFill>
                <a:latin typeface="Abadi"/>
                <a:ea typeface="DejaVu Sans"/>
              </a:rPr>
              <a:t>■ </a:t>
            </a:r>
            <a:r>
              <a:rPr lang="es-ES" sz="2000" b="0" strike="noStrike" spc="-1">
                <a:solidFill>
                  <a:srgbClr val="241F1F"/>
                </a:solidFill>
                <a:latin typeface="Abadi"/>
                <a:ea typeface="DejaVu Sans"/>
              </a:rPr>
              <a:t>A la lactosa.</a:t>
            </a:r>
            <a:endParaRPr lang="es-ES" sz="20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000" b="0" strike="noStrike" spc="-1">
                <a:solidFill>
                  <a:srgbClr val="EF208A"/>
                </a:solidFill>
                <a:latin typeface="Abadi"/>
                <a:ea typeface="DejaVu Sans"/>
              </a:rPr>
              <a:t>■ </a:t>
            </a:r>
            <a:r>
              <a:rPr lang="es-ES" sz="2000" b="0" strike="noStrike" spc="-1">
                <a:solidFill>
                  <a:srgbClr val="241F1F"/>
                </a:solidFill>
                <a:latin typeface="Abadi"/>
                <a:ea typeface="DejaVu Sans"/>
              </a:rPr>
              <a:t>Al gluten (enfermedad celíaca).</a:t>
            </a:r>
            <a:endParaRPr lang="es-E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CustomShape 1"/>
          <p:cNvSpPr/>
          <p:nvPr/>
        </p:nvSpPr>
        <p:spPr>
          <a:xfrm>
            <a:off x="1143000" y="609480"/>
            <a:ext cx="98744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1" strike="noStrike" spc="-1">
                <a:solidFill>
                  <a:srgbClr val="A6B727"/>
                </a:solidFill>
                <a:latin typeface="Bahnschrift"/>
                <a:ea typeface="DejaVu Sans"/>
              </a:rPr>
              <a:t>NIÑO CELIACO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822" name="CustomShape 2"/>
          <p:cNvSpPr/>
          <p:nvPr/>
        </p:nvSpPr>
        <p:spPr>
          <a:xfrm>
            <a:off x="1143000" y="2057400"/>
            <a:ext cx="9871920" cy="403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Es una intolerancia permanente al gluten.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Se produce en personas genéticamente predispuestas.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 </a:t>
            </a: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Hay lesión en la mucosa del intestino delgado.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Como consecuencia hay una inadecuada absorción de los alimentos.</a:t>
            </a:r>
            <a:endParaRPr lang="es-ES" sz="2000" b="0" strike="noStrike" spc="-1">
              <a:latin typeface="Arial"/>
            </a:endParaRPr>
          </a:p>
        </p:txBody>
      </p:sp>
      <p:pic>
        <p:nvPicPr>
          <p:cNvPr id="1823" name="Imagen 3"/>
          <p:cNvPicPr/>
          <p:nvPr/>
        </p:nvPicPr>
        <p:blipFill>
          <a:blip r:embed="rId2"/>
          <a:stretch/>
        </p:blipFill>
        <p:spPr>
          <a:xfrm>
            <a:off x="3348720" y="3929760"/>
            <a:ext cx="3716280" cy="241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CustomShape 1"/>
          <p:cNvSpPr/>
          <p:nvPr/>
        </p:nvSpPr>
        <p:spPr>
          <a:xfrm>
            <a:off x="1143000" y="609480"/>
            <a:ext cx="98744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1" strike="noStrike" spc="-1">
                <a:solidFill>
                  <a:srgbClr val="A6B727"/>
                </a:solidFill>
                <a:latin typeface="Corbel"/>
                <a:ea typeface="DejaVu Sans"/>
              </a:rPr>
              <a:t>SÍNTOMAS MÁS FRECUENTES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825" name="CustomShape 2"/>
          <p:cNvSpPr/>
          <p:nvPr/>
        </p:nvSpPr>
        <p:spPr>
          <a:xfrm>
            <a:off x="1143000" y="1711080"/>
            <a:ext cx="9871920" cy="403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Diarrea crónica y vómitos.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Anemia crónica.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Retraso del crecimiento.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Pérdida del apetito y de peso.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Distensión abdominal.</a:t>
            </a:r>
            <a:endParaRPr lang="es-ES" sz="20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Alteración del carácter.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1826" name="CustomShape 3"/>
          <p:cNvSpPr/>
          <p:nvPr/>
        </p:nvSpPr>
        <p:spPr>
          <a:xfrm>
            <a:off x="1140480" y="4059360"/>
            <a:ext cx="98744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4400" b="1" strike="noStrike" spc="-1">
                <a:solidFill>
                  <a:srgbClr val="A6B727"/>
                </a:solidFill>
                <a:latin typeface="Corbel"/>
                <a:ea typeface="DejaVu Sans"/>
              </a:rPr>
              <a:t>DIAGNÓSTICO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827" name="CustomShape 4"/>
          <p:cNvSpPr/>
          <p:nvPr/>
        </p:nvSpPr>
        <p:spPr>
          <a:xfrm>
            <a:off x="1140480" y="5261400"/>
            <a:ext cx="6378840" cy="186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200" b="0" strike="noStrike" spc="-1">
                <a:solidFill>
                  <a:srgbClr val="A6B727"/>
                </a:solidFill>
                <a:latin typeface="Corbel"/>
                <a:ea typeface="DejaVu Sans"/>
              </a:rPr>
              <a:t>Análisis de sangre </a:t>
            </a:r>
            <a:r>
              <a:rPr lang="es-ES" sz="2200" b="0" strike="noStrike" spc="-1">
                <a:solidFill>
                  <a:srgbClr val="A6B727"/>
                </a:solidFill>
                <a:latin typeface="Wingdings"/>
                <a:ea typeface="DejaVu Sans"/>
              </a:rPr>
              <a:t></a:t>
            </a:r>
            <a:r>
              <a:rPr lang="es-ES" sz="2200" b="0" strike="noStrike" spc="-1">
                <a:solidFill>
                  <a:srgbClr val="A6B727"/>
                </a:solidFill>
                <a:latin typeface="Corbel"/>
                <a:ea typeface="DejaVu Sans"/>
              </a:rPr>
              <a:t> SOSPECHA</a:t>
            </a:r>
            <a:endParaRPr lang="es-ES" sz="22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200" b="0" strike="noStrike" spc="-1">
                <a:solidFill>
                  <a:srgbClr val="A6B727"/>
                </a:solidFill>
                <a:latin typeface="Corbel"/>
                <a:ea typeface="DejaVu Sans"/>
              </a:rPr>
              <a:t>Biopsia intestinal </a:t>
            </a:r>
            <a:r>
              <a:rPr lang="es-ES" sz="2200" b="0" strike="noStrike" spc="-1">
                <a:solidFill>
                  <a:srgbClr val="A6B727"/>
                </a:solidFill>
                <a:latin typeface="Wingdings"/>
                <a:ea typeface="DejaVu Sans"/>
              </a:rPr>
              <a:t></a:t>
            </a:r>
            <a:r>
              <a:rPr lang="es-ES" sz="2200" b="0" strike="noStrike" spc="-1">
                <a:solidFill>
                  <a:srgbClr val="A6B727"/>
                </a:solidFill>
                <a:latin typeface="Corbel"/>
                <a:ea typeface="DejaVu Sans"/>
              </a:rPr>
              <a:t> CONFIRMACIÓN</a:t>
            </a:r>
            <a:endParaRPr lang="es-ES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CustomShape 1"/>
          <p:cNvSpPr/>
          <p:nvPr/>
        </p:nvSpPr>
        <p:spPr>
          <a:xfrm>
            <a:off x="1143000" y="609480"/>
            <a:ext cx="98744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A6B727"/>
                </a:solidFill>
                <a:latin typeface="Corbel"/>
                <a:ea typeface="DejaVu Sans"/>
              </a:rPr>
              <a:t>TRATAMIENTO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829" name="CustomShape 2"/>
          <p:cNvSpPr/>
          <p:nvPr/>
        </p:nvSpPr>
        <p:spPr>
          <a:xfrm>
            <a:off x="1143000" y="2057400"/>
            <a:ext cx="9871920" cy="403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9000" lnSpcReduction="20000"/>
          </a:bodyPr>
          <a:lstStyle/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4300" b="1" strike="noStrike" spc="-1">
                <a:solidFill>
                  <a:srgbClr val="FF0000"/>
                </a:solidFill>
                <a:latin typeface="Corbel"/>
                <a:ea typeface="DejaVu Sans"/>
              </a:rPr>
              <a:t>NO INCLUIR EN LA DIETA EL GLUTEN PARA TODA LA VIDA</a:t>
            </a:r>
            <a:endParaRPr lang="es-ES" sz="43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endParaRPr lang="es-ES" sz="43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endParaRPr lang="es-ES" sz="43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endParaRPr lang="es-ES" sz="43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endParaRPr lang="es-ES" sz="43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200" b="1" strike="noStrike" spc="-1">
                <a:solidFill>
                  <a:srgbClr val="A6B727"/>
                </a:solidFill>
                <a:latin typeface="Corbel"/>
                <a:ea typeface="DejaVu Sans"/>
              </a:rPr>
              <a:t>• El gluten está en el trigo, cebada, centeno, espelta, kamut, triticale y posiblemente en la avena.</a:t>
            </a:r>
            <a:endParaRPr lang="es-ES" sz="22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200" b="1" strike="noStrike" spc="-1">
                <a:solidFill>
                  <a:srgbClr val="A6B727"/>
                </a:solidFill>
                <a:latin typeface="Corbel"/>
                <a:ea typeface="DejaVu Sans"/>
              </a:rPr>
              <a:t>• El trigo se usa para hacer el pan, las galletas, las pastas alimenticias…Como ingrediente aparece en otros productos elaborados y envasados.</a:t>
            </a:r>
            <a:endParaRPr lang="es-ES" sz="2200" b="0" strike="noStrike" spc="-1">
              <a:latin typeface="Arial"/>
            </a:endParaRPr>
          </a:p>
        </p:txBody>
      </p:sp>
      <p:pic>
        <p:nvPicPr>
          <p:cNvPr id="1830" name="Imagen 3"/>
          <p:cNvPicPr/>
          <p:nvPr/>
        </p:nvPicPr>
        <p:blipFill>
          <a:blip r:embed="rId2"/>
          <a:stretch/>
        </p:blipFill>
        <p:spPr>
          <a:xfrm>
            <a:off x="4683600" y="3012840"/>
            <a:ext cx="3044880" cy="146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CustomShape 1"/>
          <p:cNvSpPr/>
          <p:nvPr/>
        </p:nvSpPr>
        <p:spPr>
          <a:xfrm>
            <a:off x="1143000" y="609480"/>
            <a:ext cx="98744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2" name="CustomShape 2"/>
          <p:cNvSpPr/>
          <p:nvPr/>
        </p:nvSpPr>
        <p:spPr>
          <a:xfrm>
            <a:off x="1143000" y="2057400"/>
            <a:ext cx="9871920" cy="403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33" name="Imagen 3"/>
          <p:cNvPicPr/>
          <p:nvPr/>
        </p:nvPicPr>
        <p:blipFill>
          <a:blip r:embed="rId2"/>
          <a:srcRect l="16609" t="17047" r="22766" b="17156"/>
          <a:stretch/>
        </p:blipFill>
        <p:spPr>
          <a:xfrm>
            <a:off x="588960" y="546120"/>
            <a:ext cx="10604520" cy="5548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CustomShape 1"/>
          <p:cNvSpPr/>
          <p:nvPr/>
        </p:nvSpPr>
        <p:spPr>
          <a:xfrm>
            <a:off x="1143000" y="609480"/>
            <a:ext cx="98744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5" name="CustomShape 2"/>
          <p:cNvSpPr/>
          <p:nvPr/>
        </p:nvSpPr>
        <p:spPr>
          <a:xfrm>
            <a:off x="1143000" y="2057400"/>
            <a:ext cx="9871920" cy="403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36" name="Imagen 3"/>
          <p:cNvPicPr/>
          <p:nvPr/>
        </p:nvPicPr>
        <p:blipFill>
          <a:blip r:embed="rId2"/>
          <a:srcRect l="17957" t="20182" r="23601" b="19035"/>
          <a:stretch/>
        </p:blipFill>
        <p:spPr>
          <a:xfrm>
            <a:off x="1019160" y="595440"/>
            <a:ext cx="10119600" cy="570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7" name="Imagen 3"/>
          <p:cNvPicPr/>
          <p:nvPr/>
        </p:nvPicPr>
        <p:blipFill>
          <a:blip r:embed="rId2"/>
          <a:srcRect l="19022" t="19429" r="23067" b="19424"/>
          <a:stretch/>
        </p:blipFill>
        <p:spPr>
          <a:xfrm>
            <a:off x="1149840" y="470880"/>
            <a:ext cx="9612360" cy="570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CustomShape 1"/>
          <p:cNvSpPr/>
          <p:nvPr/>
        </p:nvSpPr>
        <p:spPr>
          <a:xfrm>
            <a:off x="1510200" y="831240"/>
            <a:ext cx="8672040" cy="283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0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Evitar productos a granel, elaborados artesanalmente o que no</a:t>
            </a:r>
            <a:endParaRPr lang="es-E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estén etiquetados.</a:t>
            </a:r>
            <a:endParaRPr lang="es-E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0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Cuidado con las harinas sin gluten si no certifican que están libres</a:t>
            </a:r>
            <a:endParaRPr lang="es-E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de gluten.</a:t>
            </a:r>
            <a:endParaRPr lang="es-E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0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Es aconsejable comprar productos con certificado de calidad de</a:t>
            </a:r>
            <a:endParaRPr lang="es-E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alimentos sin gluten.</a:t>
            </a:r>
            <a:endParaRPr lang="es-E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0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0" strike="noStrike" spc="-1">
                <a:solidFill>
                  <a:srgbClr val="241F1F"/>
                </a:solidFill>
                <a:latin typeface="NeoSansStd-Regular"/>
                <a:ea typeface="DejaVu Sans"/>
              </a:rPr>
              <a:t>Especial precaución en bares, restaurantes y comedores escolares.</a:t>
            </a:r>
            <a:endParaRPr lang="es-E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000" b="0" strike="noStrike" spc="-1">
                <a:solidFill>
                  <a:srgbClr val="EF008D"/>
                </a:solidFill>
                <a:latin typeface="NeoSansStd-Regular-Identity-H"/>
                <a:ea typeface="DejaVu Sans"/>
              </a:rPr>
              <a:t>• </a:t>
            </a:r>
            <a:r>
              <a:rPr lang="es-ES" sz="2000" b="1" strike="noStrike" spc="-1">
                <a:solidFill>
                  <a:srgbClr val="FF0000"/>
                </a:solidFill>
                <a:latin typeface="NeoSansStd-Medium"/>
                <a:ea typeface="DejaVu Sans"/>
              </a:rPr>
              <a:t>Ante la duda de si un producto lleva gluten, no hay que consumirlo.</a:t>
            </a:r>
            <a:endParaRPr lang="es-ES" sz="2000" b="0" strike="noStrike" spc="-1">
              <a:latin typeface="Arial"/>
            </a:endParaRPr>
          </a:p>
        </p:txBody>
      </p:sp>
      <p:pic>
        <p:nvPicPr>
          <p:cNvPr id="1839" name="Imagen 2"/>
          <p:cNvPicPr/>
          <p:nvPr/>
        </p:nvPicPr>
        <p:blipFill>
          <a:blip r:embed="rId2"/>
          <a:stretch/>
        </p:blipFill>
        <p:spPr>
          <a:xfrm>
            <a:off x="4488840" y="3617640"/>
            <a:ext cx="2381760" cy="282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CustomShape 1"/>
          <p:cNvSpPr/>
          <p:nvPr/>
        </p:nvSpPr>
        <p:spPr>
          <a:xfrm>
            <a:off x="1143000" y="609480"/>
            <a:ext cx="98744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400" b="1" strike="noStrike" spc="-1">
                <a:solidFill>
                  <a:srgbClr val="A6B727"/>
                </a:solidFill>
                <a:latin typeface="Corbel"/>
                <a:ea typeface="DejaVu Sans"/>
              </a:rPr>
              <a:t>INTOLERANCIA A LA LACTOSA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841" name="CustomShape 2"/>
          <p:cNvSpPr/>
          <p:nvPr/>
        </p:nvSpPr>
        <p:spPr>
          <a:xfrm>
            <a:off x="1143000" y="2057400"/>
            <a:ext cx="9871920" cy="403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200" b="0" strike="noStrike" spc="-1">
                <a:solidFill>
                  <a:srgbClr val="000000"/>
                </a:solidFill>
                <a:latin typeface="Corbel"/>
                <a:ea typeface="DejaVu Sans"/>
              </a:rPr>
              <a:t>• Lactosa: principal azúcar de la leche.</a:t>
            </a:r>
            <a:endParaRPr lang="es-ES" sz="22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200" b="0" strike="noStrike" spc="-1">
                <a:solidFill>
                  <a:srgbClr val="000000"/>
                </a:solidFill>
                <a:latin typeface="Corbel"/>
                <a:ea typeface="DejaVu Sans"/>
              </a:rPr>
              <a:t>• Intolerancia a lactosa → déficit de lactasa.</a:t>
            </a:r>
            <a:endParaRPr lang="es-ES" sz="22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200" b="0" strike="noStrike" spc="-1">
                <a:solidFill>
                  <a:srgbClr val="000000"/>
                </a:solidFill>
                <a:latin typeface="Corbel"/>
                <a:ea typeface="DejaVu Sans"/>
              </a:rPr>
              <a:t>• Síntomas:</a:t>
            </a:r>
            <a:endParaRPr lang="es-ES" sz="22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0" algn="l"/>
              </a:tabLst>
            </a:pPr>
            <a:r>
              <a:rPr lang="es-ES" sz="2200" b="0" strike="noStrike" spc="-1">
                <a:solidFill>
                  <a:srgbClr val="000000"/>
                </a:solidFill>
                <a:latin typeface="Corbel"/>
                <a:ea typeface="DejaVu Sans"/>
              </a:rPr>
              <a:t>Retortijones.</a:t>
            </a:r>
            <a:endParaRPr lang="es-ES" sz="22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0" algn="l"/>
              </a:tabLst>
            </a:pPr>
            <a:r>
              <a:rPr lang="es-ES" sz="2200" b="0" strike="noStrike" spc="-1">
                <a:solidFill>
                  <a:srgbClr val="000000"/>
                </a:solidFill>
                <a:latin typeface="Corbel"/>
                <a:ea typeface="DejaVu Sans"/>
              </a:rPr>
              <a:t>Dolor abdominal.</a:t>
            </a:r>
            <a:endParaRPr lang="es-ES" sz="22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0" algn="l"/>
              </a:tabLst>
            </a:pPr>
            <a:r>
              <a:rPr lang="es-ES" sz="2200" b="0" strike="noStrike" spc="-1">
                <a:solidFill>
                  <a:srgbClr val="000000"/>
                </a:solidFill>
                <a:latin typeface="Corbel"/>
                <a:ea typeface="DejaVu Sans"/>
              </a:rPr>
              <a:t>Gases.</a:t>
            </a:r>
            <a:endParaRPr lang="es-ES" sz="2200" b="0" strike="noStrike" spc="-1">
              <a:latin typeface="Arial"/>
            </a:endParaRPr>
          </a:p>
          <a:p>
            <a:pPr marL="228600" indent="-1818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0" algn="l"/>
              </a:tabLst>
            </a:pPr>
            <a:r>
              <a:rPr lang="es-ES" sz="2200" b="0" strike="noStrike" spc="-1">
                <a:solidFill>
                  <a:srgbClr val="000000"/>
                </a:solidFill>
                <a:latin typeface="Corbel"/>
                <a:ea typeface="DejaVu Sans"/>
              </a:rPr>
              <a:t> Diarrea.</a:t>
            </a:r>
            <a:endParaRPr lang="es-ES" sz="22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200" b="0" strike="noStrike" spc="-1">
                <a:solidFill>
                  <a:srgbClr val="000000"/>
                </a:solidFill>
                <a:latin typeface="Corbel"/>
                <a:ea typeface="DejaVu Sans"/>
              </a:rPr>
              <a:t>• La mayoría toleran una dieta baja en lactosa.</a:t>
            </a:r>
            <a:endParaRPr lang="es-ES" sz="2200" b="0" strike="noStrike" spc="-1">
              <a:latin typeface="Aria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pos="0" algn="l"/>
              </a:tabLst>
            </a:pPr>
            <a:r>
              <a:rPr lang="es-ES" sz="2200" b="0" strike="noStrike" spc="-1">
                <a:solidFill>
                  <a:srgbClr val="000000"/>
                </a:solidFill>
                <a:latin typeface="Corbel"/>
                <a:ea typeface="DejaVu Sans"/>
              </a:rPr>
              <a:t>• Algunos necesitan una dieta estricta sin lactosa.</a:t>
            </a:r>
            <a:endParaRPr lang="es-ES" sz="2200" b="0" strike="noStrike" spc="-1">
              <a:latin typeface="Arial"/>
            </a:endParaRPr>
          </a:p>
        </p:txBody>
      </p:sp>
      <p:pic>
        <p:nvPicPr>
          <p:cNvPr id="1842" name="Imagen 4"/>
          <p:cNvPicPr/>
          <p:nvPr/>
        </p:nvPicPr>
        <p:blipFill>
          <a:blip r:embed="rId2"/>
          <a:stretch/>
        </p:blipFill>
        <p:spPr>
          <a:xfrm>
            <a:off x="7334640" y="3429000"/>
            <a:ext cx="4523760" cy="297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" name="Imagen 1"/>
          <p:cNvPicPr/>
          <p:nvPr/>
        </p:nvPicPr>
        <p:blipFill>
          <a:blip r:embed="rId2"/>
          <a:srcRect l="17910" t="17908" r="23327" b="22835"/>
          <a:stretch/>
        </p:blipFill>
        <p:spPr>
          <a:xfrm>
            <a:off x="1080720" y="511020"/>
            <a:ext cx="10292760" cy="5835960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D25347-C0DF-7402-C5A8-AF28A8FDF877}"/>
              </a:ext>
            </a:extLst>
          </p:cNvPr>
          <p:cNvSpPr txBox="1"/>
          <p:nvPr/>
        </p:nvSpPr>
        <p:spPr>
          <a:xfrm>
            <a:off x="565609" y="4647415"/>
            <a:ext cx="72774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0066"/>
                </a:solidFill>
                <a:latin typeface="Amasis MT Pro Medium" panose="020B0604020202020204" pitchFamily="18" charset="0"/>
              </a:rPr>
              <a:t>Tratamiento para intolerancia a la lactosa</a:t>
            </a:r>
          </a:p>
          <a:p>
            <a:endParaRPr lang="es-ES" dirty="0"/>
          </a:p>
          <a:p>
            <a:r>
              <a:rPr lang="es-ES" sz="2400" dirty="0">
                <a:latin typeface="Abadi" panose="020B0604020104020204" pitchFamily="34" charset="0"/>
              </a:rPr>
              <a:t>Comprimidos o gotas de lactasa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CustomShape 1"/>
          <p:cNvSpPr/>
          <p:nvPr/>
        </p:nvSpPr>
        <p:spPr>
          <a:xfrm>
            <a:off x="1038240" y="273600"/>
            <a:ext cx="9718920" cy="14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0" strike="noStrike" spc="-1">
                <a:solidFill>
                  <a:srgbClr val="90C226"/>
                </a:solidFill>
                <a:latin typeface="Trebuchet MS"/>
                <a:ea typeface="DejaVu Sans"/>
              </a:rPr>
              <a:t>RESPIRACIÓN</a:t>
            </a:r>
            <a:endParaRPr lang="es-ES" sz="3600" b="0" strike="noStrike" spc="-1">
              <a:latin typeface="Arial"/>
            </a:endParaRPr>
          </a:p>
        </p:txBody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1286044098"/>
              </p:ext>
            </p:extLst>
          </p:nvPr>
        </p:nvGraphicFramePr>
        <p:xfrm>
          <a:off x="1821600" y="689400"/>
          <a:ext cx="8935920" cy="314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6" name="CustomShape 2"/>
          <p:cNvSpPr/>
          <p:nvPr/>
        </p:nvSpPr>
        <p:spPr>
          <a:xfrm>
            <a:off x="469800" y="3983760"/>
            <a:ext cx="4804560" cy="3231000"/>
          </a:xfrm>
          <a:prstGeom prst="chord">
            <a:avLst>
              <a:gd name="adj1" fmla="val 2700000"/>
              <a:gd name="adj2" fmla="val 20773880"/>
            </a:avLst>
          </a:prstGeom>
          <a:solidFill>
            <a:schemeClr val="bg2"/>
          </a:solidFill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FF0000"/>
                </a:solidFill>
                <a:latin typeface="Abadi"/>
                <a:ea typeface="DejaVu Sans"/>
              </a:rPr>
              <a:t>No perder mas de 10 segundos en comprobar si respira.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Abadi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Abadi"/>
                <a:ea typeface="DejaVu Sans"/>
              </a:rPr>
              <a:t>Si no respira </a:t>
            </a:r>
            <a:r>
              <a:rPr lang="es-ES" sz="1800" b="0" strike="noStrike" spc="-1">
                <a:solidFill>
                  <a:srgbClr val="241F1F"/>
                </a:solidFill>
                <a:latin typeface="Wingdings"/>
                <a:ea typeface="DejaVu Sans"/>
              </a:rPr>
              <a:t></a:t>
            </a:r>
            <a:r>
              <a:rPr lang="es-ES" sz="1800" b="0" strike="noStrike" spc="-1">
                <a:solidFill>
                  <a:srgbClr val="241F1F"/>
                </a:solidFill>
                <a:latin typeface="Abadi"/>
                <a:ea typeface="DejaVu Sans"/>
              </a:rPr>
              <a:t> Ventilar.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EF008D"/>
                </a:solidFill>
                <a:latin typeface="Abadi"/>
                <a:ea typeface="DejaVu Sans"/>
              </a:rPr>
              <a:t>• </a:t>
            </a:r>
            <a:r>
              <a:rPr lang="es-ES" sz="1800" b="0" strike="noStrike" spc="-1">
                <a:solidFill>
                  <a:srgbClr val="241F1F"/>
                </a:solidFill>
                <a:latin typeface="Abadi"/>
                <a:ea typeface="DejaVu Sans"/>
              </a:rPr>
              <a:t>En respiraciones agónicas y                                                  dificultosas </a:t>
            </a:r>
            <a:r>
              <a:rPr lang="es-ES" sz="1800" b="0" strike="noStrike" spc="-1">
                <a:solidFill>
                  <a:srgbClr val="241F1F"/>
                </a:solidFill>
                <a:latin typeface="Wingdings"/>
                <a:ea typeface="DejaVu Sans"/>
              </a:rPr>
              <a:t></a:t>
            </a:r>
            <a:r>
              <a:rPr lang="es-ES" sz="1800" b="0" strike="noStrike" spc="-1">
                <a:solidFill>
                  <a:srgbClr val="241F1F"/>
                </a:solidFill>
                <a:latin typeface="Abadi"/>
                <a:ea typeface="DejaVu Sans"/>
              </a:rPr>
              <a:t> Ventilar.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1437" name="CustomShape 3"/>
          <p:cNvSpPr/>
          <p:nvPr/>
        </p:nvSpPr>
        <p:spPr>
          <a:xfrm>
            <a:off x="5396040" y="3283560"/>
            <a:ext cx="5823000" cy="33814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240" cap="rnd">
            <a:solidFill>
              <a:schemeClr val="accent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• En el </a:t>
            </a:r>
            <a:r>
              <a:rPr lang="es-ES" sz="2400" b="1" u="sng" strike="noStrike" spc="-1">
                <a:solidFill>
                  <a:srgbClr val="000000"/>
                </a:solidFill>
                <a:uFillTx/>
                <a:latin typeface="Abadi"/>
                <a:ea typeface="DejaVu Sans"/>
              </a:rPr>
              <a:t>lactante</a:t>
            </a: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: ventilación boca-nariz.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Cuello en posición horizontal y buen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sellado.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• En el</a:t>
            </a:r>
            <a:r>
              <a:rPr lang="es-ES" sz="2400" b="1" u="sng" strike="noStrike" spc="-1">
                <a:solidFill>
                  <a:srgbClr val="000000"/>
                </a:solidFill>
                <a:uFillTx/>
                <a:latin typeface="Abadi"/>
                <a:ea typeface="DejaVu Sans"/>
              </a:rPr>
              <a:t> niño</a:t>
            </a: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: ventilación boca-boca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pinzando la nariz.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• Hacer cinco insuflaciones suaves y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badi"/>
                <a:ea typeface="DejaVu Sans"/>
              </a:rPr>
              <a:t>lentas, al inicio (lo suficiente para que el pecho se eleve).</a:t>
            </a:r>
            <a:endParaRPr lang="es-E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" name="Imagen 1"/>
          <p:cNvPicPr/>
          <p:nvPr/>
        </p:nvPicPr>
        <p:blipFill>
          <a:blip r:embed="rId2"/>
          <a:srcRect l="19553" t="16393" r="24027" b="17151"/>
          <a:stretch/>
        </p:blipFill>
        <p:spPr>
          <a:xfrm>
            <a:off x="1343880" y="367560"/>
            <a:ext cx="9046080" cy="599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CustomShape 1"/>
          <p:cNvSpPr/>
          <p:nvPr/>
        </p:nvSpPr>
        <p:spPr>
          <a:xfrm>
            <a:off x="519480" y="1638720"/>
            <a:ext cx="5575320" cy="39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normAutofit/>
          </a:bodyPr>
          <a:lstStyle/>
          <a:p>
            <a:pPr marL="91440" indent="-90360" algn="ctr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1CADE4"/>
              </a:buClr>
              <a:buFont typeface="Tw Cen MT"/>
              <a:buChar char=" "/>
            </a:pPr>
            <a:r>
              <a:rPr lang="en-US" sz="6000" b="0" strike="noStrike" spc="-1">
                <a:solidFill>
                  <a:srgbClr val="FF0066"/>
                </a:solidFill>
                <a:latin typeface="Abadi"/>
                <a:ea typeface="DejaVu Sans"/>
              </a:rPr>
              <a:t>¡ MUCHAS GRACIAS POR VUESTRA ATENCIÓN!</a:t>
            </a:r>
            <a:endParaRPr lang="es-ES" sz="6000" b="0" strike="noStrike" spc="-1">
              <a:latin typeface="Arial"/>
            </a:endParaRPr>
          </a:p>
        </p:txBody>
      </p:sp>
      <p:pic>
        <p:nvPicPr>
          <p:cNvPr id="1846" name="Picture 2" descr="Imagen relacionada"/>
          <p:cNvPicPr/>
          <p:nvPr/>
        </p:nvPicPr>
        <p:blipFill>
          <a:blip r:embed="rId2"/>
          <a:stretch/>
        </p:blipFill>
        <p:spPr>
          <a:xfrm>
            <a:off x="6502320" y="640080"/>
            <a:ext cx="4642560" cy="557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2599</TotalTime>
  <Words>6074</Words>
  <Application>Microsoft Office PowerPoint</Application>
  <PresentationFormat>Panorámica</PresentationFormat>
  <Paragraphs>601</Paragraphs>
  <Slides>91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25</vt:i4>
      </vt:variant>
      <vt:variant>
        <vt:lpstr>Tema</vt:lpstr>
      </vt:variant>
      <vt:variant>
        <vt:i4>31</vt:i4>
      </vt:variant>
      <vt:variant>
        <vt:lpstr>Títulos de diapositiva</vt:lpstr>
      </vt:variant>
      <vt:variant>
        <vt:i4>91</vt:i4>
      </vt:variant>
    </vt:vector>
  </HeadingPairs>
  <TitlesOfParts>
    <vt:vector size="147" baseType="lpstr">
      <vt:lpstr>Abadi</vt:lpstr>
      <vt:lpstr>Amasis MT Pro Medium</vt:lpstr>
      <vt:lpstr>Arial</vt:lpstr>
      <vt:lpstr>Bahnschrift</vt:lpstr>
      <vt:lpstr>BrushScriptMT</vt:lpstr>
      <vt:lpstr>Calibri Light</vt:lpstr>
      <vt:lpstr>Century Gothic</vt:lpstr>
      <vt:lpstr>Corbel</vt:lpstr>
      <vt:lpstr>Courier New</vt:lpstr>
      <vt:lpstr>Garamond</vt:lpstr>
      <vt:lpstr>Gill Sans MT</vt:lpstr>
      <vt:lpstr>Impact</vt:lpstr>
      <vt:lpstr>NeoSansStd-Medium</vt:lpstr>
      <vt:lpstr>NeoSansStd-Regular</vt:lpstr>
      <vt:lpstr>NeoSansStd-Regular-Identity-H</vt:lpstr>
      <vt:lpstr>Open Sans</vt:lpstr>
      <vt:lpstr>Roboto</vt:lpstr>
      <vt:lpstr>Rockwell</vt:lpstr>
      <vt:lpstr>StarSymbol</vt:lpstr>
      <vt:lpstr>Symbol</vt:lpstr>
      <vt:lpstr>Trebuchet MS</vt:lpstr>
      <vt:lpstr>Tw Cen MT</vt:lpstr>
      <vt:lpstr>Tw Cen MT Condensed</vt:lpstr>
      <vt:lpstr>Wingdings</vt:lpstr>
      <vt:lpstr>Wingdings 3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Protocolo de actuación ante urgencias sanitarias en los centros educativos</dc:title>
  <dc:subject/>
  <dc:creator>Laura Sevillano</dc:creator>
  <dc:description/>
  <cp:lastModifiedBy>CARLOS RUIZ ANTON</cp:lastModifiedBy>
  <cp:revision>66</cp:revision>
  <dcterms:created xsi:type="dcterms:W3CDTF">2020-02-03T20:49:30Z</dcterms:created>
  <dcterms:modified xsi:type="dcterms:W3CDTF">2022-05-13T10:02:32Z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109</vt:i4>
  </property>
</Properties>
</file>