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handoutMasterIdLst>
    <p:handoutMasterId r:id="rId91"/>
  </p:handoutMasterIdLst>
  <p:sldIdLst>
    <p:sldId id="512" r:id="rId2"/>
    <p:sldId id="449" r:id="rId3"/>
    <p:sldId id="442" r:id="rId4"/>
    <p:sldId id="440" r:id="rId5"/>
    <p:sldId id="444" r:id="rId6"/>
    <p:sldId id="526" r:id="rId7"/>
    <p:sldId id="446" r:id="rId8"/>
    <p:sldId id="445" r:id="rId9"/>
    <p:sldId id="443" r:id="rId10"/>
    <p:sldId id="530" r:id="rId11"/>
    <p:sldId id="531" r:id="rId12"/>
    <p:sldId id="447" r:id="rId13"/>
    <p:sldId id="448" r:id="rId14"/>
    <p:sldId id="527" r:id="rId15"/>
    <p:sldId id="359" r:id="rId16"/>
    <p:sldId id="293" r:id="rId17"/>
    <p:sldId id="265" r:id="rId18"/>
    <p:sldId id="325" r:id="rId19"/>
    <p:sldId id="418" r:id="rId20"/>
    <p:sldId id="452" r:id="rId21"/>
    <p:sldId id="528" r:id="rId22"/>
    <p:sldId id="529" r:id="rId23"/>
    <p:sldId id="460" r:id="rId24"/>
    <p:sldId id="472" r:id="rId25"/>
    <p:sldId id="473" r:id="rId26"/>
    <p:sldId id="474" r:id="rId27"/>
    <p:sldId id="451" r:id="rId28"/>
    <p:sldId id="454" r:id="rId29"/>
    <p:sldId id="453" r:id="rId30"/>
    <p:sldId id="455" r:id="rId31"/>
    <p:sldId id="456" r:id="rId32"/>
    <p:sldId id="461" r:id="rId33"/>
    <p:sldId id="513" r:id="rId34"/>
    <p:sldId id="462" r:id="rId35"/>
    <p:sldId id="476" r:id="rId36"/>
    <p:sldId id="475" r:id="rId37"/>
    <p:sldId id="458" r:id="rId38"/>
    <p:sldId id="459" r:id="rId39"/>
    <p:sldId id="514" r:id="rId40"/>
    <p:sldId id="463" r:id="rId41"/>
    <p:sldId id="466" r:id="rId42"/>
    <p:sldId id="467" r:id="rId43"/>
    <p:sldId id="468" r:id="rId44"/>
    <p:sldId id="471" r:id="rId45"/>
    <p:sldId id="470" r:id="rId46"/>
    <p:sldId id="464" r:id="rId47"/>
    <p:sldId id="515" r:id="rId48"/>
    <p:sldId id="516" r:id="rId49"/>
    <p:sldId id="517" r:id="rId50"/>
    <p:sldId id="518" r:id="rId51"/>
    <p:sldId id="519" r:id="rId52"/>
    <p:sldId id="478" r:id="rId53"/>
    <p:sldId id="481" r:id="rId54"/>
    <p:sldId id="480" r:id="rId55"/>
    <p:sldId id="319" r:id="rId56"/>
    <p:sldId id="479" r:id="rId57"/>
    <p:sldId id="482" r:id="rId58"/>
    <p:sldId id="484" r:id="rId59"/>
    <p:sldId id="483" r:id="rId60"/>
    <p:sldId id="485" r:id="rId61"/>
    <p:sldId id="486" r:id="rId62"/>
    <p:sldId id="487" r:id="rId63"/>
    <p:sldId id="488" r:id="rId64"/>
    <p:sldId id="489" r:id="rId65"/>
    <p:sldId id="490" r:id="rId66"/>
    <p:sldId id="491" r:id="rId67"/>
    <p:sldId id="326" r:id="rId68"/>
    <p:sldId id="494" r:id="rId69"/>
    <p:sldId id="495" r:id="rId70"/>
    <p:sldId id="496" r:id="rId71"/>
    <p:sldId id="492" r:id="rId72"/>
    <p:sldId id="497" r:id="rId73"/>
    <p:sldId id="498" r:id="rId74"/>
    <p:sldId id="499" r:id="rId75"/>
    <p:sldId id="500" r:id="rId76"/>
    <p:sldId id="502" r:id="rId77"/>
    <p:sldId id="503" r:id="rId78"/>
    <p:sldId id="504" r:id="rId79"/>
    <p:sldId id="505" r:id="rId80"/>
    <p:sldId id="511" r:id="rId81"/>
    <p:sldId id="506" r:id="rId82"/>
    <p:sldId id="507" r:id="rId83"/>
    <p:sldId id="508" r:id="rId84"/>
    <p:sldId id="509" r:id="rId85"/>
    <p:sldId id="510" r:id="rId86"/>
    <p:sldId id="524" r:id="rId87"/>
    <p:sldId id="525" r:id="rId88"/>
    <p:sldId id="520" r:id="rId8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5501" autoAdjust="0"/>
  </p:normalViewPr>
  <p:slideViewPr>
    <p:cSldViewPr>
      <p:cViewPr varScale="1">
        <p:scale>
          <a:sx n="104" d="100"/>
          <a:sy n="104" d="100"/>
        </p:scale>
        <p:origin x="114" y="1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9722"/>
    </p:cViewPr>
  </p:sorterViewPr>
  <p:notesViewPr>
    <p:cSldViewPr>
      <p:cViewPr varScale="1">
        <p:scale>
          <a:sx n="55" d="100"/>
          <a:sy n="55" d="100"/>
        </p:scale>
        <p:origin x="-28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sz="2000" dirty="0"/>
              <a:t>PERFIL DE MATERIA: </a:t>
            </a:r>
          </a:p>
          <a:p>
            <a:pPr>
              <a:defRPr/>
            </a:pPr>
            <a:r>
              <a:rPr lang="es-ES_tradnl" sz="2000" dirty="0"/>
              <a:t>MATEMATICAS 1º ESO</a:t>
            </a:r>
          </a:p>
        </c:rich>
      </c:tx>
      <c:layout>
        <c:manualLayout>
          <c:xMode val="edge"/>
          <c:yMode val="edge"/>
          <c:x val="3.7816851701777246E-2"/>
          <c:y val="2.22007702874405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dPt>
            <c:idx val="0"/>
            <c:bubble3D val="0"/>
            <c:spPr>
              <a:solidFill>
                <a:schemeClr val="accent5">
                  <a:shade val="44000"/>
                </a:schemeClr>
              </a:solidFill>
              <a:ln w="19050">
                <a:solidFill>
                  <a:schemeClr val="lt1"/>
                </a:solidFill>
              </a:ln>
              <a:effectLst/>
            </c:spPr>
            <c:extLst>
              <c:ext xmlns:c16="http://schemas.microsoft.com/office/drawing/2014/chart" uri="{C3380CC4-5D6E-409C-BE32-E72D297353CC}">
                <c16:uniqueId val="{00000001-23F0-4FC5-BBB4-008846E7F702}"/>
              </c:ext>
            </c:extLst>
          </c:dPt>
          <c:dPt>
            <c:idx val="1"/>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3-23F0-4FC5-BBB4-008846E7F702}"/>
              </c:ext>
            </c:extLst>
          </c:dPt>
          <c:dPt>
            <c:idx val="2"/>
            <c:bubble3D val="0"/>
            <c:spPr>
              <a:solidFill>
                <a:schemeClr val="accent5">
                  <a:shade val="72000"/>
                </a:schemeClr>
              </a:solidFill>
              <a:ln w="19050">
                <a:solidFill>
                  <a:schemeClr val="lt1"/>
                </a:solidFill>
              </a:ln>
              <a:effectLst/>
            </c:spPr>
            <c:extLst>
              <c:ext xmlns:c16="http://schemas.microsoft.com/office/drawing/2014/chart" uri="{C3380CC4-5D6E-409C-BE32-E72D297353CC}">
                <c16:uniqueId val="{00000005-23F0-4FC5-BBB4-008846E7F702}"/>
              </c:ext>
            </c:extLst>
          </c:dPt>
          <c:dPt>
            <c:idx val="3"/>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7-23F0-4FC5-BBB4-008846E7F70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3F0-4FC5-BBB4-008846E7F702}"/>
              </c:ext>
            </c:extLst>
          </c:dPt>
          <c:dPt>
            <c:idx val="5"/>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B-23F0-4FC5-BBB4-008846E7F702}"/>
              </c:ext>
            </c:extLst>
          </c:dPt>
          <c:dPt>
            <c:idx val="6"/>
            <c:bubble3D val="0"/>
            <c:spPr>
              <a:solidFill>
                <a:schemeClr val="accent5">
                  <a:tint val="72000"/>
                </a:schemeClr>
              </a:solidFill>
              <a:ln w="19050">
                <a:solidFill>
                  <a:schemeClr val="lt1"/>
                </a:solidFill>
              </a:ln>
              <a:effectLst/>
            </c:spPr>
            <c:extLst>
              <c:ext xmlns:c16="http://schemas.microsoft.com/office/drawing/2014/chart" uri="{C3380CC4-5D6E-409C-BE32-E72D297353CC}">
                <c16:uniqueId val="{0000000D-23F0-4FC5-BBB4-008846E7F702}"/>
              </c:ext>
            </c:extLst>
          </c:dPt>
          <c:dPt>
            <c:idx val="7"/>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F-23F0-4FC5-BBB4-008846E7F702}"/>
              </c:ext>
            </c:extLst>
          </c:dPt>
          <c:dPt>
            <c:idx val="8"/>
            <c:bubble3D val="0"/>
            <c:spPr>
              <a:solidFill>
                <a:schemeClr val="accent5">
                  <a:tint val="44000"/>
                </a:schemeClr>
              </a:solidFill>
              <a:ln w="19050">
                <a:solidFill>
                  <a:schemeClr val="lt1"/>
                </a:solidFill>
              </a:ln>
              <a:effectLst/>
            </c:spPr>
            <c:extLst>
              <c:ext xmlns:c16="http://schemas.microsoft.com/office/drawing/2014/chart" uri="{C3380CC4-5D6E-409C-BE32-E72D297353CC}">
                <c16:uniqueId val="{00000011-23F0-4FC5-BBB4-008846E7F70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Hoja1!$A$5:$A$13</c:f>
              <c:strCache>
                <c:ptCount val="9"/>
                <c:pt idx="0">
                  <c:v>COMPETENCIAS</c:v>
                </c:pt>
                <c:pt idx="1">
                  <c:v>CLAVES</c:v>
                </c:pt>
                <c:pt idx="2">
                  <c:v>CCL</c:v>
                </c:pt>
                <c:pt idx="3">
                  <c:v>CMCT</c:v>
                </c:pt>
                <c:pt idx="4">
                  <c:v>CD</c:v>
                </c:pt>
                <c:pt idx="5">
                  <c:v>CAA</c:v>
                </c:pt>
                <c:pt idx="6">
                  <c:v>CSYD</c:v>
                </c:pt>
                <c:pt idx="7">
                  <c:v>SIEP</c:v>
                </c:pt>
                <c:pt idx="8">
                  <c:v>CEC</c:v>
                </c:pt>
              </c:strCache>
            </c:strRef>
          </c:cat>
          <c:val>
            <c:numRef>
              <c:f>Hoja1!$B$5:$B$13</c:f>
              <c:numCache>
                <c:formatCode>General</c:formatCode>
                <c:ptCount val="9"/>
                <c:pt idx="2">
                  <c:v>17</c:v>
                </c:pt>
                <c:pt idx="3">
                  <c:v>36</c:v>
                </c:pt>
                <c:pt idx="4">
                  <c:v>10</c:v>
                </c:pt>
                <c:pt idx="5">
                  <c:v>13</c:v>
                </c:pt>
                <c:pt idx="6">
                  <c:v>9</c:v>
                </c:pt>
                <c:pt idx="7">
                  <c:v>9</c:v>
                </c:pt>
                <c:pt idx="8">
                  <c:v>6</c:v>
                </c:pt>
              </c:numCache>
            </c:numRef>
          </c:val>
          <c:extLst>
            <c:ext xmlns:c16="http://schemas.microsoft.com/office/drawing/2014/chart" uri="{C3380CC4-5D6E-409C-BE32-E72D297353CC}">
              <c16:uniqueId val="{00000012-23F0-4FC5-BBB4-008846E7F702}"/>
            </c:ext>
          </c:extLst>
        </c:ser>
        <c:dLbls>
          <c:showLegendKey val="0"/>
          <c:showVal val="0"/>
          <c:showCatName val="0"/>
          <c:showSerName val="0"/>
          <c:showPercent val="1"/>
          <c:showBubbleSize val="0"/>
          <c:showLeaderLines val="1"/>
        </c:dLbls>
        <c:firstSliceAng val="0"/>
      </c:pieChart>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zero"/>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A30575-6168-4193-AE2D-1203B72DCF1B}" type="doc">
      <dgm:prSet loTypeId="urn:microsoft.com/office/officeart/2005/8/layout/orgChart1" loCatId="hierarchy" qsTypeId="urn:microsoft.com/office/officeart/2005/8/quickstyle/3d1" qsCatId="3D" csTypeId="urn:microsoft.com/office/officeart/2005/8/colors/accent1_2" csCatId="accent1" phldr="1"/>
      <dgm:spPr/>
    </dgm:pt>
    <dgm:pt modelId="{10BC741B-B2ED-43C9-AAD7-F1A98EA364AE}">
      <dgm:prSet custT="1"/>
      <dgm:spPr/>
      <dgm: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effectLst/>
              <a:latin typeface="Arial" pitchFamily="34" charset="0"/>
              <a:cs typeface="Arial" pitchFamily="34" charset="0"/>
            </a:rPr>
            <a:t>Evolución del  currículo</a:t>
          </a:r>
        </a:p>
      </dgm:t>
    </dgm:pt>
    <dgm:pt modelId="{CE8E966F-E6D5-4D00-BCF5-E49C9918113A}" type="parTrans" cxnId="{D299140F-C6D0-4712-9162-47C0B16994CE}">
      <dgm:prSet/>
      <dgm:spPr/>
      <dgm:t>
        <a:bodyPr/>
        <a:lstStyle/>
        <a:p>
          <a:endParaRPr lang="es-ES" sz="2000">
            <a:latin typeface="Arial" panose="020B0604020202020204" pitchFamily="34" charset="0"/>
            <a:cs typeface="Arial" panose="020B0604020202020204" pitchFamily="34" charset="0"/>
          </a:endParaRPr>
        </a:p>
      </dgm:t>
    </dgm:pt>
    <dgm:pt modelId="{69ABDBBC-DCAD-4EBF-8389-EC3C66E90E89}" type="sibTrans" cxnId="{D299140F-C6D0-4712-9162-47C0B16994CE}">
      <dgm:prSet/>
      <dgm:spPr/>
      <dgm:t>
        <a:bodyPr/>
        <a:lstStyle/>
        <a:p>
          <a:endParaRPr lang="es-ES" sz="2000">
            <a:latin typeface="Arial" panose="020B0604020202020204" pitchFamily="34" charset="0"/>
            <a:cs typeface="Arial" panose="020B0604020202020204" pitchFamily="34" charset="0"/>
          </a:endParaRPr>
        </a:p>
      </dgm:t>
    </dgm:pt>
    <dgm:pt modelId="{F6741299-83B8-4A18-9C7A-68E4EA64821F}">
      <dgm:prSet custT="1"/>
      <dgm:spPr/>
      <dgm: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effectLst/>
              <a:latin typeface="Arial" pitchFamily="34" charset="0"/>
              <a:cs typeface="Arial" pitchFamily="34" charset="0"/>
            </a:rPr>
            <a:t>LGE</a:t>
          </a:r>
        </a:p>
      </dgm:t>
    </dgm:pt>
    <dgm:pt modelId="{CA55C86C-63BC-4051-A923-09E2EB52711D}" type="parTrans" cxnId="{C7F2FD40-DFF9-42E0-8B97-D0B51F213537}">
      <dgm:prSet/>
      <dgm:spPr/>
      <dgm:t>
        <a:bodyPr/>
        <a:lstStyle/>
        <a:p>
          <a:endParaRPr lang="es-ES" sz="2000">
            <a:latin typeface="Arial" panose="020B0604020202020204" pitchFamily="34" charset="0"/>
            <a:cs typeface="Arial" panose="020B0604020202020204" pitchFamily="34" charset="0"/>
          </a:endParaRPr>
        </a:p>
      </dgm:t>
    </dgm:pt>
    <dgm:pt modelId="{BEE8958C-96BC-4F02-9092-014ECC241E66}" type="sibTrans" cxnId="{C7F2FD40-DFF9-42E0-8B97-D0B51F213537}">
      <dgm:prSet/>
      <dgm:spPr/>
      <dgm:t>
        <a:bodyPr/>
        <a:lstStyle/>
        <a:p>
          <a:endParaRPr lang="es-ES" sz="2000">
            <a:latin typeface="Arial" panose="020B0604020202020204" pitchFamily="34" charset="0"/>
            <a:cs typeface="Arial" panose="020B0604020202020204" pitchFamily="34" charset="0"/>
          </a:endParaRPr>
        </a:p>
      </dgm:t>
    </dgm:pt>
    <dgm:pt modelId="{5A6B79FA-D2E1-4322-AA91-A1E51CEC93F2}">
      <dgm:prSet custT="1"/>
      <dgm:spPr/>
      <dgm: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effectLst/>
              <a:latin typeface="Arial" pitchFamily="34" charset="0"/>
              <a:cs typeface="Arial" pitchFamily="34" charset="0"/>
            </a:rPr>
            <a:t>LOGSE - LOCE</a:t>
          </a:r>
        </a:p>
      </dgm:t>
    </dgm:pt>
    <dgm:pt modelId="{A4E55963-F910-4C49-BFBE-C5A115B6D874}" type="parTrans" cxnId="{7CA50607-332F-4DED-A004-C4E69E50E3D5}">
      <dgm:prSet/>
      <dgm:spPr/>
      <dgm:t>
        <a:bodyPr/>
        <a:lstStyle/>
        <a:p>
          <a:endParaRPr lang="es-ES" sz="2000">
            <a:latin typeface="Arial" panose="020B0604020202020204" pitchFamily="34" charset="0"/>
            <a:cs typeface="Arial" panose="020B0604020202020204" pitchFamily="34" charset="0"/>
          </a:endParaRPr>
        </a:p>
      </dgm:t>
    </dgm:pt>
    <dgm:pt modelId="{18262D0C-F3B0-4302-BE48-C62F93991B91}" type="sibTrans" cxnId="{7CA50607-332F-4DED-A004-C4E69E50E3D5}">
      <dgm:prSet/>
      <dgm:spPr/>
      <dgm:t>
        <a:bodyPr/>
        <a:lstStyle/>
        <a:p>
          <a:endParaRPr lang="es-ES" sz="2000">
            <a:latin typeface="Arial" panose="020B0604020202020204" pitchFamily="34" charset="0"/>
            <a:cs typeface="Arial" panose="020B0604020202020204" pitchFamily="34" charset="0"/>
          </a:endParaRPr>
        </a:p>
      </dgm:t>
    </dgm:pt>
    <dgm:pt modelId="{BA5612EA-6ACD-4973-AD9A-881F0AAC3A47}">
      <dgm:prSet custT="1"/>
      <dgm:spPr/>
      <dgm: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effectLst/>
              <a:latin typeface="Arial" pitchFamily="34" charset="0"/>
              <a:cs typeface="Arial" pitchFamily="34" charset="0"/>
            </a:rPr>
            <a:t>LOE</a:t>
          </a:r>
        </a:p>
      </dgm:t>
    </dgm:pt>
    <dgm:pt modelId="{1B042022-C516-4381-80BB-400A73B502BB}" type="parTrans" cxnId="{3FE0BE58-9FC6-45F5-92B6-124C8B0A6F8E}">
      <dgm:prSet/>
      <dgm:spPr/>
      <dgm:t>
        <a:bodyPr/>
        <a:lstStyle/>
        <a:p>
          <a:endParaRPr lang="es-ES" sz="2000">
            <a:latin typeface="Arial" panose="020B0604020202020204" pitchFamily="34" charset="0"/>
            <a:cs typeface="Arial" panose="020B0604020202020204" pitchFamily="34" charset="0"/>
          </a:endParaRPr>
        </a:p>
      </dgm:t>
    </dgm:pt>
    <dgm:pt modelId="{E0B58CE6-D6BA-456E-8A35-BA075EA8801B}" type="sibTrans" cxnId="{3FE0BE58-9FC6-45F5-92B6-124C8B0A6F8E}">
      <dgm:prSet/>
      <dgm:spPr/>
      <dgm:t>
        <a:bodyPr/>
        <a:lstStyle/>
        <a:p>
          <a:endParaRPr lang="es-ES" sz="2000">
            <a:latin typeface="Arial" panose="020B0604020202020204" pitchFamily="34" charset="0"/>
            <a:cs typeface="Arial" panose="020B0604020202020204" pitchFamily="34" charset="0"/>
          </a:endParaRPr>
        </a:p>
      </dgm:t>
    </dgm:pt>
    <dgm:pt modelId="{C92D243D-405C-4193-B5C7-BEE09332439E}">
      <dgm:prSet custT="1"/>
      <dgm:spPr/>
      <dgm:t>
        <a:bodyPr/>
        <a:lstStyle/>
        <a:p>
          <a:pPr rtl="0"/>
          <a:r>
            <a:rPr kumimoji="0" lang="es-ES" sz="1400" b="1" i="0" u="none" strike="noStrike" cap="none" normalizeH="0" baseline="0">
              <a:ln/>
              <a:effectLst/>
              <a:latin typeface="Arial" pitchFamily="34" charset="0"/>
              <a:cs typeface="Arial" pitchFamily="34" charset="0"/>
            </a:rPr>
            <a:t>Contenidos</a:t>
          </a:r>
          <a:endParaRPr lang="es-ES" sz="1400" dirty="0"/>
        </a:p>
      </dgm:t>
    </dgm:pt>
    <dgm:pt modelId="{360263B2-080D-4879-8205-A92776845F14}" type="parTrans" cxnId="{9AF98CC0-5C42-45DE-B708-444327691FA6}">
      <dgm:prSet/>
      <dgm:spPr/>
      <dgm:t>
        <a:bodyPr/>
        <a:lstStyle/>
        <a:p>
          <a:endParaRPr lang="es-ES"/>
        </a:p>
      </dgm:t>
    </dgm:pt>
    <dgm:pt modelId="{6C6E882B-12FB-4E52-832C-3101BA74DAA4}" type="sibTrans" cxnId="{9AF98CC0-5C42-45DE-B708-444327691FA6}">
      <dgm:prSet/>
      <dgm:spPr/>
      <dgm:t>
        <a:bodyPr/>
        <a:lstStyle/>
        <a:p>
          <a:endParaRPr lang="es-ES"/>
        </a:p>
      </dgm:t>
    </dgm:pt>
    <dgm:pt modelId="{2B0AA2E0-19CB-411A-8B54-41B6E954919A}">
      <dgm:prSet custT="1"/>
      <dgm:spPr/>
      <dgm:t>
        <a:bodyPr/>
        <a:lstStyle/>
        <a:p>
          <a:r>
            <a:rPr kumimoji="0" lang="es-ES" sz="1400" b="1" i="0" u="none" strike="noStrike" cap="none" normalizeH="0" baseline="0">
              <a:ln/>
              <a:effectLst/>
              <a:latin typeface="Arial" pitchFamily="34" charset="0"/>
              <a:cs typeface="Arial" pitchFamily="34" charset="0"/>
            </a:rPr>
            <a:t>Objetivos</a:t>
          </a:r>
        </a:p>
        <a:p>
          <a:pPr rtl="0"/>
          <a:r>
            <a:rPr kumimoji="0" lang="es-ES" sz="1400" b="1" i="0" u="none" strike="noStrike" cap="none" normalizeH="0" baseline="0">
              <a:ln/>
              <a:effectLst/>
              <a:latin typeface="Arial" pitchFamily="34" charset="0"/>
              <a:cs typeface="Arial" pitchFamily="34" charset="0"/>
            </a:rPr>
            <a:t>Contenidos</a:t>
          </a:r>
        </a:p>
        <a:p>
          <a:pPr rtl="0"/>
          <a:r>
            <a:rPr kumimoji="0" lang="es-ES" sz="1400" b="1" i="0" u="none" strike="noStrike" cap="none" normalizeH="0" baseline="0">
              <a:ln/>
              <a:effectLst/>
              <a:latin typeface="Arial" pitchFamily="34" charset="0"/>
              <a:cs typeface="Arial" pitchFamily="34" charset="0"/>
            </a:rPr>
            <a:t>Metodología</a:t>
          </a:r>
        </a:p>
        <a:p>
          <a:pPr rtl="0"/>
          <a:r>
            <a:rPr kumimoji="0" lang="es-ES" sz="1400" b="1" i="0" u="none" strike="noStrike" cap="none" normalizeH="0" baseline="0">
              <a:ln/>
              <a:effectLst/>
              <a:latin typeface="Arial" pitchFamily="34" charset="0"/>
              <a:cs typeface="Arial" pitchFamily="34" charset="0"/>
            </a:rPr>
            <a:t>Evaluación</a:t>
          </a:r>
          <a:endParaRPr lang="es-ES" sz="1400" dirty="0"/>
        </a:p>
      </dgm:t>
    </dgm:pt>
    <dgm:pt modelId="{FEB71CC0-DE8C-4BEE-9484-94E5A00F9F0C}" type="parTrans" cxnId="{50154821-1C84-4C9E-86BA-35A5333F6226}">
      <dgm:prSet/>
      <dgm:spPr/>
      <dgm:t>
        <a:bodyPr/>
        <a:lstStyle/>
        <a:p>
          <a:endParaRPr lang="es-ES"/>
        </a:p>
      </dgm:t>
    </dgm:pt>
    <dgm:pt modelId="{A545B4EB-E92C-440E-9F6D-4B78298D7A42}" type="sibTrans" cxnId="{50154821-1C84-4C9E-86BA-35A5333F6226}">
      <dgm:prSet/>
      <dgm:spPr/>
      <dgm:t>
        <a:bodyPr/>
        <a:lstStyle/>
        <a:p>
          <a:endParaRPr lang="es-ES"/>
        </a:p>
      </dgm:t>
    </dgm:pt>
    <dgm:pt modelId="{BD187CFF-2F38-4673-A54A-9261E8B5B4F0}">
      <dgm:prSet custT="1"/>
      <dgm:spPr/>
      <dgm:t>
        <a:bodyPr/>
        <a:lstStyle/>
        <a:p>
          <a:r>
            <a:rPr kumimoji="0" lang="es-ES" sz="1400" b="1" i="0" u="none" strike="noStrike" cap="none" normalizeH="0" baseline="0" dirty="0">
              <a:ln/>
              <a:effectLst/>
              <a:latin typeface="Arial" pitchFamily="34" charset="0"/>
              <a:cs typeface="Arial" pitchFamily="34" charset="0"/>
            </a:rPr>
            <a:t>Objetivos</a:t>
          </a:r>
        </a:p>
        <a:p>
          <a:pPr rtl="0"/>
          <a:r>
            <a:rPr kumimoji="0" lang="es-ES" sz="1400" b="1" i="0" u="none" strike="noStrike" cap="none" normalizeH="0" baseline="0" dirty="0">
              <a:ln/>
              <a:effectLst/>
              <a:latin typeface="Arial" pitchFamily="34" charset="0"/>
              <a:cs typeface="Arial" pitchFamily="34" charset="0"/>
            </a:rPr>
            <a:t>CC.BB.</a:t>
          </a:r>
        </a:p>
        <a:p>
          <a:pPr rtl="0"/>
          <a:r>
            <a:rPr kumimoji="0" lang="es-ES" sz="1400" b="1" i="0" u="none" strike="noStrike" cap="none" normalizeH="0" baseline="0" dirty="0">
              <a:ln/>
              <a:effectLst/>
              <a:latin typeface="Arial" pitchFamily="34" charset="0"/>
              <a:cs typeface="Arial" pitchFamily="34" charset="0"/>
            </a:rPr>
            <a:t>Contenidos</a:t>
          </a:r>
        </a:p>
        <a:p>
          <a:pPr rtl="0"/>
          <a:r>
            <a:rPr kumimoji="0" lang="es-ES" sz="1400" b="1" i="0" u="none" strike="noStrike" cap="none" normalizeH="0" baseline="0" dirty="0">
              <a:ln/>
              <a:effectLst/>
              <a:latin typeface="Arial" pitchFamily="34" charset="0"/>
              <a:cs typeface="Arial" pitchFamily="34" charset="0"/>
            </a:rPr>
            <a:t>Metodología</a:t>
          </a:r>
        </a:p>
        <a:p>
          <a:pPr rtl="0"/>
          <a:r>
            <a:rPr kumimoji="0" lang="es-ES" sz="1400" b="1" i="0" u="none" strike="noStrike" cap="none" normalizeH="0" baseline="0" dirty="0">
              <a:ln/>
              <a:effectLst/>
              <a:latin typeface="Arial" pitchFamily="34" charset="0"/>
              <a:cs typeface="Arial" pitchFamily="34" charset="0"/>
            </a:rPr>
            <a:t>Criterios de evaluación</a:t>
          </a:r>
          <a:endParaRPr lang="es-ES" sz="1400" dirty="0"/>
        </a:p>
      </dgm:t>
    </dgm:pt>
    <dgm:pt modelId="{3ADDECF4-1969-4CF7-BA4E-0F84A307ED00}" type="parTrans" cxnId="{5BF7EE57-ACE4-4C17-B992-B37B755300F0}">
      <dgm:prSet/>
      <dgm:spPr/>
      <dgm:t>
        <a:bodyPr/>
        <a:lstStyle/>
        <a:p>
          <a:endParaRPr lang="es-ES"/>
        </a:p>
      </dgm:t>
    </dgm:pt>
    <dgm:pt modelId="{57E13C8E-E2B0-41E5-BC77-7CE5DAC1EB28}" type="sibTrans" cxnId="{5BF7EE57-ACE4-4C17-B992-B37B755300F0}">
      <dgm:prSet/>
      <dgm:spPr/>
      <dgm:t>
        <a:bodyPr/>
        <a:lstStyle/>
        <a:p>
          <a:endParaRPr lang="es-ES"/>
        </a:p>
      </dgm:t>
    </dgm:pt>
    <dgm:pt modelId="{AC8DC4AA-E3A6-48F9-B1EA-B7A87452FA7B}">
      <dgm:prSet custT="1"/>
      <dgm:spPr/>
      <dgm:t>
        <a:bodyPr/>
        <a:lstStyle/>
        <a:p>
          <a:pPr rtl="0"/>
          <a:r>
            <a:rPr kumimoji="0" lang="es-ES" sz="1400" b="1" i="0" u="none" strike="noStrike" cap="none" normalizeH="0" baseline="0" dirty="0">
              <a:ln/>
              <a:effectLst/>
              <a:latin typeface="Arial" pitchFamily="34" charset="0"/>
              <a:cs typeface="Arial" pitchFamily="34" charset="0"/>
            </a:rPr>
            <a:t>LOMCE</a:t>
          </a:r>
          <a:endParaRPr lang="es-ES" sz="1400" dirty="0"/>
        </a:p>
      </dgm:t>
    </dgm:pt>
    <dgm:pt modelId="{69CD337E-77AA-48DB-A445-CEAF68DA5696}" type="parTrans" cxnId="{D6CFF3FC-816A-48B5-B36B-4D57906F0BF4}">
      <dgm:prSet/>
      <dgm:spPr/>
      <dgm:t>
        <a:bodyPr/>
        <a:lstStyle/>
        <a:p>
          <a:endParaRPr lang="es-ES"/>
        </a:p>
      </dgm:t>
    </dgm:pt>
    <dgm:pt modelId="{76A85EE1-F267-49DF-A6CB-4B62F852077F}" type="sibTrans" cxnId="{D6CFF3FC-816A-48B5-B36B-4D57906F0BF4}">
      <dgm:prSet/>
      <dgm:spPr/>
      <dgm:t>
        <a:bodyPr/>
        <a:lstStyle/>
        <a:p>
          <a:endParaRPr lang="es-ES"/>
        </a:p>
      </dgm:t>
    </dgm:pt>
    <dgm:pt modelId="{17FB6F1C-34D2-4C17-9D1B-E2EC1AC9DEA6}">
      <dgm:prSet custT="1"/>
      <dgm:spPr/>
      <dgm:t>
        <a:bodyPr/>
        <a:lstStyle/>
        <a:p>
          <a:r>
            <a:rPr kumimoji="0" lang="es-ES" sz="1400" b="1" i="0" u="none" strike="noStrike" cap="none" normalizeH="0" baseline="0" dirty="0">
              <a:ln/>
              <a:effectLst/>
              <a:latin typeface="Arial" pitchFamily="34" charset="0"/>
              <a:cs typeface="Arial" pitchFamily="34" charset="0"/>
            </a:rPr>
            <a:t>Objetivos</a:t>
          </a:r>
        </a:p>
        <a:p>
          <a:pPr rtl="0"/>
          <a:r>
            <a:rPr kumimoji="0" lang="es-ES" sz="1400" b="1" i="0" u="none" strike="noStrike" cap="none" normalizeH="0" baseline="0" dirty="0">
              <a:ln/>
              <a:effectLst/>
              <a:latin typeface="Arial" pitchFamily="34" charset="0"/>
              <a:cs typeface="Arial" pitchFamily="34" charset="0"/>
            </a:rPr>
            <a:t>Competencias</a:t>
          </a:r>
        </a:p>
        <a:p>
          <a:pPr rtl="0"/>
          <a:r>
            <a:rPr kumimoji="0" lang="es-ES" sz="1400" b="1" i="0" u="none" strike="noStrike" cap="none" normalizeH="0" baseline="0" dirty="0">
              <a:ln/>
              <a:effectLst/>
              <a:latin typeface="Arial" pitchFamily="34" charset="0"/>
              <a:cs typeface="Arial" pitchFamily="34" charset="0"/>
            </a:rPr>
            <a:t>Contenidos</a:t>
          </a:r>
        </a:p>
        <a:p>
          <a:pPr rtl="0"/>
          <a:r>
            <a:rPr kumimoji="0" lang="es-ES" sz="1400" b="1" i="0" u="none" strike="noStrike" cap="none" normalizeH="0" baseline="0" dirty="0">
              <a:ln/>
              <a:effectLst/>
              <a:latin typeface="Arial" pitchFamily="34" charset="0"/>
              <a:cs typeface="Arial" pitchFamily="34" charset="0"/>
            </a:rPr>
            <a:t>Estándares de aprendizaje</a:t>
          </a:r>
        </a:p>
        <a:p>
          <a:pPr rtl="0"/>
          <a:r>
            <a:rPr kumimoji="0" lang="es-ES" sz="1400" b="1" i="0" u="none" strike="noStrike" cap="none" normalizeH="0" baseline="0" dirty="0">
              <a:ln/>
              <a:effectLst/>
              <a:latin typeface="Arial" pitchFamily="34" charset="0"/>
              <a:cs typeface="Arial" pitchFamily="34" charset="0"/>
            </a:rPr>
            <a:t>Criterios de evaluación</a:t>
          </a:r>
        </a:p>
        <a:p>
          <a:pPr rtl="0"/>
          <a:r>
            <a:rPr kumimoji="0" lang="es-ES" sz="1400" b="1" i="0" u="none" strike="noStrike" cap="none" normalizeH="0" baseline="0" dirty="0">
              <a:ln/>
              <a:effectLst/>
              <a:latin typeface="Arial" pitchFamily="34" charset="0"/>
              <a:cs typeface="Arial" pitchFamily="34" charset="0"/>
            </a:rPr>
            <a:t>Metodología didáctica</a:t>
          </a:r>
          <a:endParaRPr lang="es-ES" sz="1400" dirty="0"/>
        </a:p>
      </dgm:t>
    </dgm:pt>
    <dgm:pt modelId="{5BBEFAC5-ABF3-46F1-B4E8-37E651E11169}" type="parTrans" cxnId="{1EBACC57-972F-4885-B46E-BFF90EAFFE45}">
      <dgm:prSet/>
      <dgm:spPr/>
      <dgm:t>
        <a:bodyPr/>
        <a:lstStyle/>
        <a:p>
          <a:endParaRPr lang="es-ES"/>
        </a:p>
      </dgm:t>
    </dgm:pt>
    <dgm:pt modelId="{CC27FB9D-511D-4256-9FE4-F03A9D75C151}" type="sibTrans" cxnId="{1EBACC57-972F-4885-B46E-BFF90EAFFE45}">
      <dgm:prSet/>
      <dgm:spPr/>
      <dgm:t>
        <a:bodyPr/>
        <a:lstStyle/>
        <a:p>
          <a:endParaRPr lang="es-ES"/>
        </a:p>
      </dgm:t>
    </dgm:pt>
    <dgm:pt modelId="{1C704467-F5E0-4B74-9143-C806017EA19E}">
      <dgm:prSet custT="1"/>
      <dgm:spPr/>
      <dgm:t>
        <a:bodyPr/>
        <a:lstStyle/>
        <a:p>
          <a:r>
            <a:rPr lang="es-ES" sz="1400" b="1" dirty="0">
              <a:latin typeface="Arial" panose="020B0604020202020204" pitchFamily="34" charset="0"/>
              <a:cs typeface="Arial" panose="020B0604020202020204" pitchFamily="34" charset="0"/>
            </a:rPr>
            <a:t>LOMLOE</a:t>
          </a:r>
        </a:p>
      </dgm:t>
    </dgm:pt>
    <dgm:pt modelId="{F640DE6C-16A3-4C43-800B-E5183385CF45}" type="parTrans" cxnId="{D89F9B07-1D39-4CB0-9424-E0D0D1267D40}">
      <dgm:prSet/>
      <dgm:spPr/>
      <dgm:t>
        <a:bodyPr/>
        <a:lstStyle/>
        <a:p>
          <a:endParaRPr lang="es-ES_tradnl"/>
        </a:p>
      </dgm:t>
    </dgm:pt>
    <dgm:pt modelId="{F6CDEF2F-92E1-4FE1-94C5-6689AFD17E85}" type="sibTrans" cxnId="{D89F9B07-1D39-4CB0-9424-E0D0D1267D40}">
      <dgm:prSet/>
      <dgm:spPr/>
      <dgm:t>
        <a:bodyPr/>
        <a:lstStyle/>
        <a:p>
          <a:endParaRPr lang="es-ES_tradnl"/>
        </a:p>
      </dgm:t>
    </dgm:pt>
    <dgm:pt modelId="{C1BD677D-F04A-477C-93A7-BD8887C7CAE2}">
      <dgm:prSet custT="1"/>
      <dgm:spPr/>
      <dgm:t>
        <a:bodyPr/>
        <a:lstStyle/>
        <a:p>
          <a:r>
            <a:rPr kumimoji="0" lang="es-ES" sz="1400" b="1" i="0" u="none" strike="noStrike" cap="none" normalizeH="0" baseline="0" dirty="0">
              <a:ln/>
              <a:effectLst/>
              <a:latin typeface="Arial" pitchFamily="34" charset="0"/>
              <a:cs typeface="Arial" pitchFamily="34" charset="0"/>
            </a:rPr>
            <a:t>Objetivos</a:t>
          </a:r>
        </a:p>
        <a:p>
          <a:pPr rtl="0"/>
          <a:r>
            <a:rPr kumimoji="0" lang="es-ES" sz="1400" b="1" i="0" u="none" strike="noStrike" cap="none" normalizeH="0" baseline="0" dirty="0">
              <a:ln/>
              <a:effectLst/>
              <a:latin typeface="Arial" pitchFamily="34" charset="0"/>
              <a:cs typeface="Arial" pitchFamily="34" charset="0"/>
            </a:rPr>
            <a:t>Competencias</a:t>
          </a:r>
        </a:p>
        <a:p>
          <a:pPr rtl="0"/>
          <a:r>
            <a:rPr kumimoji="0" lang="es-ES" sz="1400" b="1" i="0" u="none" strike="noStrike" cap="none" normalizeH="0" baseline="0" dirty="0">
              <a:ln/>
              <a:effectLst/>
              <a:latin typeface="Arial" pitchFamily="34" charset="0"/>
              <a:cs typeface="Arial" pitchFamily="34" charset="0"/>
            </a:rPr>
            <a:t>Contenidos</a:t>
          </a:r>
        </a:p>
        <a:p>
          <a:pPr rtl="0"/>
          <a:r>
            <a:rPr kumimoji="0" lang="es-ES" sz="1400" b="1" i="0" u="none" strike="noStrike" cap="none" normalizeH="0" baseline="0" dirty="0">
              <a:ln/>
              <a:effectLst/>
              <a:latin typeface="Arial" pitchFamily="34" charset="0"/>
              <a:cs typeface="Arial" pitchFamily="34" charset="0"/>
            </a:rPr>
            <a:t>Criterios de evaluación</a:t>
          </a:r>
        </a:p>
        <a:p>
          <a:pPr rtl="0"/>
          <a:r>
            <a:rPr kumimoji="0" lang="es-ES" sz="1400" b="1" i="0" u="none" strike="noStrike" cap="none" normalizeH="0" baseline="0" dirty="0">
              <a:ln/>
              <a:effectLst/>
              <a:latin typeface="Arial" pitchFamily="34" charset="0"/>
              <a:cs typeface="Arial" pitchFamily="34" charset="0"/>
            </a:rPr>
            <a:t>Métodos pedagógicos</a:t>
          </a:r>
          <a:endParaRPr lang="es-ES" sz="1400" dirty="0"/>
        </a:p>
      </dgm:t>
    </dgm:pt>
    <dgm:pt modelId="{10E0D184-1716-49F5-994F-DDE30490D293}" type="parTrans" cxnId="{0D13EFA7-D759-47B4-90FA-54AAFFC8917F}">
      <dgm:prSet/>
      <dgm:spPr/>
      <dgm:t>
        <a:bodyPr/>
        <a:lstStyle/>
        <a:p>
          <a:endParaRPr lang="es-ES_tradnl"/>
        </a:p>
      </dgm:t>
    </dgm:pt>
    <dgm:pt modelId="{6B7431D7-3A36-4633-AAFF-68475115AD43}" type="sibTrans" cxnId="{0D13EFA7-D759-47B4-90FA-54AAFFC8917F}">
      <dgm:prSet/>
      <dgm:spPr/>
      <dgm:t>
        <a:bodyPr/>
        <a:lstStyle/>
        <a:p>
          <a:endParaRPr lang="es-ES_tradnl"/>
        </a:p>
      </dgm:t>
    </dgm:pt>
    <dgm:pt modelId="{F26BB14A-80FB-41A3-9E5F-3E98495CD732}" type="pres">
      <dgm:prSet presAssocID="{4DA30575-6168-4193-AE2D-1203B72DCF1B}" presName="hierChild1" presStyleCnt="0">
        <dgm:presLayoutVars>
          <dgm:orgChart val="1"/>
          <dgm:chPref val="1"/>
          <dgm:dir/>
          <dgm:animOne val="branch"/>
          <dgm:animLvl val="lvl"/>
          <dgm:resizeHandles/>
        </dgm:presLayoutVars>
      </dgm:prSet>
      <dgm:spPr/>
    </dgm:pt>
    <dgm:pt modelId="{758E78B8-01B4-4619-93C2-7DDB2FCD6381}" type="pres">
      <dgm:prSet presAssocID="{10BC741B-B2ED-43C9-AAD7-F1A98EA364AE}" presName="hierRoot1" presStyleCnt="0">
        <dgm:presLayoutVars>
          <dgm:hierBranch/>
        </dgm:presLayoutVars>
      </dgm:prSet>
      <dgm:spPr/>
    </dgm:pt>
    <dgm:pt modelId="{A33FC301-BC49-40CD-8307-FC42FFC73A4C}" type="pres">
      <dgm:prSet presAssocID="{10BC741B-B2ED-43C9-AAD7-F1A98EA364AE}" presName="rootComposite1" presStyleCnt="0"/>
      <dgm:spPr/>
    </dgm:pt>
    <dgm:pt modelId="{22E13E69-E579-4C1A-A670-080F2CAA47EA}" type="pres">
      <dgm:prSet presAssocID="{10BC741B-B2ED-43C9-AAD7-F1A98EA364AE}" presName="rootText1" presStyleLbl="node0" presStyleIdx="0" presStyleCnt="1" custScaleX="215370" custScaleY="71046" custLinFactNeighborX="3828" custLinFactNeighborY="9842">
        <dgm:presLayoutVars>
          <dgm:chPref val="3"/>
        </dgm:presLayoutVars>
      </dgm:prSet>
      <dgm:spPr/>
    </dgm:pt>
    <dgm:pt modelId="{106A1AC4-BF75-446B-9C96-6A2E3C241DB2}" type="pres">
      <dgm:prSet presAssocID="{10BC741B-B2ED-43C9-AAD7-F1A98EA364AE}" presName="rootConnector1" presStyleLbl="node1" presStyleIdx="0" presStyleCnt="0"/>
      <dgm:spPr/>
    </dgm:pt>
    <dgm:pt modelId="{C9DACD51-42FC-40A7-AB76-667D56EA69D5}" type="pres">
      <dgm:prSet presAssocID="{10BC741B-B2ED-43C9-AAD7-F1A98EA364AE}" presName="hierChild2" presStyleCnt="0"/>
      <dgm:spPr/>
    </dgm:pt>
    <dgm:pt modelId="{2B6EDB9B-16A0-449F-A409-E3FB8FBB26BE}" type="pres">
      <dgm:prSet presAssocID="{CA55C86C-63BC-4051-A923-09E2EB52711D}" presName="Name35" presStyleLbl="parChTrans1D2" presStyleIdx="0" presStyleCnt="5"/>
      <dgm:spPr/>
    </dgm:pt>
    <dgm:pt modelId="{8986C4F5-C4A8-4BA1-8EE0-6E7C4BD2F370}" type="pres">
      <dgm:prSet presAssocID="{F6741299-83B8-4A18-9C7A-68E4EA64821F}" presName="hierRoot2" presStyleCnt="0">
        <dgm:presLayoutVars>
          <dgm:hierBranch/>
        </dgm:presLayoutVars>
      </dgm:prSet>
      <dgm:spPr/>
    </dgm:pt>
    <dgm:pt modelId="{534EAB38-A6BD-4A88-A971-AD40CF235CCA}" type="pres">
      <dgm:prSet presAssocID="{F6741299-83B8-4A18-9C7A-68E4EA64821F}" presName="rootComposite" presStyleCnt="0"/>
      <dgm:spPr/>
    </dgm:pt>
    <dgm:pt modelId="{FFD6961A-39D9-4059-94C4-BC0C6D60D512}" type="pres">
      <dgm:prSet presAssocID="{F6741299-83B8-4A18-9C7A-68E4EA64821F}" presName="rootText" presStyleLbl="node2" presStyleIdx="0" presStyleCnt="5" custScaleY="49155">
        <dgm:presLayoutVars>
          <dgm:chPref val="3"/>
        </dgm:presLayoutVars>
      </dgm:prSet>
      <dgm:spPr/>
    </dgm:pt>
    <dgm:pt modelId="{005558B1-528F-44AD-98E4-7E332E2769CE}" type="pres">
      <dgm:prSet presAssocID="{F6741299-83B8-4A18-9C7A-68E4EA64821F}" presName="rootConnector" presStyleLbl="node2" presStyleIdx="0" presStyleCnt="5"/>
      <dgm:spPr/>
    </dgm:pt>
    <dgm:pt modelId="{2B7A8A93-57FC-4FF3-BEF7-1D0D928F7E1C}" type="pres">
      <dgm:prSet presAssocID="{F6741299-83B8-4A18-9C7A-68E4EA64821F}" presName="hierChild4" presStyleCnt="0"/>
      <dgm:spPr/>
    </dgm:pt>
    <dgm:pt modelId="{A5C4E378-516C-46B7-8140-AF63CF0AF1A5}" type="pres">
      <dgm:prSet presAssocID="{360263B2-080D-4879-8205-A92776845F14}" presName="Name35" presStyleLbl="parChTrans1D3" presStyleIdx="0" presStyleCnt="5"/>
      <dgm:spPr/>
    </dgm:pt>
    <dgm:pt modelId="{EDFED4FD-C84C-4D29-8367-5E6B9BBD4884}" type="pres">
      <dgm:prSet presAssocID="{C92D243D-405C-4193-B5C7-BEE09332439E}" presName="hierRoot2" presStyleCnt="0">
        <dgm:presLayoutVars>
          <dgm:hierBranch val="init"/>
        </dgm:presLayoutVars>
      </dgm:prSet>
      <dgm:spPr/>
    </dgm:pt>
    <dgm:pt modelId="{ADD886E3-7AC2-4588-94C2-CAF319809A43}" type="pres">
      <dgm:prSet presAssocID="{C92D243D-405C-4193-B5C7-BEE09332439E}" presName="rootComposite" presStyleCnt="0"/>
      <dgm:spPr/>
    </dgm:pt>
    <dgm:pt modelId="{33CDB225-9D6C-4F7C-BF88-0098F592B82E}" type="pres">
      <dgm:prSet presAssocID="{C92D243D-405C-4193-B5C7-BEE09332439E}" presName="rootText" presStyleLbl="node3" presStyleIdx="0" presStyleCnt="5" custLinFactNeighborX="-207" custLinFactNeighborY="-4089">
        <dgm:presLayoutVars>
          <dgm:chPref val="3"/>
        </dgm:presLayoutVars>
      </dgm:prSet>
      <dgm:spPr/>
    </dgm:pt>
    <dgm:pt modelId="{6F81E986-5882-4B6F-AC28-099E6AA943CE}" type="pres">
      <dgm:prSet presAssocID="{C92D243D-405C-4193-B5C7-BEE09332439E}" presName="rootConnector" presStyleLbl="node3" presStyleIdx="0" presStyleCnt="5"/>
      <dgm:spPr/>
    </dgm:pt>
    <dgm:pt modelId="{C0F432E7-A49B-4D23-B174-B793F304E34B}" type="pres">
      <dgm:prSet presAssocID="{C92D243D-405C-4193-B5C7-BEE09332439E}" presName="hierChild4" presStyleCnt="0"/>
      <dgm:spPr/>
    </dgm:pt>
    <dgm:pt modelId="{0201778C-4301-48F4-B3F7-413EEAF21183}" type="pres">
      <dgm:prSet presAssocID="{C92D243D-405C-4193-B5C7-BEE09332439E}" presName="hierChild5" presStyleCnt="0"/>
      <dgm:spPr/>
    </dgm:pt>
    <dgm:pt modelId="{2E9BED71-A132-496B-85A6-824136D2DE27}" type="pres">
      <dgm:prSet presAssocID="{F6741299-83B8-4A18-9C7A-68E4EA64821F}" presName="hierChild5" presStyleCnt="0"/>
      <dgm:spPr/>
    </dgm:pt>
    <dgm:pt modelId="{E21947C0-9DA5-48EA-A071-89E5B9FDAF27}" type="pres">
      <dgm:prSet presAssocID="{A4E55963-F910-4C49-BFBE-C5A115B6D874}" presName="Name35" presStyleLbl="parChTrans1D2" presStyleIdx="1" presStyleCnt="5"/>
      <dgm:spPr/>
    </dgm:pt>
    <dgm:pt modelId="{477C6A95-2FF7-4D07-B6DE-B065277400DF}" type="pres">
      <dgm:prSet presAssocID="{5A6B79FA-D2E1-4322-AA91-A1E51CEC93F2}" presName="hierRoot2" presStyleCnt="0">
        <dgm:presLayoutVars>
          <dgm:hierBranch/>
        </dgm:presLayoutVars>
      </dgm:prSet>
      <dgm:spPr/>
    </dgm:pt>
    <dgm:pt modelId="{12CD19DB-0CF0-4B13-A783-7C2D17F93D45}" type="pres">
      <dgm:prSet presAssocID="{5A6B79FA-D2E1-4322-AA91-A1E51CEC93F2}" presName="rootComposite" presStyleCnt="0"/>
      <dgm:spPr/>
    </dgm:pt>
    <dgm:pt modelId="{5AE252F7-E0B4-45FF-AD7C-3DD03E8CD662}" type="pres">
      <dgm:prSet presAssocID="{5A6B79FA-D2E1-4322-AA91-A1E51CEC93F2}" presName="rootText" presStyleLbl="node2" presStyleIdx="1" presStyleCnt="5" custScaleY="52032">
        <dgm:presLayoutVars>
          <dgm:chPref val="3"/>
        </dgm:presLayoutVars>
      </dgm:prSet>
      <dgm:spPr/>
    </dgm:pt>
    <dgm:pt modelId="{2425B7E1-9067-454F-8E82-BD5BD388F843}" type="pres">
      <dgm:prSet presAssocID="{5A6B79FA-D2E1-4322-AA91-A1E51CEC93F2}" presName="rootConnector" presStyleLbl="node2" presStyleIdx="1" presStyleCnt="5"/>
      <dgm:spPr/>
    </dgm:pt>
    <dgm:pt modelId="{059B66E0-1D9B-4A34-AA17-CC0DF3E5F0F2}" type="pres">
      <dgm:prSet presAssocID="{5A6B79FA-D2E1-4322-AA91-A1E51CEC93F2}" presName="hierChild4" presStyleCnt="0"/>
      <dgm:spPr/>
    </dgm:pt>
    <dgm:pt modelId="{ABFA8A1B-629C-4A79-923D-004E649989D1}" type="pres">
      <dgm:prSet presAssocID="{FEB71CC0-DE8C-4BEE-9484-94E5A00F9F0C}" presName="Name35" presStyleLbl="parChTrans1D3" presStyleIdx="1" presStyleCnt="5"/>
      <dgm:spPr/>
    </dgm:pt>
    <dgm:pt modelId="{F1D1AA7F-B04F-411F-94C2-4BC36795A705}" type="pres">
      <dgm:prSet presAssocID="{2B0AA2E0-19CB-411A-8B54-41B6E954919A}" presName="hierRoot2" presStyleCnt="0">
        <dgm:presLayoutVars>
          <dgm:hierBranch val="init"/>
        </dgm:presLayoutVars>
      </dgm:prSet>
      <dgm:spPr/>
    </dgm:pt>
    <dgm:pt modelId="{A51729DC-21F4-45F4-9047-DD6FD59FF768}" type="pres">
      <dgm:prSet presAssocID="{2B0AA2E0-19CB-411A-8B54-41B6E954919A}" presName="rootComposite" presStyleCnt="0"/>
      <dgm:spPr/>
    </dgm:pt>
    <dgm:pt modelId="{2C5C2E09-A617-40C2-986B-B1FA1952A983}" type="pres">
      <dgm:prSet presAssocID="{2B0AA2E0-19CB-411A-8B54-41B6E954919A}" presName="rootText" presStyleLbl="node3" presStyleIdx="1" presStyleCnt="5" custScaleY="188119" custLinFactNeighborX="-130" custLinFactNeighborY="-6731">
        <dgm:presLayoutVars>
          <dgm:chPref val="3"/>
        </dgm:presLayoutVars>
      </dgm:prSet>
      <dgm:spPr/>
    </dgm:pt>
    <dgm:pt modelId="{92BD8604-29BE-4123-A488-56F9F6482776}" type="pres">
      <dgm:prSet presAssocID="{2B0AA2E0-19CB-411A-8B54-41B6E954919A}" presName="rootConnector" presStyleLbl="node3" presStyleIdx="1" presStyleCnt="5"/>
      <dgm:spPr/>
    </dgm:pt>
    <dgm:pt modelId="{AF32ACBD-37A6-41BF-BAD9-AE6C8D8111C2}" type="pres">
      <dgm:prSet presAssocID="{2B0AA2E0-19CB-411A-8B54-41B6E954919A}" presName="hierChild4" presStyleCnt="0"/>
      <dgm:spPr/>
    </dgm:pt>
    <dgm:pt modelId="{E5598FA9-AB6D-4E05-BCAF-A787BDB1EFE7}" type="pres">
      <dgm:prSet presAssocID="{2B0AA2E0-19CB-411A-8B54-41B6E954919A}" presName="hierChild5" presStyleCnt="0"/>
      <dgm:spPr/>
    </dgm:pt>
    <dgm:pt modelId="{DC874758-AC12-44F6-BA0C-2564C5E38709}" type="pres">
      <dgm:prSet presAssocID="{5A6B79FA-D2E1-4322-AA91-A1E51CEC93F2}" presName="hierChild5" presStyleCnt="0"/>
      <dgm:spPr/>
    </dgm:pt>
    <dgm:pt modelId="{B8774FA1-6193-4BDC-BF8E-00CB6AA102DF}" type="pres">
      <dgm:prSet presAssocID="{1B042022-C516-4381-80BB-400A73B502BB}" presName="Name35" presStyleLbl="parChTrans1D2" presStyleIdx="2" presStyleCnt="5"/>
      <dgm:spPr/>
    </dgm:pt>
    <dgm:pt modelId="{3E58C577-978D-4780-9AF6-39A3B084AD11}" type="pres">
      <dgm:prSet presAssocID="{BA5612EA-6ACD-4973-AD9A-881F0AAC3A47}" presName="hierRoot2" presStyleCnt="0">
        <dgm:presLayoutVars>
          <dgm:hierBranch/>
        </dgm:presLayoutVars>
      </dgm:prSet>
      <dgm:spPr/>
    </dgm:pt>
    <dgm:pt modelId="{450FAE6C-7742-4C79-B380-479CAC18D2B6}" type="pres">
      <dgm:prSet presAssocID="{BA5612EA-6ACD-4973-AD9A-881F0AAC3A47}" presName="rootComposite" presStyleCnt="0"/>
      <dgm:spPr/>
    </dgm:pt>
    <dgm:pt modelId="{D5D34009-8CEA-462B-9EC9-4E66BC1CCDAC}" type="pres">
      <dgm:prSet presAssocID="{BA5612EA-6ACD-4973-AD9A-881F0AAC3A47}" presName="rootText" presStyleLbl="node2" presStyleIdx="2" presStyleCnt="5" custScaleY="45428">
        <dgm:presLayoutVars>
          <dgm:chPref val="3"/>
        </dgm:presLayoutVars>
      </dgm:prSet>
      <dgm:spPr/>
    </dgm:pt>
    <dgm:pt modelId="{D9BCE9B4-78ED-4701-B44D-A6BB3D3C644D}" type="pres">
      <dgm:prSet presAssocID="{BA5612EA-6ACD-4973-AD9A-881F0AAC3A47}" presName="rootConnector" presStyleLbl="node2" presStyleIdx="2" presStyleCnt="5"/>
      <dgm:spPr/>
    </dgm:pt>
    <dgm:pt modelId="{6797119C-8A67-40E7-AEDD-2E84E7C6BE7B}" type="pres">
      <dgm:prSet presAssocID="{BA5612EA-6ACD-4973-AD9A-881F0AAC3A47}" presName="hierChild4" presStyleCnt="0"/>
      <dgm:spPr/>
    </dgm:pt>
    <dgm:pt modelId="{0F2AEE1F-C217-4BFD-9079-F0AE61D8C0C3}" type="pres">
      <dgm:prSet presAssocID="{3ADDECF4-1969-4CF7-BA4E-0F84A307ED00}" presName="Name35" presStyleLbl="parChTrans1D3" presStyleIdx="2" presStyleCnt="5"/>
      <dgm:spPr/>
    </dgm:pt>
    <dgm:pt modelId="{32580BEF-A8F4-4424-AFFA-BD4378EC986A}" type="pres">
      <dgm:prSet presAssocID="{BD187CFF-2F38-4673-A54A-9261E8B5B4F0}" presName="hierRoot2" presStyleCnt="0">
        <dgm:presLayoutVars>
          <dgm:hierBranch val="init"/>
        </dgm:presLayoutVars>
      </dgm:prSet>
      <dgm:spPr/>
    </dgm:pt>
    <dgm:pt modelId="{658086B5-1B28-4316-9D71-FD20329EFC2C}" type="pres">
      <dgm:prSet presAssocID="{BD187CFF-2F38-4673-A54A-9261E8B5B4F0}" presName="rootComposite" presStyleCnt="0"/>
      <dgm:spPr/>
    </dgm:pt>
    <dgm:pt modelId="{43AC3E98-E468-4A5E-903D-D71103A425E5}" type="pres">
      <dgm:prSet presAssocID="{BD187CFF-2F38-4673-A54A-9261E8B5B4F0}" presName="rootText" presStyleLbl="node3" presStyleIdx="2" presStyleCnt="5" custScaleY="225195" custLinFactNeighborX="-87" custLinFactNeighborY="8221">
        <dgm:presLayoutVars>
          <dgm:chPref val="3"/>
        </dgm:presLayoutVars>
      </dgm:prSet>
      <dgm:spPr/>
    </dgm:pt>
    <dgm:pt modelId="{FA5B1A4E-1F29-4340-8A77-1BDDA7B8BE4C}" type="pres">
      <dgm:prSet presAssocID="{BD187CFF-2F38-4673-A54A-9261E8B5B4F0}" presName="rootConnector" presStyleLbl="node3" presStyleIdx="2" presStyleCnt="5"/>
      <dgm:spPr/>
    </dgm:pt>
    <dgm:pt modelId="{4F8C3E88-9057-4D24-89F0-2CF7AD34F1FA}" type="pres">
      <dgm:prSet presAssocID="{BD187CFF-2F38-4673-A54A-9261E8B5B4F0}" presName="hierChild4" presStyleCnt="0"/>
      <dgm:spPr/>
    </dgm:pt>
    <dgm:pt modelId="{EF52CC8C-ED4A-4C9C-9190-0771A2820177}" type="pres">
      <dgm:prSet presAssocID="{BD187CFF-2F38-4673-A54A-9261E8B5B4F0}" presName="hierChild5" presStyleCnt="0"/>
      <dgm:spPr/>
    </dgm:pt>
    <dgm:pt modelId="{A171CB2E-63A9-417D-9EFB-C8BB55868F07}" type="pres">
      <dgm:prSet presAssocID="{BA5612EA-6ACD-4973-AD9A-881F0AAC3A47}" presName="hierChild5" presStyleCnt="0"/>
      <dgm:spPr/>
    </dgm:pt>
    <dgm:pt modelId="{A0D33EFE-FAE6-45B8-A053-810BE6F299E2}" type="pres">
      <dgm:prSet presAssocID="{69CD337E-77AA-48DB-A445-CEAF68DA5696}" presName="Name35" presStyleLbl="parChTrans1D2" presStyleIdx="3" presStyleCnt="5"/>
      <dgm:spPr/>
    </dgm:pt>
    <dgm:pt modelId="{B4E40DA6-9F41-4DA9-B1B8-10B52DE9CB37}" type="pres">
      <dgm:prSet presAssocID="{AC8DC4AA-E3A6-48F9-B1EA-B7A87452FA7B}" presName="hierRoot2" presStyleCnt="0">
        <dgm:presLayoutVars>
          <dgm:hierBranch val="init"/>
        </dgm:presLayoutVars>
      </dgm:prSet>
      <dgm:spPr/>
    </dgm:pt>
    <dgm:pt modelId="{181B2DD1-25B7-42CC-BE69-1C57F016F6CF}" type="pres">
      <dgm:prSet presAssocID="{AC8DC4AA-E3A6-48F9-B1EA-B7A87452FA7B}" presName="rootComposite" presStyleCnt="0"/>
      <dgm:spPr/>
    </dgm:pt>
    <dgm:pt modelId="{003F9BCF-6444-4B78-AA3F-588B35B3E97A}" type="pres">
      <dgm:prSet presAssocID="{AC8DC4AA-E3A6-48F9-B1EA-B7A87452FA7B}" presName="rootText" presStyleLbl="node2" presStyleIdx="3" presStyleCnt="5" custScaleY="45337">
        <dgm:presLayoutVars>
          <dgm:chPref val="3"/>
        </dgm:presLayoutVars>
      </dgm:prSet>
      <dgm:spPr/>
    </dgm:pt>
    <dgm:pt modelId="{9C3C152C-7F76-44AD-A50A-5D683DD290CA}" type="pres">
      <dgm:prSet presAssocID="{AC8DC4AA-E3A6-48F9-B1EA-B7A87452FA7B}" presName="rootConnector" presStyleLbl="node2" presStyleIdx="3" presStyleCnt="5"/>
      <dgm:spPr/>
    </dgm:pt>
    <dgm:pt modelId="{16418C58-2446-4AB3-9323-DFF8A1B7B9F5}" type="pres">
      <dgm:prSet presAssocID="{AC8DC4AA-E3A6-48F9-B1EA-B7A87452FA7B}" presName="hierChild4" presStyleCnt="0"/>
      <dgm:spPr/>
    </dgm:pt>
    <dgm:pt modelId="{69341FF2-C181-46E3-8D15-55F49EEE14B8}" type="pres">
      <dgm:prSet presAssocID="{5BBEFAC5-ABF3-46F1-B4E8-37E651E11169}" presName="Name37" presStyleLbl="parChTrans1D3" presStyleIdx="3" presStyleCnt="5"/>
      <dgm:spPr/>
    </dgm:pt>
    <dgm:pt modelId="{E3764348-85DC-455D-A6DF-B3D7DC9CCE28}" type="pres">
      <dgm:prSet presAssocID="{17FB6F1C-34D2-4C17-9D1B-E2EC1AC9DEA6}" presName="hierRoot2" presStyleCnt="0">
        <dgm:presLayoutVars>
          <dgm:hierBranch val="init"/>
        </dgm:presLayoutVars>
      </dgm:prSet>
      <dgm:spPr/>
    </dgm:pt>
    <dgm:pt modelId="{67BA0A17-EC8D-4194-A92E-3A4F7A3BAF1D}" type="pres">
      <dgm:prSet presAssocID="{17FB6F1C-34D2-4C17-9D1B-E2EC1AC9DEA6}" presName="rootComposite" presStyleCnt="0"/>
      <dgm:spPr/>
    </dgm:pt>
    <dgm:pt modelId="{89E09B8C-E31B-427F-98E4-4F489272E3B3}" type="pres">
      <dgm:prSet presAssocID="{17FB6F1C-34D2-4C17-9D1B-E2EC1AC9DEA6}" presName="rootText" presStyleLbl="node3" presStyleIdx="3" presStyleCnt="5" custScaleY="353342" custLinFactNeighborX="-20870" custLinFactNeighborY="-16731">
        <dgm:presLayoutVars>
          <dgm:chPref val="3"/>
        </dgm:presLayoutVars>
      </dgm:prSet>
      <dgm:spPr/>
    </dgm:pt>
    <dgm:pt modelId="{2C11266D-4A1B-424A-9F6C-AD2DCE241C07}" type="pres">
      <dgm:prSet presAssocID="{17FB6F1C-34D2-4C17-9D1B-E2EC1AC9DEA6}" presName="rootConnector" presStyleLbl="node3" presStyleIdx="3" presStyleCnt="5"/>
      <dgm:spPr/>
    </dgm:pt>
    <dgm:pt modelId="{CA950A37-45E3-458D-B0F7-6EC9282B4B96}" type="pres">
      <dgm:prSet presAssocID="{17FB6F1C-34D2-4C17-9D1B-E2EC1AC9DEA6}" presName="hierChild4" presStyleCnt="0"/>
      <dgm:spPr/>
    </dgm:pt>
    <dgm:pt modelId="{A76F7D8C-0D8E-4127-B092-06F35F65197F}" type="pres">
      <dgm:prSet presAssocID="{17FB6F1C-34D2-4C17-9D1B-E2EC1AC9DEA6}" presName="hierChild5" presStyleCnt="0"/>
      <dgm:spPr/>
    </dgm:pt>
    <dgm:pt modelId="{2764D523-EC06-4437-9143-2E39465E2F82}" type="pres">
      <dgm:prSet presAssocID="{AC8DC4AA-E3A6-48F9-B1EA-B7A87452FA7B}" presName="hierChild5" presStyleCnt="0"/>
      <dgm:spPr/>
    </dgm:pt>
    <dgm:pt modelId="{53F0014D-2AA1-4337-BB2F-9CE1CB63491D}" type="pres">
      <dgm:prSet presAssocID="{F640DE6C-16A3-4C43-800B-E5183385CF45}" presName="Name35" presStyleLbl="parChTrans1D2" presStyleIdx="4" presStyleCnt="5"/>
      <dgm:spPr/>
    </dgm:pt>
    <dgm:pt modelId="{E474C35A-6AF9-4755-9126-A35C6422003B}" type="pres">
      <dgm:prSet presAssocID="{1C704467-F5E0-4B74-9143-C806017EA19E}" presName="hierRoot2" presStyleCnt="0">
        <dgm:presLayoutVars>
          <dgm:hierBranch val="init"/>
        </dgm:presLayoutVars>
      </dgm:prSet>
      <dgm:spPr/>
    </dgm:pt>
    <dgm:pt modelId="{56D937FC-7487-4D00-BB27-4EB6853AB284}" type="pres">
      <dgm:prSet presAssocID="{1C704467-F5E0-4B74-9143-C806017EA19E}" presName="rootComposite" presStyleCnt="0"/>
      <dgm:spPr/>
    </dgm:pt>
    <dgm:pt modelId="{0E21D795-1048-4C7F-AEC3-D9816A0EB985}" type="pres">
      <dgm:prSet presAssocID="{1C704467-F5E0-4B74-9143-C806017EA19E}" presName="rootText" presStyleLbl="node2" presStyleIdx="4" presStyleCnt="5" custScaleY="47204">
        <dgm:presLayoutVars>
          <dgm:chPref val="3"/>
        </dgm:presLayoutVars>
      </dgm:prSet>
      <dgm:spPr/>
    </dgm:pt>
    <dgm:pt modelId="{9C6701D1-73D5-486E-86B0-D98F629769E6}" type="pres">
      <dgm:prSet presAssocID="{1C704467-F5E0-4B74-9143-C806017EA19E}" presName="rootConnector" presStyleLbl="node2" presStyleIdx="4" presStyleCnt="5"/>
      <dgm:spPr/>
    </dgm:pt>
    <dgm:pt modelId="{DB17BFBE-E788-4D1C-8CAF-9C509C69CD54}" type="pres">
      <dgm:prSet presAssocID="{1C704467-F5E0-4B74-9143-C806017EA19E}" presName="hierChild4" presStyleCnt="0"/>
      <dgm:spPr/>
    </dgm:pt>
    <dgm:pt modelId="{116D1897-091C-4D73-A655-1C27ADDD68C6}" type="pres">
      <dgm:prSet presAssocID="{10E0D184-1716-49F5-994F-DDE30490D293}" presName="Name37" presStyleLbl="parChTrans1D3" presStyleIdx="4" presStyleCnt="5"/>
      <dgm:spPr/>
    </dgm:pt>
    <dgm:pt modelId="{C2D2096F-3108-4774-B177-E313EB9887B0}" type="pres">
      <dgm:prSet presAssocID="{C1BD677D-F04A-477C-93A7-BD8887C7CAE2}" presName="hierRoot2" presStyleCnt="0">
        <dgm:presLayoutVars>
          <dgm:hierBranch val="init"/>
        </dgm:presLayoutVars>
      </dgm:prSet>
      <dgm:spPr/>
    </dgm:pt>
    <dgm:pt modelId="{5E1A9506-A5D0-4A14-B24A-71CBF5306315}" type="pres">
      <dgm:prSet presAssocID="{C1BD677D-F04A-477C-93A7-BD8887C7CAE2}" presName="rootComposite" presStyleCnt="0"/>
      <dgm:spPr/>
    </dgm:pt>
    <dgm:pt modelId="{81736022-802A-4918-B183-609614C69EEC}" type="pres">
      <dgm:prSet presAssocID="{C1BD677D-F04A-477C-93A7-BD8887C7CAE2}" presName="rootText" presStyleLbl="node3" presStyleIdx="4" presStyleCnt="5" custScaleY="314598">
        <dgm:presLayoutVars>
          <dgm:chPref val="3"/>
        </dgm:presLayoutVars>
      </dgm:prSet>
      <dgm:spPr/>
    </dgm:pt>
    <dgm:pt modelId="{907A8D5D-1BD6-4B3B-A5CE-EC1B64ADDEAD}" type="pres">
      <dgm:prSet presAssocID="{C1BD677D-F04A-477C-93A7-BD8887C7CAE2}" presName="rootConnector" presStyleLbl="node3" presStyleIdx="4" presStyleCnt="5"/>
      <dgm:spPr/>
    </dgm:pt>
    <dgm:pt modelId="{C4D1F8ED-F7CF-4CA3-B155-9A74AABDBFE1}" type="pres">
      <dgm:prSet presAssocID="{C1BD677D-F04A-477C-93A7-BD8887C7CAE2}" presName="hierChild4" presStyleCnt="0"/>
      <dgm:spPr/>
    </dgm:pt>
    <dgm:pt modelId="{F36D153B-A14D-4791-B01D-F4F146443845}" type="pres">
      <dgm:prSet presAssocID="{C1BD677D-F04A-477C-93A7-BD8887C7CAE2}" presName="hierChild5" presStyleCnt="0"/>
      <dgm:spPr/>
    </dgm:pt>
    <dgm:pt modelId="{F38464BA-ADAF-444E-AFA0-16654DEDF6F0}" type="pres">
      <dgm:prSet presAssocID="{1C704467-F5E0-4B74-9143-C806017EA19E}" presName="hierChild5" presStyleCnt="0"/>
      <dgm:spPr/>
    </dgm:pt>
    <dgm:pt modelId="{2225F294-99E3-4056-BCCB-08D00BBD5278}" type="pres">
      <dgm:prSet presAssocID="{10BC741B-B2ED-43C9-AAD7-F1A98EA364AE}" presName="hierChild3" presStyleCnt="0"/>
      <dgm:spPr/>
    </dgm:pt>
  </dgm:ptLst>
  <dgm:cxnLst>
    <dgm:cxn modelId="{3076FC01-4AC6-416F-A81F-BDB2E1C8CE79}" type="presOf" srcId="{BA5612EA-6ACD-4973-AD9A-881F0AAC3A47}" destId="{D9BCE9B4-78ED-4701-B44D-A6BB3D3C644D}" srcOrd="1" destOrd="0" presId="urn:microsoft.com/office/officeart/2005/8/layout/orgChart1"/>
    <dgm:cxn modelId="{DFFCA004-5CEA-4FE6-AB9D-F271DAF9FF92}" type="presOf" srcId="{AC8DC4AA-E3A6-48F9-B1EA-B7A87452FA7B}" destId="{9C3C152C-7F76-44AD-A50A-5D683DD290CA}" srcOrd="1" destOrd="0" presId="urn:microsoft.com/office/officeart/2005/8/layout/orgChart1"/>
    <dgm:cxn modelId="{7CA50607-332F-4DED-A004-C4E69E50E3D5}" srcId="{10BC741B-B2ED-43C9-AAD7-F1A98EA364AE}" destId="{5A6B79FA-D2E1-4322-AA91-A1E51CEC93F2}" srcOrd="1" destOrd="0" parTransId="{A4E55963-F910-4C49-BFBE-C5A115B6D874}" sibTransId="{18262D0C-F3B0-4302-BE48-C62F93991B91}"/>
    <dgm:cxn modelId="{D89F9B07-1D39-4CB0-9424-E0D0D1267D40}" srcId="{10BC741B-B2ED-43C9-AAD7-F1A98EA364AE}" destId="{1C704467-F5E0-4B74-9143-C806017EA19E}" srcOrd="4" destOrd="0" parTransId="{F640DE6C-16A3-4C43-800B-E5183385CF45}" sibTransId="{F6CDEF2F-92E1-4FE1-94C5-6689AFD17E85}"/>
    <dgm:cxn modelId="{D299140F-C6D0-4712-9162-47C0B16994CE}" srcId="{4DA30575-6168-4193-AE2D-1203B72DCF1B}" destId="{10BC741B-B2ED-43C9-AAD7-F1A98EA364AE}" srcOrd="0" destOrd="0" parTransId="{CE8E966F-E6D5-4D00-BCF5-E49C9918113A}" sibTransId="{69ABDBBC-DCAD-4EBF-8389-EC3C66E90E89}"/>
    <dgm:cxn modelId="{55971310-9364-4AB6-922D-D0AF5AF3DDAD}" type="presOf" srcId="{1B042022-C516-4381-80BB-400A73B502BB}" destId="{B8774FA1-6193-4BDC-BF8E-00CB6AA102DF}" srcOrd="0" destOrd="0" presId="urn:microsoft.com/office/officeart/2005/8/layout/orgChart1"/>
    <dgm:cxn modelId="{21C5BA1D-C8EB-4036-9658-513651C54890}" type="presOf" srcId="{AC8DC4AA-E3A6-48F9-B1EA-B7A87452FA7B}" destId="{003F9BCF-6444-4B78-AA3F-588B35B3E97A}" srcOrd="0" destOrd="0" presId="urn:microsoft.com/office/officeart/2005/8/layout/orgChart1"/>
    <dgm:cxn modelId="{50154821-1C84-4C9E-86BA-35A5333F6226}" srcId="{5A6B79FA-D2E1-4322-AA91-A1E51CEC93F2}" destId="{2B0AA2E0-19CB-411A-8B54-41B6E954919A}" srcOrd="0" destOrd="0" parTransId="{FEB71CC0-DE8C-4BEE-9484-94E5A00F9F0C}" sibTransId="{A545B4EB-E92C-440E-9F6D-4B78298D7A42}"/>
    <dgm:cxn modelId="{3A16AC21-E807-4F78-B2AB-885E5B8E79BC}" type="presOf" srcId="{2B0AA2E0-19CB-411A-8B54-41B6E954919A}" destId="{92BD8604-29BE-4123-A488-56F9F6482776}" srcOrd="1" destOrd="0" presId="urn:microsoft.com/office/officeart/2005/8/layout/orgChart1"/>
    <dgm:cxn modelId="{181C7123-0106-40CE-B0EB-7C1E6CF44561}" type="presOf" srcId="{5A6B79FA-D2E1-4322-AA91-A1E51CEC93F2}" destId="{2425B7E1-9067-454F-8E82-BD5BD388F843}" srcOrd="1" destOrd="0" presId="urn:microsoft.com/office/officeart/2005/8/layout/orgChart1"/>
    <dgm:cxn modelId="{90E39825-4687-4BD5-9FA1-4F2F5E853360}" type="presOf" srcId="{F640DE6C-16A3-4C43-800B-E5183385CF45}" destId="{53F0014D-2AA1-4337-BB2F-9CE1CB63491D}" srcOrd="0" destOrd="0" presId="urn:microsoft.com/office/officeart/2005/8/layout/orgChart1"/>
    <dgm:cxn modelId="{E5D4AB25-BF26-4DA7-8854-940CE9C7125C}" type="presOf" srcId="{1C704467-F5E0-4B74-9143-C806017EA19E}" destId="{9C6701D1-73D5-486E-86B0-D98F629769E6}" srcOrd="1" destOrd="0" presId="urn:microsoft.com/office/officeart/2005/8/layout/orgChart1"/>
    <dgm:cxn modelId="{440F1234-FA06-4487-9998-BEE9AF8D923D}" type="presOf" srcId="{5A6B79FA-D2E1-4322-AA91-A1E51CEC93F2}" destId="{5AE252F7-E0B4-45FF-AD7C-3DD03E8CD662}" srcOrd="0" destOrd="0" presId="urn:microsoft.com/office/officeart/2005/8/layout/orgChart1"/>
    <dgm:cxn modelId="{B274A940-F949-4B47-954E-DCB7D9D2360A}" type="presOf" srcId="{10BC741B-B2ED-43C9-AAD7-F1A98EA364AE}" destId="{22E13E69-E579-4C1A-A670-080F2CAA47EA}" srcOrd="0" destOrd="0" presId="urn:microsoft.com/office/officeart/2005/8/layout/orgChart1"/>
    <dgm:cxn modelId="{C7F2FD40-DFF9-42E0-8B97-D0B51F213537}" srcId="{10BC741B-B2ED-43C9-AAD7-F1A98EA364AE}" destId="{F6741299-83B8-4A18-9C7A-68E4EA64821F}" srcOrd="0" destOrd="0" parTransId="{CA55C86C-63BC-4051-A923-09E2EB52711D}" sibTransId="{BEE8958C-96BC-4F02-9092-014ECC241E66}"/>
    <dgm:cxn modelId="{BB05C65B-6332-45C2-80D7-8CEBE246D74C}" type="presOf" srcId="{BA5612EA-6ACD-4973-AD9A-881F0AAC3A47}" destId="{D5D34009-8CEA-462B-9EC9-4E66BC1CCDAC}" srcOrd="0" destOrd="0" presId="urn:microsoft.com/office/officeart/2005/8/layout/orgChart1"/>
    <dgm:cxn modelId="{F7F39269-5BB4-4E39-8229-B31E295625BA}" type="presOf" srcId="{C1BD677D-F04A-477C-93A7-BD8887C7CAE2}" destId="{907A8D5D-1BD6-4B3B-A5CE-EC1B64ADDEAD}" srcOrd="1" destOrd="0" presId="urn:microsoft.com/office/officeart/2005/8/layout/orgChart1"/>
    <dgm:cxn modelId="{3032EA49-6DFC-48CF-897B-1C9013E9B34A}" type="presOf" srcId="{C92D243D-405C-4193-B5C7-BEE09332439E}" destId="{6F81E986-5882-4B6F-AC28-099E6AA943CE}" srcOrd="1" destOrd="0" presId="urn:microsoft.com/office/officeart/2005/8/layout/orgChart1"/>
    <dgm:cxn modelId="{211A1E50-A688-4318-8242-D26BCD75A902}" type="presOf" srcId="{3ADDECF4-1969-4CF7-BA4E-0F84A307ED00}" destId="{0F2AEE1F-C217-4BFD-9079-F0AE61D8C0C3}" srcOrd="0" destOrd="0" presId="urn:microsoft.com/office/officeart/2005/8/layout/orgChart1"/>
    <dgm:cxn modelId="{F2966B70-C60F-471A-94FE-31727D2D3465}" type="presOf" srcId="{4DA30575-6168-4193-AE2D-1203B72DCF1B}" destId="{F26BB14A-80FB-41A3-9E5F-3E98495CD732}" srcOrd="0" destOrd="0" presId="urn:microsoft.com/office/officeart/2005/8/layout/orgChart1"/>
    <dgm:cxn modelId="{DC5E7F72-DE35-432A-A9E3-5F8B0277B225}" type="presOf" srcId="{10BC741B-B2ED-43C9-AAD7-F1A98EA364AE}" destId="{106A1AC4-BF75-446B-9C96-6A2E3C241DB2}" srcOrd="1" destOrd="0" presId="urn:microsoft.com/office/officeart/2005/8/layout/orgChart1"/>
    <dgm:cxn modelId="{3BA2B473-67CC-42B8-8DAD-5B8D3B21DA48}" type="presOf" srcId="{10E0D184-1716-49F5-994F-DDE30490D293}" destId="{116D1897-091C-4D73-A655-1C27ADDD68C6}" srcOrd="0" destOrd="0" presId="urn:microsoft.com/office/officeart/2005/8/layout/orgChart1"/>
    <dgm:cxn modelId="{B1D9AA74-A086-4ECD-B00D-FB0AA52A08EB}" type="presOf" srcId="{C92D243D-405C-4193-B5C7-BEE09332439E}" destId="{33CDB225-9D6C-4F7C-BF88-0098F592B82E}" srcOrd="0" destOrd="0" presId="urn:microsoft.com/office/officeart/2005/8/layout/orgChart1"/>
    <dgm:cxn modelId="{1EBACC57-972F-4885-B46E-BFF90EAFFE45}" srcId="{AC8DC4AA-E3A6-48F9-B1EA-B7A87452FA7B}" destId="{17FB6F1C-34D2-4C17-9D1B-E2EC1AC9DEA6}" srcOrd="0" destOrd="0" parTransId="{5BBEFAC5-ABF3-46F1-B4E8-37E651E11169}" sibTransId="{CC27FB9D-511D-4256-9FE4-F03A9D75C151}"/>
    <dgm:cxn modelId="{5BF7EE57-ACE4-4C17-B992-B37B755300F0}" srcId="{BA5612EA-6ACD-4973-AD9A-881F0AAC3A47}" destId="{BD187CFF-2F38-4673-A54A-9261E8B5B4F0}" srcOrd="0" destOrd="0" parTransId="{3ADDECF4-1969-4CF7-BA4E-0F84A307ED00}" sibTransId="{57E13C8E-E2B0-41E5-BC77-7CE5DAC1EB28}"/>
    <dgm:cxn modelId="{3FE0BE58-9FC6-45F5-92B6-124C8B0A6F8E}" srcId="{10BC741B-B2ED-43C9-AAD7-F1A98EA364AE}" destId="{BA5612EA-6ACD-4973-AD9A-881F0AAC3A47}" srcOrd="2" destOrd="0" parTransId="{1B042022-C516-4381-80BB-400A73B502BB}" sibTransId="{E0B58CE6-D6BA-456E-8A35-BA075EA8801B}"/>
    <dgm:cxn modelId="{8D37067F-3C5A-412B-B6AA-814513FC6A8C}" type="presOf" srcId="{FEB71CC0-DE8C-4BEE-9484-94E5A00F9F0C}" destId="{ABFA8A1B-629C-4A79-923D-004E649989D1}" srcOrd="0" destOrd="0" presId="urn:microsoft.com/office/officeart/2005/8/layout/orgChart1"/>
    <dgm:cxn modelId="{EF881D80-AC61-446D-B91A-869DEFD6CCC5}" type="presOf" srcId="{69CD337E-77AA-48DB-A445-CEAF68DA5696}" destId="{A0D33EFE-FAE6-45B8-A053-810BE6F299E2}" srcOrd="0" destOrd="0" presId="urn:microsoft.com/office/officeart/2005/8/layout/orgChart1"/>
    <dgm:cxn modelId="{C878208E-840B-47DE-AD85-989D4847C216}" type="presOf" srcId="{BD187CFF-2F38-4673-A54A-9261E8B5B4F0}" destId="{FA5B1A4E-1F29-4340-8A77-1BDDA7B8BE4C}" srcOrd="1" destOrd="0" presId="urn:microsoft.com/office/officeart/2005/8/layout/orgChart1"/>
    <dgm:cxn modelId="{908D0A99-27CC-451A-B648-D5B23726C418}" type="presOf" srcId="{BD187CFF-2F38-4673-A54A-9261E8B5B4F0}" destId="{43AC3E98-E468-4A5E-903D-D71103A425E5}" srcOrd="0" destOrd="0" presId="urn:microsoft.com/office/officeart/2005/8/layout/orgChart1"/>
    <dgm:cxn modelId="{0D13EFA7-D759-47B4-90FA-54AAFFC8917F}" srcId="{1C704467-F5E0-4B74-9143-C806017EA19E}" destId="{C1BD677D-F04A-477C-93A7-BD8887C7CAE2}" srcOrd="0" destOrd="0" parTransId="{10E0D184-1716-49F5-994F-DDE30490D293}" sibTransId="{6B7431D7-3A36-4633-AAFF-68475115AD43}"/>
    <dgm:cxn modelId="{981194B3-FD47-443A-9453-862DA63D5D76}" type="presOf" srcId="{F6741299-83B8-4A18-9C7A-68E4EA64821F}" destId="{FFD6961A-39D9-4059-94C4-BC0C6D60D512}" srcOrd="0" destOrd="0" presId="urn:microsoft.com/office/officeart/2005/8/layout/orgChart1"/>
    <dgm:cxn modelId="{1D32A8B7-77C4-4734-8F12-146B4B7DB415}" type="presOf" srcId="{17FB6F1C-34D2-4C17-9D1B-E2EC1AC9DEA6}" destId="{2C11266D-4A1B-424A-9F6C-AD2DCE241C07}" srcOrd="1" destOrd="0" presId="urn:microsoft.com/office/officeart/2005/8/layout/orgChart1"/>
    <dgm:cxn modelId="{CAB3B4B8-4834-4B7D-8AA0-B0845477D615}" type="presOf" srcId="{17FB6F1C-34D2-4C17-9D1B-E2EC1AC9DEA6}" destId="{89E09B8C-E31B-427F-98E4-4F489272E3B3}" srcOrd="0" destOrd="0" presId="urn:microsoft.com/office/officeart/2005/8/layout/orgChart1"/>
    <dgm:cxn modelId="{9AF98CC0-5C42-45DE-B708-444327691FA6}" srcId="{F6741299-83B8-4A18-9C7A-68E4EA64821F}" destId="{C92D243D-405C-4193-B5C7-BEE09332439E}" srcOrd="0" destOrd="0" parTransId="{360263B2-080D-4879-8205-A92776845F14}" sibTransId="{6C6E882B-12FB-4E52-832C-3101BA74DAA4}"/>
    <dgm:cxn modelId="{C45611C1-99B3-45BC-B046-92806010E3D2}" type="presOf" srcId="{C1BD677D-F04A-477C-93A7-BD8887C7CAE2}" destId="{81736022-802A-4918-B183-609614C69EEC}" srcOrd="0" destOrd="0" presId="urn:microsoft.com/office/officeart/2005/8/layout/orgChart1"/>
    <dgm:cxn modelId="{06FE5BC5-7EFB-4986-B50B-94B0A14D6B24}" type="presOf" srcId="{360263B2-080D-4879-8205-A92776845F14}" destId="{A5C4E378-516C-46B7-8140-AF63CF0AF1A5}" srcOrd="0" destOrd="0" presId="urn:microsoft.com/office/officeart/2005/8/layout/orgChart1"/>
    <dgm:cxn modelId="{FADE94D0-072E-4784-B11B-E78FC56FDA6E}" type="presOf" srcId="{CA55C86C-63BC-4051-A923-09E2EB52711D}" destId="{2B6EDB9B-16A0-449F-A409-E3FB8FBB26BE}" srcOrd="0" destOrd="0" presId="urn:microsoft.com/office/officeart/2005/8/layout/orgChart1"/>
    <dgm:cxn modelId="{7F385BD4-F4A0-4B72-AEFA-5D9526CB258C}" type="presOf" srcId="{1C704467-F5E0-4B74-9143-C806017EA19E}" destId="{0E21D795-1048-4C7F-AEC3-D9816A0EB985}" srcOrd="0" destOrd="0" presId="urn:microsoft.com/office/officeart/2005/8/layout/orgChart1"/>
    <dgm:cxn modelId="{0E4580E9-6755-4409-B2C1-F7D7A9687F88}" type="presOf" srcId="{5BBEFAC5-ABF3-46F1-B4E8-37E651E11169}" destId="{69341FF2-C181-46E3-8D15-55F49EEE14B8}" srcOrd="0" destOrd="0" presId="urn:microsoft.com/office/officeart/2005/8/layout/orgChart1"/>
    <dgm:cxn modelId="{B658C2FA-A2C2-4D3E-B7BA-F6060C9A0E91}" type="presOf" srcId="{A4E55963-F910-4C49-BFBE-C5A115B6D874}" destId="{E21947C0-9DA5-48EA-A071-89E5B9FDAF27}" srcOrd="0" destOrd="0" presId="urn:microsoft.com/office/officeart/2005/8/layout/orgChart1"/>
    <dgm:cxn modelId="{86A344FB-3BA8-4BC3-A0FE-35B6BB1A5E4B}" type="presOf" srcId="{F6741299-83B8-4A18-9C7A-68E4EA64821F}" destId="{005558B1-528F-44AD-98E4-7E332E2769CE}" srcOrd="1" destOrd="0" presId="urn:microsoft.com/office/officeart/2005/8/layout/orgChart1"/>
    <dgm:cxn modelId="{D6CFF3FC-816A-48B5-B36B-4D57906F0BF4}" srcId="{10BC741B-B2ED-43C9-AAD7-F1A98EA364AE}" destId="{AC8DC4AA-E3A6-48F9-B1EA-B7A87452FA7B}" srcOrd="3" destOrd="0" parTransId="{69CD337E-77AA-48DB-A445-CEAF68DA5696}" sibTransId="{76A85EE1-F267-49DF-A6CB-4B62F852077F}"/>
    <dgm:cxn modelId="{2ACBFEFE-C5D2-421A-8E61-2D08163BA46A}" type="presOf" srcId="{2B0AA2E0-19CB-411A-8B54-41B6E954919A}" destId="{2C5C2E09-A617-40C2-986B-B1FA1952A983}" srcOrd="0" destOrd="0" presId="urn:microsoft.com/office/officeart/2005/8/layout/orgChart1"/>
    <dgm:cxn modelId="{80B13CDF-7CFA-41AE-87B9-2C4200D02798}" type="presParOf" srcId="{F26BB14A-80FB-41A3-9E5F-3E98495CD732}" destId="{758E78B8-01B4-4619-93C2-7DDB2FCD6381}" srcOrd="0" destOrd="0" presId="urn:microsoft.com/office/officeart/2005/8/layout/orgChart1"/>
    <dgm:cxn modelId="{40F2FBBC-4FC6-44AA-A55B-62D226082E58}" type="presParOf" srcId="{758E78B8-01B4-4619-93C2-7DDB2FCD6381}" destId="{A33FC301-BC49-40CD-8307-FC42FFC73A4C}" srcOrd="0" destOrd="0" presId="urn:microsoft.com/office/officeart/2005/8/layout/orgChart1"/>
    <dgm:cxn modelId="{91E7D54E-0F53-4EA2-9C97-FD281A40C98D}" type="presParOf" srcId="{A33FC301-BC49-40CD-8307-FC42FFC73A4C}" destId="{22E13E69-E579-4C1A-A670-080F2CAA47EA}" srcOrd="0" destOrd="0" presId="urn:microsoft.com/office/officeart/2005/8/layout/orgChart1"/>
    <dgm:cxn modelId="{1C37AF69-5BF0-4818-8FC2-5BD38E161E7C}" type="presParOf" srcId="{A33FC301-BC49-40CD-8307-FC42FFC73A4C}" destId="{106A1AC4-BF75-446B-9C96-6A2E3C241DB2}" srcOrd="1" destOrd="0" presId="urn:microsoft.com/office/officeart/2005/8/layout/orgChart1"/>
    <dgm:cxn modelId="{7769A835-9661-4FCF-AEB1-9AA2B5CB9482}" type="presParOf" srcId="{758E78B8-01B4-4619-93C2-7DDB2FCD6381}" destId="{C9DACD51-42FC-40A7-AB76-667D56EA69D5}" srcOrd="1" destOrd="0" presId="urn:microsoft.com/office/officeart/2005/8/layout/orgChart1"/>
    <dgm:cxn modelId="{C6B02E8B-7DBD-421F-8AB8-4A8274239C43}" type="presParOf" srcId="{C9DACD51-42FC-40A7-AB76-667D56EA69D5}" destId="{2B6EDB9B-16A0-449F-A409-E3FB8FBB26BE}" srcOrd="0" destOrd="0" presId="urn:microsoft.com/office/officeart/2005/8/layout/orgChart1"/>
    <dgm:cxn modelId="{53306943-EE59-426F-8D57-3F65E76245C7}" type="presParOf" srcId="{C9DACD51-42FC-40A7-AB76-667D56EA69D5}" destId="{8986C4F5-C4A8-4BA1-8EE0-6E7C4BD2F370}" srcOrd="1" destOrd="0" presId="urn:microsoft.com/office/officeart/2005/8/layout/orgChart1"/>
    <dgm:cxn modelId="{5BC9A4B8-E025-4BBC-91FA-2C5C6008E416}" type="presParOf" srcId="{8986C4F5-C4A8-4BA1-8EE0-6E7C4BD2F370}" destId="{534EAB38-A6BD-4A88-A971-AD40CF235CCA}" srcOrd="0" destOrd="0" presId="urn:microsoft.com/office/officeart/2005/8/layout/orgChart1"/>
    <dgm:cxn modelId="{D6F0EC40-958A-4F8C-A0DA-20B711ECB60B}" type="presParOf" srcId="{534EAB38-A6BD-4A88-A971-AD40CF235CCA}" destId="{FFD6961A-39D9-4059-94C4-BC0C6D60D512}" srcOrd="0" destOrd="0" presId="urn:microsoft.com/office/officeart/2005/8/layout/orgChart1"/>
    <dgm:cxn modelId="{318E7CEA-6A6C-4337-8F47-B948C40C5CA3}" type="presParOf" srcId="{534EAB38-A6BD-4A88-A971-AD40CF235CCA}" destId="{005558B1-528F-44AD-98E4-7E332E2769CE}" srcOrd="1" destOrd="0" presId="urn:microsoft.com/office/officeart/2005/8/layout/orgChart1"/>
    <dgm:cxn modelId="{56C638D7-F33F-4E21-8EC5-D3DA63BEA1E0}" type="presParOf" srcId="{8986C4F5-C4A8-4BA1-8EE0-6E7C4BD2F370}" destId="{2B7A8A93-57FC-4FF3-BEF7-1D0D928F7E1C}" srcOrd="1" destOrd="0" presId="urn:microsoft.com/office/officeart/2005/8/layout/orgChart1"/>
    <dgm:cxn modelId="{67206497-BFE3-4E92-A127-85DF8D9FDAB1}" type="presParOf" srcId="{2B7A8A93-57FC-4FF3-BEF7-1D0D928F7E1C}" destId="{A5C4E378-516C-46B7-8140-AF63CF0AF1A5}" srcOrd="0" destOrd="0" presId="urn:microsoft.com/office/officeart/2005/8/layout/orgChart1"/>
    <dgm:cxn modelId="{B424FAE7-8F1A-4F8B-8471-A7C8667B5D2E}" type="presParOf" srcId="{2B7A8A93-57FC-4FF3-BEF7-1D0D928F7E1C}" destId="{EDFED4FD-C84C-4D29-8367-5E6B9BBD4884}" srcOrd="1" destOrd="0" presId="urn:microsoft.com/office/officeart/2005/8/layout/orgChart1"/>
    <dgm:cxn modelId="{DD367215-6E6C-47E4-AB49-29C283C5CD00}" type="presParOf" srcId="{EDFED4FD-C84C-4D29-8367-5E6B9BBD4884}" destId="{ADD886E3-7AC2-4588-94C2-CAF319809A43}" srcOrd="0" destOrd="0" presId="urn:microsoft.com/office/officeart/2005/8/layout/orgChart1"/>
    <dgm:cxn modelId="{104F19E4-BDB9-4252-92C9-6D05E94EA3CC}" type="presParOf" srcId="{ADD886E3-7AC2-4588-94C2-CAF319809A43}" destId="{33CDB225-9D6C-4F7C-BF88-0098F592B82E}" srcOrd="0" destOrd="0" presId="urn:microsoft.com/office/officeart/2005/8/layout/orgChart1"/>
    <dgm:cxn modelId="{706653F2-2D54-40FE-9ADE-0C4E1E1438F0}" type="presParOf" srcId="{ADD886E3-7AC2-4588-94C2-CAF319809A43}" destId="{6F81E986-5882-4B6F-AC28-099E6AA943CE}" srcOrd="1" destOrd="0" presId="urn:microsoft.com/office/officeart/2005/8/layout/orgChart1"/>
    <dgm:cxn modelId="{A035BE31-A636-4967-B503-3D5B8694E5BD}" type="presParOf" srcId="{EDFED4FD-C84C-4D29-8367-5E6B9BBD4884}" destId="{C0F432E7-A49B-4D23-B174-B793F304E34B}" srcOrd="1" destOrd="0" presId="urn:microsoft.com/office/officeart/2005/8/layout/orgChart1"/>
    <dgm:cxn modelId="{A2A09E09-6257-4E63-99AB-9FEA9C060C35}" type="presParOf" srcId="{EDFED4FD-C84C-4D29-8367-5E6B9BBD4884}" destId="{0201778C-4301-48F4-B3F7-413EEAF21183}" srcOrd="2" destOrd="0" presId="urn:microsoft.com/office/officeart/2005/8/layout/orgChart1"/>
    <dgm:cxn modelId="{830762DA-3B13-4D33-83DE-CB06B36C3E62}" type="presParOf" srcId="{8986C4F5-C4A8-4BA1-8EE0-6E7C4BD2F370}" destId="{2E9BED71-A132-496B-85A6-824136D2DE27}" srcOrd="2" destOrd="0" presId="urn:microsoft.com/office/officeart/2005/8/layout/orgChart1"/>
    <dgm:cxn modelId="{8269417C-9E3F-4145-A900-5DD3F3DCA43E}" type="presParOf" srcId="{C9DACD51-42FC-40A7-AB76-667D56EA69D5}" destId="{E21947C0-9DA5-48EA-A071-89E5B9FDAF27}" srcOrd="2" destOrd="0" presId="urn:microsoft.com/office/officeart/2005/8/layout/orgChart1"/>
    <dgm:cxn modelId="{9474A5BB-6BC8-4B6D-8312-C063BC7F00A6}" type="presParOf" srcId="{C9DACD51-42FC-40A7-AB76-667D56EA69D5}" destId="{477C6A95-2FF7-4D07-B6DE-B065277400DF}" srcOrd="3" destOrd="0" presId="urn:microsoft.com/office/officeart/2005/8/layout/orgChart1"/>
    <dgm:cxn modelId="{2091487C-B413-4EAD-84E7-449FFCF27EC4}" type="presParOf" srcId="{477C6A95-2FF7-4D07-B6DE-B065277400DF}" destId="{12CD19DB-0CF0-4B13-A783-7C2D17F93D45}" srcOrd="0" destOrd="0" presId="urn:microsoft.com/office/officeart/2005/8/layout/orgChart1"/>
    <dgm:cxn modelId="{94E220EB-AF29-4B37-B5D5-0BEA4123ACCD}" type="presParOf" srcId="{12CD19DB-0CF0-4B13-A783-7C2D17F93D45}" destId="{5AE252F7-E0B4-45FF-AD7C-3DD03E8CD662}" srcOrd="0" destOrd="0" presId="urn:microsoft.com/office/officeart/2005/8/layout/orgChart1"/>
    <dgm:cxn modelId="{84941C3A-BB61-4540-A439-1D382D855D6B}" type="presParOf" srcId="{12CD19DB-0CF0-4B13-A783-7C2D17F93D45}" destId="{2425B7E1-9067-454F-8E82-BD5BD388F843}" srcOrd="1" destOrd="0" presId="urn:microsoft.com/office/officeart/2005/8/layout/orgChart1"/>
    <dgm:cxn modelId="{6D273C30-5BB3-4742-8851-FB45BBA04089}" type="presParOf" srcId="{477C6A95-2FF7-4D07-B6DE-B065277400DF}" destId="{059B66E0-1D9B-4A34-AA17-CC0DF3E5F0F2}" srcOrd="1" destOrd="0" presId="urn:microsoft.com/office/officeart/2005/8/layout/orgChart1"/>
    <dgm:cxn modelId="{87E06094-69A0-4019-9DEE-839E29463D63}" type="presParOf" srcId="{059B66E0-1D9B-4A34-AA17-CC0DF3E5F0F2}" destId="{ABFA8A1B-629C-4A79-923D-004E649989D1}" srcOrd="0" destOrd="0" presId="urn:microsoft.com/office/officeart/2005/8/layout/orgChart1"/>
    <dgm:cxn modelId="{ECED8046-0803-4267-95A3-7BE4F099519D}" type="presParOf" srcId="{059B66E0-1D9B-4A34-AA17-CC0DF3E5F0F2}" destId="{F1D1AA7F-B04F-411F-94C2-4BC36795A705}" srcOrd="1" destOrd="0" presId="urn:microsoft.com/office/officeart/2005/8/layout/orgChart1"/>
    <dgm:cxn modelId="{5E641998-9986-4147-86E3-C4FFF014ED22}" type="presParOf" srcId="{F1D1AA7F-B04F-411F-94C2-4BC36795A705}" destId="{A51729DC-21F4-45F4-9047-DD6FD59FF768}" srcOrd="0" destOrd="0" presId="urn:microsoft.com/office/officeart/2005/8/layout/orgChart1"/>
    <dgm:cxn modelId="{1147FF02-2039-45F1-9960-37AABEA84A6A}" type="presParOf" srcId="{A51729DC-21F4-45F4-9047-DD6FD59FF768}" destId="{2C5C2E09-A617-40C2-986B-B1FA1952A983}" srcOrd="0" destOrd="0" presId="urn:microsoft.com/office/officeart/2005/8/layout/orgChart1"/>
    <dgm:cxn modelId="{6A22B18C-9055-4A24-9762-A35D58E70F2C}" type="presParOf" srcId="{A51729DC-21F4-45F4-9047-DD6FD59FF768}" destId="{92BD8604-29BE-4123-A488-56F9F6482776}" srcOrd="1" destOrd="0" presId="urn:microsoft.com/office/officeart/2005/8/layout/orgChart1"/>
    <dgm:cxn modelId="{9555B56C-C3A9-411A-BE7E-D7AEE73350F9}" type="presParOf" srcId="{F1D1AA7F-B04F-411F-94C2-4BC36795A705}" destId="{AF32ACBD-37A6-41BF-BAD9-AE6C8D8111C2}" srcOrd="1" destOrd="0" presId="urn:microsoft.com/office/officeart/2005/8/layout/orgChart1"/>
    <dgm:cxn modelId="{3E55E5D5-1962-40A7-B432-E2C3DC7B5E11}" type="presParOf" srcId="{F1D1AA7F-B04F-411F-94C2-4BC36795A705}" destId="{E5598FA9-AB6D-4E05-BCAF-A787BDB1EFE7}" srcOrd="2" destOrd="0" presId="urn:microsoft.com/office/officeart/2005/8/layout/orgChart1"/>
    <dgm:cxn modelId="{A3EDA0FB-1A7F-488F-8196-43C21102DC5D}" type="presParOf" srcId="{477C6A95-2FF7-4D07-B6DE-B065277400DF}" destId="{DC874758-AC12-44F6-BA0C-2564C5E38709}" srcOrd="2" destOrd="0" presId="urn:microsoft.com/office/officeart/2005/8/layout/orgChart1"/>
    <dgm:cxn modelId="{766CE741-1DF2-44F5-ACBB-2E62C6F3A370}" type="presParOf" srcId="{C9DACD51-42FC-40A7-AB76-667D56EA69D5}" destId="{B8774FA1-6193-4BDC-BF8E-00CB6AA102DF}" srcOrd="4" destOrd="0" presId="urn:microsoft.com/office/officeart/2005/8/layout/orgChart1"/>
    <dgm:cxn modelId="{EABD764B-211A-4F83-BD93-6B0F9293D121}" type="presParOf" srcId="{C9DACD51-42FC-40A7-AB76-667D56EA69D5}" destId="{3E58C577-978D-4780-9AF6-39A3B084AD11}" srcOrd="5" destOrd="0" presId="urn:microsoft.com/office/officeart/2005/8/layout/orgChart1"/>
    <dgm:cxn modelId="{2ED73E3D-53D9-4B28-9D69-EE3B4E766F18}" type="presParOf" srcId="{3E58C577-978D-4780-9AF6-39A3B084AD11}" destId="{450FAE6C-7742-4C79-B380-479CAC18D2B6}" srcOrd="0" destOrd="0" presId="urn:microsoft.com/office/officeart/2005/8/layout/orgChart1"/>
    <dgm:cxn modelId="{B949F039-4A68-4707-9CAD-3B79F8704451}" type="presParOf" srcId="{450FAE6C-7742-4C79-B380-479CAC18D2B6}" destId="{D5D34009-8CEA-462B-9EC9-4E66BC1CCDAC}" srcOrd="0" destOrd="0" presId="urn:microsoft.com/office/officeart/2005/8/layout/orgChart1"/>
    <dgm:cxn modelId="{A5ED419E-5375-48B4-8140-38B837410F41}" type="presParOf" srcId="{450FAE6C-7742-4C79-B380-479CAC18D2B6}" destId="{D9BCE9B4-78ED-4701-B44D-A6BB3D3C644D}" srcOrd="1" destOrd="0" presId="urn:microsoft.com/office/officeart/2005/8/layout/orgChart1"/>
    <dgm:cxn modelId="{01560B6C-808D-4344-8349-AE89B4E58953}" type="presParOf" srcId="{3E58C577-978D-4780-9AF6-39A3B084AD11}" destId="{6797119C-8A67-40E7-AEDD-2E84E7C6BE7B}" srcOrd="1" destOrd="0" presId="urn:microsoft.com/office/officeart/2005/8/layout/orgChart1"/>
    <dgm:cxn modelId="{53FBA91D-E202-48A6-9A0E-E4D004127649}" type="presParOf" srcId="{6797119C-8A67-40E7-AEDD-2E84E7C6BE7B}" destId="{0F2AEE1F-C217-4BFD-9079-F0AE61D8C0C3}" srcOrd="0" destOrd="0" presId="urn:microsoft.com/office/officeart/2005/8/layout/orgChart1"/>
    <dgm:cxn modelId="{8CC410EA-539D-4B0C-A413-5B683DD3EC72}" type="presParOf" srcId="{6797119C-8A67-40E7-AEDD-2E84E7C6BE7B}" destId="{32580BEF-A8F4-4424-AFFA-BD4378EC986A}" srcOrd="1" destOrd="0" presId="urn:microsoft.com/office/officeart/2005/8/layout/orgChart1"/>
    <dgm:cxn modelId="{68794A36-AFC4-43ED-9EA6-BC1A9759F739}" type="presParOf" srcId="{32580BEF-A8F4-4424-AFFA-BD4378EC986A}" destId="{658086B5-1B28-4316-9D71-FD20329EFC2C}" srcOrd="0" destOrd="0" presId="urn:microsoft.com/office/officeart/2005/8/layout/orgChart1"/>
    <dgm:cxn modelId="{7C727C5A-2CF4-4BDB-9A1D-D0FD2B675517}" type="presParOf" srcId="{658086B5-1B28-4316-9D71-FD20329EFC2C}" destId="{43AC3E98-E468-4A5E-903D-D71103A425E5}" srcOrd="0" destOrd="0" presId="urn:microsoft.com/office/officeart/2005/8/layout/orgChart1"/>
    <dgm:cxn modelId="{DFF121F5-BED1-4460-9671-555801E8A1BF}" type="presParOf" srcId="{658086B5-1B28-4316-9D71-FD20329EFC2C}" destId="{FA5B1A4E-1F29-4340-8A77-1BDDA7B8BE4C}" srcOrd="1" destOrd="0" presId="urn:microsoft.com/office/officeart/2005/8/layout/orgChart1"/>
    <dgm:cxn modelId="{1AE33BF1-0F49-407B-AA38-D3D6615C2EC8}" type="presParOf" srcId="{32580BEF-A8F4-4424-AFFA-BD4378EC986A}" destId="{4F8C3E88-9057-4D24-89F0-2CF7AD34F1FA}" srcOrd="1" destOrd="0" presId="urn:microsoft.com/office/officeart/2005/8/layout/orgChart1"/>
    <dgm:cxn modelId="{D57A829A-5CC0-4144-82B4-96F0E26728EC}" type="presParOf" srcId="{32580BEF-A8F4-4424-AFFA-BD4378EC986A}" destId="{EF52CC8C-ED4A-4C9C-9190-0771A2820177}" srcOrd="2" destOrd="0" presId="urn:microsoft.com/office/officeart/2005/8/layout/orgChart1"/>
    <dgm:cxn modelId="{8588F4DD-21FC-46A7-B197-03AE7D7A69D5}" type="presParOf" srcId="{3E58C577-978D-4780-9AF6-39A3B084AD11}" destId="{A171CB2E-63A9-417D-9EFB-C8BB55868F07}" srcOrd="2" destOrd="0" presId="urn:microsoft.com/office/officeart/2005/8/layout/orgChart1"/>
    <dgm:cxn modelId="{D27A8196-2518-4AA4-B10A-477E6708429B}" type="presParOf" srcId="{C9DACD51-42FC-40A7-AB76-667D56EA69D5}" destId="{A0D33EFE-FAE6-45B8-A053-810BE6F299E2}" srcOrd="6" destOrd="0" presId="urn:microsoft.com/office/officeart/2005/8/layout/orgChart1"/>
    <dgm:cxn modelId="{01577199-987E-4043-8CFD-A9A0EA8CF3D5}" type="presParOf" srcId="{C9DACD51-42FC-40A7-AB76-667D56EA69D5}" destId="{B4E40DA6-9F41-4DA9-B1B8-10B52DE9CB37}" srcOrd="7" destOrd="0" presId="urn:microsoft.com/office/officeart/2005/8/layout/orgChart1"/>
    <dgm:cxn modelId="{013E3C46-0E36-4337-9E30-AF2DC80F5FDE}" type="presParOf" srcId="{B4E40DA6-9F41-4DA9-B1B8-10B52DE9CB37}" destId="{181B2DD1-25B7-42CC-BE69-1C57F016F6CF}" srcOrd="0" destOrd="0" presId="urn:microsoft.com/office/officeart/2005/8/layout/orgChart1"/>
    <dgm:cxn modelId="{C66EED8F-4EA3-40AD-9768-DEEFB4737DC9}" type="presParOf" srcId="{181B2DD1-25B7-42CC-BE69-1C57F016F6CF}" destId="{003F9BCF-6444-4B78-AA3F-588B35B3E97A}" srcOrd="0" destOrd="0" presId="urn:microsoft.com/office/officeart/2005/8/layout/orgChart1"/>
    <dgm:cxn modelId="{3F796B04-5A21-494C-A6D3-AAD1C6CC7BDB}" type="presParOf" srcId="{181B2DD1-25B7-42CC-BE69-1C57F016F6CF}" destId="{9C3C152C-7F76-44AD-A50A-5D683DD290CA}" srcOrd="1" destOrd="0" presId="urn:microsoft.com/office/officeart/2005/8/layout/orgChart1"/>
    <dgm:cxn modelId="{A2CBDDA1-6A92-434D-9A5D-F94338522CF3}" type="presParOf" srcId="{B4E40DA6-9F41-4DA9-B1B8-10B52DE9CB37}" destId="{16418C58-2446-4AB3-9323-DFF8A1B7B9F5}" srcOrd="1" destOrd="0" presId="urn:microsoft.com/office/officeart/2005/8/layout/orgChart1"/>
    <dgm:cxn modelId="{F3473661-DB83-4F15-ACE8-677D1ADBC54A}" type="presParOf" srcId="{16418C58-2446-4AB3-9323-DFF8A1B7B9F5}" destId="{69341FF2-C181-46E3-8D15-55F49EEE14B8}" srcOrd="0" destOrd="0" presId="urn:microsoft.com/office/officeart/2005/8/layout/orgChart1"/>
    <dgm:cxn modelId="{FE2A4EE0-7CB6-4532-B611-51517AAD3B33}" type="presParOf" srcId="{16418C58-2446-4AB3-9323-DFF8A1B7B9F5}" destId="{E3764348-85DC-455D-A6DF-B3D7DC9CCE28}" srcOrd="1" destOrd="0" presId="urn:microsoft.com/office/officeart/2005/8/layout/orgChart1"/>
    <dgm:cxn modelId="{D9C11039-DED0-4600-BAFD-DB13408ECB12}" type="presParOf" srcId="{E3764348-85DC-455D-A6DF-B3D7DC9CCE28}" destId="{67BA0A17-EC8D-4194-A92E-3A4F7A3BAF1D}" srcOrd="0" destOrd="0" presId="urn:microsoft.com/office/officeart/2005/8/layout/orgChart1"/>
    <dgm:cxn modelId="{E8F0DBCB-A466-4F08-99FE-CC7EA2E0F84F}" type="presParOf" srcId="{67BA0A17-EC8D-4194-A92E-3A4F7A3BAF1D}" destId="{89E09B8C-E31B-427F-98E4-4F489272E3B3}" srcOrd="0" destOrd="0" presId="urn:microsoft.com/office/officeart/2005/8/layout/orgChart1"/>
    <dgm:cxn modelId="{E87AC833-BD5E-454C-91FE-ECE8331D9D4B}" type="presParOf" srcId="{67BA0A17-EC8D-4194-A92E-3A4F7A3BAF1D}" destId="{2C11266D-4A1B-424A-9F6C-AD2DCE241C07}" srcOrd="1" destOrd="0" presId="urn:microsoft.com/office/officeart/2005/8/layout/orgChart1"/>
    <dgm:cxn modelId="{B708B218-4190-41AB-8EAA-049CF646487E}" type="presParOf" srcId="{E3764348-85DC-455D-A6DF-B3D7DC9CCE28}" destId="{CA950A37-45E3-458D-B0F7-6EC9282B4B96}" srcOrd="1" destOrd="0" presId="urn:microsoft.com/office/officeart/2005/8/layout/orgChart1"/>
    <dgm:cxn modelId="{69947E98-5C2D-4877-B6E6-3D059D29375D}" type="presParOf" srcId="{E3764348-85DC-455D-A6DF-B3D7DC9CCE28}" destId="{A76F7D8C-0D8E-4127-B092-06F35F65197F}" srcOrd="2" destOrd="0" presId="urn:microsoft.com/office/officeart/2005/8/layout/orgChart1"/>
    <dgm:cxn modelId="{4ADAE3FF-6EBB-414B-8CB4-BEF6CEB3C628}" type="presParOf" srcId="{B4E40DA6-9F41-4DA9-B1B8-10B52DE9CB37}" destId="{2764D523-EC06-4437-9143-2E39465E2F82}" srcOrd="2" destOrd="0" presId="urn:microsoft.com/office/officeart/2005/8/layout/orgChart1"/>
    <dgm:cxn modelId="{1D0CF71F-272A-4D73-AD23-317439750483}" type="presParOf" srcId="{C9DACD51-42FC-40A7-AB76-667D56EA69D5}" destId="{53F0014D-2AA1-4337-BB2F-9CE1CB63491D}" srcOrd="8" destOrd="0" presId="urn:microsoft.com/office/officeart/2005/8/layout/orgChart1"/>
    <dgm:cxn modelId="{685250E6-BD13-4D80-93C3-FC36135A09DF}" type="presParOf" srcId="{C9DACD51-42FC-40A7-AB76-667D56EA69D5}" destId="{E474C35A-6AF9-4755-9126-A35C6422003B}" srcOrd="9" destOrd="0" presId="urn:microsoft.com/office/officeart/2005/8/layout/orgChart1"/>
    <dgm:cxn modelId="{C9F8731E-6347-4DEC-954D-349B6029B94D}" type="presParOf" srcId="{E474C35A-6AF9-4755-9126-A35C6422003B}" destId="{56D937FC-7487-4D00-BB27-4EB6853AB284}" srcOrd="0" destOrd="0" presId="urn:microsoft.com/office/officeart/2005/8/layout/orgChart1"/>
    <dgm:cxn modelId="{B2016203-AB5A-4970-A3E7-1A28E2C5D63F}" type="presParOf" srcId="{56D937FC-7487-4D00-BB27-4EB6853AB284}" destId="{0E21D795-1048-4C7F-AEC3-D9816A0EB985}" srcOrd="0" destOrd="0" presId="urn:microsoft.com/office/officeart/2005/8/layout/orgChart1"/>
    <dgm:cxn modelId="{3F160625-2E7C-4931-B62A-8980696D0541}" type="presParOf" srcId="{56D937FC-7487-4D00-BB27-4EB6853AB284}" destId="{9C6701D1-73D5-486E-86B0-D98F629769E6}" srcOrd="1" destOrd="0" presId="urn:microsoft.com/office/officeart/2005/8/layout/orgChart1"/>
    <dgm:cxn modelId="{EC655663-D0EF-445B-AE33-1D8C4D7ECA29}" type="presParOf" srcId="{E474C35A-6AF9-4755-9126-A35C6422003B}" destId="{DB17BFBE-E788-4D1C-8CAF-9C509C69CD54}" srcOrd="1" destOrd="0" presId="urn:microsoft.com/office/officeart/2005/8/layout/orgChart1"/>
    <dgm:cxn modelId="{B01E45A9-60CB-4E47-8D80-AD793C628AEE}" type="presParOf" srcId="{DB17BFBE-E788-4D1C-8CAF-9C509C69CD54}" destId="{116D1897-091C-4D73-A655-1C27ADDD68C6}" srcOrd="0" destOrd="0" presId="urn:microsoft.com/office/officeart/2005/8/layout/orgChart1"/>
    <dgm:cxn modelId="{6DD751D3-F66A-4F76-87CC-D44EC5107302}" type="presParOf" srcId="{DB17BFBE-E788-4D1C-8CAF-9C509C69CD54}" destId="{C2D2096F-3108-4774-B177-E313EB9887B0}" srcOrd="1" destOrd="0" presId="urn:microsoft.com/office/officeart/2005/8/layout/orgChart1"/>
    <dgm:cxn modelId="{F20EA6ED-7315-463B-B4A0-A3A45F2C39F3}" type="presParOf" srcId="{C2D2096F-3108-4774-B177-E313EB9887B0}" destId="{5E1A9506-A5D0-4A14-B24A-71CBF5306315}" srcOrd="0" destOrd="0" presId="urn:microsoft.com/office/officeart/2005/8/layout/orgChart1"/>
    <dgm:cxn modelId="{E437472E-FD38-49D2-B217-40ABDF34CE67}" type="presParOf" srcId="{5E1A9506-A5D0-4A14-B24A-71CBF5306315}" destId="{81736022-802A-4918-B183-609614C69EEC}" srcOrd="0" destOrd="0" presId="urn:microsoft.com/office/officeart/2005/8/layout/orgChart1"/>
    <dgm:cxn modelId="{9A2D2885-9A1D-43D6-A059-4EC019C647E0}" type="presParOf" srcId="{5E1A9506-A5D0-4A14-B24A-71CBF5306315}" destId="{907A8D5D-1BD6-4B3B-A5CE-EC1B64ADDEAD}" srcOrd="1" destOrd="0" presId="urn:microsoft.com/office/officeart/2005/8/layout/orgChart1"/>
    <dgm:cxn modelId="{B830F7C9-D10E-413E-9459-6468B42F5D3F}" type="presParOf" srcId="{C2D2096F-3108-4774-B177-E313EB9887B0}" destId="{C4D1F8ED-F7CF-4CA3-B155-9A74AABDBFE1}" srcOrd="1" destOrd="0" presId="urn:microsoft.com/office/officeart/2005/8/layout/orgChart1"/>
    <dgm:cxn modelId="{70EAF24C-9632-47E5-A498-077548DD7BE5}" type="presParOf" srcId="{C2D2096F-3108-4774-B177-E313EB9887B0}" destId="{F36D153B-A14D-4791-B01D-F4F146443845}" srcOrd="2" destOrd="0" presId="urn:microsoft.com/office/officeart/2005/8/layout/orgChart1"/>
    <dgm:cxn modelId="{5E0F7327-F6BD-482C-9752-625CE0CDF50F}" type="presParOf" srcId="{E474C35A-6AF9-4755-9126-A35C6422003B}" destId="{F38464BA-ADAF-444E-AFA0-16654DEDF6F0}" srcOrd="2" destOrd="0" presId="urn:microsoft.com/office/officeart/2005/8/layout/orgChart1"/>
    <dgm:cxn modelId="{CD096C66-3109-44AC-9393-CD1D4F19DE5F}" type="presParOf" srcId="{758E78B8-01B4-4619-93C2-7DDB2FCD6381}" destId="{2225F294-99E3-4056-BCCB-08D00BBD527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004BF-01FF-43C7-99AB-913A91079D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S"/>
        </a:p>
      </dgm:t>
    </dgm:pt>
    <dgm:pt modelId="{713BC77B-B100-4328-914E-8BCE3C776CC8}">
      <dgm:prSet phldrT="[Texto]" custT="1"/>
      <dgm:spPr/>
      <dgm:t>
        <a:bodyPr/>
        <a:lstStyle/>
        <a:p>
          <a:r>
            <a:rPr lang="es-ES" sz="1400" b="1" dirty="0">
              <a:solidFill>
                <a:schemeClr val="tx1"/>
              </a:solidFill>
              <a:latin typeface="Arial" pitchFamily="34" charset="0"/>
              <a:cs typeface="Arial" pitchFamily="34" charset="0"/>
            </a:rPr>
            <a:t>Comunicación lingüística</a:t>
          </a:r>
        </a:p>
      </dgm:t>
    </dgm:pt>
    <dgm:pt modelId="{076B3BD3-84BB-4574-8274-56D5A5D31535}" type="parTrans" cxnId="{50C48AF8-4FB1-41E2-A67F-CB0240D24C8D}">
      <dgm:prSet/>
      <dgm:spPr/>
      <dgm:t>
        <a:bodyPr/>
        <a:lstStyle/>
        <a:p>
          <a:endParaRPr lang="es-ES"/>
        </a:p>
      </dgm:t>
    </dgm:pt>
    <dgm:pt modelId="{890BCF4C-D308-433F-9304-65E3E305758D}" type="sibTrans" cxnId="{50C48AF8-4FB1-41E2-A67F-CB0240D24C8D}">
      <dgm:prSet/>
      <dgm:spPr>
        <a:solidFill>
          <a:srgbClr val="FF0000"/>
        </a:solidFill>
      </dgm:spPr>
      <dgm:t>
        <a:bodyPr/>
        <a:lstStyle/>
        <a:p>
          <a:endParaRPr lang="es-ES"/>
        </a:p>
      </dgm:t>
    </dgm:pt>
    <dgm:pt modelId="{CC456A6E-1FDE-41A5-95BA-AB9967F6825A}">
      <dgm:prSet custT="1"/>
      <dgm:spPr/>
      <dgm:t>
        <a:bodyPr/>
        <a:lstStyle/>
        <a:p>
          <a:r>
            <a:rPr lang="es-ES" sz="1400" b="1" dirty="0">
              <a:solidFill>
                <a:schemeClr val="tx1"/>
              </a:solidFill>
              <a:latin typeface="Arial" pitchFamily="34" charset="0"/>
              <a:cs typeface="Arial" pitchFamily="34" charset="0"/>
            </a:rPr>
            <a:t>Matemática y competencias básicas en ciencia y tecnología.</a:t>
          </a:r>
        </a:p>
      </dgm:t>
    </dgm:pt>
    <dgm:pt modelId="{A9F2F025-9967-4DDB-B92B-E0131F9A002C}" type="parTrans" cxnId="{FCD47D09-0291-4B5F-8A9C-0492C0DDFB18}">
      <dgm:prSet/>
      <dgm:spPr/>
      <dgm:t>
        <a:bodyPr/>
        <a:lstStyle/>
        <a:p>
          <a:endParaRPr lang="es-ES"/>
        </a:p>
      </dgm:t>
    </dgm:pt>
    <dgm:pt modelId="{B3EB0457-B53F-42BE-95A4-5DC35B86CD67}" type="sibTrans" cxnId="{FCD47D09-0291-4B5F-8A9C-0492C0DDFB18}">
      <dgm:prSet/>
      <dgm:spPr/>
      <dgm:t>
        <a:bodyPr/>
        <a:lstStyle/>
        <a:p>
          <a:endParaRPr lang="es-ES"/>
        </a:p>
      </dgm:t>
    </dgm:pt>
    <dgm:pt modelId="{AE9024A2-3445-42CA-A250-CA8B8B91F719}">
      <dgm:prSet custT="1"/>
      <dgm:spPr/>
      <dgm:t>
        <a:bodyPr/>
        <a:lstStyle/>
        <a:p>
          <a:r>
            <a:rPr lang="es-ES" sz="1400" b="1" dirty="0">
              <a:solidFill>
                <a:schemeClr val="tx1"/>
              </a:solidFill>
              <a:latin typeface="Arial" pitchFamily="34" charset="0"/>
              <a:cs typeface="Arial" pitchFamily="34" charset="0"/>
            </a:rPr>
            <a:t>Digital</a:t>
          </a:r>
        </a:p>
      </dgm:t>
    </dgm:pt>
    <dgm:pt modelId="{D623ACF0-BE2F-4FDF-83C4-A88F20A974F2}" type="parTrans" cxnId="{77C720A2-AB31-4E8D-83D2-E62C739EAC3A}">
      <dgm:prSet/>
      <dgm:spPr/>
      <dgm:t>
        <a:bodyPr/>
        <a:lstStyle/>
        <a:p>
          <a:endParaRPr lang="es-ES"/>
        </a:p>
      </dgm:t>
    </dgm:pt>
    <dgm:pt modelId="{88769826-5B04-4B7C-BB9A-99C709214789}" type="sibTrans" cxnId="{77C720A2-AB31-4E8D-83D2-E62C739EAC3A}">
      <dgm:prSet/>
      <dgm:spPr/>
      <dgm:t>
        <a:bodyPr/>
        <a:lstStyle/>
        <a:p>
          <a:endParaRPr lang="es-ES"/>
        </a:p>
      </dgm:t>
    </dgm:pt>
    <dgm:pt modelId="{AF7C4EDD-FCFB-449D-B51E-CFAC8A6EA762}">
      <dgm:prSet custT="1"/>
      <dgm:spPr/>
      <dgm:t>
        <a:bodyPr/>
        <a:lstStyle/>
        <a:p>
          <a:r>
            <a:rPr lang="es-ES" sz="1400" b="1" dirty="0">
              <a:solidFill>
                <a:schemeClr val="tx1"/>
              </a:solidFill>
              <a:latin typeface="Arial" pitchFamily="34" charset="0"/>
              <a:cs typeface="Arial" pitchFamily="34" charset="0"/>
            </a:rPr>
            <a:t>Aprender a aprender</a:t>
          </a:r>
        </a:p>
      </dgm:t>
    </dgm:pt>
    <dgm:pt modelId="{C18101AB-97B9-477C-9291-422497314E6D}" type="parTrans" cxnId="{A5506073-77E6-4176-BB35-2EA64C44BB9D}">
      <dgm:prSet/>
      <dgm:spPr/>
      <dgm:t>
        <a:bodyPr/>
        <a:lstStyle/>
        <a:p>
          <a:endParaRPr lang="es-ES"/>
        </a:p>
      </dgm:t>
    </dgm:pt>
    <dgm:pt modelId="{E0097D81-D4CE-40A3-9B66-D0CFA8E1A619}" type="sibTrans" cxnId="{A5506073-77E6-4176-BB35-2EA64C44BB9D}">
      <dgm:prSet/>
      <dgm:spPr/>
      <dgm:t>
        <a:bodyPr/>
        <a:lstStyle/>
        <a:p>
          <a:endParaRPr lang="es-ES"/>
        </a:p>
      </dgm:t>
    </dgm:pt>
    <dgm:pt modelId="{484E5066-E344-45BC-A160-B6BBAA403B3D}">
      <dgm:prSet custT="1"/>
      <dgm:spPr/>
      <dgm:t>
        <a:bodyPr/>
        <a:lstStyle/>
        <a:p>
          <a:r>
            <a:rPr lang="es-ES" sz="1400" b="1" dirty="0">
              <a:solidFill>
                <a:schemeClr val="tx1"/>
              </a:solidFill>
              <a:latin typeface="Arial" pitchFamily="34" charset="0"/>
              <a:cs typeface="Arial" pitchFamily="34" charset="0"/>
            </a:rPr>
            <a:t>Sociales y cívicas</a:t>
          </a:r>
        </a:p>
      </dgm:t>
    </dgm:pt>
    <dgm:pt modelId="{47F1A1D4-000F-4B62-8B97-2DBB62E27A0C}" type="parTrans" cxnId="{F4D9D2BD-558D-41BA-AF65-888AC8C9C7FC}">
      <dgm:prSet/>
      <dgm:spPr/>
      <dgm:t>
        <a:bodyPr/>
        <a:lstStyle/>
        <a:p>
          <a:endParaRPr lang="es-ES"/>
        </a:p>
      </dgm:t>
    </dgm:pt>
    <dgm:pt modelId="{4EAD712D-00B2-452E-B7EE-D82AE7688CDA}" type="sibTrans" cxnId="{F4D9D2BD-558D-41BA-AF65-888AC8C9C7FC}">
      <dgm:prSet/>
      <dgm:spPr/>
      <dgm:t>
        <a:bodyPr/>
        <a:lstStyle/>
        <a:p>
          <a:endParaRPr lang="es-ES"/>
        </a:p>
      </dgm:t>
    </dgm:pt>
    <dgm:pt modelId="{13BC521C-6E4F-40F9-82A2-0359F66E5EB7}">
      <dgm:prSet custT="1"/>
      <dgm:spPr/>
      <dgm:t>
        <a:bodyPr/>
        <a:lstStyle/>
        <a:p>
          <a:r>
            <a:rPr lang="es-ES" sz="1400" b="1" dirty="0">
              <a:solidFill>
                <a:schemeClr val="tx1"/>
              </a:solidFill>
              <a:latin typeface="Arial" pitchFamily="34" charset="0"/>
              <a:cs typeface="Arial" pitchFamily="34" charset="0"/>
            </a:rPr>
            <a:t>Sentido de iniciativa y espíritu emprendedor</a:t>
          </a:r>
        </a:p>
      </dgm:t>
    </dgm:pt>
    <dgm:pt modelId="{0A68E4A0-906D-4128-8D6A-3DD0A66974ED}" type="parTrans" cxnId="{D91B9722-4D5E-4E1B-AF27-ED9AFA3782A6}">
      <dgm:prSet/>
      <dgm:spPr/>
      <dgm:t>
        <a:bodyPr/>
        <a:lstStyle/>
        <a:p>
          <a:endParaRPr lang="es-ES"/>
        </a:p>
      </dgm:t>
    </dgm:pt>
    <dgm:pt modelId="{47DD69D5-50DC-469A-8A89-B23AA97B1624}" type="sibTrans" cxnId="{D91B9722-4D5E-4E1B-AF27-ED9AFA3782A6}">
      <dgm:prSet/>
      <dgm:spPr/>
      <dgm:t>
        <a:bodyPr/>
        <a:lstStyle/>
        <a:p>
          <a:endParaRPr lang="es-ES"/>
        </a:p>
      </dgm:t>
    </dgm:pt>
    <dgm:pt modelId="{E41CD9EE-9258-48C5-92B6-8F960EF2CB9F}">
      <dgm:prSet custT="1"/>
      <dgm:spPr/>
      <dgm:t>
        <a:bodyPr/>
        <a:lstStyle/>
        <a:p>
          <a:r>
            <a:rPr lang="es-ES" sz="1400" b="1" dirty="0">
              <a:solidFill>
                <a:schemeClr val="tx1"/>
              </a:solidFill>
              <a:latin typeface="Arial" pitchFamily="34" charset="0"/>
              <a:cs typeface="Arial" pitchFamily="34" charset="0"/>
            </a:rPr>
            <a:t>Conciencia y expresiones culturales</a:t>
          </a:r>
        </a:p>
      </dgm:t>
    </dgm:pt>
    <dgm:pt modelId="{6DA2BBFC-E3FE-41E4-BD62-B91A02D85C58}" type="parTrans" cxnId="{483634B6-2421-462A-899A-9859B8BA777F}">
      <dgm:prSet/>
      <dgm:spPr/>
      <dgm:t>
        <a:bodyPr/>
        <a:lstStyle/>
        <a:p>
          <a:endParaRPr lang="es-ES"/>
        </a:p>
      </dgm:t>
    </dgm:pt>
    <dgm:pt modelId="{9E0FC5B5-A707-4E03-8BC3-674419914F81}" type="sibTrans" cxnId="{483634B6-2421-462A-899A-9859B8BA777F}">
      <dgm:prSet/>
      <dgm:spPr/>
      <dgm:t>
        <a:bodyPr/>
        <a:lstStyle/>
        <a:p>
          <a:endParaRPr lang="es-ES"/>
        </a:p>
      </dgm:t>
    </dgm:pt>
    <dgm:pt modelId="{2AD8EBF4-86D5-4DB1-A2CB-B66EAF3D2B94}" type="pres">
      <dgm:prSet presAssocID="{089004BF-01FF-43C7-99AB-913A91079DBB}" presName="Name0" presStyleCnt="0">
        <dgm:presLayoutVars>
          <dgm:dir/>
          <dgm:resizeHandles val="exact"/>
        </dgm:presLayoutVars>
      </dgm:prSet>
      <dgm:spPr/>
    </dgm:pt>
    <dgm:pt modelId="{BD4FC5A3-B1AB-4C81-A532-D555F351A9B3}" type="pres">
      <dgm:prSet presAssocID="{089004BF-01FF-43C7-99AB-913A91079DBB}" presName="cycle" presStyleCnt="0"/>
      <dgm:spPr/>
    </dgm:pt>
    <dgm:pt modelId="{44651916-5981-4135-B343-983B94CE9DEE}" type="pres">
      <dgm:prSet presAssocID="{713BC77B-B100-4328-914E-8BCE3C776CC8}" presName="nodeFirstNode" presStyleLbl="node1" presStyleIdx="0" presStyleCnt="7" custAng="0" custScaleX="166324">
        <dgm:presLayoutVars>
          <dgm:bulletEnabled val="1"/>
        </dgm:presLayoutVars>
      </dgm:prSet>
      <dgm:spPr/>
    </dgm:pt>
    <dgm:pt modelId="{5DB6785B-FDBC-4A3A-B65E-CEB533BCD93B}" type="pres">
      <dgm:prSet presAssocID="{890BCF4C-D308-433F-9304-65E3E305758D}" presName="sibTransFirstNode" presStyleLbl="bgShp" presStyleIdx="0" presStyleCnt="1" custScaleX="135223"/>
      <dgm:spPr/>
    </dgm:pt>
    <dgm:pt modelId="{1D5E9AEE-C313-432F-A257-85A0EED042EF}" type="pres">
      <dgm:prSet presAssocID="{CC456A6E-1FDE-41A5-95BA-AB9967F6825A}" presName="nodeFollowingNodes" presStyleLbl="node1" presStyleIdx="1" presStyleCnt="7" custScaleX="166324" custRadScaleRad="140556" custRadScaleInc="27196">
        <dgm:presLayoutVars>
          <dgm:bulletEnabled val="1"/>
        </dgm:presLayoutVars>
      </dgm:prSet>
      <dgm:spPr/>
    </dgm:pt>
    <dgm:pt modelId="{C7B65072-8BBE-472F-9844-6D51A959DCA5}" type="pres">
      <dgm:prSet presAssocID="{AE9024A2-3445-42CA-A250-CA8B8B91F719}" presName="nodeFollowingNodes" presStyleLbl="node1" presStyleIdx="2" presStyleCnt="7" custScaleX="166324" custRadScaleRad="108871" custRadScaleInc="-14959">
        <dgm:presLayoutVars>
          <dgm:bulletEnabled val="1"/>
        </dgm:presLayoutVars>
      </dgm:prSet>
      <dgm:spPr/>
    </dgm:pt>
    <dgm:pt modelId="{FC999190-4250-4533-A21E-57D1017E95D7}" type="pres">
      <dgm:prSet presAssocID="{AF7C4EDD-FCFB-449D-B51E-CFAC8A6EA762}" presName="nodeFollowingNodes" presStyleLbl="node1" presStyleIdx="3" presStyleCnt="7" custScaleX="166324" custRadScaleRad="108218" custRadScaleInc="-30297">
        <dgm:presLayoutVars>
          <dgm:bulletEnabled val="1"/>
        </dgm:presLayoutVars>
      </dgm:prSet>
      <dgm:spPr/>
    </dgm:pt>
    <dgm:pt modelId="{6388D475-1413-433F-A24C-F0966BABD940}" type="pres">
      <dgm:prSet presAssocID="{484E5066-E344-45BC-A160-B6BBAA403B3D}" presName="nodeFollowingNodes" presStyleLbl="node1" presStyleIdx="4" presStyleCnt="7" custScaleX="166324" custRadScaleRad="112923" custRadScaleInc="36583">
        <dgm:presLayoutVars>
          <dgm:bulletEnabled val="1"/>
        </dgm:presLayoutVars>
      </dgm:prSet>
      <dgm:spPr/>
    </dgm:pt>
    <dgm:pt modelId="{C10BF0A8-1CA2-4A66-8786-599522C5DBF0}" type="pres">
      <dgm:prSet presAssocID="{13BC521C-6E4F-40F9-82A2-0359F66E5EB7}" presName="nodeFollowingNodes" presStyleLbl="node1" presStyleIdx="5" presStyleCnt="7" custScaleX="166324" custRadScaleRad="112161" custRadScaleInc="15359">
        <dgm:presLayoutVars>
          <dgm:bulletEnabled val="1"/>
        </dgm:presLayoutVars>
      </dgm:prSet>
      <dgm:spPr/>
    </dgm:pt>
    <dgm:pt modelId="{2A68B7D5-A063-44E3-AC22-06E28076C45C}" type="pres">
      <dgm:prSet presAssocID="{E41CD9EE-9258-48C5-92B6-8F960EF2CB9F}" presName="nodeFollowingNodes" presStyleLbl="node1" presStyleIdx="6" presStyleCnt="7" custScaleX="166324" custRadScaleRad="139723" custRadScaleInc="-28748">
        <dgm:presLayoutVars>
          <dgm:bulletEnabled val="1"/>
        </dgm:presLayoutVars>
      </dgm:prSet>
      <dgm:spPr/>
    </dgm:pt>
  </dgm:ptLst>
  <dgm:cxnLst>
    <dgm:cxn modelId="{3C821A04-E659-4A07-A929-A3D7AD58DE1B}" type="presOf" srcId="{089004BF-01FF-43C7-99AB-913A91079DBB}" destId="{2AD8EBF4-86D5-4DB1-A2CB-B66EAF3D2B94}" srcOrd="0" destOrd="0" presId="urn:microsoft.com/office/officeart/2005/8/layout/cycle3"/>
    <dgm:cxn modelId="{FCD47D09-0291-4B5F-8A9C-0492C0DDFB18}" srcId="{089004BF-01FF-43C7-99AB-913A91079DBB}" destId="{CC456A6E-1FDE-41A5-95BA-AB9967F6825A}" srcOrd="1" destOrd="0" parTransId="{A9F2F025-9967-4DDB-B92B-E0131F9A002C}" sibTransId="{B3EB0457-B53F-42BE-95A4-5DC35B86CD67}"/>
    <dgm:cxn modelId="{77168111-5E3F-4F9B-A8CB-8441D7A5C83E}" type="presOf" srcId="{AE9024A2-3445-42CA-A250-CA8B8B91F719}" destId="{C7B65072-8BBE-472F-9844-6D51A959DCA5}" srcOrd="0" destOrd="0" presId="urn:microsoft.com/office/officeart/2005/8/layout/cycle3"/>
    <dgm:cxn modelId="{D91B9722-4D5E-4E1B-AF27-ED9AFA3782A6}" srcId="{089004BF-01FF-43C7-99AB-913A91079DBB}" destId="{13BC521C-6E4F-40F9-82A2-0359F66E5EB7}" srcOrd="5" destOrd="0" parTransId="{0A68E4A0-906D-4128-8D6A-3DD0A66974ED}" sibTransId="{47DD69D5-50DC-469A-8A89-B23AA97B1624}"/>
    <dgm:cxn modelId="{8177C22D-03E7-4CBA-92B0-CC898BCC3ABE}" type="presOf" srcId="{484E5066-E344-45BC-A160-B6BBAA403B3D}" destId="{6388D475-1413-433F-A24C-F0966BABD940}" srcOrd="0" destOrd="0" presId="urn:microsoft.com/office/officeart/2005/8/layout/cycle3"/>
    <dgm:cxn modelId="{A5506073-77E6-4176-BB35-2EA64C44BB9D}" srcId="{089004BF-01FF-43C7-99AB-913A91079DBB}" destId="{AF7C4EDD-FCFB-449D-B51E-CFAC8A6EA762}" srcOrd="3" destOrd="0" parTransId="{C18101AB-97B9-477C-9291-422497314E6D}" sibTransId="{E0097D81-D4CE-40A3-9B66-D0CFA8E1A619}"/>
    <dgm:cxn modelId="{5D21DC58-8E9C-4D16-913C-057C4E5F261B}" type="presOf" srcId="{CC456A6E-1FDE-41A5-95BA-AB9967F6825A}" destId="{1D5E9AEE-C313-432F-A257-85A0EED042EF}" srcOrd="0" destOrd="0" presId="urn:microsoft.com/office/officeart/2005/8/layout/cycle3"/>
    <dgm:cxn modelId="{77C720A2-AB31-4E8D-83D2-E62C739EAC3A}" srcId="{089004BF-01FF-43C7-99AB-913A91079DBB}" destId="{AE9024A2-3445-42CA-A250-CA8B8B91F719}" srcOrd="2" destOrd="0" parTransId="{D623ACF0-BE2F-4FDF-83C4-A88F20A974F2}" sibTransId="{88769826-5B04-4B7C-BB9A-99C709214789}"/>
    <dgm:cxn modelId="{483634B6-2421-462A-899A-9859B8BA777F}" srcId="{089004BF-01FF-43C7-99AB-913A91079DBB}" destId="{E41CD9EE-9258-48C5-92B6-8F960EF2CB9F}" srcOrd="6" destOrd="0" parTransId="{6DA2BBFC-E3FE-41E4-BD62-B91A02D85C58}" sibTransId="{9E0FC5B5-A707-4E03-8BC3-674419914F81}"/>
    <dgm:cxn modelId="{F4D9D2BD-558D-41BA-AF65-888AC8C9C7FC}" srcId="{089004BF-01FF-43C7-99AB-913A91079DBB}" destId="{484E5066-E344-45BC-A160-B6BBAA403B3D}" srcOrd="4" destOrd="0" parTransId="{47F1A1D4-000F-4B62-8B97-2DBB62E27A0C}" sibTransId="{4EAD712D-00B2-452E-B7EE-D82AE7688CDA}"/>
    <dgm:cxn modelId="{5B2D33C3-F584-42F0-ACAA-81728A130C01}" type="presOf" srcId="{13BC521C-6E4F-40F9-82A2-0359F66E5EB7}" destId="{C10BF0A8-1CA2-4A66-8786-599522C5DBF0}" srcOrd="0" destOrd="0" presId="urn:microsoft.com/office/officeart/2005/8/layout/cycle3"/>
    <dgm:cxn modelId="{57F284D5-74A0-48E2-A310-6D78F1CDCC8B}" type="presOf" srcId="{AF7C4EDD-FCFB-449D-B51E-CFAC8A6EA762}" destId="{FC999190-4250-4533-A21E-57D1017E95D7}" srcOrd="0" destOrd="0" presId="urn:microsoft.com/office/officeart/2005/8/layout/cycle3"/>
    <dgm:cxn modelId="{BDEEFFE5-B9F8-4AB2-9CE9-CD4F28108C5C}" type="presOf" srcId="{E41CD9EE-9258-48C5-92B6-8F960EF2CB9F}" destId="{2A68B7D5-A063-44E3-AC22-06E28076C45C}" srcOrd="0" destOrd="0" presId="urn:microsoft.com/office/officeart/2005/8/layout/cycle3"/>
    <dgm:cxn modelId="{781887F2-A34B-42E2-9DC5-5C8912F964C1}" type="presOf" srcId="{713BC77B-B100-4328-914E-8BCE3C776CC8}" destId="{44651916-5981-4135-B343-983B94CE9DEE}" srcOrd="0" destOrd="0" presId="urn:microsoft.com/office/officeart/2005/8/layout/cycle3"/>
    <dgm:cxn modelId="{2CAB19F7-F997-46C1-A02D-B3C88E56862B}" type="presOf" srcId="{890BCF4C-D308-433F-9304-65E3E305758D}" destId="{5DB6785B-FDBC-4A3A-B65E-CEB533BCD93B}" srcOrd="0" destOrd="0" presId="urn:microsoft.com/office/officeart/2005/8/layout/cycle3"/>
    <dgm:cxn modelId="{50C48AF8-4FB1-41E2-A67F-CB0240D24C8D}" srcId="{089004BF-01FF-43C7-99AB-913A91079DBB}" destId="{713BC77B-B100-4328-914E-8BCE3C776CC8}" srcOrd="0" destOrd="0" parTransId="{076B3BD3-84BB-4574-8274-56D5A5D31535}" sibTransId="{890BCF4C-D308-433F-9304-65E3E305758D}"/>
    <dgm:cxn modelId="{6F87DA27-35DD-4AE3-AE2E-20C3291DB73D}" type="presParOf" srcId="{2AD8EBF4-86D5-4DB1-A2CB-B66EAF3D2B94}" destId="{BD4FC5A3-B1AB-4C81-A532-D555F351A9B3}" srcOrd="0" destOrd="0" presId="urn:microsoft.com/office/officeart/2005/8/layout/cycle3"/>
    <dgm:cxn modelId="{423AEF56-00F3-4F52-B7C1-2CCCBBCBAEB3}" type="presParOf" srcId="{BD4FC5A3-B1AB-4C81-A532-D555F351A9B3}" destId="{44651916-5981-4135-B343-983B94CE9DEE}" srcOrd="0" destOrd="0" presId="urn:microsoft.com/office/officeart/2005/8/layout/cycle3"/>
    <dgm:cxn modelId="{FEE5BE3F-890B-407D-9256-CAFF9F381204}" type="presParOf" srcId="{BD4FC5A3-B1AB-4C81-A532-D555F351A9B3}" destId="{5DB6785B-FDBC-4A3A-B65E-CEB533BCD93B}" srcOrd="1" destOrd="0" presId="urn:microsoft.com/office/officeart/2005/8/layout/cycle3"/>
    <dgm:cxn modelId="{0E148057-27F5-453E-A193-CE47C9970F31}" type="presParOf" srcId="{BD4FC5A3-B1AB-4C81-A532-D555F351A9B3}" destId="{1D5E9AEE-C313-432F-A257-85A0EED042EF}" srcOrd="2" destOrd="0" presId="urn:microsoft.com/office/officeart/2005/8/layout/cycle3"/>
    <dgm:cxn modelId="{E0718C94-5840-4A8B-9D8F-D994515D397E}" type="presParOf" srcId="{BD4FC5A3-B1AB-4C81-A532-D555F351A9B3}" destId="{C7B65072-8BBE-472F-9844-6D51A959DCA5}" srcOrd="3" destOrd="0" presId="urn:microsoft.com/office/officeart/2005/8/layout/cycle3"/>
    <dgm:cxn modelId="{3D4108F6-029D-4930-96C9-5941256D7A7E}" type="presParOf" srcId="{BD4FC5A3-B1AB-4C81-A532-D555F351A9B3}" destId="{FC999190-4250-4533-A21E-57D1017E95D7}" srcOrd="4" destOrd="0" presId="urn:microsoft.com/office/officeart/2005/8/layout/cycle3"/>
    <dgm:cxn modelId="{CCB7F398-E60F-47A5-BD2C-31D73820CAC9}" type="presParOf" srcId="{BD4FC5A3-B1AB-4C81-A532-D555F351A9B3}" destId="{6388D475-1413-433F-A24C-F0966BABD940}" srcOrd="5" destOrd="0" presId="urn:microsoft.com/office/officeart/2005/8/layout/cycle3"/>
    <dgm:cxn modelId="{F0E18F37-C779-47C4-9181-BC5C355B8369}" type="presParOf" srcId="{BD4FC5A3-B1AB-4C81-A532-D555F351A9B3}" destId="{C10BF0A8-1CA2-4A66-8786-599522C5DBF0}" srcOrd="6" destOrd="0" presId="urn:microsoft.com/office/officeart/2005/8/layout/cycle3"/>
    <dgm:cxn modelId="{305FDB36-5C47-4801-A0D7-6AA97D52401F}" type="presParOf" srcId="{BD4FC5A3-B1AB-4C81-A532-D555F351A9B3}" destId="{2A68B7D5-A063-44E3-AC22-06E28076C45C}"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D1897-091C-4D73-A655-1C27ADDD68C6}">
      <dsp:nvSpPr>
        <dsp:cNvPr id="0" name=""/>
        <dsp:cNvSpPr/>
      </dsp:nvSpPr>
      <dsp:spPr>
        <a:xfrm>
          <a:off x="6613465" y="1467376"/>
          <a:ext cx="200799" cy="1333970"/>
        </a:xfrm>
        <a:custGeom>
          <a:avLst/>
          <a:gdLst/>
          <a:ahLst/>
          <a:cxnLst/>
          <a:rect l="0" t="0" r="0" b="0"/>
          <a:pathLst>
            <a:path>
              <a:moveTo>
                <a:pt x="0" y="0"/>
              </a:moveTo>
              <a:lnTo>
                <a:pt x="0" y="1333970"/>
              </a:lnTo>
              <a:lnTo>
                <a:pt x="200799" y="1333970"/>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3F0014D-2AA1-4337-BB2F-9CE1CB63491D}">
      <dsp:nvSpPr>
        <dsp:cNvPr id="0" name=""/>
        <dsp:cNvSpPr/>
      </dsp:nvSpPr>
      <dsp:spPr>
        <a:xfrm>
          <a:off x="3960611" y="936181"/>
          <a:ext cx="3188319" cy="215243"/>
        </a:xfrm>
        <a:custGeom>
          <a:avLst/>
          <a:gdLst/>
          <a:ahLst/>
          <a:cxnLst/>
          <a:rect l="0" t="0" r="0" b="0"/>
          <a:pathLst>
            <a:path>
              <a:moveTo>
                <a:pt x="0" y="0"/>
              </a:moveTo>
              <a:lnTo>
                <a:pt x="0" y="74683"/>
              </a:lnTo>
              <a:lnTo>
                <a:pt x="3188319" y="74683"/>
              </a:lnTo>
              <a:lnTo>
                <a:pt x="3188319" y="215243"/>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9341FF2-C181-46E3-8D15-55F49EEE14B8}">
      <dsp:nvSpPr>
        <dsp:cNvPr id="0" name=""/>
        <dsp:cNvSpPr/>
      </dsp:nvSpPr>
      <dsp:spPr>
        <a:xfrm>
          <a:off x="4869384" y="1454879"/>
          <a:ext cx="91440" cy="1351647"/>
        </a:xfrm>
        <a:custGeom>
          <a:avLst/>
          <a:gdLst/>
          <a:ahLst/>
          <a:cxnLst/>
          <a:rect l="0" t="0" r="0" b="0"/>
          <a:pathLst>
            <a:path>
              <a:moveTo>
                <a:pt x="124299" y="0"/>
              </a:moveTo>
              <a:lnTo>
                <a:pt x="45720" y="1351647"/>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D33EFE-FAE6-45B8-A053-810BE6F299E2}">
      <dsp:nvSpPr>
        <dsp:cNvPr id="0" name=""/>
        <dsp:cNvSpPr/>
      </dsp:nvSpPr>
      <dsp:spPr>
        <a:xfrm>
          <a:off x="3960611" y="936181"/>
          <a:ext cx="1568537" cy="215243"/>
        </a:xfrm>
        <a:custGeom>
          <a:avLst/>
          <a:gdLst/>
          <a:ahLst/>
          <a:cxnLst/>
          <a:rect l="0" t="0" r="0" b="0"/>
          <a:pathLst>
            <a:path>
              <a:moveTo>
                <a:pt x="0" y="0"/>
              </a:moveTo>
              <a:lnTo>
                <a:pt x="0" y="74683"/>
              </a:lnTo>
              <a:lnTo>
                <a:pt x="1568537" y="74683"/>
              </a:lnTo>
              <a:lnTo>
                <a:pt x="1568537" y="215243"/>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F2AEE1F-C217-4BFD-9079-F0AE61D8C0C3}">
      <dsp:nvSpPr>
        <dsp:cNvPr id="0" name=""/>
        <dsp:cNvSpPr/>
      </dsp:nvSpPr>
      <dsp:spPr>
        <a:xfrm>
          <a:off x="3862482" y="1455488"/>
          <a:ext cx="91440" cy="336144"/>
        </a:xfrm>
        <a:custGeom>
          <a:avLst/>
          <a:gdLst/>
          <a:ahLst/>
          <a:cxnLst/>
          <a:rect l="0" t="0" r="0" b="0"/>
          <a:pathLst>
            <a:path>
              <a:moveTo>
                <a:pt x="46884" y="0"/>
              </a:moveTo>
              <a:lnTo>
                <a:pt x="46884" y="195585"/>
              </a:lnTo>
              <a:lnTo>
                <a:pt x="45720" y="195585"/>
              </a:lnTo>
              <a:lnTo>
                <a:pt x="45720" y="336144"/>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8774FA1-6193-4BDC-BF8E-00CB6AA102DF}">
      <dsp:nvSpPr>
        <dsp:cNvPr id="0" name=""/>
        <dsp:cNvSpPr/>
      </dsp:nvSpPr>
      <dsp:spPr>
        <a:xfrm>
          <a:off x="3863647" y="936181"/>
          <a:ext cx="91440" cy="215243"/>
        </a:xfrm>
        <a:custGeom>
          <a:avLst/>
          <a:gdLst/>
          <a:ahLst/>
          <a:cxnLst/>
          <a:rect l="0" t="0" r="0" b="0"/>
          <a:pathLst>
            <a:path>
              <a:moveTo>
                <a:pt x="96963" y="0"/>
              </a:moveTo>
              <a:lnTo>
                <a:pt x="96963" y="74683"/>
              </a:lnTo>
              <a:lnTo>
                <a:pt x="45720" y="74683"/>
              </a:lnTo>
              <a:lnTo>
                <a:pt x="45720" y="215243"/>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FA8A1B-629C-4A79-923D-004E649989D1}">
      <dsp:nvSpPr>
        <dsp:cNvPr id="0" name=""/>
        <dsp:cNvSpPr/>
      </dsp:nvSpPr>
      <dsp:spPr>
        <a:xfrm>
          <a:off x="2242125" y="1499691"/>
          <a:ext cx="91440" cy="236066"/>
        </a:xfrm>
        <a:custGeom>
          <a:avLst/>
          <a:gdLst/>
          <a:ahLst/>
          <a:cxnLst/>
          <a:rect l="0" t="0" r="0" b="0"/>
          <a:pathLst>
            <a:path>
              <a:moveTo>
                <a:pt x="47460" y="0"/>
              </a:moveTo>
              <a:lnTo>
                <a:pt x="47460" y="95506"/>
              </a:lnTo>
              <a:lnTo>
                <a:pt x="45720" y="95506"/>
              </a:lnTo>
              <a:lnTo>
                <a:pt x="45720" y="236066"/>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1947C0-9DA5-48EA-A071-89E5B9FDAF27}">
      <dsp:nvSpPr>
        <dsp:cNvPr id="0" name=""/>
        <dsp:cNvSpPr/>
      </dsp:nvSpPr>
      <dsp:spPr>
        <a:xfrm>
          <a:off x="2289585" y="936181"/>
          <a:ext cx="1671025" cy="215243"/>
        </a:xfrm>
        <a:custGeom>
          <a:avLst/>
          <a:gdLst/>
          <a:ahLst/>
          <a:cxnLst/>
          <a:rect l="0" t="0" r="0" b="0"/>
          <a:pathLst>
            <a:path>
              <a:moveTo>
                <a:pt x="1671025" y="0"/>
              </a:moveTo>
              <a:lnTo>
                <a:pt x="1671025" y="74683"/>
              </a:lnTo>
              <a:lnTo>
                <a:pt x="0" y="74683"/>
              </a:lnTo>
              <a:lnTo>
                <a:pt x="0" y="215243"/>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5C4E378-516C-46B7-8140-AF63CF0AF1A5}">
      <dsp:nvSpPr>
        <dsp:cNvPr id="0" name=""/>
        <dsp:cNvSpPr/>
      </dsp:nvSpPr>
      <dsp:spPr>
        <a:xfrm>
          <a:off x="623611" y="1480434"/>
          <a:ext cx="91440" cy="253750"/>
        </a:xfrm>
        <a:custGeom>
          <a:avLst/>
          <a:gdLst/>
          <a:ahLst/>
          <a:cxnLst/>
          <a:rect l="0" t="0" r="0" b="0"/>
          <a:pathLst>
            <a:path>
              <a:moveTo>
                <a:pt x="46192" y="0"/>
              </a:moveTo>
              <a:lnTo>
                <a:pt x="46192" y="113190"/>
              </a:lnTo>
              <a:lnTo>
                <a:pt x="45720" y="113190"/>
              </a:lnTo>
              <a:lnTo>
                <a:pt x="45720" y="253750"/>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6EDB9B-16A0-449F-A409-E3FB8FBB26BE}">
      <dsp:nvSpPr>
        <dsp:cNvPr id="0" name=""/>
        <dsp:cNvSpPr/>
      </dsp:nvSpPr>
      <dsp:spPr>
        <a:xfrm>
          <a:off x="669803" y="936181"/>
          <a:ext cx="3290807" cy="215243"/>
        </a:xfrm>
        <a:custGeom>
          <a:avLst/>
          <a:gdLst/>
          <a:ahLst/>
          <a:cxnLst/>
          <a:rect l="0" t="0" r="0" b="0"/>
          <a:pathLst>
            <a:path>
              <a:moveTo>
                <a:pt x="3290807" y="0"/>
              </a:moveTo>
              <a:lnTo>
                <a:pt x="3290807" y="74683"/>
              </a:lnTo>
              <a:lnTo>
                <a:pt x="0" y="74683"/>
              </a:lnTo>
              <a:lnTo>
                <a:pt x="0" y="215243"/>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E13E69-E579-4C1A-A670-080F2CAA47EA}">
      <dsp:nvSpPr>
        <dsp:cNvPr id="0" name=""/>
        <dsp:cNvSpPr/>
      </dsp:nvSpPr>
      <dsp:spPr>
        <a:xfrm>
          <a:off x="2519072" y="460648"/>
          <a:ext cx="2883077" cy="475533"/>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600" b="1" i="0" u="none" strike="noStrike" kern="1200" cap="none" normalizeH="0" baseline="0" dirty="0">
              <a:ln/>
              <a:effectLst/>
              <a:latin typeface="Arial" pitchFamily="34" charset="0"/>
              <a:cs typeface="Arial" pitchFamily="34" charset="0"/>
            </a:rPr>
            <a:t>Evolución del  currículo</a:t>
          </a:r>
        </a:p>
      </dsp:txBody>
      <dsp:txXfrm>
        <a:off x="2519072" y="460648"/>
        <a:ext cx="2883077" cy="475533"/>
      </dsp:txXfrm>
    </dsp:sp>
    <dsp:sp modelId="{FFD6961A-39D9-4059-94C4-BC0C6D60D512}">
      <dsp:nvSpPr>
        <dsp:cNvPr id="0" name=""/>
        <dsp:cNvSpPr/>
      </dsp:nvSpPr>
      <dsp:spPr>
        <a:xfrm>
          <a:off x="472" y="1151424"/>
          <a:ext cx="1338662" cy="329009"/>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400" b="1" i="0" u="none" strike="noStrike" kern="1200" cap="none" normalizeH="0" baseline="0" dirty="0">
              <a:ln/>
              <a:effectLst/>
              <a:latin typeface="Arial" pitchFamily="34" charset="0"/>
              <a:cs typeface="Arial" pitchFamily="34" charset="0"/>
            </a:rPr>
            <a:t>LGE</a:t>
          </a:r>
        </a:p>
      </dsp:txBody>
      <dsp:txXfrm>
        <a:off x="472" y="1151424"/>
        <a:ext cx="1338662" cy="329009"/>
      </dsp:txXfrm>
    </dsp:sp>
    <dsp:sp modelId="{33CDB225-9D6C-4F7C-BF88-0098F592B82E}">
      <dsp:nvSpPr>
        <dsp:cNvPr id="0" name=""/>
        <dsp:cNvSpPr/>
      </dsp:nvSpPr>
      <dsp:spPr>
        <a:xfrm>
          <a:off x="0" y="1734184"/>
          <a:ext cx="1338662" cy="669331"/>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kumimoji="0" lang="es-ES" sz="1400" b="1" i="0" u="none" strike="noStrike" kern="1200" cap="none" normalizeH="0" baseline="0">
              <a:ln/>
              <a:effectLst/>
              <a:latin typeface="Arial" pitchFamily="34" charset="0"/>
              <a:cs typeface="Arial" pitchFamily="34" charset="0"/>
            </a:rPr>
            <a:t>Contenidos</a:t>
          </a:r>
          <a:endParaRPr lang="es-ES" sz="1400" kern="1200" dirty="0"/>
        </a:p>
      </dsp:txBody>
      <dsp:txXfrm>
        <a:off x="0" y="1734184"/>
        <a:ext cx="1338662" cy="669331"/>
      </dsp:txXfrm>
    </dsp:sp>
    <dsp:sp modelId="{5AE252F7-E0B4-45FF-AD7C-3DD03E8CD662}">
      <dsp:nvSpPr>
        <dsp:cNvPr id="0" name=""/>
        <dsp:cNvSpPr/>
      </dsp:nvSpPr>
      <dsp:spPr>
        <a:xfrm>
          <a:off x="1620254" y="1151424"/>
          <a:ext cx="1338662" cy="348266"/>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400" b="1" i="0" u="none" strike="noStrike" kern="1200" cap="none" normalizeH="0" baseline="0" dirty="0">
              <a:ln/>
              <a:effectLst/>
              <a:latin typeface="Arial" pitchFamily="34" charset="0"/>
              <a:cs typeface="Arial" pitchFamily="34" charset="0"/>
            </a:rPr>
            <a:t>LOGSE - LOCE</a:t>
          </a:r>
        </a:p>
      </dsp:txBody>
      <dsp:txXfrm>
        <a:off x="1620254" y="1151424"/>
        <a:ext cx="1338662" cy="348266"/>
      </dsp:txXfrm>
    </dsp:sp>
    <dsp:sp modelId="{2C5C2E09-A617-40C2-986B-B1FA1952A983}">
      <dsp:nvSpPr>
        <dsp:cNvPr id="0" name=""/>
        <dsp:cNvSpPr/>
      </dsp:nvSpPr>
      <dsp:spPr>
        <a:xfrm>
          <a:off x="1618514" y="1735757"/>
          <a:ext cx="1338662" cy="1259139"/>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0" lang="es-ES" sz="1400" b="1" i="0" u="none" strike="noStrike" kern="1200" cap="none" normalizeH="0" baseline="0">
              <a:ln/>
              <a:effectLst/>
              <a:latin typeface="Arial" pitchFamily="34" charset="0"/>
              <a:cs typeface="Arial" pitchFamily="34" charset="0"/>
            </a:rPr>
            <a:t>Objetivos</a:t>
          </a:r>
        </a:p>
        <a:p>
          <a:pPr marL="0" lvl="0" indent="0" algn="ctr" defTabSz="622300" rtl="0">
            <a:lnSpc>
              <a:spcPct val="90000"/>
            </a:lnSpc>
            <a:spcBef>
              <a:spcPct val="0"/>
            </a:spcBef>
            <a:spcAft>
              <a:spcPct val="35000"/>
            </a:spcAft>
            <a:buNone/>
          </a:pPr>
          <a:r>
            <a:rPr kumimoji="0" lang="es-ES" sz="1400" b="1" i="0" u="none" strike="noStrike" kern="1200" cap="none" normalizeH="0" baseline="0">
              <a:ln/>
              <a:effectLst/>
              <a:latin typeface="Arial" pitchFamily="34" charset="0"/>
              <a:cs typeface="Arial" pitchFamily="34" charset="0"/>
            </a:rPr>
            <a:t>Contenidos</a:t>
          </a:r>
        </a:p>
        <a:p>
          <a:pPr marL="0" lvl="0" indent="0" algn="ctr" defTabSz="622300" rtl="0">
            <a:lnSpc>
              <a:spcPct val="90000"/>
            </a:lnSpc>
            <a:spcBef>
              <a:spcPct val="0"/>
            </a:spcBef>
            <a:spcAft>
              <a:spcPct val="35000"/>
            </a:spcAft>
            <a:buNone/>
          </a:pPr>
          <a:r>
            <a:rPr kumimoji="0" lang="es-ES" sz="1400" b="1" i="0" u="none" strike="noStrike" kern="1200" cap="none" normalizeH="0" baseline="0">
              <a:ln/>
              <a:effectLst/>
              <a:latin typeface="Arial" pitchFamily="34" charset="0"/>
              <a:cs typeface="Arial" pitchFamily="34" charset="0"/>
            </a:rPr>
            <a:t>Metodología</a:t>
          </a:r>
        </a:p>
        <a:p>
          <a:pPr marL="0" lvl="0" indent="0" algn="ctr" defTabSz="622300" rtl="0">
            <a:lnSpc>
              <a:spcPct val="90000"/>
            </a:lnSpc>
            <a:spcBef>
              <a:spcPct val="0"/>
            </a:spcBef>
            <a:spcAft>
              <a:spcPct val="35000"/>
            </a:spcAft>
            <a:buNone/>
          </a:pPr>
          <a:r>
            <a:rPr kumimoji="0" lang="es-ES" sz="1400" b="1" i="0" u="none" strike="noStrike" kern="1200" cap="none" normalizeH="0" baseline="0">
              <a:ln/>
              <a:effectLst/>
              <a:latin typeface="Arial" pitchFamily="34" charset="0"/>
              <a:cs typeface="Arial" pitchFamily="34" charset="0"/>
            </a:rPr>
            <a:t>Evaluación</a:t>
          </a:r>
          <a:endParaRPr lang="es-ES" sz="1400" kern="1200" dirty="0"/>
        </a:p>
      </dsp:txBody>
      <dsp:txXfrm>
        <a:off x="1618514" y="1735757"/>
        <a:ext cx="1338662" cy="1259139"/>
      </dsp:txXfrm>
    </dsp:sp>
    <dsp:sp modelId="{D5D34009-8CEA-462B-9EC9-4E66BC1CCDAC}">
      <dsp:nvSpPr>
        <dsp:cNvPr id="0" name=""/>
        <dsp:cNvSpPr/>
      </dsp:nvSpPr>
      <dsp:spPr>
        <a:xfrm>
          <a:off x="3240035" y="1151424"/>
          <a:ext cx="1338662" cy="304063"/>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828675" rtl="0" eaLnBrk="1" fontAlgn="base" latinLnBrk="0" hangingPunct="1">
            <a:lnSpc>
              <a:spcPct val="100000"/>
            </a:lnSpc>
            <a:spcBef>
              <a:spcPct val="0"/>
            </a:spcBef>
            <a:spcAft>
              <a:spcPct val="0"/>
            </a:spcAft>
            <a:buClrTx/>
            <a:buSzTx/>
            <a:buFontTx/>
            <a:buNone/>
            <a:tabLst/>
          </a:pPr>
          <a:r>
            <a:rPr kumimoji="0" lang="es-ES" sz="1400" b="1" i="0" u="none" strike="noStrike" kern="1200" cap="none" normalizeH="0" baseline="0" dirty="0">
              <a:ln/>
              <a:effectLst/>
              <a:latin typeface="Arial" pitchFamily="34" charset="0"/>
              <a:cs typeface="Arial" pitchFamily="34" charset="0"/>
            </a:rPr>
            <a:t>LOE</a:t>
          </a:r>
        </a:p>
      </dsp:txBody>
      <dsp:txXfrm>
        <a:off x="3240035" y="1151424"/>
        <a:ext cx="1338662" cy="304063"/>
      </dsp:txXfrm>
    </dsp:sp>
    <dsp:sp modelId="{43AC3E98-E468-4A5E-903D-D71103A425E5}">
      <dsp:nvSpPr>
        <dsp:cNvPr id="0" name=""/>
        <dsp:cNvSpPr/>
      </dsp:nvSpPr>
      <dsp:spPr>
        <a:xfrm>
          <a:off x="3238871" y="1791633"/>
          <a:ext cx="1338662" cy="1507300"/>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Objetivos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CC.BB.</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Contenidos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Metodología</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Criterios de evaluación</a:t>
          </a:r>
          <a:endParaRPr lang="es-ES" sz="1400" kern="1200" dirty="0"/>
        </a:p>
      </dsp:txBody>
      <dsp:txXfrm>
        <a:off x="3238871" y="1791633"/>
        <a:ext cx="1338662" cy="1507300"/>
      </dsp:txXfrm>
    </dsp:sp>
    <dsp:sp modelId="{003F9BCF-6444-4B78-AA3F-588B35B3E97A}">
      <dsp:nvSpPr>
        <dsp:cNvPr id="0" name=""/>
        <dsp:cNvSpPr/>
      </dsp:nvSpPr>
      <dsp:spPr>
        <a:xfrm>
          <a:off x="4859817" y="1151424"/>
          <a:ext cx="1338662" cy="303454"/>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LOMCE</a:t>
          </a:r>
          <a:endParaRPr lang="es-ES" sz="1400" kern="1200" dirty="0"/>
        </a:p>
      </dsp:txBody>
      <dsp:txXfrm>
        <a:off x="4859817" y="1151424"/>
        <a:ext cx="1338662" cy="303454"/>
      </dsp:txXfrm>
    </dsp:sp>
    <dsp:sp modelId="{89E09B8C-E31B-427F-98E4-4F489272E3B3}">
      <dsp:nvSpPr>
        <dsp:cNvPr id="0" name=""/>
        <dsp:cNvSpPr/>
      </dsp:nvSpPr>
      <dsp:spPr>
        <a:xfrm>
          <a:off x="4915104" y="1624013"/>
          <a:ext cx="1338662" cy="2365028"/>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Objetivos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Competencias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Contenidos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Estándares de aprendizaje</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Criterios de evaluación</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Metodología didáctica</a:t>
          </a:r>
          <a:endParaRPr lang="es-ES" sz="1400" kern="1200" dirty="0"/>
        </a:p>
      </dsp:txBody>
      <dsp:txXfrm>
        <a:off x="4915104" y="1624013"/>
        <a:ext cx="1338662" cy="2365028"/>
      </dsp:txXfrm>
    </dsp:sp>
    <dsp:sp modelId="{0E21D795-1048-4C7F-AEC3-D9816A0EB985}">
      <dsp:nvSpPr>
        <dsp:cNvPr id="0" name=""/>
        <dsp:cNvSpPr/>
      </dsp:nvSpPr>
      <dsp:spPr>
        <a:xfrm>
          <a:off x="6479599" y="1151424"/>
          <a:ext cx="1338662" cy="315951"/>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LOMLOE</a:t>
          </a:r>
        </a:p>
      </dsp:txBody>
      <dsp:txXfrm>
        <a:off x="6479599" y="1151424"/>
        <a:ext cx="1338662" cy="315951"/>
      </dsp:txXfrm>
    </dsp:sp>
    <dsp:sp modelId="{81736022-802A-4918-B183-609614C69EEC}">
      <dsp:nvSpPr>
        <dsp:cNvPr id="0" name=""/>
        <dsp:cNvSpPr/>
      </dsp:nvSpPr>
      <dsp:spPr>
        <a:xfrm>
          <a:off x="6814264" y="1748495"/>
          <a:ext cx="1338662" cy="210570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Objetivos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Competencias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Contenidos</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Criterios de evaluación</a:t>
          </a:r>
        </a:p>
        <a:p>
          <a:pPr marL="0" lvl="0" indent="0" algn="ctr" defTabSz="622300" rtl="0">
            <a:lnSpc>
              <a:spcPct val="90000"/>
            </a:lnSpc>
            <a:spcBef>
              <a:spcPct val="0"/>
            </a:spcBef>
            <a:spcAft>
              <a:spcPct val="35000"/>
            </a:spcAft>
            <a:buNone/>
          </a:pPr>
          <a:r>
            <a:rPr kumimoji="0" lang="es-ES" sz="1400" b="1" i="0" u="none" strike="noStrike" kern="1200" cap="none" normalizeH="0" baseline="0" dirty="0">
              <a:ln/>
              <a:effectLst/>
              <a:latin typeface="Arial" pitchFamily="34" charset="0"/>
              <a:cs typeface="Arial" pitchFamily="34" charset="0"/>
            </a:rPr>
            <a:t>Métodos pedagógicos</a:t>
          </a:r>
          <a:endParaRPr lang="es-ES" sz="1400" kern="1200" dirty="0"/>
        </a:p>
      </dsp:txBody>
      <dsp:txXfrm>
        <a:off x="6814264" y="1748495"/>
        <a:ext cx="1338662" cy="2105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6785B-FDBC-4A3A-B65E-CEB533BCD93B}">
      <dsp:nvSpPr>
        <dsp:cNvPr id="0" name=""/>
        <dsp:cNvSpPr/>
      </dsp:nvSpPr>
      <dsp:spPr>
        <a:xfrm>
          <a:off x="1037757" y="-312892"/>
          <a:ext cx="6709460" cy="4961774"/>
        </a:xfrm>
        <a:prstGeom prst="circularArrow">
          <a:avLst>
            <a:gd name="adj1" fmla="val 5544"/>
            <a:gd name="adj2" fmla="val 330680"/>
            <a:gd name="adj3" fmla="val 13489249"/>
            <a:gd name="adj4" fmla="val 17563016"/>
            <a:gd name="adj5" fmla="val 5757"/>
          </a:avLst>
        </a:prstGeom>
        <a:solidFill>
          <a:srgbClr val="FF0000"/>
        </a:solidFill>
        <a:ln>
          <a:noFill/>
        </a:ln>
        <a:effectLst/>
      </dsp:spPr>
      <dsp:style>
        <a:lnRef idx="0">
          <a:scrgbClr r="0" g="0" b="0"/>
        </a:lnRef>
        <a:fillRef idx="1">
          <a:scrgbClr r="0" g="0" b="0"/>
        </a:fillRef>
        <a:effectRef idx="0">
          <a:scrgbClr r="0" g="0" b="0"/>
        </a:effectRef>
        <a:fontRef idx="minor"/>
      </dsp:style>
    </dsp:sp>
    <dsp:sp modelId="{44651916-5981-4135-B343-983B94CE9DEE}">
      <dsp:nvSpPr>
        <dsp:cNvPr id="0" name=""/>
        <dsp:cNvSpPr/>
      </dsp:nvSpPr>
      <dsp:spPr>
        <a:xfrm>
          <a:off x="3090435" y="2596"/>
          <a:ext cx="2604104" cy="782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itchFamily="34" charset="0"/>
              <a:cs typeface="Arial" pitchFamily="34" charset="0"/>
            </a:rPr>
            <a:t>Comunicación lingüística</a:t>
          </a:r>
        </a:p>
      </dsp:txBody>
      <dsp:txXfrm>
        <a:off x="3128650" y="40811"/>
        <a:ext cx="2527674" cy="706410"/>
      </dsp:txXfrm>
    </dsp:sp>
    <dsp:sp modelId="{1D5E9AEE-C313-432F-A257-85A0EED042EF}">
      <dsp:nvSpPr>
        <dsp:cNvPr id="0" name=""/>
        <dsp:cNvSpPr/>
      </dsp:nvSpPr>
      <dsp:spPr>
        <a:xfrm>
          <a:off x="5755837" y="799244"/>
          <a:ext cx="2604104" cy="782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itchFamily="34" charset="0"/>
              <a:cs typeface="Arial" pitchFamily="34" charset="0"/>
            </a:rPr>
            <a:t>Matemática y competencias básicas en ciencia y tecnología.</a:t>
          </a:r>
        </a:p>
      </dsp:txBody>
      <dsp:txXfrm>
        <a:off x="5794052" y="837459"/>
        <a:ext cx="2527674" cy="706410"/>
      </dsp:txXfrm>
    </dsp:sp>
    <dsp:sp modelId="{C7B65072-8BBE-472F-9844-6D51A959DCA5}">
      <dsp:nvSpPr>
        <dsp:cNvPr id="0" name=""/>
        <dsp:cNvSpPr/>
      </dsp:nvSpPr>
      <dsp:spPr>
        <a:xfrm>
          <a:off x="5380879" y="2364304"/>
          <a:ext cx="2604104" cy="782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itchFamily="34" charset="0"/>
              <a:cs typeface="Arial" pitchFamily="34" charset="0"/>
            </a:rPr>
            <a:t>Digital</a:t>
          </a:r>
        </a:p>
      </dsp:txBody>
      <dsp:txXfrm>
        <a:off x="5419094" y="2402519"/>
        <a:ext cx="2527674" cy="706410"/>
      </dsp:txXfrm>
    </dsp:sp>
    <dsp:sp modelId="{FC999190-4250-4533-A21E-57D1017E95D7}">
      <dsp:nvSpPr>
        <dsp:cNvPr id="0" name=""/>
        <dsp:cNvSpPr/>
      </dsp:nvSpPr>
      <dsp:spPr>
        <a:xfrm>
          <a:off x="4542220" y="3889201"/>
          <a:ext cx="2604104" cy="782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itchFamily="34" charset="0"/>
              <a:cs typeface="Arial" pitchFamily="34" charset="0"/>
            </a:rPr>
            <a:t>Aprender a aprender</a:t>
          </a:r>
        </a:p>
      </dsp:txBody>
      <dsp:txXfrm>
        <a:off x="4580435" y="3927416"/>
        <a:ext cx="2527674" cy="706410"/>
      </dsp:txXfrm>
    </dsp:sp>
    <dsp:sp modelId="{6388D475-1413-433F-A24C-F0966BABD940}">
      <dsp:nvSpPr>
        <dsp:cNvPr id="0" name=""/>
        <dsp:cNvSpPr/>
      </dsp:nvSpPr>
      <dsp:spPr>
        <a:xfrm>
          <a:off x="1486193" y="3889175"/>
          <a:ext cx="2604104" cy="782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itchFamily="34" charset="0"/>
              <a:cs typeface="Arial" pitchFamily="34" charset="0"/>
            </a:rPr>
            <a:t>Sociales y cívicas</a:t>
          </a:r>
        </a:p>
      </dsp:txBody>
      <dsp:txXfrm>
        <a:off x="1524408" y="3927390"/>
        <a:ext cx="2527674" cy="706410"/>
      </dsp:txXfrm>
    </dsp:sp>
    <dsp:sp modelId="{C10BF0A8-1CA2-4A66-8786-599522C5DBF0}">
      <dsp:nvSpPr>
        <dsp:cNvPr id="0" name=""/>
        <dsp:cNvSpPr/>
      </dsp:nvSpPr>
      <dsp:spPr>
        <a:xfrm>
          <a:off x="729992" y="2364318"/>
          <a:ext cx="2604104" cy="782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itchFamily="34" charset="0"/>
              <a:cs typeface="Arial" pitchFamily="34" charset="0"/>
            </a:rPr>
            <a:t>Sentido de iniciativa y espíritu emprendedor</a:t>
          </a:r>
        </a:p>
      </dsp:txBody>
      <dsp:txXfrm>
        <a:off x="768207" y="2402533"/>
        <a:ext cx="2527674" cy="706410"/>
      </dsp:txXfrm>
    </dsp:sp>
    <dsp:sp modelId="{2A68B7D5-A063-44E3-AC22-06E28076C45C}">
      <dsp:nvSpPr>
        <dsp:cNvPr id="0" name=""/>
        <dsp:cNvSpPr/>
      </dsp:nvSpPr>
      <dsp:spPr>
        <a:xfrm>
          <a:off x="425041" y="839456"/>
          <a:ext cx="2604104" cy="782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itchFamily="34" charset="0"/>
              <a:cs typeface="Arial" pitchFamily="34" charset="0"/>
            </a:rPr>
            <a:t>Conciencia y expresiones culturales</a:t>
          </a:r>
        </a:p>
      </dsp:txBody>
      <dsp:txXfrm>
        <a:off x="463256" y="877671"/>
        <a:ext cx="2527674" cy="7064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FB08FD8-E4BA-4A1F-A0C2-EFB6BE82DCEE}" type="datetimeFigureOut">
              <a:rPr lang="es-ES" smtClean="0"/>
              <a:pPr/>
              <a:t>29/10/2021</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43349F-EC64-472A-B809-1911C73F2126}" type="slidenum">
              <a:rPr lang="es-ES" smtClean="0"/>
              <a:pPr/>
              <a:t>‹Nº›</a:t>
            </a:fld>
            <a:endParaRPr lang="es-ES"/>
          </a:p>
        </p:txBody>
      </p:sp>
    </p:spTree>
    <p:extLst>
      <p:ext uri="{BB962C8B-B14F-4D97-AF65-F5344CB8AC3E}">
        <p14:creationId xmlns:p14="http://schemas.microsoft.com/office/powerpoint/2010/main" val="29814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4CE288-BA62-4B8D-9C84-DD343B997FC8}" type="datetimeFigureOut">
              <a:rPr lang="es-ES" smtClean="0"/>
              <a:pPr/>
              <a:t>29/10/2021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82B088-53F0-41CB-9A49-9EB66E6A8424}" type="slidenum">
              <a:rPr lang="es-ES" smtClean="0"/>
              <a:pPr/>
              <a:t>‹Nº›</a:t>
            </a:fld>
            <a:endParaRPr lang="es-ES"/>
          </a:p>
        </p:txBody>
      </p:sp>
    </p:spTree>
    <p:extLst>
      <p:ext uri="{BB962C8B-B14F-4D97-AF65-F5344CB8AC3E}">
        <p14:creationId xmlns:p14="http://schemas.microsoft.com/office/powerpoint/2010/main" val="153491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2362200" y="4038600"/>
            <a:ext cx="6477000" cy="1828800"/>
          </a:xfrm>
        </p:spPr>
        <p:txBody>
          <a:bodyPr anchor="b"/>
          <a:lstStyle>
            <a:lvl1pPr>
              <a:defRPr cap="all" baseline="0"/>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708B29D-6DE1-4215-9794-8CD57F5C63A8}" type="datetimeFigureOut">
              <a:rPr lang="es-ES" smtClean="0"/>
              <a:pPr/>
              <a:t>29/10/2021</a:t>
            </a:fld>
            <a:endParaRPr lang="es-ES"/>
          </a:p>
        </p:txBody>
      </p:sp>
      <p:sp>
        <p:nvSpPr>
          <p:cNvPr id="17" name="16 Marcador de pie de página"/>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s-ES"/>
          </a:p>
        </p:txBody>
      </p:sp>
      <p:sp>
        <p:nvSpPr>
          <p:cNvPr id="29" name="28 Marcador de número de diapositiva"/>
          <p:cNvSpPr>
            <a:spLocks noGrp="1"/>
          </p:cNvSpPr>
          <p:nvPr>
            <p:ph type="sldNum" sz="quarter" idx="12"/>
          </p:nvPr>
        </p:nvSpPr>
        <p:spPr>
          <a:xfrm>
            <a:off x="8001000" y="228600"/>
            <a:ext cx="838200" cy="381000"/>
          </a:xfrm>
        </p:spPr>
        <p:txBody>
          <a:bodyPr/>
          <a:lstStyle>
            <a:lvl1pPr>
              <a:defRPr>
                <a:solidFill>
                  <a:schemeClr val="tx2"/>
                </a:solidFill>
              </a:defRPr>
            </a:lvl1pPr>
          </a:lstStyle>
          <a:p>
            <a:fld id="{F665F877-AFBA-4369-8CC1-7CC9B86916A5}"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708B29D-6DE1-4215-9794-8CD57F5C63A8}" type="datetimeFigureOut">
              <a:rPr lang="es-ES" smtClean="0"/>
              <a:pPr/>
              <a:t>29/10/2021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665F877-AFBA-4369-8CC1-7CC9B86916A5}"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609600"/>
            <a:ext cx="2057400" cy="551656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609600"/>
            <a:ext cx="5562600" cy="5516564"/>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a:xfrm>
            <a:off x="6553200" y="6248402"/>
            <a:ext cx="2209800" cy="365125"/>
          </a:xfrm>
        </p:spPr>
        <p:txBody>
          <a:bodyPr/>
          <a:lstStyle/>
          <a:p>
            <a:fld id="{A708B29D-6DE1-4215-9794-8CD57F5C63A8}" type="datetimeFigureOut">
              <a:rPr lang="es-ES" smtClean="0"/>
              <a:pPr/>
              <a:t>29/10/2021</a:t>
            </a:fld>
            <a:endParaRPr lang="es-ES"/>
          </a:p>
        </p:txBody>
      </p:sp>
      <p:sp>
        <p:nvSpPr>
          <p:cNvPr id="5" name="4 Marcador de pie de página"/>
          <p:cNvSpPr>
            <a:spLocks noGrp="1"/>
          </p:cNvSpPr>
          <p:nvPr>
            <p:ph type="ftr" sz="quarter" idx="11"/>
          </p:nvPr>
        </p:nvSpPr>
        <p:spPr>
          <a:xfrm>
            <a:off x="457201" y="6248207"/>
            <a:ext cx="5573483" cy="365125"/>
          </a:xfrm>
        </p:spPr>
        <p:txBody>
          <a:bodyPr/>
          <a:lstStyle/>
          <a:p>
            <a:endParaRPr lang="es-ES"/>
          </a:p>
        </p:txBody>
      </p:sp>
      <p:sp>
        <p:nvSpPr>
          <p:cNvPr id="7" name="6 Rectángulo"/>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Rectángulo"/>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Marcador de número de diapositiva"/>
          <p:cNvSpPr>
            <a:spLocks noGrp="1"/>
          </p:cNvSpPr>
          <p:nvPr>
            <p:ph type="sldNum" sz="quarter" idx="12"/>
          </p:nvPr>
        </p:nvSpPr>
        <p:spPr>
          <a:xfrm rot="5400000">
            <a:off x="5989638" y="144462"/>
            <a:ext cx="533400" cy="244476"/>
          </a:xfrm>
        </p:spPr>
        <p:txBody>
          <a:bodyPr/>
          <a:lstStyle/>
          <a:p>
            <a:fld id="{F665F877-AFBA-4369-8CC1-7CC9B86916A5}"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990600"/>
          </a:xfrm>
        </p:spPr>
        <p:txBody>
          <a:bodyPr/>
          <a:lstStyle/>
          <a:p>
            <a:r>
              <a:rPr kumimoji="0" lang="es-ES"/>
              <a:t>Haga clic para modificar el estilo de título del patrón</a:t>
            </a:r>
            <a:endParaRPr kumimoji="0" lang="en-US"/>
          </a:p>
        </p:txBody>
      </p:sp>
      <p:sp>
        <p:nvSpPr>
          <p:cNvPr id="4" name="3 Marcador de fecha"/>
          <p:cNvSpPr>
            <a:spLocks noGrp="1"/>
          </p:cNvSpPr>
          <p:nvPr>
            <p:ph type="dt" sz="half" idx="10"/>
          </p:nvPr>
        </p:nvSpPr>
        <p:spPr/>
        <p:txBody>
          <a:bodyPr/>
          <a:lstStyle/>
          <a:p>
            <a:fld id="{A708B29D-6DE1-4215-9794-8CD57F5C63A8}" type="datetimeFigureOut">
              <a:rPr lang="es-ES" smtClean="0"/>
              <a:pPr/>
              <a:t>29/10/2021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665F877-AFBA-4369-8CC1-7CC9B86916A5}" type="slidenum">
              <a:rPr lang="es-ES" smtClean="0"/>
              <a:pPr/>
              <a:t>‹Nº›</a:t>
            </a:fld>
            <a:endParaRPr lang="es-ES"/>
          </a:p>
        </p:txBody>
      </p:sp>
      <p:sp>
        <p:nvSpPr>
          <p:cNvPr id="8" name="7 Marcador de contenido"/>
          <p:cNvSpPr>
            <a:spLocks noGrp="1"/>
          </p:cNvSpPr>
          <p:nvPr>
            <p:ph sz="quarter" idx="1"/>
          </p:nvPr>
        </p:nvSpPr>
        <p:spPr>
          <a:xfrm>
            <a:off x="612648" y="1600200"/>
            <a:ext cx="8153400" cy="44958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7" name="6 Rectángulo"/>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s-ES"/>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A708B29D-6DE1-4215-9794-8CD57F5C63A8}" type="datetimeFigureOut">
              <a:rPr lang="es-ES" smtClean="0"/>
              <a:pPr/>
              <a:t>29/10/2021</a:t>
            </a:fld>
            <a:endParaRPr lang="es-ES"/>
          </a:p>
        </p:txBody>
      </p:sp>
      <p:sp>
        <p:nvSpPr>
          <p:cNvPr id="13" name="12 Marcador de número de diapositiva"/>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665F877-AFBA-4369-8CC1-7CC9B86916A5}" type="slidenum">
              <a:rPr lang="es-ES" smtClean="0"/>
              <a:pPr/>
              <a:t>‹Nº›</a:t>
            </a:fld>
            <a:endParaRPr lang="es-ES"/>
          </a:p>
        </p:txBody>
      </p:sp>
      <p:sp>
        <p:nvSpPr>
          <p:cNvPr id="14" name="13 Marcador de pie de página"/>
          <p:cNvSpPr>
            <a:spLocks noGrp="1"/>
          </p:cNvSpPr>
          <p:nvPr>
            <p:ph type="ftr" sz="quarter" idx="12"/>
          </p:nvPr>
        </p:nvSpPr>
        <p:spPr/>
        <p:txBody>
          <a:bodyPr/>
          <a:lstStyle/>
          <a:p>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9" name="8 Marcador de contenido"/>
          <p:cNvSpPr>
            <a:spLocks noGrp="1"/>
          </p:cNvSpPr>
          <p:nvPr>
            <p:ph sz="quarter" idx="1"/>
          </p:nvPr>
        </p:nvSpPr>
        <p:spPr>
          <a:xfrm>
            <a:off x="609600" y="1589567"/>
            <a:ext cx="38862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4844901" y="1589567"/>
            <a:ext cx="38862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8" name="7 Marcador de fecha"/>
          <p:cNvSpPr>
            <a:spLocks noGrp="1"/>
          </p:cNvSpPr>
          <p:nvPr>
            <p:ph type="dt" sz="half" idx="15"/>
          </p:nvPr>
        </p:nvSpPr>
        <p:spPr/>
        <p:txBody>
          <a:bodyPr rtlCol="0"/>
          <a:lstStyle/>
          <a:p>
            <a:fld id="{A708B29D-6DE1-4215-9794-8CD57F5C63A8}" type="datetimeFigureOut">
              <a:rPr lang="es-ES" smtClean="0"/>
              <a:pPr/>
              <a:t>29/10/2021</a:t>
            </a:fld>
            <a:endParaRPr lang="es-ES"/>
          </a:p>
        </p:txBody>
      </p:sp>
      <p:sp>
        <p:nvSpPr>
          <p:cNvPr id="10" name="9 Marcador de número de diapositiva"/>
          <p:cNvSpPr>
            <a:spLocks noGrp="1"/>
          </p:cNvSpPr>
          <p:nvPr>
            <p:ph type="sldNum" sz="quarter" idx="16"/>
          </p:nvPr>
        </p:nvSpPr>
        <p:spPr/>
        <p:txBody>
          <a:bodyPr rtlCol="0"/>
          <a:lstStyle/>
          <a:p>
            <a:fld id="{F665F877-AFBA-4369-8CC1-7CC9B86916A5}" type="slidenum">
              <a:rPr lang="es-ES" smtClean="0"/>
              <a:pPr/>
              <a:t>‹Nº›</a:t>
            </a:fld>
            <a:endParaRPr lang="es-ES"/>
          </a:p>
        </p:txBody>
      </p:sp>
      <p:sp>
        <p:nvSpPr>
          <p:cNvPr id="12" name="11 Marcador de pie de página"/>
          <p:cNvSpPr>
            <a:spLocks noGrp="1"/>
          </p:cNvSpPr>
          <p:nvPr>
            <p:ph type="ftr" sz="quarter" idx="17"/>
          </p:nvPr>
        </p:nvSpPr>
        <p:spPr/>
        <p:txBody>
          <a:bodyPr rtlCol="0"/>
          <a:lstStyle/>
          <a:p>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3400" y="273050"/>
            <a:ext cx="8153400" cy="869950"/>
          </a:xfrm>
        </p:spPr>
        <p:txBody>
          <a:bodyPr anchor="ctr"/>
          <a:lstStyle>
            <a:lvl1pPr>
              <a:defRPr/>
            </a:lvl1pPr>
          </a:lstStyle>
          <a:p>
            <a:r>
              <a:rPr kumimoji="0" lang="es-ES"/>
              <a:t>Haga clic para modificar el estilo de título del patrón</a:t>
            </a:r>
            <a:endParaRPr kumimoji="0" lang="en-US"/>
          </a:p>
        </p:txBody>
      </p:sp>
      <p:sp>
        <p:nvSpPr>
          <p:cNvPr id="11" name="10 Marcador de contenido"/>
          <p:cNvSpPr>
            <a:spLocks noGrp="1"/>
          </p:cNvSpPr>
          <p:nvPr>
            <p:ph sz="quarter" idx="2"/>
          </p:nvPr>
        </p:nvSpPr>
        <p:spPr>
          <a:xfrm>
            <a:off x="609600" y="2438400"/>
            <a:ext cx="3886200" cy="35814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4800600" y="2438400"/>
            <a:ext cx="3886200" cy="35814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0" name="9 Marcador de fecha"/>
          <p:cNvSpPr>
            <a:spLocks noGrp="1"/>
          </p:cNvSpPr>
          <p:nvPr>
            <p:ph type="dt" sz="half" idx="15"/>
          </p:nvPr>
        </p:nvSpPr>
        <p:spPr/>
        <p:txBody>
          <a:bodyPr rtlCol="0"/>
          <a:lstStyle/>
          <a:p>
            <a:fld id="{A708B29D-6DE1-4215-9794-8CD57F5C63A8}" type="datetimeFigureOut">
              <a:rPr lang="es-ES" smtClean="0"/>
              <a:pPr/>
              <a:t>29/10/2021</a:t>
            </a:fld>
            <a:endParaRPr lang="es-ES"/>
          </a:p>
        </p:txBody>
      </p:sp>
      <p:sp>
        <p:nvSpPr>
          <p:cNvPr id="12" name="11 Marcador de número de diapositiva"/>
          <p:cNvSpPr>
            <a:spLocks noGrp="1"/>
          </p:cNvSpPr>
          <p:nvPr>
            <p:ph type="sldNum" sz="quarter" idx="16"/>
          </p:nvPr>
        </p:nvSpPr>
        <p:spPr/>
        <p:txBody>
          <a:bodyPr rtlCol="0"/>
          <a:lstStyle/>
          <a:p>
            <a:fld id="{F665F877-AFBA-4369-8CC1-7CC9B86916A5}" type="slidenum">
              <a:rPr lang="es-ES" smtClean="0"/>
              <a:pPr/>
              <a:t>‹Nº›</a:t>
            </a:fld>
            <a:endParaRPr lang="es-ES"/>
          </a:p>
        </p:txBody>
      </p:sp>
      <p:sp>
        <p:nvSpPr>
          <p:cNvPr id="14" name="13 Marcador de pie de página"/>
          <p:cNvSpPr>
            <a:spLocks noGrp="1"/>
          </p:cNvSpPr>
          <p:nvPr>
            <p:ph type="ftr" sz="quarter" idx="17"/>
          </p:nvPr>
        </p:nvSpPr>
        <p:spPr/>
        <p:txBody>
          <a:bodyPr rtlCol="0"/>
          <a:lstStyle/>
          <a:p>
            <a:endParaRPr lang="es-ES"/>
          </a:p>
        </p:txBody>
      </p:sp>
      <p:sp>
        <p:nvSpPr>
          <p:cNvPr id="16" name="15 Marcador de texto"/>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
        <p:nvSpPr>
          <p:cNvPr id="15" name="14 Marcador de texto"/>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A708B29D-6DE1-4215-9794-8CD57F5C63A8}" type="datetimeFigureOut">
              <a:rPr lang="es-ES" smtClean="0"/>
              <a:pPr/>
              <a:t>29/10/2021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665F877-AFBA-4369-8CC1-7CC9B86916A5}"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708B29D-6DE1-4215-9794-8CD57F5C63A8}" type="datetimeFigureOut">
              <a:rPr lang="es-ES" smtClean="0"/>
              <a:pPr/>
              <a:t>29/10/2021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a:xfrm>
            <a:off x="0" y="6248400"/>
            <a:ext cx="533400" cy="381000"/>
          </a:xfrm>
        </p:spPr>
        <p:txBody>
          <a:bodyPr/>
          <a:lstStyle>
            <a:lvl1pPr>
              <a:defRPr>
                <a:solidFill>
                  <a:schemeClr val="tx2"/>
                </a:solidFill>
              </a:defRPr>
            </a:lvl1pPr>
          </a:lstStyle>
          <a:p>
            <a:fld id="{F665F877-AFBA-4369-8CC1-7CC9B86916A5}"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8077200" cy="869950"/>
          </a:xfrm>
        </p:spPr>
        <p:txBody>
          <a:bodyPr anchor="ctr"/>
          <a:lstStyle>
            <a:lvl1pPr algn="l">
              <a:buNone/>
              <a:defRPr sz="4400" b="0"/>
            </a:lvl1p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A708B29D-6DE1-4215-9794-8CD57F5C63A8}" type="datetimeFigureOut">
              <a:rPr lang="es-ES" smtClean="0"/>
              <a:pPr/>
              <a:t>29/10/2021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665F877-AFBA-4369-8CC1-7CC9B86916A5}" type="slidenum">
              <a:rPr lang="es-ES" smtClean="0"/>
              <a:pPr/>
              <a:t>‹Nº›</a:t>
            </a:fld>
            <a:endParaRPr lang="es-ES"/>
          </a:p>
        </p:txBody>
      </p:sp>
      <p:sp>
        <p:nvSpPr>
          <p:cNvPr id="3" name="2 Marcador de texto"/>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9" name="8 Marcador de contenido"/>
          <p:cNvSpPr>
            <a:spLocks noGrp="1"/>
          </p:cNvSpPr>
          <p:nvPr>
            <p:ph sz="quarter" idx="1"/>
          </p:nvPr>
        </p:nvSpPr>
        <p:spPr>
          <a:xfrm>
            <a:off x="2362200" y="1752600"/>
            <a:ext cx="6400800" cy="44196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a:t>Haga clic para modificar el estilo de texto del patrón</a:t>
            </a:r>
          </a:p>
        </p:txBody>
      </p:sp>
      <p:sp>
        <p:nvSpPr>
          <p:cNvPr id="8" name="7 Rectángulo"/>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s-ES"/>
              <a:t>Haga clic para modificar el estilo de título del patrón</a:t>
            </a:r>
            <a:endParaRPr kumimoji="0" lang="en-US"/>
          </a:p>
        </p:txBody>
      </p:sp>
      <p:sp>
        <p:nvSpPr>
          <p:cNvPr id="11" name="10 Rectángulo"/>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fecha"/>
          <p:cNvSpPr>
            <a:spLocks noGrp="1"/>
          </p:cNvSpPr>
          <p:nvPr>
            <p:ph type="dt" sz="half" idx="10"/>
          </p:nvPr>
        </p:nvSpPr>
        <p:spPr>
          <a:xfrm>
            <a:off x="6248400" y="6248400"/>
            <a:ext cx="2667000" cy="365125"/>
          </a:xfrm>
        </p:spPr>
        <p:txBody>
          <a:bodyPr rtlCol="0"/>
          <a:lstStyle/>
          <a:p>
            <a:fld id="{A708B29D-6DE1-4215-9794-8CD57F5C63A8}" type="datetimeFigureOut">
              <a:rPr lang="es-ES" smtClean="0"/>
              <a:pPr/>
              <a:t>29/10/2021</a:t>
            </a:fld>
            <a:endParaRPr lang="es-ES"/>
          </a:p>
        </p:txBody>
      </p:sp>
      <p:sp>
        <p:nvSpPr>
          <p:cNvPr id="13" name="12 Marcador de número de diapositiva"/>
          <p:cNvSpPr>
            <a:spLocks noGrp="1"/>
          </p:cNvSpPr>
          <p:nvPr>
            <p:ph type="sldNum" sz="quarter" idx="11"/>
          </p:nvPr>
        </p:nvSpPr>
        <p:spPr>
          <a:xfrm>
            <a:off x="0" y="4667249"/>
            <a:ext cx="1447800" cy="663578"/>
          </a:xfrm>
        </p:spPr>
        <p:txBody>
          <a:bodyPr rtlCol="0"/>
          <a:lstStyle>
            <a:lvl1pPr>
              <a:defRPr sz="2800"/>
            </a:lvl1pPr>
          </a:lstStyle>
          <a:p>
            <a:fld id="{F665F877-AFBA-4369-8CC1-7CC9B86916A5}" type="slidenum">
              <a:rPr lang="es-ES" smtClean="0"/>
              <a:pPr/>
              <a:t>‹Nº›</a:t>
            </a:fld>
            <a:endParaRPr lang="es-ES"/>
          </a:p>
        </p:txBody>
      </p:sp>
      <p:sp>
        <p:nvSpPr>
          <p:cNvPr id="14" name="13 Marcador de pie de página"/>
          <p:cNvSpPr>
            <a:spLocks noGrp="1"/>
          </p:cNvSpPr>
          <p:nvPr>
            <p:ph type="ftr" sz="quarter" idx="12"/>
          </p:nvPr>
        </p:nvSpPr>
        <p:spPr>
          <a:xfrm>
            <a:off x="1600200" y="6248206"/>
            <a:ext cx="4572000" cy="365125"/>
          </a:xfrm>
        </p:spPr>
        <p:txBody>
          <a:bodyPr rtlCol="0"/>
          <a:lstStyle/>
          <a:p>
            <a:endParaRPr lang="es-ES"/>
          </a:p>
        </p:txBody>
      </p:sp>
      <p:sp>
        <p:nvSpPr>
          <p:cNvPr id="3" name="2 Marcador de posición de imagen"/>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s-ES"/>
              <a:t>Haga clic en el icono para agregar una imagen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609600" y="228600"/>
            <a:ext cx="8153400" cy="990600"/>
          </a:xfrm>
          <a:prstGeom prst="rect">
            <a:avLst/>
          </a:prstGeom>
        </p:spPr>
        <p:txBody>
          <a:bodyPr vert="horz" anchor="ctr">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708B29D-6DE1-4215-9794-8CD57F5C63A8}" type="datetimeFigureOut">
              <a:rPr lang="es-ES" smtClean="0"/>
              <a:pPr/>
              <a:t>29/10/2021</a:t>
            </a:fld>
            <a:endParaRPr lang="es-ES"/>
          </a:p>
        </p:txBody>
      </p:sp>
      <p:sp>
        <p:nvSpPr>
          <p:cNvPr id="3" name="2 Marcador de pie de página"/>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ES"/>
          </a:p>
        </p:txBody>
      </p:sp>
      <p:sp>
        <p:nvSpPr>
          <p:cNvPr id="7" name="6 Rectángulo"/>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665F877-AFBA-4369-8CC1-7CC9B86916A5}"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youtu.be/kYRxDn0oa70" TargetMode="External"/><Relationship Id="rId2" Type="http://schemas.openxmlformats.org/officeDocument/2006/relationships/hyperlink" Target="https://youtu.be/he6tE-HyxEw" TargetMode="External"/><Relationship Id="rId1" Type="http://schemas.openxmlformats.org/officeDocument/2006/relationships/slideLayout" Target="../slideLayouts/slideLayout7.xml"/><Relationship Id="rId4" Type="http://schemas.openxmlformats.org/officeDocument/2006/relationships/hyperlink" Target="RUBRICAS%20SANTILLANA/1&#186;%20ESO/686854%20RUB%20MATEMATICAS%201%20ESO.doc"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evalua.eu/"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EXCEL%20JM/2018%20EVALUACION%20EN%20COMPETENCIAS%20CLAVE%204&#186;.xls"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707887" y="5273330"/>
            <a:ext cx="4193905" cy="646331"/>
          </a:xfrm>
          <a:prstGeom prst="rect">
            <a:avLst/>
          </a:prstGeom>
          <a:noFill/>
        </p:spPr>
        <p:txBody>
          <a:bodyPr wrap="none" rtlCol="0">
            <a:spAutoFit/>
          </a:bodyPr>
          <a:lstStyle/>
          <a:p>
            <a:r>
              <a:rPr lang="es-ES" dirty="0"/>
              <a:t>MANUEL MEDINA VAQUERO</a:t>
            </a:r>
          </a:p>
          <a:p>
            <a:r>
              <a:rPr lang="es-ES" dirty="0"/>
              <a:t>Área de Inspección Educativa de Valladolid</a:t>
            </a:r>
            <a:endParaRPr lang="es-ES_tradnl" dirty="0"/>
          </a:p>
        </p:txBody>
      </p:sp>
      <p:sp>
        <p:nvSpPr>
          <p:cNvPr id="6" name="CuadroTexto 5"/>
          <p:cNvSpPr txBox="1"/>
          <p:nvPr/>
        </p:nvSpPr>
        <p:spPr>
          <a:xfrm>
            <a:off x="755576" y="5253601"/>
            <a:ext cx="2520242" cy="369332"/>
          </a:xfrm>
          <a:prstGeom prst="rect">
            <a:avLst/>
          </a:prstGeom>
          <a:noFill/>
        </p:spPr>
        <p:txBody>
          <a:bodyPr wrap="none" rtlCol="0">
            <a:spAutoFit/>
          </a:bodyPr>
          <a:lstStyle/>
          <a:p>
            <a:r>
              <a:rPr lang="es-ES" dirty="0"/>
              <a:t>28 DE OCTUBRE DE </a:t>
            </a:r>
            <a:r>
              <a:rPr lang="es-ES" sz="1600" dirty="0"/>
              <a:t>2021</a:t>
            </a:r>
            <a:endParaRPr lang="es-ES_tradnl" dirty="0"/>
          </a:p>
        </p:txBody>
      </p:sp>
      <p:grpSp>
        <p:nvGrpSpPr>
          <p:cNvPr id="8" name="Grupo 7"/>
          <p:cNvGrpSpPr/>
          <p:nvPr/>
        </p:nvGrpSpPr>
        <p:grpSpPr>
          <a:xfrm>
            <a:off x="539552" y="404664"/>
            <a:ext cx="7853851" cy="4278095"/>
            <a:chOff x="539552" y="404664"/>
            <a:chExt cx="7853851" cy="4278095"/>
          </a:xfrm>
        </p:grpSpPr>
        <p:pic>
          <p:nvPicPr>
            <p:cNvPr id="5122" name="Picture 2" descr="&lt;span class=&quot;ee-status event-active-status-DTU&quot;&gt;PrÃ³ximamente&lt;/span&gt;EvaluaciÃ³n por Competencias y EstÃ¡ndares de Aprendizaje -Valladolid- Homologado 1.5 crÃ©dito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577" r="-853" b="3541"/>
            <a:stretch/>
          </p:blipFill>
          <p:spPr bwMode="auto">
            <a:xfrm>
              <a:off x="4994630" y="422827"/>
              <a:ext cx="3398773" cy="425993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39552" y="404664"/>
              <a:ext cx="4455078" cy="4278094"/>
            </a:xfrm>
            <a:prstGeom prst="rect">
              <a:avLst/>
            </a:prstGeom>
            <a:solidFill>
              <a:schemeClr val="bg1"/>
            </a:solidFill>
          </p:spPr>
          <p:txBody>
            <a:bodyPr wrap="square" rtlCol="0">
              <a:spAutoFit/>
            </a:bodyPr>
            <a:lstStyle/>
            <a:p>
              <a:endParaRPr lang="es-ES" dirty="0"/>
            </a:p>
            <a:p>
              <a:pPr algn="ctr"/>
              <a:r>
                <a:rPr lang="es-ES" sz="4000" dirty="0"/>
                <a:t>PROGRAMACIÓN </a:t>
              </a:r>
            </a:p>
            <a:p>
              <a:pPr algn="ctr"/>
              <a:r>
                <a:rPr lang="es-ES" sz="4000" dirty="0"/>
                <a:t>Y</a:t>
              </a:r>
            </a:p>
            <a:p>
              <a:pPr algn="ctr"/>
              <a:r>
                <a:rPr lang="es-ES" sz="4000" dirty="0"/>
                <a:t>EVALUACIÓN </a:t>
              </a:r>
            </a:p>
            <a:p>
              <a:pPr algn="ctr"/>
              <a:r>
                <a:rPr lang="es-ES" sz="4000" dirty="0"/>
                <a:t>POR </a:t>
              </a:r>
            </a:p>
            <a:p>
              <a:pPr algn="ctr"/>
              <a:r>
                <a:rPr lang="es-ES" sz="4000" dirty="0"/>
                <a:t>COMPETENCIAS</a:t>
              </a:r>
            </a:p>
            <a:p>
              <a:endParaRPr lang="es-ES" dirty="0"/>
            </a:p>
            <a:p>
              <a:endParaRPr lang="es-ES" dirty="0"/>
            </a:p>
            <a:p>
              <a:endParaRPr lang="es-ES" dirty="0"/>
            </a:p>
          </p:txBody>
        </p:sp>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84" y="3414710"/>
              <a:ext cx="47632" cy="28579"/>
            </a:xfrm>
            <a:prstGeom prst="rect">
              <a:avLst/>
            </a:prstGeom>
          </p:spPr>
        </p:pic>
      </p:grpSp>
    </p:spTree>
    <p:extLst>
      <p:ext uri="{BB962C8B-B14F-4D97-AF65-F5344CB8AC3E}">
        <p14:creationId xmlns:p14="http://schemas.microsoft.com/office/powerpoint/2010/main" val="23268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3568" y="472390"/>
            <a:ext cx="2381250" cy="1590675"/>
          </a:xfrm>
          <a:prstGeom prst="rect">
            <a:avLst/>
          </a:prstGeom>
        </p:spPr>
      </p:pic>
      <p:pic>
        <p:nvPicPr>
          <p:cNvPr id="3" name="Imagen 2"/>
          <p:cNvPicPr>
            <a:picLocks noChangeAspect="1"/>
          </p:cNvPicPr>
          <p:nvPr/>
        </p:nvPicPr>
        <p:blipFill>
          <a:blip r:embed="rId3"/>
          <a:stretch>
            <a:fillRect/>
          </a:stretch>
        </p:blipFill>
        <p:spPr>
          <a:xfrm>
            <a:off x="4142445" y="232203"/>
            <a:ext cx="2381250" cy="1590675"/>
          </a:xfrm>
          <a:prstGeom prst="rect">
            <a:avLst/>
          </a:prstGeom>
        </p:spPr>
      </p:pic>
      <p:pic>
        <p:nvPicPr>
          <p:cNvPr id="4" name="Imagen 3"/>
          <p:cNvPicPr>
            <a:picLocks noChangeAspect="1"/>
          </p:cNvPicPr>
          <p:nvPr/>
        </p:nvPicPr>
        <p:blipFill>
          <a:blip r:embed="rId4"/>
          <a:stretch>
            <a:fillRect/>
          </a:stretch>
        </p:blipFill>
        <p:spPr>
          <a:xfrm>
            <a:off x="6493034" y="2054433"/>
            <a:ext cx="2381250" cy="1590675"/>
          </a:xfrm>
          <a:prstGeom prst="rect">
            <a:avLst/>
          </a:prstGeom>
        </p:spPr>
      </p:pic>
      <p:pic>
        <p:nvPicPr>
          <p:cNvPr id="5" name="Imagen 4"/>
          <p:cNvPicPr>
            <a:picLocks noChangeAspect="1"/>
          </p:cNvPicPr>
          <p:nvPr/>
        </p:nvPicPr>
        <p:blipFill>
          <a:blip r:embed="rId5"/>
          <a:stretch>
            <a:fillRect/>
          </a:stretch>
        </p:blipFill>
        <p:spPr>
          <a:xfrm>
            <a:off x="323528" y="2348880"/>
            <a:ext cx="2381250" cy="1590675"/>
          </a:xfrm>
          <a:prstGeom prst="rect">
            <a:avLst/>
          </a:prstGeom>
        </p:spPr>
      </p:pic>
      <p:pic>
        <p:nvPicPr>
          <p:cNvPr id="6" name="Imagen 5"/>
          <p:cNvPicPr>
            <a:picLocks noChangeAspect="1"/>
          </p:cNvPicPr>
          <p:nvPr/>
        </p:nvPicPr>
        <p:blipFill>
          <a:blip r:embed="rId6"/>
          <a:stretch>
            <a:fillRect/>
          </a:stretch>
        </p:blipFill>
        <p:spPr>
          <a:xfrm>
            <a:off x="5004048" y="4392717"/>
            <a:ext cx="2381250" cy="1590675"/>
          </a:xfrm>
          <a:prstGeom prst="rect">
            <a:avLst/>
          </a:prstGeom>
        </p:spPr>
      </p:pic>
      <p:pic>
        <p:nvPicPr>
          <p:cNvPr id="7" name="Imagen 6"/>
          <p:cNvPicPr>
            <a:picLocks noChangeAspect="1"/>
          </p:cNvPicPr>
          <p:nvPr/>
        </p:nvPicPr>
        <p:blipFill>
          <a:blip r:embed="rId7"/>
          <a:stretch>
            <a:fillRect/>
          </a:stretch>
        </p:blipFill>
        <p:spPr>
          <a:xfrm>
            <a:off x="1331640" y="4218918"/>
            <a:ext cx="2381250" cy="1590675"/>
          </a:xfrm>
          <a:prstGeom prst="rect">
            <a:avLst/>
          </a:prstGeom>
        </p:spPr>
      </p:pic>
      <p:sp>
        <p:nvSpPr>
          <p:cNvPr id="8" name="Rectángulo 7"/>
          <p:cNvSpPr/>
          <p:nvPr/>
        </p:nvSpPr>
        <p:spPr>
          <a:xfrm>
            <a:off x="3100059" y="2674178"/>
            <a:ext cx="2766559" cy="646331"/>
          </a:xfrm>
          <a:prstGeom prst="rect">
            <a:avLst/>
          </a:prstGeom>
          <a:solidFill>
            <a:srgbClr val="FF0000"/>
          </a:solidFill>
        </p:spPr>
        <p:txBody>
          <a:bodyPr wrap="square">
            <a:spAutoFit/>
          </a:bodyPr>
          <a:lstStyle/>
          <a:p>
            <a:r>
              <a:rPr lang="es-ES" dirty="0">
                <a:solidFill>
                  <a:schemeClr val="bg1"/>
                </a:solidFill>
              </a:rPr>
              <a:t>Seis prioridades de la Comisión para 2019-2024</a:t>
            </a:r>
            <a:endParaRPr lang="es-ES_tradnl" dirty="0">
              <a:solidFill>
                <a:schemeClr val="bg1"/>
              </a:solidFill>
            </a:endParaRPr>
          </a:p>
        </p:txBody>
      </p:sp>
      <p:sp>
        <p:nvSpPr>
          <p:cNvPr id="9" name="Rectángulo 8"/>
          <p:cNvSpPr/>
          <p:nvPr/>
        </p:nvSpPr>
        <p:spPr>
          <a:xfrm>
            <a:off x="705807" y="842874"/>
            <a:ext cx="2418996" cy="369332"/>
          </a:xfrm>
          <a:prstGeom prst="rect">
            <a:avLst/>
          </a:prstGeom>
        </p:spPr>
        <p:txBody>
          <a:bodyPr wrap="none">
            <a:spAutoFit/>
          </a:bodyPr>
          <a:lstStyle/>
          <a:p>
            <a:r>
              <a:rPr lang="es-ES_tradnl" dirty="0">
                <a:solidFill>
                  <a:schemeClr val="bg1"/>
                </a:solidFill>
              </a:rPr>
              <a:t>Un Pacto Verde Europeo</a:t>
            </a:r>
          </a:p>
        </p:txBody>
      </p:sp>
      <p:sp>
        <p:nvSpPr>
          <p:cNvPr id="10" name="Rectángulo 9"/>
          <p:cNvSpPr/>
          <p:nvPr/>
        </p:nvSpPr>
        <p:spPr>
          <a:xfrm>
            <a:off x="4140562" y="410770"/>
            <a:ext cx="2383133" cy="646331"/>
          </a:xfrm>
          <a:prstGeom prst="rect">
            <a:avLst/>
          </a:prstGeom>
        </p:spPr>
        <p:txBody>
          <a:bodyPr wrap="square">
            <a:spAutoFit/>
          </a:bodyPr>
          <a:lstStyle/>
          <a:p>
            <a:pPr algn="ctr"/>
            <a:r>
              <a:rPr lang="es-ES" dirty="0">
                <a:solidFill>
                  <a:schemeClr val="bg1"/>
                </a:solidFill>
              </a:rPr>
              <a:t>Una Europa Adaptada a la Era Digital</a:t>
            </a:r>
            <a:endParaRPr lang="es-ES_tradnl" dirty="0">
              <a:solidFill>
                <a:schemeClr val="bg1"/>
              </a:solidFill>
            </a:endParaRPr>
          </a:p>
        </p:txBody>
      </p:sp>
      <p:sp>
        <p:nvSpPr>
          <p:cNvPr id="11" name="Rectángulo 10"/>
          <p:cNvSpPr/>
          <p:nvPr/>
        </p:nvSpPr>
        <p:spPr>
          <a:xfrm>
            <a:off x="6423463" y="2129309"/>
            <a:ext cx="2325001" cy="923330"/>
          </a:xfrm>
          <a:prstGeom prst="rect">
            <a:avLst/>
          </a:prstGeom>
        </p:spPr>
        <p:txBody>
          <a:bodyPr wrap="square">
            <a:spAutoFit/>
          </a:bodyPr>
          <a:lstStyle/>
          <a:p>
            <a:pPr algn="ctr"/>
            <a:r>
              <a:rPr lang="es-ES" dirty="0">
                <a:solidFill>
                  <a:schemeClr val="bg1"/>
                </a:solidFill>
              </a:rPr>
              <a:t>Una economía al servicio de las personas</a:t>
            </a:r>
            <a:endParaRPr lang="es-ES_tradnl" dirty="0">
              <a:solidFill>
                <a:schemeClr val="bg1"/>
              </a:solidFill>
            </a:endParaRPr>
          </a:p>
        </p:txBody>
      </p:sp>
      <p:sp>
        <p:nvSpPr>
          <p:cNvPr id="12" name="Rectángulo 11"/>
          <p:cNvSpPr/>
          <p:nvPr/>
        </p:nvSpPr>
        <p:spPr>
          <a:xfrm>
            <a:off x="514345" y="2638308"/>
            <a:ext cx="2028869" cy="646331"/>
          </a:xfrm>
          <a:prstGeom prst="rect">
            <a:avLst/>
          </a:prstGeom>
        </p:spPr>
        <p:txBody>
          <a:bodyPr wrap="square">
            <a:spAutoFit/>
          </a:bodyPr>
          <a:lstStyle/>
          <a:p>
            <a:pPr algn="ctr"/>
            <a:r>
              <a:rPr lang="es-ES" b="1" dirty="0">
                <a:solidFill>
                  <a:srgbClr val="002060"/>
                </a:solidFill>
              </a:rPr>
              <a:t>Una Europa más fuerte en el mundo</a:t>
            </a:r>
            <a:endParaRPr lang="es-ES_tradnl" b="1" dirty="0">
              <a:solidFill>
                <a:srgbClr val="002060"/>
              </a:solidFill>
            </a:endParaRPr>
          </a:p>
        </p:txBody>
      </p:sp>
      <p:sp>
        <p:nvSpPr>
          <p:cNvPr id="13" name="Rectángulo 12"/>
          <p:cNvSpPr/>
          <p:nvPr/>
        </p:nvSpPr>
        <p:spPr>
          <a:xfrm>
            <a:off x="5044095" y="4521990"/>
            <a:ext cx="2341203" cy="646331"/>
          </a:xfrm>
          <a:prstGeom prst="rect">
            <a:avLst/>
          </a:prstGeom>
        </p:spPr>
        <p:txBody>
          <a:bodyPr wrap="square">
            <a:spAutoFit/>
          </a:bodyPr>
          <a:lstStyle/>
          <a:p>
            <a:r>
              <a:rPr lang="es-ES" dirty="0"/>
              <a:t>Promoción de nuestro modo de vida europeo</a:t>
            </a:r>
            <a:endParaRPr lang="es-ES_tradnl" dirty="0"/>
          </a:p>
        </p:txBody>
      </p:sp>
      <p:sp>
        <p:nvSpPr>
          <p:cNvPr id="14" name="Rectángulo 13"/>
          <p:cNvSpPr/>
          <p:nvPr/>
        </p:nvSpPr>
        <p:spPr>
          <a:xfrm>
            <a:off x="1522514" y="4329190"/>
            <a:ext cx="2041399" cy="923330"/>
          </a:xfrm>
          <a:prstGeom prst="rect">
            <a:avLst/>
          </a:prstGeom>
        </p:spPr>
        <p:txBody>
          <a:bodyPr wrap="square">
            <a:spAutoFit/>
          </a:bodyPr>
          <a:lstStyle/>
          <a:p>
            <a:pPr algn="ctr"/>
            <a:r>
              <a:rPr lang="es-ES" dirty="0"/>
              <a:t>Un nuevo impulso a la democracia europea</a:t>
            </a:r>
            <a:endParaRPr lang="es-ES_tradnl" dirty="0"/>
          </a:p>
        </p:txBody>
      </p:sp>
    </p:spTree>
    <p:extLst>
      <p:ext uri="{BB962C8B-B14F-4D97-AF65-F5344CB8AC3E}">
        <p14:creationId xmlns:p14="http://schemas.microsoft.com/office/powerpoint/2010/main" val="342254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512" y="332656"/>
            <a:ext cx="8604448" cy="923330"/>
          </a:xfrm>
          <a:prstGeom prst="rect">
            <a:avLst/>
          </a:prstGeom>
          <a:solidFill>
            <a:schemeClr val="tx2">
              <a:lumMod val="50000"/>
            </a:schemeClr>
          </a:solidFill>
        </p:spPr>
        <p:txBody>
          <a:bodyPr wrap="square">
            <a:spAutoFit/>
          </a:bodyPr>
          <a:lstStyle/>
          <a:p>
            <a:r>
              <a:rPr lang="es-ES" dirty="0">
                <a:solidFill>
                  <a:srgbClr val="FFFF00"/>
                </a:solidFill>
              </a:rPr>
              <a:t>Resolución del Consejo relativa a un marco estratégico para la cooperación europea en el ámbito de la educación y la formación con miras al Espacio Europeo de Educación y más allá (2021-2030).</a:t>
            </a:r>
            <a:endParaRPr lang="es-ES_tradnl" dirty="0">
              <a:solidFill>
                <a:srgbClr val="FFFF00"/>
              </a:solidFill>
            </a:endParaRPr>
          </a:p>
        </p:txBody>
      </p:sp>
      <p:sp>
        <p:nvSpPr>
          <p:cNvPr id="3" name="Rectángulo 2"/>
          <p:cNvSpPr/>
          <p:nvPr/>
        </p:nvSpPr>
        <p:spPr>
          <a:xfrm>
            <a:off x="467542" y="1544504"/>
            <a:ext cx="7992888" cy="646331"/>
          </a:xfrm>
          <a:prstGeom prst="rect">
            <a:avLst/>
          </a:prstGeom>
          <a:solidFill>
            <a:srgbClr val="FFFF00"/>
          </a:solidFill>
        </p:spPr>
        <p:txBody>
          <a:bodyPr wrap="square">
            <a:spAutoFit/>
          </a:bodyPr>
          <a:lstStyle/>
          <a:p>
            <a:r>
              <a:rPr lang="es-ES" dirty="0"/>
              <a:t> Prioridad estratégica 1: aumentar la calidad, la equidad, la inclusión y el éxito de todos en el ámbito de la educación y la formación</a:t>
            </a:r>
            <a:endParaRPr lang="es-ES_tradnl" dirty="0"/>
          </a:p>
        </p:txBody>
      </p:sp>
      <p:sp>
        <p:nvSpPr>
          <p:cNvPr id="4" name="Rectángulo 3"/>
          <p:cNvSpPr/>
          <p:nvPr/>
        </p:nvSpPr>
        <p:spPr>
          <a:xfrm>
            <a:off x="529501" y="2473277"/>
            <a:ext cx="7754269" cy="646331"/>
          </a:xfrm>
          <a:prstGeom prst="rect">
            <a:avLst/>
          </a:prstGeom>
          <a:solidFill>
            <a:srgbClr val="FFFF00"/>
          </a:solidFill>
        </p:spPr>
        <p:txBody>
          <a:bodyPr wrap="square">
            <a:spAutoFit/>
          </a:bodyPr>
          <a:lstStyle/>
          <a:p>
            <a:r>
              <a:rPr lang="es-ES" dirty="0"/>
              <a:t>Prioridad estratégica 2: hacer del aprendizaje permanente y la movilidad una realidad para todos</a:t>
            </a:r>
            <a:endParaRPr lang="es-ES_tradnl" dirty="0"/>
          </a:p>
        </p:txBody>
      </p:sp>
      <p:sp>
        <p:nvSpPr>
          <p:cNvPr id="5" name="Rectángulo 4"/>
          <p:cNvSpPr/>
          <p:nvPr/>
        </p:nvSpPr>
        <p:spPr>
          <a:xfrm>
            <a:off x="529501" y="3402050"/>
            <a:ext cx="7898285" cy="646331"/>
          </a:xfrm>
          <a:prstGeom prst="rect">
            <a:avLst/>
          </a:prstGeom>
          <a:solidFill>
            <a:srgbClr val="FFFF00"/>
          </a:solidFill>
        </p:spPr>
        <p:txBody>
          <a:bodyPr wrap="square">
            <a:spAutoFit/>
          </a:bodyPr>
          <a:lstStyle/>
          <a:p>
            <a:r>
              <a:rPr lang="es-ES" dirty="0"/>
              <a:t>Prioridad estratégica 3: mejorar las competencias y la motivación en la profesión docente</a:t>
            </a:r>
            <a:endParaRPr lang="es-ES_tradnl" dirty="0"/>
          </a:p>
        </p:txBody>
      </p:sp>
      <p:sp>
        <p:nvSpPr>
          <p:cNvPr id="6" name="Rectángulo 5"/>
          <p:cNvSpPr/>
          <p:nvPr/>
        </p:nvSpPr>
        <p:spPr>
          <a:xfrm>
            <a:off x="521969" y="4429232"/>
            <a:ext cx="7682261" cy="369332"/>
          </a:xfrm>
          <a:prstGeom prst="rect">
            <a:avLst/>
          </a:prstGeom>
          <a:solidFill>
            <a:srgbClr val="FFFF00"/>
          </a:solidFill>
        </p:spPr>
        <p:txBody>
          <a:bodyPr wrap="square">
            <a:spAutoFit/>
          </a:bodyPr>
          <a:lstStyle/>
          <a:p>
            <a:r>
              <a:rPr lang="es-ES" dirty="0"/>
              <a:t>Prioridad estratégica 4: reforzar la educación superior europea</a:t>
            </a:r>
            <a:endParaRPr lang="es-ES_tradnl" dirty="0"/>
          </a:p>
        </p:txBody>
      </p:sp>
      <p:sp>
        <p:nvSpPr>
          <p:cNvPr id="7" name="Rectángulo 6"/>
          <p:cNvSpPr/>
          <p:nvPr/>
        </p:nvSpPr>
        <p:spPr>
          <a:xfrm>
            <a:off x="547617" y="5259596"/>
            <a:ext cx="7920879" cy="646331"/>
          </a:xfrm>
          <a:prstGeom prst="rect">
            <a:avLst/>
          </a:prstGeom>
          <a:solidFill>
            <a:srgbClr val="FFFF00"/>
          </a:solidFill>
        </p:spPr>
        <p:txBody>
          <a:bodyPr wrap="square">
            <a:spAutoFit/>
          </a:bodyPr>
          <a:lstStyle/>
          <a:p>
            <a:r>
              <a:rPr lang="es-ES" dirty="0"/>
              <a:t>Prioridad estratégica 5: respaldar las transiciones ecológica y digital en la educación y la formación y a través de estas</a:t>
            </a:r>
            <a:endParaRPr lang="es-ES_tradnl" dirty="0"/>
          </a:p>
        </p:txBody>
      </p:sp>
    </p:spTree>
    <p:extLst>
      <p:ext uri="{BB962C8B-B14F-4D97-AF65-F5344CB8AC3E}">
        <p14:creationId xmlns:p14="http://schemas.microsoft.com/office/powerpoint/2010/main" val="390046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Ministerio de Educación de España.</a:t>
            </a:r>
            <a:endParaRPr lang="es-ES_tradnl" dirty="0"/>
          </a:p>
        </p:txBody>
      </p:sp>
      <p:sp>
        <p:nvSpPr>
          <p:cNvPr id="4" name="CuadroTexto 3"/>
          <p:cNvSpPr txBox="1"/>
          <p:nvPr/>
        </p:nvSpPr>
        <p:spPr>
          <a:xfrm>
            <a:off x="4139952" y="2060848"/>
            <a:ext cx="1310936" cy="369332"/>
          </a:xfrm>
          <a:prstGeom prst="rect">
            <a:avLst/>
          </a:prstGeom>
          <a:noFill/>
        </p:spPr>
        <p:txBody>
          <a:bodyPr wrap="none" rtlCol="0">
            <a:spAutoFit/>
          </a:bodyPr>
          <a:lstStyle/>
          <a:p>
            <a:r>
              <a:rPr lang="es-ES" dirty="0"/>
              <a:t>LOCE. 2002</a:t>
            </a:r>
            <a:endParaRPr lang="es-ES_tradnl" dirty="0"/>
          </a:p>
        </p:txBody>
      </p:sp>
      <p:pic>
        <p:nvPicPr>
          <p:cNvPr id="6" name="Imagen 5"/>
          <p:cNvPicPr>
            <a:picLocks noChangeAspect="1"/>
          </p:cNvPicPr>
          <p:nvPr/>
        </p:nvPicPr>
        <p:blipFill>
          <a:blip r:embed="rId2" cstate="print"/>
          <a:stretch>
            <a:fillRect/>
          </a:stretch>
        </p:blipFill>
        <p:spPr>
          <a:xfrm>
            <a:off x="609600" y="1996495"/>
            <a:ext cx="2609829" cy="717735"/>
          </a:xfrm>
          <a:prstGeom prst="rect">
            <a:avLst/>
          </a:prstGeom>
        </p:spPr>
      </p:pic>
      <p:sp>
        <p:nvSpPr>
          <p:cNvPr id="7" name="CuadroTexto 6"/>
          <p:cNvSpPr txBox="1"/>
          <p:nvPr/>
        </p:nvSpPr>
        <p:spPr>
          <a:xfrm>
            <a:off x="4228513" y="3452358"/>
            <a:ext cx="1171475" cy="369332"/>
          </a:xfrm>
          <a:prstGeom prst="rect">
            <a:avLst/>
          </a:prstGeom>
          <a:noFill/>
        </p:spPr>
        <p:txBody>
          <a:bodyPr wrap="none" rtlCol="0">
            <a:spAutoFit/>
          </a:bodyPr>
          <a:lstStyle/>
          <a:p>
            <a:r>
              <a:rPr lang="es-ES" dirty="0"/>
              <a:t>LOE. 2006</a:t>
            </a:r>
            <a:endParaRPr lang="es-ES_tradnl" dirty="0"/>
          </a:p>
        </p:txBody>
      </p:sp>
      <p:pic>
        <p:nvPicPr>
          <p:cNvPr id="10" name="Imagen 9"/>
          <p:cNvPicPr>
            <a:picLocks noChangeAspect="1"/>
          </p:cNvPicPr>
          <p:nvPr/>
        </p:nvPicPr>
        <p:blipFill>
          <a:blip r:embed="rId3" cstate="print"/>
          <a:stretch>
            <a:fillRect/>
          </a:stretch>
        </p:blipFill>
        <p:spPr>
          <a:xfrm>
            <a:off x="624206" y="3246662"/>
            <a:ext cx="2629286" cy="667162"/>
          </a:xfrm>
          <a:prstGeom prst="rect">
            <a:avLst/>
          </a:prstGeom>
        </p:spPr>
      </p:pic>
      <p:pic>
        <p:nvPicPr>
          <p:cNvPr id="11" name="Imagen 10"/>
          <p:cNvPicPr>
            <a:picLocks noChangeAspect="1"/>
          </p:cNvPicPr>
          <p:nvPr/>
        </p:nvPicPr>
        <p:blipFill>
          <a:blip r:embed="rId4" cstate="print"/>
          <a:stretch>
            <a:fillRect/>
          </a:stretch>
        </p:blipFill>
        <p:spPr>
          <a:xfrm>
            <a:off x="598380" y="4468030"/>
            <a:ext cx="2653778" cy="729789"/>
          </a:xfrm>
          <a:prstGeom prst="rect">
            <a:avLst/>
          </a:prstGeom>
        </p:spPr>
      </p:pic>
      <p:sp>
        <p:nvSpPr>
          <p:cNvPr id="12" name="CuadroTexto 11"/>
          <p:cNvSpPr txBox="1"/>
          <p:nvPr/>
        </p:nvSpPr>
        <p:spPr>
          <a:xfrm>
            <a:off x="4236502" y="5803802"/>
            <a:ext cx="1561966" cy="369332"/>
          </a:xfrm>
          <a:prstGeom prst="rect">
            <a:avLst/>
          </a:prstGeom>
          <a:noFill/>
        </p:spPr>
        <p:txBody>
          <a:bodyPr wrap="none" rtlCol="0">
            <a:spAutoFit/>
          </a:bodyPr>
          <a:lstStyle/>
          <a:p>
            <a:r>
              <a:rPr lang="es-ES" dirty="0"/>
              <a:t>LOMLOE 2020</a:t>
            </a:r>
            <a:endParaRPr lang="es-ES_tradnl" dirty="0"/>
          </a:p>
        </p:txBody>
      </p:sp>
      <p:pic>
        <p:nvPicPr>
          <p:cNvPr id="3" name="Imagen 2"/>
          <p:cNvPicPr>
            <a:picLocks noChangeAspect="1"/>
          </p:cNvPicPr>
          <p:nvPr/>
        </p:nvPicPr>
        <p:blipFill>
          <a:blip r:embed="rId5"/>
          <a:stretch>
            <a:fillRect/>
          </a:stretch>
        </p:blipFill>
        <p:spPr>
          <a:xfrm>
            <a:off x="653519" y="5667624"/>
            <a:ext cx="2828925" cy="685800"/>
          </a:xfrm>
          <a:prstGeom prst="rect">
            <a:avLst/>
          </a:prstGeom>
        </p:spPr>
      </p:pic>
      <p:pic>
        <p:nvPicPr>
          <p:cNvPr id="5" name="Imagen 4"/>
          <p:cNvPicPr>
            <a:picLocks noChangeAspect="1"/>
          </p:cNvPicPr>
          <p:nvPr/>
        </p:nvPicPr>
        <p:blipFill>
          <a:blip r:embed="rId6"/>
          <a:stretch>
            <a:fillRect/>
          </a:stretch>
        </p:blipFill>
        <p:spPr>
          <a:xfrm>
            <a:off x="4207979" y="4596958"/>
            <a:ext cx="1530229" cy="493819"/>
          </a:xfrm>
          <a:prstGeom prst="rect">
            <a:avLst/>
          </a:prstGeom>
        </p:spPr>
      </p:pic>
    </p:spTree>
    <p:extLst>
      <p:ext uri="{BB962C8B-B14F-4D97-AF65-F5344CB8AC3E}">
        <p14:creationId xmlns:p14="http://schemas.microsoft.com/office/powerpoint/2010/main" val="2046800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548680"/>
            <a:ext cx="7024744" cy="864096"/>
          </a:xfrm>
        </p:spPr>
        <p:txBody>
          <a:bodyPr>
            <a:normAutofit/>
          </a:bodyPr>
          <a:lstStyle/>
          <a:p>
            <a:r>
              <a:rPr lang="es-ES" dirty="0">
                <a:solidFill>
                  <a:schemeClr val="accent4">
                    <a:lumMod val="50000"/>
                  </a:schemeClr>
                </a:solidFill>
              </a:rPr>
              <a:t>Normativa: ESO y Bachillerato</a:t>
            </a:r>
          </a:p>
        </p:txBody>
      </p:sp>
      <p:sp>
        <p:nvSpPr>
          <p:cNvPr id="3" name="2 Marcador de contenido"/>
          <p:cNvSpPr>
            <a:spLocks noGrp="1"/>
          </p:cNvSpPr>
          <p:nvPr>
            <p:ph sz="quarter" idx="1"/>
          </p:nvPr>
        </p:nvSpPr>
        <p:spPr>
          <a:xfrm>
            <a:off x="785786" y="1412776"/>
            <a:ext cx="7416824" cy="5102308"/>
          </a:xfrm>
        </p:spPr>
        <p:txBody>
          <a:bodyPr>
            <a:noAutofit/>
          </a:bodyPr>
          <a:lstStyle/>
          <a:p>
            <a:pPr algn="just"/>
            <a:r>
              <a:rPr lang="es-ES" sz="1900" dirty="0">
                <a:latin typeface="Arial" pitchFamily="34" charset="0"/>
                <a:cs typeface="Arial" pitchFamily="34" charset="0"/>
              </a:rPr>
              <a:t>Ley Orgánica 2/2006, de 3 de mayo, de Educación (LOE), modificada por la Ley Orgánica 8/2013,de 9 de diciembre, para la mejora de la calidad educativa (LOMCE).</a:t>
            </a:r>
          </a:p>
          <a:p>
            <a:pPr algn="just"/>
            <a:r>
              <a:rPr lang="es-ES" sz="1900" dirty="0">
                <a:latin typeface="Arial" pitchFamily="34" charset="0"/>
                <a:cs typeface="Arial" pitchFamily="34" charset="0"/>
              </a:rPr>
              <a:t>Real Decreto1105/2014, de 26 de diciembre, por el  que se establece el currículo básico de la Educación Secundaria Obligatoria y del Bachillerato. </a:t>
            </a:r>
          </a:p>
          <a:p>
            <a:pPr algn="just"/>
            <a:r>
              <a:rPr lang="es-ES" sz="1900" dirty="0">
                <a:solidFill>
                  <a:srgbClr val="C00000"/>
                </a:solidFill>
                <a:latin typeface="Arial" pitchFamily="34" charset="0"/>
                <a:cs typeface="Arial" pitchFamily="34" charset="0"/>
              </a:rPr>
              <a:t>Orden EDU/362/2015, de 4 de mayo, por la que se establece el currículo y se regula la implantación, evaluación y desarrollo de la Educación Secundaria Obligatoria en la Comunidad de Castilla y León. </a:t>
            </a:r>
          </a:p>
          <a:p>
            <a:pPr algn="just"/>
            <a:r>
              <a:rPr lang="es-ES" sz="1900" dirty="0">
                <a:solidFill>
                  <a:srgbClr val="C00000"/>
                </a:solidFill>
                <a:latin typeface="Arial" pitchFamily="34" charset="0"/>
                <a:cs typeface="Arial" pitchFamily="34" charset="0"/>
              </a:rPr>
              <a:t>Orden EDU/362/2015, de 4 de mayo, por la que se establece el currículo y se regula la implantación, evaluación y desarrollo del Bachillerato en la Comunidad de Castilla y León.</a:t>
            </a:r>
          </a:p>
          <a:p>
            <a:pPr algn="just"/>
            <a:r>
              <a:rPr lang="es-ES" sz="1900" dirty="0">
                <a:latin typeface="Arial" pitchFamily="34" charset="0"/>
                <a:cs typeface="Arial" pitchFamily="34" charset="0"/>
              </a:rPr>
              <a:t>Orden ECD/65/2015, de 21 de enero, por la que se describen las relaciones entre las competencias, los contenidos y los criterios de evaluación de la educación primaria, la educación secundaria obligatoria y el bachillerato.</a:t>
            </a:r>
          </a:p>
        </p:txBody>
      </p:sp>
    </p:spTree>
    <p:extLst>
      <p:ext uri="{BB962C8B-B14F-4D97-AF65-F5344CB8AC3E}">
        <p14:creationId xmlns:p14="http://schemas.microsoft.com/office/powerpoint/2010/main" val="557958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548680"/>
            <a:ext cx="7024744" cy="864096"/>
          </a:xfrm>
        </p:spPr>
        <p:txBody>
          <a:bodyPr>
            <a:normAutofit fontScale="90000"/>
          </a:bodyPr>
          <a:lstStyle/>
          <a:p>
            <a:r>
              <a:rPr lang="es-ES" dirty="0">
                <a:solidFill>
                  <a:schemeClr val="accent4">
                    <a:lumMod val="50000"/>
                  </a:schemeClr>
                </a:solidFill>
              </a:rPr>
              <a:t>Normativa: Formación Profesional</a:t>
            </a:r>
          </a:p>
        </p:txBody>
      </p:sp>
      <p:sp>
        <p:nvSpPr>
          <p:cNvPr id="3" name="2 Marcador de contenido"/>
          <p:cNvSpPr>
            <a:spLocks noGrp="1"/>
          </p:cNvSpPr>
          <p:nvPr>
            <p:ph sz="quarter" idx="1"/>
          </p:nvPr>
        </p:nvSpPr>
        <p:spPr>
          <a:xfrm>
            <a:off x="755576" y="1556792"/>
            <a:ext cx="7416824" cy="4896544"/>
          </a:xfrm>
        </p:spPr>
        <p:txBody>
          <a:bodyPr>
            <a:noAutofit/>
          </a:bodyPr>
          <a:lstStyle/>
          <a:p>
            <a:pPr algn="just"/>
            <a:r>
              <a:rPr lang="es-ES" sz="1900" dirty="0">
                <a:latin typeface="Arial" pitchFamily="34" charset="0"/>
                <a:cs typeface="Arial" pitchFamily="34" charset="0"/>
              </a:rPr>
              <a:t>Ley Orgánica 2/2006, de 3 de mayo, de Educación (LOE), modificada por la Ley Orgánica 8/2013,de 9 de diciembre, para la mejora de la calidad educativa (LOMCE).</a:t>
            </a:r>
          </a:p>
          <a:p>
            <a:pPr algn="just"/>
            <a:r>
              <a:rPr lang="es-ES" sz="1900" dirty="0">
                <a:latin typeface="Arial" pitchFamily="34" charset="0"/>
                <a:cs typeface="Arial" pitchFamily="34" charset="0"/>
              </a:rPr>
              <a:t>Real Decreto 1147/2011, de 29 de julio, por el que se establece la ordenación general de la formación profesional del sistema educativo.</a:t>
            </a:r>
          </a:p>
          <a:p>
            <a:pPr algn="just"/>
            <a:r>
              <a:rPr lang="es-ES" sz="1900" dirty="0">
                <a:latin typeface="Arial" pitchFamily="34" charset="0"/>
                <a:cs typeface="Arial" pitchFamily="34" charset="0"/>
              </a:rPr>
              <a:t>ORDEN EDU/1051/2016, de 12 de diciembre, por la que se regula la organización y funcionamiento de los centros integrados de formación profesional de titularidad pública dependientes de la consejería competente en materia de educación. 	</a:t>
            </a:r>
          </a:p>
          <a:p>
            <a:pPr algn="just"/>
            <a:r>
              <a:rPr lang="es-ES" sz="1900" dirty="0" err="1">
                <a:latin typeface="Arial" pitchFamily="34" charset="0"/>
                <a:cs typeface="Arial" pitchFamily="34" charset="0"/>
              </a:rPr>
              <a:t>Titulos</a:t>
            </a:r>
            <a:r>
              <a:rPr lang="es-ES" sz="1900" dirty="0">
                <a:latin typeface="Arial" pitchFamily="34" charset="0"/>
                <a:cs typeface="Arial" pitchFamily="34" charset="0"/>
              </a:rPr>
              <a:t>:</a:t>
            </a:r>
          </a:p>
          <a:p>
            <a:pPr lvl="1" algn="just"/>
            <a:r>
              <a:rPr lang="es-ES" sz="1200" dirty="0">
                <a:latin typeface="Arial" panose="020B0604020202020204" pitchFamily="34" charset="0"/>
                <a:cs typeface="Arial" panose="020B0604020202020204" pitchFamily="34" charset="0"/>
              </a:rPr>
              <a:t>REAL DECRETO 1394/2007, de 29 de octubre, por el que se establece el título de Técnico Superior en Educación infantil y se fijan sus enseñanzas mínimas</a:t>
            </a:r>
          </a:p>
          <a:p>
            <a:pPr lvl="1" algn="just"/>
            <a:r>
              <a:rPr lang="es-ES" sz="1200" dirty="0">
                <a:latin typeface="Arial" panose="020B0604020202020204" pitchFamily="34" charset="0"/>
                <a:cs typeface="Arial" panose="020B0604020202020204" pitchFamily="34" charset="0"/>
              </a:rPr>
              <a:t>DECRETO 67/2008, de 28 de agosto, por el que se establece el currículo correspondiente al título de Técnico Superior en Educación Infantil en la Comunidad de Castilla y León.</a:t>
            </a:r>
          </a:p>
        </p:txBody>
      </p:sp>
    </p:spTree>
    <p:extLst>
      <p:ext uri="{BB962C8B-B14F-4D97-AF65-F5344CB8AC3E}">
        <p14:creationId xmlns:p14="http://schemas.microsoft.com/office/powerpoint/2010/main" val="403592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827584" y="3068960"/>
            <a:ext cx="7695885" cy="911547"/>
          </a:xfrm>
        </p:spPr>
        <p:txBody>
          <a:bodyPr>
            <a:normAutofit/>
          </a:bodyPr>
          <a:lstStyle/>
          <a:p>
            <a:pPr marL="0" indent="0">
              <a:buNone/>
            </a:pPr>
            <a:r>
              <a:rPr lang="es-ES" sz="4800" dirty="0">
                <a:solidFill>
                  <a:srgbClr val="C00000"/>
                </a:solidFill>
              </a:rPr>
              <a:t>ELEMENTOS DEL CURRÍCULO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Currículo, definición DRAE</a:t>
            </a:r>
          </a:p>
        </p:txBody>
      </p:sp>
      <p:sp>
        <p:nvSpPr>
          <p:cNvPr id="3" name="2 Marcador de contenido"/>
          <p:cNvSpPr>
            <a:spLocks noGrp="1"/>
          </p:cNvSpPr>
          <p:nvPr>
            <p:ph sz="quarter" idx="1"/>
          </p:nvPr>
        </p:nvSpPr>
        <p:spPr>
          <a:xfrm>
            <a:off x="612648" y="1600200"/>
            <a:ext cx="8102756" cy="4495800"/>
          </a:xfrm>
        </p:spPr>
        <p:txBody>
          <a:bodyPr>
            <a:noAutofit/>
          </a:bodyPr>
          <a:lstStyle/>
          <a:p>
            <a:r>
              <a:rPr lang="es-ES" sz="3200" dirty="0"/>
              <a:t>Plan de estudios. (*)</a:t>
            </a:r>
          </a:p>
          <a:p>
            <a:pPr algn="just"/>
            <a:r>
              <a:rPr lang="es-ES" sz="3200" dirty="0"/>
              <a:t>Conjunto de estudios y prácticas destinadas a que el alumno desarrolle plenamente sus posibilidades.</a:t>
            </a:r>
          </a:p>
          <a:p>
            <a:endParaRPr lang="es-ES" sz="3200" dirty="0"/>
          </a:p>
          <a:p>
            <a:pPr algn="just">
              <a:buNone/>
            </a:pPr>
            <a:r>
              <a:rPr lang="es-ES" sz="3200" dirty="0"/>
              <a:t>(*) </a:t>
            </a:r>
            <a:r>
              <a:rPr lang="es-ES" sz="3200" dirty="0">
                <a:solidFill>
                  <a:srgbClr val="C00000"/>
                </a:solidFill>
              </a:rPr>
              <a:t>Plan de estudios</a:t>
            </a:r>
            <a:r>
              <a:rPr lang="es-ES" sz="3200" dirty="0"/>
              <a:t>: </a:t>
            </a:r>
            <a:r>
              <a:rPr lang="es-ES" sz="3200" i="1" dirty="0"/>
              <a:t>conjunto de enseñanzas y prácticas que, con determinada disposición, han de cursarse para cumplir un ciclo de estudios u obtener un título.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39784"/>
          </a:xfrm>
        </p:spPr>
        <p:txBody>
          <a:bodyPr>
            <a:normAutofit/>
          </a:bodyPr>
          <a:lstStyle/>
          <a:p>
            <a:r>
              <a:rPr lang="es-ES" dirty="0"/>
              <a:t>Currículo LOMCE, elementos</a:t>
            </a:r>
          </a:p>
        </p:txBody>
      </p:sp>
      <p:sp>
        <p:nvSpPr>
          <p:cNvPr id="3" name="2 Marcador de contenido"/>
          <p:cNvSpPr>
            <a:spLocks noGrp="1"/>
          </p:cNvSpPr>
          <p:nvPr>
            <p:ph sz="quarter" idx="1"/>
          </p:nvPr>
        </p:nvSpPr>
        <p:spPr>
          <a:xfrm>
            <a:off x="457200" y="1600200"/>
            <a:ext cx="8258204" cy="4686320"/>
          </a:xfrm>
        </p:spPr>
        <p:txBody>
          <a:bodyPr>
            <a:normAutofit/>
          </a:bodyPr>
          <a:lstStyle/>
          <a:p>
            <a:pPr algn="just">
              <a:buNone/>
            </a:pPr>
            <a:r>
              <a:rPr lang="es-ES" sz="2000" dirty="0">
                <a:solidFill>
                  <a:srgbClr val="C00000"/>
                </a:solidFill>
              </a:rPr>
              <a:t>Artículo 6.2: el currículo está integrado por los siguientes elementos:</a:t>
            </a:r>
          </a:p>
          <a:p>
            <a:pPr marL="514350" indent="-514350" algn="just">
              <a:buFont typeface="+mj-lt"/>
              <a:buAutoNum type="alphaLcParenR"/>
            </a:pPr>
            <a:r>
              <a:rPr lang="es-ES" sz="2000" dirty="0"/>
              <a:t>Los</a:t>
            </a:r>
            <a:r>
              <a:rPr lang="es-ES" sz="2000" b="1" dirty="0"/>
              <a:t> objetivos</a:t>
            </a:r>
            <a:r>
              <a:rPr lang="es-ES" sz="2000" dirty="0"/>
              <a:t> de cada enseñanza y etapa educativa. </a:t>
            </a:r>
          </a:p>
          <a:p>
            <a:pPr marL="514350" indent="-514350" algn="just">
              <a:buFont typeface="+mj-lt"/>
              <a:buAutoNum type="alphaLcParenR"/>
            </a:pPr>
            <a:r>
              <a:rPr lang="es-ES" sz="2000" dirty="0"/>
              <a:t>Las</a:t>
            </a:r>
            <a:r>
              <a:rPr lang="es-ES" sz="2000" b="1" dirty="0"/>
              <a:t> competencias</a:t>
            </a:r>
            <a:r>
              <a:rPr lang="es-ES" sz="2000" dirty="0"/>
              <a:t>, o capacidades para aplicar de forma integrada los contenidos propios de cada enseñanza y etapa educativa.</a:t>
            </a:r>
          </a:p>
          <a:p>
            <a:pPr marL="514350" indent="-514350" algn="just">
              <a:buFont typeface="+mj-lt"/>
              <a:buAutoNum type="alphaLcParenR"/>
            </a:pPr>
            <a:r>
              <a:rPr lang="es-ES" sz="2000" dirty="0"/>
              <a:t>Los </a:t>
            </a:r>
            <a:r>
              <a:rPr lang="es-ES" sz="2000" b="1" dirty="0"/>
              <a:t>contenido</a:t>
            </a:r>
            <a:r>
              <a:rPr lang="es-ES" sz="2000" dirty="0"/>
              <a:t>s, o conjunto de conocimientos, habilidades, destrezas y actitudes que contribuyen al logro de los objetivos de cada enseñanza y etapa educativa y a la adquisición de las competencias. Los contenidos se ordenan en asignaturas.</a:t>
            </a:r>
          </a:p>
          <a:p>
            <a:pPr marL="514350" indent="-514350" algn="just">
              <a:buFont typeface="+mj-lt"/>
              <a:buAutoNum type="alphaLcParenR"/>
            </a:pPr>
            <a:r>
              <a:rPr lang="es-ES" sz="2000" dirty="0"/>
              <a:t>La </a:t>
            </a:r>
            <a:r>
              <a:rPr lang="es-ES" sz="2000" b="1" dirty="0"/>
              <a:t>metodología</a:t>
            </a:r>
            <a:r>
              <a:rPr lang="es-ES" sz="2000" dirty="0"/>
              <a:t> didáctica, que comprende la descripción de las prácticas docentes y la organización del trabajo de los docentes.</a:t>
            </a:r>
          </a:p>
          <a:p>
            <a:pPr marL="514350" indent="-514350" algn="just">
              <a:buFont typeface="+mj-lt"/>
              <a:buAutoNum type="alphaLcParenR"/>
            </a:pPr>
            <a:r>
              <a:rPr lang="es-ES" sz="2000" dirty="0"/>
              <a:t>Los </a:t>
            </a:r>
            <a:r>
              <a:rPr lang="es-ES" sz="2000" b="1" dirty="0">
                <a:solidFill>
                  <a:srgbClr val="C00000"/>
                </a:solidFill>
              </a:rPr>
              <a:t>estándares</a:t>
            </a:r>
            <a:r>
              <a:rPr lang="es-ES" sz="2000" dirty="0"/>
              <a:t> y resultados de aprendizajes evaluables.</a:t>
            </a:r>
          </a:p>
          <a:p>
            <a:pPr marL="514350" indent="-514350" algn="just">
              <a:buFont typeface="+mj-lt"/>
              <a:buAutoNum type="alphaLcParenR"/>
            </a:pPr>
            <a:r>
              <a:rPr lang="es-ES" sz="2000" dirty="0"/>
              <a:t>Los </a:t>
            </a:r>
            <a:r>
              <a:rPr lang="es-ES" sz="2000" b="1" dirty="0"/>
              <a:t>criterios de evaluación </a:t>
            </a:r>
            <a:r>
              <a:rPr lang="es-ES" sz="2000" dirty="0"/>
              <a:t>del grado de adquisición de las competencias y del logro de los objetivos de cada enseñanza y etapa educativa.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Currículo, evolución en España</a:t>
            </a:r>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3238814346"/>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Currículo LOMCE</a:t>
            </a:r>
            <a:r>
              <a:rPr lang="es-ES" i="1" dirty="0"/>
              <a:t> </a:t>
            </a:r>
            <a:br>
              <a:rPr lang="es-ES" i="1" dirty="0"/>
            </a:br>
            <a:r>
              <a:rPr lang="es-ES" sz="2200" i="1" dirty="0"/>
              <a:t>R.D 1105/2014, por el que se establece el currículo básico ESO y Bachillerato.</a:t>
            </a:r>
            <a:endParaRPr lang="es-ES" dirty="0"/>
          </a:p>
        </p:txBody>
      </p:sp>
      <p:graphicFrame>
        <p:nvGraphicFramePr>
          <p:cNvPr id="3" name="2 Tabla"/>
          <p:cNvGraphicFramePr>
            <a:graphicFrameLocks noGrp="1"/>
          </p:cNvGraphicFramePr>
          <p:nvPr/>
        </p:nvGraphicFramePr>
        <p:xfrm>
          <a:off x="285720" y="1571612"/>
          <a:ext cx="8643997" cy="5623830"/>
        </p:xfrm>
        <a:graphic>
          <a:graphicData uri="http://schemas.openxmlformats.org/drawingml/2006/table">
            <a:tbl>
              <a:tblPr/>
              <a:tblGrid>
                <a:gridCol w="2571768">
                  <a:extLst>
                    <a:ext uri="{9D8B030D-6E8A-4147-A177-3AD203B41FA5}">
                      <a16:colId xmlns:a16="http://schemas.microsoft.com/office/drawing/2014/main" val="20000"/>
                    </a:ext>
                  </a:extLst>
                </a:gridCol>
                <a:gridCol w="2500330">
                  <a:extLst>
                    <a:ext uri="{9D8B030D-6E8A-4147-A177-3AD203B41FA5}">
                      <a16:colId xmlns:a16="http://schemas.microsoft.com/office/drawing/2014/main" val="20001"/>
                    </a:ext>
                  </a:extLst>
                </a:gridCol>
                <a:gridCol w="3571899">
                  <a:extLst>
                    <a:ext uri="{9D8B030D-6E8A-4147-A177-3AD203B41FA5}">
                      <a16:colId xmlns:a16="http://schemas.microsoft.com/office/drawing/2014/main" val="20002"/>
                    </a:ext>
                  </a:extLst>
                </a:gridCol>
              </a:tblGrid>
              <a:tr h="353241">
                <a:tc gridSpan="3">
                  <a:txBody>
                    <a:bodyPr/>
                    <a:lstStyle/>
                    <a:p>
                      <a:pPr>
                        <a:lnSpc>
                          <a:spcPct val="115000"/>
                        </a:lnSpc>
                        <a:spcAft>
                          <a:spcPts val="0"/>
                        </a:spcAft>
                      </a:pPr>
                      <a:r>
                        <a:rPr lang="es-ES" sz="1600" dirty="0">
                          <a:solidFill>
                            <a:srgbClr val="C00000"/>
                          </a:solidFill>
                          <a:latin typeface="+mj-lt"/>
                          <a:ea typeface="Calibri"/>
                          <a:cs typeface="DJEIJB+Arial"/>
                        </a:rPr>
                        <a:t>Bloque 2. </a:t>
                      </a:r>
                      <a:r>
                        <a:rPr lang="es-ES" sz="1600" dirty="0">
                          <a:solidFill>
                            <a:srgbClr val="000000"/>
                          </a:solidFill>
                          <a:latin typeface="+mj-lt"/>
                          <a:ea typeface="Calibri"/>
                          <a:cs typeface="DJEIJB+Arial"/>
                        </a:rPr>
                        <a:t>La Edad Media: Tres culturas y un mapa político en constante cambio (711-1474)</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53241">
                <a:tc>
                  <a:txBody>
                    <a:bodyPr/>
                    <a:lstStyle/>
                    <a:p>
                      <a:pPr>
                        <a:lnSpc>
                          <a:spcPct val="115000"/>
                        </a:lnSpc>
                        <a:spcAft>
                          <a:spcPts val="0"/>
                        </a:spcAft>
                      </a:pPr>
                      <a:r>
                        <a:rPr lang="es-ES" sz="1600" dirty="0">
                          <a:solidFill>
                            <a:srgbClr val="C00000"/>
                          </a:solidFill>
                          <a:latin typeface="+mj-lt"/>
                          <a:ea typeface="Calibri"/>
                          <a:cs typeface="DJEIJB+Arial"/>
                        </a:rPr>
                        <a:t>Contenidos</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Criterios evaluación</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Estándares de aprendizaje</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17348">
                <a:tc>
                  <a:txBody>
                    <a:bodyPr/>
                    <a:lstStyle/>
                    <a:p>
                      <a:pPr algn="just">
                        <a:lnSpc>
                          <a:spcPct val="115000"/>
                        </a:lnSpc>
                        <a:spcAft>
                          <a:spcPts val="0"/>
                        </a:spcAft>
                      </a:pPr>
                      <a:r>
                        <a:rPr lang="es-ES" sz="1600" dirty="0">
                          <a:solidFill>
                            <a:srgbClr val="000000"/>
                          </a:solidFill>
                          <a:latin typeface="+mj-lt"/>
                          <a:ea typeface="Calibri"/>
                          <a:cs typeface="DJEIJB+Arial"/>
                        </a:rPr>
                        <a:t>Al Ándalus: la conquista musulmana de la península; evolución política de Al Ándalus; revitalización económica y urbana; estructura social; religión, cultura y arte. </a:t>
                      </a:r>
                      <a:endParaRPr lang="es-ES" sz="1600" dirty="0">
                        <a:latin typeface="+mj-lt"/>
                        <a:ea typeface="Calibri"/>
                        <a:cs typeface="Times New Roman"/>
                      </a:endParaRPr>
                    </a:p>
                    <a:p>
                      <a:pPr algn="just">
                        <a:lnSpc>
                          <a:spcPct val="115000"/>
                        </a:lnSpc>
                        <a:spcAft>
                          <a:spcPts val="0"/>
                        </a:spcAft>
                      </a:pPr>
                      <a:endParaRPr lang="es-ES" sz="1600" dirty="0">
                        <a:solidFill>
                          <a:srgbClr val="000000"/>
                        </a:solidFill>
                        <a:latin typeface="+mj-lt"/>
                        <a:ea typeface="Calibri"/>
                        <a:cs typeface="DJEIJB+Arial"/>
                      </a:endParaRPr>
                    </a:p>
                    <a:p>
                      <a:pPr algn="just">
                        <a:lnSpc>
                          <a:spcPct val="115000"/>
                        </a:lnSpc>
                        <a:spcAft>
                          <a:spcPts val="0"/>
                        </a:spcAft>
                      </a:pPr>
                      <a:r>
                        <a:rPr lang="es-ES" sz="1600" dirty="0">
                          <a:solidFill>
                            <a:srgbClr val="000000"/>
                          </a:solidFill>
                          <a:latin typeface="+mj-lt"/>
                          <a:ea typeface="Calibri"/>
                          <a:cs typeface="DJEIJB+Arial"/>
                        </a:rPr>
                        <a:t>Los reinos cristianos hasta del siglo XIII: evolución política; el proceso de reconquista y repoblación; del estancamiento a la expansión económica; el régimen señorial y la sociedad estamental….</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15000"/>
                        </a:lnSpc>
                        <a:spcAft>
                          <a:spcPts val="0"/>
                        </a:spcAft>
                        <a:buAutoNum type="arabicPeriod"/>
                      </a:pPr>
                      <a:r>
                        <a:rPr lang="es-ES" sz="1600" dirty="0">
                          <a:solidFill>
                            <a:srgbClr val="000000"/>
                          </a:solidFill>
                          <a:latin typeface="+mj-lt"/>
                          <a:ea typeface="Calibri"/>
                          <a:cs typeface="DJEIJB+Arial"/>
                        </a:rPr>
                        <a:t>Explicar la evolución de los territorios musulmanes en la península, describiendo sus etapas políticas, así como los cambios económicos, sociales y culturales que introdujeron. </a:t>
                      </a:r>
                    </a:p>
                    <a:p>
                      <a:pPr marL="342900" indent="-342900" algn="just">
                        <a:lnSpc>
                          <a:spcPct val="115000"/>
                        </a:lnSpc>
                        <a:spcAft>
                          <a:spcPts val="0"/>
                        </a:spcAft>
                        <a:buAutoNum type="arabicPeriod"/>
                      </a:pPr>
                      <a:r>
                        <a:rPr kumimoji="0" lang="es-ES" sz="1600" kern="1200" baseline="0" dirty="0">
                          <a:solidFill>
                            <a:schemeClr val="tx1"/>
                          </a:solidFill>
                          <a:latin typeface="+mj-lt"/>
                          <a:ea typeface="+mn-ea"/>
                          <a:cs typeface="+mn-cs"/>
                        </a:rPr>
                        <a:t>Explicar la evolución y configuración política de los reinos cristianos…</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600" dirty="0">
                          <a:solidFill>
                            <a:srgbClr val="000000"/>
                          </a:solidFill>
                          <a:latin typeface="+mj-lt"/>
                          <a:ea typeface="Calibri"/>
                          <a:cs typeface="DJEIJB+Arial"/>
                        </a:rPr>
                        <a:t>1.1. Explica las causas de la invasión musulmana y de su rápida ocupación de la península.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1.2. Representa una línea del tiempo desde 711 hasta 1474, situando en una fila los principales acontecimientos relativos a Al Ándalus y en otra los relativos a los reinos cristianos.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1.3. Describe la evolución política de Al Ándalus.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1.4. Resume los cambios económicos, sociales y culturales introducidos por los musulmanes en Al Ándalus. </a:t>
                      </a:r>
                      <a:endParaRPr lang="es-ES" sz="1600" dirty="0">
                        <a:solidFill>
                          <a:srgbClr val="000000"/>
                        </a:solidFill>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Times New Roman"/>
                        </a:rPr>
                        <a:t>2.1.</a:t>
                      </a:r>
                    </a:p>
                    <a:p>
                      <a:pPr algn="just">
                        <a:lnSpc>
                          <a:spcPct val="115000"/>
                        </a:lnSpc>
                        <a:spcAft>
                          <a:spcPts val="0"/>
                        </a:spcAft>
                      </a:pPr>
                      <a:r>
                        <a:rPr lang="es-ES" sz="1600" dirty="0">
                          <a:solidFill>
                            <a:srgbClr val="000000"/>
                          </a:solidFill>
                          <a:latin typeface="+mj-lt"/>
                          <a:ea typeface="Calibri"/>
                          <a:cs typeface="Times New Roman"/>
                        </a:rPr>
                        <a:t>2..2.</a:t>
                      </a:r>
                    </a:p>
                    <a:p>
                      <a:pPr algn="just">
                        <a:lnSpc>
                          <a:spcPct val="115000"/>
                        </a:lnSpc>
                        <a:spcAft>
                          <a:spcPts val="0"/>
                        </a:spcAft>
                      </a:pPr>
                      <a:r>
                        <a:rPr lang="es-ES" sz="1600" dirty="0">
                          <a:solidFill>
                            <a:srgbClr val="000000"/>
                          </a:solidFill>
                          <a:latin typeface="+mj-lt"/>
                          <a:ea typeface="Calibri"/>
                          <a:cs typeface="Times New Roman"/>
                        </a:rPr>
                        <a:t>2.3.</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20180902-WA0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259632" y="116632"/>
            <a:ext cx="7088576" cy="6624736"/>
          </a:xfrm>
          <a:prstGeom prst="rect">
            <a:avLst/>
          </a:prstGeom>
        </p:spPr>
      </p:pic>
      <p:sp>
        <p:nvSpPr>
          <p:cNvPr id="2" name="Título 1"/>
          <p:cNvSpPr>
            <a:spLocks noGrp="1"/>
          </p:cNvSpPr>
          <p:nvPr>
            <p:ph type="title"/>
          </p:nvPr>
        </p:nvSpPr>
        <p:spPr>
          <a:xfrm>
            <a:off x="1547664" y="260648"/>
            <a:ext cx="6156176" cy="587912"/>
          </a:xfrm>
        </p:spPr>
        <p:txBody>
          <a:bodyPr>
            <a:normAutofit fontScale="90000"/>
          </a:bodyPr>
          <a:lstStyle/>
          <a:p>
            <a:r>
              <a:rPr lang="es-ES" dirty="0">
                <a:solidFill>
                  <a:schemeClr val="bg1"/>
                </a:solidFill>
              </a:rPr>
              <a:t>El perfil profesional. 2021</a:t>
            </a:r>
            <a:endParaRPr lang="es-ES_tradnl" dirty="0">
              <a:solidFill>
                <a:schemeClr val="bg1"/>
              </a:solidFill>
            </a:endParaRPr>
          </a:p>
        </p:txBody>
      </p:sp>
    </p:spTree>
    <p:extLst>
      <p:ext uri="{BB962C8B-B14F-4D97-AF65-F5344CB8AC3E}">
        <p14:creationId xmlns:p14="http://schemas.microsoft.com/office/powerpoint/2010/main" val="3001819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9512" y="1628800"/>
            <a:ext cx="8856984" cy="49685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p:nvPr>
        </p:nvSpPr>
        <p:spPr/>
        <p:txBody>
          <a:bodyPr>
            <a:normAutofit fontScale="90000"/>
          </a:bodyPr>
          <a:lstStyle/>
          <a:p>
            <a:r>
              <a:rPr lang="es-ES" dirty="0"/>
              <a:t>La Programación didáctica. Secundaria</a:t>
            </a:r>
            <a:endParaRPr lang="es-ES_tradnl" dirty="0"/>
          </a:p>
        </p:txBody>
      </p:sp>
      <p:sp>
        <p:nvSpPr>
          <p:cNvPr id="5" name="Rectángulo 4"/>
          <p:cNvSpPr/>
          <p:nvPr/>
        </p:nvSpPr>
        <p:spPr>
          <a:xfrm>
            <a:off x="431032" y="1772816"/>
            <a:ext cx="8712968" cy="4247317"/>
          </a:xfrm>
          <a:prstGeom prst="rect">
            <a:avLst/>
          </a:prstGeom>
        </p:spPr>
        <p:txBody>
          <a:bodyPr wrap="square">
            <a:spAutoFit/>
          </a:bodyPr>
          <a:lstStyle/>
          <a:p>
            <a:r>
              <a:rPr lang="es-ES" dirty="0"/>
              <a:t>a) Secuencia y temporalización de los contenidos.</a:t>
            </a:r>
          </a:p>
          <a:p>
            <a:r>
              <a:rPr lang="es-ES" dirty="0">
                <a:solidFill>
                  <a:srgbClr val="FF0000"/>
                </a:solidFill>
              </a:rPr>
              <a:t>b) Estándares de aprendizaje evaluables que se consideran básicos.</a:t>
            </a:r>
          </a:p>
          <a:p>
            <a:r>
              <a:rPr lang="es-ES" dirty="0"/>
              <a:t>c) Decisiones metodológicas y didácticas.</a:t>
            </a:r>
          </a:p>
          <a:p>
            <a:r>
              <a:rPr lang="es-ES" dirty="0"/>
              <a:t>d) Perfil de cada una de las competencias de acuerdo con lo establecido en la</a:t>
            </a:r>
          </a:p>
          <a:p>
            <a:r>
              <a:rPr lang="es-ES" dirty="0"/>
              <a:t>Orden ECD/65/2015, de 21 de enero.</a:t>
            </a:r>
          </a:p>
          <a:p>
            <a:r>
              <a:rPr lang="es-ES" dirty="0"/>
              <a:t>e) Concreción de elementos transversales que se trabajarán en cada materia.</a:t>
            </a:r>
          </a:p>
          <a:p>
            <a:r>
              <a:rPr lang="es-ES" dirty="0">
                <a:solidFill>
                  <a:srgbClr val="FF0000"/>
                </a:solidFill>
              </a:rPr>
              <a:t>f) Medidas que promuevan el hábito de la lectura.</a:t>
            </a:r>
          </a:p>
          <a:p>
            <a:r>
              <a:rPr lang="es-ES" dirty="0"/>
              <a:t>g) Estrategias e instrumentos para la evaluación de los aprendizajes del alumnado</a:t>
            </a:r>
          </a:p>
          <a:p>
            <a:r>
              <a:rPr lang="es-ES" dirty="0"/>
              <a:t>y criterios de calificación.</a:t>
            </a:r>
          </a:p>
          <a:p>
            <a:r>
              <a:rPr lang="es-ES" dirty="0">
                <a:solidFill>
                  <a:srgbClr val="FF0000"/>
                </a:solidFill>
              </a:rPr>
              <a:t>h) Actividades de recuperación de los alumnos con materias pendientes de cursos</a:t>
            </a:r>
          </a:p>
          <a:p>
            <a:r>
              <a:rPr lang="es-ES" dirty="0">
                <a:solidFill>
                  <a:srgbClr val="FF0000"/>
                </a:solidFill>
              </a:rPr>
              <a:t>anteriores</a:t>
            </a:r>
            <a:r>
              <a:rPr lang="es-ES" dirty="0"/>
              <a:t>.</a:t>
            </a:r>
          </a:p>
          <a:p>
            <a:r>
              <a:rPr lang="es-ES" dirty="0"/>
              <a:t>i) Medidas de atención a la diversidad.</a:t>
            </a:r>
          </a:p>
          <a:p>
            <a:r>
              <a:rPr lang="es-ES" dirty="0"/>
              <a:t>j) Materiales y recursos de desarrollo curricular.</a:t>
            </a:r>
          </a:p>
          <a:p>
            <a:r>
              <a:rPr lang="es-ES" dirty="0"/>
              <a:t>k) Programa de actividades extraescolares y complementarias.</a:t>
            </a:r>
          </a:p>
          <a:p>
            <a:r>
              <a:rPr lang="es-ES" dirty="0"/>
              <a:t>l) Procedimiento de evaluación de la programación didáctica y sus indicadores de logro.</a:t>
            </a:r>
            <a:endParaRPr lang="es-ES_tradnl" dirty="0"/>
          </a:p>
        </p:txBody>
      </p:sp>
    </p:spTree>
    <p:extLst>
      <p:ext uri="{BB962C8B-B14F-4D97-AF65-F5344CB8AC3E}">
        <p14:creationId xmlns:p14="http://schemas.microsoft.com/office/powerpoint/2010/main" val="65745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9512" y="1628800"/>
            <a:ext cx="8856984" cy="49685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p:nvPr>
        </p:nvSpPr>
        <p:spPr/>
        <p:txBody>
          <a:bodyPr>
            <a:normAutofit/>
          </a:bodyPr>
          <a:lstStyle/>
          <a:p>
            <a:r>
              <a:rPr lang="es-ES" dirty="0"/>
              <a:t>La Programación didáctica. FP 1</a:t>
            </a:r>
            <a:endParaRPr lang="es-ES_tradnl" dirty="0"/>
          </a:p>
        </p:txBody>
      </p:sp>
      <p:sp>
        <p:nvSpPr>
          <p:cNvPr id="5" name="Rectángulo 4"/>
          <p:cNvSpPr/>
          <p:nvPr/>
        </p:nvSpPr>
        <p:spPr>
          <a:xfrm>
            <a:off x="431032" y="1772816"/>
            <a:ext cx="8712968" cy="5078313"/>
          </a:xfrm>
          <a:prstGeom prst="rect">
            <a:avLst/>
          </a:prstGeom>
        </p:spPr>
        <p:txBody>
          <a:bodyPr wrap="square">
            <a:spAutoFit/>
          </a:bodyPr>
          <a:lstStyle/>
          <a:p>
            <a:r>
              <a:rPr lang="es-ES" b="1" i="1" dirty="0"/>
              <a:t>Las programaciones didácticas de los ciclos formativos incluirán necesariamente, en relación con cada uno de los módulos profesionales que los componen, los siguientes aspectos: </a:t>
            </a:r>
            <a:endParaRPr lang="es-ES" b="1" dirty="0"/>
          </a:p>
          <a:p>
            <a:r>
              <a:rPr lang="es-ES" i="1" dirty="0"/>
              <a:t>a) Las competencias profesionales asociadas, las capacidades profesionales u objetivos expresados en resultados de aprendizaje, contenidos y criterios de evaluación establecidos en el currículo de la Comunidad de Castilla y León para el ciclo formativo. </a:t>
            </a:r>
            <a:endParaRPr lang="es-ES" dirty="0"/>
          </a:p>
          <a:p>
            <a:r>
              <a:rPr lang="es-ES" i="1" dirty="0"/>
              <a:t>b) La distribución temporal de los contenidos en el curso correspondiente. </a:t>
            </a:r>
            <a:endParaRPr lang="es-ES" dirty="0"/>
          </a:p>
          <a:p>
            <a:r>
              <a:rPr lang="es-ES" i="1" dirty="0"/>
              <a:t>c) La metodología didáctica que se va a aplicar. </a:t>
            </a:r>
            <a:endParaRPr lang="es-ES" dirty="0"/>
          </a:p>
          <a:p>
            <a:r>
              <a:rPr lang="es-ES" i="1" dirty="0"/>
              <a:t>d) Los procedimientos de evaluación del aprendizaje del alumnado, recogiendo las actuaciones que se llevarán a cabo para evaluar los resultados de aprendizaje y los criterios de calificación de los módulos y el procedimiento y plazos a seguir para la presentación y tramitación de reclamaciones. </a:t>
            </a:r>
            <a:endParaRPr lang="es-ES" dirty="0"/>
          </a:p>
          <a:p>
            <a:r>
              <a:rPr lang="es-ES" i="1" dirty="0"/>
              <a:t>e) El número máximo de faltas de asistencia no justificadas o las actividades no realizadas que determinarán la imposibilidad de aplicar la evaluación continua y el procedimiento a seguir para la evaluación del alumnado en estos casos. </a:t>
            </a:r>
            <a:endParaRPr lang="es-ES" dirty="0"/>
          </a:p>
          <a:p>
            <a:r>
              <a:rPr lang="es-ES" i="1" dirty="0"/>
              <a:t>f) Los materiales y recursos didácticos que se vayan a utilizar, así como las referencias bibliográficas que se necesiten. </a:t>
            </a:r>
            <a:endParaRPr lang="es-ES" dirty="0"/>
          </a:p>
          <a:p>
            <a:endParaRPr lang="es-ES" dirty="0"/>
          </a:p>
          <a:p>
            <a:r>
              <a:rPr lang="es-ES_tradnl" dirty="0"/>
              <a:t>	</a:t>
            </a:r>
          </a:p>
        </p:txBody>
      </p:sp>
    </p:spTree>
    <p:extLst>
      <p:ext uri="{BB962C8B-B14F-4D97-AF65-F5344CB8AC3E}">
        <p14:creationId xmlns:p14="http://schemas.microsoft.com/office/powerpoint/2010/main" val="413404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9512" y="1628800"/>
            <a:ext cx="8856984" cy="49685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p:nvPr>
        </p:nvSpPr>
        <p:spPr/>
        <p:txBody>
          <a:bodyPr>
            <a:normAutofit/>
          </a:bodyPr>
          <a:lstStyle/>
          <a:p>
            <a:r>
              <a:rPr lang="es-ES" dirty="0"/>
              <a:t>La Programación didáctica. FP 2</a:t>
            </a:r>
            <a:endParaRPr lang="es-ES_tradnl" dirty="0"/>
          </a:p>
        </p:txBody>
      </p:sp>
      <p:sp>
        <p:nvSpPr>
          <p:cNvPr id="5" name="Rectángulo 4"/>
          <p:cNvSpPr/>
          <p:nvPr/>
        </p:nvSpPr>
        <p:spPr>
          <a:xfrm>
            <a:off x="431032" y="1772816"/>
            <a:ext cx="8712968" cy="3693319"/>
          </a:xfrm>
          <a:prstGeom prst="rect">
            <a:avLst/>
          </a:prstGeom>
        </p:spPr>
        <p:txBody>
          <a:bodyPr wrap="square">
            <a:spAutoFit/>
          </a:bodyPr>
          <a:lstStyle/>
          <a:p>
            <a:r>
              <a:rPr lang="es-ES" i="1" dirty="0"/>
              <a:t>g) Las actividades complementarias y extraescolares que, en su caso, se pretendan realizar. </a:t>
            </a:r>
            <a:endParaRPr lang="es-ES" dirty="0"/>
          </a:p>
          <a:p>
            <a:r>
              <a:rPr lang="es-ES" i="1" dirty="0"/>
              <a:t>h) Las medidas de atención a la diversidad para el alumnado que las precisen, teniendo en cuenta los informes de evaluación psicopedagógica, así como los procesos de evaluación adecuados a las adaptaciones metodológicas, incluyendo la adaptación de los criterios y los procedimientos de evaluación cuando el ciclo formativo vaya a ser cursado por alumnado con necesidades educativas especiales o con algún tipo de discapacidad que garanticen su accesibilidad a las pruebas de evaluación. </a:t>
            </a:r>
            <a:endParaRPr lang="es-ES" dirty="0"/>
          </a:p>
          <a:p>
            <a:r>
              <a:rPr lang="es-ES" i="1" dirty="0"/>
              <a:t>i) La planificación de las actividades de recuperación de los módulos profesionales pendientes de superación, y expresamente aquellas que puedan ser realizables de forma autónoma por el alumnado. </a:t>
            </a:r>
            <a:endParaRPr lang="es-ES" dirty="0"/>
          </a:p>
          <a:p>
            <a:r>
              <a:rPr lang="es-ES" i="1" dirty="0"/>
              <a:t>j) La utilización de las tecnologías de la información y comunicación (TIC) en la actividad docente.</a:t>
            </a:r>
            <a:endParaRPr lang="es-ES" dirty="0"/>
          </a:p>
          <a:p>
            <a:r>
              <a:rPr lang="es-ES_tradnl" dirty="0"/>
              <a:t>	</a:t>
            </a:r>
          </a:p>
        </p:txBody>
      </p:sp>
    </p:spTree>
    <p:extLst>
      <p:ext uri="{BB962C8B-B14F-4D97-AF65-F5344CB8AC3E}">
        <p14:creationId xmlns:p14="http://schemas.microsoft.com/office/powerpoint/2010/main" val="2841262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47664" y="1988840"/>
            <a:ext cx="5650906" cy="2308324"/>
          </a:xfrm>
          <a:prstGeom prst="rect">
            <a:avLst/>
          </a:prstGeom>
          <a:noFill/>
        </p:spPr>
        <p:txBody>
          <a:bodyPr wrap="none" rtlCol="0">
            <a:spAutoFit/>
          </a:bodyPr>
          <a:lstStyle/>
          <a:p>
            <a:r>
              <a:rPr lang="es-ES" sz="4800" dirty="0">
                <a:solidFill>
                  <a:srgbClr val="FF0000"/>
                </a:solidFill>
              </a:rPr>
              <a:t>PRIMERA TAREA:</a:t>
            </a:r>
          </a:p>
          <a:p>
            <a:endParaRPr lang="es-ES" sz="4800" dirty="0"/>
          </a:p>
          <a:p>
            <a:r>
              <a:rPr lang="es-ES" sz="4800" dirty="0"/>
              <a:t>Secuenciar Contenidos</a:t>
            </a:r>
            <a:endParaRPr lang="es-ES_tradnl" sz="4800" dirty="0"/>
          </a:p>
        </p:txBody>
      </p:sp>
    </p:spTree>
    <p:extLst>
      <p:ext uri="{BB962C8B-B14F-4D97-AF65-F5344CB8AC3E}">
        <p14:creationId xmlns:p14="http://schemas.microsoft.com/office/powerpoint/2010/main" val="1064584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04081" y="1628801"/>
            <a:ext cx="8370533" cy="4824536"/>
          </a:xfrm>
          <a:prstGeom prst="rect">
            <a:avLst/>
          </a:prstGeom>
        </p:spPr>
      </p:pic>
      <p:sp>
        <p:nvSpPr>
          <p:cNvPr id="3" name="2 Marcador de contenido"/>
          <p:cNvSpPr>
            <a:spLocks noGrp="1"/>
          </p:cNvSpPr>
          <p:nvPr>
            <p:ph sz="quarter" idx="1"/>
          </p:nvPr>
        </p:nvSpPr>
        <p:spPr>
          <a:xfrm>
            <a:off x="612648" y="1844824"/>
            <a:ext cx="8153400" cy="4495800"/>
          </a:xfrm>
        </p:spPr>
        <p:txBody>
          <a:bodyPr>
            <a:normAutofit/>
          </a:bodyPr>
          <a:lstStyle/>
          <a:p>
            <a:pPr algn="just">
              <a:buNone/>
            </a:pPr>
            <a:r>
              <a:rPr lang="es-ES" b="1" dirty="0"/>
              <a:t> </a:t>
            </a:r>
            <a:r>
              <a:rPr lang="es-ES" b="1" i="1" dirty="0">
                <a:solidFill>
                  <a:srgbClr val="C00000"/>
                </a:solidFill>
              </a:rPr>
              <a:t>“Conjunto de conocimientos, habilidades, destrezas y actitudes que contribuyen al logro de los objetivos de cada enseñanza y etapa educativa y a la adquisición de competencias. </a:t>
            </a:r>
          </a:p>
          <a:p>
            <a:pPr algn="just">
              <a:buNone/>
            </a:pPr>
            <a:r>
              <a:rPr lang="es-ES" b="1" i="1" dirty="0">
                <a:solidFill>
                  <a:srgbClr val="C00000"/>
                </a:solidFill>
              </a:rPr>
              <a:t>    Los contenidos se ordenan en asignaturas, que se clasifican en materias y ámbitos, en función de las etapas educativas o los programas en que participe el alumnado”.</a:t>
            </a:r>
            <a:r>
              <a:rPr lang="es-ES" sz="1800" b="1" i="1" dirty="0">
                <a:solidFill>
                  <a:srgbClr val="C00000"/>
                </a:solidFill>
              </a:rPr>
              <a:t> </a:t>
            </a:r>
            <a:r>
              <a:rPr lang="es-ES" sz="1800" dirty="0"/>
              <a:t>(R.D. 1105/2014, </a:t>
            </a:r>
            <a:r>
              <a:rPr lang="es-ES" sz="1800" dirty="0" err="1"/>
              <a:t>artº</a:t>
            </a:r>
            <a:r>
              <a:rPr lang="es-ES" sz="1800" dirty="0"/>
              <a:t> 2)</a:t>
            </a:r>
          </a:p>
          <a:p>
            <a:pPr lvl="0">
              <a:buNone/>
            </a:pPr>
            <a:r>
              <a:rPr lang="es-ES" sz="2200" dirty="0">
                <a:latin typeface="Arial" pitchFamily="34" charset="0"/>
                <a:cs typeface="Arial" pitchFamily="34" charset="0"/>
              </a:rPr>
              <a:t>(Contenidos: conocimientos, habilidades, destrezas y actitudes)</a:t>
            </a:r>
          </a:p>
          <a:p>
            <a:pPr>
              <a:buNone/>
            </a:pPr>
            <a:endParaRPr lang="es-ES" dirty="0"/>
          </a:p>
          <a:p>
            <a:endParaRPr lang="es-ES" sz="2400" dirty="0"/>
          </a:p>
        </p:txBody>
      </p:sp>
      <p:sp>
        <p:nvSpPr>
          <p:cNvPr id="2" name="1 Título"/>
          <p:cNvSpPr>
            <a:spLocks noGrp="1"/>
          </p:cNvSpPr>
          <p:nvPr>
            <p:ph type="title"/>
          </p:nvPr>
        </p:nvSpPr>
        <p:spPr/>
        <p:txBody>
          <a:bodyPr/>
          <a:lstStyle/>
          <a:p>
            <a:r>
              <a:rPr lang="es-ES" dirty="0"/>
              <a:t>Contenidos LOMCE</a:t>
            </a:r>
          </a:p>
        </p:txBody>
      </p:sp>
    </p:spTree>
    <p:extLst>
      <p:ext uri="{BB962C8B-B14F-4D97-AF65-F5344CB8AC3E}">
        <p14:creationId xmlns:p14="http://schemas.microsoft.com/office/powerpoint/2010/main" val="1984180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513428" y="1516892"/>
            <a:ext cx="8351840" cy="51125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Título"/>
          <p:cNvSpPr>
            <a:spLocks noGrp="1"/>
          </p:cNvSpPr>
          <p:nvPr>
            <p:ph type="title"/>
          </p:nvPr>
        </p:nvSpPr>
        <p:spPr/>
        <p:txBody>
          <a:bodyPr/>
          <a:lstStyle/>
          <a:p>
            <a:r>
              <a:rPr lang="es-ES" dirty="0"/>
              <a:t>Contenidos LOMCE</a:t>
            </a:r>
          </a:p>
        </p:txBody>
      </p:sp>
      <p:sp>
        <p:nvSpPr>
          <p:cNvPr id="3" name="2 Marcador de contenido"/>
          <p:cNvSpPr>
            <a:spLocks noGrp="1"/>
          </p:cNvSpPr>
          <p:nvPr>
            <p:ph sz="quarter" idx="1"/>
          </p:nvPr>
        </p:nvSpPr>
        <p:spPr>
          <a:xfrm>
            <a:off x="612648" y="1628800"/>
            <a:ext cx="8153400" cy="5000660"/>
          </a:xfrm>
        </p:spPr>
        <p:txBody>
          <a:bodyPr>
            <a:normAutofit fontScale="92500" lnSpcReduction="10000"/>
          </a:bodyPr>
          <a:lstStyle/>
          <a:p>
            <a:pPr algn="just">
              <a:buNone/>
            </a:pPr>
            <a:r>
              <a:rPr lang="es-ES" dirty="0"/>
              <a:t>	Constituyen una respuesta a las fuentes epistemológica, psicológica, pedagógica y social del currículo. </a:t>
            </a:r>
          </a:p>
          <a:p>
            <a:pPr algn="just">
              <a:buNone/>
            </a:pPr>
            <a:endParaRPr lang="es-ES" dirty="0"/>
          </a:p>
          <a:p>
            <a:pPr algn="just">
              <a:buNone/>
            </a:pPr>
            <a:r>
              <a:rPr lang="es-ES" dirty="0"/>
              <a:t>	Se trata de especificar, con un grado de concreción adecuado los hechos, conceptos y sistemas conceptuales, los procedimientos, los valores, las actitudes y las normas a través de los cuales se podrá llegar a la consecución de los objetivos. </a:t>
            </a:r>
          </a:p>
          <a:p>
            <a:pPr algn="just">
              <a:buNone/>
            </a:pPr>
            <a:endParaRPr lang="es-ES" dirty="0"/>
          </a:p>
          <a:p>
            <a:pPr algn="just">
              <a:buNone/>
            </a:pPr>
            <a:r>
              <a:rPr lang="es-ES" dirty="0"/>
              <a:t>   Tratando de respetar el carácter integrador de los aprendizajes, </a:t>
            </a:r>
            <a:r>
              <a:rPr lang="es-ES" dirty="0">
                <a:solidFill>
                  <a:srgbClr val="C00000"/>
                </a:solidFill>
              </a:rPr>
              <a:t>no se ha de establecer una separación entre conceptos, procedimientos y actitudes</a:t>
            </a:r>
            <a:r>
              <a:rPr lang="es-ES" dirty="0"/>
              <a:t>.</a:t>
            </a:r>
          </a:p>
        </p:txBody>
      </p:sp>
    </p:spTree>
    <p:extLst>
      <p:ext uri="{BB962C8B-B14F-4D97-AF65-F5344CB8AC3E}">
        <p14:creationId xmlns:p14="http://schemas.microsoft.com/office/powerpoint/2010/main" val="4160166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Currículo LOMCE, contenidos</a:t>
            </a:r>
            <a:r>
              <a:rPr lang="es-ES" i="1" dirty="0"/>
              <a:t> </a:t>
            </a:r>
            <a:br>
              <a:rPr lang="es-ES" i="1" dirty="0"/>
            </a:br>
            <a:r>
              <a:rPr lang="es-ES" sz="2200" i="1" dirty="0"/>
              <a:t>R.D 1105/2014, por el que se establece el currículo básico ESO y Bachillerato.</a:t>
            </a:r>
            <a:endParaRPr lang="es-ES" dirty="0"/>
          </a:p>
        </p:txBody>
      </p:sp>
      <p:graphicFrame>
        <p:nvGraphicFramePr>
          <p:cNvPr id="3" name="2 Tabla"/>
          <p:cNvGraphicFramePr>
            <a:graphicFrameLocks noGrp="1"/>
          </p:cNvGraphicFramePr>
          <p:nvPr/>
        </p:nvGraphicFramePr>
        <p:xfrm>
          <a:off x="251520" y="1519361"/>
          <a:ext cx="8643997" cy="5286388"/>
        </p:xfrm>
        <a:graphic>
          <a:graphicData uri="http://schemas.openxmlformats.org/drawingml/2006/table">
            <a:tbl>
              <a:tblPr/>
              <a:tblGrid>
                <a:gridCol w="2571768">
                  <a:extLst>
                    <a:ext uri="{9D8B030D-6E8A-4147-A177-3AD203B41FA5}">
                      <a16:colId xmlns:a16="http://schemas.microsoft.com/office/drawing/2014/main" val="20000"/>
                    </a:ext>
                  </a:extLst>
                </a:gridCol>
                <a:gridCol w="2500330">
                  <a:extLst>
                    <a:ext uri="{9D8B030D-6E8A-4147-A177-3AD203B41FA5}">
                      <a16:colId xmlns:a16="http://schemas.microsoft.com/office/drawing/2014/main" val="20001"/>
                    </a:ext>
                  </a:extLst>
                </a:gridCol>
                <a:gridCol w="3571899">
                  <a:extLst>
                    <a:ext uri="{9D8B030D-6E8A-4147-A177-3AD203B41FA5}">
                      <a16:colId xmlns:a16="http://schemas.microsoft.com/office/drawing/2014/main" val="20002"/>
                    </a:ext>
                  </a:extLst>
                </a:gridCol>
              </a:tblGrid>
              <a:tr h="332046">
                <a:tc gridSpan="3">
                  <a:txBody>
                    <a:bodyPr/>
                    <a:lstStyle/>
                    <a:p>
                      <a:pPr>
                        <a:lnSpc>
                          <a:spcPct val="115000"/>
                        </a:lnSpc>
                        <a:spcAft>
                          <a:spcPts val="0"/>
                        </a:spcAft>
                      </a:pPr>
                      <a:r>
                        <a:rPr lang="es-ES" sz="1600" dirty="0">
                          <a:solidFill>
                            <a:srgbClr val="C00000"/>
                          </a:solidFill>
                          <a:latin typeface="+mj-lt"/>
                          <a:ea typeface="Calibri"/>
                          <a:cs typeface="DJEIJB+Arial"/>
                        </a:rPr>
                        <a:t>Bloque 2. </a:t>
                      </a:r>
                      <a:r>
                        <a:rPr lang="es-ES" sz="1600" dirty="0">
                          <a:solidFill>
                            <a:srgbClr val="000000"/>
                          </a:solidFill>
                          <a:latin typeface="+mj-lt"/>
                          <a:ea typeface="Calibri"/>
                          <a:cs typeface="DJEIJB+Arial"/>
                        </a:rPr>
                        <a:t>La Edad Media: Tres culturas y un mapa político en constante cambio (711-1474)</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32046">
                <a:tc>
                  <a:txBody>
                    <a:bodyPr/>
                    <a:lstStyle/>
                    <a:p>
                      <a:pPr>
                        <a:lnSpc>
                          <a:spcPct val="115000"/>
                        </a:lnSpc>
                        <a:spcAft>
                          <a:spcPts val="0"/>
                        </a:spcAft>
                      </a:pPr>
                      <a:r>
                        <a:rPr lang="es-ES" sz="1600" dirty="0">
                          <a:solidFill>
                            <a:srgbClr val="C00000"/>
                          </a:solidFill>
                          <a:latin typeface="+mj-lt"/>
                          <a:ea typeface="Calibri"/>
                          <a:cs typeface="DJEIJB+Arial"/>
                        </a:rPr>
                        <a:t>Contenidos</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Criterios evaluación</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Estándares de aprendizaje</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22296">
                <a:tc>
                  <a:txBody>
                    <a:bodyPr/>
                    <a:lstStyle/>
                    <a:p>
                      <a:pPr algn="just">
                        <a:lnSpc>
                          <a:spcPct val="115000"/>
                        </a:lnSpc>
                        <a:spcAft>
                          <a:spcPts val="0"/>
                        </a:spcAft>
                      </a:pPr>
                      <a:r>
                        <a:rPr lang="es-ES" sz="1600" dirty="0">
                          <a:solidFill>
                            <a:srgbClr val="000000"/>
                          </a:solidFill>
                          <a:latin typeface="+mj-lt"/>
                          <a:ea typeface="Calibri"/>
                          <a:cs typeface="DJEIJB+Arial"/>
                        </a:rPr>
                        <a:t>Al Ándalus: la conquista musulmana de la península; evolución política de Al Ándalus; revitalización económica y urbana; estructura social; religión, cultura y arte. </a:t>
                      </a:r>
                      <a:endParaRPr lang="es-ES" sz="1600" dirty="0">
                        <a:latin typeface="+mj-lt"/>
                        <a:ea typeface="Calibri"/>
                        <a:cs typeface="Times New Roman"/>
                      </a:endParaRPr>
                    </a:p>
                    <a:p>
                      <a:pPr algn="just">
                        <a:lnSpc>
                          <a:spcPct val="115000"/>
                        </a:lnSpc>
                        <a:spcAft>
                          <a:spcPts val="0"/>
                        </a:spcAft>
                      </a:pPr>
                      <a:endParaRPr lang="es-ES" sz="1600" dirty="0">
                        <a:solidFill>
                          <a:srgbClr val="000000"/>
                        </a:solidFill>
                        <a:latin typeface="+mj-lt"/>
                        <a:ea typeface="Calibri"/>
                        <a:cs typeface="DJEIJB+Arial"/>
                      </a:endParaRPr>
                    </a:p>
                    <a:p>
                      <a:pPr algn="just">
                        <a:lnSpc>
                          <a:spcPct val="115000"/>
                        </a:lnSpc>
                        <a:spcAft>
                          <a:spcPts val="0"/>
                        </a:spcAft>
                      </a:pPr>
                      <a:r>
                        <a:rPr lang="es-ES" sz="1600" dirty="0">
                          <a:solidFill>
                            <a:srgbClr val="000000"/>
                          </a:solidFill>
                          <a:latin typeface="+mj-lt"/>
                          <a:ea typeface="Calibri"/>
                          <a:cs typeface="DJEIJB+Arial"/>
                        </a:rPr>
                        <a:t>Los reinos cristianos hasta del siglo XIII: evolución política; el proceso de reconquista y repoblación; del estancamiento a la expansión económica; el régimen señorial y la sociedad estamental….</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42900" indent="-342900" algn="just">
                        <a:lnSpc>
                          <a:spcPct val="115000"/>
                        </a:lnSpc>
                        <a:spcAft>
                          <a:spcPts val="0"/>
                        </a:spcAft>
                        <a:buAutoNum type="arabicPeriod"/>
                      </a:pPr>
                      <a:r>
                        <a:rPr lang="es-ES" sz="1600" dirty="0">
                          <a:solidFill>
                            <a:srgbClr val="000000"/>
                          </a:solidFill>
                          <a:latin typeface="+mj-lt"/>
                          <a:ea typeface="Calibri"/>
                          <a:cs typeface="DJEIJB+Arial"/>
                        </a:rPr>
                        <a:t>Explicar la evolución de los territorios musulmanes en la península, describiendo sus etapas políticas, así como los cambios económicos, sociales y culturales que introdujeron. </a:t>
                      </a:r>
                    </a:p>
                    <a:p>
                      <a:pPr marL="342900" indent="-342900" algn="just">
                        <a:lnSpc>
                          <a:spcPct val="115000"/>
                        </a:lnSpc>
                        <a:spcAft>
                          <a:spcPts val="0"/>
                        </a:spcAft>
                        <a:buAutoNum type="arabicPeriod"/>
                      </a:pPr>
                      <a:r>
                        <a:rPr kumimoji="0" lang="es-ES" sz="1600" kern="1200" baseline="0" dirty="0">
                          <a:solidFill>
                            <a:schemeClr val="tx1"/>
                          </a:solidFill>
                          <a:latin typeface="+mj-lt"/>
                          <a:ea typeface="+mn-ea"/>
                          <a:cs typeface="+mn-cs"/>
                        </a:rPr>
                        <a:t>Explicar la evolución y configuración política de los reinos cristianos…</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600" dirty="0">
                          <a:solidFill>
                            <a:srgbClr val="000000"/>
                          </a:solidFill>
                          <a:latin typeface="+mj-lt"/>
                          <a:ea typeface="Calibri"/>
                          <a:cs typeface="DJEIJB+Arial"/>
                        </a:rPr>
                        <a:t>1.1. Explica las causas de la invasión musulmana y de su rápida ocupación de la península.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1.2. Representa una línea del tiempo desde 711 hasta 1474, situando en una fila los principales acontecimientos relativos a Al Ándalus y en otra los relativos a los reinos cristianos.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1.3. Describe la evolución política de Al Ándalus.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1.4. Resume los cambios económicos, sociales y culturales introducidos por los musulmanes en Al Ándalus. </a:t>
                      </a:r>
                      <a:endParaRPr lang="es-ES" sz="1600" dirty="0">
                        <a:solidFill>
                          <a:srgbClr val="000000"/>
                        </a:solidFill>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Times New Roman"/>
                        </a:rPr>
                        <a:t>2.1.</a:t>
                      </a:r>
                    </a:p>
                    <a:p>
                      <a:pPr algn="just">
                        <a:lnSpc>
                          <a:spcPct val="115000"/>
                        </a:lnSpc>
                        <a:spcAft>
                          <a:spcPts val="0"/>
                        </a:spcAft>
                      </a:pPr>
                      <a:r>
                        <a:rPr lang="es-ES" sz="1600" dirty="0">
                          <a:solidFill>
                            <a:srgbClr val="000000"/>
                          </a:solidFill>
                          <a:latin typeface="+mj-lt"/>
                          <a:ea typeface="Calibri"/>
                          <a:cs typeface="Times New Roman"/>
                        </a:rPr>
                        <a:t>2..2.</a:t>
                      </a:r>
                    </a:p>
                    <a:p>
                      <a:pPr algn="just">
                        <a:lnSpc>
                          <a:spcPct val="115000"/>
                        </a:lnSpc>
                        <a:spcAft>
                          <a:spcPts val="0"/>
                        </a:spcAft>
                      </a:pPr>
                      <a:r>
                        <a:rPr lang="es-ES" sz="1600" dirty="0">
                          <a:solidFill>
                            <a:srgbClr val="000000"/>
                          </a:solidFill>
                          <a:latin typeface="+mj-lt"/>
                          <a:ea typeface="Calibri"/>
                          <a:cs typeface="Times New Roman"/>
                        </a:rPr>
                        <a:t>2.3.</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78367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2467" y="1844824"/>
            <a:ext cx="8370533" cy="3456384"/>
          </a:xfrm>
          <a:prstGeom prst="rect">
            <a:avLst/>
          </a:prstGeom>
        </p:spPr>
      </p:pic>
      <p:sp>
        <p:nvSpPr>
          <p:cNvPr id="2" name="Título 1"/>
          <p:cNvSpPr>
            <a:spLocks noGrp="1"/>
          </p:cNvSpPr>
          <p:nvPr>
            <p:ph type="title"/>
          </p:nvPr>
        </p:nvSpPr>
        <p:spPr/>
        <p:txBody>
          <a:bodyPr>
            <a:normAutofit/>
          </a:bodyPr>
          <a:lstStyle/>
          <a:p>
            <a:r>
              <a:rPr lang="es-ES" dirty="0"/>
              <a:t>Secuenciar contenidos.</a:t>
            </a:r>
            <a:endParaRPr lang="es-ES_tradnl" dirty="0"/>
          </a:p>
        </p:txBody>
      </p:sp>
      <p:sp>
        <p:nvSpPr>
          <p:cNvPr id="3" name="Rectángulo 2"/>
          <p:cNvSpPr/>
          <p:nvPr/>
        </p:nvSpPr>
        <p:spPr>
          <a:xfrm>
            <a:off x="1403648" y="2420888"/>
            <a:ext cx="6352864" cy="2246769"/>
          </a:xfrm>
          <a:prstGeom prst="rect">
            <a:avLst/>
          </a:prstGeom>
        </p:spPr>
        <p:txBody>
          <a:bodyPr wrap="square">
            <a:spAutoFit/>
          </a:bodyPr>
          <a:lstStyle/>
          <a:p>
            <a:r>
              <a:rPr lang="es-ES" sz="2800" dirty="0"/>
              <a:t> Organización curricular: Se relaciona con la agrupación y el ordenamiento de contenidos curriculares para conformar unidades coherentes que se conviertan en asignaturas o módulos.</a:t>
            </a:r>
            <a:endParaRPr lang="es-ES_tradnl" sz="2800" dirty="0"/>
          </a:p>
        </p:txBody>
      </p:sp>
    </p:spTree>
    <p:extLst>
      <p:ext uri="{BB962C8B-B14F-4D97-AF65-F5344CB8AC3E}">
        <p14:creationId xmlns:p14="http://schemas.microsoft.com/office/powerpoint/2010/main" val="1493895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Secuenciar contenidos.</a:t>
            </a:r>
            <a:endParaRPr lang="es-ES_tradnl" dirty="0"/>
          </a:p>
        </p:txBody>
      </p:sp>
      <p:sp>
        <p:nvSpPr>
          <p:cNvPr id="4" name="CuadroTexto 3"/>
          <p:cNvSpPr txBox="1"/>
          <p:nvPr/>
        </p:nvSpPr>
        <p:spPr>
          <a:xfrm>
            <a:off x="614346" y="1844824"/>
            <a:ext cx="7917809" cy="5355312"/>
          </a:xfrm>
          <a:prstGeom prst="rect">
            <a:avLst/>
          </a:prstGeom>
          <a:noFill/>
        </p:spPr>
        <p:txBody>
          <a:bodyPr wrap="none" rtlCol="0">
            <a:spAutoFit/>
          </a:bodyPr>
          <a:lstStyle/>
          <a:p>
            <a:r>
              <a:rPr lang="es-ES" dirty="0"/>
              <a:t>GEOGRAFÍA E HISTORIA (Página 32141 de la Orden EDU/362/2014)</a:t>
            </a:r>
          </a:p>
          <a:p>
            <a:r>
              <a:rPr lang="es-ES" dirty="0"/>
              <a:t>1.- Objetivo de la Historia. Objetivo de la Geografía.</a:t>
            </a:r>
          </a:p>
          <a:p>
            <a:r>
              <a:rPr lang="es-ES" dirty="0"/>
              <a:t>2.- Organización de los contenidos. </a:t>
            </a:r>
          </a:p>
          <a:p>
            <a:pPr lvl="1"/>
            <a:r>
              <a:rPr lang="es-ES" dirty="0"/>
              <a:t>Primero: 3 bloques. El medio físico.</a:t>
            </a:r>
          </a:p>
          <a:p>
            <a:pPr lvl="5"/>
            <a:r>
              <a:rPr lang="es-ES" dirty="0"/>
              <a:t>La Prehistoria.</a:t>
            </a:r>
          </a:p>
          <a:p>
            <a:pPr lvl="5"/>
            <a:r>
              <a:rPr lang="es-ES" dirty="0"/>
              <a:t>Primeras civilizaciones históricas y mundo clásico.</a:t>
            </a:r>
          </a:p>
          <a:p>
            <a:pPr lvl="1"/>
            <a:r>
              <a:rPr lang="es-ES" dirty="0"/>
              <a:t>Segundo: 2 bloques. La Historia. Edad Media.</a:t>
            </a:r>
          </a:p>
          <a:p>
            <a:pPr lvl="5"/>
            <a:r>
              <a:rPr lang="es-ES" dirty="0"/>
              <a:t>Historia. La Edad Moderna.</a:t>
            </a:r>
          </a:p>
          <a:p>
            <a:pPr lvl="1"/>
            <a:r>
              <a:rPr lang="es-ES" dirty="0"/>
              <a:t>Tercero: 3 bloques: Población y sociedad.</a:t>
            </a:r>
          </a:p>
          <a:p>
            <a:pPr lvl="5"/>
            <a:r>
              <a:rPr lang="es-ES" dirty="0"/>
              <a:t>Actividad económica y espacio geográfico.</a:t>
            </a:r>
          </a:p>
          <a:p>
            <a:pPr lvl="5"/>
            <a:r>
              <a:rPr lang="es-ES" dirty="0"/>
              <a:t>Transformaciones y desequilibrios en el mundo actual.</a:t>
            </a:r>
          </a:p>
          <a:p>
            <a:pPr lvl="1"/>
            <a:r>
              <a:rPr lang="es-ES" dirty="0"/>
              <a:t>Cuarto: 10 bloques. El siglo XVIII en Europa hasta 1789.</a:t>
            </a:r>
          </a:p>
          <a:p>
            <a:pPr lvl="5"/>
            <a:r>
              <a:rPr lang="es-ES" dirty="0"/>
              <a:t>………….</a:t>
            </a:r>
          </a:p>
          <a:p>
            <a:r>
              <a:rPr lang="es-ES" dirty="0"/>
              <a:t>3.- Aportación de la asignatura a las distintas competencias.</a:t>
            </a:r>
          </a:p>
          <a:p>
            <a:r>
              <a:rPr lang="es-ES" dirty="0"/>
              <a:t>4.- Aspectos fundamentales de la Metodología a utilizar. Estrategias metodológicas.</a:t>
            </a:r>
          </a:p>
          <a:p>
            <a:r>
              <a:rPr lang="es-ES" dirty="0"/>
              <a:t>5.- Criterios de evaluación.</a:t>
            </a:r>
          </a:p>
          <a:p>
            <a:r>
              <a:rPr lang="es-ES" dirty="0"/>
              <a:t>6.- Estándares de aprendizaje evaluables.</a:t>
            </a:r>
          </a:p>
          <a:p>
            <a:endParaRPr lang="es-ES" dirty="0"/>
          </a:p>
          <a:p>
            <a:endParaRPr lang="es-ES_tradnl" dirty="0"/>
          </a:p>
        </p:txBody>
      </p:sp>
    </p:spTree>
    <p:extLst>
      <p:ext uri="{BB962C8B-B14F-4D97-AF65-F5344CB8AC3E}">
        <p14:creationId xmlns:p14="http://schemas.microsoft.com/office/powerpoint/2010/main" val="382815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Secuenciar contenidos.</a:t>
            </a:r>
            <a:endParaRPr lang="es-ES_tradnl" dirty="0"/>
          </a:p>
        </p:txBody>
      </p:sp>
      <p:sp>
        <p:nvSpPr>
          <p:cNvPr id="4" name="CuadroTexto 3"/>
          <p:cNvSpPr txBox="1"/>
          <p:nvPr/>
        </p:nvSpPr>
        <p:spPr>
          <a:xfrm>
            <a:off x="738873" y="2132856"/>
            <a:ext cx="7894854" cy="3970318"/>
          </a:xfrm>
          <a:prstGeom prst="rect">
            <a:avLst/>
          </a:prstGeom>
          <a:noFill/>
        </p:spPr>
        <p:txBody>
          <a:bodyPr wrap="none" rtlCol="0">
            <a:spAutoFit/>
          </a:bodyPr>
          <a:lstStyle/>
          <a:p>
            <a:r>
              <a:rPr lang="es-ES" dirty="0"/>
              <a:t>LENGUA CASTELLANA Y LITERATURA (Página 32163 de la Orden EDU/362/2014)</a:t>
            </a:r>
          </a:p>
          <a:p>
            <a:r>
              <a:rPr lang="es-ES" dirty="0"/>
              <a:t>1.- Objetivo y finalidad</a:t>
            </a:r>
          </a:p>
          <a:p>
            <a:r>
              <a:rPr lang="es-ES" dirty="0"/>
              <a:t>2.- Organización de los contenidos. 4 bloques</a:t>
            </a:r>
          </a:p>
          <a:p>
            <a:pPr lvl="1"/>
            <a:r>
              <a:rPr lang="es-ES" dirty="0"/>
              <a:t>. Comunicación Oral: Escuchar y hablar.</a:t>
            </a:r>
          </a:p>
          <a:p>
            <a:pPr lvl="1"/>
            <a:r>
              <a:rPr lang="es-ES" dirty="0"/>
              <a:t>. Comunicación escrita: leer y escribir.</a:t>
            </a:r>
          </a:p>
          <a:p>
            <a:pPr lvl="1"/>
            <a:r>
              <a:rPr lang="es-ES" dirty="0"/>
              <a:t>. Conocimiento de la Lengua.</a:t>
            </a:r>
          </a:p>
          <a:p>
            <a:pPr lvl="1"/>
            <a:r>
              <a:rPr lang="es-ES" dirty="0"/>
              <a:t>. Educación literaria.</a:t>
            </a:r>
          </a:p>
          <a:p>
            <a:r>
              <a:rPr lang="es-ES" dirty="0"/>
              <a:t>3.- Gradación de los aprendizajes.</a:t>
            </a:r>
          </a:p>
          <a:p>
            <a:r>
              <a:rPr lang="es-ES" dirty="0"/>
              <a:t>4.- Metodología a utilizar. Estrategias metodológicas.</a:t>
            </a:r>
          </a:p>
          <a:p>
            <a:r>
              <a:rPr lang="es-ES" dirty="0"/>
              <a:t>5.- Planteamientos específicos a tener en cuenta en la evaluación.</a:t>
            </a:r>
          </a:p>
          <a:p>
            <a:r>
              <a:rPr lang="es-ES" dirty="0"/>
              <a:t>5.- Criterios de evaluación.</a:t>
            </a:r>
          </a:p>
          <a:p>
            <a:r>
              <a:rPr lang="es-ES" dirty="0"/>
              <a:t>6.- Estándares de aprendizaje evaluables.</a:t>
            </a:r>
          </a:p>
          <a:p>
            <a:endParaRPr lang="es-ES" dirty="0"/>
          </a:p>
          <a:p>
            <a:endParaRPr lang="es-ES_tradnl" dirty="0"/>
          </a:p>
        </p:txBody>
      </p:sp>
    </p:spTree>
    <p:extLst>
      <p:ext uri="{BB962C8B-B14F-4D97-AF65-F5344CB8AC3E}">
        <p14:creationId xmlns:p14="http://schemas.microsoft.com/office/powerpoint/2010/main" val="231898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UNESCO. Informe </a:t>
            </a:r>
            <a:r>
              <a:rPr lang="es-ES" dirty="0" err="1"/>
              <a:t>Delors</a:t>
            </a:r>
            <a:r>
              <a:rPr lang="es-ES" dirty="0"/>
              <a:t>. 1996</a:t>
            </a:r>
            <a:endParaRPr lang="es-ES_tradnl" dirty="0"/>
          </a:p>
        </p:txBody>
      </p:sp>
      <p:pic>
        <p:nvPicPr>
          <p:cNvPr id="3" name="Imagen 2"/>
          <p:cNvPicPr>
            <a:picLocks noChangeAspect="1"/>
          </p:cNvPicPr>
          <p:nvPr/>
        </p:nvPicPr>
        <p:blipFill>
          <a:blip r:embed="rId2" cstate="print"/>
          <a:stretch>
            <a:fillRect/>
          </a:stretch>
        </p:blipFill>
        <p:spPr>
          <a:xfrm>
            <a:off x="480120" y="1700808"/>
            <a:ext cx="8282880" cy="4348512"/>
          </a:xfrm>
          <a:prstGeom prst="rect">
            <a:avLst/>
          </a:prstGeom>
        </p:spPr>
      </p:pic>
    </p:spTree>
    <p:extLst>
      <p:ext uri="{BB962C8B-B14F-4D97-AF65-F5344CB8AC3E}">
        <p14:creationId xmlns:p14="http://schemas.microsoft.com/office/powerpoint/2010/main" val="1364146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Secuenciar contenidos.</a:t>
            </a:r>
            <a:endParaRPr lang="es-ES_tradnl" dirty="0"/>
          </a:p>
        </p:txBody>
      </p:sp>
      <p:sp>
        <p:nvSpPr>
          <p:cNvPr id="4" name="CuadroTexto 3"/>
          <p:cNvSpPr txBox="1"/>
          <p:nvPr/>
        </p:nvSpPr>
        <p:spPr>
          <a:xfrm>
            <a:off x="738873" y="2132856"/>
            <a:ext cx="5850769" cy="3416320"/>
          </a:xfrm>
          <a:prstGeom prst="rect">
            <a:avLst/>
          </a:prstGeom>
          <a:noFill/>
        </p:spPr>
        <p:txBody>
          <a:bodyPr wrap="none" rtlCol="0">
            <a:spAutoFit/>
          </a:bodyPr>
          <a:lstStyle/>
          <a:p>
            <a:r>
              <a:rPr lang="es-ES" dirty="0"/>
              <a:t>MATEMATICAS (Página 32190 de la Orden EDU/362/2014)</a:t>
            </a:r>
          </a:p>
          <a:p>
            <a:r>
              <a:rPr lang="es-ES" dirty="0"/>
              <a:t>1.- Carácter formativo e instrumental</a:t>
            </a:r>
          </a:p>
          <a:p>
            <a:r>
              <a:rPr lang="es-ES" dirty="0"/>
              <a:t>2.- Organización de los contenidos. 5 bloques</a:t>
            </a:r>
          </a:p>
          <a:p>
            <a:pPr lvl="1"/>
            <a:r>
              <a:rPr lang="es-ES" dirty="0"/>
              <a:t>. Contenidos comunes.</a:t>
            </a:r>
          </a:p>
          <a:p>
            <a:pPr lvl="1"/>
            <a:r>
              <a:rPr lang="es-ES" dirty="0"/>
              <a:t>. Números y álgebra.</a:t>
            </a:r>
          </a:p>
          <a:p>
            <a:pPr lvl="1"/>
            <a:r>
              <a:rPr lang="es-ES" dirty="0"/>
              <a:t>. Geometría.</a:t>
            </a:r>
          </a:p>
          <a:p>
            <a:pPr lvl="1"/>
            <a:r>
              <a:rPr lang="es-ES" dirty="0"/>
              <a:t>. Funciones.</a:t>
            </a:r>
          </a:p>
          <a:p>
            <a:pPr lvl="1"/>
            <a:r>
              <a:rPr lang="es-ES" dirty="0"/>
              <a:t>. Estadística y probabilidad.</a:t>
            </a:r>
          </a:p>
          <a:p>
            <a:r>
              <a:rPr lang="es-ES" dirty="0"/>
              <a:t>3.- Estrategias metodológicas.</a:t>
            </a:r>
          </a:p>
          <a:p>
            <a:r>
              <a:rPr lang="es-ES" dirty="0"/>
              <a:t>4.- Aportación de la asignatura a las competencias clave.</a:t>
            </a:r>
          </a:p>
          <a:p>
            <a:endParaRPr lang="es-ES" dirty="0"/>
          </a:p>
          <a:p>
            <a:endParaRPr lang="es-ES_tradnl" dirty="0"/>
          </a:p>
        </p:txBody>
      </p:sp>
    </p:spTree>
    <p:extLst>
      <p:ext uri="{BB962C8B-B14F-4D97-AF65-F5344CB8AC3E}">
        <p14:creationId xmlns:p14="http://schemas.microsoft.com/office/powerpoint/2010/main" val="85548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Secuenciar contenidos.</a:t>
            </a:r>
            <a:endParaRPr lang="es-ES_tradnl" dirty="0"/>
          </a:p>
        </p:txBody>
      </p:sp>
      <p:sp>
        <p:nvSpPr>
          <p:cNvPr id="4" name="CuadroTexto 3"/>
          <p:cNvSpPr txBox="1"/>
          <p:nvPr/>
        </p:nvSpPr>
        <p:spPr>
          <a:xfrm>
            <a:off x="738873" y="2132856"/>
            <a:ext cx="7721922" cy="3416320"/>
          </a:xfrm>
          <a:prstGeom prst="rect">
            <a:avLst/>
          </a:prstGeom>
          <a:noFill/>
        </p:spPr>
        <p:txBody>
          <a:bodyPr wrap="none" rtlCol="0">
            <a:spAutoFit/>
          </a:bodyPr>
          <a:lstStyle/>
          <a:p>
            <a:r>
              <a:rPr lang="es-ES" dirty="0"/>
              <a:t>PRIMERA LENGUA EXTRANJERA (Página 32232 de la Orden EDU/362/2014)</a:t>
            </a:r>
          </a:p>
          <a:p>
            <a:r>
              <a:rPr lang="es-ES" dirty="0"/>
              <a:t>1.- Contribución de la asignatura al desarrollo de las competencias clave.</a:t>
            </a:r>
          </a:p>
          <a:p>
            <a:r>
              <a:rPr lang="es-ES" dirty="0"/>
              <a:t>2.- Organización de los contenidos. 5 bloques</a:t>
            </a:r>
          </a:p>
          <a:p>
            <a:pPr lvl="1"/>
            <a:r>
              <a:rPr lang="es-ES" dirty="0"/>
              <a:t>. Comprensión de textos orales</a:t>
            </a:r>
          </a:p>
          <a:p>
            <a:pPr lvl="1"/>
            <a:r>
              <a:rPr lang="es-ES" dirty="0"/>
              <a:t>. Producción de textos orales: expresión e interacción.</a:t>
            </a:r>
          </a:p>
          <a:p>
            <a:pPr lvl="1"/>
            <a:r>
              <a:rPr lang="es-ES" dirty="0"/>
              <a:t>. Comprensión de textos escritos.</a:t>
            </a:r>
          </a:p>
          <a:p>
            <a:pPr lvl="1"/>
            <a:r>
              <a:rPr lang="es-ES" dirty="0"/>
              <a:t>. Producción de textos escritos: expresión e interacción.</a:t>
            </a:r>
          </a:p>
          <a:p>
            <a:r>
              <a:rPr lang="es-ES" dirty="0"/>
              <a:t>3.- Relación entre contenidos, criterios de evaluación y estándares de aprendizaje.</a:t>
            </a:r>
          </a:p>
          <a:p>
            <a:r>
              <a:rPr lang="es-ES" dirty="0"/>
              <a:t>4.- Metodología de la enseñanza y aprendizaje de las lenguas extranjeras.</a:t>
            </a:r>
          </a:p>
          <a:p>
            <a:r>
              <a:rPr lang="es-ES" dirty="0"/>
              <a:t>5.- Evaluación.</a:t>
            </a:r>
          </a:p>
          <a:p>
            <a:endParaRPr lang="es-ES" dirty="0"/>
          </a:p>
          <a:p>
            <a:endParaRPr lang="es-ES_tradnl" dirty="0"/>
          </a:p>
        </p:txBody>
      </p:sp>
    </p:spTree>
    <p:extLst>
      <p:ext uri="{BB962C8B-B14F-4D97-AF65-F5344CB8AC3E}">
        <p14:creationId xmlns:p14="http://schemas.microsoft.com/office/powerpoint/2010/main" val="1871738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47664" y="1988840"/>
            <a:ext cx="6243184" cy="2308324"/>
          </a:xfrm>
          <a:prstGeom prst="rect">
            <a:avLst/>
          </a:prstGeom>
          <a:noFill/>
        </p:spPr>
        <p:txBody>
          <a:bodyPr wrap="none" rtlCol="0">
            <a:spAutoFit/>
          </a:bodyPr>
          <a:lstStyle/>
          <a:p>
            <a:r>
              <a:rPr lang="es-ES" sz="4800" dirty="0">
                <a:solidFill>
                  <a:srgbClr val="FF0000"/>
                </a:solidFill>
              </a:rPr>
              <a:t>SEGUNDA TAREA:</a:t>
            </a:r>
          </a:p>
          <a:p>
            <a:endParaRPr lang="es-ES" sz="4800" dirty="0"/>
          </a:p>
          <a:p>
            <a:r>
              <a:rPr lang="es-ES" sz="4800" dirty="0"/>
              <a:t>Temporalizar Contenidos</a:t>
            </a:r>
            <a:endParaRPr lang="es-ES_tradnl" sz="4800" dirty="0"/>
          </a:p>
        </p:txBody>
      </p:sp>
    </p:spTree>
    <p:extLst>
      <p:ext uri="{BB962C8B-B14F-4D97-AF65-F5344CB8AC3E}">
        <p14:creationId xmlns:p14="http://schemas.microsoft.com/office/powerpoint/2010/main" val="2198679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07034" y="1724723"/>
            <a:ext cx="8370533" cy="4368573"/>
          </a:xfrm>
          <a:prstGeom prst="rect">
            <a:avLst/>
          </a:prstGeom>
        </p:spPr>
      </p:pic>
      <p:sp>
        <p:nvSpPr>
          <p:cNvPr id="2" name="Título 1"/>
          <p:cNvSpPr>
            <a:spLocks noGrp="1"/>
          </p:cNvSpPr>
          <p:nvPr>
            <p:ph type="title"/>
          </p:nvPr>
        </p:nvSpPr>
        <p:spPr/>
        <p:txBody>
          <a:bodyPr>
            <a:normAutofit/>
          </a:bodyPr>
          <a:lstStyle/>
          <a:p>
            <a:r>
              <a:rPr lang="es-ES" dirty="0"/>
              <a:t>Temporalizar contenidos.</a:t>
            </a:r>
            <a:endParaRPr lang="es-ES_tradnl" dirty="0"/>
          </a:p>
        </p:txBody>
      </p:sp>
      <p:sp>
        <p:nvSpPr>
          <p:cNvPr id="4" name="CuadroTexto 3"/>
          <p:cNvSpPr txBox="1"/>
          <p:nvPr/>
        </p:nvSpPr>
        <p:spPr>
          <a:xfrm>
            <a:off x="738873" y="2132856"/>
            <a:ext cx="8003217" cy="3785652"/>
          </a:xfrm>
          <a:prstGeom prst="rect">
            <a:avLst/>
          </a:prstGeom>
          <a:noFill/>
        </p:spPr>
        <p:txBody>
          <a:bodyPr wrap="none" rtlCol="0">
            <a:spAutoFit/>
          </a:bodyPr>
          <a:lstStyle/>
          <a:p>
            <a:pPr marL="285750" indent="-285750">
              <a:buFont typeface="Arial" panose="020B0604020202020204" pitchFamily="34" charset="0"/>
              <a:buChar char="•"/>
            </a:pPr>
            <a:r>
              <a:rPr lang="es-ES" sz="2400" dirty="0"/>
              <a:t>Se trata de agrupar los contenidos por evaluaciones.</a:t>
            </a:r>
          </a:p>
          <a:p>
            <a:pPr marL="285750" indent="-285750">
              <a:buFont typeface="Arial" panose="020B0604020202020204" pitchFamily="34" charset="0"/>
              <a:buChar char="•"/>
            </a:pPr>
            <a:r>
              <a:rPr lang="es-ES" sz="2400" dirty="0"/>
              <a:t>Si fuera necesario realizar agrupaciones más pequeñas:</a:t>
            </a:r>
          </a:p>
          <a:p>
            <a:pPr marL="742950" lvl="1" indent="-285750">
              <a:buFont typeface="Arial" panose="020B0604020202020204" pitchFamily="34" charset="0"/>
              <a:buChar char="•"/>
            </a:pPr>
            <a:r>
              <a:rPr lang="es-ES" sz="2400" dirty="0"/>
              <a:t>Unidades Didácticas.</a:t>
            </a:r>
          </a:p>
          <a:p>
            <a:pPr marL="742950" lvl="1" indent="-285750">
              <a:buFont typeface="Arial" panose="020B0604020202020204" pitchFamily="34" charset="0"/>
              <a:buChar char="•"/>
            </a:pPr>
            <a:r>
              <a:rPr lang="es-ES" sz="2400" dirty="0"/>
              <a:t>Temas.</a:t>
            </a:r>
          </a:p>
          <a:p>
            <a:pPr marL="742950" lvl="1" indent="-285750">
              <a:buFont typeface="Arial" panose="020B0604020202020204" pitchFamily="34" charset="0"/>
              <a:buChar char="•"/>
            </a:pPr>
            <a:r>
              <a:rPr lang="es-ES" sz="2400" dirty="0"/>
              <a:t>Proyectos.</a:t>
            </a:r>
          </a:p>
          <a:p>
            <a:pPr marL="342900" indent="-342900">
              <a:buFont typeface="Arial" panose="020B0604020202020204" pitchFamily="34" charset="0"/>
              <a:buChar char="•"/>
            </a:pPr>
            <a:r>
              <a:rPr lang="es-ES" sz="2400" dirty="0"/>
              <a:t>Algunos contenidos pueden repetirse en varias evaluaciones. </a:t>
            </a:r>
          </a:p>
          <a:p>
            <a:r>
              <a:rPr lang="es-ES" sz="2400" dirty="0"/>
              <a:t>En algún caso, DEBEN repetirse.</a:t>
            </a:r>
          </a:p>
          <a:p>
            <a:pPr marL="342900" indent="-342900">
              <a:buFont typeface="Arial" panose="020B0604020202020204" pitchFamily="34" charset="0"/>
              <a:buChar char="•"/>
            </a:pPr>
            <a:r>
              <a:rPr lang="es-ES" sz="2400" dirty="0"/>
              <a:t>La temporalización garantizará que todos los contenidos se </a:t>
            </a:r>
          </a:p>
          <a:p>
            <a:r>
              <a:rPr lang="es-ES" sz="2400" dirty="0"/>
              <a:t>trabajan a lo largo del curso.</a:t>
            </a:r>
          </a:p>
          <a:p>
            <a:endParaRPr lang="es-ES_tradnl" sz="2400" dirty="0"/>
          </a:p>
        </p:txBody>
      </p:sp>
    </p:spTree>
    <p:extLst>
      <p:ext uri="{BB962C8B-B14F-4D97-AF65-F5344CB8AC3E}">
        <p14:creationId xmlns:p14="http://schemas.microsoft.com/office/powerpoint/2010/main" val="4264847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47664" y="1988840"/>
            <a:ext cx="6768752" cy="3046988"/>
          </a:xfrm>
          <a:prstGeom prst="rect">
            <a:avLst/>
          </a:prstGeom>
          <a:noFill/>
        </p:spPr>
        <p:txBody>
          <a:bodyPr wrap="square" rtlCol="0">
            <a:spAutoFit/>
          </a:bodyPr>
          <a:lstStyle/>
          <a:p>
            <a:r>
              <a:rPr lang="es-ES" sz="4800" dirty="0">
                <a:solidFill>
                  <a:srgbClr val="FF0000"/>
                </a:solidFill>
              </a:rPr>
              <a:t>TERCERA TAREA:</a:t>
            </a:r>
          </a:p>
          <a:p>
            <a:endParaRPr lang="es-ES" sz="4800" dirty="0"/>
          </a:p>
          <a:p>
            <a:r>
              <a:rPr lang="es-ES" sz="4800" dirty="0"/>
              <a:t>Relacionar Contenidos con Criterios de Evaluación</a:t>
            </a:r>
            <a:endParaRPr lang="es-ES_tradnl" sz="4800" dirty="0"/>
          </a:p>
        </p:txBody>
      </p:sp>
    </p:spTree>
    <p:extLst>
      <p:ext uri="{BB962C8B-B14F-4D97-AF65-F5344CB8AC3E}">
        <p14:creationId xmlns:p14="http://schemas.microsoft.com/office/powerpoint/2010/main" val="2946383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Currículo LOMCE, criterios evaluación</a:t>
            </a:r>
            <a:r>
              <a:rPr lang="es-ES" i="1" dirty="0"/>
              <a:t> </a:t>
            </a:r>
            <a:br>
              <a:rPr lang="es-ES" i="1" dirty="0"/>
            </a:br>
            <a:r>
              <a:rPr lang="es-ES" sz="2200" i="1" dirty="0"/>
              <a:t>R.D 1105/2014, por el que se establece el currículo básico ESO y Bachillerato.</a:t>
            </a:r>
            <a:endParaRPr lang="es-ES" dirty="0"/>
          </a:p>
        </p:txBody>
      </p:sp>
      <p:graphicFrame>
        <p:nvGraphicFramePr>
          <p:cNvPr id="3" name="2 Tabla"/>
          <p:cNvGraphicFramePr>
            <a:graphicFrameLocks noGrp="1"/>
          </p:cNvGraphicFramePr>
          <p:nvPr/>
        </p:nvGraphicFramePr>
        <p:xfrm>
          <a:off x="285720" y="1571612"/>
          <a:ext cx="8643997" cy="5241764"/>
        </p:xfrm>
        <a:graphic>
          <a:graphicData uri="http://schemas.openxmlformats.org/drawingml/2006/table">
            <a:tbl>
              <a:tblPr/>
              <a:tblGrid>
                <a:gridCol w="2571768">
                  <a:extLst>
                    <a:ext uri="{9D8B030D-6E8A-4147-A177-3AD203B41FA5}">
                      <a16:colId xmlns:a16="http://schemas.microsoft.com/office/drawing/2014/main" val="20000"/>
                    </a:ext>
                  </a:extLst>
                </a:gridCol>
                <a:gridCol w="2500330">
                  <a:extLst>
                    <a:ext uri="{9D8B030D-6E8A-4147-A177-3AD203B41FA5}">
                      <a16:colId xmlns:a16="http://schemas.microsoft.com/office/drawing/2014/main" val="20001"/>
                    </a:ext>
                  </a:extLst>
                </a:gridCol>
                <a:gridCol w="3571899">
                  <a:extLst>
                    <a:ext uri="{9D8B030D-6E8A-4147-A177-3AD203B41FA5}">
                      <a16:colId xmlns:a16="http://schemas.microsoft.com/office/drawing/2014/main" val="20002"/>
                    </a:ext>
                  </a:extLst>
                </a:gridCol>
              </a:tblGrid>
              <a:tr h="353241">
                <a:tc gridSpan="3">
                  <a:txBody>
                    <a:bodyPr/>
                    <a:lstStyle/>
                    <a:p>
                      <a:pPr>
                        <a:lnSpc>
                          <a:spcPct val="115000"/>
                        </a:lnSpc>
                        <a:spcAft>
                          <a:spcPts val="0"/>
                        </a:spcAft>
                      </a:pPr>
                      <a:r>
                        <a:rPr lang="es-ES" sz="1600" dirty="0">
                          <a:solidFill>
                            <a:srgbClr val="C00000"/>
                          </a:solidFill>
                          <a:latin typeface="+mj-lt"/>
                          <a:ea typeface="Calibri"/>
                          <a:cs typeface="DJEIJB+Arial"/>
                        </a:rPr>
                        <a:t>Bloque 2. </a:t>
                      </a:r>
                      <a:r>
                        <a:rPr lang="es-ES" sz="1600" dirty="0">
                          <a:solidFill>
                            <a:srgbClr val="000000"/>
                          </a:solidFill>
                          <a:latin typeface="+mj-lt"/>
                          <a:ea typeface="Calibri"/>
                          <a:cs typeface="DJEIJB+Arial"/>
                        </a:rPr>
                        <a:t>La Edad Media: Tres culturas y un mapa político en constante cambio (711-1474)</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53241">
                <a:tc>
                  <a:txBody>
                    <a:bodyPr/>
                    <a:lstStyle/>
                    <a:p>
                      <a:pPr>
                        <a:lnSpc>
                          <a:spcPct val="115000"/>
                        </a:lnSpc>
                        <a:spcAft>
                          <a:spcPts val="0"/>
                        </a:spcAft>
                      </a:pPr>
                      <a:r>
                        <a:rPr lang="es-ES" sz="1600" dirty="0">
                          <a:solidFill>
                            <a:srgbClr val="C00000"/>
                          </a:solidFill>
                          <a:latin typeface="+mj-lt"/>
                          <a:ea typeface="Calibri"/>
                          <a:cs typeface="DJEIJB+Arial"/>
                        </a:rPr>
                        <a:t>Contenidos</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Criterios evaluación</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Estándares de aprendizaje</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35282">
                <a:tc>
                  <a:txBody>
                    <a:bodyPr/>
                    <a:lstStyle/>
                    <a:p>
                      <a:pPr algn="just">
                        <a:lnSpc>
                          <a:spcPct val="115000"/>
                        </a:lnSpc>
                        <a:spcAft>
                          <a:spcPts val="0"/>
                        </a:spcAft>
                      </a:pPr>
                      <a:r>
                        <a:rPr lang="es-ES" sz="1600" dirty="0">
                          <a:solidFill>
                            <a:srgbClr val="000000"/>
                          </a:solidFill>
                          <a:latin typeface="+mj-lt"/>
                          <a:ea typeface="Calibri"/>
                          <a:cs typeface="DJEIJB+Arial"/>
                        </a:rPr>
                        <a:t>Al Ándalus: la conquista musulmana de la península; evolución política de Al Ándalus; revitalización económica y urbana; estructura social; religión, cultura y arte. </a:t>
                      </a:r>
                      <a:endParaRPr lang="es-ES" sz="1600" dirty="0">
                        <a:latin typeface="+mj-lt"/>
                        <a:ea typeface="Calibri"/>
                        <a:cs typeface="Times New Roman"/>
                      </a:endParaRPr>
                    </a:p>
                    <a:p>
                      <a:pPr algn="just">
                        <a:lnSpc>
                          <a:spcPct val="115000"/>
                        </a:lnSpc>
                        <a:spcAft>
                          <a:spcPts val="0"/>
                        </a:spcAft>
                      </a:pPr>
                      <a:endParaRPr lang="es-ES" sz="1600" dirty="0">
                        <a:solidFill>
                          <a:srgbClr val="000000"/>
                        </a:solidFill>
                        <a:latin typeface="+mj-lt"/>
                        <a:ea typeface="Calibri"/>
                        <a:cs typeface="DJEIJB+Arial"/>
                      </a:endParaRPr>
                    </a:p>
                    <a:p>
                      <a:pPr algn="just">
                        <a:lnSpc>
                          <a:spcPct val="115000"/>
                        </a:lnSpc>
                        <a:spcAft>
                          <a:spcPts val="0"/>
                        </a:spcAft>
                      </a:pPr>
                      <a:r>
                        <a:rPr lang="es-ES" sz="1600" dirty="0">
                          <a:solidFill>
                            <a:srgbClr val="000000"/>
                          </a:solidFill>
                          <a:latin typeface="+mj-lt"/>
                          <a:ea typeface="Calibri"/>
                          <a:cs typeface="DJEIJB+Arial"/>
                        </a:rPr>
                        <a:t>Los reinos cristianos hasta del siglo XIII: evolución política; el proceso de reconquista y repoblación; del estancamiento a la expansión económica; el régimen señorial y la sociedad estamental….</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15000"/>
                        </a:lnSpc>
                        <a:spcAft>
                          <a:spcPts val="0"/>
                        </a:spcAft>
                        <a:buAutoNum type="arabicPeriod"/>
                      </a:pPr>
                      <a:r>
                        <a:rPr lang="es-ES" sz="1600" dirty="0">
                          <a:solidFill>
                            <a:srgbClr val="000000"/>
                          </a:solidFill>
                          <a:latin typeface="+mj-lt"/>
                          <a:ea typeface="Calibri"/>
                          <a:cs typeface="DJEIJB+Arial"/>
                        </a:rPr>
                        <a:t>Explicar la evolución de los territorios musulmanes en la península, describiendo sus etapas políticas, así como los cambios económicos, sociales y culturales que introdujeron. </a:t>
                      </a:r>
                    </a:p>
                    <a:p>
                      <a:pPr marL="342900" indent="-342900" algn="just">
                        <a:lnSpc>
                          <a:spcPct val="115000"/>
                        </a:lnSpc>
                        <a:spcAft>
                          <a:spcPts val="0"/>
                        </a:spcAft>
                        <a:buAutoNum type="arabicPeriod"/>
                      </a:pPr>
                      <a:r>
                        <a:rPr kumimoji="0" lang="es-ES" sz="1600" kern="1200" baseline="0" dirty="0">
                          <a:solidFill>
                            <a:schemeClr val="tx1"/>
                          </a:solidFill>
                          <a:latin typeface="+mj-lt"/>
                          <a:ea typeface="+mn-ea"/>
                          <a:cs typeface="+mn-cs"/>
                        </a:rPr>
                        <a:t>Explicar la evolución y configuración política de los reinos cristianos…</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s-ES" sz="1600" dirty="0">
                          <a:solidFill>
                            <a:srgbClr val="000000"/>
                          </a:solidFill>
                          <a:latin typeface="+mj-lt"/>
                          <a:ea typeface="Calibri"/>
                          <a:cs typeface="DJEIJB+Arial"/>
                        </a:rPr>
                        <a:t>1.1. Explica las causas de la invasión musulmana y de su rápida ocupación de la península.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1.2. Representa una línea del tiempo desde 711 hasta 1474, situando en una fila los principales acontecimientos relativos a Al Ándalus y en otra los relativos a los reinos cristianos.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1.3. Describe la evolución política de Al Ándalus.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1.4. Resume los cambios económicos, sociales y culturales introducidos por los musulmanes en Al Ándalus. </a:t>
                      </a:r>
                      <a:endParaRPr lang="es-ES" sz="1600" dirty="0">
                        <a:solidFill>
                          <a:srgbClr val="000000"/>
                        </a:solidFill>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Times New Roman"/>
                        </a:rPr>
                        <a:t>2.1.</a:t>
                      </a:r>
                    </a:p>
                    <a:p>
                      <a:pPr algn="just">
                        <a:lnSpc>
                          <a:spcPct val="115000"/>
                        </a:lnSpc>
                        <a:spcAft>
                          <a:spcPts val="0"/>
                        </a:spcAft>
                      </a:pPr>
                      <a:r>
                        <a:rPr lang="es-ES" sz="1600" dirty="0">
                          <a:solidFill>
                            <a:srgbClr val="000000"/>
                          </a:solidFill>
                          <a:latin typeface="+mj-lt"/>
                          <a:ea typeface="Calibri"/>
                          <a:cs typeface="Times New Roman"/>
                        </a:rPr>
                        <a:t>2..2.</a:t>
                      </a:r>
                    </a:p>
                    <a:p>
                      <a:pPr algn="just">
                        <a:lnSpc>
                          <a:spcPct val="115000"/>
                        </a:lnSpc>
                        <a:spcAft>
                          <a:spcPts val="0"/>
                        </a:spcAft>
                      </a:pPr>
                      <a:r>
                        <a:rPr lang="es-ES" sz="1600" dirty="0">
                          <a:solidFill>
                            <a:srgbClr val="000000"/>
                          </a:solidFill>
                          <a:latin typeface="+mj-lt"/>
                          <a:ea typeface="Calibri"/>
                          <a:cs typeface="Times New Roman"/>
                        </a:rPr>
                        <a:t>2.3.</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63710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12648" y="1600200"/>
            <a:ext cx="8370533" cy="5133277"/>
          </a:xfrm>
          <a:prstGeom prst="rect">
            <a:avLst/>
          </a:prstGeom>
        </p:spPr>
      </p:pic>
      <p:sp>
        <p:nvSpPr>
          <p:cNvPr id="2" name="1 Título"/>
          <p:cNvSpPr>
            <a:spLocks noGrp="1"/>
          </p:cNvSpPr>
          <p:nvPr>
            <p:ph type="title"/>
          </p:nvPr>
        </p:nvSpPr>
        <p:spPr/>
        <p:txBody>
          <a:bodyPr/>
          <a:lstStyle/>
          <a:p>
            <a:pPr algn="just"/>
            <a:r>
              <a:rPr lang="es-ES" dirty="0"/>
              <a:t>Criterios de evaluación. LOMCE</a:t>
            </a:r>
          </a:p>
        </p:txBody>
      </p:sp>
      <p:sp>
        <p:nvSpPr>
          <p:cNvPr id="3" name="2 Marcador de contenido"/>
          <p:cNvSpPr>
            <a:spLocks noGrp="1"/>
          </p:cNvSpPr>
          <p:nvPr>
            <p:ph sz="quarter" idx="1"/>
          </p:nvPr>
        </p:nvSpPr>
        <p:spPr/>
        <p:txBody>
          <a:bodyPr>
            <a:normAutofit fontScale="25000" lnSpcReduction="20000"/>
          </a:bodyPr>
          <a:lstStyle/>
          <a:p>
            <a:pPr lvl="0" algn="just"/>
            <a:endParaRPr lang="es-ES" sz="4600" dirty="0">
              <a:solidFill>
                <a:srgbClr val="C00000"/>
              </a:solidFill>
              <a:latin typeface="Arial" pitchFamily="34" charset="0"/>
              <a:cs typeface="Arial" pitchFamily="34" charset="0"/>
            </a:endParaRPr>
          </a:p>
          <a:p>
            <a:pPr lvl="0" algn="just">
              <a:buNone/>
            </a:pPr>
            <a:r>
              <a:rPr lang="es-ES" sz="6100" i="1" dirty="0">
                <a:solidFill>
                  <a:srgbClr val="C00000"/>
                </a:solidFill>
                <a:latin typeface="Arial" pitchFamily="34" charset="0"/>
                <a:cs typeface="Arial" pitchFamily="34" charset="0"/>
              </a:rPr>
              <a:t>  </a:t>
            </a:r>
            <a:r>
              <a:rPr lang="es-ES" sz="11600" i="1" dirty="0">
                <a:solidFill>
                  <a:srgbClr val="C00000"/>
                </a:solidFill>
                <a:latin typeface="Tw Cen MT" pitchFamily="34" charset="0"/>
                <a:cs typeface="Arial" pitchFamily="34" charset="0"/>
              </a:rPr>
              <a:t> “</a:t>
            </a:r>
            <a:r>
              <a:rPr lang="es-ES" sz="11600" b="1" i="1" dirty="0">
                <a:solidFill>
                  <a:srgbClr val="C00000"/>
                </a:solidFill>
                <a:latin typeface="Tw Cen MT" pitchFamily="34" charset="0"/>
                <a:cs typeface="Arial" pitchFamily="34" charset="0"/>
              </a:rPr>
              <a:t>Son el referente específico para evaluar el aprendizaje del alumnado. </a:t>
            </a:r>
          </a:p>
          <a:p>
            <a:pPr lvl="0" algn="just">
              <a:buNone/>
            </a:pPr>
            <a:r>
              <a:rPr lang="es-ES" sz="11600" b="1" i="1" dirty="0">
                <a:solidFill>
                  <a:srgbClr val="C00000"/>
                </a:solidFill>
                <a:latin typeface="Tw Cen MT" pitchFamily="34" charset="0"/>
                <a:cs typeface="Arial" pitchFamily="34" charset="0"/>
              </a:rPr>
              <a:t>    Describen aquello que se quiere valorar y que el alumnado debe lograr, tanto en conocimiento  como en competencias.</a:t>
            </a:r>
          </a:p>
          <a:p>
            <a:pPr lvl="0" algn="just">
              <a:buNone/>
            </a:pPr>
            <a:r>
              <a:rPr lang="es-ES" sz="11600" b="1" i="1" dirty="0">
                <a:solidFill>
                  <a:srgbClr val="C00000"/>
                </a:solidFill>
                <a:latin typeface="Tw Cen MT" pitchFamily="34" charset="0"/>
                <a:cs typeface="Arial" pitchFamily="34" charset="0"/>
              </a:rPr>
              <a:t>    Responden a lo que se pretende conseguir en cada asignatura”</a:t>
            </a:r>
            <a:r>
              <a:rPr lang="es-ES" sz="11600" i="1" dirty="0">
                <a:solidFill>
                  <a:srgbClr val="C00000"/>
                </a:solidFill>
                <a:latin typeface="Tw Cen MT" pitchFamily="34" charset="0"/>
                <a:cs typeface="Arial" pitchFamily="34" charset="0"/>
              </a:rPr>
              <a:t>.</a:t>
            </a:r>
            <a:r>
              <a:rPr lang="es-ES" sz="11600" i="1" dirty="0">
                <a:latin typeface="Tw Cen MT" pitchFamily="34" charset="0"/>
              </a:rPr>
              <a:t> </a:t>
            </a:r>
            <a:r>
              <a:rPr lang="es-ES" sz="7200" dirty="0">
                <a:latin typeface="Tw Cen MT" pitchFamily="34" charset="0"/>
              </a:rPr>
              <a:t>(R.D. 1105/2014, </a:t>
            </a:r>
            <a:r>
              <a:rPr lang="es-ES" sz="7200" dirty="0" err="1">
                <a:latin typeface="Tw Cen MT" pitchFamily="34" charset="0"/>
              </a:rPr>
              <a:t>artº</a:t>
            </a:r>
            <a:r>
              <a:rPr lang="es-ES" sz="7200" dirty="0">
                <a:latin typeface="Tw Cen MT" pitchFamily="34" charset="0"/>
              </a:rPr>
              <a:t> 2)</a:t>
            </a:r>
          </a:p>
          <a:p>
            <a:pPr lvl="0" algn="just">
              <a:buNone/>
            </a:pPr>
            <a:endParaRPr lang="es-ES" sz="4600" dirty="0">
              <a:solidFill>
                <a:srgbClr val="C00000"/>
              </a:solidFill>
              <a:latin typeface="Arial" pitchFamily="34" charset="0"/>
              <a:cs typeface="Arial" pitchFamily="34" charset="0"/>
            </a:endParaRPr>
          </a:p>
          <a:p>
            <a:pPr lvl="0" algn="just">
              <a:buFont typeface="Wingdings" pitchFamily="2" charset="2"/>
              <a:buChar char="Ø"/>
            </a:pPr>
            <a:r>
              <a:rPr lang="es-ES" sz="8000" dirty="0">
                <a:latin typeface="Tw Cen MT" pitchFamily="34" charset="0"/>
                <a:cs typeface="Arial" pitchFamily="34" charset="0"/>
              </a:rPr>
              <a:t>Refieren el grado de adquisición de las competencias y del logro de los objetivos. Responden directamente a lo que se pretende lograr en cada área.</a:t>
            </a:r>
            <a:endParaRPr lang="es-ES" sz="8000" dirty="0">
              <a:latin typeface="Tw Cen MT" pitchFamily="34" charset="0"/>
            </a:endParaRPr>
          </a:p>
          <a:p>
            <a:pPr algn="just">
              <a:buFont typeface="Wingdings" pitchFamily="2" charset="2"/>
              <a:buChar char="Ø"/>
            </a:pPr>
            <a:r>
              <a:rPr lang="es-ES" sz="8000" dirty="0">
                <a:latin typeface="Tw Cen MT" pitchFamily="34" charset="0"/>
              </a:rPr>
              <a:t>Deben servir de referencia para valorar lo que el  alumnado sabe y sabe hacer en cada área o materia. Estos criterios de evaluación se  desglosan en estándares de aprendizaje evaluables</a:t>
            </a:r>
            <a:endParaRPr lang="es-ES" sz="8000" dirty="0">
              <a:solidFill>
                <a:srgbClr val="C00000"/>
              </a:solidFill>
              <a:latin typeface="Tw Cen MT" pitchFamily="34" charset="0"/>
              <a:cs typeface="Arial" pitchFamily="34" charset="0"/>
            </a:endParaRPr>
          </a:p>
          <a:p>
            <a:pPr lvl="0" algn="just">
              <a:buFont typeface="Wingdings" pitchFamily="2" charset="2"/>
              <a:buChar char="Ø"/>
            </a:pPr>
            <a:r>
              <a:rPr lang="es-ES" dirty="0"/>
              <a:t>. </a:t>
            </a:r>
          </a:p>
          <a:p>
            <a:endParaRPr lang="es-ES" dirty="0"/>
          </a:p>
        </p:txBody>
      </p:sp>
    </p:spTree>
    <p:extLst>
      <p:ext uri="{BB962C8B-B14F-4D97-AF65-F5344CB8AC3E}">
        <p14:creationId xmlns:p14="http://schemas.microsoft.com/office/powerpoint/2010/main" val="2860650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95151" y="1547020"/>
            <a:ext cx="8370533" cy="5133277"/>
          </a:xfrm>
          <a:prstGeom prst="rect">
            <a:avLst/>
          </a:prstGeom>
        </p:spPr>
      </p:pic>
      <p:sp>
        <p:nvSpPr>
          <p:cNvPr id="2" name="Título 1"/>
          <p:cNvSpPr>
            <a:spLocks noGrp="1"/>
          </p:cNvSpPr>
          <p:nvPr>
            <p:ph type="title"/>
          </p:nvPr>
        </p:nvSpPr>
        <p:spPr/>
        <p:txBody>
          <a:bodyPr>
            <a:normAutofit/>
          </a:bodyPr>
          <a:lstStyle/>
          <a:p>
            <a:r>
              <a:rPr lang="es-ES" dirty="0"/>
              <a:t>Criterios de evaluación. Secundaria</a:t>
            </a:r>
            <a:endParaRPr lang="es-ES_tradnl" dirty="0"/>
          </a:p>
        </p:txBody>
      </p:sp>
      <p:sp>
        <p:nvSpPr>
          <p:cNvPr id="3" name="Rectángulo 2"/>
          <p:cNvSpPr/>
          <p:nvPr/>
        </p:nvSpPr>
        <p:spPr>
          <a:xfrm>
            <a:off x="226212" y="2769296"/>
            <a:ext cx="8439472" cy="3385542"/>
          </a:xfrm>
          <a:prstGeom prst="rect">
            <a:avLst/>
          </a:prstGeom>
        </p:spPr>
        <p:txBody>
          <a:bodyPr wrap="square">
            <a:spAutoFit/>
          </a:bodyPr>
          <a:lstStyle/>
          <a:p>
            <a:pPr marL="342900" indent="-342900">
              <a:buAutoNum type="arabicPeriod"/>
            </a:pPr>
            <a:r>
              <a:rPr lang="es-ES" dirty="0"/>
              <a:t>En lo referente a la evaluación de los aprendizajes se estará a lo dispuesto en el artículo 28 de la Ley Orgánica 2/2006, de 3 de mayo, y en el artículo 20 del Real Decreto 1105/2014, de 26 de diciembre. </a:t>
            </a:r>
          </a:p>
          <a:p>
            <a:pPr marL="800100" lvl="1" indent="-342900">
              <a:buFont typeface="Arial" panose="020B0604020202020204" pitchFamily="34" charset="0"/>
              <a:buChar char="•"/>
            </a:pPr>
            <a:r>
              <a:rPr lang="es-ES" sz="1600" dirty="0"/>
              <a:t>Las decisiones sobre la promoción del alumnado de un curso a otro, dentro de la etapa, serán adoptadas de forma colegiada por el conjunto de profesores del alumno o alumna respectivo, atendiendo al logro de los objetivos y al grado de adquisición de las competencias correspondientes.</a:t>
            </a:r>
          </a:p>
          <a:p>
            <a:pPr marL="742950" lvl="1" indent="-285750">
              <a:buFont typeface="Arial" panose="020B0604020202020204" pitchFamily="34" charset="0"/>
              <a:buChar char="•"/>
            </a:pPr>
            <a:r>
              <a:rPr lang="es-ES" sz="1600" dirty="0"/>
              <a:t>……..</a:t>
            </a:r>
          </a:p>
          <a:p>
            <a:pPr marL="742950" lvl="1" indent="-285750">
              <a:buFont typeface="Arial" panose="020B0604020202020204" pitchFamily="34" charset="0"/>
              <a:buChar char="•"/>
            </a:pPr>
            <a:r>
              <a:rPr lang="es-ES" sz="1600" dirty="0"/>
              <a:t>Los referentes para la comprobación del grado de adquisición de las competencias y el logro de los objetivos de la etapa en las evaluaciones continua y final de las materias de los bloques de asignaturas troncales y específicas, serán los criterios de evaluación y estándares de aprendizaje evaluables que figuran en los Anexos (I) I.B y (II) I.C, respectivamente, de esta (RD) orden.</a:t>
            </a:r>
            <a:endParaRPr lang="es-ES_tradnl" sz="1600" dirty="0"/>
          </a:p>
        </p:txBody>
      </p:sp>
      <p:sp>
        <p:nvSpPr>
          <p:cNvPr id="4" name="CuadroTexto 3"/>
          <p:cNvSpPr txBox="1"/>
          <p:nvPr/>
        </p:nvSpPr>
        <p:spPr>
          <a:xfrm>
            <a:off x="314440" y="2051556"/>
            <a:ext cx="3731919" cy="369332"/>
          </a:xfrm>
          <a:prstGeom prst="rect">
            <a:avLst/>
          </a:prstGeom>
          <a:noFill/>
        </p:spPr>
        <p:txBody>
          <a:bodyPr wrap="none" rtlCol="0">
            <a:spAutoFit/>
          </a:bodyPr>
          <a:lstStyle/>
          <a:p>
            <a:r>
              <a:rPr lang="es-ES" dirty="0">
                <a:solidFill>
                  <a:srgbClr val="C00000"/>
                </a:solidFill>
                <a:latin typeface="Arial" pitchFamily="34" charset="0"/>
                <a:cs typeface="Arial" pitchFamily="34" charset="0"/>
              </a:rPr>
              <a:t>ORDEN EDU/362/2015 </a:t>
            </a:r>
            <a:r>
              <a:rPr lang="es-ES" dirty="0"/>
              <a:t>Articulo 32 </a:t>
            </a:r>
            <a:endParaRPr lang="es-ES_tradnl" dirty="0"/>
          </a:p>
        </p:txBody>
      </p:sp>
    </p:spTree>
    <p:extLst>
      <p:ext uri="{BB962C8B-B14F-4D97-AF65-F5344CB8AC3E}">
        <p14:creationId xmlns:p14="http://schemas.microsoft.com/office/powerpoint/2010/main" val="1144988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92467" y="2060848"/>
            <a:ext cx="8548771" cy="3528392"/>
          </a:xfrm>
          <a:prstGeom prst="rect">
            <a:avLst/>
          </a:prstGeom>
        </p:spPr>
      </p:pic>
      <p:sp>
        <p:nvSpPr>
          <p:cNvPr id="2" name="Título 1"/>
          <p:cNvSpPr>
            <a:spLocks noGrp="1"/>
          </p:cNvSpPr>
          <p:nvPr>
            <p:ph type="title"/>
          </p:nvPr>
        </p:nvSpPr>
        <p:spPr/>
        <p:txBody>
          <a:bodyPr>
            <a:normAutofit/>
          </a:bodyPr>
          <a:lstStyle/>
          <a:p>
            <a:r>
              <a:rPr lang="es-ES" dirty="0"/>
              <a:t>Criterios de evaluación. Secundaria</a:t>
            </a:r>
            <a:endParaRPr lang="es-ES_tradnl" dirty="0"/>
          </a:p>
        </p:txBody>
      </p:sp>
      <p:sp>
        <p:nvSpPr>
          <p:cNvPr id="3" name="Rectángulo 2"/>
          <p:cNvSpPr/>
          <p:nvPr/>
        </p:nvSpPr>
        <p:spPr>
          <a:xfrm>
            <a:off x="501766" y="3140967"/>
            <a:ext cx="8439472" cy="1754326"/>
          </a:xfrm>
          <a:prstGeom prst="rect">
            <a:avLst/>
          </a:prstGeom>
        </p:spPr>
        <p:txBody>
          <a:bodyPr wrap="square">
            <a:spAutoFit/>
          </a:bodyPr>
          <a:lstStyle/>
          <a:p>
            <a:pPr marL="342900" indent="-342900">
              <a:buFont typeface="+mj-lt"/>
              <a:buAutoNum type="arabicPeriod" startAt="3"/>
            </a:pPr>
            <a:r>
              <a:rPr lang="es-ES" dirty="0"/>
              <a:t>Sin perjuicio de que la evaluación deba contemplar la totalidad de los estándares de aprendizaje de cada materia, el equipo docente tendrá en especial consideración aquellos estándares que se consideren básicos en cada curso y en cada una de las materias para la toma de decisiones sobre la promoción, en especial la excepcional, así como para la incorporación al grupo ordinario de cuarto curso del alumnado que haya cursado un programa de mejora del aprendizaje y del rendimiento.</a:t>
            </a:r>
          </a:p>
        </p:txBody>
      </p:sp>
      <p:sp>
        <p:nvSpPr>
          <p:cNvPr id="4" name="CuadroTexto 3"/>
          <p:cNvSpPr txBox="1"/>
          <p:nvPr/>
        </p:nvSpPr>
        <p:spPr>
          <a:xfrm>
            <a:off x="501766" y="2420887"/>
            <a:ext cx="3731919" cy="369332"/>
          </a:xfrm>
          <a:prstGeom prst="rect">
            <a:avLst/>
          </a:prstGeom>
          <a:noFill/>
        </p:spPr>
        <p:txBody>
          <a:bodyPr wrap="none" rtlCol="0">
            <a:spAutoFit/>
          </a:bodyPr>
          <a:lstStyle/>
          <a:p>
            <a:r>
              <a:rPr lang="es-ES" dirty="0">
                <a:solidFill>
                  <a:srgbClr val="C00000"/>
                </a:solidFill>
                <a:latin typeface="Arial" pitchFamily="34" charset="0"/>
                <a:cs typeface="Arial" pitchFamily="34" charset="0"/>
              </a:rPr>
              <a:t>ORDEN EDU/362/2015 </a:t>
            </a:r>
            <a:r>
              <a:rPr lang="es-ES" dirty="0"/>
              <a:t>Articulo 32 </a:t>
            </a:r>
            <a:endParaRPr lang="es-ES_tradnl" dirty="0"/>
          </a:p>
        </p:txBody>
      </p:sp>
    </p:spTree>
    <p:extLst>
      <p:ext uri="{BB962C8B-B14F-4D97-AF65-F5344CB8AC3E}">
        <p14:creationId xmlns:p14="http://schemas.microsoft.com/office/powerpoint/2010/main" val="3345317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98064" y="1628800"/>
            <a:ext cx="8370533" cy="5133277"/>
          </a:xfrm>
          <a:prstGeom prst="rect">
            <a:avLst/>
          </a:prstGeom>
        </p:spPr>
      </p:pic>
      <p:sp>
        <p:nvSpPr>
          <p:cNvPr id="2" name="Título 1"/>
          <p:cNvSpPr>
            <a:spLocks noGrp="1"/>
          </p:cNvSpPr>
          <p:nvPr>
            <p:ph type="title"/>
          </p:nvPr>
        </p:nvSpPr>
        <p:spPr/>
        <p:txBody>
          <a:bodyPr>
            <a:normAutofit fontScale="90000"/>
          </a:bodyPr>
          <a:lstStyle/>
          <a:p>
            <a:r>
              <a:rPr lang="es-ES" dirty="0"/>
              <a:t>Criterios de evaluación. Bachillerato</a:t>
            </a:r>
            <a:endParaRPr lang="es-ES_tradnl" dirty="0"/>
          </a:p>
        </p:txBody>
      </p:sp>
      <p:sp>
        <p:nvSpPr>
          <p:cNvPr id="3" name="Rectángulo 2"/>
          <p:cNvSpPr/>
          <p:nvPr/>
        </p:nvSpPr>
        <p:spPr>
          <a:xfrm>
            <a:off x="323528" y="2460003"/>
            <a:ext cx="8439472" cy="4124206"/>
          </a:xfrm>
          <a:prstGeom prst="rect">
            <a:avLst/>
          </a:prstGeom>
        </p:spPr>
        <p:txBody>
          <a:bodyPr wrap="square">
            <a:spAutoFit/>
          </a:bodyPr>
          <a:lstStyle/>
          <a:p>
            <a:pPr marL="342900" indent="-342900">
              <a:buAutoNum type="arabicPeriod"/>
            </a:pPr>
            <a:r>
              <a:rPr lang="es-ES" dirty="0"/>
              <a:t>En lo referente a la evaluación de los aprendizajes se estará a lo dispuesto en el artículo 36 de la Ley Orgánica 2/2006, de 3 de mayo, y en el artículo 30 del Real Decreto 1105/2014, de 26 de diciembre. </a:t>
            </a:r>
          </a:p>
          <a:p>
            <a:pPr marL="800100" lvl="1" indent="-342900">
              <a:buFont typeface="Arial" panose="020B0604020202020204" pitchFamily="34" charset="0"/>
              <a:buChar char="•"/>
            </a:pPr>
            <a:r>
              <a:rPr lang="es-ES" sz="1600" dirty="0"/>
              <a:t>La evaluación del aprendizaje del alumnado será continua y diferenciada según las distintas materias. El profesorado de cada materia decidirá, al término del curso, si el alumno o alumna ha logrado los objetivos y ha alcanzado el adecuado grado de adquisición de las competencias correspondientes.</a:t>
            </a:r>
          </a:p>
          <a:p>
            <a:pPr marL="742950" lvl="1" indent="-285750">
              <a:buFont typeface="Arial" panose="020B0604020202020204" pitchFamily="34" charset="0"/>
              <a:buChar char="•"/>
            </a:pPr>
            <a:r>
              <a:rPr lang="es-ES" sz="1600" dirty="0"/>
              <a:t>……..</a:t>
            </a:r>
          </a:p>
          <a:p>
            <a:pPr marL="742950" lvl="1" indent="-285750">
              <a:buFont typeface="Arial" panose="020B0604020202020204" pitchFamily="34" charset="0"/>
              <a:buChar char="•"/>
            </a:pPr>
            <a:r>
              <a:rPr lang="es-ES" sz="1600" dirty="0"/>
              <a:t>Los referentes para la comprobación del grado de adquisición de las competencias y el logro de los objetivos de la etapa en las evaluaciones continua y final de las materias de los bloques de asignaturas troncales y específicas, serán los criterios de evaluación y estándares de aprendizaje evaluables que figuran en los Anexos  I.B, I.C y I.D., respectivamente, de esta orden.</a:t>
            </a:r>
          </a:p>
          <a:p>
            <a:pPr marL="742950" lvl="1" indent="-285750">
              <a:buFont typeface="Arial" panose="020B0604020202020204" pitchFamily="34" charset="0"/>
              <a:buChar char="•"/>
            </a:pPr>
            <a:r>
              <a:rPr lang="es-ES" sz="1600" dirty="0"/>
              <a:t>…El Equipo Docente coordinado por el tutor, y asesorado, en su caso, por el orientador del centro, intercambiarán información y adoptarán decisiones sobre el proceso de aprendizaje del alumno.</a:t>
            </a:r>
            <a:endParaRPr lang="es-ES_tradnl" sz="1600" dirty="0"/>
          </a:p>
        </p:txBody>
      </p:sp>
      <p:sp>
        <p:nvSpPr>
          <p:cNvPr id="4" name="CuadroTexto 3"/>
          <p:cNvSpPr txBox="1"/>
          <p:nvPr/>
        </p:nvSpPr>
        <p:spPr>
          <a:xfrm>
            <a:off x="539552" y="1912803"/>
            <a:ext cx="3731919" cy="369332"/>
          </a:xfrm>
          <a:prstGeom prst="rect">
            <a:avLst/>
          </a:prstGeom>
          <a:noFill/>
        </p:spPr>
        <p:txBody>
          <a:bodyPr wrap="none" rtlCol="0">
            <a:spAutoFit/>
          </a:bodyPr>
          <a:lstStyle/>
          <a:p>
            <a:r>
              <a:rPr lang="es-ES" dirty="0">
                <a:solidFill>
                  <a:srgbClr val="C00000"/>
                </a:solidFill>
                <a:latin typeface="Arial" pitchFamily="34" charset="0"/>
                <a:cs typeface="Arial" pitchFamily="34" charset="0"/>
              </a:rPr>
              <a:t>ORDEN EDU/363/2015 </a:t>
            </a:r>
            <a:r>
              <a:rPr lang="es-ES" dirty="0"/>
              <a:t>Articulo 30 </a:t>
            </a:r>
            <a:endParaRPr lang="es-ES_tradnl" dirty="0"/>
          </a:p>
        </p:txBody>
      </p:sp>
    </p:spTree>
    <p:extLst>
      <p:ext uri="{BB962C8B-B14F-4D97-AF65-F5344CB8AC3E}">
        <p14:creationId xmlns:p14="http://schemas.microsoft.com/office/powerpoint/2010/main" val="216492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dirty="0"/>
          </a:p>
        </p:txBody>
      </p:sp>
      <p:pic>
        <p:nvPicPr>
          <p:cNvPr id="6146" name="Picture 2" descr="Resultado de imagen de los cuatro pilares de la educac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39675"/>
            <a:ext cx="8261501" cy="619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30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47664" y="1988840"/>
            <a:ext cx="6768752" cy="2800767"/>
          </a:xfrm>
          <a:prstGeom prst="rect">
            <a:avLst/>
          </a:prstGeom>
          <a:noFill/>
        </p:spPr>
        <p:txBody>
          <a:bodyPr wrap="square" rtlCol="0">
            <a:spAutoFit/>
          </a:bodyPr>
          <a:lstStyle/>
          <a:p>
            <a:r>
              <a:rPr lang="es-ES" sz="4800" dirty="0">
                <a:solidFill>
                  <a:srgbClr val="FF0000"/>
                </a:solidFill>
              </a:rPr>
              <a:t>CUARTA TAREA:</a:t>
            </a:r>
          </a:p>
          <a:p>
            <a:r>
              <a:rPr lang="es-ES" sz="4000" dirty="0"/>
              <a:t>(Sólo Secundaria)</a:t>
            </a:r>
          </a:p>
          <a:p>
            <a:endParaRPr lang="es-ES" sz="4000" dirty="0"/>
          </a:p>
          <a:p>
            <a:r>
              <a:rPr lang="es-ES" sz="4800" dirty="0"/>
              <a:t>Decidir Estándares Básicos.</a:t>
            </a:r>
            <a:endParaRPr lang="es-ES_tradnl" sz="4800" dirty="0"/>
          </a:p>
        </p:txBody>
      </p:sp>
    </p:spTree>
    <p:extLst>
      <p:ext uri="{BB962C8B-B14F-4D97-AF65-F5344CB8AC3E}">
        <p14:creationId xmlns:p14="http://schemas.microsoft.com/office/powerpoint/2010/main" val="2513905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Estándares. Definición DRAE</a:t>
            </a:r>
          </a:p>
        </p:txBody>
      </p:sp>
      <p:sp>
        <p:nvSpPr>
          <p:cNvPr id="3" name="2 Marcador de contenido"/>
          <p:cNvSpPr>
            <a:spLocks noGrp="1"/>
          </p:cNvSpPr>
          <p:nvPr>
            <p:ph sz="quarter" idx="1"/>
          </p:nvPr>
        </p:nvSpPr>
        <p:spPr/>
        <p:txBody>
          <a:bodyPr/>
          <a:lstStyle/>
          <a:p>
            <a:pPr>
              <a:buNone/>
            </a:pPr>
            <a:endParaRPr lang="es-ES" dirty="0"/>
          </a:p>
          <a:p>
            <a:pPr>
              <a:buNone/>
            </a:pPr>
            <a:r>
              <a:rPr lang="es-ES" dirty="0"/>
              <a:t>1. Dícese de lo que sirve como tipo o modelo, norma, patrón o referencia.</a:t>
            </a:r>
          </a:p>
          <a:p>
            <a:pPr>
              <a:buNone/>
            </a:pPr>
            <a:endParaRPr lang="es-ES" dirty="0"/>
          </a:p>
          <a:p>
            <a:pPr>
              <a:buNone/>
            </a:pPr>
            <a:r>
              <a:rPr lang="es-ES" dirty="0"/>
              <a:t>2. Tipo, modelo, patrón. Estándar de vida</a:t>
            </a:r>
          </a:p>
        </p:txBody>
      </p:sp>
    </p:spTree>
    <p:extLst>
      <p:ext uri="{BB962C8B-B14F-4D97-AF65-F5344CB8AC3E}">
        <p14:creationId xmlns:p14="http://schemas.microsoft.com/office/powerpoint/2010/main" val="1853191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67544" y="1724723"/>
            <a:ext cx="8370533" cy="5133277"/>
          </a:xfrm>
          <a:prstGeom prst="rect">
            <a:avLst/>
          </a:prstGeom>
        </p:spPr>
      </p:pic>
      <p:sp>
        <p:nvSpPr>
          <p:cNvPr id="2" name="1 Título"/>
          <p:cNvSpPr>
            <a:spLocks noGrp="1"/>
          </p:cNvSpPr>
          <p:nvPr>
            <p:ph type="title"/>
          </p:nvPr>
        </p:nvSpPr>
        <p:spPr/>
        <p:txBody>
          <a:bodyPr>
            <a:normAutofit/>
          </a:bodyPr>
          <a:lstStyle/>
          <a:p>
            <a:r>
              <a:rPr lang="es-ES" dirty="0"/>
              <a:t>Estándares de aprendizaje LOMCE</a:t>
            </a:r>
          </a:p>
        </p:txBody>
      </p:sp>
      <p:sp>
        <p:nvSpPr>
          <p:cNvPr id="3" name="2 Marcador de contenido"/>
          <p:cNvSpPr>
            <a:spLocks noGrp="1"/>
          </p:cNvSpPr>
          <p:nvPr>
            <p:ph sz="quarter" idx="1"/>
          </p:nvPr>
        </p:nvSpPr>
        <p:spPr>
          <a:xfrm>
            <a:off x="612648" y="2015753"/>
            <a:ext cx="8153400" cy="4495800"/>
          </a:xfrm>
        </p:spPr>
        <p:txBody>
          <a:bodyPr>
            <a:normAutofit lnSpcReduction="10000"/>
          </a:bodyPr>
          <a:lstStyle/>
          <a:p>
            <a:pPr algn="just">
              <a:buNone/>
            </a:pPr>
            <a:r>
              <a:rPr lang="es-ES" b="1" i="1" dirty="0">
                <a:solidFill>
                  <a:srgbClr val="C00000"/>
                </a:solidFill>
              </a:rPr>
              <a:t>Estándares de aprendizaje evaluables:</a:t>
            </a:r>
          </a:p>
          <a:p>
            <a:pPr algn="just">
              <a:buNone/>
            </a:pPr>
            <a:r>
              <a:rPr lang="es-ES" i="1" dirty="0"/>
              <a:t>  “especificaciones de los criterios de evaluación que permiten definir los resultados de aprendizaje, y que concretan lo que el alumno debe saber, comprender y saber hacer en cada asignatura. </a:t>
            </a:r>
          </a:p>
          <a:p>
            <a:pPr algn="just">
              <a:buNone/>
            </a:pPr>
            <a:r>
              <a:rPr lang="es-ES" i="1" dirty="0"/>
              <a:t>    Deben ser observables, medibles y evaluables y permitir graduar el rendimiento o logro alcanzado</a:t>
            </a:r>
          </a:p>
          <a:p>
            <a:pPr algn="just">
              <a:buNone/>
            </a:pPr>
            <a:r>
              <a:rPr lang="es-ES" i="1" dirty="0"/>
              <a:t>   Su diseño debe contribuir y facilitar el diseño de pruebas estandarizadas y comparables”.</a:t>
            </a:r>
          </a:p>
          <a:p>
            <a:pPr>
              <a:buNone/>
            </a:pPr>
            <a:r>
              <a:rPr lang="es-ES" sz="1900" dirty="0"/>
              <a:t>     (R.D. 1105/2014, </a:t>
            </a:r>
            <a:r>
              <a:rPr lang="es-ES" sz="1900" dirty="0" err="1"/>
              <a:t>artº</a:t>
            </a:r>
            <a:r>
              <a:rPr lang="es-ES" sz="1900" dirty="0"/>
              <a:t> 2)</a:t>
            </a:r>
          </a:p>
          <a:p>
            <a:endParaRPr lang="es-ES" dirty="0"/>
          </a:p>
        </p:txBody>
      </p:sp>
    </p:spTree>
    <p:extLst>
      <p:ext uri="{BB962C8B-B14F-4D97-AF65-F5344CB8AC3E}">
        <p14:creationId xmlns:p14="http://schemas.microsoft.com/office/powerpoint/2010/main" val="2091813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Currículo LOMCE, estándares</a:t>
            </a:r>
            <a:r>
              <a:rPr lang="es-ES" i="1" dirty="0"/>
              <a:t> </a:t>
            </a:r>
            <a:br>
              <a:rPr lang="es-ES" i="1" dirty="0"/>
            </a:br>
            <a:r>
              <a:rPr lang="es-ES" sz="2200" i="1" dirty="0"/>
              <a:t>R.D 1105/2014, por el que se establece el currículo básico ESO y Bachillerato.</a:t>
            </a:r>
            <a:endParaRPr lang="es-ES" dirty="0"/>
          </a:p>
        </p:txBody>
      </p:sp>
      <p:graphicFrame>
        <p:nvGraphicFramePr>
          <p:cNvPr id="3" name="2 Tabla"/>
          <p:cNvGraphicFramePr>
            <a:graphicFrameLocks noGrp="1"/>
          </p:cNvGraphicFramePr>
          <p:nvPr/>
        </p:nvGraphicFramePr>
        <p:xfrm>
          <a:off x="285720" y="1571612"/>
          <a:ext cx="8643997" cy="5241764"/>
        </p:xfrm>
        <a:graphic>
          <a:graphicData uri="http://schemas.openxmlformats.org/drawingml/2006/table">
            <a:tbl>
              <a:tblPr/>
              <a:tblGrid>
                <a:gridCol w="2571768">
                  <a:extLst>
                    <a:ext uri="{9D8B030D-6E8A-4147-A177-3AD203B41FA5}">
                      <a16:colId xmlns:a16="http://schemas.microsoft.com/office/drawing/2014/main" val="20000"/>
                    </a:ext>
                  </a:extLst>
                </a:gridCol>
                <a:gridCol w="2500330">
                  <a:extLst>
                    <a:ext uri="{9D8B030D-6E8A-4147-A177-3AD203B41FA5}">
                      <a16:colId xmlns:a16="http://schemas.microsoft.com/office/drawing/2014/main" val="20001"/>
                    </a:ext>
                  </a:extLst>
                </a:gridCol>
                <a:gridCol w="3571899">
                  <a:extLst>
                    <a:ext uri="{9D8B030D-6E8A-4147-A177-3AD203B41FA5}">
                      <a16:colId xmlns:a16="http://schemas.microsoft.com/office/drawing/2014/main" val="20002"/>
                    </a:ext>
                  </a:extLst>
                </a:gridCol>
              </a:tblGrid>
              <a:tr h="353241">
                <a:tc gridSpan="3">
                  <a:txBody>
                    <a:bodyPr/>
                    <a:lstStyle/>
                    <a:p>
                      <a:pPr>
                        <a:lnSpc>
                          <a:spcPct val="115000"/>
                        </a:lnSpc>
                        <a:spcAft>
                          <a:spcPts val="0"/>
                        </a:spcAft>
                      </a:pPr>
                      <a:r>
                        <a:rPr lang="es-ES" sz="1600" dirty="0">
                          <a:solidFill>
                            <a:srgbClr val="C00000"/>
                          </a:solidFill>
                          <a:latin typeface="+mj-lt"/>
                          <a:ea typeface="Calibri"/>
                          <a:cs typeface="DJEIJB+Arial"/>
                        </a:rPr>
                        <a:t>Bloque 2. </a:t>
                      </a:r>
                      <a:r>
                        <a:rPr lang="es-ES" sz="1600" dirty="0">
                          <a:solidFill>
                            <a:srgbClr val="000000"/>
                          </a:solidFill>
                          <a:latin typeface="+mj-lt"/>
                          <a:ea typeface="Calibri"/>
                          <a:cs typeface="DJEIJB+Arial"/>
                        </a:rPr>
                        <a:t>La Edad Media: Tres culturas y un mapa político en constante cambio (711-1474)</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53241">
                <a:tc>
                  <a:txBody>
                    <a:bodyPr/>
                    <a:lstStyle/>
                    <a:p>
                      <a:pPr>
                        <a:lnSpc>
                          <a:spcPct val="115000"/>
                        </a:lnSpc>
                        <a:spcAft>
                          <a:spcPts val="0"/>
                        </a:spcAft>
                      </a:pPr>
                      <a:r>
                        <a:rPr lang="es-ES" sz="1600" dirty="0">
                          <a:solidFill>
                            <a:srgbClr val="C00000"/>
                          </a:solidFill>
                          <a:latin typeface="+mj-lt"/>
                          <a:ea typeface="Calibri"/>
                          <a:cs typeface="DJEIJB+Arial"/>
                        </a:rPr>
                        <a:t>Contenidos</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Criterios evaluación</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600" dirty="0">
                          <a:solidFill>
                            <a:srgbClr val="C00000"/>
                          </a:solidFill>
                          <a:latin typeface="+mj-lt"/>
                          <a:ea typeface="Calibri"/>
                          <a:cs typeface="DJEIJB+Arial"/>
                        </a:rPr>
                        <a:t>Estándares de aprendizaje</a:t>
                      </a:r>
                      <a:endParaRPr lang="es-ES" sz="1600" dirty="0">
                        <a:solidFill>
                          <a:srgbClr val="C00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35282">
                <a:tc>
                  <a:txBody>
                    <a:bodyPr/>
                    <a:lstStyle/>
                    <a:p>
                      <a:pPr algn="just">
                        <a:lnSpc>
                          <a:spcPct val="115000"/>
                        </a:lnSpc>
                        <a:spcAft>
                          <a:spcPts val="0"/>
                        </a:spcAft>
                      </a:pPr>
                      <a:r>
                        <a:rPr lang="es-ES" sz="1600" dirty="0">
                          <a:solidFill>
                            <a:srgbClr val="000000"/>
                          </a:solidFill>
                          <a:latin typeface="+mj-lt"/>
                          <a:ea typeface="Calibri"/>
                          <a:cs typeface="DJEIJB+Arial"/>
                        </a:rPr>
                        <a:t>Al Ándalus: la conquista musulmana de la península; evolución política de Al Ándalus; revitalización económica y urbana; estructura social; religión, cultura y arte. </a:t>
                      </a:r>
                      <a:endParaRPr lang="es-ES" sz="1600" dirty="0">
                        <a:latin typeface="+mj-lt"/>
                        <a:ea typeface="Calibri"/>
                        <a:cs typeface="Times New Roman"/>
                      </a:endParaRPr>
                    </a:p>
                    <a:p>
                      <a:pPr algn="just">
                        <a:lnSpc>
                          <a:spcPct val="115000"/>
                        </a:lnSpc>
                        <a:spcAft>
                          <a:spcPts val="0"/>
                        </a:spcAft>
                      </a:pPr>
                      <a:endParaRPr lang="es-ES" sz="1600" dirty="0">
                        <a:solidFill>
                          <a:srgbClr val="000000"/>
                        </a:solidFill>
                        <a:latin typeface="+mj-lt"/>
                        <a:ea typeface="Calibri"/>
                        <a:cs typeface="DJEIJB+Arial"/>
                      </a:endParaRPr>
                    </a:p>
                    <a:p>
                      <a:pPr algn="just">
                        <a:lnSpc>
                          <a:spcPct val="115000"/>
                        </a:lnSpc>
                        <a:spcAft>
                          <a:spcPts val="0"/>
                        </a:spcAft>
                      </a:pPr>
                      <a:r>
                        <a:rPr lang="es-ES" sz="1600" dirty="0">
                          <a:solidFill>
                            <a:srgbClr val="000000"/>
                          </a:solidFill>
                          <a:latin typeface="+mj-lt"/>
                          <a:ea typeface="Calibri"/>
                          <a:cs typeface="DJEIJB+Arial"/>
                        </a:rPr>
                        <a:t>Los reinos cristianos hasta del siglo XIII: evolución política; el proceso de reconquista y repoblación; del estancamiento a la expansión económica; el régimen señorial y la sociedad estamental….</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15000"/>
                        </a:lnSpc>
                        <a:spcAft>
                          <a:spcPts val="0"/>
                        </a:spcAft>
                        <a:buAutoNum type="arabicPeriod"/>
                      </a:pPr>
                      <a:r>
                        <a:rPr lang="es-ES" sz="1600" dirty="0">
                          <a:solidFill>
                            <a:srgbClr val="000000"/>
                          </a:solidFill>
                          <a:latin typeface="+mj-lt"/>
                          <a:ea typeface="Calibri"/>
                          <a:cs typeface="DJEIJB+Arial"/>
                        </a:rPr>
                        <a:t>Explicar la evolución de los territorios musulmanes en la península, describiendo sus etapas políticas, así como los cambios económicos, sociales y culturales que introdujeron. </a:t>
                      </a:r>
                    </a:p>
                    <a:p>
                      <a:pPr marL="342900" indent="-342900" algn="just">
                        <a:lnSpc>
                          <a:spcPct val="115000"/>
                        </a:lnSpc>
                        <a:spcAft>
                          <a:spcPts val="0"/>
                        </a:spcAft>
                        <a:buAutoNum type="arabicPeriod"/>
                      </a:pPr>
                      <a:r>
                        <a:rPr kumimoji="0" lang="es-ES" sz="1600" kern="1200" baseline="0" dirty="0">
                          <a:solidFill>
                            <a:schemeClr val="tx1"/>
                          </a:solidFill>
                          <a:latin typeface="+mj-lt"/>
                          <a:ea typeface="+mn-ea"/>
                          <a:cs typeface="+mn-cs"/>
                        </a:rPr>
                        <a:t>Explicar la evolución y configuración política de los reinos cristianos…</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600" dirty="0">
                          <a:solidFill>
                            <a:srgbClr val="000000"/>
                          </a:solidFill>
                          <a:latin typeface="+mj-lt"/>
                          <a:ea typeface="Calibri"/>
                          <a:cs typeface="DJEIJB+Arial"/>
                        </a:rPr>
                        <a:t>1.1. Explica las causas de la invasión musulmana y de su rápida ocupación de la península.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1.2. Representa una línea del tiempo desde 711 hasta 1474, situando en una fila los principales acontecimientos relativos a Al Ándalus y en otra los relativos a los reinos cristianos.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1.3. Describe la evolución política de Al Ándalus. </a:t>
                      </a:r>
                      <a:endParaRPr lang="es-ES" sz="1600" dirty="0">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DJEIJB+Arial"/>
                        </a:rPr>
                        <a:t>1.4. Resume los cambios económicos, sociales y culturales introducidos por los musulmanes en Al Ándalus. </a:t>
                      </a:r>
                      <a:endParaRPr lang="es-ES" sz="1600" dirty="0">
                        <a:solidFill>
                          <a:srgbClr val="000000"/>
                        </a:solidFill>
                        <a:latin typeface="+mj-lt"/>
                        <a:ea typeface="Calibri"/>
                        <a:cs typeface="Times New Roman"/>
                      </a:endParaRPr>
                    </a:p>
                    <a:p>
                      <a:pPr algn="just">
                        <a:lnSpc>
                          <a:spcPct val="115000"/>
                        </a:lnSpc>
                        <a:spcAft>
                          <a:spcPts val="0"/>
                        </a:spcAft>
                      </a:pPr>
                      <a:r>
                        <a:rPr lang="es-ES" sz="1600" dirty="0">
                          <a:solidFill>
                            <a:srgbClr val="000000"/>
                          </a:solidFill>
                          <a:latin typeface="+mj-lt"/>
                          <a:ea typeface="Calibri"/>
                          <a:cs typeface="Times New Roman"/>
                        </a:rPr>
                        <a:t>2.1.</a:t>
                      </a:r>
                    </a:p>
                    <a:p>
                      <a:pPr algn="just">
                        <a:lnSpc>
                          <a:spcPct val="115000"/>
                        </a:lnSpc>
                        <a:spcAft>
                          <a:spcPts val="0"/>
                        </a:spcAft>
                      </a:pPr>
                      <a:r>
                        <a:rPr lang="es-ES" sz="1600" dirty="0">
                          <a:solidFill>
                            <a:srgbClr val="000000"/>
                          </a:solidFill>
                          <a:latin typeface="+mj-lt"/>
                          <a:ea typeface="Calibri"/>
                          <a:cs typeface="Times New Roman"/>
                        </a:rPr>
                        <a:t>2..2.</a:t>
                      </a:r>
                    </a:p>
                    <a:p>
                      <a:pPr algn="just">
                        <a:lnSpc>
                          <a:spcPct val="115000"/>
                        </a:lnSpc>
                        <a:spcAft>
                          <a:spcPts val="0"/>
                        </a:spcAft>
                      </a:pPr>
                      <a:r>
                        <a:rPr lang="es-ES" sz="1600" dirty="0">
                          <a:solidFill>
                            <a:srgbClr val="000000"/>
                          </a:solidFill>
                          <a:latin typeface="+mj-lt"/>
                          <a:ea typeface="Calibri"/>
                          <a:cs typeface="Times New Roman"/>
                        </a:rPr>
                        <a:t>2.3.</a:t>
                      </a:r>
                      <a:endParaRPr lang="es-ES"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6605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15" y="1628800"/>
            <a:ext cx="8370533" cy="5133277"/>
          </a:xfrm>
          <a:prstGeom prst="rect">
            <a:avLst/>
          </a:prstGeom>
        </p:spPr>
      </p:pic>
      <p:sp>
        <p:nvSpPr>
          <p:cNvPr id="2" name="1 Título"/>
          <p:cNvSpPr>
            <a:spLocks noGrp="1"/>
          </p:cNvSpPr>
          <p:nvPr>
            <p:ph type="title"/>
          </p:nvPr>
        </p:nvSpPr>
        <p:spPr/>
        <p:txBody>
          <a:bodyPr>
            <a:normAutofit fontScale="90000"/>
          </a:bodyPr>
          <a:lstStyle/>
          <a:p>
            <a:r>
              <a:rPr lang="es-ES" dirty="0"/>
              <a:t>Diferencia entre estándares de aprendizaje y criterios de evaluación</a:t>
            </a:r>
          </a:p>
        </p:txBody>
      </p:sp>
      <p:sp>
        <p:nvSpPr>
          <p:cNvPr id="3" name="2 Marcador de contenido"/>
          <p:cNvSpPr>
            <a:spLocks noGrp="1"/>
          </p:cNvSpPr>
          <p:nvPr>
            <p:ph sz="quarter" idx="1"/>
          </p:nvPr>
        </p:nvSpPr>
        <p:spPr>
          <a:xfrm>
            <a:off x="395515" y="1888232"/>
            <a:ext cx="8153400" cy="4495800"/>
          </a:xfrm>
        </p:spPr>
        <p:txBody>
          <a:bodyPr>
            <a:normAutofit fontScale="77500" lnSpcReduction="20000"/>
          </a:bodyPr>
          <a:lstStyle/>
          <a:p>
            <a:pPr algn="just">
              <a:buNone/>
            </a:pPr>
            <a:r>
              <a:rPr lang="es-ES" dirty="0"/>
              <a:t> 	“</a:t>
            </a:r>
            <a:r>
              <a:rPr lang="es-ES" i="1" dirty="0"/>
              <a:t>Los estándares son </a:t>
            </a:r>
            <a:r>
              <a:rPr lang="es-ES" i="1" u="sng" dirty="0"/>
              <a:t>niveles de realización </a:t>
            </a:r>
            <a:r>
              <a:rPr lang="es-ES" i="1" dirty="0"/>
              <a:t>aceptable o no aceptable para cada uno de los criterios”. </a:t>
            </a:r>
            <a:r>
              <a:rPr lang="es-ES" dirty="0"/>
              <a:t>Es decir, determinan hasta qué punto hemos logrado o no un criterio de evaluación delimitando el grado de éxito que se ha conseguido durante el proceso de enseñanza/aprendizaje”. (Cabrera P. (2011)</a:t>
            </a:r>
          </a:p>
          <a:p>
            <a:pPr algn="just"/>
            <a:r>
              <a:rPr lang="es-ES" dirty="0"/>
              <a:t>Los </a:t>
            </a:r>
            <a:r>
              <a:rPr lang="es-ES" b="1" dirty="0"/>
              <a:t>estándares de aprendizaje </a:t>
            </a:r>
            <a:r>
              <a:rPr lang="es-ES" dirty="0"/>
              <a:t>son la referencia más concreta y objetiva del </a:t>
            </a:r>
            <a:r>
              <a:rPr lang="es-ES" i="1" dirty="0"/>
              <a:t>qué enseñar</a:t>
            </a:r>
            <a:r>
              <a:rPr lang="es-ES" b="1" i="1" dirty="0"/>
              <a:t> </a:t>
            </a:r>
            <a:r>
              <a:rPr lang="es-ES" b="1" dirty="0"/>
              <a:t>y del</a:t>
            </a:r>
            <a:r>
              <a:rPr lang="es-ES" b="1" i="1" dirty="0"/>
              <a:t> </a:t>
            </a:r>
            <a:r>
              <a:rPr lang="es-ES" i="1" dirty="0"/>
              <a:t>qué evaluar</a:t>
            </a:r>
            <a:r>
              <a:rPr lang="es-ES" dirty="0"/>
              <a:t>. Los estándares de aprendizaje evaluables están referidos a los criterios de evaluación.</a:t>
            </a:r>
          </a:p>
          <a:p>
            <a:pPr algn="just"/>
            <a:r>
              <a:rPr lang="es-ES" dirty="0"/>
              <a:t>De cada criterio de evaluación se deducen una serie de estándares de aprendizaje evaluables. </a:t>
            </a:r>
          </a:p>
          <a:p>
            <a:pPr algn="just"/>
            <a:endParaRPr lang="es-ES" dirty="0"/>
          </a:p>
          <a:p>
            <a:pPr algn="just">
              <a:buNone/>
            </a:pPr>
            <a:r>
              <a:rPr lang="es-ES" dirty="0">
                <a:solidFill>
                  <a:srgbClr val="C00000"/>
                </a:solidFill>
              </a:rPr>
              <a:t>    La diferencia entre los </a:t>
            </a:r>
            <a:r>
              <a:rPr lang="es-ES" b="1" dirty="0">
                <a:solidFill>
                  <a:srgbClr val="C00000"/>
                </a:solidFill>
              </a:rPr>
              <a:t>estándares de aprendizaje evaluables</a:t>
            </a:r>
            <a:r>
              <a:rPr lang="es-ES" dirty="0">
                <a:solidFill>
                  <a:srgbClr val="C00000"/>
                </a:solidFill>
              </a:rPr>
              <a:t> y los criterios de evaluación, está en que aquellos son una </a:t>
            </a:r>
            <a:r>
              <a:rPr lang="es-ES" b="1" dirty="0">
                <a:solidFill>
                  <a:srgbClr val="C00000"/>
                </a:solidFill>
              </a:rPr>
              <a:t>referencia más concreta</a:t>
            </a:r>
            <a:r>
              <a:rPr lang="es-ES" dirty="0">
                <a:solidFill>
                  <a:srgbClr val="C00000"/>
                </a:solidFill>
              </a:rPr>
              <a:t>, deben de ser observables, medibles y sobre todo, son </a:t>
            </a:r>
            <a:r>
              <a:rPr lang="es-ES" b="1" dirty="0">
                <a:solidFill>
                  <a:srgbClr val="C00000"/>
                </a:solidFill>
              </a:rPr>
              <a:t>una graduación para la consecución del criterio de evaluación.</a:t>
            </a:r>
            <a:endParaRPr lang="es-ES" dirty="0">
              <a:solidFill>
                <a:srgbClr val="C00000"/>
              </a:solidFill>
            </a:endParaRPr>
          </a:p>
          <a:p>
            <a:pPr>
              <a:buNone/>
            </a:pPr>
            <a:endParaRPr lang="es-ES" dirty="0"/>
          </a:p>
          <a:p>
            <a:endParaRPr lang="es-ES" dirty="0"/>
          </a:p>
        </p:txBody>
      </p:sp>
    </p:spTree>
    <p:extLst>
      <p:ext uri="{BB962C8B-B14F-4D97-AF65-F5344CB8AC3E}">
        <p14:creationId xmlns:p14="http://schemas.microsoft.com/office/powerpoint/2010/main" val="1375862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22575" y="1628800"/>
            <a:ext cx="8370533" cy="5133277"/>
          </a:xfrm>
          <a:prstGeom prst="rect">
            <a:avLst/>
          </a:prstGeom>
        </p:spPr>
      </p:pic>
      <p:sp>
        <p:nvSpPr>
          <p:cNvPr id="2" name="Título 1"/>
          <p:cNvSpPr>
            <a:spLocks noGrp="1"/>
          </p:cNvSpPr>
          <p:nvPr>
            <p:ph type="title"/>
          </p:nvPr>
        </p:nvSpPr>
        <p:spPr>
          <a:xfrm>
            <a:off x="428596" y="228600"/>
            <a:ext cx="8429684" cy="990600"/>
          </a:xfrm>
        </p:spPr>
        <p:txBody>
          <a:bodyPr>
            <a:noAutofit/>
          </a:bodyPr>
          <a:lstStyle/>
          <a:p>
            <a:r>
              <a:rPr lang="es-ES" sz="3600" dirty="0">
                <a:solidFill>
                  <a:schemeClr val="bg2">
                    <a:lumMod val="50000"/>
                  </a:schemeClr>
                </a:solidFill>
              </a:rPr>
              <a:t>Competencias y estándares, importancia</a:t>
            </a:r>
          </a:p>
        </p:txBody>
      </p:sp>
      <p:sp>
        <p:nvSpPr>
          <p:cNvPr id="3" name="Marcador de contenido 2"/>
          <p:cNvSpPr>
            <a:spLocks noGrp="1"/>
          </p:cNvSpPr>
          <p:nvPr>
            <p:ph idx="1"/>
          </p:nvPr>
        </p:nvSpPr>
        <p:spPr>
          <a:xfrm>
            <a:off x="577052" y="2009800"/>
            <a:ext cx="8153400" cy="4495800"/>
          </a:xfrm>
        </p:spPr>
        <p:txBody>
          <a:bodyPr>
            <a:normAutofit lnSpcReduction="10000"/>
          </a:bodyPr>
          <a:lstStyle/>
          <a:p>
            <a:pPr marL="36576" indent="0" algn="just">
              <a:buNone/>
            </a:pPr>
            <a:r>
              <a:rPr lang="es-ES" dirty="0"/>
              <a:t>Los referentes para la comprobación del grado de adquisición de las competencias y el logro de los objetivos de la etapa en las evaluaciones continua y final de las materias de los bloques de asignaturas troncales y específicas, </a:t>
            </a:r>
            <a:r>
              <a:rPr lang="es-ES" b="1" dirty="0"/>
              <a:t>serán los criterios de evaluación y estándares de aprendizaje evaluables que figuran en los anexos I y II </a:t>
            </a:r>
            <a:r>
              <a:rPr lang="es-ES" dirty="0"/>
              <a:t>del R.D. 1105/2014.</a:t>
            </a:r>
          </a:p>
          <a:p>
            <a:pPr marL="36576" indent="0" algn="just">
              <a:buNone/>
            </a:pPr>
            <a:r>
              <a:rPr lang="es-ES" dirty="0">
                <a:solidFill>
                  <a:srgbClr val="FF0000"/>
                </a:solidFill>
              </a:rPr>
              <a:t>En CyL los que figuran en los anexos de las Ordenes 362 y 363 para Secundaria y Bach respectivamente.</a:t>
            </a:r>
          </a:p>
        </p:txBody>
      </p:sp>
    </p:spTree>
    <p:extLst>
      <p:ext uri="{BB962C8B-B14F-4D97-AF65-F5344CB8AC3E}">
        <p14:creationId xmlns:p14="http://schemas.microsoft.com/office/powerpoint/2010/main" val="286334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47664" y="1988840"/>
            <a:ext cx="6768752" cy="2923877"/>
          </a:xfrm>
          <a:prstGeom prst="rect">
            <a:avLst/>
          </a:prstGeom>
          <a:noFill/>
        </p:spPr>
        <p:txBody>
          <a:bodyPr wrap="square" rtlCol="0">
            <a:spAutoFit/>
          </a:bodyPr>
          <a:lstStyle/>
          <a:p>
            <a:r>
              <a:rPr lang="es-ES" sz="4800" dirty="0">
                <a:solidFill>
                  <a:srgbClr val="FF0000"/>
                </a:solidFill>
              </a:rPr>
              <a:t>QUINTA TAREA:</a:t>
            </a:r>
          </a:p>
          <a:p>
            <a:endParaRPr lang="es-ES" sz="4000" dirty="0"/>
          </a:p>
          <a:p>
            <a:r>
              <a:rPr lang="es-ES" sz="4800" dirty="0"/>
              <a:t>Relacionar Estándares con Competencias</a:t>
            </a:r>
            <a:endParaRPr lang="es-ES_tradnl" sz="4800" dirty="0"/>
          </a:p>
        </p:txBody>
      </p:sp>
    </p:spTree>
    <p:extLst>
      <p:ext uri="{BB962C8B-B14F-4D97-AF65-F5344CB8AC3E}">
        <p14:creationId xmlns:p14="http://schemas.microsoft.com/office/powerpoint/2010/main" val="3688381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28600"/>
            <a:ext cx="8280920" cy="990600"/>
          </a:xfrm>
        </p:spPr>
        <p:txBody>
          <a:bodyPr>
            <a:normAutofit fontScale="90000"/>
          </a:bodyPr>
          <a:lstStyle/>
          <a:p>
            <a:br>
              <a:rPr lang="es-ES" dirty="0"/>
            </a:br>
            <a:r>
              <a:rPr lang="es-ES" dirty="0"/>
              <a:t>Competencias LOMCE </a:t>
            </a:r>
            <a:r>
              <a:rPr lang="es-ES" sz="3000" dirty="0"/>
              <a:t>(R.D. 1105/2014, artº 2)</a:t>
            </a:r>
            <a:br>
              <a:rPr lang="es-ES" dirty="0">
                <a:solidFill>
                  <a:srgbClr val="C00000"/>
                </a:solidFill>
              </a:rPr>
            </a:br>
            <a:endParaRPr lang="es-ES" dirty="0"/>
          </a:p>
        </p:txBody>
      </p:sp>
      <p:sp>
        <p:nvSpPr>
          <p:cNvPr id="3" name="2 Marcador de contenido"/>
          <p:cNvSpPr>
            <a:spLocks noGrp="1"/>
          </p:cNvSpPr>
          <p:nvPr>
            <p:ph sz="quarter" idx="1"/>
          </p:nvPr>
        </p:nvSpPr>
        <p:spPr/>
        <p:txBody>
          <a:bodyPr>
            <a:normAutofit/>
          </a:bodyPr>
          <a:lstStyle/>
          <a:p>
            <a:endParaRPr lang="es-ES" sz="3200" dirty="0"/>
          </a:p>
          <a:p>
            <a:pPr algn="just">
              <a:buNone/>
            </a:pPr>
            <a:r>
              <a:rPr lang="es-ES" sz="3200" b="1" i="1" dirty="0">
                <a:solidFill>
                  <a:srgbClr val="C00000"/>
                </a:solidFill>
              </a:rPr>
              <a:t>Competencias: </a:t>
            </a:r>
          </a:p>
          <a:p>
            <a:pPr algn="just">
              <a:buNone/>
            </a:pPr>
            <a:r>
              <a:rPr lang="es-ES" sz="3200" b="1" i="1" dirty="0"/>
              <a:t>   “capacidades para aplicar de forma integrada los contenidos propios de cada enseñanza y etapa educativa, con el fin de lograr la realización adecuada de actividades y la resolución eficaz de problemas complejos”. </a:t>
            </a:r>
          </a:p>
          <a:p>
            <a:pPr algn="just">
              <a:buNone/>
            </a:pPr>
            <a:r>
              <a:rPr lang="es-ES" sz="3200" b="1" i="1" dirty="0"/>
              <a:t>   </a:t>
            </a:r>
            <a:endParaRPr lang="es-ES" sz="3200" dirty="0"/>
          </a:p>
        </p:txBody>
      </p:sp>
      <p:sp>
        <p:nvSpPr>
          <p:cNvPr id="4"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66013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83493" y="1600200"/>
            <a:ext cx="8370533" cy="5133277"/>
          </a:xfrm>
          <a:prstGeom prst="rect">
            <a:avLst/>
          </a:prstGeom>
        </p:spPr>
      </p:pic>
      <p:sp>
        <p:nvSpPr>
          <p:cNvPr id="2" name="1 Título"/>
          <p:cNvSpPr>
            <a:spLocks noGrp="1"/>
          </p:cNvSpPr>
          <p:nvPr>
            <p:ph type="title"/>
          </p:nvPr>
        </p:nvSpPr>
        <p:spPr/>
        <p:txBody>
          <a:bodyPr>
            <a:normAutofit fontScale="90000"/>
          </a:bodyPr>
          <a:lstStyle/>
          <a:p>
            <a:r>
              <a:rPr lang="es-ES" dirty="0"/>
              <a:t>Competencias LOMCE, características</a:t>
            </a:r>
          </a:p>
        </p:txBody>
      </p:sp>
      <p:sp>
        <p:nvSpPr>
          <p:cNvPr id="3" name="2 Marcador de contenido"/>
          <p:cNvSpPr>
            <a:spLocks noGrp="1"/>
          </p:cNvSpPr>
          <p:nvPr>
            <p:ph sz="quarter" idx="1"/>
          </p:nvPr>
        </p:nvSpPr>
        <p:spPr>
          <a:xfrm>
            <a:off x="571472" y="1600200"/>
            <a:ext cx="8194576" cy="4829196"/>
          </a:xfrm>
        </p:spPr>
        <p:txBody>
          <a:bodyPr>
            <a:noAutofit/>
          </a:bodyPr>
          <a:lstStyle/>
          <a:p>
            <a:pPr algn="just">
              <a:buFont typeface="Wingdings" pitchFamily="2" charset="2"/>
              <a:buChar char="Ø"/>
            </a:pPr>
            <a:r>
              <a:rPr lang="es-ES" sz="2000" dirty="0"/>
              <a:t>Son aprendizajes que se consideran </a:t>
            </a:r>
            <a:r>
              <a:rPr lang="es-ES" sz="2000" b="1" dirty="0"/>
              <a:t>imprescindibles</a:t>
            </a:r>
            <a:r>
              <a:rPr lang="es-ES" sz="2000" dirty="0"/>
              <a:t>. </a:t>
            </a:r>
          </a:p>
          <a:p>
            <a:pPr algn="just">
              <a:buFont typeface="Wingdings" pitchFamily="2" charset="2"/>
              <a:buChar char="Ø"/>
            </a:pPr>
            <a:r>
              <a:rPr lang="es-ES" sz="2000" dirty="0"/>
              <a:t>Constituyen un saber, un saber hacer y un saber ser. Se trata de todos aquellos </a:t>
            </a:r>
            <a:r>
              <a:rPr lang="es-ES" sz="2000" b="1" dirty="0"/>
              <a:t>recursos que el sujeto es capaz de movilizar de forma conjunta e integrada </a:t>
            </a:r>
            <a:r>
              <a:rPr lang="es-ES" sz="2000" dirty="0"/>
              <a:t>para resolver con eficacia una situación en un contexto dado. </a:t>
            </a:r>
          </a:p>
          <a:p>
            <a:pPr algn="just">
              <a:buFont typeface="Wingdings" pitchFamily="2" charset="2"/>
              <a:buChar char="Ø"/>
            </a:pPr>
            <a:r>
              <a:rPr lang="es-ES" sz="2000" dirty="0"/>
              <a:t>Son saberes </a:t>
            </a:r>
            <a:r>
              <a:rPr lang="es-ES" sz="2000" b="1" dirty="0"/>
              <a:t>multifuncionales y transferibles, </a:t>
            </a:r>
            <a:r>
              <a:rPr lang="es-ES" sz="2000" dirty="0"/>
              <a:t>pues la adquisición de una competencia implica el desarrollo de esquemas cognitivos y de acción que se pueden aplicar en variados contextos, según las necesidades. </a:t>
            </a:r>
          </a:p>
          <a:p>
            <a:pPr algn="just">
              <a:buFont typeface="Wingdings" pitchFamily="2" charset="2"/>
              <a:buChar char="Ø"/>
            </a:pPr>
            <a:r>
              <a:rPr lang="es-ES" sz="2000" dirty="0"/>
              <a:t>Tienen un </a:t>
            </a:r>
            <a:r>
              <a:rPr lang="es-ES" sz="2000" b="1" dirty="0"/>
              <a:t>carácter dinámico e ilimitado </a:t>
            </a:r>
            <a:r>
              <a:rPr lang="es-ES" sz="2000" dirty="0"/>
              <a:t>pues el grado de adquisición de una competencia no tiene límite, sino que se trata de un continuo en el que cada persona, a lo largo de toda su vida, va adquiriendo grados diferentes de suficiencia dependiendo de las necesidades académicas y laborales que se le vayan planteando. </a:t>
            </a:r>
          </a:p>
          <a:p>
            <a:pPr algn="just">
              <a:buFont typeface="Wingdings" pitchFamily="2" charset="2"/>
              <a:buChar char="Ø"/>
            </a:pPr>
            <a:r>
              <a:rPr lang="es-ES" sz="2000" dirty="0"/>
              <a:t>Son </a:t>
            </a:r>
            <a:r>
              <a:rPr lang="es-ES" sz="2000" b="1" dirty="0"/>
              <a:t>evaluables</a:t>
            </a:r>
            <a:r>
              <a:rPr lang="es-ES" sz="2000" dirty="0"/>
              <a:t>, en tanto que se traducen en acciones y tareas observables. </a:t>
            </a:r>
          </a:p>
          <a:p>
            <a:pPr algn="just">
              <a:buFont typeface="Wingdings" pitchFamily="2" charset="2"/>
              <a:buChar char="Ø"/>
            </a:pPr>
            <a:r>
              <a:rPr lang="es-ES" sz="2000" dirty="0"/>
              <a:t>Requieren un </a:t>
            </a:r>
            <a:r>
              <a:rPr lang="es-ES" sz="2000" b="1" dirty="0"/>
              <a:t>aprendizaje situado</a:t>
            </a:r>
            <a:r>
              <a:rPr lang="es-ES" sz="2000" dirty="0"/>
              <a:t>, vinculado a un determinado contexto y a unas determinadas tareas. </a:t>
            </a:r>
          </a:p>
        </p:txBody>
      </p:sp>
    </p:spTree>
    <p:extLst>
      <p:ext uri="{BB962C8B-B14F-4D97-AF65-F5344CB8AC3E}">
        <p14:creationId xmlns:p14="http://schemas.microsoft.com/office/powerpoint/2010/main" val="573792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261610"/>
            <a:ext cx="7024744" cy="863134"/>
          </a:xfrm>
        </p:spPr>
        <p:txBody>
          <a:bodyPr>
            <a:normAutofit/>
          </a:bodyPr>
          <a:lstStyle/>
          <a:p>
            <a:r>
              <a:rPr lang="es-ES" dirty="0"/>
              <a:t>Competencias LOMCE</a:t>
            </a:r>
            <a:endParaRPr lang="es-ES" dirty="0">
              <a:solidFill>
                <a:schemeClr val="accent1">
                  <a:lumMod val="75000"/>
                </a:schemeClr>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331922295"/>
              </p:ext>
            </p:extLst>
          </p:nvPr>
        </p:nvGraphicFramePr>
        <p:xfrm>
          <a:off x="251520" y="1715058"/>
          <a:ext cx="8784976" cy="481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292080" y="0"/>
            <a:ext cx="2304256" cy="523220"/>
          </a:xfrm>
          <a:prstGeom prst="rect">
            <a:avLst/>
          </a:prstGeom>
          <a:noFill/>
        </p:spPr>
        <p:txBody>
          <a:bodyPr wrap="square" rtlCol="0">
            <a:spAutoFit/>
          </a:bodyPr>
          <a:lstStyle/>
          <a:p>
            <a:r>
              <a:rPr lang="es-ES_tradnl" sz="2800" b="1" i="1" dirty="0">
                <a:solidFill>
                  <a:prstClr val="white"/>
                </a:solidFill>
              </a:rPr>
              <a:t>Currículo</a:t>
            </a:r>
          </a:p>
        </p:txBody>
      </p:sp>
    </p:spTree>
    <p:extLst>
      <p:ext uri="{BB962C8B-B14F-4D97-AF65-F5344CB8AC3E}">
        <p14:creationId xmlns:p14="http://schemas.microsoft.com/office/powerpoint/2010/main" val="3653130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OCDE. </a:t>
            </a:r>
            <a:r>
              <a:rPr lang="es-ES" dirty="0" err="1"/>
              <a:t>DeSeCo</a:t>
            </a:r>
            <a:r>
              <a:rPr lang="es-ES" dirty="0"/>
              <a:t>. 1997</a:t>
            </a:r>
            <a:endParaRPr lang="es-ES_tradnl" dirty="0"/>
          </a:p>
        </p:txBody>
      </p:sp>
      <p:pic>
        <p:nvPicPr>
          <p:cNvPr id="3" name="Imagen 2"/>
          <p:cNvPicPr>
            <a:picLocks noChangeAspect="1"/>
          </p:cNvPicPr>
          <p:nvPr/>
        </p:nvPicPr>
        <p:blipFill>
          <a:blip r:embed="rId2" cstate="print"/>
          <a:stretch>
            <a:fillRect/>
          </a:stretch>
        </p:blipFill>
        <p:spPr>
          <a:xfrm>
            <a:off x="971600" y="1484784"/>
            <a:ext cx="6840760" cy="5130570"/>
          </a:xfrm>
          <a:prstGeom prst="rect">
            <a:avLst/>
          </a:prstGeom>
        </p:spPr>
      </p:pic>
    </p:spTree>
    <p:extLst>
      <p:ext uri="{BB962C8B-B14F-4D97-AF65-F5344CB8AC3E}">
        <p14:creationId xmlns:p14="http://schemas.microsoft.com/office/powerpoint/2010/main" val="3102037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2467" y="1628800"/>
            <a:ext cx="8370533" cy="5133277"/>
          </a:xfrm>
          <a:prstGeom prst="rect">
            <a:avLst/>
          </a:prstGeom>
        </p:spPr>
      </p:pic>
      <p:sp>
        <p:nvSpPr>
          <p:cNvPr id="2" name="1 Título"/>
          <p:cNvSpPr>
            <a:spLocks noGrp="1"/>
          </p:cNvSpPr>
          <p:nvPr>
            <p:ph type="title"/>
          </p:nvPr>
        </p:nvSpPr>
        <p:spPr/>
        <p:txBody>
          <a:bodyPr>
            <a:normAutofit/>
          </a:bodyPr>
          <a:lstStyle/>
          <a:p>
            <a:r>
              <a:rPr lang="es-ES" sz="4000" dirty="0"/>
              <a:t>Competencias LOMCE</a:t>
            </a:r>
          </a:p>
        </p:txBody>
      </p:sp>
      <p:sp>
        <p:nvSpPr>
          <p:cNvPr id="5" name="4 Rectángulo"/>
          <p:cNvSpPr/>
          <p:nvPr/>
        </p:nvSpPr>
        <p:spPr>
          <a:xfrm>
            <a:off x="783857" y="2054494"/>
            <a:ext cx="7929618" cy="4031873"/>
          </a:xfrm>
          <a:prstGeom prst="rect">
            <a:avLst/>
          </a:prstGeom>
        </p:spPr>
        <p:txBody>
          <a:bodyPr wrap="square">
            <a:spAutoFit/>
          </a:bodyPr>
          <a:lstStyle/>
          <a:p>
            <a:r>
              <a:rPr lang="es-ES" sz="3000" b="1" i="1" dirty="0">
                <a:solidFill>
                  <a:srgbClr val="C00000"/>
                </a:solidFill>
              </a:rPr>
              <a:t>Básicas o disciplinares:</a:t>
            </a:r>
          </a:p>
          <a:p>
            <a:pPr lvl="1">
              <a:buFont typeface="Wingdings" pitchFamily="2" charset="2"/>
              <a:buChar char="ü"/>
            </a:pPr>
            <a:r>
              <a:rPr lang="es-ES" sz="2800" dirty="0">
                <a:solidFill>
                  <a:prstClr val="black"/>
                </a:solidFill>
              </a:rPr>
              <a:t>Competencia lingüística</a:t>
            </a:r>
          </a:p>
          <a:p>
            <a:pPr lvl="1">
              <a:buFont typeface="Wingdings" pitchFamily="2" charset="2"/>
              <a:buChar char="ü"/>
            </a:pPr>
            <a:r>
              <a:rPr lang="es-ES" sz="2800" dirty="0">
                <a:solidFill>
                  <a:prstClr val="black"/>
                </a:solidFill>
              </a:rPr>
              <a:t>Competencia matemática, ciencia y tecnología</a:t>
            </a:r>
          </a:p>
          <a:p>
            <a:r>
              <a:rPr lang="es-ES" sz="3000" b="1" i="1" dirty="0">
                <a:solidFill>
                  <a:srgbClr val="C00000"/>
                </a:solidFill>
              </a:rPr>
              <a:t>Transversales:</a:t>
            </a:r>
          </a:p>
          <a:p>
            <a:pPr lvl="1">
              <a:buFont typeface="Wingdings" pitchFamily="2" charset="2"/>
              <a:buChar char="ü"/>
            </a:pPr>
            <a:r>
              <a:rPr lang="es-ES" sz="2800" dirty="0">
                <a:solidFill>
                  <a:prstClr val="black"/>
                </a:solidFill>
              </a:rPr>
              <a:t>Competencia digital</a:t>
            </a:r>
          </a:p>
          <a:p>
            <a:pPr lvl="1">
              <a:buFont typeface="Wingdings" pitchFamily="2" charset="2"/>
              <a:buChar char="ü"/>
            </a:pPr>
            <a:r>
              <a:rPr lang="es-ES" sz="2800" dirty="0">
                <a:solidFill>
                  <a:prstClr val="black"/>
                </a:solidFill>
              </a:rPr>
              <a:t> Aprender a aprender</a:t>
            </a:r>
          </a:p>
          <a:p>
            <a:pPr lvl="1">
              <a:buFont typeface="Wingdings" pitchFamily="2" charset="2"/>
              <a:buChar char="ü"/>
            </a:pPr>
            <a:r>
              <a:rPr lang="es-ES" sz="2800" dirty="0">
                <a:solidFill>
                  <a:prstClr val="black"/>
                </a:solidFill>
              </a:rPr>
              <a:t> Competencias sociales y cívicas</a:t>
            </a:r>
          </a:p>
          <a:p>
            <a:pPr lvl="1">
              <a:buFont typeface="Wingdings" pitchFamily="2" charset="2"/>
              <a:buChar char="ü"/>
            </a:pPr>
            <a:r>
              <a:rPr lang="es-ES" sz="2800" dirty="0">
                <a:solidFill>
                  <a:prstClr val="black"/>
                </a:solidFill>
              </a:rPr>
              <a:t> Sentido de iniciativa y espíritu emprendimiento</a:t>
            </a:r>
          </a:p>
          <a:p>
            <a:pPr lvl="1">
              <a:buFont typeface="Wingdings" pitchFamily="2" charset="2"/>
              <a:buChar char="ü"/>
            </a:pPr>
            <a:r>
              <a:rPr lang="es-ES" sz="2800" dirty="0">
                <a:solidFill>
                  <a:prstClr val="black"/>
                </a:solidFill>
              </a:rPr>
              <a:t> Conciencia y expresiones culturales</a:t>
            </a:r>
          </a:p>
        </p:txBody>
      </p:sp>
    </p:spTree>
    <p:extLst>
      <p:ext uri="{BB962C8B-B14F-4D97-AF65-F5344CB8AC3E}">
        <p14:creationId xmlns:p14="http://schemas.microsoft.com/office/powerpoint/2010/main" val="1021837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Competencias. Evolución</a:t>
            </a:r>
          </a:p>
        </p:txBody>
      </p:sp>
      <p:graphicFrame>
        <p:nvGraphicFramePr>
          <p:cNvPr id="4" name="3 Marcador de contenido"/>
          <p:cNvGraphicFramePr>
            <a:graphicFrameLocks noGrp="1"/>
          </p:cNvGraphicFramePr>
          <p:nvPr>
            <p:ph sz="quarter" idx="1"/>
          </p:nvPr>
        </p:nvGraphicFramePr>
        <p:xfrm>
          <a:off x="428596" y="1714487"/>
          <a:ext cx="8286808" cy="4856951"/>
        </p:xfrm>
        <a:graphic>
          <a:graphicData uri="http://schemas.openxmlformats.org/drawingml/2006/table">
            <a:tbl>
              <a:tblPr/>
              <a:tblGrid>
                <a:gridCol w="2289818">
                  <a:extLst>
                    <a:ext uri="{9D8B030D-6E8A-4147-A177-3AD203B41FA5}">
                      <a16:colId xmlns:a16="http://schemas.microsoft.com/office/drawing/2014/main" val="20000"/>
                    </a:ext>
                  </a:extLst>
                </a:gridCol>
                <a:gridCol w="2567966">
                  <a:extLst>
                    <a:ext uri="{9D8B030D-6E8A-4147-A177-3AD203B41FA5}">
                      <a16:colId xmlns:a16="http://schemas.microsoft.com/office/drawing/2014/main" val="20001"/>
                    </a:ext>
                  </a:extLst>
                </a:gridCol>
                <a:gridCol w="3429024">
                  <a:extLst>
                    <a:ext uri="{9D8B030D-6E8A-4147-A177-3AD203B41FA5}">
                      <a16:colId xmlns:a16="http://schemas.microsoft.com/office/drawing/2014/main" val="20002"/>
                    </a:ext>
                  </a:extLst>
                </a:gridCol>
              </a:tblGrid>
              <a:tr h="559271">
                <a:tc>
                  <a:txBody>
                    <a:bodyPr/>
                    <a:lstStyle/>
                    <a:p>
                      <a:pPr fontAlgn="base">
                        <a:lnSpc>
                          <a:spcPct val="115000"/>
                        </a:lnSpc>
                        <a:spcBef>
                          <a:spcPts val="265"/>
                        </a:spcBef>
                        <a:spcAft>
                          <a:spcPts val="0"/>
                        </a:spcAft>
                      </a:pPr>
                      <a:r>
                        <a:rPr lang="es-ES" sz="1500" b="1" kern="1200" dirty="0">
                          <a:latin typeface="Calibri"/>
                          <a:ea typeface="Times New Roman"/>
                          <a:cs typeface="Calibri"/>
                        </a:rPr>
                        <a:t>Competencias básicas LOE</a:t>
                      </a:r>
                      <a:endParaRPr lang="es-ES" sz="1500" dirty="0">
                        <a:latin typeface="Calibri"/>
                        <a:ea typeface="Calibri"/>
                        <a:cs typeface="Times New Roman"/>
                      </a:endParaRPr>
                    </a:p>
                  </a:txBody>
                  <a:tcP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15000"/>
                        </a:lnSpc>
                        <a:spcBef>
                          <a:spcPts val="265"/>
                        </a:spcBef>
                        <a:spcAft>
                          <a:spcPts val="0"/>
                        </a:spcAft>
                      </a:pPr>
                      <a:r>
                        <a:rPr lang="es-ES" sz="1500" b="1" kern="1200">
                          <a:latin typeface="Calibri"/>
                          <a:ea typeface="Times New Roman"/>
                          <a:cs typeface="Calibri"/>
                        </a:rPr>
                        <a:t>Competencias clave U.E.</a:t>
                      </a:r>
                      <a:endParaRPr lang="es-ES" sz="1500">
                        <a:latin typeface="Calibri"/>
                        <a:ea typeface="Calibri"/>
                        <a:cs typeface="Times New Roman"/>
                      </a:endParaRP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500" b="1" dirty="0">
                          <a:latin typeface="Calibri"/>
                          <a:ea typeface="Times New Roman"/>
                          <a:cs typeface="Calibri"/>
                        </a:rPr>
                        <a:t>Competencias  clave</a:t>
                      </a:r>
                      <a:r>
                        <a:rPr lang="es-ES" sz="1500" b="1" baseline="0" dirty="0">
                          <a:latin typeface="Calibri"/>
                          <a:ea typeface="Times New Roman"/>
                          <a:cs typeface="Calibri"/>
                        </a:rPr>
                        <a:t> </a:t>
                      </a:r>
                      <a:r>
                        <a:rPr lang="es-ES" sz="1500" b="1" dirty="0">
                          <a:latin typeface="Calibri"/>
                          <a:ea typeface="Times New Roman"/>
                          <a:cs typeface="Calibri"/>
                        </a:rPr>
                        <a:t>LOMCE</a:t>
                      </a:r>
                      <a:endParaRPr lang="es-ES" sz="1500" dirty="0">
                        <a:latin typeface="Calibri"/>
                        <a:ea typeface="Calibri"/>
                        <a:cs typeface="Times New Roman"/>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12760">
                <a:tc>
                  <a:txBody>
                    <a:bodyPr/>
                    <a:lstStyle/>
                    <a:p>
                      <a:pPr>
                        <a:lnSpc>
                          <a:spcPct val="115000"/>
                        </a:lnSpc>
                        <a:spcAft>
                          <a:spcPts val="0"/>
                        </a:spcAft>
                      </a:pPr>
                      <a:r>
                        <a:rPr lang="es-ES" sz="1500" kern="1200" dirty="0">
                          <a:solidFill>
                            <a:srgbClr val="000000"/>
                          </a:solidFill>
                          <a:latin typeface="Calibri"/>
                          <a:ea typeface="Times New Roman"/>
                          <a:cs typeface="Calibri"/>
                        </a:rPr>
                        <a:t>1. Comunicación lingüística</a:t>
                      </a:r>
                      <a:endParaRPr lang="es-ES" sz="1500" dirty="0">
                        <a:latin typeface="Calibri"/>
                        <a:ea typeface="Calibri"/>
                        <a:cs typeface="Times New Roman"/>
                      </a:endParaRPr>
                    </a:p>
                    <a:p>
                      <a:pPr>
                        <a:lnSpc>
                          <a:spcPct val="115000"/>
                        </a:lnSpc>
                        <a:spcAft>
                          <a:spcPts val="0"/>
                        </a:spcAft>
                      </a:pPr>
                      <a:r>
                        <a:rPr lang="es-ES" sz="1500" kern="1200" dirty="0">
                          <a:solidFill>
                            <a:srgbClr val="000000"/>
                          </a:solidFill>
                          <a:latin typeface="Calibri"/>
                          <a:ea typeface="Times New Roman"/>
                          <a:cs typeface="Calibri"/>
                        </a:rPr>
                        <a:t>2. Matemática</a:t>
                      </a:r>
                      <a:endParaRPr lang="es-ES" sz="1500" dirty="0">
                        <a:latin typeface="Calibri"/>
                        <a:ea typeface="Calibri"/>
                        <a:cs typeface="Times New Roman"/>
                      </a:endParaRPr>
                    </a:p>
                    <a:p>
                      <a:pPr fontAlgn="base">
                        <a:lnSpc>
                          <a:spcPct val="115000"/>
                        </a:lnSpc>
                        <a:spcAft>
                          <a:spcPts val="0"/>
                        </a:spcAft>
                      </a:pPr>
                      <a:r>
                        <a:rPr lang="es-ES" sz="1500" kern="1200" dirty="0">
                          <a:solidFill>
                            <a:srgbClr val="000000"/>
                          </a:solidFill>
                          <a:latin typeface="Calibri"/>
                          <a:ea typeface="Times New Roman"/>
                          <a:cs typeface="Calibri"/>
                        </a:rPr>
                        <a:t>3. Conocimiento e interacción con el mundo físico</a:t>
                      </a:r>
                      <a:endParaRPr lang="es-ES" sz="1500" dirty="0">
                        <a:latin typeface="Calibri"/>
                        <a:ea typeface="Calibri"/>
                        <a:cs typeface="Times New Roman"/>
                      </a:endParaRPr>
                    </a:p>
                    <a:p>
                      <a:pPr fontAlgn="base">
                        <a:lnSpc>
                          <a:spcPct val="115000"/>
                        </a:lnSpc>
                        <a:spcAft>
                          <a:spcPts val="0"/>
                        </a:spcAft>
                      </a:pPr>
                      <a:r>
                        <a:rPr lang="es-ES" sz="1500" kern="1200" dirty="0">
                          <a:solidFill>
                            <a:srgbClr val="000000"/>
                          </a:solidFill>
                          <a:latin typeface="Calibri"/>
                          <a:ea typeface="Times New Roman"/>
                          <a:cs typeface="Calibri"/>
                        </a:rPr>
                        <a:t>4. Tratamiento información y competencia digital</a:t>
                      </a:r>
                      <a:endParaRPr lang="es-ES" sz="1500" dirty="0">
                        <a:latin typeface="Calibri"/>
                        <a:ea typeface="Calibri"/>
                        <a:cs typeface="Times New Roman"/>
                      </a:endParaRPr>
                    </a:p>
                    <a:p>
                      <a:pPr fontAlgn="base">
                        <a:lnSpc>
                          <a:spcPct val="115000"/>
                        </a:lnSpc>
                        <a:spcAft>
                          <a:spcPts val="0"/>
                        </a:spcAft>
                      </a:pPr>
                      <a:r>
                        <a:rPr lang="es-ES" sz="1500" kern="1200" dirty="0">
                          <a:solidFill>
                            <a:srgbClr val="000000"/>
                          </a:solidFill>
                          <a:latin typeface="Calibri"/>
                          <a:ea typeface="Times New Roman"/>
                          <a:cs typeface="Calibri"/>
                        </a:rPr>
                        <a:t>5. Social y ciudadana</a:t>
                      </a:r>
                      <a:endParaRPr lang="es-ES" sz="1500" dirty="0">
                        <a:latin typeface="Calibri"/>
                        <a:ea typeface="Calibri"/>
                        <a:cs typeface="Times New Roman"/>
                      </a:endParaRPr>
                    </a:p>
                    <a:p>
                      <a:pPr fontAlgn="base">
                        <a:lnSpc>
                          <a:spcPct val="115000"/>
                        </a:lnSpc>
                        <a:spcAft>
                          <a:spcPts val="0"/>
                        </a:spcAft>
                      </a:pPr>
                      <a:r>
                        <a:rPr lang="es-ES" sz="1500" kern="1200" dirty="0">
                          <a:solidFill>
                            <a:srgbClr val="000000"/>
                          </a:solidFill>
                          <a:latin typeface="Calibri"/>
                          <a:ea typeface="Times New Roman"/>
                          <a:cs typeface="Calibri"/>
                        </a:rPr>
                        <a:t>6. Cultural y artística</a:t>
                      </a:r>
                      <a:endParaRPr lang="es-ES" sz="1500" dirty="0">
                        <a:latin typeface="Calibri"/>
                        <a:ea typeface="Calibri"/>
                        <a:cs typeface="Times New Roman"/>
                      </a:endParaRPr>
                    </a:p>
                    <a:p>
                      <a:pPr fontAlgn="base">
                        <a:lnSpc>
                          <a:spcPct val="115000"/>
                        </a:lnSpc>
                        <a:spcAft>
                          <a:spcPts val="0"/>
                        </a:spcAft>
                      </a:pPr>
                      <a:r>
                        <a:rPr lang="es-ES" sz="1500" kern="1200" dirty="0">
                          <a:solidFill>
                            <a:srgbClr val="000000"/>
                          </a:solidFill>
                          <a:latin typeface="Calibri"/>
                          <a:ea typeface="Times New Roman"/>
                          <a:cs typeface="Calibri"/>
                        </a:rPr>
                        <a:t>7. Aprender a aprender</a:t>
                      </a:r>
                      <a:endParaRPr lang="es-ES" sz="1500" dirty="0">
                        <a:latin typeface="Calibri"/>
                        <a:ea typeface="Calibri"/>
                        <a:cs typeface="Times New Roman"/>
                      </a:endParaRPr>
                    </a:p>
                    <a:p>
                      <a:pPr fontAlgn="base">
                        <a:lnSpc>
                          <a:spcPct val="115000"/>
                        </a:lnSpc>
                        <a:spcAft>
                          <a:spcPts val="0"/>
                        </a:spcAft>
                      </a:pPr>
                      <a:r>
                        <a:rPr lang="es-ES" sz="1500" kern="1200" dirty="0">
                          <a:solidFill>
                            <a:srgbClr val="000000"/>
                          </a:solidFill>
                          <a:latin typeface="Calibri"/>
                          <a:ea typeface="Times New Roman"/>
                          <a:cs typeface="Calibri"/>
                        </a:rPr>
                        <a:t>8.Autonomía e iniciativa personal</a:t>
                      </a:r>
                      <a:endParaRPr lang="es-ES" sz="1500" dirty="0">
                        <a:latin typeface="Calibri"/>
                        <a:ea typeface="Calibri"/>
                        <a:cs typeface="Times New Roman"/>
                      </a:endParaRPr>
                    </a:p>
                  </a:txBody>
                  <a:tcP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500" dirty="0">
                          <a:latin typeface="Calibri"/>
                          <a:ea typeface="Times New Roman"/>
                          <a:cs typeface="Calibri"/>
                        </a:rPr>
                        <a:t>1. Comunicación en la lengua materna</a:t>
                      </a:r>
                      <a:endParaRPr lang="es-ES" sz="1500" dirty="0">
                        <a:latin typeface="Calibri"/>
                        <a:ea typeface="Calibri"/>
                        <a:cs typeface="Times New Roman"/>
                      </a:endParaRPr>
                    </a:p>
                    <a:p>
                      <a:pPr>
                        <a:lnSpc>
                          <a:spcPct val="115000"/>
                        </a:lnSpc>
                        <a:spcAft>
                          <a:spcPts val="0"/>
                        </a:spcAft>
                      </a:pPr>
                      <a:r>
                        <a:rPr lang="es-ES" sz="1500" dirty="0">
                          <a:latin typeface="Calibri"/>
                          <a:ea typeface="Times New Roman"/>
                          <a:cs typeface="Calibri"/>
                        </a:rPr>
                        <a:t>2. Comunicación lenguas extranjeras </a:t>
                      </a:r>
                      <a:endParaRPr lang="es-ES" sz="1500" dirty="0">
                        <a:latin typeface="Calibri"/>
                        <a:ea typeface="Calibri"/>
                        <a:cs typeface="Times New Roman"/>
                      </a:endParaRPr>
                    </a:p>
                    <a:p>
                      <a:pPr>
                        <a:lnSpc>
                          <a:spcPct val="115000"/>
                        </a:lnSpc>
                        <a:spcAft>
                          <a:spcPts val="0"/>
                        </a:spcAft>
                      </a:pPr>
                      <a:r>
                        <a:rPr lang="es-ES" sz="1500" dirty="0">
                          <a:latin typeface="Calibri"/>
                          <a:ea typeface="Times New Roman"/>
                          <a:cs typeface="Calibri"/>
                        </a:rPr>
                        <a:t>3. Competencia matemática y competencias básicas en ciencia y tecnología </a:t>
                      </a:r>
                      <a:endParaRPr lang="es-ES" sz="1500" dirty="0">
                        <a:latin typeface="Calibri"/>
                        <a:ea typeface="Calibri"/>
                        <a:cs typeface="Times New Roman"/>
                      </a:endParaRPr>
                    </a:p>
                    <a:p>
                      <a:pPr>
                        <a:lnSpc>
                          <a:spcPct val="115000"/>
                        </a:lnSpc>
                        <a:spcAft>
                          <a:spcPts val="0"/>
                        </a:spcAft>
                      </a:pPr>
                      <a:r>
                        <a:rPr lang="es-ES" sz="1500" dirty="0">
                          <a:latin typeface="Calibri"/>
                          <a:ea typeface="Times New Roman"/>
                          <a:cs typeface="Calibri"/>
                        </a:rPr>
                        <a:t>4. Competencia digital </a:t>
                      </a:r>
                      <a:endParaRPr lang="es-ES" sz="1500" dirty="0">
                        <a:latin typeface="Calibri"/>
                        <a:ea typeface="Calibri"/>
                        <a:cs typeface="Times New Roman"/>
                      </a:endParaRPr>
                    </a:p>
                    <a:p>
                      <a:pPr>
                        <a:lnSpc>
                          <a:spcPct val="115000"/>
                        </a:lnSpc>
                        <a:spcAft>
                          <a:spcPts val="0"/>
                        </a:spcAft>
                      </a:pPr>
                      <a:r>
                        <a:rPr lang="es-ES" sz="1500" dirty="0">
                          <a:latin typeface="Calibri"/>
                          <a:ea typeface="Times New Roman"/>
                          <a:cs typeface="Calibri"/>
                        </a:rPr>
                        <a:t>5. Aprender a aprender </a:t>
                      </a:r>
                      <a:endParaRPr lang="es-ES" sz="1500" dirty="0">
                        <a:latin typeface="Calibri"/>
                        <a:ea typeface="Calibri"/>
                        <a:cs typeface="Times New Roman"/>
                      </a:endParaRPr>
                    </a:p>
                    <a:p>
                      <a:pPr>
                        <a:lnSpc>
                          <a:spcPct val="115000"/>
                        </a:lnSpc>
                        <a:spcAft>
                          <a:spcPts val="0"/>
                        </a:spcAft>
                      </a:pPr>
                      <a:r>
                        <a:rPr lang="es-ES" sz="1500" dirty="0">
                          <a:latin typeface="Calibri"/>
                          <a:ea typeface="Times New Roman"/>
                          <a:cs typeface="Calibri"/>
                        </a:rPr>
                        <a:t>6 .Competencias interpersonales, interculturales y sociales, y competencia cívica </a:t>
                      </a:r>
                      <a:endParaRPr lang="es-ES" sz="1500" dirty="0">
                        <a:latin typeface="Calibri"/>
                        <a:ea typeface="Calibri"/>
                        <a:cs typeface="Times New Roman"/>
                      </a:endParaRPr>
                    </a:p>
                    <a:p>
                      <a:pPr>
                        <a:lnSpc>
                          <a:spcPct val="115000"/>
                        </a:lnSpc>
                        <a:spcAft>
                          <a:spcPts val="0"/>
                        </a:spcAft>
                      </a:pPr>
                      <a:r>
                        <a:rPr lang="es-ES" sz="1500" dirty="0">
                          <a:latin typeface="Calibri"/>
                          <a:ea typeface="Times New Roman"/>
                          <a:cs typeface="Calibri"/>
                        </a:rPr>
                        <a:t>7. Espíritu de empresa (emprendedor)</a:t>
                      </a:r>
                      <a:endParaRPr lang="es-ES" sz="1500" dirty="0">
                        <a:latin typeface="Calibri"/>
                        <a:ea typeface="Calibri"/>
                        <a:cs typeface="Times New Roman"/>
                      </a:endParaRPr>
                    </a:p>
                    <a:p>
                      <a:pPr>
                        <a:lnSpc>
                          <a:spcPct val="115000"/>
                        </a:lnSpc>
                        <a:spcAft>
                          <a:spcPts val="0"/>
                        </a:spcAft>
                      </a:pPr>
                      <a:r>
                        <a:rPr lang="es-ES" sz="1500" dirty="0">
                          <a:latin typeface="Calibri"/>
                          <a:ea typeface="Times New Roman"/>
                          <a:cs typeface="Calibri"/>
                        </a:rPr>
                        <a:t>8.Expresión cultural </a:t>
                      </a:r>
                      <a:endParaRPr lang="es-ES" sz="1500" dirty="0">
                        <a:latin typeface="Calibri"/>
                        <a:ea typeface="Calibri"/>
                        <a:cs typeface="Times New Roman"/>
                      </a:endParaRP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s-ES" sz="1500" dirty="0">
                          <a:solidFill>
                            <a:srgbClr val="000000"/>
                          </a:solidFill>
                          <a:latin typeface="Calibri"/>
                          <a:ea typeface="Calibri"/>
                          <a:cs typeface="Calibri"/>
                        </a:rPr>
                        <a:t>1. Comunicación lingüística. </a:t>
                      </a:r>
                    </a:p>
                    <a:p>
                      <a:pPr>
                        <a:lnSpc>
                          <a:spcPct val="115000"/>
                        </a:lnSpc>
                        <a:spcAft>
                          <a:spcPts val="0"/>
                        </a:spcAft>
                      </a:pPr>
                      <a:r>
                        <a:rPr lang="es-ES" sz="1500" dirty="0">
                          <a:solidFill>
                            <a:srgbClr val="000000"/>
                          </a:solidFill>
                          <a:latin typeface="Calibri"/>
                          <a:ea typeface="Calibri"/>
                          <a:cs typeface="Calibri"/>
                        </a:rPr>
                        <a:t>2. Competencia matemática y competencias básicas en ciencia y tecnología. </a:t>
                      </a:r>
                    </a:p>
                    <a:p>
                      <a:pPr>
                        <a:lnSpc>
                          <a:spcPct val="115000"/>
                        </a:lnSpc>
                        <a:spcAft>
                          <a:spcPts val="0"/>
                        </a:spcAft>
                      </a:pPr>
                      <a:r>
                        <a:rPr lang="es-ES" sz="1500" dirty="0">
                          <a:solidFill>
                            <a:srgbClr val="000000"/>
                          </a:solidFill>
                          <a:latin typeface="Calibri"/>
                          <a:ea typeface="Calibri"/>
                          <a:cs typeface="Calibri"/>
                        </a:rPr>
                        <a:t>3. Competencia digital. </a:t>
                      </a:r>
                    </a:p>
                    <a:p>
                      <a:pPr>
                        <a:lnSpc>
                          <a:spcPct val="115000"/>
                        </a:lnSpc>
                        <a:spcAft>
                          <a:spcPts val="0"/>
                        </a:spcAft>
                      </a:pPr>
                      <a:r>
                        <a:rPr lang="es-ES" sz="1500" dirty="0">
                          <a:solidFill>
                            <a:srgbClr val="000000"/>
                          </a:solidFill>
                          <a:latin typeface="Calibri"/>
                          <a:ea typeface="Calibri"/>
                          <a:cs typeface="Calibri"/>
                        </a:rPr>
                        <a:t>4. Aprender a aprender. </a:t>
                      </a:r>
                    </a:p>
                    <a:p>
                      <a:pPr>
                        <a:lnSpc>
                          <a:spcPct val="115000"/>
                        </a:lnSpc>
                        <a:spcAft>
                          <a:spcPts val="0"/>
                        </a:spcAft>
                      </a:pPr>
                      <a:r>
                        <a:rPr lang="es-ES" sz="1500" dirty="0">
                          <a:solidFill>
                            <a:srgbClr val="000000"/>
                          </a:solidFill>
                          <a:latin typeface="Calibri"/>
                          <a:ea typeface="Calibri"/>
                          <a:cs typeface="Calibri"/>
                        </a:rPr>
                        <a:t>5. Competencias sociales y cívicas. </a:t>
                      </a:r>
                    </a:p>
                    <a:p>
                      <a:pPr>
                        <a:lnSpc>
                          <a:spcPct val="115000"/>
                        </a:lnSpc>
                        <a:spcAft>
                          <a:spcPts val="0"/>
                        </a:spcAft>
                      </a:pPr>
                      <a:r>
                        <a:rPr lang="es-ES" sz="1500" dirty="0">
                          <a:solidFill>
                            <a:srgbClr val="000000"/>
                          </a:solidFill>
                          <a:latin typeface="Calibri"/>
                          <a:ea typeface="Calibri"/>
                          <a:cs typeface="Calibri"/>
                        </a:rPr>
                        <a:t>6. Sentido de iniciativa y espíritu emprendedor. </a:t>
                      </a:r>
                    </a:p>
                    <a:p>
                      <a:pPr>
                        <a:lnSpc>
                          <a:spcPct val="115000"/>
                        </a:lnSpc>
                        <a:spcAft>
                          <a:spcPts val="0"/>
                        </a:spcAft>
                      </a:pPr>
                      <a:r>
                        <a:rPr lang="es-ES" sz="1500" dirty="0">
                          <a:latin typeface="Calibri"/>
                          <a:ea typeface="Calibri"/>
                          <a:cs typeface="Calibri"/>
                        </a:rPr>
                        <a:t>7. Conciencia y expresiones culturales.</a:t>
                      </a:r>
                      <a:r>
                        <a:rPr lang="es-ES" sz="1500" i="1" dirty="0">
                          <a:latin typeface="Calibri"/>
                          <a:ea typeface="Calibri"/>
                          <a:cs typeface="Calibri"/>
                        </a:rPr>
                        <a:t> </a:t>
                      </a:r>
                      <a:endParaRPr lang="es-ES" sz="1500" dirty="0">
                        <a:latin typeface="Calibri"/>
                        <a:ea typeface="Calibri"/>
                        <a:cs typeface="Times New Roman"/>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25159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39552" y="1724723"/>
            <a:ext cx="8370533" cy="5133277"/>
          </a:xfrm>
          <a:prstGeom prst="rect">
            <a:avLst/>
          </a:prstGeom>
        </p:spPr>
      </p:pic>
      <p:sp>
        <p:nvSpPr>
          <p:cNvPr id="2" name="1 Título"/>
          <p:cNvSpPr>
            <a:spLocks noGrp="1"/>
          </p:cNvSpPr>
          <p:nvPr>
            <p:ph type="title"/>
          </p:nvPr>
        </p:nvSpPr>
        <p:spPr/>
        <p:txBody>
          <a:bodyPr/>
          <a:lstStyle/>
          <a:p>
            <a:r>
              <a:rPr lang="es-ES" dirty="0"/>
              <a:t>Competencias y estándares LOMCE</a:t>
            </a:r>
          </a:p>
        </p:txBody>
      </p:sp>
      <p:sp>
        <p:nvSpPr>
          <p:cNvPr id="3" name="2 Marcador de contenido"/>
          <p:cNvSpPr>
            <a:spLocks noGrp="1"/>
          </p:cNvSpPr>
          <p:nvPr>
            <p:ph sz="quarter" idx="1"/>
          </p:nvPr>
        </p:nvSpPr>
        <p:spPr>
          <a:xfrm>
            <a:off x="648119" y="2105723"/>
            <a:ext cx="8153400" cy="4495800"/>
          </a:xfrm>
        </p:spPr>
        <p:txBody>
          <a:bodyPr>
            <a:normAutofit lnSpcReduction="10000"/>
          </a:bodyPr>
          <a:lstStyle/>
          <a:p>
            <a:pPr algn="just"/>
            <a:r>
              <a:rPr lang="es-ES" dirty="0"/>
              <a:t>Para poder evaluar las  competencias es necesario elegir estrategias e instrumentos para evaluar al alumnado de acuerdo con sus desempeños en la resolución de problemas que simulen contextos reales, movilizando sus conocimientos, destrezas y actitudes. Por ello, se podrán establecer las relaciones de cada estándar de aprendizaje evaluable  con las competencias a las que contribuye, para lograr la evaluación de los niveles de desempeño competenciales alcanzados por el alumnado. </a:t>
            </a:r>
          </a:p>
          <a:p>
            <a:endParaRPr lang="es-ES" dirty="0"/>
          </a:p>
        </p:txBody>
      </p:sp>
    </p:spTree>
    <p:extLst>
      <p:ext uri="{BB962C8B-B14F-4D97-AF65-F5344CB8AC3E}">
        <p14:creationId xmlns:p14="http://schemas.microsoft.com/office/powerpoint/2010/main" val="4246969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395536" y="1484784"/>
            <a:ext cx="8424045" cy="4859862"/>
          </a:xfrm>
          <a:prstGeom prst="rect">
            <a:avLst/>
          </a:prstGeom>
        </p:spPr>
      </p:pic>
      <p:pic>
        <p:nvPicPr>
          <p:cNvPr id="3" name="Imagen 2"/>
          <p:cNvPicPr>
            <a:picLocks noChangeAspect="1"/>
          </p:cNvPicPr>
          <p:nvPr/>
        </p:nvPicPr>
        <p:blipFill>
          <a:blip r:embed="rId3" cstate="print"/>
          <a:stretch>
            <a:fillRect/>
          </a:stretch>
        </p:blipFill>
        <p:spPr>
          <a:xfrm>
            <a:off x="467544" y="332656"/>
            <a:ext cx="6552728" cy="926672"/>
          </a:xfrm>
          <a:prstGeom prst="rect">
            <a:avLst/>
          </a:prstGeom>
        </p:spPr>
      </p:pic>
    </p:spTree>
    <p:extLst>
      <p:ext uri="{BB962C8B-B14F-4D97-AF65-F5344CB8AC3E}">
        <p14:creationId xmlns:p14="http://schemas.microsoft.com/office/powerpoint/2010/main" val="2140379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47664" y="1988840"/>
            <a:ext cx="6768752" cy="2923877"/>
          </a:xfrm>
          <a:prstGeom prst="rect">
            <a:avLst/>
          </a:prstGeom>
          <a:noFill/>
        </p:spPr>
        <p:txBody>
          <a:bodyPr wrap="square" rtlCol="0">
            <a:spAutoFit/>
          </a:bodyPr>
          <a:lstStyle/>
          <a:p>
            <a:r>
              <a:rPr lang="es-ES" sz="4800" dirty="0">
                <a:solidFill>
                  <a:srgbClr val="FF0000"/>
                </a:solidFill>
              </a:rPr>
              <a:t>SEXTA TAREA:</a:t>
            </a:r>
          </a:p>
          <a:p>
            <a:endParaRPr lang="es-ES" sz="4000" dirty="0"/>
          </a:p>
          <a:p>
            <a:r>
              <a:rPr lang="es-ES" sz="4800" dirty="0"/>
              <a:t>Elaboración del perfil de Área o Materia</a:t>
            </a:r>
            <a:endParaRPr lang="es-ES_tradnl" sz="4800" dirty="0"/>
          </a:p>
        </p:txBody>
      </p:sp>
    </p:spTree>
    <p:extLst>
      <p:ext uri="{BB962C8B-B14F-4D97-AF65-F5344CB8AC3E}">
        <p14:creationId xmlns:p14="http://schemas.microsoft.com/office/powerpoint/2010/main" val="3287191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04081" y="1724723"/>
            <a:ext cx="8370533" cy="3144437"/>
          </a:xfrm>
          <a:prstGeom prst="rect">
            <a:avLst/>
          </a:prstGeom>
        </p:spPr>
      </p:pic>
      <p:sp>
        <p:nvSpPr>
          <p:cNvPr id="2" name="1 Título"/>
          <p:cNvSpPr>
            <a:spLocks noGrp="1"/>
          </p:cNvSpPr>
          <p:nvPr>
            <p:ph type="title"/>
          </p:nvPr>
        </p:nvSpPr>
        <p:spPr/>
        <p:txBody>
          <a:bodyPr>
            <a:normAutofit fontScale="90000"/>
          </a:bodyPr>
          <a:lstStyle/>
          <a:p>
            <a:r>
              <a:rPr lang="es-ES" dirty="0"/>
              <a:t>Orden ECD/65/2015. </a:t>
            </a:r>
            <a:br>
              <a:rPr lang="es-ES" dirty="0"/>
            </a:br>
            <a:r>
              <a:rPr lang="es-ES" dirty="0"/>
              <a:t>Función competencias  </a:t>
            </a:r>
          </a:p>
        </p:txBody>
      </p:sp>
      <p:sp>
        <p:nvSpPr>
          <p:cNvPr id="3" name="2 Marcador de contenido"/>
          <p:cNvSpPr>
            <a:spLocks noGrp="1"/>
          </p:cNvSpPr>
          <p:nvPr>
            <p:ph sz="quarter" idx="1"/>
          </p:nvPr>
        </p:nvSpPr>
        <p:spPr>
          <a:xfrm>
            <a:off x="612648" y="2204864"/>
            <a:ext cx="8153400" cy="3757626"/>
          </a:xfrm>
        </p:spPr>
        <p:txBody>
          <a:bodyPr>
            <a:noAutofit/>
          </a:bodyPr>
          <a:lstStyle/>
          <a:p>
            <a:pPr algn="just"/>
            <a:r>
              <a:rPr lang="es-ES" sz="2200" dirty="0"/>
              <a:t>El conjunto de estándares de aprendizaje de un área o materia determinada  dará lugar a su </a:t>
            </a:r>
            <a:r>
              <a:rPr lang="es-ES" sz="2200" b="1" dirty="0">
                <a:solidFill>
                  <a:srgbClr val="C00000"/>
                </a:solidFill>
              </a:rPr>
              <a:t>perfil de área o materia</a:t>
            </a:r>
            <a:r>
              <a:rPr lang="es-ES" sz="2200" dirty="0">
                <a:solidFill>
                  <a:srgbClr val="C00000"/>
                </a:solidFill>
              </a:rPr>
              <a:t>. </a:t>
            </a:r>
          </a:p>
          <a:p>
            <a:pPr algn="just"/>
            <a:r>
              <a:rPr lang="es-ES" sz="2200" dirty="0"/>
              <a:t>Como  los estándares de aprendizaje son evaluables y se ponen en relación con las competencias, este perfil permitirá identificar aquellas competencias que se desarrollan a través de esa área o materia.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467544" y="332656"/>
            <a:ext cx="8424045" cy="485986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175818057"/>
              </p:ext>
            </p:extLst>
          </p:nvPr>
        </p:nvGraphicFramePr>
        <p:xfrm>
          <a:off x="6735604" y="5192518"/>
          <a:ext cx="2143694" cy="252706"/>
        </p:xfrm>
        <a:graphic>
          <a:graphicData uri="http://schemas.openxmlformats.org/drawingml/2006/table">
            <a:tbl>
              <a:tblPr firstRow="1" bandRow="1">
                <a:tableStyleId>{5C22544A-7EE6-4342-B048-85BDC9FD1C3A}</a:tableStyleId>
              </a:tblPr>
              <a:tblGrid>
                <a:gridCol w="306242">
                  <a:extLst>
                    <a:ext uri="{9D8B030D-6E8A-4147-A177-3AD203B41FA5}">
                      <a16:colId xmlns:a16="http://schemas.microsoft.com/office/drawing/2014/main" val="20000"/>
                    </a:ext>
                  </a:extLst>
                </a:gridCol>
                <a:gridCol w="306242">
                  <a:extLst>
                    <a:ext uri="{9D8B030D-6E8A-4147-A177-3AD203B41FA5}">
                      <a16:colId xmlns:a16="http://schemas.microsoft.com/office/drawing/2014/main" val="20001"/>
                    </a:ext>
                  </a:extLst>
                </a:gridCol>
                <a:gridCol w="306242">
                  <a:extLst>
                    <a:ext uri="{9D8B030D-6E8A-4147-A177-3AD203B41FA5}">
                      <a16:colId xmlns:a16="http://schemas.microsoft.com/office/drawing/2014/main" val="20002"/>
                    </a:ext>
                  </a:extLst>
                </a:gridCol>
                <a:gridCol w="306242">
                  <a:extLst>
                    <a:ext uri="{9D8B030D-6E8A-4147-A177-3AD203B41FA5}">
                      <a16:colId xmlns:a16="http://schemas.microsoft.com/office/drawing/2014/main" val="20003"/>
                    </a:ext>
                  </a:extLst>
                </a:gridCol>
                <a:gridCol w="306242">
                  <a:extLst>
                    <a:ext uri="{9D8B030D-6E8A-4147-A177-3AD203B41FA5}">
                      <a16:colId xmlns:a16="http://schemas.microsoft.com/office/drawing/2014/main" val="20004"/>
                    </a:ext>
                  </a:extLst>
                </a:gridCol>
                <a:gridCol w="306242">
                  <a:extLst>
                    <a:ext uri="{9D8B030D-6E8A-4147-A177-3AD203B41FA5}">
                      <a16:colId xmlns:a16="http://schemas.microsoft.com/office/drawing/2014/main" val="20005"/>
                    </a:ext>
                  </a:extLst>
                </a:gridCol>
                <a:gridCol w="306242">
                  <a:extLst>
                    <a:ext uri="{9D8B030D-6E8A-4147-A177-3AD203B41FA5}">
                      <a16:colId xmlns:a16="http://schemas.microsoft.com/office/drawing/2014/main" val="20006"/>
                    </a:ext>
                  </a:extLst>
                </a:gridCol>
              </a:tblGrid>
              <a:tr h="252706">
                <a:tc>
                  <a:txBody>
                    <a:bodyPr/>
                    <a:lstStyle/>
                    <a:p>
                      <a:r>
                        <a:rPr lang="es-ES" sz="800" dirty="0"/>
                        <a:t>20</a:t>
                      </a:r>
                      <a:endParaRPr lang="es-ES_tradnl" sz="800" dirty="0"/>
                    </a:p>
                  </a:txBody>
                  <a:tcPr/>
                </a:tc>
                <a:tc>
                  <a:txBody>
                    <a:bodyPr/>
                    <a:lstStyle/>
                    <a:p>
                      <a:r>
                        <a:rPr lang="es-ES" sz="800" dirty="0"/>
                        <a:t>42</a:t>
                      </a:r>
                      <a:endParaRPr lang="es-ES_tradnl" sz="800" dirty="0"/>
                    </a:p>
                  </a:txBody>
                  <a:tcPr/>
                </a:tc>
                <a:tc>
                  <a:txBody>
                    <a:bodyPr/>
                    <a:lstStyle/>
                    <a:p>
                      <a:r>
                        <a:rPr lang="es-ES" sz="800" dirty="0"/>
                        <a:t>12</a:t>
                      </a:r>
                      <a:endParaRPr lang="es-ES_tradnl" sz="800" dirty="0"/>
                    </a:p>
                  </a:txBody>
                  <a:tcPr/>
                </a:tc>
                <a:tc>
                  <a:txBody>
                    <a:bodyPr/>
                    <a:lstStyle/>
                    <a:p>
                      <a:r>
                        <a:rPr lang="es-ES" sz="800" dirty="0"/>
                        <a:t>15</a:t>
                      </a:r>
                      <a:endParaRPr lang="es-ES_tradnl" sz="800" dirty="0"/>
                    </a:p>
                  </a:txBody>
                  <a:tcPr/>
                </a:tc>
                <a:tc>
                  <a:txBody>
                    <a:bodyPr/>
                    <a:lstStyle/>
                    <a:p>
                      <a:r>
                        <a:rPr lang="es-ES" sz="800" dirty="0"/>
                        <a:t>10</a:t>
                      </a:r>
                      <a:endParaRPr lang="es-ES_tradnl" sz="800" dirty="0"/>
                    </a:p>
                  </a:txBody>
                  <a:tcPr/>
                </a:tc>
                <a:tc>
                  <a:txBody>
                    <a:bodyPr/>
                    <a:lstStyle/>
                    <a:p>
                      <a:r>
                        <a:rPr lang="es-ES" sz="800" dirty="0"/>
                        <a:t>10</a:t>
                      </a:r>
                      <a:endParaRPr lang="es-ES_tradnl" sz="800" dirty="0"/>
                    </a:p>
                  </a:txBody>
                  <a:tcPr/>
                </a:tc>
                <a:tc>
                  <a:txBody>
                    <a:bodyPr/>
                    <a:lstStyle/>
                    <a:p>
                      <a:r>
                        <a:rPr lang="es-ES" sz="800" dirty="0"/>
                        <a:t>8</a:t>
                      </a:r>
                      <a:endParaRPr lang="es-ES_tradnl" sz="800" dirty="0"/>
                    </a:p>
                  </a:txBody>
                  <a:tcPr/>
                </a:tc>
                <a:extLst>
                  <a:ext uri="{0D108BD9-81ED-4DB2-BD59-A6C34878D82A}">
                    <a16:rowId xmlns:a16="http://schemas.microsoft.com/office/drawing/2014/main" val="10000"/>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040860999"/>
              </p:ext>
            </p:extLst>
          </p:nvPr>
        </p:nvGraphicFramePr>
        <p:xfrm>
          <a:off x="2987824" y="5733256"/>
          <a:ext cx="2664298" cy="432048"/>
        </p:xfrm>
        <a:graphic>
          <a:graphicData uri="http://schemas.openxmlformats.org/drawingml/2006/table">
            <a:tbl>
              <a:tblPr firstRow="1" bandRow="1">
                <a:tableStyleId>{5C22544A-7EE6-4342-B048-85BDC9FD1C3A}</a:tableStyleId>
              </a:tblPr>
              <a:tblGrid>
                <a:gridCol w="380614">
                  <a:extLst>
                    <a:ext uri="{9D8B030D-6E8A-4147-A177-3AD203B41FA5}">
                      <a16:colId xmlns:a16="http://schemas.microsoft.com/office/drawing/2014/main" val="20000"/>
                    </a:ext>
                  </a:extLst>
                </a:gridCol>
                <a:gridCol w="380614">
                  <a:extLst>
                    <a:ext uri="{9D8B030D-6E8A-4147-A177-3AD203B41FA5}">
                      <a16:colId xmlns:a16="http://schemas.microsoft.com/office/drawing/2014/main" val="20001"/>
                    </a:ext>
                  </a:extLst>
                </a:gridCol>
                <a:gridCol w="380614">
                  <a:extLst>
                    <a:ext uri="{9D8B030D-6E8A-4147-A177-3AD203B41FA5}">
                      <a16:colId xmlns:a16="http://schemas.microsoft.com/office/drawing/2014/main" val="20002"/>
                    </a:ext>
                  </a:extLst>
                </a:gridCol>
                <a:gridCol w="380614">
                  <a:extLst>
                    <a:ext uri="{9D8B030D-6E8A-4147-A177-3AD203B41FA5}">
                      <a16:colId xmlns:a16="http://schemas.microsoft.com/office/drawing/2014/main" val="20003"/>
                    </a:ext>
                  </a:extLst>
                </a:gridCol>
                <a:gridCol w="380614">
                  <a:extLst>
                    <a:ext uri="{9D8B030D-6E8A-4147-A177-3AD203B41FA5}">
                      <a16:colId xmlns:a16="http://schemas.microsoft.com/office/drawing/2014/main" val="20004"/>
                    </a:ext>
                  </a:extLst>
                </a:gridCol>
                <a:gridCol w="380614">
                  <a:extLst>
                    <a:ext uri="{9D8B030D-6E8A-4147-A177-3AD203B41FA5}">
                      <a16:colId xmlns:a16="http://schemas.microsoft.com/office/drawing/2014/main" val="20005"/>
                    </a:ext>
                  </a:extLst>
                </a:gridCol>
                <a:gridCol w="380614">
                  <a:extLst>
                    <a:ext uri="{9D8B030D-6E8A-4147-A177-3AD203B41FA5}">
                      <a16:colId xmlns:a16="http://schemas.microsoft.com/office/drawing/2014/main" val="20006"/>
                    </a:ext>
                  </a:extLst>
                </a:gridCol>
              </a:tblGrid>
              <a:tr h="432048">
                <a:tc>
                  <a:txBody>
                    <a:bodyPr/>
                    <a:lstStyle/>
                    <a:p>
                      <a:r>
                        <a:rPr lang="es-ES" sz="1400" dirty="0"/>
                        <a:t>20</a:t>
                      </a:r>
                      <a:endParaRPr lang="es-ES_tradnl" sz="1400" dirty="0"/>
                    </a:p>
                  </a:txBody>
                  <a:tcPr/>
                </a:tc>
                <a:tc>
                  <a:txBody>
                    <a:bodyPr/>
                    <a:lstStyle/>
                    <a:p>
                      <a:r>
                        <a:rPr lang="es-ES" sz="1400" dirty="0"/>
                        <a:t>42</a:t>
                      </a:r>
                      <a:endParaRPr lang="es-ES_tradnl" sz="1400" dirty="0"/>
                    </a:p>
                  </a:txBody>
                  <a:tcPr/>
                </a:tc>
                <a:tc>
                  <a:txBody>
                    <a:bodyPr/>
                    <a:lstStyle/>
                    <a:p>
                      <a:r>
                        <a:rPr lang="es-ES" sz="1400" dirty="0"/>
                        <a:t>12</a:t>
                      </a:r>
                      <a:endParaRPr lang="es-ES_tradnl" sz="1400" dirty="0"/>
                    </a:p>
                  </a:txBody>
                  <a:tcPr/>
                </a:tc>
                <a:tc>
                  <a:txBody>
                    <a:bodyPr/>
                    <a:lstStyle/>
                    <a:p>
                      <a:r>
                        <a:rPr lang="es-ES" sz="1400" dirty="0"/>
                        <a:t>15</a:t>
                      </a:r>
                      <a:endParaRPr lang="es-ES_tradnl" sz="1400" dirty="0"/>
                    </a:p>
                  </a:txBody>
                  <a:tcPr/>
                </a:tc>
                <a:tc>
                  <a:txBody>
                    <a:bodyPr/>
                    <a:lstStyle/>
                    <a:p>
                      <a:r>
                        <a:rPr lang="es-ES" sz="1400" dirty="0"/>
                        <a:t>10</a:t>
                      </a:r>
                      <a:endParaRPr lang="es-ES_tradnl" sz="1400" dirty="0"/>
                    </a:p>
                  </a:txBody>
                  <a:tcPr/>
                </a:tc>
                <a:tc>
                  <a:txBody>
                    <a:bodyPr/>
                    <a:lstStyle/>
                    <a:p>
                      <a:r>
                        <a:rPr lang="es-ES" sz="1400" dirty="0"/>
                        <a:t>10</a:t>
                      </a:r>
                      <a:endParaRPr lang="es-ES_tradnl" sz="1400" dirty="0"/>
                    </a:p>
                  </a:txBody>
                  <a:tcPr/>
                </a:tc>
                <a:tc>
                  <a:txBody>
                    <a:bodyPr/>
                    <a:lstStyle/>
                    <a:p>
                      <a:r>
                        <a:rPr lang="es-ES" sz="1400" dirty="0"/>
                        <a:t>8</a:t>
                      </a:r>
                      <a:endParaRPr lang="es-ES_tradnl" sz="1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08278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83274602"/>
              </p:ext>
            </p:extLst>
          </p:nvPr>
        </p:nvGraphicFramePr>
        <p:xfrm>
          <a:off x="1331640" y="1412776"/>
          <a:ext cx="2664298" cy="432048"/>
        </p:xfrm>
        <a:graphic>
          <a:graphicData uri="http://schemas.openxmlformats.org/drawingml/2006/table">
            <a:tbl>
              <a:tblPr firstRow="1" bandRow="1">
                <a:tableStyleId>{5C22544A-7EE6-4342-B048-85BDC9FD1C3A}</a:tableStyleId>
              </a:tblPr>
              <a:tblGrid>
                <a:gridCol w="380614">
                  <a:extLst>
                    <a:ext uri="{9D8B030D-6E8A-4147-A177-3AD203B41FA5}">
                      <a16:colId xmlns:a16="http://schemas.microsoft.com/office/drawing/2014/main" val="20000"/>
                    </a:ext>
                  </a:extLst>
                </a:gridCol>
                <a:gridCol w="380614">
                  <a:extLst>
                    <a:ext uri="{9D8B030D-6E8A-4147-A177-3AD203B41FA5}">
                      <a16:colId xmlns:a16="http://schemas.microsoft.com/office/drawing/2014/main" val="20001"/>
                    </a:ext>
                  </a:extLst>
                </a:gridCol>
                <a:gridCol w="380614">
                  <a:extLst>
                    <a:ext uri="{9D8B030D-6E8A-4147-A177-3AD203B41FA5}">
                      <a16:colId xmlns:a16="http://schemas.microsoft.com/office/drawing/2014/main" val="20002"/>
                    </a:ext>
                  </a:extLst>
                </a:gridCol>
                <a:gridCol w="380614">
                  <a:extLst>
                    <a:ext uri="{9D8B030D-6E8A-4147-A177-3AD203B41FA5}">
                      <a16:colId xmlns:a16="http://schemas.microsoft.com/office/drawing/2014/main" val="20003"/>
                    </a:ext>
                  </a:extLst>
                </a:gridCol>
                <a:gridCol w="380614">
                  <a:extLst>
                    <a:ext uri="{9D8B030D-6E8A-4147-A177-3AD203B41FA5}">
                      <a16:colId xmlns:a16="http://schemas.microsoft.com/office/drawing/2014/main" val="20004"/>
                    </a:ext>
                  </a:extLst>
                </a:gridCol>
                <a:gridCol w="380614">
                  <a:extLst>
                    <a:ext uri="{9D8B030D-6E8A-4147-A177-3AD203B41FA5}">
                      <a16:colId xmlns:a16="http://schemas.microsoft.com/office/drawing/2014/main" val="20005"/>
                    </a:ext>
                  </a:extLst>
                </a:gridCol>
                <a:gridCol w="380614">
                  <a:extLst>
                    <a:ext uri="{9D8B030D-6E8A-4147-A177-3AD203B41FA5}">
                      <a16:colId xmlns:a16="http://schemas.microsoft.com/office/drawing/2014/main" val="20006"/>
                    </a:ext>
                  </a:extLst>
                </a:gridCol>
              </a:tblGrid>
              <a:tr h="432048">
                <a:tc>
                  <a:txBody>
                    <a:bodyPr/>
                    <a:lstStyle/>
                    <a:p>
                      <a:r>
                        <a:rPr lang="es-ES" sz="1400" dirty="0"/>
                        <a:t>20</a:t>
                      </a:r>
                      <a:endParaRPr lang="es-ES_tradnl" sz="1400" dirty="0"/>
                    </a:p>
                  </a:txBody>
                  <a:tcPr>
                    <a:solidFill>
                      <a:schemeClr val="accent5"/>
                    </a:solidFill>
                  </a:tcPr>
                </a:tc>
                <a:tc>
                  <a:txBody>
                    <a:bodyPr/>
                    <a:lstStyle/>
                    <a:p>
                      <a:r>
                        <a:rPr lang="es-ES" sz="1400"/>
                        <a:t>42</a:t>
                      </a:r>
                      <a:endParaRPr lang="es-ES_tradnl" sz="1400" dirty="0"/>
                    </a:p>
                  </a:txBody>
                  <a:tcPr>
                    <a:solidFill>
                      <a:schemeClr val="accent5"/>
                    </a:solidFill>
                  </a:tcPr>
                </a:tc>
                <a:tc>
                  <a:txBody>
                    <a:bodyPr/>
                    <a:lstStyle/>
                    <a:p>
                      <a:r>
                        <a:rPr lang="es-ES" sz="1400"/>
                        <a:t>12</a:t>
                      </a:r>
                      <a:endParaRPr lang="es-ES_tradnl" sz="1400"/>
                    </a:p>
                  </a:txBody>
                  <a:tcPr>
                    <a:solidFill>
                      <a:schemeClr val="accent5"/>
                    </a:solidFill>
                  </a:tcPr>
                </a:tc>
                <a:tc>
                  <a:txBody>
                    <a:bodyPr/>
                    <a:lstStyle/>
                    <a:p>
                      <a:r>
                        <a:rPr lang="es-ES" sz="1400"/>
                        <a:t>15</a:t>
                      </a:r>
                      <a:endParaRPr lang="es-ES_tradnl" sz="1400"/>
                    </a:p>
                  </a:txBody>
                  <a:tcPr>
                    <a:solidFill>
                      <a:schemeClr val="accent5"/>
                    </a:solidFill>
                  </a:tcPr>
                </a:tc>
                <a:tc>
                  <a:txBody>
                    <a:bodyPr/>
                    <a:lstStyle/>
                    <a:p>
                      <a:r>
                        <a:rPr lang="es-ES" sz="1400"/>
                        <a:t>10</a:t>
                      </a:r>
                      <a:endParaRPr lang="es-ES_tradnl" sz="1400"/>
                    </a:p>
                  </a:txBody>
                  <a:tcPr>
                    <a:solidFill>
                      <a:schemeClr val="accent5"/>
                    </a:solidFill>
                  </a:tcPr>
                </a:tc>
                <a:tc>
                  <a:txBody>
                    <a:bodyPr/>
                    <a:lstStyle/>
                    <a:p>
                      <a:r>
                        <a:rPr lang="es-ES" sz="1400"/>
                        <a:t>10</a:t>
                      </a:r>
                      <a:endParaRPr lang="es-ES_tradnl" sz="1400"/>
                    </a:p>
                  </a:txBody>
                  <a:tcPr>
                    <a:solidFill>
                      <a:schemeClr val="accent5"/>
                    </a:solidFill>
                  </a:tcPr>
                </a:tc>
                <a:tc>
                  <a:txBody>
                    <a:bodyPr/>
                    <a:lstStyle/>
                    <a:p>
                      <a:r>
                        <a:rPr lang="es-ES" sz="1400" dirty="0"/>
                        <a:t>8</a:t>
                      </a:r>
                      <a:endParaRPr lang="es-ES_tradnl" sz="1400" dirty="0"/>
                    </a:p>
                  </a:txBody>
                  <a:tcPr>
                    <a:solidFill>
                      <a:schemeClr val="accent5"/>
                    </a:solidFill>
                  </a:tcPr>
                </a:tc>
                <a:extLst>
                  <a:ext uri="{0D108BD9-81ED-4DB2-BD59-A6C34878D82A}">
                    <a16:rowId xmlns:a16="http://schemas.microsoft.com/office/drawing/2014/main" val="1000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472750877"/>
              </p:ext>
            </p:extLst>
          </p:nvPr>
        </p:nvGraphicFramePr>
        <p:xfrm>
          <a:off x="5220072" y="1412776"/>
          <a:ext cx="2664298" cy="432048"/>
        </p:xfrm>
        <a:graphic>
          <a:graphicData uri="http://schemas.openxmlformats.org/drawingml/2006/table">
            <a:tbl>
              <a:tblPr firstRow="1" bandRow="1">
                <a:tableStyleId>{5C22544A-7EE6-4342-B048-85BDC9FD1C3A}</a:tableStyleId>
              </a:tblPr>
              <a:tblGrid>
                <a:gridCol w="380614">
                  <a:extLst>
                    <a:ext uri="{9D8B030D-6E8A-4147-A177-3AD203B41FA5}">
                      <a16:colId xmlns:a16="http://schemas.microsoft.com/office/drawing/2014/main" val="20000"/>
                    </a:ext>
                  </a:extLst>
                </a:gridCol>
                <a:gridCol w="380614">
                  <a:extLst>
                    <a:ext uri="{9D8B030D-6E8A-4147-A177-3AD203B41FA5}">
                      <a16:colId xmlns:a16="http://schemas.microsoft.com/office/drawing/2014/main" val="20001"/>
                    </a:ext>
                  </a:extLst>
                </a:gridCol>
                <a:gridCol w="380614">
                  <a:extLst>
                    <a:ext uri="{9D8B030D-6E8A-4147-A177-3AD203B41FA5}">
                      <a16:colId xmlns:a16="http://schemas.microsoft.com/office/drawing/2014/main" val="20002"/>
                    </a:ext>
                  </a:extLst>
                </a:gridCol>
                <a:gridCol w="380614">
                  <a:extLst>
                    <a:ext uri="{9D8B030D-6E8A-4147-A177-3AD203B41FA5}">
                      <a16:colId xmlns:a16="http://schemas.microsoft.com/office/drawing/2014/main" val="20003"/>
                    </a:ext>
                  </a:extLst>
                </a:gridCol>
                <a:gridCol w="380614">
                  <a:extLst>
                    <a:ext uri="{9D8B030D-6E8A-4147-A177-3AD203B41FA5}">
                      <a16:colId xmlns:a16="http://schemas.microsoft.com/office/drawing/2014/main" val="20004"/>
                    </a:ext>
                  </a:extLst>
                </a:gridCol>
                <a:gridCol w="380614">
                  <a:extLst>
                    <a:ext uri="{9D8B030D-6E8A-4147-A177-3AD203B41FA5}">
                      <a16:colId xmlns:a16="http://schemas.microsoft.com/office/drawing/2014/main" val="20005"/>
                    </a:ext>
                  </a:extLst>
                </a:gridCol>
                <a:gridCol w="380614">
                  <a:extLst>
                    <a:ext uri="{9D8B030D-6E8A-4147-A177-3AD203B41FA5}">
                      <a16:colId xmlns:a16="http://schemas.microsoft.com/office/drawing/2014/main" val="20006"/>
                    </a:ext>
                  </a:extLst>
                </a:gridCol>
              </a:tblGrid>
              <a:tr h="432048">
                <a:tc>
                  <a:txBody>
                    <a:bodyPr/>
                    <a:lstStyle/>
                    <a:p>
                      <a:r>
                        <a:rPr lang="es-ES" sz="1400" dirty="0"/>
                        <a:t>17</a:t>
                      </a:r>
                      <a:endParaRPr lang="es-ES_tradnl" sz="1400" dirty="0"/>
                    </a:p>
                  </a:txBody>
                  <a:tcPr>
                    <a:solidFill>
                      <a:schemeClr val="accent5">
                        <a:lumMod val="75000"/>
                      </a:schemeClr>
                    </a:solidFill>
                  </a:tcPr>
                </a:tc>
                <a:tc>
                  <a:txBody>
                    <a:bodyPr/>
                    <a:lstStyle/>
                    <a:p>
                      <a:r>
                        <a:rPr lang="es-ES" sz="1400" dirty="0"/>
                        <a:t>36</a:t>
                      </a:r>
                      <a:endParaRPr lang="es-ES_tradnl" sz="1400" dirty="0"/>
                    </a:p>
                  </a:txBody>
                  <a:tcPr>
                    <a:solidFill>
                      <a:schemeClr val="accent5">
                        <a:lumMod val="75000"/>
                      </a:schemeClr>
                    </a:solidFill>
                  </a:tcPr>
                </a:tc>
                <a:tc>
                  <a:txBody>
                    <a:bodyPr/>
                    <a:lstStyle/>
                    <a:p>
                      <a:r>
                        <a:rPr lang="es-ES" sz="1400" dirty="0"/>
                        <a:t>10</a:t>
                      </a:r>
                      <a:endParaRPr lang="es-ES_tradnl" sz="1400" dirty="0"/>
                    </a:p>
                  </a:txBody>
                  <a:tcPr>
                    <a:solidFill>
                      <a:schemeClr val="accent5">
                        <a:lumMod val="75000"/>
                      </a:schemeClr>
                    </a:solidFill>
                  </a:tcPr>
                </a:tc>
                <a:tc>
                  <a:txBody>
                    <a:bodyPr/>
                    <a:lstStyle/>
                    <a:p>
                      <a:r>
                        <a:rPr lang="es-ES" sz="1400" dirty="0"/>
                        <a:t>13</a:t>
                      </a:r>
                      <a:endParaRPr lang="es-ES_tradnl" sz="1400" dirty="0"/>
                    </a:p>
                  </a:txBody>
                  <a:tcPr>
                    <a:solidFill>
                      <a:schemeClr val="accent5">
                        <a:lumMod val="75000"/>
                      </a:schemeClr>
                    </a:solidFill>
                  </a:tcPr>
                </a:tc>
                <a:tc>
                  <a:txBody>
                    <a:bodyPr/>
                    <a:lstStyle/>
                    <a:p>
                      <a:r>
                        <a:rPr lang="es-ES" sz="1400" dirty="0"/>
                        <a:t>9</a:t>
                      </a:r>
                      <a:endParaRPr lang="es-ES_tradnl" sz="1400" dirty="0"/>
                    </a:p>
                  </a:txBody>
                  <a:tcPr>
                    <a:solidFill>
                      <a:schemeClr val="accent5">
                        <a:lumMod val="75000"/>
                      </a:schemeClr>
                    </a:solidFill>
                  </a:tcPr>
                </a:tc>
                <a:tc>
                  <a:txBody>
                    <a:bodyPr/>
                    <a:lstStyle/>
                    <a:p>
                      <a:r>
                        <a:rPr lang="es-ES" sz="1400" dirty="0"/>
                        <a:t>9</a:t>
                      </a:r>
                      <a:endParaRPr lang="es-ES_tradnl" sz="1400" dirty="0"/>
                    </a:p>
                  </a:txBody>
                  <a:tcPr>
                    <a:solidFill>
                      <a:schemeClr val="accent5">
                        <a:lumMod val="75000"/>
                      </a:schemeClr>
                    </a:solidFill>
                  </a:tcPr>
                </a:tc>
                <a:tc>
                  <a:txBody>
                    <a:bodyPr/>
                    <a:lstStyle/>
                    <a:p>
                      <a:r>
                        <a:rPr lang="es-ES" sz="1400" dirty="0"/>
                        <a:t>6</a:t>
                      </a:r>
                      <a:endParaRPr lang="es-ES_tradnl" sz="1400" dirty="0"/>
                    </a:p>
                  </a:txBody>
                  <a:tcPr>
                    <a:solidFill>
                      <a:schemeClr val="accent5">
                        <a:lumMod val="75000"/>
                      </a:schemeClr>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4067944" y="1412776"/>
            <a:ext cx="718466" cy="369332"/>
          </a:xfrm>
          <a:prstGeom prst="rect">
            <a:avLst/>
          </a:prstGeom>
          <a:noFill/>
        </p:spPr>
        <p:txBody>
          <a:bodyPr wrap="none" rtlCol="0">
            <a:spAutoFit/>
          </a:bodyPr>
          <a:lstStyle/>
          <a:p>
            <a:r>
              <a:rPr lang="es-ES" dirty="0"/>
              <a:t>=117</a:t>
            </a:r>
            <a:endParaRPr lang="es-ES_tradnl" dirty="0"/>
          </a:p>
        </p:txBody>
      </p:sp>
      <p:sp>
        <p:nvSpPr>
          <p:cNvPr id="6" name="CuadroTexto 5"/>
          <p:cNvSpPr txBox="1"/>
          <p:nvPr/>
        </p:nvSpPr>
        <p:spPr>
          <a:xfrm>
            <a:off x="6300193" y="836712"/>
            <a:ext cx="504056" cy="369332"/>
          </a:xfrm>
          <a:prstGeom prst="rect">
            <a:avLst/>
          </a:prstGeom>
          <a:noFill/>
        </p:spPr>
        <p:txBody>
          <a:bodyPr wrap="square" rtlCol="0">
            <a:spAutoFit/>
          </a:bodyPr>
          <a:lstStyle/>
          <a:p>
            <a:r>
              <a:rPr lang="es-ES" dirty="0"/>
              <a:t>%</a:t>
            </a:r>
            <a:endParaRPr lang="es-ES_tradnl" dirty="0"/>
          </a:p>
        </p:txBody>
      </p:sp>
      <p:graphicFrame>
        <p:nvGraphicFramePr>
          <p:cNvPr id="8" name="Gráfico 7"/>
          <p:cNvGraphicFramePr>
            <a:graphicFrameLocks/>
          </p:cNvGraphicFramePr>
          <p:nvPr>
            <p:extLst>
              <p:ext uri="{D42A27DB-BD31-4B8C-83A1-F6EECF244321}">
                <p14:modId xmlns:p14="http://schemas.microsoft.com/office/powerpoint/2010/main" val="2528469412"/>
              </p:ext>
            </p:extLst>
          </p:nvPr>
        </p:nvGraphicFramePr>
        <p:xfrm>
          <a:off x="1763688" y="2051556"/>
          <a:ext cx="5814392" cy="4035896"/>
        </p:xfrm>
        <a:graphic>
          <a:graphicData uri="http://schemas.openxmlformats.org/drawingml/2006/chart">
            <c:chart xmlns:c="http://schemas.openxmlformats.org/drawingml/2006/chart" xmlns:r="http://schemas.openxmlformats.org/officeDocument/2006/relationships" r:id="rId2"/>
          </a:graphicData>
        </a:graphic>
      </p:graphicFrame>
      <p:sp>
        <p:nvSpPr>
          <p:cNvPr id="9" name="CuadroTexto 8"/>
          <p:cNvSpPr txBox="1"/>
          <p:nvPr/>
        </p:nvSpPr>
        <p:spPr>
          <a:xfrm>
            <a:off x="1232147" y="937076"/>
            <a:ext cx="2863284" cy="230832"/>
          </a:xfrm>
          <a:prstGeom prst="rect">
            <a:avLst/>
          </a:prstGeom>
          <a:noFill/>
        </p:spPr>
        <p:txBody>
          <a:bodyPr wrap="none" rtlCol="0">
            <a:spAutoFit/>
          </a:bodyPr>
          <a:lstStyle/>
          <a:p>
            <a:r>
              <a:rPr lang="es-ES" sz="900" dirty="0"/>
              <a:t>Nº DE ESTÁNDARES ASOCIADOS A CADA COMPETENCIA</a:t>
            </a:r>
            <a:endParaRPr lang="es-ES_tradnl" sz="900" dirty="0"/>
          </a:p>
        </p:txBody>
      </p:sp>
    </p:spTree>
    <p:extLst>
      <p:ext uri="{BB962C8B-B14F-4D97-AF65-F5344CB8AC3E}">
        <p14:creationId xmlns:p14="http://schemas.microsoft.com/office/powerpoint/2010/main" val="873378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47664" y="1988840"/>
            <a:ext cx="6768752" cy="3662541"/>
          </a:xfrm>
          <a:prstGeom prst="rect">
            <a:avLst/>
          </a:prstGeom>
          <a:noFill/>
        </p:spPr>
        <p:txBody>
          <a:bodyPr wrap="square" rtlCol="0">
            <a:spAutoFit/>
          </a:bodyPr>
          <a:lstStyle/>
          <a:p>
            <a:r>
              <a:rPr lang="es-ES" sz="4800" dirty="0">
                <a:solidFill>
                  <a:srgbClr val="FF0000"/>
                </a:solidFill>
              </a:rPr>
              <a:t>SÉPTIMA TAREA:</a:t>
            </a:r>
          </a:p>
          <a:p>
            <a:endParaRPr lang="es-ES" sz="4000" dirty="0"/>
          </a:p>
          <a:p>
            <a:r>
              <a:rPr lang="es-ES" sz="4800" dirty="0"/>
              <a:t>Elaboración del perfil de CADA UNA DE LAS COMPETENCIAS</a:t>
            </a:r>
            <a:endParaRPr lang="es-ES_tradnl" sz="4800" dirty="0"/>
          </a:p>
        </p:txBody>
      </p:sp>
    </p:spTree>
    <p:extLst>
      <p:ext uri="{BB962C8B-B14F-4D97-AF65-F5344CB8AC3E}">
        <p14:creationId xmlns:p14="http://schemas.microsoft.com/office/powerpoint/2010/main" val="2255384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04081" y="1628801"/>
            <a:ext cx="8370533" cy="3744416"/>
          </a:xfrm>
          <a:prstGeom prst="rect">
            <a:avLst/>
          </a:prstGeom>
        </p:spPr>
      </p:pic>
      <p:sp>
        <p:nvSpPr>
          <p:cNvPr id="2" name="1 Título"/>
          <p:cNvSpPr>
            <a:spLocks noGrp="1"/>
          </p:cNvSpPr>
          <p:nvPr>
            <p:ph type="title"/>
          </p:nvPr>
        </p:nvSpPr>
        <p:spPr/>
        <p:txBody>
          <a:bodyPr>
            <a:normAutofit fontScale="90000"/>
          </a:bodyPr>
          <a:lstStyle/>
          <a:p>
            <a:r>
              <a:rPr lang="es-ES" dirty="0"/>
              <a:t>Orden ECD/65/2015. </a:t>
            </a:r>
            <a:br>
              <a:rPr lang="es-ES" dirty="0"/>
            </a:br>
            <a:r>
              <a:rPr lang="es-ES" dirty="0"/>
              <a:t>Función competencias  </a:t>
            </a:r>
          </a:p>
        </p:txBody>
      </p:sp>
      <p:sp>
        <p:nvSpPr>
          <p:cNvPr id="3" name="2 Marcador de contenido"/>
          <p:cNvSpPr>
            <a:spLocks noGrp="1"/>
          </p:cNvSpPr>
          <p:nvPr>
            <p:ph sz="quarter" idx="1"/>
          </p:nvPr>
        </p:nvSpPr>
        <p:spPr>
          <a:xfrm>
            <a:off x="612648" y="2132856"/>
            <a:ext cx="8153400" cy="3757626"/>
          </a:xfrm>
        </p:spPr>
        <p:txBody>
          <a:bodyPr>
            <a:noAutofit/>
          </a:bodyPr>
          <a:lstStyle/>
          <a:p>
            <a:pPr algn="just"/>
            <a:r>
              <a:rPr lang="es-ES" sz="2200" dirty="0"/>
              <a:t>Todas las áreas y materias deben contribuir al desarrollo competencial. </a:t>
            </a:r>
          </a:p>
          <a:p>
            <a:pPr algn="just"/>
            <a:r>
              <a:rPr lang="es-ES" sz="2200" b="1" dirty="0"/>
              <a:t>El conjunto de estándares de aprendizaje evaluables de las diferentes áreas o materias que se relacionan con una misma competencia da lugar al </a:t>
            </a:r>
            <a:r>
              <a:rPr lang="es-ES" sz="2200" b="1" dirty="0">
                <a:solidFill>
                  <a:srgbClr val="C00000"/>
                </a:solidFill>
              </a:rPr>
              <a:t>perfil de esa competencia. </a:t>
            </a:r>
          </a:p>
          <a:p>
            <a:pPr algn="just"/>
            <a:r>
              <a:rPr lang="es-ES" sz="2200" dirty="0"/>
              <a:t>La  elaboración de este perfil facilitará la evaluación competencial del alumnado.</a:t>
            </a:r>
          </a:p>
        </p:txBody>
      </p:sp>
    </p:spTree>
    <p:extLst>
      <p:ext uri="{BB962C8B-B14F-4D97-AF65-F5344CB8AC3E}">
        <p14:creationId xmlns:p14="http://schemas.microsoft.com/office/powerpoint/2010/main" val="338187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908720"/>
            <a:ext cx="9144000" cy="5435924"/>
          </a:xfrm>
          <a:prstGeom prst="rect">
            <a:avLst/>
          </a:prstGeom>
        </p:spPr>
      </p:pic>
    </p:spTree>
    <p:extLst>
      <p:ext uri="{BB962C8B-B14F-4D97-AF65-F5344CB8AC3E}">
        <p14:creationId xmlns:p14="http://schemas.microsoft.com/office/powerpoint/2010/main" val="1003036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386600573"/>
              </p:ext>
            </p:extLst>
          </p:nvPr>
        </p:nvGraphicFramePr>
        <p:xfrm>
          <a:off x="1043608" y="764704"/>
          <a:ext cx="3624064" cy="4752528"/>
        </p:xfrm>
        <a:graphic>
          <a:graphicData uri="http://schemas.openxmlformats.org/drawingml/2006/table">
            <a:tbl>
              <a:tblPr firstRow="1" bandRow="1">
                <a:tableStyleId>{5C22544A-7EE6-4342-B048-85BDC9FD1C3A}</a:tableStyleId>
              </a:tblPr>
              <a:tblGrid>
                <a:gridCol w="3624064">
                  <a:extLst>
                    <a:ext uri="{9D8B030D-6E8A-4147-A177-3AD203B41FA5}">
                      <a16:colId xmlns:a16="http://schemas.microsoft.com/office/drawing/2014/main" val="20000"/>
                    </a:ext>
                  </a:extLst>
                </a:gridCol>
              </a:tblGrid>
              <a:tr h="432048">
                <a:tc>
                  <a:txBody>
                    <a:bodyPr/>
                    <a:lstStyle/>
                    <a:p>
                      <a:r>
                        <a:rPr lang="es-ES" dirty="0"/>
                        <a:t>Asignaturas</a:t>
                      </a:r>
                      <a:endParaRPr lang="es-ES_tradnl" dirty="0"/>
                    </a:p>
                  </a:txBody>
                  <a:tcPr/>
                </a:tc>
                <a:extLst>
                  <a:ext uri="{0D108BD9-81ED-4DB2-BD59-A6C34878D82A}">
                    <a16:rowId xmlns:a16="http://schemas.microsoft.com/office/drawing/2014/main" val="10000"/>
                  </a:ext>
                </a:extLst>
              </a:tr>
              <a:tr h="432048">
                <a:tc>
                  <a:txBody>
                    <a:bodyPr/>
                    <a:lstStyle/>
                    <a:p>
                      <a:r>
                        <a:rPr lang="es-ES" dirty="0"/>
                        <a:t>Matemáticas (64)</a:t>
                      </a:r>
                      <a:endParaRPr lang="es-ES_tradnl" dirty="0"/>
                    </a:p>
                  </a:txBody>
                  <a:tcPr/>
                </a:tc>
                <a:extLst>
                  <a:ext uri="{0D108BD9-81ED-4DB2-BD59-A6C34878D82A}">
                    <a16:rowId xmlns:a16="http://schemas.microsoft.com/office/drawing/2014/main" val="10001"/>
                  </a:ext>
                </a:extLst>
              </a:tr>
              <a:tr h="432048">
                <a:tc>
                  <a:txBody>
                    <a:bodyPr/>
                    <a:lstStyle/>
                    <a:p>
                      <a:r>
                        <a:rPr lang="es-ES" dirty="0"/>
                        <a:t>Geografía e Historia (47)</a:t>
                      </a:r>
                      <a:endParaRPr lang="es-ES_tradnl" dirty="0"/>
                    </a:p>
                  </a:txBody>
                  <a:tcPr/>
                </a:tc>
                <a:extLst>
                  <a:ext uri="{0D108BD9-81ED-4DB2-BD59-A6C34878D82A}">
                    <a16:rowId xmlns:a16="http://schemas.microsoft.com/office/drawing/2014/main" val="10002"/>
                  </a:ext>
                </a:extLst>
              </a:tr>
              <a:tr h="432048">
                <a:tc>
                  <a:txBody>
                    <a:bodyPr/>
                    <a:lstStyle/>
                    <a:p>
                      <a:r>
                        <a:rPr lang="es-ES" dirty="0"/>
                        <a:t>Lengua castellana y literatura (38)</a:t>
                      </a:r>
                      <a:endParaRPr lang="es-ES_tradnl" dirty="0"/>
                    </a:p>
                  </a:txBody>
                  <a:tcPr/>
                </a:tc>
                <a:extLst>
                  <a:ext uri="{0D108BD9-81ED-4DB2-BD59-A6C34878D82A}">
                    <a16:rowId xmlns:a16="http://schemas.microsoft.com/office/drawing/2014/main" val="10003"/>
                  </a:ext>
                </a:extLst>
              </a:tr>
              <a:tr h="432048">
                <a:tc>
                  <a:txBody>
                    <a:bodyPr/>
                    <a:lstStyle/>
                    <a:p>
                      <a:r>
                        <a:rPr lang="es-ES" dirty="0"/>
                        <a:t>Lengua extranjera. Ingles (22)</a:t>
                      </a:r>
                      <a:endParaRPr lang="es-ES_tradnl" dirty="0"/>
                    </a:p>
                  </a:txBody>
                  <a:tcPr/>
                </a:tc>
                <a:extLst>
                  <a:ext uri="{0D108BD9-81ED-4DB2-BD59-A6C34878D82A}">
                    <a16:rowId xmlns:a16="http://schemas.microsoft.com/office/drawing/2014/main" val="10004"/>
                  </a:ext>
                </a:extLst>
              </a:tr>
              <a:tr h="432048">
                <a:tc>
                  <a:txBody>
                    <a:bodyPr/>
                    <a:lstStyle/>
                    <a:p>
                      <a:r>
                        <a:rPr lang="es-ES_tradnl" dirty="0"/>
                        <a:t>Biología y Geología (45)</a:t>
                      </a:r>
                    </a:p>
                  </a:txBody>
                  <a:tcPr/>
                </a:tc>
                <a:extLst>
                  <a:ext uri="{0D108BD9-81ED-4DB2-BD59-A6C34878D82A}">
                    <a16:rowId xmlns:a16="http://schemas.microsoft.com/office/drawing/2014/main" val="10005"/>
                  </a:ext>
                </a:extLst>
              </a:tr>
              <a:tr h="432048">
                <a:tc>
                  <a:txBody>
                    <a:bodyPr/>
                    <a:lstStyle/>
                    <a:p>
                      <a:r>
                        <a:rPr lang="es-ES_tradnl" dirty="0">
                          <a:solidFill>
                            <a:srgbClr val="00B0F0"/>
                          </a:solidFill>
                        </a:rPr>
                        <a:t>Educación Física (20)</a:t>
                      </a:r>
                    </a:p>
                  </a:txBody>
                  <a:tcPr/>
                </a:tc>
                <a:extLst>
                  <a:ext uri="{0D108BD9-81ED-4DB2-BD59-A6C34878D82A}">
                    <a16:rowId xmlns:a16="http://schemas.microsoft.com/office/drawing/2014/main" val="10006"/>
                  </a:ext>
                </a:extLst>
              </a:tr>
              <a:tr h="432048">
                <a:tc>
                  <a:txBody>
                    <a:bodyPr/>
                    <a:lstStyle/>
                    <a:p>
                      <a:r>
                        <a:rPr lang="es-ES" dirty="0">
                          <a:solidFill>
                            <a:srgbClr val="00B0F0"/>
                          </a:solidFill>
                        </a:rPr>
                        <a:t>Religión/Valores éticos (32)</a:t>
                      </a:r>
                      <a:endParaRPr lang="es-ES_tradnl" dirty="0">
                        <a:solidFill>
                          <a:srgbClr val="00B0F0"/>
                        </a:solidFill>
                      </a:endParaRPr>
                    </a:p>
                  </a:txBody>
                  <a:tcPr/>
                </a:tc>
                <a:extLst>
                  <a:ext uri="{0D108BD9-81ED-4DB2-BD59-A6C34878D82A}">
                    <a16:rowId xmlns:a16="http://schemas.microsoft.com/office/drawing/2014/main" val="10007"/>
                  </a:ext>
                </a:extLst>
              </a:tr>
              <a:tr h="432048">
                <a:tc>
                  <a:txBody>
                    <a:bodyPr/>
                    <a:lstStyle/>
                    <a:p>
                      <a:r>
                        <a:rPr lang="es-ES" dirty="0">
                          <a:solidFill>
                            <a:srgbClr val="00B0F0"/>
                          </a:solidFill>
                        </a:rPr>
                        <a:t>Plástica, visual</a:t>
                      </a:r>
                      <a:r>
                        <a:rPr lang="es-ES" baseline="0" dirty="0">
                          <a:solidFill>
                            <a:srgbClr val="00B0F0"/>
                          </a:solidFill>
                        </a:rPr>
                        <a:t> y audiovisual (48)</a:t>
                      </a:r>
                      <a:endParaRPr lang="es-ES_tradnl" dirty="0">
                        <a:solidFill>
                          <a:srgbClr val="00B0F0"/>
                        </a:solidFill>
                      </a:endParaRPr>
                    </a:p>
                  </a:txBody>
                  <a:tcPr/>
                </a:tc>
                <a:extLst>
                  <a:ext uri="{0D108BD9-81ED-4DB2-BD59-A6C34878D82A}">
                    <a16:rowId xmlns:a16="http://schemas.microsoft.com/office/drawing/2014/main" val="10008"/>
                  </a:ext>
                </a:extLst>
              </a:tr>
              <a:tr h="432048">
                <a:tc>
                  <a:txBody>
                    <a:bodyPr/>
                    <a:lstStyle/>
                    <a:p>
                      <a:r>
                        <a:rPr lang="es-ES" dirty="0">
                          <a:solidFill>
                            <a:srgbClr val="00B0F0"/>
                          </a:solidFill>
                        </a:rPr>
                        <a:t>Tecnología (24)</a:t>
                      </a:r>
                      <a:endParaRPr lang="es-ES_tradnl" dirty="0">
                        <a:solidFill>
                          <a:srgbClr val="00B0F0"/>
                        </a:solidFill>
                      </a:endParaRPr>
                    </a:p>
                  </a:txBody>
                  <a:tcPr/>
                </a:tc>
                <a:extLst>
                  <a:ext uri="{0D108BD9-81ED-4DB2-BD59-A6C34878D82A}">
                    <a16:rowId xmlns:a16="http://schemas.microsoft.com/office/drawing/2014/main" val="10009"/>
                  </a:ext>
                </a:extLst>
              </a:tr>
              <a:tr h="432048">
                <a:tc>
                  <a:txBody>
                    <a:bodyPr/>
                    <a:lstStyle/>
                    <a:p>
                      <a:r>
                        <a:rPr lang="es-ES" dirty="0">
                          <a:solidFill>
                            <a:srgbClr val="C00000"/>
                          </a:solidFill>
                        </a:rPr>
                        <a:t>Libre configuración</a:t>
                      </a:r>
                      <a:r>
                        <a:rPr lang="es-ES" baseline="0" dirty="0">
                          <a:solidFill>
                            <a:srgbClr val="C00000"/>
                          </a:solidFill>
                        </a:rPr>
                        <a:t> autonómica (14)</a:t>
                      </a:r>
                      <a:endParaRPr lang="es-ES_tradnl" dirty="0">
                        <a:solidFill>
                          <a:srgbClr val="C00000"/>
                        </a:solidFill>
                      </a:endParaRPr>
                    </a:p>
                  </a:txBody>
                  <a:tcPr/>
                </a:tc>
                <a:extLst>
                  <a:ext uri="{0D108BD9-81ED-4DB2-BD59-A6C34878D82A}">
                    <a16:rowId xmlns:a16="http://schemas.microsoft.com/office/drawing/2014/main" val="10010"/>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925416687"/>
              </p:ext>
            </p:extLst>
          </p:nvPr>
        </p:nvGraphicFramePr>
        <p:xfrm>
          <a:off x="5508104" y="764704"/>
          <a:ext cx="2808312" cy="4752528"/>
        </p:xfrm>
        <a:graphic>
          <a:graphicData uri="http://schemas.openxmlformats.org/drawingml/2006/table">
            <a:tbl>
              <a:tblPr firstRow="1" bandRow="1">
                <a:tableStyleId>{5C22544A-7EE6-4342-B048-85BDC9FD1C3A}</a:tableStyleId>
              </a:tblPr>
              <a:tblGrid>
                <a:gridCol w="380614">
                  <a:extLst>
                    <a:ext uri="{9D8B030D-6E8A-4147-A177-3AD203B41FA5}">
                      <a16:colId xmlns:a16="http://schemas.microsoft.com/office/drawing/2014/main" val="20000"/>
                    </a:ext>
                  </a:extLst>
                </a:gridCol>
                <a:gridCol w="380614">
                  <a:extLst>
                    <a:ext uri="{9D8B030D-6E8A-4147-A177-3AD203B41FA5}">
                      <a16:colId xmlns:a16="http://schemas.microsoft.com/office/drawing/2014/main" val="20001"/>
                    </a:ext>
                  </a:extLst>
                </a:gridCol>
                <a:gridCol w="390900">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32048">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tblGrid>
              <a:tr h="432048">
                <a:tc gridSpan="7">
                  <a:txBody>
                    <a:bodyPr/>
                    <a:lstStyle/>
                    <a:p>
                      <a:r>
                        <a:rPr lang="es-ES" sz="1800" dirty="0"/>
                        <a:t>Competencias</a:t>
                      </a:r>
                      <a:endParaRPr lang="es-ES_tradnl" sz="1800" dirty="0"/>
                    </a:p>
                  </a:txBody>
                  <a:tcPr/>
                </a:tc>
                <a:tc hMerge="1">
                  <a:txBody>
                    <a:bodyPr/>
                    <a:lstStyle/>
                    <a:p>
                      <a:endParaRPr lang="es-ES_tradnl" sz="1400" dirty="0"/>
                    </a:p>
                  </a:txBody>
                  <a:tcPr/>
                </a:tc>
                <a:tc hMerge="1">
                  <a:txBody>
                    <a:bodyPr/>
                    <a:lstStyle/>
                    <a:p>
                      <a:endParaRPr lang="es-ES_tradnl" sz="1400" dirty="0"/>
                    </a:p>
                  </a:txBody>
                  <a:tcPr/>
                </a:tc>
                <a:tc hMerge="1">
                  <a:txBody>
                    <a:bodyPr/>
                    <a:lstStyle/>
                    <a:p>
                      <a:endParaRPr lang="es-ES_tradnl" sz="1400" dirty="0"/>
                    </a:p>
                  </a:txBody>
                  <a:tcPr/>
                </a:tc>
                <a:tc hMerge="1">
                  <a:txBody>
                    <a:bodyPr/>
                    <a:lstStyle/>
                    <a:p>
                      <a:endParaRPr lang="es-ES_tradnl" sz="1400" dirty="0"/>
                    </a:p>
                  </a:txBody>
                  <a:tcPr/>
                </a:tc>
                <a:tc hMerge="1">
                  <a:txBody>
                    <a:bodyPr/>
                    <a:lstStyle/>
                    <a:p>
                      <a:endParaRPr lang="es-ES_tradnl" sz="1400" dirty="0"/>
                    </a:p>
                  </a:txBody>
                  <a:tcPr/>
                </a:tc>
                <a:tc hMerge="1">
                  <a:txBody>
                    <a:bodyPr/>
                    <a:lstStyle/>
                    <a:p>
                      <a:endParaRPr lang="es-ES_tradnl" sz="1400" dirty="0"/>
                    </a:p>
                  </a:txBody>
                  <a:tcPr/>
                </a:tc>
                <a:extLst>
                  <a:ext uri="{0D108BD9-81ED-4DB2-BD59-A6C34878D82A}">
                    <a16:rowId xmlns:a16="http://schemas.microsoft.com/office/drawing/2014/main" val="10000"/>
                  </a:ext>
                </a:extLst>
              </a:tr>
              <a:tr h="432048">
                <a:tc>
                  <a:txBody>
                    <a:bodyPr/>
                    <a:lstStyle/>
                    <a:p>
                      <a:r>
                        <a:rPr lang="es-ES" sz="1400" dirty="0"/>
                        <a:t>20</a:t>
                      </a:r>
                      <a:endParaRPr lang="es-ES_tradnl" sz="1400" dirty="0"/>
                    </a:p>
                  </a:txBody>
                  <a:tcPr/>
                </a:tc>
                <a:tc>
                  <a:txBody>
                    <a:bodyPr/>
                    <a:lstStyle/>
                    <a:p>
                      <a:r>
                        <a:rPr lang="es-ES" sz="1400" dirty="0"/>
                        <a:t>42</a:t>
                      </a:r>
                      <a:endParaRPr lang="es-ES_tradnl" sz="1400" dirty="0"/>
                    </a:p>
                  </a:txBody>
                  <a:tcPr/>
                </a:tc>
                <a:tc>
                  <a:txBody>
                    <a:bodyPr/>
                    <a:lstStyle/>
                    <a:p>
                      <a:r>
                        <a:rPr lang="es-ES" sz="1400" dirty="0"/>
                        <a:t>12</a:t>
                      </a:r>
                      <a:endParaRPr lang="es-ES_tradnl" sz="1400" dirty="0"/>
                    </a:p>
                  </a:txBody>
                  <a:tcPr/>
                </a:tc>
                <a:tc>
                  <a:txBody>
                    <a:bodyPr/>
                    <a:lstStyle/>
                    <a:p>
                      <a:r>
                        <a:rPr lang="es-ES" sz="1400" dirty="0"/>
                        <a:t>15</a:t>
                      </a:r>
                      <a:endParaRPr lang="es-ES_tradnl" sz="1400" dirty="0"/>
                    </a:p>
                  </a:txBody>
                  <a:tcPr/>
                </a:tc>
                <a:tc>
                  <a:txBody>
                    <a:bodyPr/>
                    <a:lstStyle/>
                    <a:p>
                      <a:r>
                        <a:rPr lang="es-ES" sz="1400" dirty="0"/>
                        <a:t>10</a:t>
                      </a:r>
                      <a:endParaRPr lang="es-ES_tradnl" sz="1400" dirty="0"/>
                    </a:p>
                  </a:txBody>
                  <a:tcPr/>
                </a:tc>
                <a:tc>
                  <a:txBody>
                    <a:bodyPr/>
                    <a:lstStyle/>
                    <a:p>
                      <a:r>
                        <a:rPr lang="es-ES" sz="1400" dirty="0"/>
                        <a:t>10</a:t>
                      </a:r>
                      <a:endParaRPr lang="es-ES_tradnl" sz="1400" dirty="0"/>
                    </a:p>
                  </a:txBody>
                  <a:tcPr/>
                </a:tc>
                <a:tc>
                  <a:txBody>
                    <a:bodyPr/>
                    <a:lstStyle/>
                    <a:p>
                      <a:r>
                        <a:rPr lang="es-ES" sz="1400" dirty="0"/>
                        <a:t>8</a:t>
                      </a:r>
                      <a:endParaRPr lang="es-ES_tradnl" sz="1400" dirty="0"/>
                    </a:p>
                  </a:txBody>
                  <a:tcPr/>
                </a:tc>
                <a:extLst>
                  <a:ext uri="{0D108BD9-81ED-4DB2-BD59-A6C34878D82A}">
                    <a16:rowId xmlns:a16="http://schemas.microsoft.com/office/drawing/2014/main" val="10001"/>
                  </a:ext>
                </a:extLst>
              </a:tr>
              <a:tr h="432048">
                <a:tc>
                  <a:txBody>
                    <a:bodyPr/>
                    <a:lstStyle/>
                    <a:p>
                      <a:r>
                        <a:rPr lang="es-ES" sz="1400" dirty="0"/>
                        <a:t>15</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2"/>
                  </a:ext>
                </a:extLst>
              </a:tr>
              <a:tr h="432048">
                <a:tc>
                  <a:txBody>
                    <a:bodyPr/>
                    <a:lstStyle/>
                    <a:p>
                      <a:r>
                        <a:rPr lang="es-ES" sz="1400" dirty="0"/>
                        <a:t>35</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3"/>
                  </a:ext>
                </a:extLst>
              </a:tr>
              <a:tr h="432048">
                <a:tc>
                  <a:txBody>
                    <a:bodyPr/>
                    <a:lstStyle/>
                    <a:p>
                      <a:r>
                        <a:rPr lang="es-ES" sz="1400" dirty="0"/>
                        <a:t>18</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4"/>
                  </a:ext>
                </a:extLst>
              </a:tr>
              <a:tr h="432048">
                <a:tc>
                  <a:txBody>
                    <a:bodyPr/>
                    <a:lstStyle/>
                    <a:p>
                      <a:r>
                        <a:rPr lang="es-ES" sz="1400" dirty="0"/>
                        <a:t>15</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5"/>
                  </a:ext>
                </a:extLst>
              </a:tr>
              <a:tr h="432048">
                <a:tc>
                  <a:txBody>
                    <a:bodyPr/>
                    <a:lstStyle/>
                    <a:p>
                      <a:r>
                        <a:rPr lang="es-ES" sz="1400" dirty="0"/>
                        <a:t> 7</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6"/>
                  </a:ext>
                </a:extLst>
              </a:tr>
              <a:tr h="432048">
                <a:tc>
                  <a:txBody>
                    <a:bodyPr/>
                    <a:lstStyle/>
                    <a:p>
                      <a:r>
                        <a:rPr lang="es-ES" sz="1400" dirty="0"/>
                        <a:t>10</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7"/>
                  </a:ext>
                </a:extLst>
              </a:tr>
              <a:tr h="432048">
                <a:tc>
                  <a:txBody>
                    <a:bodyPr/>
                    <a:lstStyle/>
                    <a:p>
                      <a:r>
                        <a:rPr lang="es-ES" sz="1400" dirty="0"/>
                        <a:t>10</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8"/>
                  </a:ext>
                </a:extLst>
              </a:tr>
              <a:tr h="432048">
                <a:tc>
                  <a:txBody>
                    <a:bodyPr/>
                    <a:lstStyle/>
                    <a:p>
                      <a:r>
                        <a:rPr lang="es-ES" sz="1400" dirty="0"/>
                        <a:t> 5</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09"/>
                  </a:ext>
                </a:extLst>
              </a:tr>
              <a:tr h="432048">
                <a:tc>
                  <a:txBody>
                    <a:bodyPr/>
                    <a:lstStyle/>
                    <a:p>
                      <a:r>
                        <a:rPr lang="es-ES" sz="1400" dirty="0"/>
                        <a:t>10</a:t>
                      </a:r>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tc>
                  <a:txBody>
                    <a:bodyPr/>
                    <a:lstStyle/>
                    <a:p>
                      <a:endParaRPr lang="es-ES_tradnl" sz="1400" dirty="0"/>
                    </a:p>
                  </a:txBody>
                  <a:tcPr/>
                </a:tc>
                <a:extLst>
                  <a:ext uri="{0D108BD9-81ED-4DB2-BD59-A6C34878D82A}">
                    <a16:rowId xmlns:a16="http://schemas.microsoft.com/office/drawing/2014/main" val="10010"/>
                  </a:ext>
                </a:extLst>
              </a:tr>
            </a:tbl>
          </a:graphicData>
        </a:graphic>
      </p:graphicFrame>
      <p:sp>
        <p:nvSpPr>
          <p:cNvPr id="7" name="CuadroTexto 6"/>
          <p:cNvSpPr txBox="1"/>
          <p:nvPr/>
        </p:nvSpPr>
        <p:spPr>
          <a:xfrm>
            <a:off x="3347864" y="5949280"/>
            <a:ext cx="778355" cy="369332"/>
          </a:xfrm>
          <a:prstGeom prst="rect">
            <a:avLst/>
          </a:prstGeom>
          <a:noFill/>
        </p:spPr>
        <p:txBody>
          <a:bodyPr wrap="none" rtlCol="0">
            <a:spAutoFit/>
          </a:bodyPr>
          <a:lstStyle/>
          <a:p>
            <a:r>
              <a:rPr lang="es-ES" dirty="0"/>
              <a:t>TOTAL</a:t>
            </a:r>
            <a:endParaRPr lang="es-ES_tradnl" dirty="0"/>
          </a:p>
        </p:txBody>
      </p:sp>
      <p:graphicFrame>
        <p:nvGraphicFramePr>
          <p:cNvPr id="10" name="Tabla 9"/>
          <p:cNvGraphicFramePr>
            <a:graphicFrameLocks noGrp="1"/>
          </p:cNvGraphicFramePr>
          <p:nvPr>
            <p:extLst>
              <p:ext uri="{D42A27DB-BD31-4B8C-83A1-F6EECF244321}">
                <p14:modId xmlns:p14="http://schemas.microsoft.com/office/powerpoint/2010/main" val="3114710648"/>
              </p:ext>
            </p:extLst>
          </p:nvPr>
        </p:nvGraphicFramePr>
        <p:xfrm>
          <a:off x="5508104" y="5886564"/>
          <a:ext cx="2808312" cy="432048"/>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360040">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32048">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tblGrid>
              <a:tr h="432048">
                <a:tc>
                  <a:txBody>
                    <a:bodyPr/>
                    <a:lstStyle/>
                    <a:p>
                      <a:r>
                        <a:rPr lang="es-ES" sz="1400" dirty="0"/>
                        <a:t>145</a:t>
                      </a:r>
                      <a:endParaRPr lang="es-ES_tradnl" sz="1400" dirty="0"/>
                    </a:p>
                  </a:txBody>
                  <a:tcPr/>
                </a:tc>
                <a:tc>
                  <a:txBody>
                    <a:bodyPr/>
                    <a:lstStyle/>
                    <a:p>
                      <a:r>
                        <a:rPr lang="es-ES" sz="1400" dirty="0"/>
                        <a:t>-</a:t>
                      </a:r>
                      <a:endParaRPr lang="es-ES_tradnl" sz="1400" dirty="0"/>
                    </a:p>
                  </a:txBody>
                  <a:tcPr/>
                </a:tc>
                <a:tc>
                  <a:txBody>
                    <a:bodyPr/>
                    <a:lstStyle/>
                    <a:p>
                      <a:r>
                        <a:rPr lang="es-ES" sz="1400" dirty="0"/>
                        <a:t>-</a:t>
                      </a:r>
                      <a:endParaRPr lang="es-ES_tradnl" sz="1400" dirty="0"/>
                    </a:p>
                  </a:txBody>
                  <a:tcPr/>
                </a:tc>
                <a:tc>
                  <a:txBody>
                    <a:bodyPr/>
                    <a:lstStyle/>
                    <a:p>
                      <a:r>
                        <a:rPr lang="es-ES" sz="1400" dirty="0"/>
                        <a:t>-</a:t>
                      </a:r>
                      <a:endParaRPr lang="es-ES_tradnl" sz="1400" dirty="0"/>
                    </a:p>
                  </a:txBody>
                  <a:tcPr/>
                </a:tc>
                <a:tc>
                  <a:txBody>
                    <a:bodyPr/>
                    <a:lstStyle/>
                    <a:p>
                      <a:r>
                        <a:rPr lang="es-ES" sz="1400" dirty="0"/>
                        <a:t>-</a:t>
                      </a:r>
                      <a:endParaRPr lang="es-ES_tradnl" sz="1400" dirty="0"/>
                    </a:p>
                  </a:txBody>
                  <a:tcPr/>
                </a:tc>
                <a:tc>
                  <a:txBody>
                    <a:bodyPr/>
                    <a:lstStyle/>
                    <a:p>
                      <a:r>
                        <a:rPr lang="es-ES" sz="1400" dirty="0"/>
                        <a:t>-</a:t>
                      </a:r>
                      <a:endParaRPr lang="es-ES_tradnl" sz="1400" dirty="0"/>
                    </a:p>
                  </a:txBody>
                  <a:tcPr/>
                </a:tc>
                <a:tc>
                  <a:txBody>
                    <a:bodyPr/>
                    <a:lstStyle/>
                    <a:p>
                      <a:r>
                        <a:rPr lang="es-ES" sz="1400" dirty="0"/>
                        <a:t>-</a:t>
                      </a:r>
                      <a:endParaRPr lang="es-ES_tradnl" sz="1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96043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p:cNvGraphicFramePr>
            <a:graphicFrameLocks noGrp="1"/>
          </p:cNvGraphicFramePr>
          <p:nvPr>
            <p:extLst>
              <p:ext uri="{D42A27DB-BD31-4B8C-83A1-F6EECF244321}">
                <p14:modId xmlns:p14="http://schemas.microsoft.com/office/powerpoint/2010/main" val="2423219643"/>
              </p:ext>
            </p:extLst>
          </p:nvPr>
        </p:nvGraphicFramePr>
        <p:xfrm>
          <a:off x="827584" y="836712"/>
          <a:ext cx="1512168" cy="4752528"/>
        </p:xfrm>
        <a:graphic>
          <a:graphicData uri="http://schemas.openxmlformats.org/drawingml/2006/table">
            <a:tbl>
              <a:tblPr firstRow="1" bandRow="1">
                <a:tableStyleId>{5C22544A-7EE6-4342-B048-85BDC9FD1C3A}</a:tableStyleId>
              </a:tblPr>
              <a:tblGrid>
                <a:gridCol w="380614">
                  <a:extLst>
                    <a:ext uri="{9D8B030D-6E8A-4147-A177-3AD203B41FA5}">
                      <a16:colId xmlns:a16="http://schemas.microsoft.com/office/drawing/2014/main" val="20000"/>
                    </a:ext>
                  </a:extLst>
                </a:gridCol>
                <a:gridCol w="1131554">
                  <a:extLst>
                    <a:ext uri="{9D8B030D-6E8A-4147-A177-3AD203B41FA5}">
                      <a16:colId xmlns:a16="http://schemas.microsoft.com/office/drawing/2014/main" val="20001"/>
                    </a:ext>
                  </a:extLst>
                </a:gridCol>
              </a:tblGrid>
              <a:tr h="432048">
                <a:tc gridSpan="2">
                  <a:txBody>
                    <a:bodyPr/>
                    <a:lstStyle/>
                    <a:p>
                      <a:r>
                        <a:rPr lang="es-ES" sz="1800" dirty="0"/>
                        <a:t>Competencias</a:t>
                      </a:r>
                      <a:endParaRPr lang="es-ES_tradnl" sz="1800" dirty="0"/>
                    </a:p>
                  </a:txBody>
                  <a:tcPr/>
                </a:tc>
                <a:tc hMerge="1">
                  <a:txBody>
                    <a:bodyPr/>
                    <a:lstStyle/>
                    <a:p>
                      <a:endParaRPr lang="es-ES_tradnl" sz="1400" dirty="0"/>
                    </a:p>
                  </a:txBody>
                  <a:tcPr/>
                </a:tc>
                <a:extLst>
                  <a:ext uri="{0D108BD9-81ED-4DB2-BD59-A6C34878D82A}">
                    <a16:rowId xmlns:a16="http://schemas.microsoft.com/office/drawing/2014/main" val="10000"/>
                  </a:ext>
                </a:extLst>
              </a:tr>
              <a:tr h="432048">
                <a:tc>
                  <a:txBody>
                    <a:bodyPr/>
                    <a:lstStyle/>
                    <a:p>
                      <a:r>
                        <a:rPr lang="es-ES" sz="1400" dirty="0"/>
                        <a:t>20</a:t>
                      </a:r>
                      <a:endParaRPr lang="es-ES_tradnl" sz="1400" dirty="0"/>
                    </a:p>
                  </a:txBody>
                  <a:tcPr/>
                </a:tc>
                <a:tc>
                  <a:txBody>
                    <a:bodyPr/>
                    <a:lstStyle/>
                    <a:p>
                      <a:r>
                        <a:rPr lang="es-ES" sz="1400" dirty="0"/>
                        <a:t>14 %</a:t>
                      </a:r>
                      <a:endParaRPr lang="es-ES_tradnl" sz="1400" dirty="0"/>
                    </a:p>
                  </a:txBody>
                  <a:tcPr/>
                </a:tc>
                <a:extLst>
                  <a:ext uri="{0D108BD9-81ED-4DB2-BD59-A6C34878D82A}">
                    <a16:rowId xmlns:a16="http://schemas.microsoft.com/office/drawing/2014/main" val="10001"/>
                  </a:ext>
                </a:extLst>
              </a:tr>
              <a:tr h="432048">
                <a:tc>
                  <a:txBody>
                    <a:bodyPr/>
                    <a:lstStyle/>
                    <a:p>
                      <a:r>
                        <a:rPr lang="es-ES" sz="1400" dirty="0"/>
                        <a:t>15</a:t>
                      </a:r>
                      <a:endParaRPr lang="es-ES_tradnl" sz="1400" dirty="0"/>
                    </a:p>
                  </a:txBody>
                  <a:tcPr/>
                </a:tc>
                <a:tc>
                  <a:txBody>
                    <a:bodyPr/>
                    <a:lstStyle/>
                    <a:p>
                      <a:r>
                        <a:rPr lang="es-ES" sz="1400" dirty="0"/>
                        <a:t>10 %</a:t>
                      </a:r>
                      <a:endParaRPr lang="es-ES_tradnl" sz="1400" dirty="0"/>
                    </a:p>
                  </a:txBody>
                  <a:tcPr/>
                </a:tc>
                <a:extLst>
                  <a:ext uri="{0D108BD9-81ED-4DB2-BD59-A6C34878D82A}">
                    <a16:rowId xmlns:a16="http://schemas.microsoft.com/office/drawing/2014/main" val="10002"/>
                  </a:ext>
                </a:extLst>
              </a:tr>
              <a:tr h="432048">
                <a:tc>
                  <a:txBody>
                    <a:bodyPr/>
                    <a:lstStyle/>
                    <a:p>
                      <a:r>
                        <a:rPr lang="es-ES" sz="1400" dirty="0"/>
                        <a:t>35</a:t>
                      </a:r>
                      <a:endParaRPr lang="es-ES_tradnl" sz="1400" dirty="0"/>
                    </a:p>
                  </a:txBody>
                  <a:tcPr/>
                </a:tc>
                <a:tc>
                  <a:txBody>
                    <a:bodyPr/>
                    <a:lstStyle/>
                    <a:p>
                      <a:r>
                        <a:rPr lang="es-ES" sz="1400" dirty="0"/>
                        <a:t>24 %</a:t>
                      </a:r>
                      <a:endParaRPr lang="es-ES_tradnl" sz="1400" dirty="0"/>
                    </a:p>
                  </a:txBody>
                  <a:tcPr/>
                </a:tc>
                <a:extLst>
                  <a:ext uri="{0D108BD9-81ED-4DB2-BD59-A6C34878D82A}">
                    <a16:rowId xmlns:a16="http://schemas.microsoft.com/office/drawing/2014/main" val="10003"/>
                  </a:ext>
                </a:extLst>
              </a:tr>
              <a:tr h="432048">
                <a:tc>
                  <a:txBody>
                    <a:bodyPr/>
                    <a:lstStyle/>
                    <a:p>
                      <a:r>
                        <a:rPr lang="es-ES" sz="1400" dirty="0"/>
                        <a:t>18</a:t>
                      </a:r>
                      <a:endParaRPr lang="es-ES_tradnl" sz="1400" dirty="0"/>
                    </a:p>
                  </a:txBody>
                  <a:tcPr/>
                </a:tc>
                <a:tc>
                  <a:txBody>
                    <a:bodyPr/>
                    <a:lstStyle/>
                    <a:p>
                      <a:r>
                        <a:rPr lang="es-ES" sz="1400" dirty="0"/>
                        <a:t>13 %</a:t>
                      </a:r>
                      <a:endParaRPr lang="es-ES_tradnl" sz="1400" dirty="0"/>
                    </a:p>
                  </a:txBody>
                  <a:tcPr/>
                </a:tc>
                <a:extLst>
                  <a:ext uri="{0D108BD9-81ED-4DB2-BD59-A6C34878D82A}">
                    <a16:rowId xmlns:a16="http://schemas.microsoft.com/office/drawing/2014/main" val="10004"/>
                  </a:ext>
                </a:extLst>
              </a:tr>
              <a:tr h="432048">
                <a:tc>
                  <a:txBody>
                    <a:bodyPr/>
                    <a:lstStyle/>
                    <a:p>
                      <a:r>
                        <a:rPr lang="es-ES" sz="1400" dirty="0"/>
                        <a:t>15</a:t>
                      </a:r>
                      <a:endParaRPr lang="es-ES_tradnl" sz="1400" dirty="0"/>
                    </a:p>
                  </a:txBody>
                  <a:tcPr/>
                </a:tc>
                <a:tc>
                  <a:txBody>
                    <a:bodyPr/>
                    <a:lstStyle/>
                    <a:p>
                      <a:r>
                        <a:rPr lang="es-ES" sz="1400" dirty="0"/>
                        <a:t>10 %</a:t>
                      </a:r>
                      <a:endParaRPr lang="es-ES_tradnl" sz="1400" dirty="0"/>
                    </a:p>
                  </a:txBody>
                  <a:tcPr/>
                </a:tc>
                <a:extLst>
                  <a:ext uri="{0D108BD9-81ED-4DB2-BD59-A6C34878D82A}">
                    <a16:rowId xmlns:a16="http://schemas.microsoft.com/office/drawing/2014/main" val="10005"/>
                  </a:ext>
                </a:extLst>
              </a:tr>
              <a:tr h="432048">
                <a:tc>
                  <a:txBody>
                    <a:bodyPr/>
                    <a:lstStyle/>
                    <a:p>
                      <a:r>
                        <a:rPr lang="es-ES" sz="1400" dirty="0"/>
                        <a:t> 7</a:t>
                      </a:r>
                      <a:endParaRPr lang="es-ES_tradnl" sz="1400" dirty="0"/>
                    </a:p>
                  </a:txBody>
                  <a:tcPr/>
                </a:tc>
                <a:tc>
                  <a:txBody>
                    <a:bodyPr/>
                    <a:lstStyle/>
                    <a:p>
                      <a:r>
                        <a:rPr lang="es-ES" sz="1400" dirty="0"/>
                        <a:t>5 %</a:t>
                      </a:r>
                      <a:endParaRPr lang="es-ES_tradnl" sz="1400" dirty="0"/>
                    </a:p>
                  </a:txBody>
                  <a:tcPr/>
                </a:tc>
                <a:extLst>
                  <a:ext uri="{0D108BD9-81ED-4DB2-BD59-A6C34878D82A}">
                    <a16:rowId xmlns:a16="http://schemas.microsoft.com/office/drawing/2014/main" val="10006"/>
                  </a:ext>
                </a:extLst>
              </a:tr>
              <a:tr h="432048">
                <a:tc>
                  <a:txBody>
                    <a:bodyPr/>
                    <a:lstStyle/>
                    <a:p>
                      <a:r>
                        <a:rPr lang="es-ES" sz="1400" dirty="0"/>
                        <a:t>10</a:t>
                      </a:r>
                      <a:endParaRPr lang="es-ES_tradnl" sz="1400" dirty="0"/>
                    </a:p>
                  </a:txBody>
                  <a:tcPr/>
                </a:tc>
                <a:tc>
                  <a:txBody>
                    <a:bodyPr/>
                    <a:lstStyle/>
                    <a:p>
                      <a:r>
                        <a:rPr lang="es-ES" sz="1400" dirty="0"/>
                        <a:t>7 %</a:t>
                      </a:r>
                      <a:endParaRPr lang="es-ES_tradnl" sz="1400" dirty="0"/>
                    </a:p>
                  </a:txBody>
                  <a:tcPr/>
                </a:tc>
                <a:extLst>
                  <a:ext uri="{0D108BD9-81ED-4DB2-BD59-A6C34878D82A}">
                    <a16:rowId xmlns:a16="http://schemas.microsoft.com/office/drawing/2014/main" val="10007"/>
                  </a:ext>
                </a:extLst>
              </a:tr>
              <a:tr h="432048">
                <a:tc>
                  <a:txBody>
                    <a:bodyPr/>
                    <a:lstStyle/>
                    <a:p>
                      <a:r>
                        <a:rPr lang="es-ES" sz="1400" dirty="0"/>
                        <a:t>10</a:t>
                      </a:r>
                      <a:endParaRPr lang="es-ES_tradnl" sz="1400" dirty="0"/>
                    </a:p>
                  </a:txBody>
                  <a:tcPr/>
                </a:tc>
                <a:tc>
                  <a:txBody>
                    <a:bodyPr/>
                    <a:lstStyle/>
                    <a:p>
                      <a:r>
                        <a:rPr lang="es-ES" sz="1400" dirty="0"/>
                        <a:t>7 %</a:t>
                      </a:r>
                      <a:endParaRPr lang="es-ES_tradnl" sz="1400" dirty="0"/>
                    </a:p>
                  </a:txBody>
                  <a:tcPr/>
                </a:tc>
                <a:extLst>
                  <a:ext uri="{0D108BD9-81ED-4DB2-BD59-A6C34878D82A}">
                    <a16:rowId xmlns:a16="http://schemas.microsoft.com/office/drawing/2014/main" val="10008"/>
                  </a:ext>
                </a:extLst>
              </a:tr>
              <a:tr h="432048">
                <a:tc>
                  <a:txBody>
                    <a:bodyPr/>
                    <a:lstStyle/>
                    <a:p>
                      <a:r>
                        <a:rPr lang="es-ES" sz="1400" dirty="0"/>
                        <a:t> 5</a:t>
                      </a:r>
                      <a:endParaRPr lang="es-ES_tradnl" sz="1400" dirty="0"/>
                    </a:p>
                  </a:txBody>
                  <a:tcPr/>
                </a:tc>
                <a:tc>
                  <a:txBody>
                    <a:bodyPr/>
                    <a:lstStyle/>
                    <a:p>
                      <a:r>
                        <a:rPr lang="es-ES" sz="1400" dirty="0"/>
                        <a:t>3 %</a:t>
                      </a:r>
                      <a:endParaRPr lang="es-ES_tradnl" sz="1400" dirty="0"/>
                    </a:p>
                  </a:txBody>
                  <a:tcPr/>
                </a:tc>
                <a:extLst>
                  <a:ext uri="{0D108BD9-81ED-4DB2-BD59-A6C34878D82A}">
                    <a16:rowId xmlns:a16="http://schemas.microsoft.com/office/drawing/2014/main" val="10009"/>
                  </a:ext>
                </a:extLst>
              </a:tr>
              <a:tr h="432048">
                <a:tc>
                  <a:txBody>
                    <a:bodyPr/>
                    <a:lstStyle/>
                    <a:p>
                      <a:r>
                        <a:rPr lang="es-ES" sz="1400" dirty="0"/>
                        <a:t>10</a:t>
                      </a:r>
                      <a:endParaRPr lang="es-ES_tradnl" sz="1400" dirty="0"/>
                    </a:p>
                  </a:txBody>
                  <a:tcPr/>
                </a:tc>
                <a:tc>
                  <a:txBody>
                    <a:bodyPr/>
                    <a:lstStyle/>
                    <a:p>
                      <a:r>
                        <a:rPr lang="es-ES" sz="1400" dirty="0"/>
                        <a:t>7 %</a:t>
                      </a:r>
                      <a:endParaRPr lang="es-ES_tradnl" sz="1400" dirty="0"/>
                    </a:p>
                  </a:txBody>
                  <a:tcPr/>
                </a:tc>
                <a:extLst>
                  <a:ext uri="{0D108BD9-81ED-4DB2-BD59-A6C34878D82A}">
                    <a16:rowId xmlns:a16="http://schemas.microsoft.com/office/drawing/2014/main" val="10010"/>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4124441137"/>
              </p:ext>
            </p:extLst>
          </p:nvPr>
        </p:nvGraphicFramePr>
        <p:xfrm>
          <a:off x="827584" y="5877272"/>
          <a:ext cx="1512168" cy="432048"/>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tblGrid>
              <a:tr h="432048">
                <a:tc>
                  <a:txBody>
                    <a:bodyPr/>
                    <a:lstStyle/>
                    <a:p>
                      <a:r>
                        <a:rPr lang="es-ES" sz="1400" dirty="0"/>
                        <a:t>145</a:t>
                      </a:r>
                      <a:endParaRPr lang="es-ES_tradnl" sz="1400" dirty="0"/>
                    </a:p>
                  </a:txBody>
                  <a:tcPr/>
                </a:tc>
                <a:tc>
                  <a:txBody>
                    <a:bodyPr/>
                    <a:lstStyle/>
                    <a:p>
                      <a:r>
                        <a:rPr lang="es-ES" sz="1400" dirty="0"/>
                        <a:t>100%</a:t>
                      </a:r>
                      <a:endParaRPr lang="es-ES_tradnl" sz="1400" dirty="0"/>
                    </a:p>
                  </a:txBody>
                  <a:tcPr/>
                </a:tc>
                <a:extLst>
                  <a:ext uri="{0D108BD9-81ED-4DB2-BD59-A6C34878D82A}">
                    <a16:rowId xmlns:a16="http://schemas.microsoft.com/office/drawing/2014/main" val="10000"/>
                  </a:ext>
                </a:extLst>
              </a:tr>
            </a:tbl>
          </a:graphicData>
        </a:graphic>
      </p:graphicFrame>
      <p:pic>
        <p:nvPicPr>
          <p:cNvPr id="2" name="Imagen 1"/>
          <p:cNvPicPr>
            <a:picLocks noChangeAspect="1"/>
          </p:cNvPicPr>
          <p:nvPr/>
        </p:nvPicPr>
        <p:blipFill>
          <a:blip r:embed="rId2" cstate="print"/>
          <a:stretch>
            <a:fillRect/>
          </a:stretch>
        </p:blipFill>
        <p:spPr>
          <a:xfrm>
            <a:off x="2987824" y="2814437"/>
            <a:ext cx="5750443" cy="3456384"/>
          </a:xfrm>
          <a:prstGeom prst="rect">
            <a:avLst/>
          </a:prstGeom>
        </p:spPr>
      </p:pic>
      <p:sp>
        <p:nvSpPr>
          <p:cNvPr id="4" name="CuadroTexto 3"/>
          <p:cNvSpPr txBox="1"/>
          <p:nvPr/>
        </p:nvSpPr>
        <p:spPr>
          <a:xfrm>
            <a:off x="2956627" y="1340768"/>
            <a:ext cx="5750442" cy="646331"/>
          </a:xfrm>
          <a:prstGeom prst="rect">
            <a:avLst/>
          </a:prstGeom>
          <a:solidFill>
            <a:schemeClr val="accent5">
              <a:lumMod val="40000"/>
              <a:lumOff val="60000"/>
            </a:schemeClr>
          </a:solidFill>
        </p:spPr>
        <p:txBody>
          <a:bodyPr wrap="square" rtlCol="0">
            <a:spAutoFit/>
          </a:bodyPr>
          <a:lstStyle/>
          <a:p>
            <a:r>
              <a:rPr lang="es-ES" sz="3600" dirty="0"/>
              <a:t>PERFIL DE COMPETENCIA</a:t>
            </a:r>
            <a:endParaRPr lang="es-ES_tradnl" sz="3600" dirty="0"/>
          </a:p>
        </p:txBody>
      </p:sp>
    </p:spTree>
    <p:extLst>
      <p:ext uri="{BB962C8B-B14F-4D97-AF65-F5344CB8AC3E}">
        <p14:creationId xmlns:p14="http://schemas.microsoft.com/office/powerpoint/2010/main" val="2150701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548680"/>
            <a:ext cx="6768752" cy="5878532"/>
          </a:xfrm>
          <a:prstGeom prst="rect">
            <a:avLst/>
          </a:prstGeom>
          <a:noFill/>
        </p:spPr>
        <p:txBody>
          <a:bodyPr wrap="square" rtlCol="0">
            <a:spAutoFit/>
          </a:bodyPr>
          <a:lstStyle/>
          <a:p>
            <a:r>
              <a:rPr lang="es-ES" sz="4800" dirty="0">
                <a:solidFill>
                  <a:srgbClr val="FF0000"/>
                </a:solidFill>
              </a:rPr>
              <a:t>OCTAVA TAREA:</a:t>
            </a:r>
          </a:p>
          <a:p>
            <a:endParaRPr lang="es-ES" sz="4000" dirty="0"/>
          </a:p>
          <a:p>
            <a:r>
              <a:rPr lang="es-ES" sz="4800" dirty="0"/>
              <a:t>ESTRATEGIAS e INSTRUMENTOS para la EVALUACIÓN de los aprendizajes del alumnado y CRITERIOS DE CALIFICACIÓN.</a:t>
            </a:r>
            <a:endParaRPr lang="es-ES_tradnl" sz="4800" dirty="0"/>
          </a:p>
        </p:txBody>
      </p:sp>
    </p:spTree>
    <p:extLst>
      <p:ext uri="{BB962C8B-B14F-4D97-AF65-F5344CB8AC3E}">
        <p14:creationId xmlns:p14="http://schemas.microsoft.com/office/powerpoint/2010/main" val="3796536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17754" y="1697014"/>
            <a:ext cx="8370533" cy="5133277"/>
          </a:xfrm>
          <a:prstGeom prst="rect">
            <a:avLst/>
          </a:prstGeom>
        </p:spPr>
      </p:pic>
      <p:sp>
        <p:nvSpPr>
          <p:cNvPr id="2" name="Título 1"/>
          <p:cNvSpPr>
            <a:spLocks noGrp="1"/>
          </p:cNvSpPr>
          <p:nvPr>
            <p:ph type="title"/>
          </p:nvPr>
        </p:nvSpPr>
        <p:spPr/>
        <p:txBody>
          <a:bodyPr>
            <a:normAutofit fontScale="90000"/>
          </a:bodyPr>
          <a:lstStyle/>
          <a:p>
            <a:r>
              <a:rPr lang="es-ES" dirty="0"/>
              <a:t>Orden ECD/65/2015. Evaluación 1</a:t>
            </a:r>
          </a:p>
        </p:txBody>
      </p:sp>
      <p:sp>
        <p:nvSpPr>
          <p:cNvPr id="3" name="Marcador de contenido 2"/>
          <p:cNvSpPr>
            <a:spLocks noGrp="1"/>
          </p:cNvSpPr>
          <p:nvPr>
            <p:ph idx="1"/>
          </p:nvPr>
        </p:nvSpPr>
        <p:spPr>
          <a:xfrm>
            <a:off x="526321" y="2015753"/>
            <a:ext cx="8153400" cy="4495800"/>
          </a:xfrm>
        </p:spPr>
        <p:txBody>
          <a:bodyPr/>
          <a:lstStyle/>
          <a:p>
            <a:pPr marL="36576" indent="0" algn="just">
              <a:buFont typeface="Wingdings" pitchFamily="2" charset="2"/>
              <a:buChar char="ü"/>
            </a:pPr>
            <a:r>
              <a:rPr lang="es-ES" dirty="0"/>
              <a:t>El profesorado debe utilizar procedimientos de evaluación </a:t>
            </a:r>
            <a:r>
              <a:rPr lang="es-ES" b="1" dirty="0"/>
              <a:t>variados</a:t>
            </a:r>
            <a:r>
              <a:rPr lang="es-ES" dirty="0"/>
              <a:t> para facilitar la evaluación del alumnado como parte integral del proceso de enseñanza y aprendizaje, y como una herramienta esencial para mejorar la calidad de la educación.</a:t>
            </a:r>
          </a:p>
          <a:p>
            <a:pPr marL="36576" indent="0" algn="just">
              <a:buFont typeface="Wingdings" pitchFamily="2" charset="2"/>
              <a:buChar char="ü"/>
            </a:pPr>
            <a:r>
              <a:rPr lang="es-ES" dirty="0"/>
              <a:t>Asimismo, es necesario incorporar estrategias que permitan la participación del alumnado en la evaluación de sus logros, como la autoevaluación, la evaluación entre iguales o la </a:t>
            </a:r>
            <a:r>
              <a:rPr lang="es-ES" dirty="0" err="1"/>
              <a:t>coevaluación</a:t>
            </a:r>
            <a:endParaRPr lang="es-ES" dirty="0"/>
          </a:p>
        </p:txBody>
      </p:sp>
    </p:spTree>
    <p:extLst>
      <p:ext uri="{BB962C8B-B14F-4D97-AF65-F5344CB8AC3E}">
        <p14:creationId xmlns:p14="http://schemas.microsoft.com/office/powerpoint/2010/main" val="1144544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15" y="1628800"/>
            <a:ext cx="8370533" cy="5133277"/>
          </a:xfrm>
          <a:prstGeom prst="rect">
            <a:avLst/>
          </a:prstGeom>
        </p:spPr>
      </p:pic>
      <p:sp>
        <p:nvSpPr>
          <p:cNvPr id="2" name="Título 1"/>
          <p:cNvSpPr>
            <a:spLocks noGrp="1"/>
          </p:cNvSpPr>
          <p:nvPr>
            <p:ph type="title"/>
          </p:nvPr>
        </p:nvSpPr>
        <p:spPr/>
        <p:txBody>
          <a:bodyPr>
            <a:normAutofit fontScale="90000"/>
          </a:bodyPr>
          <a:lstStyle/>
          <a:p>
            <a:r>
              <a:rPr lang="es-ES" dirty="0"/>
              <a:t>Orden ECD/65/2015. Evaluación 2</a:t>
            </a:r>
          </a:p>
        </p:txBody>
      </p:sp>
      <p:sp>
        <p:nvSpPr>
          <p:cNvPr id="3" name="Marcador de contenido 2"/>
          <p:cNvSpPr>
            <a:spLocks noGrp="1"/>
          </p:cNvSpPr>
          <p:nvPr>
            <p:ph idx="1"/>
          </p:nvPr>
        </p:nvSpPr>
        <p:spPr>
          <a:xfrm>
            <a:off x="504082" y="1947539"/>
            <a:ext cx="8153400" cy="4495800"/>
          </a:xfrm>
        </p:spPr>
        <p:txBody>
          <a:bodyPr>
            <a:normAutofit fontScale="92500" lnSpcReduction="20000"/>
          </a:bodyPr>
          <a:lstStyle/>
          <a:p>
            <a:pPr marL="36576" indent="0" algn="just">
              <a:buNone/>
            </a:pPr>
            <a:r>
              <a:rPr lang="es-ES" dirty="0"/>
              <a:t>En la evaluación continua de los diferentes cursos como en las evaluaciones finales en las diferentes etapas educativas, deberá tenerse en cuenta el grado de dominio de las competencias, a través de procedimientos de evaluación e instrumentos de obtención de datos que ofrezcan validez y fiabilidad en la identificación de los aprendizajes adquiridos. </a:t>
            </a:r>
          </a:p>
          <a:p>
            <a:pPr marL="36576" indent="0" algn="just">
              <a:buNone/>
            </a:pPr>
            <a:r>
              <a:rPr lang="es-ES" dirty="0"/>
              <a:t>Por ello, para poder evaluar las competencias es necesario elegir,, </a:t>
            </a:r>
            <a:r>
              <a:rPr lang="es-ES" b="1" dirty="0"/>
              <a:t>estrategias e instrumentos para evaluar al alumnado de acuerdo con sus desempeños en la resolución de problemas que simulen contextos reales, movilizando sus conocimientos, destrezas, valores y actitudes</a:t>
            </a:r>
            <a:r>
              <a:rPr lang="es-ES" dirty="0"/>
              <a:t>.</a:t>
            </a:r>
          </a:p>
        </p:txBody>
      </p:sp>
    </p:spTree>
    <p:extLst>
      <p:ext uri="{BB962C8B-B14F-4D97-AF65-F5344CB8AC3E}">
        <p14:creationId xmlns:p14="http://schemas.microsoft.com/office/powerpoint/2010/main" val="3749311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67544" y="1628800"/>
            <a:ext cx="8370533" cy="5133277"/>
          </a:xfrm>
          <a:prstGeom prst="rect">
            <a:avLst/>
          </a:prstGeom>
        </p:spPr>
      </p:pic>
      <p:sp>
        <p:nvSpPr>
          <p:cNvPr id="2" name="Título 1"/>
          <p:cNvSpPr>
            <a:spLocks noGrp="1"/>
          </p:cNvSpPr>
          <p:nvPr>
            <p:ph type="title"/>
          </p:nvPr>
        </p:nvSpPr>
        <p:spPr/>
        <p:txBody>
          <a:bodyPr>
            <a:normAutofit fontScale="90000"/>
          </a:bodyPr>
          <a:lstStyle/>
          <a:p>
            <a:r>
              <a:rPr lang="es-ES" dirty="0"/>
              <a:t>Orden ECD/65/2015. Evaluación 3</a:t>
            </a:r>
          </a:p>
        </p:txBody>
      </p:sp>
      <p:sp>
        <p:nvSpPr>
          <p:cNvPr id="3" name="Marcador de contenido 2"/>
          <p:cNvSpPr>
            <a:spLocks noGrp="1"/>
          </p:cNvSpPr>
          <p:nvPr>
            <p:ph idx="1"/>
          </p:nvPr>
        </p:nvSpPr>
        <p:spPr>
          <a:xfrm>
            <a:off x="576111" y="2104256"/>
            <a:ext cx="8153400" cy="4495800"/>
          </a:xfrm>
        </p:spPr>
        <p:txBody>
          <a:bodyPr>
            <a:normAutofit fontScale="92500" lnSpcReduction="20000"/>
          </a:bodyPr>
          <a:lstStyle/>
          <a:p>
            <a:pPr marL="36576" indent="0" algn="just">
              <a:buNone/>
            </a:pPr>
            <a:r>
              <a:rPr lang="es-ES" dirty="0"/>
              <a:t>Los </a:t>
            </a:r>
            <a:r>
              <a:rPr lang="es-ES" b="1" dirty="0"/>
              <a:t>niveles de desempeño </a:t>
            </a:r>
            <a:r>
              <a:rPr lang="es-ES" dirty="0"/>
              <a:t>de las competencias se podrán medir a través de </a:t>
            </a:r>
            <a:r>
              <a:rPr lang="es-ES" b="1" dirty="0"/>
              <a:t>indicadores de logro, tales como rúbricas o escalas de evaluación</a:t>
            </a:r>
            <a:r>
              <a:rPr lang="es-ES" dirty="0"/>
              <a:t>. Estos indicadores de logro deben incluir rangos dirigidos a la evaluación de desempeños, que tengan en cuenta el principio de atención a la diversidad.</a:t>
            </a:r>
          </a:p>
          <a:p>
            <a:pPr marL="36576" indent="0" algn="just">
              <a:buNone/>
            </a:pPr>
            <a:r>
              <a:rPr lang="es-ES" dirty="0"/>
              <a:t>En todo caso, los distintos procedimientos de evaluación utilizables, como la </a:t>
            </a:r>
            <a:r>
              <a:rPr lang="es-ES" b="1" dirty="0"/>
              <a:t>observación sistemática del trabajo de los alumnos, las pruebas orales y escritas, el portfolio, los protocolos de registro, o los trabajos de clase</a:t>
            </a:r>
            <a:r>
              <a:rPr lang="es-ES" dirty="0"/>
              <a:t>, permitirán la integración de todas las competencias en un marco de evaluación coherente</a:t>
            </a:r>
          </a:p>
        </p:txBody>
      </p:sp>
    </p:spTree>
    <p:extLst>
      <p:ext uri="{BB962C8B-B14F-4D97-AF65-F5344CB8AC3E}">
        <p14:creationId xmlns:p14="http://schemas.microsoft.com/office/powerpoint/2010/main" val="2342504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1700808"/>
            <a:ext cx="7056784" cy="3416320"/>
          </a:xfrm>
          <a:prstGeom prst="rect">
            <a:avLst/>
          </a:prstGeom>
          <a:solidFill>
            <a:schemeClr val="tx1"/>
          </a:solidFill>
        </p:spPr>
        <p:txBody>
          <a:bodyPr wrap="square" rtlCol="0">
            <a:spAutoFit/>
          </a:bodyPr>
          <a:lstStyle/>
          <a:p>
            <a:pPr algn="ctr"/>
            <a:r>
              <a:rPr lang="es-ES" sz="3600" dirty="0">
                <a:solidFill>
                  <a:srgbClr val="FFFF00"/>
                </a:solidFill>
                <a:latin typeface="Arial" panose="020B0604020202020204" pitchFamily="34" charset="0"/>
                <a:cs typeface="Arial" panose="020B0604020202020204" pitchFamily="34" charset="0"/>
              </a:rPr>
              <a:t>LLEGADOS A ESTE PUNTO SE HACE NECESARIO TOMAR DECISIONES SOBRE UNO DE LOS ELEMENTOS FUNDAMENTALES DEL CURRÍCULO</a:t>
            </a:r>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732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Metodología</a:t>
            </a:r>
          </a:p>
        </p:txBody>
      </p:sp>
      <p:sp>
        <p:nvSpPr>
          <p:cNvPr id="3" name="2 Marcador de contenido"/>
          <p:cNvSpPr>
            <a:spLocks noGrp="1"/>
          </p:cNvSpPr>
          <p:nvPr>
            <p:ph sz="quarter" idx="1"/>
          </p:nvPr>
        </p:nvSpPr>
        <p:spPr/>
        <p:txBody>
          <a:bodyPr>
            <a:normAutofit/>
          </a:bodyPr>
          <a:lstStyle/>
          <a:p>
            <a:pPr lvl="0" algn="just">
              <a:buNone/>
            </a:pPr>
            <a:r>
              <a:rPr lang="es-ES" b="1" i="1" dirty="0">
                <a:solidFill>
                  <a:srgbClr val="C00000"/>
                </a:solidFill>
                <a:latin typeface="Tw Cen MT" pitchFamily="34" charset="0"/>
                <a:cs typeface="Arial" pitchFamily="34" charset="0"/>
              </a:rPr>
              <a:t>   </a:t>
            </a:r>
            <a:r>
              <a:rPr lang="es-ES" sz="3100" b="1" i="1" dirty="0">
                <a:solidFill>
                  <a:srgbClr val="C00000"/>
                </a:solidFill>
                <a:latin typeface="Tw Cen MT" pitchFamily="34" charset="0"/>
                <a:cs typeface="Arial" pitchFamily="34" charset="0"/>
              </a:rPr>
              <a:t>“Conjunto de estrategias, procedimientos y acciones organizadas y planificadas: por el profesorado de manera consciente y reflexiva, con la finalidad de posibilitar el aprendizaje del alumnado y el logro de los objetivos planteados”. </a:t>
            </a:r>
            <a:r>
              <a:rPr lang="es-ES" sz="1400" dirty="0">
                <a:latin typeface="Arial" pitchFamily="34" charset="0"/>
                <a:cs typeface="Arial" pitchFamily="34" charset="0"/>
              </a:rPr>
              <a:t>(</a:t>
            </a:r>
            <a:r>
              <a:rPr lang="es-ES" sz="1400" dirty="0"/>
              <a:t>R.D. 1105/2014, </a:t>
            </a:r>
            <a:r>
              <a:rPr lang="es-ES" sz="1400" dirty="0" err="1"/>
              <a:t>artº</a:t>
            </a:r>
            <a:r>
              <a:rPr lang="es-ES" sz="1400" dirty="0"/>
              <a:t> 2)</a:t>
            </a:r>
          </a:p>
          <a:p>
            <a:pPr lvl="0" algn="just">
              <a:buNone/>
            </a:pPr>
            <a:endParaRPr lang="es-ES" sz="1400" dirty="0">
              <a:latin typeface="Arial" pitchFamily="34" charset="0"/>
              <a:cs typeface="Arial" pitchFamily="34" charset="0"/>
            </a:endParaRPr>
          </a:p>
          <a:p>
            <a:pPr lvl="0"/>
            <a:r>
              <a:rPr lang="es-ES" sz="2200" dirty="0">
                <a:latin typeface="Tw Cen MT" pitchFamily="34" charset="0"/>
                <a:cs typeface="Arial" pitchFamily="34" charset="0"/>
              </a:rPr>
              <a:t>Las estrategias incluyen tanto la práctica docente como la organización del trabajo docente.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08091" y="1628800"/>
            <a:ext cx="8370533" cy="5133277"/>
          </a:xfrm>
          <a:prstGeom prst="rect">
            <a:avLst/>
          </a:prstGeom>
        </p:spPr>
      </p:pic>
      <p:sp>
        <p:nvSpPr>
          <p:cNvPr id="2" name="Título 1"/>
          <p:cNvSpPr>
            <a:spLocks noGrp="1"/>
          </p:cNvSpPr>
          <p:nvPr>
            <p:ph type="title"/>
          </p:nvPr>
        </p:nvSpPr>
        <p:spPr/>
        <p:txBody>
          <a:bodyPr>
            <a:normAutofit fontScale="90000"/>
          </a:bodyPr>
          <a:lstStyle/>
          <a:p>
            <a:r>
              <a:rPr lang="es-ES" dirty="0"/>
              <a:t>Orden ECD/65/2015. Metodología 1</a:t>
            </a:r>
          </a:p>
        </p:txBody>
      </p:sp>
      <p:sp>
        <p:nvSpPr>
          <p:cNvPr id="3" name="Marcador de contenido 2"/>
          <p:cNvSpPr>
            <a:spLocks noGrp="1"/>
          </p:cNvSpPr>
          <p:nvPr>
            <p:ph idx="1"/>
          </p:nvPr>
        </p:nvSpPr>
        <p:spPr>
          <a:xfrm>
            <a:off x="625224" y="2104256"/>
            <a:ext cx="8153400" cy="4495800"/>
          </a:xfrm>
        </p:spPr>
        <p:txBody>
          <a:bodyPr>
            <a:normAutofit fontScale="92500" lnSpcReduction="20000"/>
          </a:bodyPr>
          <a:lstStyle/>
          <a:p>
            <a:pPr marL="36576" indent="0" algn="just">
              <a:buNone/>
            </a:pPr>
            <a:r>
              <a:rPr lang="es-ES" dirty="0"/>
              <a:t>1.- Partir de la planificación teniendo claro </a:t>
            </a:r>
          </a:p>
          <a:p>
            <a:pPr marL="1088136" lvl="2" indent="-457200" algn="just"/>
            <a:r>
              <a:rPr lang="es-ES" dirty="0"/>
              <a:t>Objetivos y metas, </a:t>
            </a:r>
          </a:p>
          <a:p>
            <a:pPr marL="1088136" lvl="2" indent="-457200" algn="just"/>
            <a:r>
              <a:rPr lang="es-ES" dirty="0"/>
              <a:t>Recursos necesarios, </a:t>
            </a:r>
          </a:p>
          <a:p>
            <a:pPr marL="1088136" lvl="2" indent="-457200" algn="just"/>
            <a:r>
              <a:rPr lang="es-ES" dirty="0"/>
              <a:t>Métodos didácticos más adecuados</a:t>
            </a:r>
          </a:p>
          <a:p>
            <a:pPr marL="1088136" lvl="2" indent="-457200" algn="just"/>
            <a:r>
              <a:rPr lang="es-ES" dirty="0"/>
              <a:t>Evaluación del aprendizaje</a:t>
            </a:r>
          </a:p>
          <a:p>
            <a:pPr marL="36576" indent="0" algn="just">
              <a:buNone/>
            </a:pPr>
            <a:r>
              <a:rPr lang="es-ES" dirty="0"/>
              <a:t>2.- I</a:t>
            </a:r>
            <a:r>
              <a:rPr lang="es-ES" sz="3200" dirty="0">
                <a:latin typeface="Tw Cen MT" pitchFamily="34" charset="0"/>
                <a:cs typeface="Arial" pitchFamily="34" charset="0"/>
              </a:rPr>
              <a:t>ntegrar los aspectos metodológicos en el diseño curricular en el que se han de considerar</a:t>
            </a:r>
          </a:p>
          <a:p>
            <a:pPr marL="1088136" lvl="2" indent="-457200" algn="just"/>
            <a:r>
              <a:rPr lang="es-ES" dirty="0">
                <a:latin typeface="Tw Cen MT" pitchFamily="34" charset="0"/>
                <a:cs typeface="Arial" pitchFamily="34" charset="0"/>
              </a:rPr>
              <a:t>la naturaleza de las materias</a:t>
            </a:r>
          </a:p>
          <a:p>
            <a:pPr marL="1088136" lvl="2" indent="-457200" algn="just"/>
            <a:r>
              <a:rPr lang="es-ES" dirty="0">
                <a:latin typeface="Tw Cen MT" pitchFamily="34" charset="0"/>
                <a:cs typeface="Arial" pitchFamily="34" charset="0"/>
              </a:rPr>
              <a:t>las condiciones socioculturales</a:t>
            </a:r>
          </a:p>
          <a:p>
            <a:pPr marL="1088136" lvl="2" indent="-457200" algn="just"/>
            <a:r>
              <a:rPr lang="es-ES" dirty="0">
                <a:latin typeface="Tw Cen MT" pitchFamily="34" charset="0"/>
                <a:cs typeface="Arial" pitchFamily="34" charset="0"/>
              </a:rPr>
              <a:t>la disponibilidad de recursos</a:t>
            </a:r>
          </a:p>
          <a:p>
            <a:pPr marL="1088136" lvl="2" indent="-457200" algn="just"/>
            <a:r>
              <a:rPr lang="es-ES" dirty="0">
                <a:latin typeface="Tw Cen MT" pitchFamily="34" charset="0"/>
                <a:cs typeface="Arial" pitchFamily="34" charset="0"/>
              </a:rPr>
              <a:t>las características del alumnado</a:t>
            </a:r>
          </a:p>
          <a:p>
            <a:pPr marL="1088136" lvl="2" indent="-457200" algn="just"/>
            <a:r>
              <a:rPr lang="es-ES" dirty="0">
                <a:latin typeface="Tw Cen MT" pitchFamily="34" charset="0"/>
                <a:cs typeface="Arial" pitchFamily="34" charset="0"/>
              </a:rPr>
              <a:t>... </a:t>
            </a:r>
            <a:endParaRPr lang="es-ES" dirty="0">
              <a:latin typeface="Tw Cen MT" pitchFamily="34" charset="0"/>
            </a:endParaRPr>
          </a:p>
          <a:p>
            <a:pPr marL="36576" indent="0" algn="just">
              <a:buNone/>
            </a:pPr>
            <a:endParaRPr lang="es-ES" dirty="0"/>
          </a:p>
        </p:txBody>
      </p:sp>
    </p:spTree>
    <p:extLst>
      <p:ext uri="{BB962C8B-B14F-4D97-AF65-F5344CB8AC3E}">
        <p14:creationId xmlns:p14="http://schemas.microsoft.com/office/powerpoint/2010/main" val="436387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15" y="1628800"/>
            <a:ext cx="8370533" cy="5133277"/>
          </a:xfrm>
          <a:prstGeom prst="rect">
            <a:avLst/>
          </a:prstGeom>
        </p:spPr>
      </p:pic>
      <p:sp>
        <p:nvSpPr>
          <p:cNvPr id="2" name="Título 1"/>
          <p:cNvSpPr>
            <a:spLocks noGrp="1"/>
          </p:cNvSpPr>
          <p:nvPr>
            <p:ph type="title"/>
          </p:nvPr>
        </p:nvSpPr>
        <p:spPr/>
        <p:txBody>
          <a:bodyPr>
            <a:normAutofit fontScale="90000"/>
          </a:bodyPr>
          <a:lstStyle/>
          <a:p>
            <a:r>
              <a:rPr lang="es-ES" dirty="0"/>
              <a:t>Orden ECD/65/2015. Metodología 2</a:t>
            </a:r>
          </a:p>
        </p:txBody>
      </p:sp>
      <p:sp>
        <p:nvSpPr>
          <p:cNvPr id="3" name="Marcador de contenido 2"/>
          <p:cNvSpPr>
            <a:spLocks noGrp="1"/>
          </p:cNvSpPr>
          <p:nvPr>
            <p:ph idx="1"/>
          </p:nvPr>
        </p:nvSpPr>
        <p:spPr>
          <a:xfrm>
            <a:off x="612648" y="2009800"/>
            <a:ext cx="8153400" cy="4495800"/>
          </a:xfrm>
        </p:spPr>
        <p:txBody>
          <a:bodyPr>
            <a:normAutofit lnSpcReduction="10000"/>
          </a:bodyPr>
          <a:lstStyle/>
          <a:p>
            <a:pPr marL="36576" indent="0" algn="just">
              <a:buNone/>
            </a:pPr>
            <a:r>
              <a:rPr lang="es-ES" dirty="0"/>
              <a:t>3.- Los métodos deben.</a:t>
            </a:r>
          </a:p>
          <a:p>
            <a:pPr marL="1088136" lvl="2" indent="-457200" algn="just"/>
            <a:r>
              <a:rPr lang="es-ES" dirty="0">
                <a:solidFill>
                  <a:srgbClr val="FF0000"/>
                </a:solidFill>
              </a:rPr>
              <a:t>Enfocarse a la realización de tareas o situaciones-problema</a:t>
            </a:r>
            <a:r>
              <a:rPr lang="es-ES" dirty="0"/>
              <a:t>, planteadas con un objetivo concreto, que el alumnado debe resolver haciendo un uso adecuado de los distintos tipos de conocimientos, destrezas, actitudes y valores</a:t>
            </a:r>
          </a:p>
          <a:p>
            <a:pPr marL="1088136" lvl="2" indent="-457200" algn="just"/>
            <a:r>
              <a:rPr lang="es-ES" dirty="0">
                <a:solidFill>
                  <a:srgbClr val="FF0000"/>
                </a:solidFill>
              </a:rPr>
              <a:t>Tener en cuenta la atención a la diversidad </a:t>
            </a:r>
            <a:r>
              <a:rPr lang="es-ES" dirty="0"/>
              <a:t>y el respeto por los distintos ritmos y estilos de aprendizaje mediante prácticas de </a:t>
            </a:r>
            <a:r>
              <a:rPr lang="es-ES" dirty="0">
                <a:solidFill>
                  <a:srgbClr val="FF0000"/>
                </a:solidFill>
              </a:rPr>
              <a:t>trabajo individual y cooperativo.</a:t>
            </a:r>
          </a:p>
          <a:p>
            <a:pPr marL="1088136" lvl="2" indent="-457200" algn="just"/>
            <a:r>
              <a:rPr lang="es-ES" dirty="0"/>
              <a:t>Ajustarse al nivel competencial inicial de los alumnos. </a:t>
            </a:r>
          </a:p>
          <a:p>
            <a:pPr marL="1088136" lvl="2" indent="-457200" algn="just"/>
            <a:r>
              <a:rPr lang="es-ES" dirty="0"/>
              <a:t>Partir de aprendizajes más simples para avanzar gradualmente hacia otros más complejos.</a:t>
            </a:r>
          </a:p>
        </p:txBody>
      </p:sp>
    </p:spTree>
    <p:extLst>
      <p:ext uri="{BB962C8B-B14F-4D97-AF65-F5344CB8AC3E}">
        <p14:creationId xmlns:p14="http://schemas.microsoft.com/office/powerpoint/2010/main" val="15815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OCDE. Programa Internacional para la Evaluación de Estudiantes. 1997</a:t>
            </a:r>
            <a:endParaRPr lang="es-ES_tradnl" dirty="0"/>
          </a:p>
        </p:txBody>
      </p:sp>
      <p:pic>
        <p:nvPicPr>
          <p:cNvPr id="3" name="Imagen 2"/>
          <p:cNvPicPr>
            <a:picLocks noChangeAspect="1"/>
          </p:cNvPicPr>
          <p:nvPr/>
        </p:nvPicPr>
        <p:blipFill>
          <a:blip r:embed="rId2" cstate="print"/>
          <a:stretch>
            <a:fillRect/>
          </a:stretch>
        </p:blipFill>
        <p:spPr>
          <a:xfrm>
            <a:off x="650910" y="1916832"/>
            <a:ext cx="8141461" cy="4032448"/>
          </a:xfrm>
          <a:prstGeom prst="rect">
            <a:avLst/>
          </a:prstGeom>
        </p:spPr>
      </p:pic>
    </p:spTree>
    <p:extLst>
      <p:ext uri="{BB962C8B-B14F-4D97-AF65-F5344CB8AC3E}">
        <p14:creationId xmlns:p14="http://schemas.microsoft.com/office/powerpoint/2010/main" val="25574506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15" y="1628800"/>
            <a:ext cx="8370533" cy="5133277"/>
          </a:xfrm>
          <a:prstGeom prst="rect">
            <a:avLst/>
          </a:prstGeom>
        </p:spPr>
      </p:pic>
      <p:sp>
        <p:nvSpPr>
          <p:cNvPr id="2" name="Título 1"/>
          <p:cNvSpPr>
            <a:spLocks noGrp="1"/>
          </p:cNvSpPr>
          <p:nvPr>
            <p:ph type="title"/>
          </p:nvPr>
        </p:nvSpPr>
        <p:spPr/>
        <p:txBody>
          <a:bodyPr>
            <a:normAutofit fontScale="90000"/>
          </a:bodyPr>
          <a:lstStyle/>
          <a:p>
            <a:r>
              <a:rPr lang="es-ES" dirty="0"/>
              <a:t>Orden ECD/65/2015. Metodología 3</a:t>
            </a:r>
          </a:p>
        </p:txBody>
      </p:sp>
      <p:sp>
        <p:nvSpPr>
          <p:cNvPr id="3" name="Marcador de contenido 2"/>
          <p:cNvSpPr>
            <a:spLocks noGrp="1"/>
          </p:cNvSpPr>
          <p:nvPr>
            <p:ph idx="1"/>
          </p:nvPr>
        </p:nvSpPr>
        <p:spPr>
          <a:xfrm>
            <a:off x="504082" y="1947539"/>
            <a:ext cx="8153400" cy="4495800"/>
          </a:xfrm>
        </p:spPr>
        <p:txBody>
          <a:bodyPr>
            <a:normAutofit/>
          </a:bodyPr>
          <a:lstStyle/>
          <a:p>
            <a:pPr marL="36576" indent="0" algn="just">
              <a:buNone/>
            </a:pPr>
            <a:r>
              <a:rPr lang="es-ES" dirty="0"/>
              <a:t>3.- Los métodos deben.</a:t>
            </a:r>
          </a:p>
          <a:p>
            <a:pPr marL="1088136" lvl="2" indent="-457200" algn="just"/>
            <a:r>
              <a:rPr lang="es-ES" dirty="0"/>
              <a:t>Motivar hacia el aprendizaje, lo que implica un nuevo planteamiento del papel del alumno, activo y autónomo, consciente de ser el responsable de su aprendizaje. </a:t>
            </a:r>
          </a:p>
          <a:p>
            <a:pPr marL="1545336" lvl="3" indent="-457200" algn="just"/>
            <a:r>
              <a:rPr lang="es-ES" dirty="0"/>
              <a:t>Generando la curiosidad y la necesidad por adquirir los conocimientos, las destrezas y las actitudes y valores presentes en las competencias. </a:t>
            </a:r>
          </a:p>
          <a:p>
            <a:pPr marL="1545336" lvl="3" indent="-457200" algn="just"/>
            <a:r>
              <a:rPr lang="es-ES" dirty="0"/>
              <a:t>Procurando todo tipo de ayudas para que los estudiantes comprendan lo que aprenden, sepan para qué lo aprenden y sean capaces de usar lo aprendido en distintos contextos dentro y fuera del aula. </a:t>
            </a:r>
          </a:p>
          <a:p>
            <a:pPr marL="1545336" lvl="3" indent="-457200" algn="just"/>
            <a:r>
              <a:rPr lang="es-ES" dirty="0"/>
              <a:t>Utilizando </a:t>
            </a:r>
            <a:r>
              <a:rPr lang="es-ES_tradnl" dirty="0"/>
              <a:t>METODOLOGIAS ACTIVAS y CONTEXTUALIZADAS</a:t>
            </a:r>
            <a:endParaRPr lang="es-ES" dirty="0"/>
          </a:p>
        </p:txBody>
      </p:sp>
    </p:spTree>
    <p:extLst>
      <p:ext uri="{BB962C8B-B14F-4D97-AF65-F5344CB8AC3E}">
        <p14:creationId xmlns:p14="http://schemas.microsoft.com/office/powerpoint/2010/main" val="1089469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899592" y="764704"/>
            <a:ext cx="7296960" cy="1477328"/>
          </a:xfrm>
          <a:prstGeom prst="rect">
            <a:avLst/>
          </a:prstGeom>
          <a:noFill/>
        </p:spPr>
        <p:txBody>
          <a:bodyPr wrap="square" rtlCol="0">
            <a:spAutoFit/>
          </a:bodyPr>
          <a:lstStyle/>
          <a:p>
            <a:r>
              <a:rPr lang="es-ES" b="1" dirty="0">
                <a:solidFill>
                  <a:srgbClr val="FF0000"/>
                </a:solidFill>
              </a:rPr>
              <a:t>METODOLOGÍAS ACTIVAS:</a:t>
            </a:r>
          </a:p>
          <a:p>
            <a:pPr marL="285750" indent="-285750">
              <a:buFont typeface="Arial" panose="020B0604020202020204" pitchFamily="34" charset="0"/>
              <a:buChar char="•"/>
            </a:pPr>
            <a:r>
              <a:rPr lang="es-ES" dirty="0"/>
              <a:t>Deben apoyarse en estructuras de aprendizaje cooperativo, de forma que, a través de la resolución conjunta de las tareas, los miembros del grupo conozcan las estrategias utilizadas por sus compañeros y puedan aplicarlas a situaciones similares.</a:t>
            </a:r>
            <a:endParaRPr lang="es-ES_tradnl" dirty="0"/>
          </a:p>
        </p:txBody>
      </p:sp>
      <p:sp>
        <p:nvSpPr>
          <p:cNvPr id="5" name="CuadroTexto 4"/>
          <p:cNvSpPr txBox="1"/>
          <p:nvPr/>
        </p:nvSpPr>
        <p:spPr>
          <a:xfrm>
            <a:off x="899592" y="2996952"/>
            <a:ext cx="4951355" cy="1477328"/>
          </a:xfrm>
          <a:prstGeom prst="rect">
            <a:avLst/>
          </a:prstGeom>
          <a:noFill/>
        </p:spPr>
        <p:txBody>
          <a:bodyPr wrap="none" rtlCol="0">
            <a:spAutoFit/>
          </a:bodyPr>
          <a:lstStyle/>
          <a:p>
            <a:r>
              <a:rPr lang="es-ES" b="1" dirty="0">
                <a:solidFill>
                  <a:srgbClr val="FF0000"/>
                </a:solidFill>
              </a:rPr>
              <a:t>METODOLOGÍAS CONTEXTUALIZADAS</a:t>
            </a:r>
            <a:r>
              <a:rPr lang="es-ES" dirty="0">
                <a:solidFill>
                  <a:srgbClr val="FF0000"/>
                </a:solidFill>
              </a:rPr>
              <a:t>:</a:t>
            </a:r>
          </a:p>
          <a:p>
            <a:pPr marL="285750" indent="-285750">
              <a:buFont typeface="Arial" panose="020B0604020202020204" pitchFamily="34" charset="0"/>
              <a:buChar char="•"/>
            </a:pPr>
            <a:r>
              <a:rPr lang="es-ES" dirty="0"/>
              <a:t>Aprendizaje por proyectos, los centros de interés</a:t>
            </a:r>
          </a:p>
          <a:p>
            <a:pPr marL="285750" indent="-285750">
              <a:buFont typeface="Arial" panose="020B0604020202020204" pitchFamily="34" charset="0"/>
              <a:buChar char="•"/>
            </a:pPr>
            <a:r>
              <a:rPr lang="es-ES" dirty="0"/>
              <a:t>El estudio de casos</a:t>
            </a:r>
          </a:p>
          <a:p>
            <a:pPr marL="285750" indent="-285750">
              <a:buFont typeface="Arial" panose="020B0604020202020204" pitchFamily="34" charset="0"/>
              <a:buChar char="•"/>
            </a:pPr>
            <a:r>
              <a:rPr lang="es-ES" dirty="0"/>
              <a:t>El aprendizaje basado en problemas.</a:t>
            </a:r>
          </a:p>
          <a:p>
            <a:pPr marL="285750" indent="-285750">
              <a:buFont typeface="Arial" panose="020B0604020202020204" pitchFamily="34" charset="0"/>
              <a:buChar char="•"/>
            </a:pPr>
            <a:r>
              <a:rPr lang="es-ES_tradnl" dirty="0"/>
              <a:t>Portfolio, </a:t>
            </a:r>
            <a:r>
              <a:rPr lang="es-ES" dirty="0"/>
              <a:t> </a:t>
            </a:r>
            <a:endParaRPr lang="es-ES_tradnl" dirty="0"/>
          </a:p>
        </p:txBody>
      </p:sp>
      <p:sp>
        <p:nvSpPr>
          <p:cNvPr id="6" name="CuadroTexto 5"/>
          <p:cNvSpPr txBox="1"/>
          <p:nvPr/>
        </p:nvSpPr>
        <p:spPr>
          <a:xfrm>
            <a:off x="899592" y="4941168"/>
            <a:ext cx="7897355" cy="1200329"/>
          </a:xfrm>
          <a:prstGeom prst="rect">
            <a:avLst/>
          </a:prstGeom>
          <a:noFill/>
          <a:ln>
            <a:solidFill>
              <a:schemeClr val="tx1"/>
            </a:solidFill>
          </a:ln>
        </p:spPr>
        <p:txBody>
          <a:bodyPr wrap="none" rtlCol="0">
            <a:spAutoFit/>
          </a:bodyPr>
          <a:lstStyle/>
          <a:p>
            <a:r>
              <a:rPr lang="es-ES" b="1" dirty="0"/>
              <a:t>Se debe potenciar el uso de una variedad de materiales y recursos, </a:t>
            </a:r>
          </a:p>
          <a:p>
            <a:r>
              <a:rPr lang="es-ES" b="1" dirty="0"/>
              <a:t>considerando especialmente la integración de las Tecnologías de la Información </a:t>
            </a:r>
          </a:p>
          <a:p>
            <a:r>
              <a:rPr lang="es-ES" b="1" dirty="0"/>
              <a:t>y la Comunicación en el proceso de enseñanza-aprendizaje que permiten el </a:t>
            </a:r>
          </a:p>
          <a:p>
            <a:r>
              <a:rPr lang="es-ES" b="1" dirty="0"/>
              <a:t>acceso a recursos virtuales.</a:t>
            </a:r>
            <a:endParaRPr lang="es-ES_tradnl" b="1" dirty="0"/>
          </a:p>
        </p:txBody>
      </p:sp>
    </p:spTree>
    <p:extLst>
      <p:ext uri="{BB962C8B-B14F-4D97-AF65-F5344CB8AC3E}">
        <p14:creationId xmlns:p14="http://schemas.microsoft.com/office/powerpoint/2010/main" val="807937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1700808"/>
            <a:ext cx="7056784" cy="2862322"/>
          </a:xfrm>
          <a:prstGeom prst="rect">
            <a:avLst/>
          </a:prstGeom>
          <a:solidFill>
            <a:schemeClr val="tx1"/>
          </a:solidFill>
        </p:spPr>
        <p:txBody>
          <a:bodyPr wrap="square" rtlCol="0">
            <a:spAutoFit/>
          </a:bodyPr>
          <a:lstStyle/>
          <a:p>
            <a:pPr algn="ctr"/>
            <a:r>
              <a:rPr lang="es-ES" sz="3600" dirty="0">
                <a:solidFill>
                  <a:srgbClr val="FFFF00"/>
                </a:solidFill>
                <a:latin typeface="Arial" panose="020B0604020202020204" pitchFamily="34" charset="0"/>
                <a:cs typeface="Arial" panose="020B0604020202020204" pitchFamily="34" charset="0"/>
              </a:rPr>
              <a:t>ESTAS DECISIONES NOS VAN A PERMITIR SELECCIONAR LAS DISTINTAS ESTRATEGIAS e INSTRUMENTOS para la EVALUACIÓN </a:t>
            </a:r>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92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7624" y="1484784"/>
            <a:ext cx="7416824" cy="3693319"/>
          </a:xfrm>
          <a:prstGeom prst="rect">
            <a:avLst/>
          </a:prstGeom>
          <a:noFill/>
        </p:spPr>
        <p:txBody>
          <a:bodyPr wrap="square" rtlCol="0">
            <a:spAutoFit/>
          </a:bodyPr>
          <a:lstStyle/>
          <a:p>
            <a:r>
              <a:rPr lang="es-ES" b="1" dirty="0">
                <a:solidFill>
                  <a:srgbClr val="FF0000"/>
                </a:solidFill>
              </a:rPr>
              <a:t>ESTRATEGIAS DE EVALUACIÓN:</a:t>
            </a:r>
          </a:p>
          <a:p>
            <a:endParaRPr lang="es-ES" b="1" dirty="0">
              <a:solidFill>
                <a:srgbClr val="FF0000"/>
              </a:solidFill>
            </a:endParaRPr>
          </a:p>
          <a:p>
            <a:pPr marL="285750" indent="-285750">
              <a:buFont typeface="Arial" panose="020B0604020202020204" pitchFamily="34" charset="0"/>
              <a:buChar char="•"/>
            </a:pPr>
            <a:r>
              <a:rPr lang="es-ES" b="1" dirty="0"/>
              <a:t>Evaluación en situaciones reales o auténticas.</a:t>
            </a:r>
            <a:r>
              <a:rPr lang="es-ES_tradnl" b="1" dirty="0"/>
              <a:t> </a:t>
            </a:r>
          </a:p>
          <a:p>
            <a:pPr marL="285750" indent="-285750">
              <a:buFont typeface="Arial" panose="020B0604020202020204" pitchFamily="34" charset="0"/>
              <a:buChar char="•"/>
            </a:pPr>
            <a:r>
              <a:rPr lang="es-ES_tradnl" b="1" dirty="0"/>
              <a:t>Evaluación con simulaciones. </a:t>
            </a:r>
          </a:p>
          <a:p>
            <a:pPr marL="285750" indent="-285750">
              <a:buFont typeface="Arial" panose="020B0604020202020204" pitchFamily="34" charset="0"/>
              <a:buChar char="•"/>
            </a:pPr>
            <a:r>
              <a:rPr lang="es-ES" b="1" dirty="0"/>
              <a:t>Evaluación mediante procesos de investigación o con base en problemas.</a:t>
            </a:r>
          </a:p>
          <a:p>
            <a:pPr marL="285750" indent="-285750">
              <a:buFont typeface="Arial" panose="020B0604020202020204" pitchFamily="34" charset="0"/>
              <a:buChar char="•"/>
            </a:pPr>
            <a:r>
              <a:rPr lang="es-ES" b="1" dirty="0"/>
              <a:t>Evaluación integrada a lo largo del proceso de aprendizaje. </a:t>
            </a:r>
          </a:p>
          <a:p>
            <a:pPr marL="285750" indent="-285750">
              <a:buFont typeface="Arial" panose="020B0604020202020204" pitchFamily="34" charset="0"/>
              <a:buChar char="•"/>
            </a:pPr>
            <a:r>
              <a:rPr lang="es-ES" b="1" dirty="0"/>
              <a:t>Evaluación de ejecuciones con matrices de valoración, rejillas o rúbricas.</a:t>
            </a:r>
          </a:p>
          <a:p>
            <a:pPr marL="285750" indent="-285750">
              <a:buFont typeface="Arial" panose="020B0604020202020204" pitchFamily="34" charset="0"/>
              <a:buChar char="•"/>
            </a:pPr>
            <a:r>
              <a:rPr lang="es-ES" b="1" dirty="0"/>
              <a:t>Evaluación con múltiples instrumentos y en varios momentos. </a:t>
            </a:r>
          </a:p>
          <a:p>
            <a:pPr marL="285750" indent="-285750">
              <a:buFont typeface="Arial" panose="020B0604020202020204" pitchFamily="34" charset="0"/>
              <a:buChar char="•"/>
            </a:pPr>
            <a:r>
              <a:rPr lang="es-ES" b="1" dirty="0"/>
              <a:t>Evaluación con base en evidencias recolectadas en portafolios de trabajo y bitácoras. </a:t>
            </a:r>
          </a:p>
          <a:p>
            <a:pPr marL="285750" indent="-285750">
              <a:buFont typeface="Arial" panose="020B0604020202020204" pitchFamily="34" charset="0"/>
              <a:buChar char="•"/>
            </a:pPr>
            <a:r>
              <a:rPr lang="es-ES_tradnl" b="1" dirty="0"/>
              <a:t>Auto evaluación y coevaluación. </a:t>
            </a:r>
          </a:p>
          <a:p>
            <a:pPr marL="285750" indent="-285750">
              <a:buFont typeface="Arial" panose="020B0604020202020204" pitchFamily="34" charset="0"/>
              <a:buChar char="•"/>
            </a:pPr>
            <a:r>
              <a:rPr lang="es-ES" b="1" dirty="0"/>
              <a:t>e-Evaluación o evaluación con base en TIC</a:t>
            </a:r>
            <a:endParaRPr lang="es-ES_tradnl" b="1" dirty="0"/>
          </a:p>
        </p:txBody>
      </p:sp>
    </p:spTree>
    <p:extLst>
      <p:ext uri="{BB962C8B-B14F-4D97-AF65-F5344CB8AC3E}">
        <p14:creationId xmlns:p14="http://schemas.microsoft.com/office/powerpoint/2010/main" val="33459454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7624" y="1484784"/>
            <a:ext cx="7296960" cy="3970318"/>
          </a:xfrm>
          <a:prstGeom prst="rect">
            <a:avLst/>
          </a:prstGeom>
          <a:noFill/>
        </p:spPr>
        <p:txBody>
          <a:bodyPr wrap="square" rtlCol="0">
            <a:spAutoFit/>
          </a:bodyPr>
          <a:lstStyle/>
          <a:p>
            <a:r>
              <a:rPr lang="es-ES" b="1" dirty="0">
                <a:solidFill>
                  <a:srgbClr val="FF0000"/>
                </a:solidFill>
              </a:rPr>
              <a:t>INSTRUMENTOS DE EVALUACIÓN:</a:t>
            </a:r>
          </a:p>
          <a:p>
            <a:endParaRPr lang="es-ES" b="1" dirty="0">
              <a:solidFill>
                <a:srgbClr val="FF0000"/>
              </a:solidFill>
            </a:endParaRPr>
          </a:p>
          <a:p>
            <a:pPr marL="285750" indent="-285750">
              <a:buFont typeface="Arial" panose="020B0604020202020204" pitchFamily="34" charset="0"/>
              <a:buChar char="•"/>
            </a:pPr>
            <a:r>
              <a:rPr lang="es-ES_tradnl" b="1" dirty="0"/>
              <a:t>Cuaderno del alumno. </a:t>
            </a:r>
          </a:p>
          <a:p>
            <a:pPr marL="285750" indent="-285750">
              <a:buFont typeface="Arial" panose="020B0604020202020204" pitchFamily="34" charset="0"/>
              <a:buChar char="•"/>
            </a:pPr>
            <a:r>
              <a:rPr lang="es-ES" b="1" dirty="0"/>
              <a:t>Exámenes tradicionales, en todas sus variedades, tanto orales como escritos. </a:t>
            </a:r>
          </a:p>
          <a:p>
            <a:pPr marL="285750" indent="-285750">
              <a:buFont typeface="Arial" panose="020B0604020202020204" pitchFamily="34" charset="0"/>
              <a:buChar char="•"/>
            </a:pPr>
            <a:r>
              <a:rPr lang="es-ES_tradnl" b="1" dirty="0"/>
              <a:t>Cuestionarios. </a:t>
            </a:r>
          </a:p>
          <a:p>
            <a:pPr marL="285750" indent="-285750">
              <a:buFont typeface="Arial" panose="020B0604020202020204" pitchFamily="34" charset="0"/>
              <a:buChar char="•"/>
            </a:pPr>
            <a:r>
              <a:rPr lang="es-ES_tradnl" b="1" dirty="0"/>
              <a:t>Mapa conceptual. </a:t>
            </a:r>
          </a:p>
          <a:p>
            <a:pPr marL="285750" indent="-285750">
              <a:buFont typeface="Arial" panose="020B0604020202020204" pitchFamily="34" charset="0"/>
              <a:buChar char="•"/>
            </a:pPr>
            <a:r>
              <a:rPr lang="es-ES" b="1" dirty="0"/>
              <a:t>Fichas de recogida de información. </a:t>
            </a:r>
          </a:p>
          <a:p>
            <a:pPr marL="285750" indent="-285750">
              <a:buFont typeface="Arial" panose="020B0604020202020204" pitchFamily="34" charset="0"/>
              <a:buChar char="•"/>
            </a:pPr>
            <a:r>
              <a:rPr lang="es-ES" b="1" dirty="0"/>
              <a:t>Trabajos monográficos y pequeñas investigaciones</a:t>
            </a:r>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_tradnl" b="1" dirty="0"/>
          </a:p>
          <a:p>
            <a:pPr marL="285750" indent="-285750">
              <a:buFont typeface="Arial" panose="020B0604020202020204" pitchFamily="34" charset="0"/>
              <a:buChar char="•"/>
            </a:pPr>
            <a:endParaRPr lang="es-ES_tradnl" b="1" dirty="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_tradnl" b="1" dirty="0"/>
          </a:p>
        </p:txBody>
      </p:sp>
    </p:spTree>
    <p:extLst>
      <p:ext uri="{BB962C8B-B14F-4D97-AF65-F5344CB8AC3E}">
        <p14:creationId xmlns:p14="http://schemas.microsoft.com/office/powerpoint/2010/main" val="3927220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1700808"/>
            <a:ext cx="7056784" cy="2862322"/>
          </a:xfrm>
          <a:prstGeom prst="rect">
            <a:avLst/>
          </a:prstGeom>
          <a:solidFill>
            <a:schemeClr val="tx1"/>
          </a:solidFill>
        </p:spPr>
        <p:txBody>
          <a:bodyPr wrap="square" rtlCol="0">
            <a:spAutoFit/>
          </a:bodyPr>
          <a:lstStyle/>
          <a:p>
            <a:pPr algn="ctr"/>
            <a:r>
              <a:rPr lang="es-ES" sz="3600" dirty="0">
                <a:solidFill>
                  <a:srgbClr val="FFFF00"/>
                </a:solidFill>
                <a:latin typeface="Arial" panose="020B0604020202020204" pitchFamily="34" charset="0"/>
                <a:cs typeface="Arial" panose="020B0604020202020204" pitchFamily="34" charset="0"/>
              </a:rPr>
              <a:t>… y ASOCIAR UN INSTRUMENTO DE EVALUACIÓN A CADA ESTANDAR DE APRENDIZAJE EVALUABLE</a:t>
            </a:r>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2038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561913934"/>
              </p:ext>
            </p:extLst>
          </p:nvPr>
        </p:nvGraphicFramePr>
        <p:xfrm>
          <a:off x="539552" y="764704"/>
          <a:ext cx="8064897" cy="5361459"/>
        </p:xfrm>
        <a:graphic>
          <a:graphicData uri="http://schemas.openxmlformats.org/drawingml/2006/table">
            <a:tbl>
              <a:tblPr>
                <a:tableStyleId>{5C22544A-7EE6-4342-B048-85BDC9FD1C3A}</a:tableStyleId>
              </a:tblPr>
              <a:tblGrid>
                <a:gridCol w="1752016">
                  <a:extLst>
                    <a:ext uri="{9D8B030D-6E8A-4147-A177-3AD203B41FA5}">
                      <a16:colId xmlns:a16="http://schemas.microsoft.com/office/drawing/2014/main" val="20000"/>
                    </a:ext>
                  </a:extLst>
                </a:gridCol>
                <a:gridCol w="2041184">
                  <a:extLst>
                    <a:ext uri="{9D8B030D-6E8A-4147-A177-3AD203B41FA5}">
                      <a16:colId xmlns:a16="http://schemas.microsoft.com/office/drawing/2014/main" val="20001"/>
                    </a:ext>
                  </a:extLst>
                </a:gridCol>
                <a:gridCol w="2399872">
                  <a:extLst>
                    <a:ext uri="{9D8B030D-6E8A-4147-A177-3AD203B41FA5}">
                      <a16:colId xmlns:a16="http://schemas.microsoft.com/office/drawing/2014/main" val="20002"/>
                    </a:ext>
                  </a:extLst>
                </a:gridCol>
                <a:gridCol w="1871825">
                  <a:extLst>
                    <a:ext uri="{9D8B030D-6E8A-4147-A177-3AD203B41FA5}">
                      <a16:colId xmlns:a16="http://schemas.microsoft.com/office/drawing/2014/main" val="20003"/>
                    </a:ext>
                  </a:extLst>
                </a:gridCol>
              </a:tblGrid>
              <a:tr h="562114">
                <a:tc gridSpan="3">
                  <a:txBody>
                    <a:bodyPr/>
                    <a:lstStyle/>
                    <a:p>
                      <a:pPr>
                        <a:lnSpc>
                          <a:spcPct val="107000"/>
                        </a:lnSpc>
                        <a:spcAft>
                          <a:spcPts val="800"/>
                        </a:spcAft>
                      </a:pPr>
                      <a:r>
                        <a:rPr lang="es-ES" sz="1000" dirty="0">
                          <a:effectLst/>
                        </a:rPr>
                        <a:t>Bloque 2. La Edad Media: Tres culturas y un mapa político en constante cambio (711-1474)</a:t>
                      </a:r>
                      <a:endParaRPr lang="es-ES_trad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53" marR="64953" marT="9021" marB="0"/>
                </a:tc>
                <a:tc hMerge="1">
                  <a:txBody>
                    <a:bodyPr/>
                    <a:lstStyle/>
                    <a:p>
                      <a:endParaRPr lang="es-ES_tradnl"/>
                    </a:p>
                  </a:txBody>
                  <a:tcPr/>
                </a:tc>
                <a:tc hMerge="1">
                  <a:txBody>
                    <a:bodyPr/>
                    <a:lstStyle/>
                    <a:p>
                      <a:endParaRPr lang="es-ES_tradnl"/>
                    </a:p>
                  </a:txBody>
                  <a:tcPr/>
                </a:tc>
                <a:tc>
                  <a:txBody>
                    <a:bodyPr/>
                    <a:lstStyle/>
                    <a:p>
                      <a:pPr>
                        <a:lnSpc>
                          <a:spcPct val="107000"/>
                        </a:lnSpc>
                        <a:spcAft>
                          <a:spcPts val="800"/>
                        </a:spcAft>
                      </a:pPr>
                      <a:r>
                        <a:rPr lang="es-ES" sz="1000">
                          <a:effectLst/>
                        </a:rPr>
                        <a:t> </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280701">
                <a:tc>
                  <a:txBody>
                    <a:bodyPr/>
                    <a:lstStyle/>
                    <a:p>
                      <a:pPr>
                        <a:lnSpc>
                          <a:spcPct val="107000"/>
                        </a:lnSpc>
                        <a:spcAft>
                          <a:spcPts val="800"/>
                        </a:spcAft>
                      </a:pPr>
                      <a:r>
                        <a:rPr lang="es-ES" sz="1000">
                          <a:effectLst/>
                        </a:rPr>
                        <a:t>Contenidos</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64953" marR="64953" marT="9021" marB="0"/>
                </a:tc>
                <a:tc>
                  <a:txBody>
                    <a:bodyPr/>
                    <a:lstStyle/>
                    <a:p>
                      <a:pPr>
                        <a:lnSpc>
                          <a:spcPct val="107000"/>
                        </a:lnSpc>
                        <a:spcAft>
                          <a:spcPts val="800"/>
                        </a:spcAft>
                      </a:pPr>
                      <a:r>
                        <a:rPr lang="es-ES" sz="1000">
                          <a:effectLst/>
                        </a:rPr>
                        <a:t>Criterios evaluación</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64953" marR="64953" marT="9021" marB="0"/>
                </a:tc>
                <a:tc>
                  <a:txBody>
                    <a:bodyPr/>
                    <a:lstStyle/>
                    <a:p>
                      <a:pPr>
                        <a:lnSpc>
                          <a:spcPct val="107000"/>
                        </a:lnSpc>
                        <a:spcAft>
                          <a:spcPts val="800"/>
                        </a:spcAft>
                      </a:pPr>
                      <a:r>
                        <a:rPr lang="es-ES" sz="1000">
                          <a:effectLst/>
                        </a:rPr>
                        <a:t>Estándares de aprendizaje</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64953" marR="64953" marT="9021" marB="0"/>
                </a:tc>
                <a:tc>
                  <a:txBody>
                    <a:bodyPr/>
                    <a:lstStyle/>
                    <a:p>
                      <a:pPr>
                        <a:lnSpc>
                          <a:spcPct val="107000"/>
                        </a:lnSpc>
                        <a:spcAft>
                          <a:spcPts val="800"/>
                        </a:spcAft>
                      </a:pPr>
                      <a:r>
                        <a:rPr lang="es-ES" sz="1000">
                          <a:effectLst/>
                        </a:rPr>
                        <a:t>Instrumento de evaluación</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1"/>
                  </a:ext>
                </a:extLst>
              </a:tr>
              <a:tr h="4518644">
                <a:tc>
                  <a:txBody>
                    <a:bodyPr/>
                    <a:lstStyle/>
                    <a:p>
                      <a:pPr>
                        <a:lnSpc>
                          <a:spcPct val="107000"/>
                        </a:lnSpc>
                        <a:spcAft>
                          <a:spcPts val="800"/>
                        </a:spcAft>
                      </a:pPr>
                      <a:r>
                        <a:rPr lang="es-ES" sz="1000">
                          <a:effectLst/>
                        </a:rPr>
                        <a:t>Al Ándalus: la conquista musulmana de la península; evolución política de Al Ándalus; revitalización económica y urbana; estructura social; religión, cultura y arte. </a:t>
                      </a:r>
                      <a:endParaRPr lang="es-ES_tradnl" sz="1000">
                        <a:effectLst/>
                      </a:endParaRPr>
                    </a:p>
                    <a:p>
                      <a:pPr>
                        <a:lnSpc>
                          <a:spcPct val="107000"/>
                        </a:lnSpc>
                        <a:spcAft>
                          <a:spcPts val="800"/>
                        </a:spcAft>
                      </a:pPr>
                      <a:r>
                        <a:rPr lang="es-ES" sz="1000">
                          <a:effectLst/>
                        </a:rPr>
                        <a:t>Los reinos cristianos hasta del siglo XIII: evolución política; el proceso de reconquista y repoblación; del estancamiento a la expansión económica; el régimen señorial y la sociedad estamental….</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64953" marR="64953" marT="9021" marB="0"/>
                </a:tc>
                <a:tc>
                  <a:txBody>
                    <a:bodyPr/>
                    <a:lstStyle/>
                    <a:p>
                      <a:pPr marL="342900" lvl="0" indent="-342900">
                        <a:lnSpc>
                          <a:spcPct val="107000"/>
                        </a:lnSpc>
                        <a:spcAft>
                          <a:spcPts val="800"/>
                        </a:spcAft>
                        <a:buFont typeface="+mj-lt"/>
                        <a:buAutoNum type="arabicPeriod"/>
                        <a:tabLst>
                          <a:tab pos="457200" algn="l"/>
                        </a:tabLst>
                      </a:pPr>
                      <a:r>
                        <a:rPr lang="es-ES" sz="1000">
                          <a:effectLst/>
                        </a:rPr>
                        <a:t>Explicar la evolución de los territorios musulmanes en la península, describiendo sus etapas políticas, así como los cambios económicos, sociales y culturales que introdujeron. </a:t>
                      </a:r>
                      <a:endParaRPr lang="es-ES_tradnl" sz="1000">
                        <a:effectLst/>
                      </a:endParaRPr>
                    </a:p>
                    <a:p>
                      <a:pPr marL="342900" lvl="0" indent="-342900">
                        <a:lnSpc>
                          <a:spcPct val="107000"/>
                        </a:lnSpc>
                        <a:spcAft>
                          <a:spcPts val="800"/>
                        </a:spcAft>
                        <a:buFont typeface="+mj-lt"/>
                        <a:buAutoNum type="arabicPeriod"/>
                        <a:tabLst>
                          <a:tab pos="457200" algn="l"/>
                        </a:tabLst>
                      </a:pPr>
                      <a:r>
                        <a:rPr lang="es-ES" sz="1000">
                          <a:effectLst/>
                        </a:rPr>
                        <a:t>Explicar la evolución y configuración política de los reinos cristianos…</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64953" marR="64953" marT="9021" marB="0"/>
                </a:tc>
                <a:tc>
                  <a:txBody>
                    <a:bodyPr/>
                    <a:lstStyle/>
                    <a:p>
                      <a:pPr>
                        <a:lnSpc>
                          <a:spcPct val="107000"/>
                        </a:lnSpc>
                        <a:spcAft>
                          <a:spcPts val="800"/>
                        </a:spcAft>
                      </a:pPr>
                      <a:r>
                        <a:rPr lang="es-ES" sz="1000">
                          <a:effectLst/>
                        </a:rPr>
                        <a:t>1.1. Explica las causas de la invasión musulmana y de su rápida ocupación de la península. </a:t>
                      </a:r>
                      <a:endParaRPr lang="es-ES_tradnl" sz="1000">
                        <a:effectLst/>
                      </a:endParaRPr>
                    </a:p>
                    <a:p>
                      <a:pPr>
                        <a:lnSpc>
                          <a:spcPct val="107000"/>
                        </a:lnSpc>
                        <a:spcAft>
                          <a:spcPts val="800"/>
                        </a:spcAft>
                      </a:pPr>
                      <a:r>
                        <a:rPr lang="es-ES" sz="1000">
                          <a:effectLst/>
                        </a:rPr>
                        <a:t>1.2. Representa una línea del tiempo desde 711 hasta 1474, situando en una fila los principales acontecimientos relativos a Al Ándalus y en otra los relativos a los reinos cristianos. </a:t>
                      </a:r>
                      <a:endParaRPr lang="es-ES_tradnl" sz="1000">
                        <a:effectLst/>
                      </a:endParaRPr>
                    </a:p>
                    <a:p>
                      <a:pPr>
                        <a:lnSpc>
                          <a:spcPct val="107000"/>
                        </a:lnSpc>
                        <a:spcAft>
                          <a:spcPts val="800"/>
                        </a:spcAft>
                      </a:pPr>
                      <a:r>
                        <a:rPr lang="es-ES" sz="1000">
                          <a:effectLst/>
                        </a:rPr>
                        <a:t>1.3. Describe la evolución política de Al Ándalus. </a:t>
                      </a:r>
                      <a:endParaRPr lang="es-ES_tradnl" sz="1000">
                        <a:effectLst/>
                      </a:endParaRPr>
                    </a:p>
                    <a:p>
                      <a:pPr>
                        <a:lnSpc>
                          <a:spcPct val="107000"/>
                        </a:lnSpc>
                        <a:spcAft>
                          <a:spcPts val="800"/>
                        </a:spcAft>
                      </a:pPr>
                      <a:r>
                        <a:rPr lang="es-ES" sz="1000">
                          <a:effectLst/>
                        </a:rPr>
                        <a:t>1.4. Resume los cambios económicos, sociales y culturales introducidos por los musulmanes en Al Ándalus. </a:t>
                      </a:r>
                      <a:endParaRPr lang="es-ES_tradnl" sz="1000">
                        <a:effectLst/>
                      </a:endParaRPr>
                    </a:p>
                    <a:p>
                      <a:pPr>
                        <a:lnSpc>
                          <a:spcPct val="107000"/>
                        </a:lnSpc>
                        <a:spcAft>
                          <a:spcPts val="800"/>
                        </a:spcAft>
                      </a:pPr>
                      <a:r>
                        <a:rPr lang="es-ES" sz="1000">
                          <a:effectLst/>
                        </a:rPr>
                        <a:t>2.1.</a:t>
                      </a:r>
                      <a:endParaRPr lang="es-ES_tradnl" sz="1000">
                        <a:effectLst/>
                      </a:endParaRPr>
                    </a:p>
                    <a:p>
                      <a:pPr>
                        <a:lnSpc>
                          <a:spcPct val="107000"/>
                        </a:lnSpc>
                        <a:spcAft>
                          <a:spcPts val="800"/>
                        </a:spcAft>
                      </a:pPr>
                      <a:r>
                        <a:rPr lang="es-ES" sz="1000">
                          <a:effectLst/>
                        </a:rPr>
                        <a:t>2..2.</a:t>
                      </a:r>
                      <a:endParaRPr lang="es-ES_tradnl" sz="1000">
                        <a:effectLst/>
                      </a:endParaRPr>
                    </a:p>
                    <a:p>
                      <a:pPr>
                        <a:lnSpc>
                          <a:spcPct val="107000"/>
                        </a:lnSpc>
                        <a:spcAft>
                          <a:spcPts val="800"/>
                        </a:spcAft>
                      </a:pPr>
                      <a:r>
                        <a:rPr lang="es-ES" sz="1000">
                          <a:effectLst/>
                        </a:rPr>
                        <a:t>2.3.</a:t>
                      </a:r>
                      <a:endParaRPr lang="es-ES_tradnl" sz="1000">
                        <a:effectLst/>
                        <a:latin typeface="Calibri" panose="020F0502020204030204" pitchFamily="34" charset="0"/>
                        <a:ea typeface="Calibri" panose="020F0502020204030204" pitchFamily="34" charset="0"/>
                        <a:cs typeface="Times New Roman" panose="02020603050405020304" pitchFamily="18" charset="0"/>
                      </a:endParaRPr>
                    </a:p>
                  </a:txBody>
                  <a:tcPr marL="64953" marR="64953" marT="9021" marB="0"/>
                </a:tc>
                <a:tc>
                  <a:txBody>
                    <a:bodyPr/>
                    <a:lstStyle/>
                    <a:p>
                      <a:pPr>
                        <a:lnSpc>
                          <a:spcPct val="107000"/>
                        </a:lnSpc>
                        <a:spcAft>
                          <a:spcPts val="800"/>
                        </a:spcAft>
                      </a:pPr>
                      <a:r>
                        <a:rPr lang="es-ES" sz="1000" dirty="0">
                          <a:effectLst/>
                        </a:rPr>
                        <a:t>1.1 Prueba escrita.</a:t>
                      </a:r>
                      <a:endParaRPr lang="es-ES_tradnl" sz="1000" dirty="0">
                        <a:effectLst/>
                      </a:endParaRPr>
                    </a:p>
                    <a:p>
                      <a:pPr>
                        <a:lnSpc>
                          <a:spcPct val="107000"/>
                        </a:lnSpc>
                        <a:spcAft>
                          <a:spcPts val="800"/>
                        </a:spcAft>
                      </a:pPr>
                      <a:r>
                        <a:rPr lang="es-ES" sz="1000" dirty="0">
                          <a:effectLst/>
                        </a:rPr>
                        <a:t> </a:t>
                      </a:r>
                    </a:p>
                    <a:p>
                      <a:pPr>
                        <a:lnSpc>
                          <a:spcPct val="107000"/>
                        </a:lnSpc>
                        <a:spcAft>
                          <a:spcPts val="800"/>
                        </a:spcAft>
                      </a:pPr>
                      <a:r>
                        <a:rPr lang="es-ES" sz="1000" dirty="0">
                          <a:effectLst/>
                        </a:rPr>
                        <a:t>1.2 Trabajo en grupo.</a:t>
                      </a:r>
                      <a:endParaRPr lang="es-ES_tradnl" sz="1000" dirty="0">
                        <a:effectLst/>
                      </a:endParaRPr>
                    </a:p>
                    <a:p>
                      <a:pPr>
                        <a:lnSpc>
                          <a:spcPct val="107000"/>
                        </a:lnSpc>
                        <a:spcAft>
                          <a:spcPts val="800"/>
                        </a:spcAft>
                      </a:pPr>
                      <a:r>
                        <a:rPr lang="es-ES" sz="1000" dirty="0">
                          <a:effectLst/>
                        </a:rPr>
                        <a:t> </a:t>
                      </a:r>
                      <a:endParaRPr lang="es-ES_tradnl" sz="1000" dirty="0">
                        <a:effectLst/>
                      </a:endParaRPr>
                    </a:p>
                    <a:p>
                      <a:pPr>
                        <a:lnSpc>
                          <a:spcPct val="107000"/>
                        </a:lnSpc>
                        <a:spcAft>
                          <a:spcPts val="800"/>
                        </a:spcAft>
                      </a:pPr>
                      <a:r>
                        <a:rPr lang="es-ES" sz="1000" dirty="0">
                          <a:effectLst/>
                        </a:rPr>
                        <a:t>  </a:t>
                      </a:r>
                    </a:p>
                    <a:p>
                      <a:pPr>
                        <a:lnSpc>
                          <a:spcPct val="107000"/>
                        </a:lnSpc>
                        <a:spcAft>
                          <a:spcPts val="800"/>
                        </a:spcAft>
                      </a:pPr>
                      <a:endParaRPr lang="es-ES" sz="1000" dirty="0">
                        <a:effectLst/>
                      </a:endParaRPr>
                    </a:p>
                    <a:p>
                      <a:pPr>
                        <a:lnSpc>
                          <a:spcPct val="107000"/>
                        </a:lnSpc>
                        <a:spcAft>
                          <a:spcPts val="800"/>
                        </a:spcAft>
                      </a:pPr>
                      <a:r>
                        <a:rPr lang="es-ES" sz="1000" dirty="0">
                          <a:effectLst/>
                        </a:rPr>
                        <a:t>1.3 Prueba escrita.</a:t>
                      </a:r>
                      <a:endParaRPr lang="es-ES_tradnl" sz="1000" dirty="0">
                        <a:effectLst/>
                      </a:endParaRPr>
                    </a:p>
                    <a:p>
                      <a:pPr>
                        <a:lnSpc>
                          <a:spcPct val="107000"/>
                        </a:lnSpc>
                        <a:spcAft>
                          <a:spcPts val="800"/>
                        </a:spcAft>
                      </a:pPr>
                      <a:r>
                        <a:rPr lang="es-ES" sz="1000" dirty="0">
                          <a:effectLst/>
                        </a:rPr>
                        <a:t> </a:t>
                      </a:r>
                    </a:p>
                    <a:p>
                      <a:pPr>
                        <a:lnSpc>
                          <a:spcPct val="107000"/>
                        </a:lnSpc>
                        <a:spcAft>
                          <a:spcPts val="800"/>
                        </a:spcAft>
                      </a:pPr>
                      <a:r>
                        <a:rPr lang="es-ES" sz="1000" dirty="0">
                          <a:effectLst/>
                        </a:rPr>
                        <a:t>1.4  Cuaderno personal de trabajo de la asignatura.</a:t>
                      </a:r>
                      <a:endParaRPr lang="es-ES_tradnl" sz="1000" dirty="0">
                        <a:effectLst/>
                      </a:endParaRPr>
                    </a:p>
                    <a:p>
                      <a:pPr>
                        <a:lnSpc>
                          <a:spcPct val="107000"/>
                        </a:lnSpc>
                        <a:spcAft>
                          <a:spcPts val="800"/>
                        </a:spcAft>
                      </a:pPr>
                      <a:r>
                        <a:rPr lang="es-ES" sz="1000" dirty="0">
                          <a:effectLst/>
                        </a:rPr>
                        <a:t> </a:t>
                      </a:r>
                      <a:endParaRPr lang="es-ES_trad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64884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1988840"/>
            <a:ext cx="7056784" cy="1754326"/>
          </a:xfrm>
          <a:prstGeom prst="rect">
            <a:avLst/>
          </a:prstGeom>
          <a:solidFill>
            <a:schemeClr val="tx1"/>
          </a:solidFill>
        </p:spPr>
        <p:txBody>
          <a:bodyPr wrap="square" rtlCol="0">
            <a:spAutoFit/>
          </a:bodyPr>
          <a:lstStyle/>
          <a:p>
            <a:pPr algn="ctr"/>
            <a:r>
              <a:rPr lang="es-ES" sz="3600" dirty="0">
                <a:solidFill>
                  <a:srgbClr val="FFFF00"/>
                </a:solidFill>
                <a:latin typeface="Arial" panose="020B0604020202020204" pitchFamily="34" charset="0"/>
                <a:cs typeface="Arial" panose="020B0604020202020204" pitchFamily="34" charset="0"/>
              </a:rPr>
              <a:t>… QUE NOS PERMITIRA DEFINIR LOS CRITERIOS DE CALIFICACIÓN.</a:t>
            </a:r>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732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876393030"/>
              </p:ext>
            </p:extLst>
          </p:nvPr>
        </p:nvGraphicFramePr>
        <p:xfrm>
          <a:off x="1187624" y="1412775"/>
          <a:ext cx="6840760" cy="3629176"/>
        </p:xfrm>
        <a:graphic>
          <a:graphicData uri="http://schemas.openxmlformats.org/drawingml/2006/table">
            <a:tbl>
              <a:tblPr firstRow="1" firstCol="1" bandRow="1">
                <a:tableStyleId>{5C22544A-7EE6-4342-B048-85BDC9FD1C3A}</a:tableStyleId>
              </a:tblPr>
              <a:tblGrid>
                <a:gridCol w="3582401">
                  <a:extLst>
                    <a:ext uri="{9D8B030D-6E8A-4147-A177-3AD203B41FA5}">
                      <a16:colId xmlns:a16="http://schemas.microsoft.com/office/drawing/2014/main" val="20000"/>
                    </a:ext>
                  </a:extLst>
                </a:gridCol>
                <a:gridCol w="2113894">
                  <a:extLst>
                    <a:ext uri="{9D8B030D-6E8A-4147-A177-3AD203B41FA5}">
                      <a16:colId xmlns:a16="http://schemas.microsoft.com/office/drawing/2014/main" val="20001"/>
                    </a:ext>
                  </a:extLst>
                </a:gridCol>
                <a:gridCol w="1144465">
                  <a:extLst>
                    <a:ext uri="{9D8B030D-6E8A-4147-A177-3AD203B41FA5}">
                      <a16:colId xmlns:a16="http://schemas.microsoft.com/office/drawing/2014/main" val="20002"/>
                    </a:ext>
                  </a:extLst>
                </a:gridCol>
              </a:tblGrid>
              <a:tr h="397418">
                <a:tc>
                  <a:txBody>
                    <a:bodyPr/>
                    <a:lstStyle/>
                    <a:p>
                      <a:pPr>
                        <a:lnSpc>
                          <a:spcPct val="107000"/>
                        </a:lnSpc>
                        <a:spcAft>
                          <a:spcPts val="0"/>
                        </a:spcAft>
                      </a:pPr>
                      <a:r>
                        <a:rPr lang="es-ES" sz="1600" dirty="0">
                          <a:effectLst/>
                        </a:rPr>
                        <a:t>Instrumento de evaluación</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Estándares</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Criterio de calificación</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6718">
                <a:tc>
                  <a:txBody>
                    <a:bodyPr/>
                    <a:lstStyle/>
                    <a:p>
                      <a:pPr>
                        <a:lnSpc>
                          <a:spcPct val="107000"/>
                        </a:lnSpc>
                        <a:spcAft>
                          <a:spcPts val="0"/>
                        </a:spcAft>
                      </a:pPr>
                      <a:r>
                        <a:rPr lang="es-ES" sz="1600" dirty="0">
                          <a:effectLst/>
                        </a:rPr>
                        <a:t>Prueba Escrita</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B1:</a:t>
                      </a:r>
                      <a:endParaRPr lang="es-ES_tradnl" sz="1600" dirty="0">
                        <a:effectLst/>
                      </a:endParaRPr>
                    </a:p>
                    <a:p>
                      <a:pPr>
                        <a:lnSpc>
                          <a:spcPct val="107000"/>
                        </a:lnSpc>
                        <a:spcAft>
                          <a:spcPts val="0"/>
                        </a:spcAft>
                      </a:pPr>
                      <a:r>
                        <a:rPr lang="es-ES" sz="1600" dirty="0">
                          <a:effectLst/>
                        </a:rPr>
                        <a:t>B2:</a:t>
                      </a:r>
                      <a:endParaRPr lang="es-ES_tradnl" sz="1600" dirty="0">
                        <a:effectLst/>
                      </a:endParaRPr>
                    </a:p>
                    <a:p>
                      <a:pPr>
                        <a:lnSpc>
                          <a:spcPct val="107000"/>
                        </a:lnSpc>
                        <a:spcAft>
                          <a:spcPts val="0"/>
                        </a:spcAft>
                      </a:pPr>
                      <a:r>
                        <a:rPr lang="es-ES" sz="1600" dirty="0">
                          <a:effectLst/>
                        </a:rPr>
                        <a:t>…                           38                                             </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S" sz="1600" dirty="0">
                          <a:effectLst/>
                        </a:rPr>
                        <a:t> </a:t>
                      </a:r>
                      <a:endParaRPr lang="es-ES_tradnl" sz="1600" dirty="0">
                        <a:effectLst/>
                      </a:endParaRPr>
                    </a:p>
                    <a:p>
                      <a:pPr algn="r">
                        <a:lnSpc>
                          <a:spcPct val="107000"/>
                        </a:lnSpc>
                        <a:spcAft>
                          <a:spcPts val="0"/>
                        </a:spcAft>
                      </a:pPr>
                      <a:r>
                        <a:rPr lang="es-ES" sz="1600" dirty="0">
                          <a:effectLst/>
                        </a:rPr>
                        <a:t> </a:t>
                      </a:r>
                      <a:endParaRPr lang="es-ES_tradnl" sz="1600" dirty="0">
                        <a:effectLst/>
                      </a:endParaRPr>
                    </a:p>
                    <a:p>
                      <a:pPr algn="r">
                        <a:lnSpc>
                          <a:spcPct val="107000"/>
                        </a:lnSpc>
                        <a:spcAft>
                          <a:spcPts val="0"/>
                        </a:spcAft>
                      </a:pPr>
                      <a:r>
                        <a:rPr lang="es-ES" sz="1600" dirty="0">
                          <a:effectLst/>
                        </a:rPr>
                        <a:t>60%</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32048">
                <a:tc>
                  <a:txBody>
                    <a:bodyPr/>
                    <a:lstStyle/>
                    <a:p>
                      <a:pPr>
                        <a:lnSpc>
                          <a:spcPct val="107000"/>
                        </a:lnSpc>
                        <a:spcAft>
                          <a:spcPts val="0"/>
                        </a:spcAft>
                      </a:pPr>
                      <a:r>
                        <a:rPr lang="es-ES" sz="1600">
                          <a:effectLst/>
                        </a:rPr>
                        <a:t>Prueba Oral</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                             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S" sz="1600" dirty="0">
                          <a:effectLst/>
                        </a:rPr>
                        <a:t>8%</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60040">
                <a:tc>
                  <a:txBody>
                    <a:bodyPr/>
                    <a:lstStyle/>
                    <a:p>
                      <a:pPr>
                        <a:lnSpc>
                          <a:spcPct val="107000"/>
                        </a:lnSpc>
                        <a:spcAft>
                          <a:spcPts val="0"/>
                        </a:spcAft>
                      </a:pPr>
                      <a:r>
                        <a:rPr lang="es-ES" sz="1600">
                          <a:effectLst/>
                        </a:rPr>
                        <a:t>Cuaderno del alumno</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                             8</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S" sz="1600" dirty="0">
                          <a:effectLst/>
                        </a:rPr>
                        <a:t>12%</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32048">
                <a:tc>
                  <a:txBody>
                    <a:bodyPr/>
                    <a:lstStyle/>
                    <a:p>
                      <a:pPr>
                        <a:lnSpc>
                          <a:spcPct val="107000"/>
                        </a:lnSpc>
                        <a:spcAft>
                          <a:spcPts val="0"/>
                        </a:spcAft>
                      </a:pPr>
                      <a:r>
                        <a:rPr lang="es-ES" sz="1600">
                          <a:effectLst/>
                        </a:rPr>
                        <a:t>Trabajo en grupo</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                             7</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S" sz="1600" dirty="0">
                          <a:effectLst/>
                        </a:rPr>
                        <a:t>10%</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32048">
                <a:tc>
                  <a:txBody>
                    <a:bodyPr/>
                    <a:lstStyle/>
                    <a:p>
                      <a:pPr>
                        <a:lnSpc>
                          <a:spcPct val="107000"/>
                        </a:lnSpc>
                        <a:spcAft>
                          <a:spcPts val="0"/>
                        </a:spcAft>
                      </a:pPr>
                      <a:r>
                        <a:rPr lang="es-ES" sz="1600">
                          <a:effectLst/>
                        </a:rPr>
                        <a:t>Trabajos de investigación/monográficos</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                             3</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S" sz="1600" dirty="0">
                          <a:effectLst/>
                        </a:rPr>
                        <a:t>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60040">
                <a:tc>
                  <a:txBody>
                    <a:bodyPr/>
                    <a:lstStyle/>
                    <a:p>
                      <a:pPr>
                        <a:lnSpc>
                          <a:spcPct val="107000"/>
                        </a:lnSpc>
                        <a:spcAft>
                          <a:spcPts val="0"/>
                        </a:spcAft>
                      </a:pPr>
                      <a:r>
                        <a:rPr lang="es-ES" sz="1600">
                          <a:effectLst/>
                        </a:rPr>
                        <a:t>Ficha de recogida de datos/libro</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                             3</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S" sz="1600" dirty="0">
                          <a:effectLst/>
                        </a:rPr>
                        <a:t>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64391">
                <a:tc>
                  <a:txBody>
                    <a:bodyPr/>
                    <a:lstStyle/>
                    <a:p>
                      <a:pPr algn="r">
                        <a:lnSpc>
                          <a:spcPct val="107000"/>
                        </a:lnSpc>
                        <a:spcAft>
                          <a:spcPts val="0"/>
                        </a:spcAft>
                      </a:pPr>
                      <a:r>
                        <a:rPr lang="es-ES" sz="1600">
                          <a:effectLst/>
                        </a:rPr>
                        <a:t>TOTAL</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S" sz="1600">
                          <a:effectLst/>
                        </a:rPr>
                        <a:t>64</a:t>
                      </a:r>
                      <a:endParaRPr lang="es-ES_trad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S" sz="1600" dirty="0">
                          <a:effectLst/>
                        </a:rPr>
                        <a:t>100%</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3" name="CuadroTexto 2"/>
          <p:cNvSpPr txBox="1"/>
          <p:nvPr/>
        </p:nvSpPr>
        <p:spPr>
          <a:xfrm>
            <a:off x="1203161" y="692696"/>
            <a:ext cx="2884508" cy="369332"/>
          </a:xfrm>
          <a:prstGeom prst="rect">
            <a:avLst/>
          </a:prstGeom>
          <a:solidFill>
            <a:schemeClr val="accent1">
              <a:lumMod val="75000"/>
            </a:schemeClr>
          </a:solidFill>
        </p:spPr>
        <p:txBody>
          <a:bodyPr wrap="none" rtlCol="0">
            <a:spAutoFit/>
          </a:bodyPr>
          <a:lstStyle/>
          <a:p>
            <a:r>
              <a:rPr lang="es-ES" dirty="0"/>
              <a:t>CRITERIOS DE CALIFICACIÓN</a:t>
            </a:r>
            <a:endParaRPr lang="es-ES_tradnl" dirty="0"/>
          </a:p>
        </p:txBody>
      </p:sp>
    </p:spTree>
    <p:extLst>
      <p:ext uri="{BB962C8B-B14F-4D97-AF65-F5344CB8AC3E}">
        <p14:creationId xmlns:p14="http://schemas.microsoft.com/office/powerpoint/2010/main" val="2027794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1988840"/>
            <a:ext cx="7056784" cy="2862322"/>
          </a:xfrm>
          <a:prstGeom prst="rect">
            <a:avLst/>
          </a:prstGeom>
          <a:solidFill>
            <a:schemeClr val="tx1"/>
          </a:solidFill>
        </p:spPr>
        <p:txBody>
          <a:bodyPr wrap="square" rtlCol="0">
            <a:spAutoFit/>
          </a:bodyPr>
          <a:lstStyle/>
          <a:p>
            <a:pPr algn="ctr"/>
            <a:r>
              <a:rPr lang="es-ES" sz="3600" dirty="0">
                <a:solidFill>
                  <a:srgbClr val="FFFF00"/>
                </a:solidFill>
                <a:latin typeface="Arial" panose="020B0604020202020204" pitchFamily="34" charset="0"/>
                <a:cs typeface="Arial" panose="020B0604020202020204" pitchFamily="34" charset="0"/>
              </a:rPr>
              <a:t>NUESTRO RESULTADO:</a:t>
            </a:r>
          </a:p>
          <a:p>
            <a:pPr algn="ctr"/>
            <a:r>
              <a:rPr lang="es-ES" sz="3600" dirty="0">
                <a:solidFill>
                  <a:srgbClr val="FFFF00"/>
                </a:solidFill>
                <a:latin typeface="Arial" panose="020B0604020202020204" pitchFamily="34" charset="0"/>
                <a:cs typeface="Arial" panose="020B0604020202020204" pitchFamily="34" charset="0"/>
              </a:rPr>
              <a:t>UNA VALORACIÓN NUMÉRICA DE LOS RESULTADOS DEL APRENDIZAJE DE NUESTROS ALUMNOS.</a:t>
            </a:r>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480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UE. Estrategia de Lisboa 2000. </a:t>
            </a:r>
            <a:endParaRPr lang="es-ES_tradnl" dirty="0"/>
          </a:p>
        </p:txBody>
      </p:sp>
      <p:pic>
        <p:nvPicPr>
          <p:cNvPr id="3" name="Imagen 2"/>
          <p:cNvPicPr>
            <a:picLocks noChangeAspect="1"/>
          </p:cNvPicPr>
          <p:nvPr/>
        </p:nvPicPr>
        <p:blipFill>
          <a:blip r:embed="rId2" cstate="print"/>
          <a:stretch>
            <a:fillRect/>
          </a:stretch>
        </p:blipFill>
        <p:spPr>
          <a:xfrm>
            <a:off x="2195736" y="1772816"/>
            <a:ext cx="4615383" cy="4615383"/>
          </a:xfrm>
          <a:prstGeom prst="rect">
            <a:avLst/>
          </a:prstGeom>
        </p:spPr>
      </p:pic>
    </p:spTree>
    <p:extLst>
      <p:ext uri="{BB962C8B-B14F-4D97-AF65-F5344CB8AC3E}">
        <p14:creationId xmlns:p14="http://schemas.microsoft.com/office/powerpoint/2010/main" val="325648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99519" y="836712"/>
            <a:ext cx="8568952" cy="5078313"/>
          </a:xfrm>
          <a:prstGeom prst="rect">
            <a:avLst/>
          </a:prstGeom>
          <a:solidFill>
            <a:schemeClr val="tx1"/>
          </a:solidFill>
        </p:spPr>
        <p:txBody>
          <a:bodyPr wrap="square" rtlCol="0">
            <a:spAutoFit/>
          </a:bodyPr>
          <a:lstStyle/>
          <a:p>
            <a:r>
              <a:rPr lang="es-ES" sz="3600" dirty="0">
                <a:solidFill>
                  <a:srgbClr val="FFFF00"/>
                </a:solidFill>
                <a:latin typeface="Arial" panose="020B0604020202020204" pitchFamily="34" charset="0"/>
                <a:cs typeface="Arial" panose="020B0604020202020204" pitchFamily="34" charset="0"/>
              </a:rPr>
              <a:t>HASTA AQUÍ SE PUEDEN UTILIZAR DISTINTAS HERRAMIENTAS:</a:t>
            </a:r>
          </a:p>
          <a:p>
            <a:r>
              <a:rPr lang="es-ES" sz="3600" dirty="0">
                <a:solidFill>
                  <a:srgbClr val="FFFF00"/>
                </a:solidFill>
                <a:latin typeface="Arial" panose="020B0604020202020204" pitchFamily="34" charset="0"/>
                <a:cs typeface="Arial" panose="020B0604020202020204" pitchFamily="34" charset="0"/>
              </a:rPr>
              <a:t>	App IDOCEO. 	</a:t>
            </a:r>
            <a:r>
              <a:rPr lang="es-ES" sz="3600" dirty="0">
                <a:solidFill>
                  <a:schemeClr val="bg1"/>
                </a:solidFill>
                <a:latin typeface="Arial" panose="020B0604020202020204" pitchFamily="34" charset="0"/>
                <a:cs typeface="Arial" panose="020B0604020202020204" pitchFamily="34" charset="0"/>
                <a:hlinkClick r:id="rId2"/>
              </a:rPr>
              <a:t>https://youtu.be/he6tE-HyxEw</a:t>
            </a:r>
            <a:endParaRPr lang="es-ES" sz="3600" dirty="0">
              <a:solidFill>
                <a:schemeClr val="bg1"/>
              </a:solidFill>
              <a:latin typeface="Arial" panose="020B0604020202020204" pitchFamily="34" charset="0"/>
              <a:cs typeface="Arial" panose="020B0604020202020204" pitchFamily="34" charset="0"/>
            </a:endParaRPr>
          </a:p>
          <a:p>
            <a:r>
              <a:rPr lang="es-ES" sz="3600" dirty="0">
                <a:solidFill>
                  <a:srgbClr val="FFFF00"/>
                </a:solidFill>
                <a:latin typeface="Arial" panose="020B0604020202020204" pitchFamily="34" charset="0"/>
                <a:cs typeface="Arial" panose="020B0604020202020204" pitchFamily="34" charset="0"/>
              </a:rPr>
              <a:t>	App ADITTIO.</a:t>
            </a:r>
          </a:p>
          <a:p>
            <a:r>
              <a:rPr lang="es-ES" sz="3600" dirty="0">
                <a:solidFill>
                  <a:srgbClr val="FFFF00"/>
                </a:solidFill>
                <a:latin typeface="Arial" panose="020B0604020202020204" pitchFamily="34" charset="0"/>
                <a:cs typeface="Arial" panose="020B0604020202020204" pitchFamily="34" charset="0"/>
              </a:rPr>
              <a:t>	</a:t>
            </a:r>
            <a:r>
              <a:rPr lang="es-ES" sz="3600" dirty="0">
                <a:solidFill>
                  <a:schemeClr val="bg1"/>
                </a:solidFill>
                <a:latin typeface="Arial" panose="020B0604020202020204" pitchFamily="34" charset="0"/>
                <a:cs typeface="Arial" panose="020B0604020202020204" pitchFamily="34" charset="0"/>
                <a:hlinkClick r:id="rId3"/>
              </a:rPr>
              <a:t>https</a:t>
            </a:r>
            <a:r>
              <a:rPr lang="es-ES" sz="3600" dirty="0">
                <a:solidFill>
                  <a:schemeClr val="bg1"/>
                </a:solidFill>
                <a:latin typeface="Arial" panose="020B0604020202020204" pitchFamily="34" charset="0"/>
                <a:cs typeface="Arial" panose="020B0604020202020204" pitchFamily="34" charset="0"/>
              </a:rPr>
              <a:t>://youtu.be/kYRxDn0oa70</a:t>
            </a:r>
            <a:r>
              <a:rPr lang="es-ES" sz="3600" dirty="0">
                <a:solidFill>
                  <a:srgbClr val="FFFF00"/>
                </a:solidFill>
                <a:latin typeface="Arial" panose="020B0604020202020204" pitchFamily="34" charset="0"/>
                <a:cs typeface="Arial" panose="020B0604020202020204" pitchFamily="34" charset="0"/>
              </a:rPr>
              <a:t>	Rúbricas de Editoriales.</a:t>
            </a:r>
          </a:p>
          <a:p>
            <a:r>
              <a:rPr lang="es-ES" sz="3600" dirty="0">
                <a:solidFill>
                  <a:srgbClr val="FFFF00"/>
                </a:solidFill>
                <a:latin typeface="Arial" panose="020B0604020202020204" pitchFamily="34" charset="0"/>
                <a:cs typeface="Arial" panose="020B0604020202020204" pitchFamily="34" charset="0"/>
              </a:rPr>
              <a:t>	</a:t>
            </a:r>
            <a:r>
              <a:rPr lang="es-ES" sz="3600" dirty="0">
                <a:solidFill>
                  <a:schemeClr val="bg1"/>
                </a:solidFill>
                <a:latin typeface="Arial" panose="020B0604020202020204" pitchFamily="34" charset="0"/>
                <a:cs typeface="Arial" panose="020B0604020202020204" pitchFamily="34" charset="0"/>
                <a:hlinkClick r:id="rId4" action="ppaction://hlinkfile"/>
              </a:rPr>
              <a:t>Santillana</a:t>
            </a:r>
            <a:endParaRPr lang="es-ES" sz="3600" dirty="0">
              <a:solidFill>
                <a:schemeClr val="bg1"/>
              </a:solidFill>
              <a:latin typeface="Arial" panose="020B0604020202020204" pitchFamily="34" charset="0"/>
              <a:cs typeface="Arial" panose="020B0604020202020204" pitchFamily="34" charset="0"/>
            </a:endParaRPr>
          </a:p>
          <a:p>
            <a:r>
              <a:rPr lang="es-ES" sz="3600" dirty="0">
                <a:solidFill>
                  <a:srgbClr val="FFFF00"/>
                </a:solidFill>
                <a:latin typeface="Arial" panose="020B0604020202020204" pitchFamily="34" charset="0"/>
                <a:cs typeface="Arial" panose="020B0604020202020204" pitchFamily="34" charset="0"/>
              </a:rPr>
              <a:t>	</a:t>
            </a:r>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862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548680"/>
            <a:ext cx="7560840" cy="5139869"/>
          </a:xfrm>
          <a:prstGeom prst="rect">
            <a:avLst/>
          </a:prstGeom>
          <a:noFill/>
        </p:spPr>
        <p:txBody>
          <a:bodyPr wrap="square" rtlCol="0">
            <a:spAutoFit/>
          </a:bodyPr>
          <a:lstStyle/>
          <a:p>
            <a:r>
              <a:rPr lang="es-ES" sz="4800" dirty="0">
                <a:solidFill>
                  <a:srgbClr val="FF0000"/>
                </a:solidFill>
              </a:rPr>
              <a:t>NOVENA TAREA:</a:t>
            </a:r>
          </a:p>
          <a:p>
            <a:endParaRPr lang="es-ES" sz="4000" dirty="0"/>
          </a:p>
          <a:p>
            <a:r>
              <a:rPr lang="es-ES" sz="4800" dirty="0"/>
              <a:t>RELACIONAR LOS RESULTADOS DE LA EVALUACIÓN DE LOS ESTÁNDARES CON LAS COMPETENCIAS</a:t>
            </a:r>
            <a:endParaRPr lang="es-ES_tradnl" sz="4800" dirty="0"/>
          </a:p>
        </p:txBody>
      </p:sp>
    </p:spTree>
    <p:extLst>
      <p:ext uri="{BB962C8B-B14F-4D97-AF65-F5344CB8AC3E}">
        <p14:creationId xmlns:p14="http://schemas.microsoft.com/office/powerpoint/2010/main" val="18584264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1700808"/>
            <a:ext cx="7344816" cy="3970318"/>
          </a:xfrm>
          <a:prstGeom prst="rect">
            <a:avLst/>
          </a:prstGeom>
          <a:solidFill>
            <a:schemeClr val="tx1"/>
          </a:solidFill>
        </p:spPr>
        <p:txBody>
          <a:bodyPr wrap="square" rtlCol="0">
            <a:spAutoFit/>
          </a:bodyPr>
          <a:lstStyle/>
          <a:p>
            <a:pPr marL="571500" indent="-571500">
              <a:buFont typeface="Arial" panose="020B0604020202020204" pitchFamily="34" charset="0"/>
              <a:buChar char="•"/>
            </a:pPr>
            <a:r>
              <a:rPr lang="es-ES" sz="3600" dirty="0">
                <a:solidFill>
                  <a:srgbClr val="FFFF00"/>
                </a:solidFill>
                <a:latin typeface="Arial" panose="020B0604020202020204" pitchFamily="34" charset="0"/>
                <a:cs typeface="Arial" panose="020B0604020202020204" pitchFamily="34" charset="0"/>
              </a:rPr>
              <a:t>NO EXISTE UNA HERRAMIENTA OFICIAL PARA REALIZAR ESTA TAREA.</a:t>
            </a:r>
          </a:p>
          <a:p>
            <a:pPr marL="571500" indent="-571500">
              <a:buFont typeface="Arial" panose="020B0604020202020204" pitchFamily="34" charset="0"/>
              <a:buChar char="•"/>
            </a:pPr>
            <a:r>
              <a:rPr lang="es-ES" sz="3600" dirty="0">
                <a:solidFill>
                  <a:srgbClr val="FFFF00"/>
                </a:solidFill>
                <a:latin typeface="Arial" panose="020B0604020202020204" pitchFamily="34" charset="0"/>
                <a:cs typeface="Arial" panose="020B0604020202020204" pitchFamily="34" charset="0"/>
              </a:rPr>
              <a:t>CADA CENTRO PUEDE HACERLO COMO CREA OPORTUNO</a:t>
            </a:r>
          </a:p>
          <a:p>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6480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15616" y="1412776"/>
            <a:ext cx="7344816" cy="4524315"/>
          </a:xfrm>
          <a:prstGeom prst="rect">
            <a:avLst/>
          </a:prstGeom>
          <a:solidFill>
            <a:schemeClr val="tx1"/>
          </a:solidFill>
        </p:spPr>
        <p:txBody>
          <a:bodyPr wrap="square" rtlCol="0">
            <a:spAutoFit/>
          </a:bodyPr>
          <a:lstStyle/>
          <a:p>
            <a:pPr marL="571500" indent="-571500">
              <a:buFont typeface="Arial" panose="020B0604020202020204" pitchFamily="34" charset="0"/>
              <a:buChar char="•"/>
            </a:pPr>
            <a:r>
              <a:rPr lang="es-ES" sz="3600" dirty="0">
                <a:solidFill>
                  <a:srgbClr val="FFFF00"/>
                </a:solidFill>
                <a:latin typeface="Arial" panose="020B0604020202020204" pitchFamily="34" charset="0"/>
                <a:cs typeface="Arial" panose="020B0604020202020204" pitchFamily="34" charset="0"/>
              </a:rPr>
              <a:t>PERO SIEMPRE RESPETANDO EL PERFIL DE CADA COMPETENCIA GENERADO PARA CADA UNO DE LOS GRUPOS DEL CENTRO POR EL EQUIPO DOCENTE.</a:t>
            </a:r>
          </a:p>
          <a:p>
            <a:endParaRPr lang="es-ES_tradnl"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7319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59632" y="2564904"/>
            <a:ext cx="7098546" cy="1231106"/>
          </a:xfrm>
          <a:prstGeom prst="rect">
            <a:avLst/>
          </a:prstGeom>
          <a:solidFill>
            <a:schemeClr val="tx1"/>
          </a:solidFill>
        </p:spPr>
        <p:txBody>
          <a:bodyPr wrap="none" rtlCol="0">
            <a:spAutoFit/>
          </a:bodyPr>
          <a:lstStyle/>
          <a:p>
            <a:r>
              <a:rPr lang="es-ES" sz="2000" dirty="0">
                <a:solidFill>
                  <a:srgbClr val="FF0000"/>
                </a:solidFill>
              </a:rPr>
              <a:t>UN MODELO PROPUESTO DESDE UNA COMUNIDAD AUTONOMA:</a:t>
            </a:r>
          </a:p>
          <a:p>
            <a:endParaRPr lang="es-ES" dirty="0"/>
          </a:p>
          <a:p>
            <a:r>
              <a:rPr lang="es-ES_tradnl" sz="3600" dirty="0">
                <a:solidFill>
                  <a:schemeClr val="bg1"/>
                </a:solidFill>
                <a:hlinkClick r:id="rId2"/>
              </a:rPr>
              <a:t>http://evalua.eu/</a:t>
            </a:r>
            <a:endParaRPr lang="es-ES_tradnl" dirty="0">
              <a:solidFill>
                <a:schemeClr val="bg1"/>
              </a:solidFill>
            </a:endParaRPr>
          </a:p>
        </p:txBody>
      </p:sp>
    </p:spTree>
    <p:extLst>
      <p:ext uri="{BB962C8B-B14F-4D97-AF65-F5344CB8AC3E}">
        <p14:creationId xmlns:p14="http://schemas.microsoft.com/office/powerpoint/2010/main" val="1245313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1600" y="2492896"/>
            <a:ext cx="6102953" cy="1384995"/>
          </a:xfrm>
          <a:prstGeom prst="rect">
            <a:avLst/>
          </a:prstGeom>
          <a:solidFill>
            <a:schemeClr val="tx1"/>
          </a:solidFill>
        </p:spPr>
        <p:txBody>
          <a:bodyPr wrap="none" rtlCol="0">
            <a:spAutoFit/>
          </a:bodyPr>
          <a:lstStyle/>
          <a:p>
            <a:r>
              <a:rPr lang="es-ES" sz="2400" dirty="0">
                <a:solidFill>
                  <a:srgbClr val="FF0000"/>
                </a:solidFill>
              </a:rPr>
              <a:t>UN MODELO PROPUESTO DESDE UN CENTRO:</a:t>
            </a:r>
          </a:p>
          <a:p>
            <a:endParaRPr lang="es-ES" sz="2400" dirty="0">
              <a:solidFill>
                <a:srgbClr val="FF0000"/>
              </a:solidFill>
            </a:endParaRPr>
          </a:p>
          <a:p>
            <a:r>
              <a:rPr lang="es-ES" dirty="0">
                <a:hlinkClick r:id="rId2" action="ppaction://hlinkfile"/>
              </a:rPr>
              <a:t>EXCEL JM\2018 EVALUACION EN COMPETENCIAS CLAVE 4º.xls</a:t>
            </a:r>
            <a:endParaRPr lang="es-ES" dirty="0"/>
          </a:p>
          <a:p>
            <a:endParaRPr lang="es-ES_tradnl" dirty="0"/>
          </a:p>
        </p:txBody>
      </p:sp>
    </p:spTree>
    <p:extLst>
      <p:ext uri="{BB962C8B-B14F-4D97-AF65-F5344CB8AC3E}">
        <p14:creationId xmlns:p14="http://schemas.microsoft.com/office/powerpoint/2010/main" val="14127080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1600" y="2420888"/>
            <a:ext cx="7632848" cy="2062103"/>
          </a:xfrm>
          <a:prstGeom prst="rect">
            <a:avLst/>
          </a:prstGeom>
          <a:solidFill>
            <a:schemeClr val="tx1"/>
          </a:solidFill>
        </p:spPr>
        <p:txBody>
          <a:bodyPr wrap="square" rtlCol="0">
            <a:spAutoFit/>
          </a:bodyPr>
          <a:lstStyle/>
          <a:p>
            <a:r>
              <a:rPr lang="es-ES" sz="2800" dirty="0">
                <a:solidFill>
                  <a:srgbClr val="FF0000"/>
                </a:solidFill>
              </a:rPr>
              <a:t>“los analfabetos del siglo XXI no serán aquellos que no sepan leer y escribir, sino aquellos que no sepan aprender, desaprender y volver a aprender”. </a:t>
            </a:r>
          </a:p>
          <a:p>
            <a:endParaRPr lang="es-ES" sz="2800" dirty="0">
              <a:solidFill>
                <a:srgbClr val="FF0000"/>
              </a:solidFill>
            </a:endParaRPr>
          </a:p>
          <a:p>
            <a:pPr algn="ctr"/>
            <a:r>
              <a:rPr lang="es-ES" sz="1600" dirty="0">
                <a:solidFill>
                  <a:srgbClr val="FF0000"/>
                </a:solidFill>
              </a:rPr>
              <a:t>							</a:t>
            </a:r>
            <a:r>
              <a:rPr lang="es-ES" sz="1600" dirty="0" err="1">
                <a:solidFill>
                  <a:srgbClr val="FF0000"/>
                </a:solidFill>
              </a:rPr>
              <a:t>Alvin</a:t>
            </a:r>
            <a:r>
              <a:rPr lang="es-ES" sz="1600" dirty="0">
                <a:solidFill>
                  <a:srgbClr val="FF0000"/>
                </a:solidFill>
              </a:rPr>
              <a:t> </a:t>
            </a:r>
            <a:r>
              <a:rPr lang="es-ES" sz="1600" dirty="0" err="1">
                <a:solidFill>
                  <a:srgbClr val="FF0000"/>
                </a:solidFill>
              </a:rPr>
              <a:t>Toffler</a:t>
            </a:r>
            <a:endParaRPr lang="es-ES_tradnl" sz="1600" dirty="0">
              <a:solidFill>
                <a:srgbClr val="FF0000"/>
              </a:solidFill>
            </a:endParaRPr>
          </a:p>
        </p:txBody>
      </p:sp>
    </p:spTree>
    <p:extLst>
      <p:ext uri="{BB962C8B-B14F-4D97-AF65-F5344CB8AC3E}">
        <p14:creationId xmlns:p14="http://schemas.microsoft.com/office/powerpoint/2010/main" val="1566104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1600" y="2420888"/>
            <a:ext cx="7632848" cy="738664"/>
          </a:xfrm>
          <a:prstGeom prst="rect">
            <a:avLst/>
          </a:prstGeom>
          <a:solidFill>
            <a:schemeClr val="tx1"/>
          </a:solidFill>
        </p:spPr>
        <p:txBody>
          <a:bodyPr wrap="square" rtlCol="0">
            <a:spAutoFit/>
          </a:bodyPr>
          <a:lstStyle/>
          <a:p>
            <a:r>
              <a:rPr lang="es-ES" sz="2800" dirty="0">
                <a:solidFill>
                  <a:srgbClr val="FF0000"/>
                </a:solidFill>
              </a:rPr>
              <a:t>“Un objetivo sin un PLAN es sólo un DESEO””. </a:t>
            </a:r>
          </a:p>
          <a:p>
            <a:pPr algn="just"/>
            <a:r>
              <a:rPr lang="es-ES" sz="1400" dirty="0">
                <a:solidFill>
                  <a:srgbClr val="FF0000"/>
                </a:solidFill>
              </a:rPr>
              <a:t>					</a:t>
            </a:r>
            <a:r>
              <a:rPr lang="es-ES" sz="1400" dirty="0" err="1">
                <a:solidFill>
                  <a:srgbClr val="FF0000"/>
                </a:solidFill>
              </a:rPr>
              <a:t>Antoine</a:t>
            </a:r>
            <a:r>
              <a:rPr lang="es-ES" sz="1400" dirty="0">
                <a:solidFill>
                  <a:srgbClr val="FF0000"/>
                </a:solidFill>
              </a:rPr>
              <a:t> de Saint </a:t>
            </a:r>
            <a:r>
              <a:rPr lang="es-ES" sz="1400" dirty="0" err="1">
                <a:solidFill>
                  <a:srgbClr val="FF0000"/>
                </a:solidFill>
              </a:rPr>
              <a:t>Exupéry</a:t>
            </a:r>
            <a:endParaRPr lang="es-ES_tradnl" sz="1400" dirty="0">
              <a:solidFill>
                <a:srgbClr val="FF0000"/>
              </a:solidFill>
            </a:endParaRPr>
          </a:p>
        </p:txBody>
      </p:sp>
    </p:spTree>
    <p:extLst>
      <p:ext uri="{BB962C8B-B14F-4D97-AF65-F5344CB8AC3E}">
        <p14:creationId xmlns:p14="http://schemas.microsoft.com/office/powerpoint/2010/main" val="41251180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descr="Pergamino"/>
          <p:cNvSpPr>
            <a:spLocks noChangeArrowheads="1"/>
          </p:cNvSpPr>
          <p:nvPr/>
        </p:nvSpPr>
        <p:spPr bwMode="auto">
          <a:xfrm>
            <a:off x="0" y="0"/>
            <a:ext cx="9144000" cy="6858000"/>
          </a:xfrm>
          <a:prstGeom prst="rect">
            <a:avLst/>
          </a:prstGeom>
          <a:noFill/>
          <a:ln w="9525">
            <a:solidFill>
              <a:schemeClr val="tx1"/>
            </a:solidFill>
            <a:miter lim="800000"/>
            <a:headEnd/>
            <a:tailEnd/>
          </a:ln>
          <a:effectLst>
            <a:outerShdw dist="25400" dir="5400000" algn="ctr" rotWithShape="0">
              <a:schemeClr val="bg2"/>
            </a:outerShdw>
          </a:effectLst>
        </p:spPr>
        <p:txBody>
          <a:bodyPr wrap="none" anchor="ctr"/>
          <a:lstStyle/>
          <a:p>
            <a:pPr lvl="3" algn="ctr"/>
            <a:endParaRPr lang="es-ES">
              <a:solidFill>
                <a:prstClr val="black"/>
              </a:solidFill>
              <a:latin typeface="Arial" pitchFamily="34" charset="0"/>
            </a:endParaRPr>
          </a:p>
        </p:txBody>
      </p:sp>
      <p:sp>
        <p:nvSpPr>
          <p:cNvPr id="139279" name="Text Box 15"/>
          <p:cNvSpPr txBox="1">
            <a:spLocks noChangeArrowheads="1"/>
          </p:cNvSpPr>
          <p:nvPr/>
        </p:nvSpPr>
        <p:spPr bwMode="auto">
          <a:xfrm>
            <a:off x="2133600" y="6324600"/>
            <a:ext cx="6705600" cy="276999"/>
          </a:xfrm>
          <a:prstGeom prst="rect">
            <a:avLst/>
          </a:prstGeom>
          <a:noFill/>
          <a:ln w="9525">
            <a:noFill/>
            <a:miter lim="800000"/>
            <a:headEnd/>
            <a:tailEnd/>
          </a:ln>
          <a:effectLst/>
        </p:spPr>
        <p:txBody>
          <a:bodyPr>
            <a:spAutoFit/>
          </a:bodyPr>
          <a:lstStyle/>
          <a:p>
            <a:pPr eaLnBrk="0" hangingPunct="0">
              <a:spcBef>
                <a:spcPct val="50000"/>
              </a:spcBef>
            </a:pPr>
            <a:r>
              <a:rPr lang="es-ES_tradnl" sz="1200" b="1" dirty="0">
                <a:solidFill>
                  <a:srgbClr val="0066FF"/>
                </a:solidFill>
                <a:latin typeface="Times New Roman" pitchFamily="18" charset="0"/>
              </a:rPr>
              <a:t>       </a:t>
            </a:r>
          </a:p>
        </p:txBody>
      </p:sp>
      <p:sp>
        <p:nvSpPr>
          <p:cNvPr id="139283" name="Rectangle 19"/>
          <p:cNvSpPr>
            <a:spLocks noChangeArrowheads="1"/>
          </p:cNvSpPr>
          <p:nvPr/>
        </p:nvSpPr>
        <p:spPr bwMode="auto">
          <a:xfrm>
            <a:off x="1000100" y="2071678"/>
            <a:ext cx="7391400" cy="366713"/>
          </a:xfrm>
          <a:prstGeom prst="rect">
            <a:avLst/>
          </a:prstGeom>
          <a:noFill/>
          <a:ln w="9525">
            <a:noFill/>
            <a:miter lim="800000"/>
            <a:headEnd/>
            <a:tailEnd/>
          </a:ln>
          <a:effectLst/>
        </p:spPr>
        <p:txBody>
          <a:bodyPr>
            <a:spAutoFit/>
          </a:bodyPr>
          <a:lstStyle/>
          <a:p>
            <a:endParaRPr lang="es-ES">
              <a:solidFill>
                <a:prstClr val="black"/>
              </a:solidFill>
              <a:latin typeface="Arial" pitchFamily="34" charset="0"/>
            </a:endParaRPr>
          </a:p>
        </p:txBody>
      </p:sp>
      <p:sp>
        <p:nvSpPr>
          <p:cNvPr id="139287" name="WordArt 23"/>
          <p:cNvSpPr>
            <a:spLocks noChangeArrowheads="1" noChangeShapeType="1" noTextEdit="1"/>
          </p:cNvSpPr>
          <p:nvPr/>
        </p:nvSpPr>
        <p:spPr bwMode="auto">
          <a:xfrm>
            <a:off x="1908175" y="3284538"/>
            <a:ext cx="2663825" cy="360362"/>
          </a:xfrm>
          <a:prstGeom prst="rect">
            <a:avLst/>
          </a:prstGeom>
        </p:spPr>
        <p:txBody>
          <a:bodyPr wrap="none" fromWordArt="1">
            <a:prstTxWarp prst="textPlain">
              <a:avLst>
                <a:gd name="adj" fmla="val 50000"/>
              </a:avLst>
            </a:prstTxWarp>
          </a:bodyPr>
          <a:lstStyle/>
          <a:p>
            <a:pPr algn="ctr"/>
            <a:r>
              <a:rPr lang="es-ES" sz="3600" kern="10">
                <a:ln w="9525">
                  <a:noFill/>
                  <a:round/>
                  <a:headEnd/>
                  <a:tailEnd/>
                </a:ln>
                <a:gradFill rotWithShape="1">
                  <a:gsLst>
                    <a:gs pos="0">
                      <a:srgbClr val="CC3300"/>
                    </a:gs>
                    <a:gs pos="50000">
                      <a:srgbClr val="94B6D2"/>
                    </a:gs>
                    <a:gs pos="100000">
                      <a:srgbClr val="CC3300"/>
                    </a:gs>
                  </a:gsLst>
                  <a:lin ang="2700000" scaled="1"/>
                </a:gradFill>
                <a:effectLst>
                  <a:prstShdw prst="shdw18" dist="17961" dir="13500000">
                    <a:srgbClr val="94B6D2">
                      <a:gamma/>
                      <a:shade val="60000"/>
                      <a:invGamma/>
                    </a:srgbClr>
                  </a:prstShdw>
                </a:effectLst>
                <a:latin typeface="Arial Black"/>
              </a:rPr>
              <a:t>Los contenidos</a:t>
            </a:r>
          </a:p>
        </p:txBody>
      </p:sp>
      <p:sp>
        <p:nvSpPr>
          <p:cNvPr id="139288" name="WordArt 24"/>
          <p:cNvSpPr>
            <a:spLocks noChangeArrowheads="1" noChangeShapeType="1" noTextEdit="1"/>
          </p:cNvSpPr>
          <p:nvPr/>
        </p:nvSpPr>
        <p:spPr bwMode="auto">
          <a:xfrm>
            <a:off x="1908175" y="2205038"/>
            <a:ext cx="2663825" cy="360362"/>
          </a:xfrm>
          <a:prstGeom prst="rect">
            <a:avLst/>
          </a:prstGeom>
        </p:spPr>
        <p:txBody>
          <a:bodyPr wrap="none" fromWordArt="1">
            <a:prstTxWarp prst="textPlain">
              <a:avLst>
                <a:gd name="adj" fmla="val 50000"/>
              </a:avLst>
            </a:prstTxWarp>
          </a:bodyPr>
          <a:lstStyle/>
          <a:p>
            <a:pPr algn="ctr"/>
            <a:r>
              <a:rPr lang="es-ES" sz="3600" kern="10" dirty="0">
                <a:ln w="9525">
                  <a:noFill/>
                  <a:round/>
                  <a:headEnd/>
                  <a:tailEnd/>
                </a:ln>
                <a:gradFill rotWithShape="1">
                  <a:gsLst>
                    <a:gs pos="0">
                      <a:srgbClr val="CC3300"/>
                    </a:gs>
                    <a:gs pos="50000">
                      <a:srgbClr val="94B6D2"/>
                    </a:gs>
                    <a:gs pos="100000">
                      <a:srgbClr val="CC3300"/>
                    </a:gs>
                  </a:gsLst>
                  <a:lin ang="2700000" scaled="1"/>
                </a:gradFill>
                <a:effectLst>
                  <a:prstShdw prst="shdw18" dist="17961" dir="13500000">
                    <a:srgbClr val="94B6D2">
                      <a:gamma/>
                      <a:shade val="60000"/>
                      <a:invGamma/>
                    </a:srgbClr>
                  </a:prstShdw>
                </a:effectLst>
                <a:latin typeface="Arial Black"/>
              </a:rPr>
              <a:t>Los objetivos</a:t>
            </a:r>
          </a:p>
        </p:txBody>
      </p:sp>
      <p:sp>
        <p:nvSpPr>
          <p:cNvPr id="139289" name="WordArt 25"/>
          <p:cNvSpPr>
            <a:spLocks noChangeArrowheads="1" noChangeShapeType="1" noTextEdit="1"/>
          </p:cNvSpPr>
          <p:nvPr/>
        </p:nvSpPr>
        <p:spPr bwMode="auto">
          <a:xfrm>
            <a:off x="5795963" y="3716338"/>
            <a:ext cx="2663825" cy="503237"/>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chemeClr val="tx1"/>
              </a:extrusionClr>
            </a:sp3d>
          </a:bodyPr>
          <a:lstStyle/>
          <a:p>
            <a:pPr algn="ctr"/>
            <a:r>
              <a:rPr lang="es-ES" sz="3600" kern="10">
                <a:ln w="9525">
                  <a:round/>
                  <a:headEnd/>
                  <a:tailEnd/>
                </a:ln>
                <a:gradFill rotWithShape="1">
                  <a:gsLst>
                    <a:gs pos="0">
                      <a:prstClr val="black"/>
                    </a:gs>
                    <a:gs pos="50000">
                      <a:srgbClr val="FFCC00"/>
                    </a:gs>
                    <a:gs pos="100000">
                      <a:prstClr val="black"/>
                    </a:gs>
                  </a:gsLst>
                  <a:lin ang="18900000" scaled="1"/>
                </a:gradFill>
                <a:latin typeface="Arial Black"/>
              </a:rPr>
              <a:t>las competencias</a:t>
            </a:r>
          </a:p>
        </p:txBody>
      </p:sp>
      <p:sp>
        <p:nvSpPr>
          <p:cNvPr id="139290" name="WordArt 26"/>
          <p:cNvSpPr>
            <a:spLocks noChangeArrowheads="1" noChangeShapeType="1" noTextEdit="1"/>
          </p:cNvSpPr>
          <p:nvPr/>
        </p:nvSpPr>
        <p:spPr bwMode="auto">
          <a:xfrm>
            <a:off x="533400" y="5181600"/>
            <a:ext cx="3733800" cy="431800"/>
          </a:xfrm>
          <a:prstGeom prst="rect">
            <a:avLst/>
          </a:prstGeom>
        </p:spPr>
        <p:txBody>
          <a:bodyPr wrap="none" fromWordArt="1">
            <a:prstTxWarp prst="textPlain">
              <a:avLst>
                <a:gd name="adj" fmla="val 50000"/>
              </a:avLst>
            </a:prstTxWarp>
          </a:bodyPr>
          <a:lstStyle/>
          <a:p>
            <a:pPr algn="ctr"/>
            <a:r>
              <a:rPr lang="es-ES" sz="3600" kern="10">
                <a:ln w="9525">
                  <a:noFill/>
                  <a:round/>
                  <a:headEnd/>
                  <a:tailEnd/>
                </a:ln>
                <a:gradFill rotWithShape="1">
                  <a:gsLst>
                    <a:gs pos="0">
                      <a:srgbClr val="CC3300"/>
                    </a:gs>
                    <a:gs pos="50000">
                      <a:srgbClr val="94B6D2"/>
                    </a:gs>
                    <a:gs pos="100000">
                      <a:srgbClr val="CC3300"/>
                    </a:gs>
                  </a:gsLst>
                  <a:lin ang="2700000" scaled="1"/>
                </a:gradFill>
                <a:effectLst>
                  <a:prstShdw prst="shdw18" dist="17961" dir="13500000">
                    <a:srgbClr val="94B6D2">
                      <a:gamma/>
                      <a:shade val="60000"/>
                      <a:invGamma/>
                    </a:srgbClr>
                  </a:prstShdw>
                </a:effectLst>
                <a:latin typeface="Arial Black"/>
              </a:rPr>
              <a:t>Los criterios de evaluación</a:t>
            </a:r>
          </a:p>
        </p:txBody>
      </p:sp>
      <p:sp>
        <p:nvSpPr>
          <p:cNvPr id="139292" name="Text Box 28"/>
          <p:cNvSpPr txBox="1">
            <a:spLocks noChangeArrowheads="1"/>
          </p:cNvSpPr>
          <p:nvPr/>
        </p:nvSpPr>
        <p:spPr bwMode="auto">
          <a:xfrm>
            <a:off x="5364163" y="2565400"/>
            <a:ext cx="2016125" cy="530225"/>
          </a:xfrm>
          <a:prstGeom prst="rect">
            <a:avLst/>
          </a:prstGeom>
          <a:solidFill>
            <a:srgbClr val="D9F5F9"/>
          </a:solidFill>
          <a:ln w="12700">
            <a:solidFill>
              <a:schemeClr val="tx1"/>
            </a:solidFill>
            <a:miter lim="800000"/>
            <a:headEnd/>
            <a:tailEnd/>
          </a:ln>
          <a:effectLst>
            <a:outerShdw dist="107763" dir="18900000" algn="ctr" rotWithShape="0">
              <a:srgbClr val="808080">
                <a:alpha val="50000"/>
              </a:srgbClr>
            </a:outerShdw>
          </a:effectLst>
        </p:spPr>
        <p:txBody>
          <a:bodyPr>
            <a:spAutoFit/>
          </a:bodyPr>
          <a:lstStyle/>
          <a:p>
            <a:pPr algn="ctr">
              <a:spcBef>
                <a:spcPct val="50000"/>
              </a:spcBef>
            </a:pPr>
            <a:r>
              <a:rPr lang="es-ES_tradnl" sz="1400" b="1">
                <a:solidFill>
                  <a:prstClr val="black"/>
                </a:solidFill>
                <a:latin typeface="Verdana" pitchFamily="34" charset="0"/>
              </a:rPr>
              <a:t>Deben asegurar el desarrollo de</a:t>
            </a:r>
            <a:endParaRPr lang="es-ES" sz="1400" b="1">
              <a:solidFill>
                <a:prstClr val="black"/>
              </a:solidFill>
              <a:latin typeface="Verdana" pitchFamily="34" charset="0"/>
            </a:endParaRPr>
          </a:p>
        </p:txBody>
      </p:sp>
      <p:sp>
        <p:nvSpPr>
          <p:cNvPr id="139295" name="Text Box 31"/>
          <p:cNvSpPr txBox="1">
            <a:spLocks noChangeArrowheads="1"/>
          </p:cNvSpPr>
          <p:nvPr/>
        </p:nvSpPr>
        <p:spPr bwMode="auto">
          <a:xfrm>
            <a:off x="5364163" y="4868863"/>
            <a:ext cx="2016125" cy="742950"/>
          </a:xfrm>
          <a:prstGeom prst="rect">
            <a:avLst/>
          </a:prstGeom>
          <a:solidFill>
            <a:srgbClr val="D9F5F9"/>
          </a:solidFill>
          <a:ln w="12700">
            <a:solidFill>
              <a:schemeClr val="tx1"/>
            </a:solidFill>
            <a:miter lim="800000"/>
            <a:headEnd/>
            <a:tailEnd/>
          </a:ln>
          <a:effectLst>
            <a:outerShdw dist="107763" dir="18900000" algn="ctr" rotWithShape="0">
              <a:srgbClr val="808080">
                <a:alpha val="50000"/>
              </a:srgbClr>
            </a:outerShdw>
          </a:effectLst>
        </p:spPr>
        <p:txBody>
          <a:bodyPr>
            <a:spAutoFit/>
          </a:bodyPr>
          <a:lstStyle/>
          <a:p>
            <a:pPr algn="ctr">
              <a:spcBef>
                <a:spcPct val="50000"/>
              </a:spcBef>
            </a:pPr>
            <a:r>
              <a:rPr lang="es-ES_tradnl" sz="1400" b="1">
                <a:solidFill>
                  <a:prstClr val="black"/>
                </a:solidFill>
                <a:latin typeface="Verdana" pitchFamily="34" charset="0"/>
              </a:rPr>
              <a:t>Son referentes para la adquisición de</a:t>
            </a:r>
            <a:endParaRPr lang="es-ES" sz="1400" b="1">
              <a:solidFill>
                <a:prstClr val="black"/>
              </a:solidFill>
              <a:latin typeface="Verdana" pitchFamily="34" charset="0"/>
            </a:endParaRPr>
          </a:p>
        </p:txBody>
      </p:sp>
      <p:sp>
        <p:nvSpPr>
          <p:cNvPr id="139297" name="WordArt 33"/>
          <p:cNvSpPr>
            <a:spLocks noChangeArrowheads="1" noChangeShapeType="1" noTextEdit="1"/>
          </p:cNvSpPr>
          <p:nvPr/>
        </p:nvSpPr>
        <p:spPr bwMode="auto">
          <a:xfrm>
            <a:off x="3132138" y="2781300"/>
            <a:ext cx="215900" cy="215900"/>
          </a:xfrm>
          <a:prstGeom prst="rect">
            <a:avLst/>
          </a:prstGeom>
        </p:spPr>
        <p:txBody>
          <a:bodyPr wrap="none" fromWordArt="1">
            <a:prstTxWarp prst="textPlain">
              <a:avLst>
                <a:gd name="adj" fmla="val 50000"/>
              </a:avLst>
            </a:prstTxWarp>
          </a:bodyPr>
          <a:lstStyle/>
          <a:p>
            <a:pPr algn="ctr"/>
            <a:r>
              <a:rPr lang="es-ES" sz="3600" kern="10" spc="720">
                <a:ln w="9525">
                  <a:noFill/>
                  <a:round/>
                  <a:headEnd/>
                  <a:tailEnd/>
                </a:ln>
                <a:gradFill rotWithShape="1">
                  <a:gsLst>
                    <a:gs pos="0">
                      <a:srgbClr val="94B6D2"/>
                    </a:gs>
                    <a:gs pos="50000">
                      <a:srgbClr val="CC3300"/>
                    </a:gs>
                    <a:gs pos="100000">
                      <a:srgbClr val="94B6D2"/>
                    </a:gs>
                  </a:gsLst>
                  <a:lin ang="5400000" scaled="1"/>
                </a:gradFill>
                <a:effectLst>
                  <a:prstShdw prst="shdw18" dist="17961" dir="13500000">
                    <a:srgbClr val="94B6D2">
                      <a:gamma/>
                      <a:shade val="60000"/>
                      <a:invGamma/>
                    </a:srgbClr>
                  </a:prstShdw>
                </a:effectLst>
                <a:latin typeface="Arial Black"/>
              </a:rPr>
              <a:t>y</a:t>
            </a:r>
          </a:p>
        </p:txBody>
      </p:sp>
      <p:sp>
        <p:nvSpPr>
          <p:cNvPr id="139300" name="AutoShape 36"/>
          <p:cNvSpPr>
            <a:spLocks noChangeArrowheads="1"/>
          </p:cNvSpPr>
          <p:nvPr/>
        </p:nvSpPr>
        <p:spPr bwMode="auto">
          <a:xfrm>
            <a:off x="4114800" y="2667000"/>
            <a:ext cx="976313" cy="485775"/>
          </a:xfrm>
          <a:prstGeom prst="rightArrow">
            <a:avLst>
              <a:gd name="adj1" fmla="val 50000"/>
              <a:gd name="adj2" fmla="val 50245"/>
            </a:avLst>
          </a:prstGeom>
          <a:gradFill rotWithShape="1">
            <a:gsLst>
              <a:gs pos="0">
                <a:srgbClr val="0000CC"/>
              </a:gs>
              <a:gs pos="50000">
                <a:srgbClr val="33CC33"/>
              </a:gs>
              <a:gs pos="100000">
                <a:srgbClr val="0000CC"/>
              </a:gs>
            </a:gsLst>
            <a:lin ang="5400000" scaled="1"/>
          </a:gradFill>
          <a:ln w="9525">
            <a:noFill/>
            <a:miter lim="800000"/>
            <a:headEnd/>
            <a:tailEnd/>
          </a:ln>
          <a:effectLst>
            <a:prstShdw prst="shdw18" dist="17961" dir="13500000">
              <a:srgbClr val="33CC33">
                <a:gamma/>
                <a:shade val="60000"/>
                <a:invGamma/>
              </a:srgbClr>
            </a:prstShdw>
          </a:effectLst>
        </p:spPr>
        <p:txBody>
          <a:bodyPr wrap="none" anchor="ctr"/>
          <a:lstStyle/>
          <a:p>
            <a:endParaRPr lang="es-ES">
              <a:solidFill>
                <a:prstClr val="black"/>
              </a:solidFill>
            </a:endParaRPr>
          </a:p>
        </p:txBody>
      </p:sp>
      <p:sp>
        <p:nvSpPr>
          <p:cNvPr id="139301" name="AutoShape 37"/>
          <p:cNvSpPr>
            <a:spLocks noChangeArrowheads="1"/>
          </p:cNvSpPr>
          <p:nvPr/>
        </p:nvSpPr>
        <p:spPr bwMode="auto">
          <a:xfrm>
            <a:off x="4343400" y="5181600"/>
            <a:ext cx="976313" cy="485775"/>
          </a:xfrm>
          <a:prstGeom prst="rightArrow">
            <a:avLst>
              <a:gd name="adj1" fmla="val 50000"/>
              <a:gd name="adj2" fmla="val 50245"/>
            </a:avLst>
          </a:prstGeom>
          <a:gradFill rotWithShape="1">
            <a:gsLst>
              <a:gs pos="0">
                <a:srgbClr val="33CC33"/>
              </a:gs>
              <a:gs pos="100000">
                <a:srgbClr val="0000CC"/>
              </a:gs>
            </a:gsLst>
            <a:lin ang="5400000" scaled="1"/>
          </a:gradFill>
          <a:ln w="9525">
            <a:noFill/>
            <a:miter lim="800000"/>
            <a:headEnd/>
            <a:tailEnd/>
          </a:ln>
          <a:effectLst>
            <a:prstShdw prst="shdw18" dist="17961" dir="13500000">
              <a:srgbClr val="33CC33">
                <a:gamma/>
                <a:shade val="60000"/>
                <a:invGamma/>
              </a:srgbClr>
            </a:prstShdw>
          </a:effectLst>
        </p:spPr>
        <p:txBody>
          <a:bodyPr wrap="none" anchor="ctr"/>
          <a:lstStyle/>
          <a:p>
            <a:endParaRPr lang="es-ES">
              <a:solidFill>
                <a:prstClr val="black"/>
              </a:solidFill>
            </a:endParaRPr>
          </a:p>
        </p:txBody>
      </p:sp>
      <p:sp>
        <p:nvSpPr>
          <p:cNvPr id="139303" name="AutoShape 39"/>
          <p:cNvSpPr>
            <a:spLocks noChangeArrowheads="1"/>
          </p:cNvSpPr>
          <p:nvPr/>
        </p:nvSpPr>
        <p:spPr bwMode="auto">
          <a:xfrm>
            <a:off x="7524750" y="2781300"/>
            <a:ext cx="733425" cy="836613"/>
          </a:xfrm>
          <a:prstGeom prst="curvedLeftArrow">
            <a:avLst>
              <a:gd name="adj1" fmla="val 22814"/>
              <a:gd name="adj2" fmla="val 45628"/>
              <a:gd name="adj3" fmla="val 33333"/>
            </a:avLst>
          </a:prstGeom>
          <a:gradFill rotWithShape="1">
            <a:gsLst>
              <a:gs pos="0">
                <a:srgbClr val="0000CC"/>
              </a:gs>
              <a:gs pos="50000">
                <a:srgbClr val="33CC33"/>
              </a:gs>
              <a:gs pos="100000">
                <a:srgbClr val="0000CC"/>
              </a:gs>
            </a:gsLst>
            <a:lin ang="5400000" scaled="1"/>
          </a:gradFill>
          <a:ln w="9525">
            <a:noFill/>
            <a:miter lim="800000"/>
            <a:headEnd/>
            <a:tailEnd/>
          </a:ln>
          <a:effectLst>
            <a:prstShdw prst="shdw18" dist="17961" dir="13500000">
              <a:srgbClr val="33CC33">
                <a:gamma/>
                <a:shade val="60000"/>
                <a:invGamma/>
              </a:srgbClr>
            </a:prstShdw>
          </a:effectLst>
        </p:spPr>
        <p:txBody>
          <a:bodyPr wrap="none" anchor="ctr"/>
          <a:lstStyle/>
          <a:p>
            <a:endParaRPr lang="es-ES">
              <a:solidFill>
                <a:prstClr val="black"/>
              </a:solidFill>
            </a:endParaRPr>
          </a:p>
        </p:txBody>
      </p:sp>
      <p:sp>
        <p:nvSpPr>
          <p:cNvPr id="139304" name="AutoShape 40"/>
          <p:cNvSpPr>
            <a:spLocks noChangeArrowheads="1"/>
          </p:cNvSpPr>
          <p:nvPr/>
        </p:nvSpPr>
        <p:spPr bwMode="auto">
          <a:xfrm>
            <a:off x="7543800" y="4572000"/>
            <a:ext cx="852488" cy="9906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adFill rotWithShape="1">
            <a:gsLst>
              <a:gs pos="0">
                <a:srgbClr val="33CC33"/>
              </a:gs>
              <a:gs pos="100000">
                <a:srgbClr val="0000CC"/>
              </a:gs>
            </a:gsLst>
            <a:lin ang="5400000" scaled="1"/>
          </a:gradFill>
          <a:ln w="9525">
            <a:noFill/>
            <a:miter lim="800000"/>
            <a:headEnd/>
            <a:tailEnd/>
          </a:ln>
          <a:effectLst>
            <a:prstShdw prst="shdw18" dist="17961" dir="13500000">
              <a:srgbClr val="33CC33">
                <a:gamma/>
                <a:shade val="60000"/>
                <a:invGamma/>
              </a:srgbClr>
            </a:prstShdw>
          </a:effectLst>
        </p:spPr>
        <p:txBody>
          <a:bodyPr wrap="none" anchor="ctr"/>
          <a:lstStyle/>
          <a:p>
            <a:endParaRPr lang="es-ES">
              <a:solidFill>
                <a:prstClr val="black"/>
              </a:solidFill>
            </a:endParaRPr>
          </a:p>
        </p:txBody>
      </p:sp>
    </p:spTree>
    <p:extLst>
      <p:ext uri="{BB962C8B-B14F-4D97-AF65-F5344CB8AC3E}">
        <p14:creationId xmlns:p14="http://schemas.microsoft.com/office/powerpoint/2010/main" val="243608197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907704" y="908720"/>
            <a:ext cx="5001344" cy="4576230"/>
          </a:xfrm>
          <a:prstGeom prst="rect">
            <a:avLst/>
          </a:prstGeom>
        </p:spPr>
      </p:pic>
    </p:spTree>
    <p:extLst>
      <p:ext uri="{BB962C8B-B14F-4D97-AF65-F5344CB8AC3E}">
        <p14:creationId xmlns:p14="http://schemas.microsoft.com/office/powerpoint/2010/main" val="35647391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32836</TotalTime>
  <Words>6281</Words>
  <Application>Microsoft Office PowerPoint</Application>
  <PresentationFormat>Presentación en pantalla (4:3)</PresentationFormat>
  <Paragraphs>655</Paragraphs>
  <Slides>88</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88</vt:i4>
      </vt:variant>
    </vt:vector>
  </HeadingPairs>
  <TitlesOfParts>
    <vt:vector size="97" baseType="lpstr">
      <vt:lpstr>Arial</vt:lpstr>
      <vt:lpstr>Arial Black</vt:lpstr>
      <vt:lpstr>Calibri</vt:lpstr>
      <vt:lpstr>Times New Roman</vt:lpstr>
      <vt:lpstr>Tw Cen MT</vt:lpstr>
      <vt:lpstr>Verdana</vt:lpstr>
      <vt:lpstr>Wingdings</vt:lpstr>
      <vt:lpstr>Wingdings 2</vt:lpstr>
      <vt:lpstr>Intermedio</vt:lpstr>
      <vt:lpstr>Presentación de PowerPoint</vt:lpstr>
      <vt:lpstr>El perfil profesional. 2021</vt:lpstr>
      <vt:lpstr>UNESCO. Informe Delors. 1996</vt:lpstr>
      <vt:lpstr>Presentación de PowerPoint</vt:lpstr>
      <vt:lpstr>OCDE. DeSeCo. 1997</vt:lpstr>
      <vt:lpstr>Presentación de PowerPoint</vt:lpstr>
      <vt:lpstr>OCDE. Programa Internacional para la Evaluación de Estudiantes. 1997</vt:lpstr>
      <vt:lpstr>UE. Estrategia de Lisboa 2000. </vt:lpstr>
      <vt:lpstr>Presentación de PowerPoint</vt:lpstr>
      <vt:lpstr>Presentación de PowerPoint</vt:lpstr>
      <vt:lpstr>Presentación de PowerPoint</vt:lpstr>
      <vt:lpstr>Ministerio de Educación de España.</vt:lpstr>
      <vt:lpstr>Normativa: ESO y Bachillerato</vt:lpstr>
      <vt:lpstr>Normativa: Formación Profesional</vt:lpstr>
      <vt:lpstr>Presentación de PowerPoint</vt:lpstr>
      <vt:lpstr>Currículo, definición DRAE</vt:lpstr>
      <vt:lpstr>Currículo LOMCE, elementos</vt:lpstr>
      <vt:lpstr>Currículo, evolución en España</vt:lpstr>
      <vt:lpstr>Currículo LOMCE  R.D 1105/2014, por el que se establece el currículo básico ESO y Bachillerato.</vt:lpstr>
      <vt:lpstr>La Programación didáctica. Secundaria</vt:lpstr>
      <vt:lpstr>La Programación didáctica. FP 1</vt:lpstr>
      <vt:lpstr>La Programación didáctica. FP 2</vt:lpstr>
      <vt:lpstr>Presentación de PowerPoint</vt:lpstr>
      <vt:lpstr>Contenidos LOMCE</vt:lpstr>
      <vt:lpstr>Contenidos LOMCE</vt:lpstr>
      <vt:lpstr>Currículo LOMCE, contenidos  R.D 1105/2014, por el que se establece el currículo básico ESO y Bachillerato.</vt:lpstr>
      <vt:lpstr>Secuenciar contenidos.</vt:lpstr>
      <vt:lpstr>Secuenciar contenidos.</vt:lpstr>
      <vt:lpstr>Secuenciar contenidos.</vt:lpstr>
      <vt:lpstr>Secuenciar contenidos.</vt:lpstr>
      <vt:lpstr>Secuenciar contenidos.</vt:lpstr>
      <vt:lpstr>Presentación de PowerPoint</vt:lpstr>
      <vt:lpstr>Temporalizar contenidos.</vt:lpstr>
      <vt:lpstr>Presentación de PowerPoint</vt:lpstr>
      <vt:lpstr>Currículo LOMCE, criterios evaluación  R.D 1105/2014, por el que se establece el currículo básico ESO y Bachillerato.</vt:lpstr>
      <vt:lpstr>Criterios de evaluación. LOMCE</vt:lpstr>
      <vt:lpstr>Criterios de evaluación. Secundaria</vt:lpstr>
      <vt:lpstr>Criterios de evaluación. Secundaria</vt:lpstr>
      <vt:lpstr>Criterios de evaluación. Bachillerato</vt:lpstr>
      <vt:lpstr>Presentación de PowerPoint</vt:lpstr>
      <vt:lpstr>Estándares. Definición DRAE</vt:lpstr>
      <vt:lpstr>Estándares de aprendizaje LOMCE</vt:lpstr>
      <vt:lpstr>Currículo LOMCE, estándares  R.D 1105/2014, por el que se establece el currículo básico ESO y Bachillerato.</vt:lpstr>
      <vt:lpstr>Diferencia entre estándares de aprendizaje y criterios de evaluación</vt:lpstr>
      <vt:lpstr>Competencias y estándares, importancia</vt:lpstr>
      <vt:lpstr>Presentación de PowerPoint</vt:lpstr>
      <vt:lpstr> Competencias LOMCE (R.D. 1105/2014, artº 2) </vt:lpstr>
      <vt:lpstr>Competencias LOMCE, características</vt:lpstr>
      <vt:lpstr>Competencias LOMCE</vt:lpstr>
      <vt:lpstr>Competencias LOMCE</vt:lpstr>
      <vt:lpstr>Competencias. Evolución</vt:lpstr>
      <vt:lpstr>Competencias y estándares LOMCE</vt:lpstr>
      <vt:lpstr>Presentación de PowerPoint</vt:lpstr>
      <vt:lpstr>Presentación de PowerPoint</vt:lpstr>
      <vt:lpstr>Orden ECD/65/2015.  Función competencias  </vt:lpstr>
      <vt:lpstr>Presentación de PowerPoint</vt:lpstr>
      <vt:lpstr>Presentación de PowerPoint</vt:lpstr>
      <vt:lpstr>Presentación de PowerPoint</vt:lpstr>
      <vt:lpstr>Orden ECD/65/2015.  Función competencias  </vt:lpstr>
      <vt:lpstr>Presentación de PowerPoint</vt:lpstr>
      <vt:lpstr>Presentación de PowerPoint</vt:lpstr>
      <vt:lpstr>Presentación de PowerPoint</vt:lpstr>
      <vt:lpstr>Orden ECD/65/2015. Evaluación 1</vt:lpstr>
      <vt:lpstr>Orden ECD/65/2015. Evaluación 2</vt:lpstr>
      <vt:lpstr>Orden ECD/65/2015. Evaluación 3</vt:lpstr>
      <vt:lpstr>Presentación de PowerPoint</vt:lpstr>
      <vt:lpstr>Metodología</vt:lpstr>
      <vt:lpstr>Orden ECD/65/2015. Metodología 1</vt:lpstr>
      <vt:lpstr>Orden ECD/65/2015. Metodología 2</vt:lpstr>
      <vt:lpstr>Orden ECD/65/2015. Metodología 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Normativa</dc:title>
  <dc:creator>Fernando A</dc:creator>
  <cp:lastModifiedBy>ANA MARIA PAINO CARMONA</cp:lastModifiedBy>
  <cp:revision>306</cp:revision>
  <dcterms:created xsi:type="dcterms:W3CDTF">2015-09-11T04:06:46Z</dcterms:created>
  <dcterms:modified xsi:type="dcterms:W3CDTF">2021-10-29T07:43:22Z</dcterms:modified>
</cp:coreProperties>
</file>