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9144000" cy="5143500" type="screen16x9"/>
  <p:notesSz cx="6858000" cy="9144000"/>
  <p:embeddedFontLst>
    <p:embeddedFont>
      <p:font typeface="Lato" panose="020B0604020202020204" pitchFamily="34" charset="0"/>
      <p:regular r:id="rId56"/>
      <p:bold r:id="rId57"/>
      <p:italic r:id="rId58"/>
      <p:boldItalic r:id="rId59"/>
    </p:embeddedFont>
    <p:embeddedFont>
      <p:font typeface="Raleway" panose="020B0604020202020204" pitchFamily="2" charset="0"/>
      <p:regular r:id="rId60"/>
      <p:bold r:id="rId61"/>
      <p:italic r:id="rId62"/>
      <p:boldItalic r:id="rId6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372"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63" Type="http://schemas.openxmlformats.org/officeDocument/2006/relationships/font" Target="fonts/font8.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3.fntdata"/><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font" Target="fonts/font6.fntdata"/><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1.fntdata"/><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4.fntdata"/><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2.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5.fntdata"/><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158fb459f2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158fb459f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158fb459f2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158fb459f2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158fb459f2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158fb459f2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158fb459f2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158fb459f2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161aab9b0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161aab9b0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161aab9b07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1161aab9b0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161aab9b07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161aab9b0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161aab9b07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161aab9b07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161aab9b07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161aab9b0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161aab9b07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161aab9b07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115b0c77e5_0_2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115b0c77e5_0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161aab9b07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161aab9b0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13e6b1862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13e6b186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1161aab9b07_0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1161aab9b07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161aab9b07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1161aab9b07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1161aab9b07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1161aab9b07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1161aab9b07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1161aab9b07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1161aab9b07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1161aab9b07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1115b0c77e5_0_2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1115b0c77e5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1115b0c77e5_0_3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1115b0c77e5_0_3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1115b0c77e5_0_2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1115b0c77e5_0_2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115b0c77e5_0_2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115b0c77e5_0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1115b0c77e5_0_3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1115b0c77e5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1115b0c77e5_0_3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 name="Google Shape;264;g1115b0c77e5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1115b0c77e5_0_3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1115b0c77e5_0_3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1115b0c77e5_0_3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1115b0c77e5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1115b0c77e5_0_3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1115b0c77e5_0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1115b0c77e5_0_3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1115b0c77e5_0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1115b0c77e5_0_3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1115b0c77e5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1115b0c77e5_0_3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1115b0c77e5_0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1115b0c77e5_0_3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1115b0c77e5_0_3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1115b0c77e5_0_3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1115b0c77e5_0_3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115b0c77e5_0_2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115b0c77e5_0_2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1115b0c77e5_0_3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1115b0c77e5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113b5e16db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113b5e16db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113b5e16db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113b5e16db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113b5e16db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113b5e16db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113b5e16db2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113b5e16db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113b5e16db2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113b5e16db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113b5e16db2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4" name="Google Shape;354;g113b5e16db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113b5e16db2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113b5e16db2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113b5e16db2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113b5e16db2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d209e594c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d209e594c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158f94f67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158f94f67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d209e594ce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d209e594c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d209e594ce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d209e594ce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d209e594ce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d209e594c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11890c9f44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11890c9f44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158f94f67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158f94f67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158f94f67d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158f94f67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158f94f67d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158f94f67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158fb459f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158fb459f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850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Recursos y habilidades psicológicas en entornos de cambio COVID-19</a:t>
            </a:r>
            <a:endParaRPr/>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fontScale="40000" lnSpcReduction="10000"/>
          </a:bodyPr>
          <a:lstStyle/>
          <a:p>
            <a:pPr marL="0" lvl="0" indent="0" algn="l" rtl="0">
              <a:spcBef>
                <a:spcPts val="0"/>
              </a:spcBef>
              <a:spcAft>
                <a:spcPts val="0"/>
              </a:spcAft>
              <a:buNone/>
            </a:pPr>
            <a:endParaRPr sz="6444" b="1">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Potenciación de recursos personales</a:t>
            </a:r>
            <a:endParaRPr/>
          </a:p>
        </p:txBody>
      </p:sp>
      <p:sp>
        <p:nvSpPr>
          <p:cNvPr id="141" name="Google Shape;141;p22"/>
          <p:cNvSpPr txBox="1">
            <a:spLocks noGrp="1"/>
          </p:cNvSpPr>
          <p:nvPr>
            <p:ph type="body" idx="1"/>
          </p:nvPr>
        </p:nvSpPr>
        <p:spPr>
          <a:xfrm>
            <a:off x="727650" y="1949775"/>
            <a:ext cx="7688700" cy="29454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358"/>
              <a:buNone/>
            </a:pPr>
            <a:r>
              <a:rPr lang="es" sz="1322">
                <a:latin typeface="Raleway"/>
                <a:ea typeface="Raleway"/>
                <a:cs typeface="Raleway"/>
                <a:sym typeface="Raleway"/>
              </a:rPr>
              <a:t>El </a:t>
            </a:r>
            <a:r>
              <a:rPr lang="es" sz="1322" b="1">
                <a:latin typeface="Raleway"/>
                <a:ea typeface="Raleway"/>
                <a:cs typeface="Raleway"/>
                <a:sym typeface="Raleway"/>
              </a:rPr>
              <a:t>objetivo</a:t>
            </a:r>
            <a:r>
              <a:rPr lang="es" sz="1322">
                <a:latin typeface="Raleway"/>
                <a:ea typeface="Raleway"/>
                <a:cs typeface="Raleway"/>
                <a:sym typeface="Raleway"/>
              </a:rPr>
              <a:t> no es combatir las emociones que no nos gustan (ansiedad,  tristeza, rabia,…), sino retomar la gestión de nosotros mismos a pesar de ellas.</a:t>
            </a:r>
            <a:endParaRPr sz="1322">
              <a:latin typeface="Raleway"/>
              <a:ea typeface="Raleway"/>
              <a:cs typeface="Raleway"/>
              <a:sym typeface="Raleway"/>
            </a:endParaRPr>
          </a:p>
          <a:p>
            <a:pPr marL="0" lvl="0" indent="0" algn="l" rtl="0">
              <a:lnSpc>
                <a:spcPct val="105000"/>
              </a:lnSpc>
              <a:spcBef>
                <a:spcPts val="1200"/>
              </a:spcBef>
              <a:spcAft>
                <a:spcPts val="1200"/>
              </a:spcAft>
              <a:buSzPts val="358"/>
              <a:buNone/>
            </a:pPr>
            <a:r>
              <a:rPr lang="es" sz="1322">
                <a:latin typeface="Raleway"/>
                <a:ea typeface="Raleway"/>
                <a:cs typeface="Raleway"/>
                <a:sym typeface="Raleway"/>
              </a:rPr>
              <a:t>Debe evitarse la idea de que las respuestas a la situación vivida constituyen ‘síntomas’ de algún trastorno mental que escapan a la comprensión y al control del individuo y que, por lo tanto, deban ser combatidos. Por el contrario, se trata de reacciones normales y saludables que requieren aceptación. De lo contrario, se favorece la</a:t>
            </a:r>
            <a:r>
              <a:rPr lang="es" sz="1322" b="1">
                <a:latin typeface="Raleway"/>
                <a:ea typeface="Raleway"/>
                <a:cs typeface="Raleway"/>
                <a:sym typeface="Raleway"/>
              </a:rPr>
              <a:t> percepción de incontrolabilidad</a:t>
            </a:r>
            <a:r>
              <a:rPr lang="es" sz="1322">
                <a:latin typeface="Raleway"/>
                <a:ea typeface="Raleway"/>
                <a:cs typeface="Raleway"/>
                <a:sym typeface="Raleway"/>
              </a:rPr>
              <a:t>, la no implicación activa en el proceso y el recurso al ‘tratamiento’ farmacológico como eje central.</a:t>
            </a:r>
            <a:endParaRPr sz="1322">
              <a:latin typeface="Raleway"/>
              <a:ea typeface="Raleway"/>
              <a:cs typeface="Raleway"/>
              <a:sym typeface="Raleway"/>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47" name="Google Shape;147;p23"/>
          <p:cNvSpPr txBox="1">
            <a:spLocks noGrp="1"/>
          </p:cNvSpPr>
          <p:nvPr>
            <p:ph type="body" idx="1"/>
          </p:nvPr>
        </p:nvSpPr>
        <p:spPr>
          <a:xfrm>
            <a:off x="729450" y="2078875"/>
            <a:ext cx="7688700" cy="292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440"/>
              <a:buNone/>
            </a:pPr>
            <a:r>
              <a:rPr lang="es" sz="1320">
                <a:latin typeface="Raleway"/>
                <a:ea typeface="Raleway"/>
                <a:cs typeface="Raleway"/>
                <a:sym typeface="Raleway"/>
              </a:rPr>
              <a:t>Existe una tendencia psicológica común  en que esperamos a sentirnos bien para actuar. Cuando más bien se trata de lo contrario, hay que actuar para sentirse bien. Desarrollar actividades gratificantes será esencial.</a:t>
            </a:r>
            <a:endParaRPr sz="1320">
              <a:latin typeface="Raleway"/>
              <a:ea typeface="Raleway"/>
              <a:cs typeface="Raleway"/>
              <a:sym typeface="Raleway"/>
            </a:endParaRPr>
          </a:p>
          <a:p>
            <a:pPr marL="0" lvl="0" indent="0" algn="l" rtl="0">
              <a:spcBef>
                <a:spcPts val="1200"/>
              </a:spcBef>
              <a:spcAft>
                <a:spcPts val="0"/>
              </a:spcAft>
              <a:buSzPts val="440"/>
              <a:buNone/>
            </a:pPr>
            <a:r>
              <a:rPr lang="es" sz="1320">
                <a:latin typeface="Raleway"/>
                <a:ea typeface="Raleway"/>
                <a:cs typeface="Raleway"/>
                <a:sym typeface="Raleway"/>
              </a:rPr>
              <a:t>De particular importancia es el replanteamiento de algunas asunciones culturales arraigadas y que se manifiestan en que:</a:t>
            </a:r>
            <a:endParaRPr sz="1320">
              <a:latin typeface="Raleway"/>
              <a:ea typeface="Raleway"/>
              <a:cs typeface="Raleway"/>
              <a:sym typeface="Raleway"/>
            </a:endParaRPr>
          </a:p>
          <a:p>
            <a:pPr marL="457200" lvl="0" indent="-312420" algn="l" rtl="0">
              <a:spcBef>
                <a:spcPts val="1200"/>
              </a:spcBef>
              <a:spcAft>
                <a:spcPts val="0"/>
              </a:spcAft>
              <a:buSzPts val="1320"/>
              <a:buFont typeface="Raleway"/>
              <a:buChar char="●"/>
            </a:pPr>
            <a:r>
              <a:rPr lang="es" sz="1320">
                <a:latin typeface="Raleway"/>
                <a:ea typeface="Raleway"/>
                <a:cs typeface="Raleway"/>
                <a:sym typeface="Raleway"/>
              </a:rPr>
              <a:t>Hay que estar completamente libres de malestar o sufrimiento para poder vivir felizmente. Todo sufrimiento (dolor, temor, tristeza, rabia, culpabilidad…) es negativo, signo de patología, y debe ser combatido a toda costa.</a:t>
            </a:r>
            <a:endParaRPr sz="1320">
              <a:latin typeface="Raleway"/>
              <a:ea typeface="Raleway"/>
              <a:cs typeface="Raleway"/>
              <a:sym typeface="Raleway"/>
            </a:endParaRPr>
          </a:p>
          <a:p>
            <a:pPr marL="457200" lvl="0" indent="-312420" algn="l" rtl="0">
              <a:spcBef>
                <a:spcPts val="0"/>
              </a:spcBef>
              <a:spcAft>
                <a:spcPts val="0"/>
              </a:spcAft>
              <a:buSzPts val="1320"/>
              <a:buFont typeface="Raleway"/>
              <a:buChar char="●"/>
            </a:pPr>
            <a:r>
              <a:rPr lang="es" sz="1320">
                <a:latin typeface="Raleway"/>
                <a:ea typeface="Raleway"/>
                <a:cs typeface="Raleway"/>
                <a:sym typeface="Raleway"/>
              </a:rPr>
              <a:t>Se tiende a la supresión social de determinadas emociones que no queremos sentir, o el combate contra determinados pensamientos considerados indeseables, o, en general, contra el malestar o el sufrimiento (Ej. Resistencia= Resistencia, psicoanálisis clásico).</a:t>
            </a:r>
            <a:endParaRPr sz="1320">
              <a:latin typeface="Raleway"/>
              <a:ea typeface="Raleway"/>
              <a:cs typeface="Raleway"/>
              <a:sym typeface="Raleway"/>
            </a:endParaRPr>
          </a:p>
          <a:p>
            <a:pPr marL="0" lvl="0" indent="0" algn="l" rtl="0">
              <a:spcBef>
                <a:spcPts val="1200"/>
              </a:spcBef>
              <a:spcAft>
                <a:spcPts val="1200"/>
              </a:spcAft>
              <a:buSzPts val="440"/>
              <a:buNone/>
            </a:pPr>
            <a:endParaRPr sz="1320">
              <a:latin typeface="Raleway"/>
              <a:ea typeface="Raleway"/>
              <a:cs typeface="Raleway"/>
              <a:sym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53" name="Google Shape;153;p24"/>
          <p:cNvSpPr txBox="1">
            <a:spLocks noGrp="1"/>
          </p:cNvSpPr>
          <p:nvPr>
            <p:ph type="body" idx="1"/>
          </p:nvPr>
        </p:nvSpPr>
        <p:spPr>
          <a:xfrm>
            <a:off x="729450" y="2088800"/>
            <a:ext cx="7688700" cy="226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
                <a:latin typeface="Raleway"/>
                <a:ea typeface="Raleway"/>
                <a:cs typeface="Raleway"/>
                <a:sym typeface="Raleway"/>
              </a:rPr>
              <a:t>Se trata, por tanto, de </a:t>
            </a:r>
            <a:r>
              <a:rPr lang="es" b="1">
                <a:latin typeface="Raleway"/>
                <a:ea typeface="Raleway"/>
                <a:cs typeface="Raleway"/>
                <a:sym typeface="Raleway"/>
              </a:rPr>
              <a:t>aceptarlas</a:t>
            </a:r>
            <a:r>
              <a:rPr lang="es">
                <a:latin typeface="Raleway"/>
                <a:ea typeface="Raleway"/>
                <a:cs typeface="Raleway"/>
                <a:sym typeface="Raleway"/>
              </a:rPr>
              <a:t> y orientar nuestros esfuerzos hacia acciones dirigidas hacia aquellos objetivos y metas que son valiosos para cada uno.</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Por lo que será recomendable establecer valores, objetivos y metas que son importantes para uno, pensar en la vida que llevaríamos o que elegiríamos llevar, si no estuviéramos pasando por esas emociones que en este momento están determinando nuestra forma de actuar, y emprender acciones orientadas por dichos valores, objetivos y metas (Ej. Persona con angustia y actividades).</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Se trata de seguir el viejo </a:t>
            </a:r>
            <a:r>
              <a:rPr lang="es" b="1">
                <a:latin typeface="Raleway"/>
                <a:ea typeface="Raleway"/>
                <a:cs typeface="Raleway"/>
                <a:sym typeface="Raleway"/>
              </a:rPr>
              <a:t>principio estoico de aceptar el dolor, el miedo o la tristeza como parte de la vida, pero que no la dirigen completamente.</a:t>
            </a:r>
            <a:endParaRPr b="1">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59" name="Google Shape;159;p2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935"/>
              <a:buNone/>
            </a:pPr>
            <a:r>
              <a:rPr lang="es" sz="1305">
                <a:latin typeface="Raleway"/>
                <a:ea typeface="Raleway"/>
                <a:cs typeface="Raleway"/>
                <a:sym typeface="Raleway"/>
              </a:rPr>
              <a:t>Se conoce como ‘</a:t>
            </a:r>
            <a:r>
              <a:rPr lang="es" sz="1305" b="1">
                <a:latin typeface="Raleway"/>
                <a:ea typeface="Raleway"/>
                <a:cs typeface="Raleway"/>
                <a:sym typeface="Raleway"/>
              </a:rPr>
              <a:t>defusión’</a:t>
            </a:r>
            <a:r>
              <a:rPr lang="es" sz="1305">
                <a:latin typeface="Raleway"/>
                <a:ea typeface="Raleway"/>
                <a:cs typeface="Raleway"/>
                <a:sym typeface="Raleway"/>
              </a:rPr>
              <a:t> a esta </a:t>
            </a:r>
            <a:r>
              <a:rPr lang="es" sz="1305" i="1">
                <a:latin typeface="Raleway"/>
                <a:ea typeface="Raleway"/>
                <a:cs typeface="Raleway"/>
                <a:sym typeface="Raleway"/>
              </a:rPr>
              <a:t>separación entre el yo y los contenidos de conciencia.</a:t>
            </a:r>
            <a:r>
              <a:rPr lang="es" sz="1305">
                <a:latin typeface="Raleway"/>
                <a:ea typeface="Raleway"/>
                <a:cs typeface="Raleway"/>
                <a:sym typeface="Raleway"/>
              </a:rPr>
              <a:t> El</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yo es el contexto en el que existen las emociones o los pensamientos, pero no es lo mismo</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que estos. El yo es una realidad que está ‘detrás’ de sus contenidos, no fundido con ellos.</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De este modo es posible </a:t>
            </a:r>
            <a:r>
              <a:rPr lang="es" sz="1305" b="1" i="1">
                <a:latin typeface="Raleway"/>
                <a:ea typeface="Raleway"/>
                <a:cs typeface="Raleway"/>
                <a:sym typeface="Raleway"/>
              </a:rPr>
              <a:t>tomar perspectiva de ellos, ‘separarse’ de ellos</a:t>
            </a:r>
            <a:r>
              <a:rPr lang="es" sz="1305">
                <a:latin typeface="Raleway"/>
                <a:ea typeface="Raleway"/>
                <a:cs typeface="Raleway"/>
                <a:sym typeface="Raleway"/>
              </a:rPr>
              <a:t>, sin necesidad de</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cuestionar su contenido y dirigir el comportamiento desde lo que para uno es importante y </a:t>
            </a:r>
            <a:endParaRPr sz="1305">
              <a:latin typeface="Raleway"/>
              <a:ea typeface="Raleway"/>
              <a:cs typeface="Raleway"/>
              <a:sym typeface="Raleway"/>
            </a:endParaRPr>
          </a:p>
          <a:p>
            <a:pPr marL="0" lvl="0" indent="0" algn="l" rtl="0">
              <a:lnSpc>
                <a:spcPct val="95000"/>
              </a:lnSpc>
              <a:spcBef>
                <a:spcPts val="1200"/>
              </a:spcBef>
              <a:spcAft>
                <a:spcPts val="1200"/>
              </a:spcAft>
              <a:buSzPts val="935"/>
              <a:buNone/>
            </a:pPr>
            <a:r>
              <a:rPr lang="es" sz="1305">
                <a:latin typeface="Raleway"/>
                <a:ea typeface="Raleway"/>
                <a:cs typeface="Raleway"/>
                <a:sym typeface="Raleway"/>
              </a:rPr>
              <a:t>valioso, y </a:t>
            </a:r>
            <a:r>
              <a:rPr lang="es" sz="1305" b="1" i="1">
                <a:latin typeface="Raleway"/>
                <a:ea typeface="Raleway"/>
                <a:cs typeface="Raleway"/>
                <a:sym typeface="Raleway"/>
              </a:rPr>
              <a:t>no desde la lucha improductiva y cortoplacista contra las propias emociones.</a:t>
            </a:r>
            <a:endParaRPr sz="1305" b="1" i="1">
              <a:latin typeface="Raleway"/>
              <a:ea typeface="Raleway"/>
              <a:cs typeface="Raleway"/>
              <a:sym typeface="Raleway"/>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Activación y clarificación de valores, objetivos y metas</a:t>
            </a:r>
            <a:endParaRPr/>
          </a:p>
        </p:txBody>
      </p:sp>
      <p:sp>
        <p:nvSpPr>
          <p:cNvPr id="165" name="Google Shape;165;p26"/>
          <p:cNvSpPr txBox="1">
            <a:spLocks noGrp="1"/>
          </p:cNvSpPr>
          <p:nvPr>
            <p:ph type="body" idx="1"/>
          </p:nvPr>
        </p:nvSpPr>
        <p:spPr>
          <a:xfrm>
            <a:off x="729450" y="2174575"/>
            <a:ext cx="7688700" cy="25518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SzPts val="605"/>
              <a:buNone/>
            </a:pPr>
            <a:r>
              <a:rPr lang="es" sz="1315">
                <a:latin typeface="Raleway"/>
                <a:ea typeface="Raleway"/>
                <a:cs typeface="Raleway"/>
                <a:sym typeface="Raleway"/>
              </a:rPr>
              <a:t>Frente a la postura que ya veíamos de que ‘hay que solucionar los problemas antes de ponerse en  marcha’, </a:t>
            </a:r>
            <a:r>
              <a:rPr lang="es" sz="1315" b="1" i="1">
                <a:latin typeface="Raleway"/>
                <a:ea typeface="Raleway"/>
                <a:cs typeface="Raleway"/>
                <a:sym typeface="Raleway"/>
              </a:rPr>
              <a:t>nos ponemos directamente ‘en marcha’ a través de acciones concretas, gratificantes y  significativas. </a:t>
            </a:r>
            <a:r>
              <a:rPr lang="es" sz="1315">
                <a:latin typeface="Raleway"/>
                <a:ea typeface="Raleway"/>
                <a:cs typeface="Raleway"/>
                <a:sym typeface="Raleway"/>
              </a:rPr>
              <a:t>Por ello, el </a:t>
            </a:r>
            <a:r>
              <a:rPr lang="es" sz="1315" b="1">
                <a:latin typeface="Raleway"/>
                <a:ea typeface="Raleway"/>
                <a:cs typeface="Raleway"/>
                <a:sym typeface="Raleway"/>
              </a:rPr>
              <a:t>elemento central, explicativo de la cronificación del problema, es la restricción de actividades vinculadas a valores personales. La inactividad o la evitación de situaciones no son solo consecuencia de</a:t>
            </a:r>
            <a:r>
              <a:rPr lang="es" sz="1315">
                <a:latin typeface="Raleway"/>
                <a:ea typeface="Raleway"/>
                <a:cs typeface="Raleway"/>
                <a:sym typeface="Raleway"/>
              </a:rPr>
              <a:t> </a:t>
            </a:r>
            <a:r>
              <a:rPr lang="es" sz="1315" b="1" i="1">
                <a:latin typeface="Raleway"/>
                <a:ea typeface="Raleway"/>
                <a:cs typeface="Raleway"/>
                <a:sym typeface="Raleway"/>
              </a:rPr>
              <a:t>la depresión, el temor, la insatisfacción, la baja autoestima o la pérdida de expectativas de autoeficacia, sino, ante todo y primariamente, su causa.</a:t>
            </a:r>
            <a:endParaRPr sz="1315" b="1" i="1">
              <a:latin typeface="Raleway"/>
              <a:ea typeface="Raleway"/>
              <a:cs typeface="Raleway"/>
              <a:sym typeface="Raleway"/>
            </a:endParaRPr>
          </a:p>
          <a:p>
            <a:pPr marL="0" lvl="0" indent="0" algn="l" rtl="0">
              <a:lnSpc>
                <a:spcPct val="150000"/>
              </a:lnSpc>
              <a:spcBef>
                <a:spcPts val="1200"/>
              </a:spcBef>
              <a:spcAft>
                <a:spcPts val="1200"/>
              </a:spcAft>
              <a:buSzPts val="605"/>
              <a:buNone/>
            </a:pPr>
            <a:r>
              <a:rPr lang="es" sz="1315" b="1" i="1">
                <a:latin typeface="Raleway"/>
                <a:ea typeface="Raleway"/>
                <a:cs typeface="Raleway"/>
                <a:sym typeface="Raleway"/>
              </a:rPr>
              <a:t>*Un aspecto decisivo es, por tanto, identificar objetivos y metas que sean valiosos.</a:t>
            </a:r>
            <a:endParaRPr sz="1315" b="1" i="1">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71" name="Google Shape;171;p2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1467" algn="l" rtl="0">
              <a:lnSpc>
                <a:spcPct val="95000"/>
              </a:lnSpc>
              <a:spcBef>
                <a:spcPts val="0"/>
              </a:spcBef>
              <a:spcAft>
                <a:spcPts val="0"/>
              </a:spcAft>
              <a:buSzPts val="1305"/>
              <a:buFont typeface="Raleway"/>
              <a:buChar char="●"/>
            </a:pPr>
            <a:r>
              <a:rPr lang="es" sz="1305" b="1">
                <a:latin typeface="Raleway"/>
                <a:ea typeface="Raleway"/>
                <a:cs typeface="Raleway"/>
                <a:sym typeface="Raleway"/>
              </a:rPr>
              <a:t>Rastrear cuáles son nuestros valores e intereses</a:t>
            </a:r>
            <a:r>
              <a:rPr lang="es" sz="1305">
                <a:latin typeface="Raleway"/>
                <a:ea typeface="Raleway"/>
                <a:cs typeface="Raleway"/>
                <a:sym typeface="Raleway"/>
              </a:rPr>
              <a:t>. Qué actividades</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realizaba antes que le reportan placer o gratificación y que consideraba</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valiosas e importantes. Pregunte qué cosas le gustaría hacer y no hace, si tuviera</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más tiempo; qué cosas le gustaría hacer acompañado y cuáles</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solo. Repase las áreas importantes de su vida y pregunte los objetivos o metas que</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le gustaría alcanzar en cada una de ellas, si pudiera: la pareja, la familia, las amistades,</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la formación, el trabajo, el ocio u otras.</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Asuma que lo que es gratificante o valioso para usted puede no serlo para otra persona. (Continúa)</a:t>
            </a:r>
            <a:endParaRPr sz="1305">
              <a:latin typeface="Raleway"/>
              <a:ea typeface="Raleway"/>
              <a:cs typeface="Raleway"/>
              <a:sym typeface="Raleway"/>
            </a:endParaRPr>
          </a:p>
          <a:p>
            <a:pPr marL="0" lvl="0" indent="0" algn="l" rtl="0">
              <a:lnSpc>
                <a:spcPct val="95000"/>
              </a:lnSpc>
              <a:spcBef>
                <a:spcPts val="1200"/>
              </a:spcBef>
              <a:spcAft>
                <a:spcPts val="1200"/>
              </a:spcAft>
              <a:buSzPts val="935"/>
              <a:buNone/>
            </a:pPr>
            <a:endParaRPr sz="1305">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77" name="Google Shape;177;p2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1467" algn="l" rtl="0">
              <a:lnSpc>
                <a:spcPct val="95000"/>
              </a:lnSpc>
              <a:spcBef>
                <a:spcPts val="0"/>
              </a:spcBef>
              <a:spcAft>
                <a:spcPts val="0"/>
              </a:spcAft>
              <a:buSzPts val="1305"/>
              <a:buFont typeface="Raleway"/>
              <a:buChar char="●"/>
            </a:pPr>
            <a:r>
              <a:rPr lang="es" sz="1305">
                <a:latin typeface="Raleway"/>
                <a:ea typeface="Raleway"/>
                <a:cs typeface="Raleway"/>
                <a:sym typeface="Raleway"/>
              </a:rPr>
              <a:t>Es necesario plantear </a:t>
            </a:r>
            <a:r>
              <a:rPr lang="es" sz="1305" b="1" u="sng">
                <a:latin typeface="Raleway"/>
                <a:ea typeface="Raleway"/>
                <a:cs typeface="Raleway"/>
                <a:sym typeface="Raleway"/>
              </a:rPr>
              <a:t>objetivos muy sencillos, alcanzables a corto plazo,</a:t>
            </a:r>
            <a:r>
              <a:rPr lang="es" sz="1305">
                <a:latin typeface="Raleway"/>
                <a:ea typeface="Raleway"/>
                <a:cs typeface="Raleway"/>
                <a:sym typeface="Raleway"/>
              </a:rPr>
              <a:t> que no</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requieran un largo esfuerzo ni recursos costosos, y cómo han de</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llevarse a cabo. </a:t>
            </a:r>
            <a:r>
              <a:rPr lang="es" sz="1305" b="1" i="1">
                <a:latin typeface="Raleway"/>
                <a:ea typeface="Raleway"/>
                <a:cs typeface="Raleway"/>
                <a:sym typeface="Raleway"/>
              </a:rPr>
              <a:t>No plantee ‘salga más a dar paseos’ o ‘llamar a sus amigos’, establezca</a:t>
            </a:r>
            <a:endParaRPr sz="1305" b="1" i="1">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b="1" i="1">
                <a:latin typeface="Raleway"/>
                <a:ea typeface="Raleway"/>
                <a:cs typeface="Raleway"/>
                <a:sym typeface="Raleway"/>
              </a:rPr>
              <a:t>día, la hora o las personas con las que llevará a cabo esas actividades.</a:t>
            </a:r>
            <a:endParaRPr sz="1305" b="1" i="1">
              <a:latin typeface="Raleway"/>
              <a:ea typeface="Raleway"/>
              <a:cs typeface="Raleway"/>
              <a:sym typeface="Raleway"/>
            </a:endParaRPr>
          </a:p>
          <a:p>
            <a:pPr marL="0" lvl="0" indent="0" algn="l" rtl="0">
              <a:lnSpc>
                <a:spcPct val="95000"/>
              </a:lnSpc>
              <a:spcBef>
                <a:spcPts val="1200"/>
              </a:spcBef>
              <a:spcAft>
                <a:spcPts val="0"/>
              </a:spcAft>
              <a:buSzPts val="935"/>
              <a:buNone/>
            </a:pPr>
            <a:endParaRPr sz="1305" b="1" i="1">
              <a:latin typeface="Raleway"/>
              <a:ea typeface="Raleway"/>
              <a:cs typeface="Raleway"/>
              <a:sym typeface="Raleway"/>
            </a:endParaRPr>
          </a:p>
          <a:p>
            <a:pPr marL="457200" lvl="0" indent="-311467" algn="l" rtl="0">
              <a:lnSpc>
                <a:spcPct val="95000"/>
              </a:lnSpc>
              <a:spcBef>
                <a:spcPts val="1200"/>
              </a:spcBef>
              <a:spcAft>
                <a:spcPts val="0"/>
              </a:spcAft>
              <a:buSzPts val="1305"/>
              <a:buFont typeface="Raleway"/>
              <a:buChar char="●"/>
            </a:pPr>
            <a:r>
              <a:rPr lang="es" sz="1305" b="1" i="1">
                <a:latin typeface="Raleway"/>
                <a:ea typeface="Raleway"/>
                <a:cs typeface="Raleway"/>
                <a:sym typeface="Raleway"/>
              </a:rPr>
              <a:t>Avance paso a paso, aumentando la variedad, la cantidad y la dificultad de la tarea</a:t>
            </a:r>
            <a:endParaRPr sz="1305" b="1" i="1">
              <a:latin typeface="Raleway"/>
              <a:ea typeface="Raleway"/>
              <a:cs typeface="Raleway"/>
              <a:sym typeface="Raleway"/>
            </a:endParaRPr>
          </a:p>
          <a:p>
            <a:pPr marL="0" lvl="0" indent="0" algn="l" rtl="0">
              <a:lnSpc>
                <a:spcPct val="95000"/>
              </a:lnSpc>
              <a:spcBef>
                <a:spcPts val="1200"/>
              </a:spcBef>
              <a:spcAft>
                <a:spcPts val="1200"/>
              </a:spcAft>
              <a:buSzPts val="935"/>
              <a:buNone/>
            </a:pPr>
            <a:r>
              <a:rPr lang="es" sz="1305" b="1" i="1">
                <a:latin typeface="Raleway"/>
                <a:ea typeface="Raleway"/>
                <a:cs typeface="Raleway"/>
                <a:sym typeface="Raleway"/>
              </a:rPr>
              <a:t>de activación.</a:t>
            </a:r>
            <a:endParaRPr sz="1305" b="1" i="1">
              <a:latin typeface="Raleway"/>
              <a:ea typeface="Raleway"/>
              <a:cs typeface="Raleway"/>
              <a:sym typeface="Raleway"/>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Exposición a situaciones evitadas</a:t>
            </a:r>
            <a:endParaRPr/>
          </a:p>
        </p:txBody>
      </p:sp>
      <p:sp>
        <p:nvSpPr>
          <p:cNvPr id="183" name="Google Shape;183;p2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
                <a:latin typeface="Raleway"/>
                <a:ea typeface="Raleway"/>
                <a:cs typeface="Raleway"/>
                <a:sym typeface="Raleway"/>
              </a:rPr>
              <a:t>El </a:t>
            </a:r>
            <a:r>
              <a:rPr lang="es" b="1">
                <a:latin typeface="Raleway"/>
                <a:ea typeface="Raleway"/>
                <a:cs typeface="Raleway"/>
                <a:sym typeface="Raleway"/>
              </a:rPr>
              <a:t>otro eje central explicativo del mantenimiento y cronificación de los problemas es la </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evitación de situaciones (lugares, actividades, compañías</a:t>
            </a:r>
            <a:r>
              <a:rPr lang="es">
                <a:latin typeface="Raleway"/>
                <a:ea typeface="Raleway"/>
                <a:cs typeface="Raleway"/>
                <a:sym typeface="Raleway"/>
              </a:rPr>
              <a:t>,…) que, en función de la experiencia </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vivida, provocan respuestas de ansiedad, tristeza, rabia o culpa. La propia restricción de </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actividades gratificantes, o el inútil combate contra las emociones.</a:t>
            </a:r>
            <a:endParaRPr>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Se trata de comportamientos resistentes a la extinción, y que en muchos casos se</a:t>
            </a:r>
            <a:endParaRPr b="1">
              <a:latin typeface="Raleway"/>
              <a:ea typeface="Raleway"/>
              <a:cs typeface="Raleway"/>
              <a:sym typeface="Raleway"/>
            </a:endParaRPr>
          </a:p>
          <a:p>
            <a:pPr marL="0" lvl="0" indent="0" algn="l" rtl="0">
              <a:spcBef>
                <a:spcPts val="1200"/>
              </a:spcBef>
              <a:spcAft>
                <a:spcPts val="1200"/>
              </a:spcAft>
              <a:buNone/>
            </a:pPr>
            <a:r>
              <a:rPr lang="es" b="1">
                <a:latin typeface="Raleway"/>
                <a:ea typeface="Raleway"/>
                <a:cs typeface="Raleway"/>
                <a:sym typeface="Raleway"/>
              </a:rPr>
              <a:t>cronifican.</a:t>
            </a:r>
            <a:endParaRPr b="1">
              <a:latin typeface="Raleway"/>
              <a:ea typeface="Raleway"/>
              <a:cs typeface="Raleway"/>
              <a:sym typeface="Raleway"/>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89" name="Google Shape;189;p30"/>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
                <a:latin typeface="Raleway"/>
                <a:ea typeface="Raleway"/>
                <a:cs typeface="Raleway"/>
                <a:sym typeface="Raleway"/>
              </a:rPr>
              <a:t>Las </a:t>
            </a:r>
            <a:r>
              <a:rPr lang="es" b="1">
                <a:latin typeface="Raleway"/>
                <a:ea typeface="Raleway"/>
                <a:cs typeface="Raleway"/>
                <a:sym typeface="Raleway"/>
              </a:rPr>
              <a:t>situaciones evitadas tienden a generalizarse</a:t>
            </a:r>
            <a:r>
              <a:rPr lang="es">
                <a:latin typeface="Raleway"/>
                <a:ea typeface="Raleway"/>
                <a:cs typeface="Raleway"/>
                <a:sym typeface="Raleway"/>
              </a:rPr>
              <a:t>, de modo que suele producirse una</a:t>
            </a:r>
            <a:endParaRPr>
              <a:latin typeface="Raleway"/>
              <a:ea typeface="Raleway"/>
              <a:cs typeface="Raleway"/>
              <a:sym typeface="Raleway"/>
            </a:endParaRPr>
          </a:p>
          <a:p>
            <a:pPr marL="0" lvl="0" indent="0" algn="l" rtl="0">
              <a:spcBef>
                <a:spcPts val="1200"/>
              </a:spcBef>
              <a:spcAft>
                <a:spcPts val="0"/>
              </a:spcAft>
              <a:buNone/>
            </a:pPr>
            <a:r>
              <a:rPr lang="es" b="1" i="1">
                <a:latin typeface="Raleway"/>
                <a:ea typeface="Raleway"/>
                <a:cs typeface="Raleway"/>
                <a:sym typeface="Raleway"/>
              </a:rPr>
              <a:t>limitación y un empobrecimiento del repertorio de actividades vitales,</a:t>
            </a:r>
            <a:r>
              <a:rPr lang="es">
                <a:latin typeface="Raleway"/>
                <a:ea typeface="Raleway"/>
                <a:cs typeface="Raleway"/>
                <a:sym typeface="Raleway"/>
              </a:rPr>
              <a:t> afectando a</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áreas como el trabajo, las relaciones personales o el ocio.</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Este empobrecimiento afecta </a:t>
            </a:r>
            <a:r>
              <a:rPr lang="es" b="1" i="1">
                <a:latin typeface="Raleway"/>
                <a:ea typeface="Raleway"/>
                <a:cs typeface="Raleway"/>
                <a:sym typeface="Raleway"/>
              </a:rPr>
              <a:t>a la autoestima, a la percepción de</a:t>
            </a:r>
            <a:endParaRPr b="1" i="1">
              <a:latin typeface="Raleway"/>
              <a:ea typeface="Raleway"/>
              <a:cs typeface="Raleway"/>
              <a:sym typeface="Raleway"/>
            </a:endParaRPr>
          </a:p>
          <a:p>
            <a:pPr marL="0" lvl="0" indent="0" algn="l" rtl="0">
              <a:spcBef>
                <a:spcPts val="1200"/>
              </a:spcBef>
              <a:spcAft>
                <a:spcPts val="0"/>
              </a:spcAft>
              <a:buNone/>
            </a:pPr>
            <a:r>
              <a:rPr lang="es" b="1" i="1">
                <a:latin typeface="Raleway"/>
                <a:ea typeface="Raleway"/>
                <a:cs typeface="Raleway"/>
                <a:sym typeface="Raleway"/>
              </a:rPr>
              <a:t>autoeficacia y al estado de ánimo del individuo</a:t>
            </a:r>
            <a:r>
              <a:rPr lang="es">
                <a:latin typeface="Raleway"/>
                <a:ea typeface="Raleway"/>
                <a:cs typeface="Raleway"/>
                <a:sym typeface="Raleway"/>
              </a:rPr>
              <a:t>, lo que conduce a una restricción aún</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mayor de su actividad, cerrándose así el círculo.</a:t>
            </a:r>
            <a:endParaRPr>
              <a:latin typeface="Raleway"/>
              <a:ea typeface="Raleway"/>
              <a:cs typeface="Raleway"/>
              <a:sym typeface="Raleway"/>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95" name="Google Shape;195;p31"/>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Cada vez que </a:t>
            </a:r>
            <a:r>
              <a:rPr lang="es" b="1">
                <a:latin typeface="Raleway"/>
                <a:ea typeface="Raleway"/>
                <a:cs typeface="Raleway"/>
                <a:sym typeface="Raleway"/>
              </a:rPr>
              <a:t>actuamos de forma reactiva, dejándonos llevar por el impulso de</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aliviar el malestar que sentimos, hacemos más fuertes comportamientos que a largo plazo</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nos traen consecuencias contraproducentes. </a:t>
            </a:r>
            <a:r>
              <a:rPr lang="es">
                <a:latin typeface="Raleway"/>
                <a:ea typeface="Raleway"/>
                <a:cs typeface="Raleway"/>
                <a:sym typeface="Raleway"/>
              </a:rPr>
              <a:t>Actuamos de forma paradójica. Queriendo</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estar más tranquilos, deseando sufrir menos, conseguimos con nuestra actuación amplificar</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el dolor que sentimos, perpetuarlo.</a:t>
            </a:r>
            <a:endParaRPr>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Introducción</a:t>
            </a:r>
            <a:endParaRPr/>
          </a:p>
        </p:txBody>
      </p:sp>
      <p:sp>
        <p:nvSpPr>
          <p:cNvPr id="93" name="Google Shape;93;p14"/>
          <p:cNvSpPr txBox="1">
            <a:spLocks noGrp="1"/>
          </p:cNvSpPr>
          <p:nvPr>
            <p:ph type="body" idx="1"/>
          </p:nvPr>
        </p:nvSpPr>
        <p:spPr>
          <a:xfrm>
            <a:off x="729450" y="2078875"/>
            <a:ext cx="7688700" cy="2674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solidFill>
                  <a:schemeClr val="dk2"/>
                </a:solidFill>
                <a:latin typeface="Raleway"/>
                <a:ea typeface="Raleway"/>
                <a:cs typeface="Raleway"/>
                <a:sym typeface="Raleway"/>
              </a:rPr>
              <a:t>Una vieja historia. Filósofo </a:t>
            </a:r>
            <a:r>
              <a:rPr lang="es" b="1">
                <a:solidFill>
                  <a:schemeClr val="dk2"/>
                </a:solidFill>
                <a:latin typeface="Raleway"/>
                <a:ea typeface="Raleway"/>
                <a:cs typeface="Raleway"/>
                <a:sym typeface="Raleway"/>
              </a:rPr>
              <a:t>Boecio</a:t>
            </a:r>
            <a:r>
              <a:rPr lang="es">
                <a:solidFill>
                  <a:schemeClr val="dk2"/>
                </a:solidFill>
                <a:latin typeface="Raleway"/>
                <a:ea typeface="Raleway"/>
                <a:cs typeface="Raleway"/>
                <a:sym typeface="Raleway"/>
              </a:rPr>
              <a:t> (480 ac- 524 ac).</a:t>
            </a:r>
            <a:endParaRPr>
              <a:solidFill>
                <a:schemeClr val="dk2"/>
              </a:solidFill>
              <a:latin typeface="Raleway"/>
              <a:ea typeface="Raleway"/>
              <a:cs typeface="Raleway"/>
              <a:sym typeface="Raleway"/>
            </a:endParaRPr>
          </a:p>
          <a:p>
            <a:pPr marL="0" lvl="0" indent="0" algn="l" rtl="0">
              <a:spcBef>
                <a:spcPts val="1200"/>
              </a:spcBef>
              <a:spcAft>
                <a:spcPts val="0"/>
              </a:spcAft>
              <a:buNone/>
            </a:pPr>
            <a:r>
              <a:rPr lang="es">
                <a:solidFill>
                  <a:schemeClr val="dk2"/>
                </a:solidFill>
                <a:latin typeface="Raleway"/>
                <a:ea typeface="Raleway"/>
                <a:cs typeface="Raleway"/>
                <a:sym typeface="Raleway"/>
              </a:rPr>
              <a:t>Es una intelectual exitoso, casado y con hijos. Era también una persona reputada y con una gran riqueza. A los 40 años,  llaman a su puerta y  es acusado de una conspiración contra Teodorico y sentenciado a muerte. Acabaría muerto a espada. </a:t>
            </a:r>
            <a:endParaRPr>
              <a:solidFill>
                <a:schemeClr val="dk2"/>
              </a:solidFill>
              <a:latin typeface="Raleway"/>
              <a:ea typeface="Raleway"/>
              <a:cs typeface="Raleway"/>
              <a:sym typeface="Raleway"/>
            </a:endParaRPr>
          </a:p>
          <a:p>
            <a:pPr marL="0" lvl="0" indent="0" algn="l" rtl="0">
              <a:spcBef>
                <a:spcPts val="1200"/>
              </a:spcBef>
              <a:spcAft>
                <a:spcPts val="0"/>
              </a:spcAft>
              <a:buNone/>
            </a:pPr>
            <a:r>
              <a:rPr lang="es">
                <a:solidFill>
                  <a:schemeClr val="dk2"/>
                </a:solidFill>
                <a:latin typeface="Raleway"/>
                <a:ea typeface="Raleway"/>
                <a:cs typeface="Raleway"/>
                <a:sym typeface="Raleway"/>
              </a:rPr>
              <a:t>En la cárcel, escribe</a:t>
            </a:r>
            <a:r>
              <a:rPr lang="es" b="1">
                <a:solidFill>
                  <a:schemeClr val="dk2"/>
                </a:solidFill>
                <a:latin typeface="Raleway"/>
                <a:ea typeface="Raleway"/>
                <a:cs typeface="Raleway"/>
                <a:sym typeface="Raleway"/>
              </a:rPr>
              <a:t> </a:t>
            </a:r>
            <a:r>
              <a:rPr lang="es" b="1" i="1">
                <a:solidFill>
                  <a:schemeClr val="dk2"/>
                </a:solidFill>
                <a:latin typeface="Raleway"/>
                <a:ea typeface="Raleway"/>
                <a:cs typeface="Raleway"/>
                <a:sym typeface="Raleway"/>
              </a:rPr>
              <a:t>La consolación de la filosofía</a:t>
            </a:r>
            <a:r>
              <a:rPr lang="es" b="1">
                <a:solidFill>
                  <a:schemeClr val="dk2"/>
                </a:solidFill>
                <a:latin typeface="Raleway"/>
                <a:ea typeface="Raleway"/>
                <a:cs typeface="Raleway"/>
                <a:sym typeface="Raleway"/>
              </a:rPr>
              <a:t> </a:t>
            </a:r>
            <a:r>
              <a:rPr lang="es">
                <a:solidFill>
                  <a:schemeClr val="dk2"/>
                </a:solidFill>
                <a:latin typeface="Raleway"/>
                <a:ea typeface="Raleway"/>
                <a:cs typeface="Raleway"/>
                <a:sym typeface="Raleway"/>
              </a:rPr>
              <a:t>(uno de los libros más leídos en la Edad Media).</a:t>
            </a:r>
            <a:endParaRPr>
              <a:solidFill>
                <a:schemeClr val="dk2"/>
              </a:solidFill>
              <a:latin typeface="Raleway"/>
              <a:ea typeface="Raleway"/>
              <a:cs typeface="Raleway"/>
              <a:sym typeface="Raleway"/>
            </a:endParaRPr>
          </a:p>
          <a:p>
            <a:pPr marL="0" lvl="0" indent="0" algn="l" rtl="0">
              <a:spcBef>
                <a:spcPts val="1200"/>
              </a:spcBef>
              <a:spcAft>
                <a:spcPts val="0"/>
              </a:spcAft>
              <a:buNone/>
            </a:pPr>
            <a:r>
              <a:rPr lang="es">
                <a:solidFill>
                  <a:schemeClr val="dk2"/>
                </a:solidFill>
                <a:latin typeface="Raleway"/>
                <a:ea typeface="Raleway"/>
                <a:cs typeface="Raleway"/>
                <a:sym typeface="Raleway"/>
              </a:rPr>
              <a:t>Conclusiones:</a:t>
            </a:r>
            <a:endParaRPr>
              <a:solidFill>
                <a:schemeClr val="dk2"/>
              </a:solidFill>
              <a:latin typeface="Raleway"/>
              <a:ea typeface="Raleway"/>
              <a:cs typeface="Raleway"/>
              <a:sym typeface="Raleway"/>
            </a:endParaRPr>
          </a:p>
          <a:p>
            <a:pPr marL="457200" lvl="0" indent="-311150" algn="l" rtl="0">
              <a:spcBef>
                <a:spcPts val="1200"/>
              </a:spcBef>
              <a:spcAft>
                <a:spcPts val="0"/>
              </a:spcAft>
              <a:buClr>
                <a:schemeClr val="dk2"/>
              </a:buClr>
              <a:buSzPts val="1300"/>
              <a:buFont typeface="Raleway"/>
              <a:buChar char="-"/>
            </a:pPr>
            <a:r>
              <a:rPr lang="es">
                <a:solidFill>
                  <a:schemeClr val="dk2"/>
                </a:solidFill>
                <a:latin typeface="Raleway"/>
                <a:ea typeface="Raleway"/>
                <a:cs typeface="Raleway"/>
                <a:sym typeface="Raleway"/>
              </a:rPr>
              <a:t>Lo mejor y lo peor cambia constantemente de lugar. No hay que darle importancia  al hecho de que en este instante estés subiendo o bajando. Todo puede girar nuevamente.</a:t>
            </a:r>
            <a:endParaRPr>
              <a:solidFill>
                <a:schemeClr val="dk2"/>
              </a:solidFill>
              <a:latin typeface="Raleway"/>
              <a:ea typeface="Raleway"/>
              <a:cs typeface="Raleway"/>
              <a:sym typeface="Raleway"/>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01" name="Google Shape;201;p3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1018"/>
              <a:buNone/>
            </a:pPr>
            <a:r>
              <a:rPr lang="es" sz="1302">
                <a:latin typeface="Raleway"/>
                <a:ea typeface="Raleway"/>
                <a:cs typeface="Raleway"/>
                <a:sym typeface="Raleway"/>
              </a:rPr>
              <a:t>Si reducimos la evitación, incrementamos las ‘expectativas de autoeficacia’, la confianza en la </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capacidad de uno mismo para afrontar de forma efectiva la situación. Esta confianza en uno </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mismo es el resultado de la acción y de la comprobación de que los resultados deseados no</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se consiguen sin acción y, además, tiende a generalizarse a situaciones similares.</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*Es la estrategia más efectiva para mejorar a largo plazo los estados emocionales</a:t>
            </a:r>
            <a:endParaRPr sz="1302">
              <a:latin typeface="Raleway"/>
              <a:ea typeface="Raleway"/>
              <a:cs typeface="Raleway"/>
              <a:sym typeface="Raleway"/>
            </a:endParaRPr>
          </a:p>
          <a:p>
            <a:pPr marL="0" lvl="0" indent="0" algn="l" rtl="0">
              <a:spcBef>
                <a:spcPts val="1200"/>
              </a:spcBef>
              <a:spcAft>
                <a:spcPts val="1200"/>
              </a:spcAft>
              <a:buSzPts val="1018"/>
              <a:buNone/>
            </a:pPr>
            <a:r>
              <a:rPr lang="es" sz="1302">
                <a:latin typeface="Raleway"/>
                <a:ea typeface="Raleway"/>
                <a:cs typeface="Raleway"/>
                <a:sym typeface="Raleway"/>
              </a:rPr>
              <a:t>indeseados.</a:t>
            </a:r>
            <a:endParaRPr sz="1302">
              <a:latin typeface="Raleway"/>
              <a:ea typeface="Raleway"/>
              <a:cs typeface="Raleway"/>
              <a:sym typeface="Raleway"/>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Una metáfora, Kintsugi: el arte de aceptar el daño</a:t>
            </a:r>
            <a:endParaRPr/>
          </a:p>
        </p:txBody>
      </p:sp>
      <p:sp>
        <p:nvSpPr>
          <p:cNvPr id="207" name="Google Shape;207;p33"/>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
                <a:latin typeface="Raleway"/>
                <a:ea typeface="Raleway"/>
                <a:cs typeface="Raleway"/>
                <a:sym typeface="Raleway"/>
              </a:rPr>
              <a:t>El </a:t>
            </a:r>
            <a:r>
              <a:rPr lang="es" b="1">
                <a:latin typeface="Raleway"/>
                <a:ea typeface="Raleway"/>
                <a:cs typeface="Raleway"/>
                <a:sym typeface="Raleway"/>
              </a:rPr>
              <a:t>kintsugi</a:t>
            </a:r>
            <a:r>
              <a:rPr lang="es">
                <a:latin typeface="Raleway"/>
                <a:ea typeface="Raleway"/>
                <a:cs typeface="Raleway"/>
                <a:sym typeface="Raleway"/>
              </a:rPr>
              <a:t> es la práctica japonesa de reparar fracturas de la cerámica con barniz o resina espolvoreada con oro o plata. Plantea que las roturas y reparaciones forman parte de la historia de un objeto y deben mostrarse en lugar de ocultarse. Así, al poner de manifiesto su transformación, las cicatrices embellecen el objeto.</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Es diametralmente opuesto a la manera occidental de ver la fractura, tanto anímica como materialmente. En lugar de que un objeto roto deje de servir y lo podamos desechar, su función se transforma.</a:t>
            </a:r>
            <a:endParaRPr>
              <a:latin typeface="Raleway"/>
              <a:ea typeface="Raleway"/>
              <a:cs typeface="Raleway"/>
              <a:sym typeface="Raleway"/>
            </a:endParaRPr>
          </a:p>
          <a:p>
            <a:pPr marL="0" lvl="0" indent="0" algn="l" rtl="0">
              <a:spcBef>
                <a:spcPts val="1200"/>
              </a:spcBef>
              <a:spcAft>
                <a:spcPts val="12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Comunicación y vínculos sociales</a:t>
            </a:r>
            <a:endParaRPr/>
          </a:p>
        </p:txBody>
      </p:sp>
      <p:sp>
        <p:nvSpPr>
          <p:cNvPr id="213" name="Google Shape;213;p3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s">
                <a:latin typeface="Raleway"/>
                <a:ea typeface="Raleway"/>
                <a:cs typeface="Raleway"/>
                <a:sym typeface="Raleway"/>
              </a:rPr>
              <a:t>Los </a:t>
            </a:r>
            <a:r>
              <a:rPr lang="es" b="1">
                <a:latin typeface="Raleway"/>
                <a:ea typeface="Raleway"/>
                <a:cs typeface="Raleway"/>
                <a:sym typeface="Raleway"/>
              </a:rPr>
              <a:t>vínculos sociales</a:t>
            </a:r>
            <a:r>
              <a:rPr lang="es">
                <a:latin typeface="Raleway"/>
                <a:ea typeface="Raleway"/>
                <a:cs typeface="Raleway"/>
                <a:sym typeface="Raleway"/>
              </a:rPr>
              <a:t> gratos con amigos, familiares o compañeros de trabajo </a:t>
            </a:r>
            <a:r>
              <a:rPr lang="es" b="1">
                <a:latin typeface="Raleway"/>
                <a:ea typeface="Raleway"/>
                <a:cs typeface="Raleway"/>
                <a:sym typeface="Raleway"/>
              </a:rPr>
              <a:t>pueden cumplir</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una importante función amortiguadora del estrés y sus consecuencias. </a:t>
            </a:r>
            <a:r>
              <a:rPr lang="es" i="1" u="sng">
                <a:latin typeface="Raleway"/>
                <a:ea typeface="Raleway"/>
                <a:cs typeface="Raleway"/>
                <a:sym typeface="Raleway"/>
              </a:rPr>
              <a:t>Las personas que</a:t>
            </a:r>
            <a:endParaRPr i="1" u="sng">
              <a:latin typeface="Raleway"/>
              <a:ea typeface="Raleway"/>
              <a:cs typeface="Raleway"/>
              <a:sym typeface="Raleway"/>
            </a:endParaRPr>
          </a:p>
          <a:p>
            <a:pPr marL="0" lvl="0" indent="0" algn="l" rtl="0">
              <a:spcBef>
                <a:spcPts val="1200"/>
              </a:spcBef>
              <a:spcAft>
                <a:spcPts val="0"/>
              </a:spcAft>
              <a:buNone/>
            </a:pPr>
            <a:r>
              <a:rPr lang="es" i="1" u="sng">
                <a:latin typeface="Raleway"/>
                <a:ea typeface="Raleway"/>
                <a:cs typeface="Raleway"/>
                <a:sym typeface="Raleway"/>
              </a:rPr>
              <a:t>carecen de estos vínculos presentan dificultades emocionales con mayor frecuencia,</a:t>
            </a:r>
            <a:endParaRPr i="1" u="sng">
              <a:latin typeface="Raleway"/>
              <a:ea typeface="Raleway"/>
              <a:cs typeface="Raleway"/>
              <a:sym typeface="Raleway"/>
            </a:endParaRPr>
          </a:p>
          <a:p>
            <a:pPr marL="0" lvl="0" indent="0" algn="l" rtl="0">
              <a:spcBef>
                <a:spcPts val="1200"/>
              </a:spcBef>
              <a:spcAft>
                <a:spcPts val="0"/>
              </a:spcAft>
              <a:buNone/>
            </a:pPr>
            <a:r>
              <a:rPr lang="es" i="1" u="sng">
                <a:latin typeface="Raleway"/>
                <a:ea typeface="Raleway"/>
                <a:cs typeface="Raleway"/>
                <a:sym typeface="Raleway"/>
              </a:rPr>
              <a:t>intensidad y persistencia que quienes cuentan con una red social de apoyo.</a:t>
            </a:r>
            <a:endParaRPr i="1" u="sng">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La existencia o inexistencia de esta red no es una cuestión azarosa, sino que depende de la</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destreza del individuo para construirla.</a:t>
            </a:r>
            <a:endParaRPr>
              <a:latin typeface="Raleway"/>
              <a:ea typeface="Raleway"/>
              <a:cs typeface="Raleway"/>
              <a:sym typeface="Raleway"/>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19" name="Google Shape;219;p35"/>
          <p:cNvSpPr txBox="1">
            <a:spLocks noGrp="1"/>
          </p:cNvSpPr>
          <p:nvPr>
            <p:ph type="body" idx="1"/>
          </p:nvPr>
        </p:nvSpPr>
        <p:spPr>
          <a:xfrm>
            <a:off x="727650" y="2049100"/>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El </a:t>
            </a:r>
            <a:r>
              <a:rPr lang="es" b="1">
                <a:latin typeface="Raleway"/>
                <a:ea typeface="Raleway"/>
                <a:cs typeface="Raleway"/>
                <a:sym typeface="Raleway"/>
              </a:rPr>
              <a:t>estilo de relación y  comunicación que los demás manifiestan hacia mí</a:t>
            </a:r>
            <a:r>
              <a:rPr lang="es">
                <a:latin typeface="Raleway"/>
                <a:ea typeface="Raleway"/>
                <a:cs typeface="Raleway"/>
                <a:sym typeface="Raleway"/>
              </a:rPr>
              <a:t> (frío, distante, agresivo </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o, por el  contrario, cálido, cercano, empático) </a:t>
            </a:r>
            <a:r>
              <a:rPr lang="es" b="1">
                <a:latin typeface="Raleway"/>
                <a:ea typeface="Raleway"/>
                <a:cs typeface="Raleway"/>
                <a:sym typeface="Raleway"/>
              </a:rPr>
              <a:t>depende muchas veces de cómo yo me comporto </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con ellos</a:t>
            </a:r>
            <a:r>
              <a:rPr lang="es">
                <a:latin typeface="Raleway"/>
                <a:ea typeface="Raleway"/>
                <a:cs typeface="Raleway"/>
                <a:sym typeface="Raleway"/>
              </a:rPr>
              <a:t>, de modo que,  </a:t>
            </a:r>
            <a:r>
              <a:rPr lang="es" b="1">
                <a:latin typeface="Raleway"/>
                <a:ea typeface="Raleway"/>
                <a:cs typeface="Raleway"/>
                <a:sym typeface="Raleway"/>
              </a:rPr>
              <a:t>más que preocuparme de cómo me tratan los demás, es preferible </a:t>
            </a:r>
            <a:endParaRPr b="1">
              <a:latin typeface="Raleway"/>
              <a:ea typeface="Raleway"/>
              <a:cs typeface="Raleway"/>
              <a:sym typeface="Raleway"/>
            </a:endParaRPr>
          </a:p>
          <a:p>
            <a:pPr marL="0" lvl="0" indent="0" algn="l" rtl="0">
              <a:spcBef>
                <a:spcPts val="1200"/>
              </a:spcBef>
              <a:spcAft>
                <a:spcPts val="1200"/>
              </a:spcAft>
              <a:buNone/>
            </a:pPr>
            <a:r>
              <a:rPr lang="es" b="1">
                <a:latin typeface="Raleway"/>
                <a:ea typeface="Raleway"/>
                <a:cs typeface="Raleway"/>
                <a:sym typeface="Raleway"/>
              </a:rPr>
              <a:t>ocuparme de cómo les trato yo.</a:t>
            </a:r>
            <a:endParaRPr b="1">
              <a:latin typeface="Raleway"/>
              <a:ea typeface="Raleway"/>
              <a:cs typeface="Raleway"/>
              <a:sym typeface="Raleway"/>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25" name="Google Shape;225;p3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El </a:t>
            </a:r>
            <a:r>
              <a:rPr lang="es" b="1">
                <a:latin typeface="Raleway"/>
                <a:ea typeface="Raleway"/>
                <a:cs typeface="Raleway"/>
                <a:sym typeface="Raleway"/>
              </a:rPr>
              <a:t>déficit asertivo se manifiesta habitualmente por comportamientos de inhibición o de</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agresividad</a:t>
            </a:r>
            <a:r>
              <a:rPr lang="es">
                <a:latin typeface="Raleway"/>
                <a:ea typeface="Raleway"/>
                <a:cs typeface="Raleway"/>
                <a:sym typeface="Raleway"/>
              </a:rPr>
              <a:t>, o una oscilación entre ambos; tanto uno como otro se caracterizan por ser</a:t>
            </a:r>
            <a:endParaRPr>
              <a:latin typeface="Raleway"/>
              <a:ea typeface="Raleway"/>
              <a:cs typeface="Raleway"/>
              <a:sym typeface="Raleway"/>
            </a:endParaRPr>
          </a:p>
          <a:p>
            <a:pPr marL="0" lvl="0" indent="0" algn="l" rtl="0">
              <a:spcBef>
                <a:spcPts val="1200"/>
              </a:spcBef>
              <a:spcAft>
                <a:spcPts val="0"/>
              </a:spcAft>
              <a:buNone/>
            </a:pPr>
            <a:r>
              <a:rPr lang="es" b="1" u="sng">
                <a:latin typeface="Raleway"/>
                <a:ea typeface="Raleway"/>
                <a:cs typeface="Raleway"/>
                <a:sym typeface="Raleway"/>
              </a:rPr>
              <a:t>ineficaces para conseguir los objetivos de comunicar opiniones discrepantes, hacer</a:t>
            </a:r>
            <a:endParaRPr b="1" u="sng">
              <a:latin typeface="Raleway"/>
              <a:ea typeface="Raleway"/>
              <a:cs typeface="Raleway"/>
              <a:sym typeface="Raleway"/>
            </a:endParaRPr>
          </a:p>
          <a:p>
            <a:pPr marL="0" lvl="0" indent="0" algn="l" rtl="0">
              <a:spcBef>
                <a:spcPts val="1200"/>
              </a:spcBef>
              <a:spcAft>
                <a:spcPts val="0"/>
              </a:spcAft>
              <a:buNone/>
            </a:pPr>
            <a:r>
              <a:rPr lang="es" b="1" u="sng">
                <a:latin typeface="Raleway"/>
                <a:ea typeface="Raleway"/>
                <a:cs typeface="Raleway"/>
                <a:sym typeface="Raleway"/>
              </a:rPr>
              <a:t>peticiones, responder a críticas, expresar emociones o decir no,</a:t>
            </a:r>
            <a:r>
              <a:rPr lang="es">
                <a:latin typeface="Raleway"/>
                <a:ea typeface="Raleway"/>
                <a:cs typeface="Raleway"/>
                <a:sym typeface="Raleway"/>
              </a:rPr>
              <a:t> aspectos decisivos, todos</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ellos, para el afrontamiento efectivo de numerosas fuentes de estrés.</a:t>
            </a:r>
            <a:endParaRPr>
              <a:latin typeface="Raleway"/>
              <a:ea typeface="Raleway"/>
              <a:cs typeface="Raleway"/>
              <a:sym typeface="Raleway"/>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Construcción de hábitos</a:t>
            </a:r>
            <a:endParaRPr/>
          </a:p>
        </p:txBody>
      </p:sp>
      <p:sp>
        <p:nvSpPr>
          <p:cNvPr id="231" name="Google Shape;231;p3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1018"/>
              <a:buNone/>
            </a:pPr>
            <a:r>
              <a:rPr lang="es" sz="1302" b="1">
                <a:latin typeface="Raleway"/>
                <a:ea typeface="Raleway"/>
                <a:cs typeface="Raleway"/>
                <a:sym typeface="Raleway"/>
              </a:rPr>
              <a:t>En esta situación es posible que se produzca un cierto abandono en el cuidado personal</a:t>
            </a:r>
            <a:r>
              <a:rPr lang="es" sz="1302">
                <a:latin typeface="Raleway"/>
                <a:ea typeface="Raleway"/>
                <a:cs typeface="Raleway"/>
                <a:sym typeface="Raleway"/>
              </a:rPr>
              <a:t>, tanto </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del </a:t>
            </a:r>
            <a:r>
              <a:rPr lang="es" sz="1302" b="1">
                <a:latin typeface="Raleway"/>
                <a:ea typeface="Raleway"/>
                <a:cs typeface="Raleway"/>
                <a:sym typeface="Raleway"/>
              </a:rPr>
              <a:t>aspecto físico e higiene como en el de hábitos de salud</a:t>
            </a:r>
            <a:r>
              <a:rPr lang="es" sz="1302">
                <a:latin typeface="Raleway"/>
                <a:ea typeface="Raleway"/>
                <a:cs typeface="Raleway"/>
                <a:sym typeface="Raleway"/>
              </a:rPr>
              <a:t>. Se pueden ‘relajar costumbres’,</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guiándose más por las gratificaciones inmediatas, por lo que le apetece en el momento,</a:t>
            </a:r>
            <a:endParaRPr sz="1302">
              <a:latin typeface="Raleway"/>
              <a:ea typeface="Raleway"/>
              <a:cs typeface="Raleway"/>
              <a:sym typeface="Raleway"/>
            </a:endParaRPr>
          </a:p>
          <a:p>
            <a:pPr marL="0" lvl="0" indent="0" algn="l" rtl="0">
              <a:spcBef>
                <a:spcPts val="1200"/>
              </a:spcBef>
              <a:spcAft>
                <a:spcPts val="0"/>
              </a:spcAft>
              <a:buSzPts val="1018"/>
              <a:buNone/>
            </a:pPr>
            <a:r>
              <a:rPr lang="es" sz="1302">
                <a:latin typeface="Raleway"/>
                <a:ea typeface="Raleway"/>
                <a:cs typeface="Raleway"/>
                <a:sym typeface="Raleway"/>
              </a:rPr>
              <a:t>que por lo que es saludable. También pueden aparecer </a:t>
            </a:r>
            <a:r>
              <a:rPr lang="es" sz="1302" b="1">
                <a:latin typeface="Raleway"/>
                <a:ea typeface="Raleway"/>
                <a:cs typeface="Raleway"/>
                <a:sym typeface="Raleway"/>
              </a:rPr>
              <a:t>comportamientos de alivio y/o de</a:t>
            </a:r>
            <a:endParaRPr sz="1302" b="1">
              <a:latin typeface="Raleway"/>
              <a:ea typeface="Raleway"/>
              <a:cs typeface="Raleway"/>
              <a:sym typeface="Raleway"/>
            </a:endParaRPr>
          </a:p>
          <a:p>
            <a:pPr marL="0" lvl="0" indent="0" algn="l" rtl="0">
              <a:spcBef>
                <a:spcPts val="1200"/>
              </a:spcBef>
              <a:spcAft>
                <a:spcPts val="0"/>
              </a:spcAft>
              <a:buSzPts val="1018"/>
              <a:buNone/>
            </a:pPr>
            <a:r>
              <a:rPr lang="es" sz="1302" b="1">
                <a:latin typeface="Raleway"/>
                <a:ea typeface="Raleway"/>
                <a:cs typeface="Raleway"/>
                <a:sym typeface="Raleway"/>
              </a:rPr>
              <a:t>evitación del malestar</a:t>
            </a:r>
            <a:r>
              <a:rPr lang="es" sz="1302">
                <a:latin typeface="Raleway"/>
                <a:ea typeface="Raleway"/>
                <a:cs typeface="Raleway"/>
                <a:sym typeface="Raleway"/>
              </a:rPr>
              <a:t> (por ejemplo, visitas frecuentes al frigorífico ante estados de ánimo</a:t>
            </a:r>
            <a:endParaRPr sz="1302">
              <a:latin typeface="Raleway"/>
              <a:ea typeface="Raleway"/>
              <a:cs typeface="Raleway"/>
              <a:sym typeface="Raleway"/>
            </a:endParaRPr>
          </a:p>
          <a:p>
            <a:pPr marL="0" lvl="0" indent="0" algn="l" rtl="0">
              <a:spcBef>
                <a:spcPts val="1200"/>
              </a:spcBef>
              <a:spcAft>
                <a:spcPts val="1200"/>
              </a:spcAft>
              <a:buSzPts val="1018"/>
              <a:buNone/>
            </a:pPr>
            <a:r>
              <a:rPr lang="es" sz="1302">
                <a:latin typeface="Raleway"/>
                <a:ea typeface="Raleway"/>
                <a:cs typeface="Raleway"/>
                <a:sym typeface="Raleway"/>
              </a:rPr>
              <a:t>negativos, uso de alcohol y/o tranquilizantes para combatir la ansiedad o el insomnio, etc.).</a:t>
            </a:r>
            <a:endParaRPr sz="1302">
              <a:latin typeface="Raleway"/>
              <a:ea typeface="Raleway"/>
              <a:cs typeface="Raleway"/>
              <a:sym typeface="Raleway"/>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37" name="Google Shape;237;p3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Difícilmente podremos encontrarnos con suficiente fuerza vital, bien emocional o </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cognitivamente, si no </a:t>
            </a:r>
            <a:r>
              <a:rPr lang="es" b="1">
                <a:latin typeface="Raleway"/>
                <a:ea typeface="Raleway"/>
                <a:cs typeface="Raleway"/>
                <a:sym typeface="Raleway"/>
              </a:rPr>
              <a:t>cuidamos nuestro cuerpo con una buena alimentación, ejercicio físico, </a:t>
            </a:r>
            <a:endParaRPr b="1">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hábitos higiénicos, moderación en el consumo de alcohol, abstinencia de tabaco y ritmos de </a:t>
            </a:r>
            <a:endParaRPr b="1">
              <a:latin typeface="Raleway"/>
              <a:ea typeface="Raleway"/>
              <a:cs typeface="Raleway"/>
              <a:sym typeface="Raleway"/>
            </a:endParaRPr>
          </a:p>
          <a:p>
            <a:pPr marL="0" lvl="0" indent="0" algn="l" rtl="0">
              <a:spcBef>
                <a:spcPts val="1200"/>
              </a:spcBef>
              <a:spcAft>
                <a:spcPts val="1200"/>
              </a:spcAft>
              <a:buNone/>
            </a:pPr>
            <a:r>
              <a:rPr lang="es" b="1">
                <a:latin typeface="Raleway"/>
                <a:ea typeface="Raleway"/>
                <a:cs typeface="Raleway"/>
                <a:sym typeface="Raleway"/>
              </a:rPr>
              <a:t>descanso y sueño.</a:t>
            </a:r>
            <a:endParaRPr b="1">
              <a:latin typeface="Raleway"/>
              <a:ea typeface="Raleway"/>
              <a:cs typeface="Raleway"/>
              <a:sym typeface="Raleway"/>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Resiliencia </a:t>
            </a:r>
            <a:endParaRPr/>
          </a:p>
        </p:txBody>
      </p:sp>
      <p:sp>
        <p:nvSpPr>
          <p:cNvPr id="243" name="Google Shape;243;p39"/>
          <p:cNvSpPr txBox="1">
            <a:spLocks noGrp="1"/>
          </p:cNvSpPr>
          <p:nvPr>
            <p:ph type="body" idx="1"/>
          </p:nvPr>
        </p:nvSpPr>
        <p:spPr>
          <a:xfrm>
            <a:off x="729450" y="2078875"/>
            <a:ext cx="7688700" cy="27522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b="1">
                <a:latin typeface="Raleway"/>
                <a:ea typeface="Raleway"/>
                <a:cs typeface="Raleway"/>
                <a:sym typeface="Raleway"/>
              </a:rPr>
              <a:t>¿Qué entendemos por resiliencia?</a:t>
            </a:r>
            <a:endParaRPr b="1">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La resiliencia es el </a:t>
            </a:r>
            <a:r>
              <a:rPr lang="es" b="1">
                <a:latin typeface="Raleway"/>
                <a:ea typeface="Raleway"/>
                <a:cs typeface="Raleway"/>
                <a:sym typeface="Raleway"/>
              </a:rPr>
              <a:t>proceso de adaptarse a la adversidad, a un trauma, tragedia, amenaza, o fuentes de tensión significativas</a:t>
            </a:r>
            <a:r>
              <a:rPr lang="es">
                <a:latin typeface="Raleway"/>
                <a:ea typeface="Raleway"/>
                <a:cs typeface="Raleway"/>
                <a:sym typeface="Raleway"/>
              </a:rPr>
              <a:t>, como problemas familiares o de relaciones personales, problemas serios de salud o situaciones estresantes del trabajo o financieras. </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La investigación ha demostrado que la resiliencia es ordinaria, no extraordinaria.</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Ser resiliente </a:t>
            </a:r>
            <a:r>
              <a:rPr lang="es" b="1">
                <a:latin typeface="Raleway"/>
                <a:ea typeface="Raleway"/>
                <a:cs typeface="Raleway"/>
                <a:sym typeface="Raleway"/>
              </a:rPr>
              <a:t>no quiere decir que la persona no experimenta dificultades o angustia</a:t>
            </a:r>
            <a:r>
              <a:rPr lang="es">
                <a:latin typeface="Raleway"/>
                <a:ea typeface="Raleway"/>
                <a:cs typeface="Raleway"/>
                <a:sym typeface="Raleway"/>
              </a:rPr>
              <a:t>. El dolor emocional y la tristeza son comunes en las personas que han sufrido grandes adversidades o traumas en sus vidas. De hecho, el camino hacia la resiliencia probablemente está lleno de obstáculos que afectan nuestro estado emocional.</a:t>
            </a:r>
            <a:endParaRPr>
              <a:latin typeface="Raleway"/>
              <a:ea typeface="Raleway"/>
              <a:cs typeface="Raleway"/>
              <a:sym typeface="Raleway"/>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Origen y tipo de cualidad innata/aprendida </a:t>
            </a:r>
            <a:endParaRPr/>
          </a:p>
        </p:txBody>
      </p:sp>
      <p:sp>
        <p:nvSpPr>
          <p:cNvPr id="249" name="Google Shape;249;p40"/>
          <p:cNvSpPr txBox="1">
            <a:spLocks noGrp="1"/>
          </p:cNvSpPr>
          <p:nvPr>
            <p:ph type="body" idx="1"/>
          </p:nvPr>
        </p:nvSpPr>
        <p:spPr>
          <a:xfrm>
            <a:off x="729450" y="1853850"/>
            <a:ext cx="7688700" cy="2932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El primer autor que empleó este término fue</a:t>
            </a:r>
            <a:r>
              <a:rPr lang="es" b="1">
                <a:latin typeface="Raleway"/>
                <a:ea typeface="Raleway"/>
                <a:cs typeface="Raleway"/>
                <a:sym typeface="Raleway"/>
              </a:rPr>
              <a:t> John Bowlby</a:t>
            </a:r>
            <a:r>
              <a:rPr lang="es">
                <a:latin typeface="Raleway"/>
                <a:ea typeface="Raleway"/>
                <a:cs typeface="Raleway"/>
                <a:sym typeface="Raleway"/>
              </a:rPr>
              <a:t>, el creador de la teoría del apego, pero fue </a:t>
            </a:r>
            <a:r>
              <a:rPr lang="es" b="1">
                <a:latin typeface="Raleway"/>
                <a:ea typeface="Raleway"/>
                <a:cs typeface="Raleway"/>
                <a:sym typeface="Raleway"/>
              </a:rPr>
              <a:t>Boris Cyrulnik</a:t>
            </a:r>
            <a:r>
              <a:rPr lang="es">
                <a:latin typeface="Raleway"/>
                <a:ea typeface="Raleway"/>
                <a:cs typeface="Raleway"/>
                <a:sym typeface="Raleway"/>
              </a:rPr>
              <a:t>, psiquiatra, neurólogo, psicoanalista y etólogo,  el que dio a conocer el concepto de resiliencia en el campo de la Psicología.</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La resiliencia no es una cualidad innata, no está impresa en nuestros genes, aunque sí puede haber una tendencia genética que puede predisponer a ello, según algunos datos.</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Hay personas que son resilientes porque han tenido en sus padres o en alguien cercano un modelo de resiliencia a seguir.</a:t>
            </a:r>
            <a:endParaRPr>
              <a:latin typeface="Raleway"/>
              <a:ea typeface="Raleway"/>
              <a:cs typeface="Raleway"/>
              <a:sym typeface="Raleway"/>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Algunos factores asociados</a:t>
            </a:r>
            <a:endParaRPr/>
          </a:p>
        </p:txBody>
      </p:sp>
      <p:sp>
        <p:nvSpPr>
          <p:cNvPr id="255" name="Google Shape;255;p41"/>
          <p:cNvSpPr txBox="1">
            <a:spLocks noGrp="1"/>
          </p:cNvSpPr>
          <p:nvPr>
            <p:ph type="body" idx="1"/>
          </p:nvPr>
        </p:nvSpPr>
        <p:spPr>
          <a:xfrm>
            <a:off x="729450" y="1853850"/>
            <a:ext cx="7688700" cy="33453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1018"/>
              <a:buNone/>
            </a:pPr>
            <a:r>
              <a:rPr lang="es" sz="1302">
                <a:latin typeface="Raleway"/>
                <a:ea typeface="Raleway"/>
                <a:cs typeface="Raleway"/>
                <a:sym typeface="Raleway"/>
              </a:rPr>
              <a:t>La resiliencia no es una característica que la gente tiene o no tiene. Incluye conductas, pensamientos y acciones que pueden ser aprendidas y desarrolladas por cualquier persona.</a:t>
            </a:r>
            <a:endParaRPr sz="1302">
              <a:latin typeface="Raleway"/>
              <a:ea typeface="Raleway"/>
              <a:cs typeface="Raleway"/>
              <a:sym typeface="Raleway"/>
            </a:endParaRPr>
          </a:p>
          <a:p>
            <a:pPr marL="0" lvl="0" indent="0" algn="l" rtl="0">
              <a:lnSpc>
                <a:spcPct val="105000"/>
              </a:lnSpc>
              <a:spcBef>
                <a:spcPts val="1200"/>
              </a:spcBef>
              <a:spcAft>
                <a:spcPts val="0"/>
              </a:spcAft>
              <a:buSzPts val="1018"/>
              <a:buNone/>
            </a:pPr>
            <a:r>
              <a:rPr lang="es" sz="1302">
                <a:latin typeface="Raleway"/>
                <a:ea typeface="Raleway"/>
                <a:cs typeface="Raleway"/>
                <a:sym typeface="Raleway"/>
              </a:rPr>
              <a:t>Muchos estudios demuestran que uno de los factores más importantes en la resiliencia es </a:t>
            </a:r>
            <a:r>
              <a:rPr lang="es" sz="1302" b="1">
                <a:latin typeface="Raleway"/>
                <a:ea typeface="Raleway"/>
                <a:cs typeface="Raleway"/>
                <a:sym typeface="Raleway"/>
              </a:rPr>
              <a:t>tener relaciones de apoyo dentro y fuera de la familia.</a:t>
            </a:r>
            <a:r>
              <a:rPr lang="es" sz="1302">
                <a:latin typeface="Raleway"/>
                <a:ea typeface="Raleway"/>
                <a:cs typeface="Raleway"/>
                <a:sym typeface="Raleway"/>
              </a:rPr>
              <a:t> Relaciones que emanan confianza, que proveen modelos a seguir, y que ofrecen estímulos y seguridad, contribuyen a afirmar la resiliencia de la persona.</a:t>
            </a:r>
            <a:endParaRPr sz="1302">
              <a:latin typeface="Raleway"/>
              <a:ea typeface="Raleway"/>
              <a:cs typeface="Raleway"/>
              <a:sym typeface="Raleway"/>
            </a:endParaRPr>
          </a:p>
          <a:p>
            <a:pPr marL="0" lvl="0" indent="0" algn="l" rtl="0">
              <a:lnSpc>
                <a:spcPct val="105000"/>
              </a:lnSpc>
              <a:spcBef>
                <a:spcPts val="1200"/>
              </a:spcBef>
              <a:spcAft>
                <a:spcPts val="0"/>
              </a:spcAft>
              <a:buSzPts val="1018"/>
              <a:buNone/>
            </a:pPr>
            <a:r>
              <a:rPr lang="es" sz="1302">
                <a:latin typeface="Raleway"/>
                <a:ea typeface="Raleway"/>
                <a:cs typeface="Raleway"/>
                <a:sym typeface="Raleway"/>
              </a:rPr>
              <a:t>Otros factores asociados a la resiliencia son:</a:t>
            </a:r>
            <a:endParaRPr sz="1302">
              <a:latin typeface="Raleway"/>
              <a:ea typeface="Raleway"/>
              <a:cs typeface="Raleway"/>
              <a:sym typeface="Raleway"/>
            </a:endParaRPr>
          </a:p>
          <a:p>
            <a:pPr marL="457200" lvl="0" indent="-311308" algn="l" rtl="0">
              <a:lnSpc>
                <a:spcPct val="105000"/>
              </a:lnSpc>
              <a:spcBef>
                <a:spcPts val="1200"/>
              </a:spcBef>
              <a:spcAft>
                <a:spcPts val="0"/>
              </a:spcAft>
              <a:buSzPts val="1303"/>
              <a:buFont typeface="Raleway"/>
              <a:buChar char="-"/>
            </a:pPr>
            <a:r>
              <a:rPr lang="es" sz="1302">
                <a:latin typeface="Raleway"/>
                <a:ea typeface="Raleway"/>
                <a:cs typeface="Raleway"/>
                <a:sym typeface="Raleway"/>
              </a:rPr>
              <a:t>La capacidad para hacer planes realistas y seguir los pasos necesarios para llevarlos a cabo.</a:t>
            </a:r>
            <a:endParaRPr sz="1302">
              <a:latin typeface="Raleway"/>
              <a:ea typeface="Raleway"/>
              <a:cs typeface="Raleway"/>
              <a:sym typeface="Raleway"/>
            </a:endParaRPr>
          </a:p>
          <a:p>
            <a:pPr marL="457200" lvl="0" indent="-311308" algn="l" rtl="0">
              <a:lnSpc>
                <a:spcPct val="105000"/>
              </a:lnSpc>
              <a:spcBef>
                <a:spcPts val="0"/>
              </a:spcBef>
              <a:spcAft>
                <a:spcPts val="0"/>
              </a:spcAft>
              <a:buSzPts val="1303"/>
              <a:buFont typeface="Raleway"/>
              <a:buChar char="-"/>
            </a:pPr>
            <a:r>
              <a:rPr lang="es" sz="1302">
                <a:latin typeface="Raleway"/>
                <a:ea typeface="Raleway"/>
                <a:cs typeface="Raleway"/>
                <a:sym typeface="Raleway"/>
              </a:rPr>
              <a:t>Una visión positiva de sí mismos, y confianza en sus fortalezas y habilidades.</a:t>
            </a:r>
            <a:endParaRPr sz="1302">
              <a:latin typeface="Raleway"/>
              <a:ea typeface="Raleway"/>
              <a:cs typeface="Raleway"/>
              <a:sym typeface="Raleway"/>
            </a:endParaRPr>
          </a:p>
          <a:p>
            <a:pPr marL="457200" lvl="0" indent="-311308" algn="l" rtl="0">
              <a:lnSpc>
                <a:spcPct val="105000"/>
              </a:lnSpc>
              <a:spcBef>
                <a:spcPts val="0"/>
              </a:spcBef>
              <a:spcAft>
                <a:spcPts val="0"/>
              </a:spcAft>
              <a:buSzPts val="1303"/>
              <a:buFont typeface="Raleway"/>
              <a:buChar char="-"/>
            </a:pPr>
            <a:r>
              <a:rPr lang="es" sz="1302">
                <a:latin typeface="Raleway"/>
                <a:ea typeface="Raleway"/>
                <a:cs typeface="Raleway"/>
                <a:sym typeface="Raleway"/>
              </a:rPr>
              <a:t>Destrezas en la comunicación y en la solución de problemas.</a:t>
            </a:r>
            <a:endParaRPr sz="1302">
              <a:latin typeface="Raleway"/>
              <a:ea typeface="Raleway"/>
              <a:cs typeface="Raleway"/>
              <a:sym typeface="Raleway"/>
            </a:endParaRPr>
          </a:p>
          <a:p>
            <a:pPr marL="457200" lvl="0" indent="-311308" algn="l" rtl="0">
              <a:lnSpc>
                <a:spcPct val="105000"/>
              </a:lnSpc>
              <a:spcBef>
                <a:spcPts val="0"/>
              </a:spcBef>
              <a:spcAft>
                <a:spcPts val="0"/>
              </a:spcAft>
              <a:buSzPts val="1303"/>
              <a:buFont typeface="Raleway"/>
              <a:buChar char="-"/>
            </a:pPr>
            <a:r>
              <a:rPr lang="es" sz="1302">
                <a:latin typeface="Raleway"/>
                <a:ea typeface="Raleway"/>
                <a:cs typeface="Raleway"/>
                <a:sym typeface="Raleway"/>
              </a:rPr>
              <a:t>La capacidad para manejar sentimientos e impulsos fuertes.</a:t>
            </a:r>
            <a:endParaRPr sz="1302">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9" name="Google Shape;99;p15"/>
          <p:cNvSpPr txBox="1">
            <a:spLocks noGrp="1"/>
          </p:cNvSpPr>
          <p:nvPr>
            <p:ph type="body" idx="1"/>
          </p:nvPr>
        </p:nvSpPr>
        <p:spPr>
          <a:xfrm>
            <a:off x="729450" y="2078875"/>
            <a:ext cx="7688700" cy="27744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a:latin typeface="Raleway"/>
                <a:ea typeface="Raleway"/>
                <a:cs typeface="Raleway"/>
                <a:sym typeface="Raleway"/>
              </a:rPr>
              <a:t>Todo lo que tienes, aprecias y amas es pasajero: tu salud, tu pareja, tus hijos, tus amigos, tu casa, tu patrimonio, tu reputación o tu estatus. No aspiren a estas cosas con obstinación. Relájate y alégrate si la vida te las otorga. Sin embargo, uno debe ser consciente  de que son efímeras, frágiles y provisionales. </a:t>
            </a:r>
            <a:endParaRPr>
              <a:latin typeface="Raleway"/>
              <a:ea typeface="Raleway"/>
              <a:cs typeface="Raleway"/>
              <a:sym typeface="Raleway"/>
            </a:endParaRPr>
          </a:p>
          <a:p>
            <a:pPr marL="457200" lvl="0" indent="0" algn="l" rtl="0">
              <a:spcBef>
                <a:spcPts val="1200"/>
              </a:spcBef>
              <a:spcAft>
                <a:spcPts val="0"/>
              </a:spcAft>
              <a:buNone/>
            </a:pPr>
            <a:r>
              <a:rPr lang="es" b="1">
                <a:latin typeface="Raleway"/>
                <a:ea typeface="Raleway"/>
                <a:cs typeface="Raleway"/>
                <a:sym typeface="Raleway"/>
              </a:rPr>
              <a:t>Lo mejor será asumir que todo lo que tienes es un préstamo y que en cualquier momento nos lo pueden quitar. A más tardar, el día de tu muerte.</a:t>
            </a:r>
            <a:endParaRPr b="1">
              <a:latin typeface="Raleway"/>
              <a:ea typeface="Raleway"/>
              <a:cs typeface="Raleway"/>
              <a:sym typeface="Raleway"/>
            </a:endParaRPr>
          </a:p>
          <a:p>
            <a:pPr marL="457200" lvl="0" indent="-311150" algn="l" rtl="0">
              <a:spcBef>
                <a:spcPts val="1200"/>
              </a:spcBef>
              <a:spcAft>
                <a:spcPts val="0"/>
              </a:spcAft>
              <a:buSzPts val="1300"/>
              <a:buFont typeface="Raleway"/>
              <a:buChar char="-"/>
            </a:pPr>
            <a:r>
              <a:rPr lang="es">
                <a:latin typeface="Raleway"/>
                <a:ea typeface="Raleway"/>
                <a:cs typeface="Raleway"/>
                <a:sym typeface="Raleway"/>
              </a:rPr>
              <a:t>Piensa en lo positivo que predominó en tu vida. Y recuerda que cualquier dulzura viene mezclada con amargura.</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Lo único que nadie te puede quitar son tus pensamientos, tus herramientas mentales y la manera en que interpretas la pérdida y el fracaso. </a:t>
            </a:r>
            <a:endParaRPr>
              <a:latin typeface="Raleway"/>
              <a:ea typeface="Raleway"/>
              <a:cs typeface="Raleway"/>
              <a:sym typeface="Raleway"/>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4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Algunas preguntas</a:t>
            </a:r>
            <a:endParaRPr/>
          </a:p>
        </p:txBody>
      </p:sp>
      <p:sp>
        <p:nvSpPr>
          <p:cNvPr id="261" name="Google Shape;261;p42"/>
          <p:cNvSpPr txBox="1">
            <a:spLocks noGrp="1"/>
          </p:cNvSpPr>
          <p:nvPr>
            <p:ph type="body" idx="1"/>
          </p:nvPr>
        </p:nvSpPr>
        <p:spPr>
          <a:xfrm>
            <a:off x="729450" y="1919050"/>
            <a:ext cx="7688700" cy="3168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Enfocarse en las experiencias y en sus fuentes de fortaleza personal del pasado, le puede ayudar a identificar las estrategias para desarrollar resiliencia que funcionan para usted. Explore las respuestas a las siguientes preguntas sobre sí mismo y sus reacciones a los retos en su vida.</a:t>
            </a:r>
            <a:endParaRPr>
              <a:latin typeface="Raleway"/>
              <a:ea typeface="Raleway"/>
              <a:cs typeface="Raleway"/>
              <a:sym typeface="Raleway"/>
            </a:endParaRPr>
          </a:p>
          <a:p>
            <a:pPr marL="457200" lvl="0" indent="-311150" algn="l" rtl="0">
              <a:spcBef>
                <a:spcPts val="1200"/>
              </a:spcBef>
              <a:spcAft>
                <a:spcPts val="0"/>
              </a:spcAft>
              <a:buSzPts val="1300"/>
              <a:buFont typeface="Raleway"/>
              <a:buChar char="-"/>
            </a:pPr>
            <a:r>
              <a:rPr lang="es">
                <a:latin typeface="Raleway"/>
                <a:ea typeface="Raleway"/>
                <a:cs typeface="Raleway"/>
                <a:sym typeface="Raleway"/>
              </a:rPr>
              <a:t>¿Qué tipos de eventos te han resultado más difíciles?</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¿Cómo han afectado dichos eventos?</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¿Cuándo se encuentra estresado, le ha sido de ayuda pensar en las personas importantes en su vida?</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¿Cuándo se enfrenta a una experiencia difícil, a quién ha acudido para que le ayude?</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¿Qué ha aprendido sobre sí mismo y sus interacciones con los demás durante momentos difíciles?</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¿Le ha ayudado ofrecer apoyo a otras personas que están pasando por una experiencia similar?</a:t>
            </a:r>
            <a:endParaRPr>
              <a:latin typeface="Raleway"/>
              <a:ea typeface="Raleway"/>
              <a:cs typeface="Raleway"/>
              <a:sym typeface="Raleway"/>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4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67" name="Google Shape;267;p43"/>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a:latin typeface="Raleway"/>
                <a:ea typeface="Raleway"/>
                <a:cs typeface="Raleway"/>
                <a:sym typeface="Raleway"/>
              </a:rPr>
              <a:t>¿Ha podido superar los obstáculos, y si es así, cómo?</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¿Qué le ha ayudado a sentirse más esperanzado sobre el futuro?</a:t>
            </a:r>
            <a:endParaRPr>
              <a:latin typeface="Raleway"/>
              <a:ea typeface="Raleway"/>
              <a:cs typeface="Raleway"/>
              <a:sym typeface="Raleway"/>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Tipos de resiliencia</a:t>
            </a:r>
            <a:endParaRPr/>
          </a:p>
        </p:txBody>
      </p:sp>
      <p:sp>
        <p:nvSpPr>
          <p:cNvPr id="273" name="Google Shape;273;p44"/>
          <p:cNvSpPr txBox="1">
            <a:spLocks noGrp="1"/>
          </p:cNvSpPr>
          <p:nvPr>
            <p:ph type="body" idx="1"/>
          </p:nvPr>
        </p:nvSpPr>
        <p:spPr>
          <a:xfrm>
            <a:off x="729450" y="1907900"/>
            <a:ext cx="7688700" cy="31353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s" sz="5200" b="1">
                <a:solidFill>
                  <a:schemeClr val="dk2"/>
                </a:solidFill>
                <a:latin typeface="Raleway"/>
                <a:ea typeface="Raleway"/>
                <a:cs typeface="Raleway"/>
                <a:sym typeface="Raleway"/>
              </a:rPr>
              <a:t>Resiliencia psicológica</a:t>
            </a:r>
            <a:endParaRPr sz="5200" b="1">
              <a:solidFill>
                <a:schemeClr val="dk2"/>
              </a:solidFill>
              <a:latin typeface="Raleway"/>
              <a:ea typeface="Raleway"/>
              <a:cs typeface="Raleway"/>
              <a:sym typeface="Raleway"/>
            </a:endParaRPr>
          </a:p>
          <a:p>
            <a:pPr marL="0" lvl="0" indent="0" algn="l" rtl="0">
              <a:spcBef>
                <a:spcPts val="1200"/>
              </a:spcBef>
              <a:spcAft>
                <a:spcPts val="0"/>
              </a:spcAft>
              <a:buNone/>
            </a:pPr>
            <a:r>
              <a:rPr lang="es" sz="5200">
                <a:solidFill>
                  <a:schemeClr val="dk2"/>
                </a:solidFill>
                <a:latin typeface="Raleway"/>
                <a:ea typeface="Raleway"/>
                <a:cs typeface="Raleway"/>
                <a:sym typeface="Raleway"/>
              </a:rPr>
              <a:t>Es la capacidad mental que tiene la persona para hacerle frente a las dificultades, cuánto más consolidada se encuentra, se obtiene mejores resultados.</a:t>
            </a:r>
            <a:endParaRPr sz="5200">
              <a:solidFill>
                <a:schemeClr val="dk2"/>
              </a:solidFill>
              <a:latin typeface="Raleway"/>
              <a:ea typeface="Raleway"/>
              <a:cs typeface="Raleway"/>
              <a:sym typeface="Raleway"/>
            </a:endParaRPr>
          </a:p>
          <a:p>
            <a:pPr marL="0" lvl="0" indent="0" algn="l" rtl="0">
              <a:spcBef>
                <a:spcPts val="1200"/>
              </a:spcBef>
              <a:spcAft>
                <a:spcPts val="0"/>
              </a:spcAft>
              <a:buNone/>
            </a:pPr>
            <a:r>
              <a:rPr lang="es" sz="5200" b="1">
                <a:solidFill>
                  <a:schemeClr val="dk2"/>
                </a:solidFill>
                <a:latin typeface="Raleway"/>
                <a:ea typeface="Raleway"/>
                <a:cs typeface="Raleway"/>
                <a:sym typeface="Raleway"/>
              </a:rPr>
              <a:t>Resiliencia emocional</a:t>
            </a:r>
            <a:endParaRPr sz="5200" b="1">
              <a:solidFill>
                <a:schemeClr val="dk2"/>
              </a:solidFill>
              <a:latin typeface="Raleway"/>
              <a:ea typeface="Raleway"/>
              <a:cs typeface="Raleway"/>
              <a:sym typeface="Raleway"/>
            </a:endParaRPr>
          </a:p>
          <a:p>
            <a:pPr marL="0" lvl="0" indent="0" algn="l" rtl="0">
              <a:spcBef>
                <a:spcPts val="1200"/>
              </a:spcBef>
              <a:spcAft>
                <a:spcPts val="0"/>
              </a:spcAft>
              <a:buNone/>
            </a:pPr>
            <a:r>
              <a:rPr lang="es" sz="5200">
                <a:solidFill>
                  <a:schemeClr val="dk2"/>
                </a:solidFill>
                <a:latin typeface="Raleway"/>
                <a:ea typeface="Raleway"/>
                <a:cs typeface="Raleway"/>
                <a:sym typeface="Raleway"/>
              </a:rPr>
              <a:t>Está referida al adecuado control de las emociones, cómo la persona es capaz de no dejarse llevar por emociones negativas que finalmente solo le traerán consecuencias desagradables.</a:t>
            </a:r>
            <a:endParaRPr sz="5200">
              <a:solidFill>
                <a:schemeClr val="dk2"/>
              </a:solidFill>
              <a:latin typeface="Raleway"/>
              <a:ea typeface="Raleway"/>
              <a:cs typeface="Raleway"/>
              <a:sym typeface="Raleway"/>
            </a:endParaRPr>
          </a:p>
          <a:p>
            <a:pPr marL="0" lvl="0" indent="0" algn="l" rtl="0">
              <a:spcBef>
                <a:spcPts val="1200"/>
              </a:spcBef>
              <a:spcAft>
                <a:spcPts val="0"/>
              </a:spcAft>
              <a:buNone/>
            </a:pPr>
            <a:r>
              <a:rPr lang="es" sz="5200" b="1">
                <a:solidFill>
                  <a:schemeClr val="dk2"/>
                </a:solidFill>
                <a:latin typeface="Raleway"/>
                <a:ea typeface="Raleway"/>
                <a:cs typeface="Raleway"/>
                <a:sym typeface="Raleway"/>
              </a:rPr>
              <a:t>Resiliencia corporal</a:t>
            </a:r>
            <a:endParaRPr sz="5200" b="1">
              <a:solidFill>
                <a:schemeClr val="dk2"/>
              </a:solidFill>
              <a:latin typeface="Raleway"/>
              <a:ea typeface="Raleway"/>
              <a:cs typeface="Raleway"/>
              <a:sym typeface="Raleway"/>
            </a:endParaRPr>
          </a:p>
          <a:p>
            <a:pPr marL="0" lvl="0" indent="0" algn="l" rtl="0">
              <a:spcBef>
                <a:spcPts val="1200"/>
              </a:spcBef>
              <a:spcAft>
                <a:spcPts val="0"/>
              </a:spcAft>
              <a:buNone/>
            </a:pPr>
            <a:r>
              <a:rPr lang="es" sz="5200">
                <a:solidFill>
                  <a:schemeClr val="dk2"/>
                </a:solidFill>
                <a:latin typeface="Raleway"/>
                <a:ea typeface="Raleway"/>
                <a:cs typeface="Raleway"/>
                <a:sym typeface="Raleway"/>
              </a:rPr>
              <a:t>Está referida a cómo el cuerpo se encuentra físicamente, es decir que por más que la persona tenga todas las ganas de realizar una acción, se necesita que el cuerpo se encuentre en óptimas condiciones para actuar.</a:t>
            </a:r>
            <a:endParaRPr sz="5200">
              <a:solidFill>
                <a:schemeClr val="dk2"/>
              </a:solidFill>
              <a:latin typeface="Raleway"/>
              <a:ea typeface="Raleway"/>
              <a:cs typeface="Raleway"/>
              <a:sym typeface="Raleway"/>
            </a:endParaRPr>
          </a:p>
          <a:p>
            <a:pPr marL="0" lvl="0" indent="0" algn="l" rtl="0">
              <a:spcBef>
                <a:spcPts val="1200"/>
              </a:spcBef>
              <a:spcAft>
                <a:spcPts val="0"/>
              </a:spcAft>
              <a:buNone/>
            </a:pPr>
            <a:endParaRPr sz="5600">
              <a:solidFill>
                <a:srgbClr val="434343"/>
              </a:solidFill>
            </a:endParaRPr>
          </a:p>
          <a:p>
            <a:pPr marL="0" lvl="0" indent="0" algn="l" rtl="0">
              <a:spcBef>
                <a:spcPts val="1200"/>
              </a:spcBef>
              <a:spcAft>
                <a:spcPts val="1200"/>
              </a:spcAft>
              <a:buNone/>
            </a:pPr>
            <a:endParaRPr sz="56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79" name="Google Shape;279;p4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b="1">
                <a:solidFill>
                  <a:schemeClr val="dk2"/>
                </a:solidFill>
                <a:latin typeface="Raleway"/>
                <a:ea typeface="Raleway"/>
                <a:cs typeface="Raleway"/>
                <a:sym typeface="Raleway"/>
              </a:rPr>
              <a:t>Resiliencia comunitaria</a:t>
            </a:r>
            <a:endParaRPr b="1">
              <a:solidFill>
                <a:schemeClr val="dk2"/>
              </a:solidFill>
              <a:latin typeface="Raleway"/>
              <a:ea typeface="Raleway"/>
              <a:cs typeface="Raleway"/>
              <a:sym typeface="Raleway"/>
            </a:endParaRPr>
          </a:p>
          <a:p>
            <a:pPr marL="0" lvl="0" indent="0" algn="l" rtl="0">
              <a:spcBef>
                <a:spcPts val="1200"/>
              </a:spcBef>
              <a:spcAft>
                <a:spcPts val="0"/>
              </a:spcAft>
              <a:buNone/>
            </a:pPr>
            <a:r>
              <a:rPr lang="es">
                <a:solidFill>
                  <a:schemeClr val="dk2"/>
                </a:solidFill>
                <a:latin typeface="Raleway"/>
                <a:ea typeface="Raleway"/>
                <a:cs typeface="Raleway"/>
                <a:sym typeface="Raleway"/>
              </a:rPr>
              <a:t>Al ser individuos sociales, estamos en constante contacto con los demás, por ello es de suma importancia contribuir con ella de una manera solidaria.</a:t>
            </a:r>
            <a:endParaRPr>
              <a:solidFill>
                <a:schemeClr val="dk2"/>
              </a:solidFill>
              <a:latin typeface="Raleway"/>
              <a:ea typeface="Raleway"/>
              <a:cs typeface="Raleway"/>
              <a:sym typeface="Raleway"/>
            </a:endParaRPr>
          </a:p>
          <a:p>
            <a:pPr marL="0" lvl="0" indent="0" algn="l" rtl="0">
              <a:spcBef>
                <a:spcPts val="1200"/>
              </a:spcBef>
              <a:spcAft>
                <a:spcPts val="120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Características y principales hábitos</a:t>
            </a:r>
            <a:endParaRPr/>
          </a:p>
        </p:txBody>
      </p:sp>
      <p:sp>
        <p:nvSpPr>
          <p:cNvPr id="285" name="Google Shape;285;p4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a:latin typeface="Raleway"/>
                <a:ea typeface="Raleway"/>
                <a:cs typeface="Raleway"/>
                <a:sym typeface="Raleway"/>
              </a:rPr>
              <a:t>Son conscientes de sus </a:t>
            </a:r>
            <a:r>
              <a:rPr lang="es" b="1">
                <a:latin typeface="Raleway"/>
                <a:ea typeface="Raleway"/>
                <a:cs typeface="Raleway"/>
                <a:sym typeface="Raleway"/>
              </a:rPr>
              <a:t>potencialidades y limitaciones</a:t>
            </a:r>
            <a:r>
              <a:rPr lang="es">
                <a:latin typeface="Raleway"/>
                <a:ea typeface="Raleway"/>
                <a:cs typeface="Raleway"/>
                <a:sym typeface="Raleway"/>
              </a:rPr>
              <a:t>. El autoconocimiento es un arma muy poderosa para enfrentar las adversidades y los retos, y las personas resilientes saben usarla a su favor. Estas personas saben cuáles son sus principales fortalezas y habilidades, así como sus limitaciones y defectos. De esta manera pueden trazarse metas más objetivas que no solo tienen en cuenta sus necesidades y sueños, sino también los recursos de los que disponen para conseguirlas.</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a:latin typeface="Raleway"/>
                <a:ea typeface="Raleway"/>
                <a:cs typeface="Raleway"/>
                <a:sym typeface="Raleway"/>
              </a:rPr>
              <a:t>Son </a:t>
            </a:r>
            <a:r>
              <a:rPr lang="es" b="1">
                <a:latin typeface="Raleway"/>
                <a:ea typeface="Raleway"/>
                <a:cs typeface="Raleway"/>
                <a:sym typeface="Raleway"/>
              </a:rPr>
              <a:t>creativas</a:t>
            </a:r>
            <a:r>
              <a:rPr lang="es">
                <a:latin typeface="Raleway"/>
                <a:ea typeface="Raleway"/>
                <a:cs typeface="Raleway"/>
                <a:sym typeface="Raleway"/>
              </a:rPr>
              <a:t>. La persona con una alta capacidad de resiliencia suele ser creativa en sus soluciones y enfoques. </a:t>
            </a:r>
            <a:endParaRPr>
              <a:latin typeface="Raleway"/>
              <a:ea typeface="Raleway"/>
              <a:cs typeface="Raleway"/>
              <a:sym typeface="Raleway"/>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91" name="Google Shape;291;p47"/>
          <p:cNvSpPr txBox="1">
            <a:spLocks noGrp="1"/>
          </p:cNvSpPr>
          <p:nvPr>
            <p:ph type="body" idx="1"/>
          </p:nvPr>
        </p:nvSpPr>
        <p:spPr>
          <a:xfrm>
            <a:off x="729450" y="2078875"/>
            <a:ext cx="7688700" cy="2908500"/>
          </a:xfrm>
          <a:prstGeom prst="rect">
            <a:avLst/>
          </a:prstGeom>
        </p:spPr>
        <p:txBody>
          <a:bodyPr spcFirstLastPara="1" wrap="square" lIns="91425" tIns="91425" rIns="91425" bIns="91425" anchor="t" anchorCtr="0">
            <a:noAutofit/>
          </a:bodyPr>
          <a:lstStyle/>
          <a:p>
            <a:pPr marL="457200" lvl="0" indent="-311308" algn="l" rtl="0">
              <a:lnSpc>
                <a:spcPct val="105000"/>
              </a:lnSpc>
              <a:spcBef>
                <a:spcPts val="0"/>
              </a:spcBef>
              <a:spcAft>
                <a:spcPts val="0"/>
              </a:spcAft>
              <a:buSzPts val="1303"/>
              <a:buFont typeface="Raleway"/>
              <a:buChar char="-"/>
            </a:pPr>
            <a:r>
              <a:rPr lang="es" sz="1302" b="1">
                <a:latin typeface="Raleway"/>
                <a:ea typeface="Raleway"/>
                <a:cs typeface="Raleway"/>
                <a:sym typeface="Raleway"/>
              </a:rPr>
              <a:t>Confían en sus capacidades</a:t>
            </a:r>
            <a:r>
              <a:rPr lang="es" sz="1302">
                <a:latin typeface="Raleway"/>
                <a:ea typeface="Raleway"/>
                <a:cs typeface="Raleway"/>
                <a:sym typeface="Raleway"/>
              </a:rPr>
              <a:t>. Al ser conscientes de sus potencialidades y limitaciones, las personas resilientes confían en lo que son capaces de hacer. Si algo les caracteriza es que </a:t>
            </a:r>
            <a:r>
              <a:rPr lang="es" sz="1302" b="1">
                <a:latin typeface="Raleway"/>
                <a:ea typeface="Raleway"/>
                <a:cs typeface="Raleway"/>
                <a:sym typeface="Raleway"/>
              </a:rPr>
              <a:t>no pierden de vista sus objetivos</a:t>
            </a:r>
            <a:r>
              <a:rPr lang="es" sz="1302">
                <a:latin typeface="Raleway"/>
                <a:ea typeface="Raleway"/>
                <a:cs typeface="Raleway"/>
                <a:sym typeface="Raleway"/>
              </a:rPr>
              <a:t> y se sienten seguras de lo que pueden lograr. No obstante, también reconocen la importancia del trabajo en equipo y no se encierran en sí mismas, sino que </a:t>
            </a:r>
            <a:r>
              <a:rPr lang="es" sz="1302" b="1">
                <a:latin typeface="Raleway"/>
                <a:ea typeface="Raleway"/>
                <a:cs typeface="Raleway"/>
                <a:sym typeface="Raleway"/>
              </a:rPr>
              <a:t>saben cuándo es necesario pedir ayuda.</a:t>
            </a:r>
            <a:endParaRPr sz="1302" b="1">
              <a:latin typeface="Raleway"/>
              <a:ea typeface="Raleway"/>
              <a:cs typeface="Raleway"/>
              <a:sym typeface="Raleway"/>
            </a:endParaRPr>
          </a:p>
          <a:p>
            <a:pPr marL="457200" lvl="0" indent="-311308" algn="l" rtl="0">
              <a:lnSpc>
                <a:spcPct val="105000"/>
              </a:lnSpc>
              <a:spcBef>
                <a:spcPts val="0"/>
              </a:spcBef>
              <a:spcAft>
                <a:spcPts val="0"/>
              </a:spcAft>
              <a:buSzPts val="1303"/>
              <a:buFont typeface="Raleway"/>
              <a:buChar char="-"/>
            </a:pPr>
            <a:endParaRPr sz="1302">
              <a:latin typeface="Raleway"/>
              <a:ea typeface="Raleway"/>
              <a:cs typeface="Raleway"/>
              <a:sym typeface="Raleway"/>
            </a:endParaRPr>
          </a:p>
          <a:p>
            <a:pPr marL="457200" lvl="0" indent="-311308" algn="l" rtl="0">
              <a:lnSpc>
                <a:spcPct val="105000"/>
              </a:lnSpc>
              <a:spcBef>
                <a:spcPts val="0"/>
              </a:spcBef>
              <a:spcAft>
                <a:spcPts val="0"/>
              </a:spcAft>
              <a:buSzPts val="1303"/>
              <a:buFont typeface="Raleway"/>
              <a:buChar char="-"/>
            </a:pPr>
            <a:r>
              <a:rPr lang="es" sz="1302" b="1">
                <a:latin typeface="Raleway"/>
                <a:ea typeface="Raleway"/>
                <a:cs typeface="Raleway"/>
                <a:sym typeface="Raleway"/>
              </a:rPr>
              <a:t>Asumen las dificultades como una oportunidad para aprender.</a:t>
            </a:r>
            <a:r>
              <a:rPr lang="es" sz="1302">
                <a:latin typeface="Raleway"/>
                <a:ea typeface="Raleway"/>
                <a:cs typeface="Raleway"/>
                <a:sym typeface="Raleway"/>
              </a:rPr>
              <a:t> A lo largo de la vida enfrentamos muchas situaciones dolorosas que nos desmotivan, pero las personas con un alto nivel de resiliencia son capaces de</a:t>
            </a:r>
            <a:r>
              <a:rPr lang="es" sz="1302" b="1">
                <a:latin typeface="Raleway"/>
                <a:ea typeface="Raleway"/>
                <a:cs typeface="Raleway"/>
                <a:sym typeface="Raleway"/>
              </a:rPr>
              <a:t> ver más allá de esos momentos</a:t>
            </a:r>
            <a:r>
              <a:rPr lang="es" sz="1302">
                <a:latin typeface="Raleway"/>
                <a:ea typeface="Raleway"/>
                <a:cs typeface="Raleway"/>
                <a:sym typeface="Raleway"/>
              </a:rPr>
              <a:t> y no desfallecen. Estas personas asumen las crisis como una oportunidad para generar un cambio, para aprender y crecer. Saben que esos momentos no serán eternos y que </a:t>
            </a:r>
            <a:r>
              <a:rPr lang="es" sz="1302" b="1">
                <a:latin typeface="Raleway"/>
                <a:ea typeface="Raleway"/>
                <a:cs typeface="Raleway"/>
                <a:sym typeface="Raleway"/>
              </a:rPr>
              <a:t>su futuro dependerá de la manera en que reaccionen.</a:t>
            </a:r>
            <a:r>
              <a:rPr lang="es" sz="1302">
                <a:latin typeface="Raleway"/>
                <a:ea typeface="Raleway"/>
                <a:cs typeface="Raleway"/>
                <a:sym typeface="Raleway"/>
              </a:rPr>
              <a:t> Cuando se enfrentan a una adversidad se preguntan: ¿qué puedo aprender?</a:t>
            </a:r>
            <a:endParaRPr sz="1302">
              <a:latin typeface="Raleway"/>
              <a:ea typeface="Raleway"/>
              <a:cs typeface="Raleway"/>
              <a:sym typeface="Raleway"/>
            </a:endParaRPr>
          </a:p>
          <a:p>
            <a:pPr marL="0" lvl="0" indent="0" algn="l" rtl="0">
              <a:lnSpc>
                <a:spcPct val="105000"/>
              </a:lnSpc>
              <a:spcBef>
                <a:spcPts val="1200"/>
              </a:spcBef>
              <a:spcAft>
                <a:spcPts val="1200"/>
              </a:spcAft>
              <a:buSzPts val="1018"/>
              <a:buNone/>
            </a:pPr>
            <a:endParaRPr sz="1202">
              <a:latin typeface="Raleway"/>
              <a:ea typeface="Raleway"/>
              <a:cs typeface="Raleway"/>
              <a:sym typeface="Raleway"/>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97" name="Google Shape;297;p4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a:latin typeface="Raleway"/>
                <a:ea typeface="Raleway"/>
                <a:cs typeface="Raleway"/>
                <a:sym typeface="Raleway"/>
              </a:rPr>
              <a:t>Observan la vida con </a:t>
            </a:r>
            <a:r>
              <a:rPr lang="es" b="1">
                <a:latin typeface="Raleway"/>
                <a:ea typeface="Raleway"/>
                <a:cs typeface="Raleway"/>
                <a:sym typeface="Raleway"/>
              </a:rPr>
              <a:t>objetividad</a:t>
            </a:r>
            <a:r>
              <a:rPr lang="es">
                <a:latin typeface="Raleway"/>
                <a:ea typeface="Raleway"/>
                <a:cs typeface="Raleway"/>
                <a:sym typeface="Raleway"/>
              </a:rPr>
              <a:t>, pero siempre </a:t>
            </a:r>
            <a:r>
              <a:rPr lang="es" b="1">
                <a:latin typeface="Raleway"/>
                <a:ea typeface="Raleway"/>
                <a:cs typeface="Raleway"/>
                <a:sym typeface="Raleway"/>
              </a:rPr>
              <a:t>a través de un prisma optimista</a:t>
            </a:r>
            <a:r>
              <a:rPr lang="es">
                <a:latin typeface="Raleway"/>
                <a:ea typeface="Raleway"/>
                <a:cs typeface="Raleway"/>
                <a:sym typeface="Raleway"/>
              </a:rPr>
              <a:t>. Las personas resilientes son muy objetivas, saben cuáles son sus potencialidades, los recursos que tienen a su alcance y sus metas, pero eso no implica que no sean optimistas. Al ser conscientes de que </a:t>
            </a:r>
            <a:r>
              <a:rPr lang="es" b="1">
                <a:latin typeface="Raleway"/>
                <a:ea typeface="Raleway"/>
                <a:cs typeface="Raleway"/>
                <a:sym typeface="Raleway"/>
              </a:rPr>
              <a:t>nada es completamente positivo ni negativo</a:t>
            </a:r>
            <a:r>
              <a:rPr lang="es">
                <a:latin typeface="Raleway"/>
                <a:ea typeface="Raleway"/>
                <a:cs typeface="Raleway"/>
                <a:sym typeface="Raleway"/>
              </a:rPr>
              <a:t>, se esfuerzan por centrarse en los aspectos positivos y disfrutan de los retos. Estas personas desarrollan un optimismo realista, y están convencidas de que por muy oscuro que se presente su día, el día siguiente puede ser mejor.</a:t>
            </a:r>
            <a:endParaRPr>
              <a:latin typeface="Raleway"/>
              <a:ea typeface="Raleway"/>
              <a:cs typeface="Raleway"/>
              <a:sym typeface="Raleway"/>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03" name="Google Shape;303;p49"/>
          <p:cNvSpPr txBox="1">
            <a:spLocks noGrp="1"/>
          </p:cNvSpPr>
          <p:nvPr>
            <p:ph type="body" idx="1"/>
          </p:nvPr>
        </p:nvSpPr>
        <p:spPr>
          <a:xfrm>
            <a:off x="729450" y="2078875"/>
            <a:ext cx="7688700" cy="28638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a:latin typeface="Raleway"/>
                <a:ea typeface="Raleway"/>
                <a:cs typeface="Raleway"/>
                <a:sym typeface="Raleway"/>
              </a:rPr>
              <a:t>Se </a:t>
            </a:r>
            <a:r>
              <a:rPr lang="es" b="1">
                <a:latin typeface="Raleway"/>
                <a:ea typeface="Raleway"/>
                <a:cs typeface="Raleway"/>
                <a:sym typeface="Raleway"/>
              </a:rPr>
              <a:t>rodean de personas que poseen actitud positiva</a:t>
            </a:r>
            <a:r>
              <a:rPr lang="es">
                <a:latin typeface="Raleway"/>
                <a:ea typeface="Raleway"/>
                <a:cs typeface="Raleway"/>
                <a:sym typeface="Raleway"/>
              </a:rPr>
              <a:t>. Las personas que practican la resiliencia saben cultivar sus amistades, por lo que generalmente se rodean de personas que mantienen una actitud positiva ante los diferentes sucesos. De esta forma, logran crear una </a:t>
            </a:r>
            <a:r>
              <a:rPr lang="es" b="1">
                <a:latin typeface="Raleway"/>
                <a:ea typeface="Raleway"/>
                <a:cs typeface="Raleway"/>
                <a:sym typeface="Raleway"/>
              </a:rPr>
              <a:t>sólida red de apoyo </a:t>
            </a:r>
            <a:r>
              <a:rPr lang="es">
                <a:latin typeface="Raleway"/>
                <a:ea typeface="Raleway"/>
                <a:cs typeface="Raleway"/>
                <a:sym typeface="Raleway"/>
              </a:rPr>
              <a:t>que les ayuda a sostenerse en los momentos más difíciles.</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b="1">
                <a:latin typeface="Raleway"/>
                <a:ea typeface="Raleway"/>
                <a:cs typeface="Raleway"/>
                <a:sym typeface="Raleway"/>
              </a:rPr>
              <a:t>No intentan controlar las situaciones, sino sus emociones</a:t>
            </a:r>
            <a:r>
              <a:rPr lang="es">
                <a:latin typeface="Raleway"/>
                <a:ea typeface="Raleway"/>
                <a:cs typeface="Raleway"/>
                <a:sym typeface="Raleway"/>
              </a:rPr>
              <a:t>. Una de las principales fuentes de tensión y estrés es el </a:t>
            </a:r>
            <a:r>
              <a:rPr lang="es" b="1">
                <a:latin typeface="Raleway"/>
                <a:ea typeface="Raleway"/>
                <a:cs typeface="Raleway"/>
                <a:sym typeface="Raleway"/>
              </a:rPr>
              <a:t>deseo de querer controlar todos los aspectos </a:t>
            </a:r>
            <a:r>
              <a:rPr lang="es">
                <a:latin typeface="Raleway"/>
                <a:ea typeface="Raleway"/>
                <a:cs typeface="Raleway"/>
                <a:sym typeface="Raleway"/>
              </a:rPr>
              <a:t>de nuestra vida. Por eso, cuando algo se nos escapa de entre las manos, nos sentimos culpables y preocupados. Sin embargo, las personas con capacidad de resiliencia saben que </a:t>
            </a:r>
            <a:r>
              <a:rPr lang="es" b="1">
                <a:latin typeface="Raleway"/>
                <a:ea typeface="Raleway"/>
                <a:cs typeface="Raleway"/>
                <a:sym typeface="Raleway"/>
              </a:rPr>
              <a:t>es imposible controlar todas las situaciones, han aprendido a lidiar con la incertidumbre y se sienten cómodos aunque no tengan el control.</a:t>
            </a:r>
            <a:endParaRPr b="1">
              <a:latin typeface="Raleway"/>
              <a:ea typeface="Raleway"/>
              <a:cs typeface="Raleway"/>
              <a:sym typeface="Raleway"/>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5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09" name="Google Shape;309;p50"/>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“Trabaja con lo que tienes, no con lo que esperabas”</a:t>
            </a:r>
            <a:endParaRPr>
              <a:latin typeface="Raleway"/>
              <a:ea typeface="Raleway"/>
              <a:cs typeface="Raleway"/>
              <a:sym typeface="Raleway"/>
            </a:endParaRPr>
          </a:p>
          <a:p>
            <a:pPr marL="457200" lvl="0" indent="-311150" algn="l" rtl="0">
              <a:spcBef>
                <a:spcPts val="1200"/>
              </a:spcBef>
              <a:spcAft>
                <a:spcPts val="0"/>
              </a:spcAft>
              <a:buSzPts val="1300"/>
              <a:buFont typeface="Raleway"/>
              <a:buChar char="-"/>
            </a:pPr>
            <a:r>
              <a:rPr lang="es">
                <a:latin typeface="Raleway"/>
                <a:ea typeface="Raleway"/>
                <a:cs typeface="Raleway"/>
                <a:sym typeface="Raleway"/>
              </a:rPr>
              <a:t>Son</a:t>
            </a:r>
            <a:r>
              <a:rPr lang="es" b="1">
                <a:latin typeface="Raleway"/>
                <a:ea typeface="Raleway"/>
                <a:cs typeface="Raleway"/>
                <a:sym typeface="Raleway"/>
              </a:rPr>
              <a:t> flexibles ante los cambios.</a:t>
            </a:r>
            <a:r>
              <a:rPr lang="es">
                <a:latin typeface="Raleway"/>
                <a:ea typeface="Raleway"/>
                <a:cs typeface="Raleway"/>
                <a:sym typeface="Raleway"/>
              </a:rPr>
              <a:t> A pesar de que las personas resilientes tienen una autoimagen muy clara y saben perfectamente qué quieren lograr, también tienen la suficiente </a:t>
            </a:r>
            <a:r>
              <a:rPr lang="es" b="1">
                <a:latin typeface="Raleway"/>
                <a:ea typeface="Raleway"/>
                <a:cs typeface="Raleway"/>
                <a:sym typeface="Raleway"/>
              </a:rPr>
              <a:t>flexibilidad como para adaptar sus planes y cambiar sus metas cuando es necesario. </a:t>
            </a:r>
            <a:r>
              <a:rPr lang="es">
                <a:latin typeface="Raleway"/>
                <a:ea typeface="Raleway"/>
                <a:cs typeface="Raleway"/>
                <a:sym typeface="Raleway"/>
              </a:rPr>
              <a:t>Estas personas no se cierran al cambio y siempre están dispuestas a valorar diferentes alternativas, </a:t>
            </a:r>
            <a:r>
              <a:rPr lang="es" b="1">
                <a:latin typeface="Raleway"/>
                <a:ea typeface="Raleway"/>
                <a:cs typeface="Raleway"/>
                <a:sym typeface="Raleway"/>
              </a:rPr>
              <a:t>sin aferrarse obsesivamente a sus planes iniciales o a una única solución.</a:t>
            </a:r>
            <a:endParaRPr b="1">
              <a:latin typeface="Raleway"/>
              <a:ea typeface="Raleway"/>
              <a:cs typeface="Raleway"/>
              <a:sym typeface="Raleway"/>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15" name="Google Shape;315;p51"/>
          <p:cNvSpPr txBox="1">
            <a:spLocks noGrp="1"/>
          </p:cNvSpPr>
          <p:nvPr>
            <p:ph type="body" idx="1"/>
          </p:nvPr>
        </p:nvSpPr>
        <p:spPr>
          <a:xfrm>
            <a:off x="729450" y="2078875"/>
            <a:ext cx="7688700" cy="27969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a:latin typeface="Raleway"/>
                <a:ea typeface="Raleway"/>
                <a:cs typeface="Raleway"/>
                <a:sym typeface="Raleway"/>
              </a:rPr>
              <a:t>Son </a:t>
            </a:r>
            <a:r>
              <a:rPr lang="es" b="1">
                <a:latin typeface="Raleway"/>
                <a:ea typeface="Raleway"/>
                <a:cs typeface="Raleway"/>
                <a:sym typeface="Raleway"/>
              </a:rPr>
              <a:t>tenaces en sus propósitos.</a:t>
            </a:r>
            <a:r>
              <a:rPr lang="es">
                <a:latin typeface="Raleway"/>
                <a:ea typeface="Raleway"/>
                <a:cs typeface="Raleway"/>
                <a:sym typeface="Raleway"/>
              </a:rPr>
              <a:t> El hecho de que los resilientes </a:t>
            </a:r>
            <a:r>
              <a:rPr lang="es" b="1">
                <a:latin typeface="Raleway"/>
                <a:ea typeface="Raleway"/>
                <a:cs typeface="Raleway"/>
                <a:sym typeface="Raleway"/>
              </a:rPr>
              <a:t>sean flexibles no implica que renuncien a sus metas</a:t>
            </a:r>
            <a:r>
              <a:rPr lang="es">
                <a:latin typeface="Raleway"/>
                <a:ea typeface="Raleway"/>
                <a:cs typeface="Raleway"/>
                <a:sym typeface="Raleway"/>
              </a:rPr>
              <a:t>, al contrario, si algo les distingue es su </a:t>
            </a:r>
            <a:r>
              <a:rPr lang="es" b="1">
                <a:latin typeface="Raleway"/>
                <a:ea typeface="Raleway"/>
                <a:cs typeface="Raleway"/>
                <a:sym typeface="Raleway"/>
              </a:rPr>
              <a:t>perseverancia y su capacidad de lucha y perspectiva creativa a la hora de buscar alternativas</a:t>
            </a:r>
            <a:r>
              <a:rPr lang="es">
                <a:latin typeface="Raleway"/>
                <a:ea typeface="Raleway"/>
                <a:cs typeface="Raleway"/>
                <a:sym typeface="Raleway"/>
              </a:rPr>
              <a:t>.. Estas personas tienen una motivación intrínseca que les ayuda a mantenerse firmes y luchar por lo que se proponen.</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b="1">
                <a:latin typeface="Raleway"/>
                <a:ea typeface="Raleway"/>
                <a:cs typeface="Raleway"/>
                <a:sym typeface="Raleway"/>
              </a:rPr>
              <a:t>Afrontan la adversidad con humor. </a:t>
            </a:r>
            <a:r>
              <a:rPr lang="es">
                <a:latin typeface="Raleway"/>
                <a:ea typeface="Raleway"/>
                <a:cs typeface="Raleway"/>
                <a:sym typeface="Raleway"/>
              </a:rPr>
              <a:t>Una de las características esenciales de las personas resilientes es su sentido del humor, son capaces de reírse de la adversidad.. La risa es su mejor aliada porque les ayuda a mantenerse optimistas y, sobre todo, les permite </a:t>
            </a:r>
            <a:r>
              <a:rPr lang="es" b="1">
                <a:latin typeface="Raleway"/>
                <a:ea typeface="Raleway"/>
                <a:cs typeface="Raleway"/>
                <a:sym typeface="Raleway"/>
              </a:rPr>
              <a:t>enfocarse en los aspectos positivos de las situaciones.</a:t>
            </a:r>
            <a:endParaRPr b="1">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La sabiduría es prevención </a:t>
            </a:r>
            <a:endParaRPr/>
          </a:p>
        </p:txBody>
      </p:sp>
      <p:sp>
        <p:nvSpPr>
          <p:cNvPr id="105" name="Google Shape;105;p1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s" sz="5600" i="1">
                <a:latin typeface="Raleway"/>
                <a:ea typeface="Raleway"/>
                <a:cs typeface="Raleway"/>
                <a:sym typeface="Raleway"/>
              </a:rPr>
              <a:t>La sabiduría n</a:t>
            </a:r>
            <a:r>
              <a:rPr lang="es" sz="5600">
                <a:latin typeface="Raleway"/>
                <a:ea typeface="Raleway"/>
                <a:cs typeface="Raleway"/>
                <a:sym typeface="Raleway"/>
              </a:rPr>
              <a:t>o es acumulación de conocimientos. Es prevención.</a:t>
            </a:r>
            <a:endParaRPr sz="5600">
              <a:latin typeface="Raleway"/>
              <a:ea typeface="Raleway"/>
              <a:cs typeface="Raleway"/>
              <a:sym typeface="Raleway"/>
            </a:endParaRPr>
          </a:p>
          <a:p>
            <a:pPr marL="0" lvl="0" indent="0" algn="l" rtl="0">
              <a:spcBef>
                <a:spcPts val="1200"/>
              </a:spcBef>
              <a:spcAft>
                <a:spcPts val="0"/>
              </a:spcAft>
              <a:buNone/>
            </a:pPr>
            <a:endParaRPr sz="5600">
              <a:latin typeface="Raleway"/>
              <a:ea typeface="Raleway"/>
              <a:cs typeface="Raleway"/>
              <a:sym typeface="Raleway"/>
            </a:endParaRPr>
          </a:p>
          <a:p>
            <a:pPr marL="0" lvl="0" indent="0" algn="r" rtl="0">
              <a:spcBef>
                <a:spcPts val="1200"/>
              </a:spcBef>
              <a:spcAft>
                <a:spcPts val="0"/>
              </a:spcAft>
              <a:buNone/>
            </a:pPr>
            <a:r>
              <a:rPr lang="es" sz="5600">
                <a:latin typeface="Raleway"/>
                <a:ea typeface="Raleway"/>
                <a:cs typeface="Raleway"/>
                <a:sym typeface="Raleway"/>
              </a:rPr>
              <a:t>“</a:t>
            </a:r>
            <a:r>
              <a:rPr lang="es" sz="5600" i="1">
                <a:latin typeface="Raleway"/>
                <a:ea typeface="Raleway"/>
                <a:cs typeface="Raleway"/>
                <a:sym typeface="Raleway"/>
              </a:rPr>
              <a:t>Una persona inteligente resuelve un problema. Una persona sabia lo evita</a:t>
            </a:r>
            <a:r>
              <a:rPr lang="es" sz="5600">
                <a:latin typeface="Raleway"/>
                <a:ea typeface="Raleway"/>
                <a:cs typeface="Raleway"/>
                <a:sym typeface="Raleway"/>
              </a:rPr>
              <a:t>”.</a:t>
            </a:r>
            <a:endParaRPr sz="5600">
              <a:latin typeface="Raleway"/>
              <a:ea typeface="Raleway"/>
              <a:cs typeface="Raleway"/>
              <a:sym typeface="Raleway"/>
            </a:endParaRPr>
          </a:p>
          <a:p>
            <a:pPr marL="0" lvl="0" indent="0" algn="r" rtl="0">
              <a:spcBef>
                <a:spcPts val="1200"/>
              </a:spcBef>
              <a:spcAft>
                <a:spcPts val="0"/>
              </a:spcAft>
              <a:buNone/>
            </a:pPr>
            <a:r>
              <a:rPr lang="es" sz="5600">
                <a:latin typeface="Raleway"/>
                <a:ea typeface="Raleway"/>
                <a:cs typeface="Raleway"/>
                <a:sym typeface="Raleway"/>
              </a:rPr>
              <a:t>Albert Einstein</a:t>
            </a:r>
            <a:endParaRPr sz="5600">
              <a:latin typeface="Raleway"/>
              <a:ea typeface="Raleway"/>
              <a:cs typeface="Raleway"/>
              <a:sym typeface="Raleway"/>
            </a:endParaRPr>
          </a:p>
          <a:p>
            <a:pPr marL="0" lvl="0" indent="0" algn="r" rtl="0">
              <a:spcBef>
                <a:spcPts val="1200"/>
              </a:spcBef>
              <a:spcAft>
                <a:spcPts val="0"/>
              </a:spcAft>
              <a:buNone/>
            </a:pPr>
            <a:endParaRPr sz="5600">
              <a:latin typeface="Raleway"/>
              <a:ea typeface="Raleway"/>
              <a:cs typeface="Raleway"/>
              <a:sym typeface="Raleway"/>
            </a:endParaRPr>
          </a:p>
          <a:p>
            <a:pPr marL="0" lvl="0" indent="0" algn="l" rtl="0">
              <a:spcBef>
                <a:spcPts val="1200"/>
              </a:spcBef>
              <a:spcAft>
                <a:spcPts val="0"/>
              </a:spcAft>
              <a:buNone/>
            </a:pPr>
            <a:r>
              <a:rPr lang="es" sz="5600" i="1">
                <a:latin typeface="Raleway"/>
                <a:ea typeface="Raleway"/>
                <a:cs typeface="Raleway"/>
                <a:sym typeface="Raleway"/>
              </a:rPr>
              <a:t>Evitar no es sexy</a:t>
            </a:r>
            <a:r>
              <a:rPr lang="es" sz="5600">
                <a:latin typeface="Raleway"/>
                <a:ea typeface="Raleway"/>
                <a:cs typeface="Raleway"/>
                <a:sym typeface="Raleway"/>
              </a:rPr>
              <a:t>. Dos historias (prevenir y no prevenir. Resultados. Impacto social)</a:t>
            </a:r>
            <a:endParaRPr sz="5600">
              <a:latin typeface="Raleway"/>
              <a:ea typeface="Raleway"/>
              <a:cs typeface="Raleway"/>
              <a:sym typeface="Raleway"/>
            </a:endParaRPr>
          </a:p>
          <a:p>
            <a:pPr marL="0" lvl="0" indent="0" algn="r" rtl="0">
              <a:spcBef>
                <a:spcPts val="1200"/>
              </a:spcBef>
              <a:spcAft>
                <a:spcPts val="1200"/>
              </a:spcAft>
              <a:buNone/>
            </a:pPr>
            <a:r>
              <a:rPr lang="es"/>
              <a:t>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21" name="Google Shape;321;p52"/>
          <p:cNvSpPr txBox="1">
            <a:spLocks noGrp="1"/>
          </p:cNvSpPr>
          <p:nvPr>
            <p:ph type="body" idx="1"/>
          </p:nvPr>
        </p:nvSpPr>
        <p:spPr>
          <a:xfrm>
            <a:off x="729450" y="2078875"/>
            <a:ext cx="7688700" cy="27633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Raleway"/>
              <a:buChar char="-"/>
            </a:pPr>
            <a:r>
              <a:rPr lang="es" b="1">
                <a:latin typeface="Raleway"/>
                <a:ea typeface="Raleway"/>
                <a:cs typeface="Raleway"/>
                <a:sym typeface="Raleway"/>
              </a:rPr>
              <a:t>Buscan la ayuda de los otros y el apoyo social</a:t>
            </a:r>
            <a:r>
              <a:rPr lang="es">
                <a:latin typeface="Raleway"/>
                <a:ea typeface="Raleway"/>
                <a:cs typeface="Raleway"/>
                <a:sym typeface="Raleway"/>
              </a:rPr>
              <a:t>. Cuando las personas resilientes pasan por un suceso potencialmente traumático su primer objetivo es superarlo, para ello, son conscientes de la importancia del apoyo social y no dudan en buscar la ayuda cuando es necesario.</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b="1">
                <a:latin typeface="Raleway"/>
                <a:ea typeface="Raleway"/>
                <a:cs typeface="Raleway"/>
                <a:sym typeface="Raleway"/>
              </a:rPr>
              <a:t>Poseen el hábito de estar plenamente presentes</a:t>
            </a:r>
            <a:r>
              <a:rPr lang="es">
                <a:latin typeface="Raleway"/>
                <a:ea typeface="Raleway"/>
                <a:cs typeface="Raleway"/>
                <a:sym typeface="Raleway"/>
              </a:rPr>
              <a:t> (ejs. meditación en diferentes actividades) y tienen una gran </a:t>
            </a:r>
            <a:r>
              <a:rPr lang="es" b="1">
                <a:latin typeface="Raleway"/>
                <a:ea typeface="Raleway"/>
                <a:cs typeface="Raleway"/>
                <a:sym typeface="Raleway"/>
              </a:rPr>
              <a:t>capacidad de aceptación.</a:t>
            </a:r>
            <a:r>
              <a:rPr lang="es">
                <a:latin typeface="Raleway"/>
                <a:ea typeface="Raleway"/>
                <a:cs typeface="Raleway"/>
                <a:sym typeface="Raleway"/>
              </a:rPr>
              <a:t> El pasado forma parte del ayer y no es una fuente de culpabilidad mientras que el futuro no les aturde con su cuota de incertidumbre y preocupaciones. Son capaces de </a:t>
            </a:r>
            <a:r>
              <a:rPr lang="es" b="1">
                <a:latin typeface="Raleway"/>
                <a:ea typeface="Raleway"/>
                <a:cs typeface="Raleway"/>
                <a:sym typeface="Raleway"/>
              </a:rPr>
              <a:t>aceptar las experiencias tal y como se presentan e intentan sacarles el mayor provecho. </a:t>
            </a:r>
            <a:r>
              <a:rPr lang="es">
                <a:latin typeface="Raleway"/>
                <a:ea typeface="Raleway"/>
                <a:cs typeface="Raleway"/>
                <a:sym typeface="Raleway"/>
              </a:rPr>
              <a:t>Disfrutan de los pequeños detalles y no han perdido su capacidad para el asombro..</a:t>
            </a:r>
            <a:endParaRPr>
              <a:latin typeface="Raleway"/>
              <a:ea typeface="Raleway"/>
              <a:cs typeface="Raleway"/>
              <a:sym typeface="Raleway"/>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5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Pautas para mantener un estado resiliente frente a la situación actual</a:t>
            </a:r>
            <a:endParaRPr/>
          </a:p>
        </p:txBody>
      </p:sp>
      <p:sp>
        <p:nvSpPr>
          <p:cNvPr id="327" name="Google Shape;327;p53"/>
          <p:cNvSpPr txBox="1">
            <a:spLocks noGrp="1"/>
          </p:cNvSpPr>
          <p:nvPr>
            <p:ph type="body" idx="1"/>
          </p:nvPr>
        </p:nvSpPr>
        <p:spPr>
          <a:xfrm>
            <a:off x="729450" y="2353300"/>
            <a:ext cx="7688700" cy="26115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935"/>
              <a:buNone/>
            </a:pPr>
            <a:r>
              <a:rPr lang="es" sz="1305" b="1">
                <a:latin typeface="Raleway"/>
                <a:ea typeface="Raleway"/>
                <a:cs typeface="Raleway"/>
                <a:sym typeface="Raleway"/>
              </a:rPr>
              <a:t>Cuida (también) de ti mismo</a:t>
            </a:r>
            <a:endParaRPr sz="1305" b="1">
              <a:latin typeface="Raleway"/>
              <a:ea typeface="Raleway"/>
              <a:cs typeface="Raleway"/>
              <a:sym typeface="Raleway"/>
            </a:endParaRPr>
          </a:p>
          <a:p>
            <a:pPr marL="0" lvl="0" indent="0" algn="l" rtl="0">
              <a:lnSpc>
                <a:spcPct val="105000"/>
              </a:lnSpc>
              <a:spcBef>
                <a:spcPts val="1200"/>
              </a:spcBef>
              <a:spcAft>
                <a:spcPts val="0"/>
              </a:spcAft>
              <a:buSzPts val="935"/>
              <a:buNone/>
            </a:pPr>
            <a:r>
              <a:rPr lang="es" sz="1305">
                <a:latin typeface="Raleway"/>
                <a:ea typeface="Raleway"/>
                <a:cs typeface="Raleway"/>
                <a:sym typeface="Raleway"/>
              </a:rPr>
              <a:t>Es necesario que también prestes atención a ti mismo y a tu bienestar: pensando en tus necesidades y deseos. Ej. Avión.</a:t>
            </a:r>
            <a:endParaRPr sz="1305" b="1">
              <a:latin typeface="Raleway"/>
              <a:ea typeface="Raleway"/>
              <a:cs typeface="Raleway"/>
              <a:sym typeface="Raleway"/>
            </a:endParaRPr>
          </a:p>
          <a:p>
            <a:pPr marL="0" lvl="0" indent="0" algn="l" rtl="0">
              <a:lnSpc>
                <a:spcPct val="105000"/>
              </a:lnSpc>
              <a:spcBef>
                <a:spcPts val="1200"/>
              </a:spcBef>
              <a:spcAft>
                <a:spcPts val="0"/>
              </a:spcAft>
              <a:buSzPts val="935"/>
              <a:buNone/>
            </a:pPr>
            <a:r>
              <a:rPr lang="es" sz="1305" b="1">
                <a:latin typeface="Raleway"/>
                <a:ea typeface="Raleway"/>
                <a:cs typeface="Raleway"/>
                <a:sym typeface="Raleway"/>
              </a:rPr>
              <a:t>Permítete tener emociones intensas sin temerlas ni huir de ellas</a:t>
            </a:r>
            <a:r>
              <a:rPr lang="es" sz="1305">
                <a:latin typeface="Raleway"/>
                <a:ea typeface="Raleway"/>
                <a:cs typeface="Raleway"/>
                <a:sym typeface="Raleway"/>
              </a:rPr>
              <a:t> </a:t>
            </a:r>
            <a:endParaRPr sz="1305">
              <a:latin typeface="Raleway"/>
              <a:ea typeface="Raleway"/>
              <a:cs typeface="Raleway"/>
              <a:sym typeface="Raleway"/>
            </a:endParaRPr>
          </a:p>
          <a:p>
            <a:pPr marL="0" lvl="0" indent="0" algn="l" rtl="0">
              <a:lnSpc>
                <a:spcPct val="105000"/>
              </a:lnSpc>
              <a:spcBef>
                <a:spcPts val="1200"/>
              </a:spcBef>
              <a:spcAft>
                <a:spcPts val="0"/>
              </a:spcAft>
              <a:buSzPts val="935"/>
              <a:buNone/>
            </a:pPr>
            <a:r>
              <a:rPr lang="es" sz="1305">
                <a:latin typeface="Raleway"/>
                <a:ea typeface="Raleway"/>
                <a:cs typeface="Raleway"/>
                <a:sym typeface="Raleway"/>
              </a:rPr>
              <a:t>Para ello es importante aprender a reconocer las emociones y no huir de los problemas, sino afrontarlos y buscar soluciones, tomándote el tiempo que necesites para descansar, siendo consciente de lo que te puedes exigir y cuándo debes parar. Ej. Indicadores vehículo.</a:t>
            </a:r>
            <a:endParaRPr sz="1305">
              <a:latin typeface="Raleway"/>
              <a:ea typeface="Raleway"/>
              <a:cs typeface="Raleway"/>
              <a:sym typeface="Raleway"/>
            </a:endParaRPr>
          </a:p>
          <a:p>
            <a:pPr marL="0" lvl="0" indent="0" algn="l" rtl="0">
              <a:lnSpc>
                <a:spcPct val="105000"/>
              </a:lnSpc>
              <a:spcBef>
                <a:spcPts val="1200"/>
              </a:spcBef>
              <a:spcAft>
                <a:spcPts val="0"/>
              </a:spcAft>
              <a:buSzPts val="935"/>
              <a:buNone/>
            </a:pPr>
            <a:r>
              <a:rPr lang="es" sz="1305">
                <a:latin typeface="Raleway"/>
                <a:ea typeface="Raleway"/>
                <a:cs typeface="Raleway"/>
                <a:sym typeface="Raleway"/>
              </a:rPr>
              <a:t>Resistencia= Persistencia. Aceptación.</a:t>
            </a:r>
            <a:endParaRPr sz="1305">
              <a:latin typeface="Raleway"/>
              <a:ea typeface="Raleway"/>
              <a:cs typeface="Raleway"/>
              <a:sym typeface="Raleway"/>
            </a:endParaRPr>
          </a:p>
          <a:p>
            <a:pPr marL="0" lvl="0" indent="0" algn="l" rtl="0">
              <a:lnSpc>
                <a:spcPct val="105000"/>
              </a:lnSpc>
              <a:spcBef>
                <a:spcPts val="1200"/>
              </a:spcBef>
              <a:spcAft>
                <a:spcPts val="1200"/>
              </a:spcAft>
              <a:buSzPts val="935"/>
              <a:buNone/>
            </a:pPr>
            <a:endParaRPr sz="1105"/>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33" name="Google Shape;333;p54"/>
          <p:cNvSpPr txBox="1">
            <a:spLocks noGrp="1"/>
          </p:cNvSpPr>
          <p:nvPr>
            <p:ph type="body" idx="1"/>
          </p:nvPr>
        </p:nvSpPr>
        <p:spPr>
          <a:xfrm>
            <a:off x="729450" y="1853850"/>
            <a:ext cx="7688700" cy="24864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1018"/>
              <a:buNone/>
            </a:pPr>
            <a:r>
              <a:rPr lang="es" sz="1302" b="1">
                <a:latin typeface="Raleway"/>
                <a:ea typeface="Raleway"/>
                <a:cs typeface="Raleway"/>
                <a:sym typeface="Raleway"/>
              </a:rPr>
              <a:t>Soluciona los problemas y libera espacio</a:t>
            </a:r>
            <a:endParaRPr sz="1302" b="1">
              <a:latin typeface="Raleway"/>
              <a:ea typeface="Raleway"/>
              <a:cs typeface="Raleway"/>
              <a:sym typeface="Raleway"/>
            </a:endParaRPr>
          </a:p>
          <a:p>
            <a:pPr marL="0" lvl="0" indent="0" algn="l" rtl="0">
              <a:lnSpc>
                <a:spcPct val="105000"/>
              </a:lnSpc>
              <a:spcBef>
                <a:spcPts val="1200"/>
              </a:spcBef>
              <a:spcAft>
                <a:spcPts val="0"/>
              </a:spcAft>
              <a:buSzPts val="1018"/>
              <a:buNone/>
            </a:pPr>
            <a:r>
              <a:rPr lang="es" sz="1302">
                <a:latin typeface="Raleway"/>
                <a:ea typeface="Raleway"/>
                <a:cs typeface="Raleway"/>
                <a:sym typeface="Raleway"/>
              </a:rPr>
              <a:t>Coge papel y lápiz y escribe. Así, nuestro problema ya no estará dando vueltas en nuestra cabeza y estará plasmado en un papel y con posibles soluciones. </a:t>
            </a:r>
            <a:endParaRPr sz="1302">
              <a:latin typeface="Raleway"/>
              <a:ea typeface="Raleway"/>
              <a:cs typeface="Raleway"/>
              <a:sym typeface="Raleway"/>
            </a:endParaRPr>
          </a:p>
          <a:p>
            <a:pPr marL="0" lvl="0" indent="0" algn="l" rtl="0">
              <a:lnSpc>
                <a:spcPct val="105000"/>
              </a:lnSpc>
              <a:spcBef>
                <a:spcPts val="1200"/>
              </a:spcBef>
              <a:spcAft>
                <a:spcPts val="0"/>
              </a:spcAft>
              <a:buSzPts val="1018"/>
              <a:buNone/>
            </a:pPr>
            <a:r>
              <a:rPr lang="es" sz="1302" b="1">
                <a:latin typeface="Raleway"/>
                <a:ea typeface="Raleway"/>
                <a:cs typeface="Raleway"/>
                <a:sym typeface="Raleway"/>
              </a:rPr>
              <a:t>Delimitar tiempo para preocupaciones</a:t>
            </a:r>
            <a:endParaRPr sz="1302" b="1">
              <a:latin typeface="Raleway"/>
              <a:ea typeface="Raleway"/>
              <a:cs typeface="Raleway"/>
              <a:sym typeface="Raleway"/>
            </a:endParaRPr>
          </a:p>
          <a:p>
            <a:pPr marL="0" lvl="0" indent="0" algn="l" rtl="0">
              <a:lnSpc>
                <a:spcPct val="105000"/>
              </a:lnSpc>
              <a:spcBef>
                <a:spcPts val="1200"/>
              </a:spcBef>
              <a:spcAft>
                <a:spcPts val="0"/>
              </a:spcAft>
              <a:buSzPts val="1018"/>
              <a:buNone/>
            </a:pPr>
            <a:r>
              <a:rPr lang="es" sz="1302">
                <a:latin typeface="Raleway"/>
                <a:ea typeface="Raleway"/>
                <a:cs typeface="Raleway"/>
                <a:sym typeface="Raleway"/>
              </a:rPr>
              <a:t>Seleccionar tiempo para pensar y escribir sobre dificultades.</a:t>
            </a:r>
            <a:endParaRPr sz="1302">
              <a:latin typeface="Raleway"/>
              <a:ea typeface="Raleway"/>
              <a:cs typeface="Raleway"/>
              <a:sym typeface="Raleway"/>
            </a:endParaRPr>
          </a:p>
          <a:p>
            <a:pPr marL="0" lvl="0" indent="0" algn="l" rtl="0">
              <a:lnSpc>
                <a:spcPct val="105000"/>
              </a:lnSpc>
              <a:spcBef>
                <a:spcPts val="1200"/>
              </a:spcBef>
              <a:spcAft>
                <a:spcPts val="0"/>
              </a:spcAft>
              <a:buSzPts val="1018"/>
              <a:buNone/>
            </a:pPr>
            <a:r>
              <a:rPr lang="es" sz="1302" b="1">
                <a:latin typeface="Raleway"/>
                <a:ea typeface="Raleway"/>
                <a:cs typeface="Raleway"/>
                <a:sym typeface="Raleway"/>
              </a:rPr>
              <a:t>Establece metas realistas</a:t>
            </a:r>
            <a:endParaRPr sz="1302" b="1">
              <a:latin typeface="Raleway"/>
              <a:ea typeface="Raleway"/>
              <a:cs typeface="Raleway"/>
              <a:sym typeface="Raleway"/>
            </a:endParaRPr>
          </a:p>
          <a:p>
            <a:pPr marL="0" lvl="0" indent="0" algn="l" rtl="0">
              <a:lnSpc>
                <a:spcPct val="105000"/>
              </a:lnSpc>
              <a:spcBef>
                <a:spcPts val="1200"/>
              </a:spcBef>
              <a:spcAft>
                <a:spcPts val="1200"/>
              </a:spcAft>
              <a:buSzPts val="1018"/>
              <a:buNone/>
            </a:pPr>
            <a:r>
              <a:rPr lang="es" sz="1302">
                <a:latin typeface="Raleway"/>
                <a:ea typeface="Raleway"/>
                <a:cs typeface="Raleway"/>
                <a:sym typeface="Raleway"/>
              </a:rPr>
              <a:t>Una meta puede ser cualquier cosa que se desea hacer o conseguir y guarda una estrecha relación con la motivación porque de ella va a depender que alcancemos o no nuestro propósito. Tener metas es importantísimo porque incluye</a:t>
            </a:r>
            <a:r>
              <a:rPr lang="es" sz="1302" i="1">
                <a:latin typeface="Raleway"/>
                <a:ea typeface="Raleway"/>
                <a:cs typeface="Raleway"/>
                <a:sym typeface="Raleway"/>
              </a:rPr>
              <a:t> la capacidad de comprometerse.</a:t>
            </a:r>
            <a:r>
              <a:rPr lang="es" sz="1302">
                <a:latin typeface="Raleway"/>
                <a:ea typeface="Raleway"/>
                <a:cs typeface="Raleway"/>
                <a:sym typeface="Raleway"/>
              </a:rPr>
              <a:t> Pero posiblemente, y debido a la situación actual, todos nosotros tengamos que replantearnos algunas de nuestras metas y adaptarlas a este momento. </a:t>
            </a:r>
            <a:r>
              <a:rPr lang="es" sz="1302" b="1">
                <a:latin typeface="Raleway"/>
                <a:ea typeface="Raleway"/>
                <a:cs typeface="Raleway"/>
                <a:sym typeface="Raleway"/>
              </a:rPr>
              <a:t>Expectativas - Frustración.</a:t>
            </a:r>
            <a:endParaRPr sz="1302" b="1">
              <a:latin typeface="Raleway"/>
              <a:ea typeface="Raleway"/>
              <a:cs typeface="Raleway"/>
              <a:sym typeface="Raleway"/>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39" name="Google Shape;339;p55"/>
          <p:cNvSpPr txBox="1">
            <a:spLocks noGrp="1"/>
          </p:cNvSpPr>
          <p:nvPr>
            <p:ph type="body" idx="1"/>
          </p:nvPr>
        </p:nvSpPr>
        <p:spPr>
          <a:xfrm>
            <a:off x="729450" y="2078875"/>
            <a:ext cx="7688700" cy="266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b="1">
                <a:latin typeface="Raleway"/>
                <a:ea typeface="Raleway"/>
                <a:cs typeface="Raleway"/>
                <a:sym typeface="Raleway"/>
              </a:rPr>
              <a:t>Reflexiona de un modo práctico y constructivo</a:t>
            </a:r>
            <a:endParaRPr b="1">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A menudo le damos vueltas a un asunto que no podemos solucionar o nos imaginamos situaciones en las que las cosas van a ir de mal en peor. Cuando esto ocurre, es importante centrarse en actividades que requieren una gran atención, preferiblemente de temáticas de la que no tienes mucho conocimiento, pero que resulten interesantes.</a:t>
            </a:r>
            <a:endParaRPr>
              <a:latin typeface="Raleway"/>
              <a:ea typeface="Raleway"/>
              <a:cs typeface="Raleway"/>
              <a:sym typeface="Raleway"/>
            </a:endParaRPr>
          </a:p>
          <a:p>
            <a:pPr marL="0" lvl="0" indent="0" algn="l" rtl="0">
              <a:spcBef>
                <a:spcPts val="1200"/>
              </a:spcBef>
              <a:spcAft>
                <a:spcPts val="0"/>
              </a:spcAft>
              <a:buNone/>
            </a:pPr>
            <a:r>
              <a:rPr lang="es" b="1">
                <a:latin typeface="Raleway"/>
                <a:ea typeface="Raleway"/>
                <a:cs typeface="Raleway"/>
                <a:sym typeface="Raleway"/>
              </a:rPr>
              <a:t>Haz deporte</a:t>
            </a:r>
            <a:endParaRPr b="1">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Cuando hacemos deporte estamos desarrollando una serie de actitudes personales y sociales que nos convierten en personas más resilientes y sin que apenas nos demos cuenta: nos marcamos retos, aumentamos la autodisciplina, el autoconocimiento o la autoestima. Ej. Ejercicios aeróbicos vs de fuerza.</a:t>
            </a:r>
            <a:endParaRPr>
              <a:latin typeface="Raleway"/>
              <a:ea typeface="Raleway"/>
              <a:cs typeface="Raleway"/>
              <a:sym typeface="Raleway"/>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Alimentación y salud emocional</a:t>
            </a:r>
            <a:endParaRPr/>
          </a:p>
        </p:txBody>
      </p:sp>
      <p:sp>
        <p:nvSpPr>
          <p:cNvPr id="345" name="Google Shape;345;p56"/>
          <p:cNvSpPr txBox="1">
            <a:spLocks noGrp="1"/>
          </p:cNvSpPr>
          <p:nvPr>
            <p:ph type="body" idx="1"/>
          </p:nvPr>
        </p:nvSpPr>
        <p:spPr>
          <a:xfrm>
            <a:off x="729450" y="2078875"/>
            <a:ext cx="7688700" cy="2945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s">
                <a:latin typeface="Raleway"/>
                <a:ea typeface="Raleway"/>
                <a:cs typeface="Raleway"/>
                <a:sym typeface="Raleway"/>
              </a:rPr>
              <a:t>Los hábitos alimentarios son fundamentales. La investigación muestra una relación estrecha entre el aumento del estrés y la reducción de la respuesta inmunológica. De hecho, hay quien afirma que el intestino es una especie de “segundo cerebro” (Ej. El 70% de las células de nuestro sistema inmune vive en el intestino).</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Algunos estudios indican también que “un </a:t>
            </a:r>
            <a:r>
              <a:rPr lang="es" b="1">
                <a:latin typeface="Raleway"/>
                <a:ea typeface="Raleway"/>
                <a:cs typeface="Raleway"/>
                <a:sym typeface="Raleway"/>
              </a:rPr>
              <a:t>microbioma intestinal sano podría prevenir las sobre-reacciones inmunitarias frente a la COVID-19</a:t>
            </a:r>
            <a:r>
              <a:rPr lang="es">
                <a:latin typeface="Raleway"/>
                <a:ea typeface="Raleway"/>
                <a:cs typeface="Raleway"/>
                <a:sym typeface="Raleway"/>
              </a:rPr>
              <a:t>” y “</a:t>
            </a:r>
            <a:r>
              <a:rPr lang="es" b="1">
                <a:latin typeface="Raleway"/>
                <a:ea typeface="Raleway"/>
                <a:cs typeface="Raleway"/>
                <a:sym typeface="Raleway"/>
              </a:rPr>
              <a:t>probióticos y prebióticos* podrían desempeñar un papel importante en la regulación de la respuesta del sistema inmunitario</a:t>
            </a:r>
            <a:r>
              <a:rPr lang="es">
                <a:latin typeface="Raleway"/>
                <a:ea typeface="Raleway"/>
                <a:cs typeface="Raleway"/>
                <a:sym typeface="Raleway"/>
              </a:rPr>
              <a:t> a través de la microbiota intestinal, lo cual, a su vez, influiría en el sistema inmunitario”.</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Al igual que los probióticos, la </a:t>
            </a:r>
            <a:r>
              <a:rPr lang="es" b="1">
                <a:latin typeface="Raleway"/>
                <a:ea typeface="Raleway"/>
                <a:cs typeface="Raleway"/>
                <a:sym typeface="Raleway"/>
              </a:rPr>
              <a:t>fibra alimentaria fermentable</a:t>
            </a:r>
            <a:r>
              <a:rPr lang="es">
                <a:latin typeface="Raleway"/>
                <a:ea typeface="Raleway"/>
                <a:cs typeface="Raleway"/>
                <a:sym typeface="Raleway"/>
              </a:rPr>
              <a:t> también podría mejorar la defensa inmunitaria frente a las infecciones virales, tal y como ha revelado un estudio con ratones sometidos a una dieta rica en fibra soluble que causó una disminución de la carga viral en los pulmones y una mayor tasa de supervivencia.</a:t>
            </a:r>
            <a:endParaRPr>
              <a:latin typeface="Raleway"/>
              <a:ea typeface="Raleway"/>
              <a:cs typeface="Raleway"/>
              <a:sym typeface="Raleway"/>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5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51" name="Google Shape;351;p5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
                <a:latin typeface="Raleway"/>
                <a:ea typeface="Raleway"/>
                <a:cs typeface="Raleway"/>
                <a:sym typeface="Raleway"/>
              </a:rPr>
              <a:t>De hecho, "</a:t>
            </a:r>
            <a:r>
              <a:rPr lang="es" b="1">
                <a:latin typeface="Raleway"/>
                <a:ea typeface="Raleway"/>
                <a:cs typeface="Raleway"/>
                <a:sym typeface="Raleway"/>
              </a:rPr>
              <a:t>dormir poco predispone a ganar peso.</a:t>
            </a:r>
            <a:r>
              <a:rPr lang="es">
                <a:latin typeface="Raleway"/>
                <a:ea typeface="Raleway"/>
                <a:cs typeface="Raleway"/>
                <a:sym typeface="Raleway"/>
              </a:rPr>
              <a:t> Y esto es debido a que la falta de sueño altera la regulación de la grelina y la leptina, que son las hormonas que regulan el hambre y la saciedad. Cuando uno duerme poco, existe una tendencia a comer más”.</a:t>
            </a:r>
            <a:endParaRPr>
              <a:latin typeface="Raleway"/>
              <a:ea typeface="Raleway"/>
              <a:cs typeface="Raleway"/>
              <a:sym typeface="Raleway"/>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5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57" name="Google Shape;357;p58"/>
          <p:cNvSpPr txBox="1">
            <a:spLocks noGrp="1"/>
          </p:cNvSpPr>
          <p:nvPr>
            <p:ph type="body" idx="1"/>
          </p:nvPr>
        </p:nvSpPr>
        <p:spPr>
          <a:xfrm>
            <a:off x="729450" y="1916400"/>
            <a:ext cx="7688700" cy="24237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935"/>
              <a:buNone/>
            </a:pPr>
            <a:r>
              <a:rPr lang="es" sz="1305" b="1">
                <a:latin typeface="Raleway"/>
                <a:ea typeface="Raleway"/>
                <a:cs typeface="Raleway"/>
                <a:sym typeface="Raleway"/>
              </a:rPr>
              <a:t>Prebióticos</a:t>
            </a:r>
            <a:endParaRPr sz="1305" b="1">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a:latin typeface="Raleway"/>
                <a:ea typeface="Raleway"/>
                <a:cs typeface="Raleway"/>
                <a:sym typeface="Raleway"/>
              </a:rPr>
              <a:t>Los prebióticos son </a:t>
            </a:r>
            <a:r>
              <a:rPr lang="es" sz="1305" i="1">
                <a:latin typeface="Raleway"/>
                <a:ea typeface="Raleway"/>
                <a:cs typeface="Raleway"/>
                <a:sym typeface="Raleway"/>
              </a:rPr>
              <a:t>fibras vegetales especializadas</a:t>
            </a:r>
            <a:r>
              <a:rPr lang="es" sz="1305">
                <a:latin typeface="Raleway"/>
                <a:ea typeface="Raleway"/>
                <a:cs typeface="Raleway"/>
                <a:sym typeface="Raleway"/>
              </a:rPr>
              <a:t>. Actúan como fertilizantes que </a:t>
            </a:r>
            <a:r>
              <a:rPr lang="es" sz="1305" i="1">
                <a:latin typeface="Raleway"/>
                <a:ea typeface="Raleway"/>
                <a:cs typeface="Raleway"/>
                <a:sym typeface="Raleway"/>
              </a:rPr>
              <a:t>estimulan el crecimiento de bacterias sanas en el intestino</a:t>
            </a:r>
            <a:r>
              <a:rPr lang="es" sz="1305">
                <a:latin typeface="Raleway"/>
                <a:ea typeface="Raleway"/>
                <a:cs typeface="Raleway"/>
                <a:sym typeface="Raleway"/>
              </a:rPr>
              <a:t>. Los prebióticos se encuentran en muchas </a:t>
            </a:r>
            <a:r>
              <a:rPr lang="es" sz="1305" i="1">
                <a:latin typeface="Raleway"/>
                <a:ea typeface="Raleway"/>
                <a:cs typeface="Raleway"/>
                <a:sym typeface="Raleway"/>
              </a:rPr>
              <a:t>frutas y verduras</a:t>
            </a:r>
            <a:r>
              <a:rPr lang="es" sz="1305">
                <a:latin typeface="Raleway"/>
                <a:ea typeface="Raleway"/>
                <a:cs typeface="Raleway"/>
                <a:sym typeface="Raleway"/>
              </a:rPr>
              <a:t>, especialmente en aquellas que contienen carbohidratos complejos, como la fibra y el almidón resistente. Estos carbohidratos no son digeribles por el cuerpo, por lo que pasan a través del sistema digestivo para convertirse en alimento para las bacterias y otros microbios. La lista de alimentos prebióticos incluiría, por ejemplo, espárragos.</a:t>
            </a:r>
            <a:endParaRPr sz="1305">
              <a:latin typeface="Raleway"/>
              <a:ea typeface="Raleway"/>
              <a:cs typeface="Raleway"/>
              <a:sym typeface="Raleway"/>
            </a:endParaRPr>
          </a:p>
          <a:p>
            <a:pPr marL="0" lvl="0" indent="0" algn="l" rtl="0">
              <a:lnSpc>
                <a:spcPct val="95000"/>
              </a:lnSpc>
              <a:spcBef>
                <a:spcPts val="1200"/>
              </a:spcBef>
              <a:spcAft>
                <a:spcPts val="0"/>
              </a:spcAft>
              <a:buSzPts val="935"/>
              <a:buNone/>
            </a:pPr>
            <a:r>
              <a:rPr lang="es" sz="1305" b="1">
                <a:latin typeface="Raleway"/>
                <a:ea typeface="Raleway"/>
                <a:cs typeface="Raleway"/>
                <a:sym typeface="Raleway"/>
              </a:rPr>
              <a:t>Probióticos</a:t>
            </a:r>
            <a:endParaRPr sz="1305" b="1">
              <a:latin typeface="Raleway"/>
              <a:ea typeface="Raleway"/>
              <a:cs typeface="Raleway"/>
              <a:sym typeface="Raleway"/>
            </a:endParaRPr>
          </a:p>
          <a:p>
            <a:pPr marL="0" lvl="0" indent="0" algn="l" rtl="0">
              <a:lnSpc>
                <a:spcPct val="95000"/>
              </a:lnSpc>
              <a:spcBef>
                <a:spcPts val="1200"/>
              </a:spcBef>
              <a:spcAft>
                <a:spcPts val="1200"/>
              </a:spcAft>
              <a:buSzPts val="935"/>
              <a:buNone/>
            </a:pPr>
            <a:r>
              <a:rPr lang="es" sz="1305">
                <a:latin typeface="Raleway"/>
                <a:ea typeface="Raleway"/>
                <a:cs typeface="Raleway"/>
                <a:sym typeface="Raleway"/>
              </a:rPr>
              <a:t>Los probióticos son diferentes ya que </a:t>
            </a:r>
            <a:r>
              <a:rPr lang="es" sz="1305" i="1">
                <a:latin typeface="Raleway"/>
                <a:ea typeface="Raleway"/>
                <a:cs typeface="Raleway"/>
                <a:sym typeface="Raleway"/>
              </a:rPr>
              <a:t>contienen organismos vivos, generalmente cepas específicas de bacterias</a:t>
            </a:r>
            <a:r>
              <a:rPr lang="es" sz="1305">
                <a:latin typeface="Raleway"/>
                <a:ea typeface="Raleway"/>
                <a:cs typeface="Raleway"/>
                <a:sym typeface="Raleway"/>
              </a:rPr>
              <a:t> que se </a:t>
            </a:r>
            <a:r>
              <a:rPr lang="es" sz="1305" i="1">
                <a:latin typeface="Raleway"/>
                <a:ea typeface="Raleway"/>
                <a:cs typeface="Raleway"/>
                <a:sym typeface="Raleway"/>
              </a:rPr>
              <a:t>añaden directamente a la población de microbios sanos en el intestino</a:t>
            </a:r>
            <a:r>
              <a:rPr lang="es" sz="1305">
                <a:latin typeface="Raleway"/>
                <a:ea typeface="Raleway"/>
                <a:cs typeface="Raleway"/>
                <a:sym typeface="Raleway"/>
              </a:rPr>
              <a:t>. Al igual que los prebióticos, puedes tomar probióticos tanto a través de los alimentos como de suplementos. Probablemente el alimento probiótico más común es el yogur</a:t>
            </a:r>
            <a:r>
              <a:rPr lang="es" sz="1305"/>
              <a:t>.</a:t>
            </a:r>
            <a:endParaRPr sz="1305"/>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5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63" name="Google Shape;363;p59"/>
          <p:cNvSpPr txBox="1">
            <a:spLocks noGrp="1"/>
          </p:cNvSpPr>
          <p:nvPr>
            <p:ph type="body" idx="1"/>
          </p:nvPr>
        </p:nvSpPr>
        <p:spPr>
          <a:xfrm>
            <a:off x="729450" y="2078875"/>
            <a:ext cx="7688700" cy="28362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None/>
            </a:pPr>
            <a:r>
              <a:rPr lang="es">
                <a:latin typeface="Raleway"/>
                <a:ea typeface="Raleway"/>
                <a:cs typeface="Raleway"/>
                <a:sym typeface="Raleway"/>
              </a:rPr>
              <a:t>"A diferencia de cualquier otro órgano de nuestro cuerpo, nuestro intestino puede funcionar solo. Tiene su propia autonomía para tomar decisiones, no necesita que el cerebro le diga qué hacer" (Rossi, 2018).</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Posee </a:t>
            </a:r>
            <a:r>
              <a:rPr lang="es" b="1" i="1">
                <a:latin typeface="Raleway"/>
                <a:ea typeface="Raleway"/>
                <a:cs typeface="Raleway"/>
                <a:sym typeface="Raleway"/>
              </a:rPr>
              <a:t>más neuronas que la espina dorsal y actúa independientemente del sistema nervioso central </a:t>
            </a:r>
            <a:r>
              <a:rPr lang="es">
                <a:latin typeface="Raleway"/>
                <a:ea typeface="Raleway"/>
                <a:cs typeface="Raleway"/>
                <a:sym typeface="Raleway"/>
              </a:rPr>
              <a:t>(SNC). De hecho, todo parece apuntar que ese cerebro "independiente" en nuestras entrañas y su compleja comunidad microbiana </a:t>
            </a:r>
            <a:r>
              <a:rPr lang="es" i="1">
                <a:latin typeface="Raleway"/>
                <a:ea typeface="Raleway"/>
                <a:cs typeface="Raleway"/>
                <a:sym typeface="Raleway"/>
              </a:rPr>
              <a:t>influyen en nuestro bienestar general.</a:t>
            </a:r>
            <a:endParaRPr i="1">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Es más, </a:t>
            </a:r>
            <a:r>
              <a:rPr lang="es" b="1" i="1">
                <a:latin typeface="Raleway"/>
                <a:ea typeface="Raleway"/>
                <a:cs typeface="Raleway"/>
                <a:sym typeface="Raleway"/>
              </a:rPr>
              <a:t>ese sistema nervioso se extiende por el tejido que reviste el estómago y el sistema digestivo, y tiene sus propios circuitos neuronales. </a:t>
            </a:r>
            <a:r>
              <a:rPr lang="es">
                <a:latin typeface="Raleway"/>
                <a:ea typeface="Raleway"/>
                <a:cs typeface="Raleway"/>
                <a:sym typeface="Raleway"/>
              </a:rPr>
              <a:t>Y aunque funciona independientemente del Sistema Nervioso Central (SNC), se comunica con él a través de los sistemas simpático y parasimpático.</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Algunas investigaciones apuntan que </a:t>
            </a:r>
            <a:r>
              <a:rPr lang="es" b="1" i="1">
                <a:latin typeface="Raleway"/>
                <a:ea typeface="Raleway"/>
                <a:cs typeface="Raleway"/>
                <a:sym typeface="Raleway"/>
              </a:rPr>
              <a:t>la mayoría de la serotonina del cuerpo</a:t>
            </a:r>
            <a:r>
              <a:rPr lang="es">
                <a:latin typeface="Raleway"/>
                <a:ea typeface="Raleway"/>
                <a:cs typeface="Raleway"/>
                <a:sym typeface="Raleway"/>
              </a:rPr>
              <a:t>, se estima que en torno al </a:t>
            </a:r>
            <a:r>
              <a:rPr lang="es" b="1">
                <a:latin typeface="Raleway"/>
                <a:ea typeface="Raleway"/>
                <a:cs typeface="Raleway"/>
                <a:sym typeface="Raleway"/>
              </a:rPr>
              <a:t>80% o 90%</a:t>
            </a:r>
            <a:r>
              <a:rPr lang="es">
                <a:latin typeface="Raleway"/>
                <a:ea typeface="Raleway"/>
                <a:cs typeface="Raleway"/>
                <a:sym typeface="Raleway"/>
              </a:rPr>
              <a:t>, se encuentra </a:t>
            </a:r>
            <a:r>
              <a:rPr lang="es" b="1">
                <a:latin typeface="Raleway"/>
                <a:ea typeface="Raleway"/>
                <a:cs typeface="Raleway"/>
                <a:sym typeface="Raleway"/>
              </a:rPr>
              <a:t>en el tracto gastrointestinal.</a:t>
            </a:r>
            <a:endParaRPr b="1">
              <a:latin typeface="Raleway"/>
              <a:ea typeface="Raleway"/>
              <a:cs typeface="Raleway"/>
              <a:sym typeface="Raleway"/>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69" name="Google Shape;369;p60"/>
          <p:cNvSpPr txBox="1">
            <a:spLocks noGrp="1"/>
          </p:cNvSpPr>
          <p:nvPr>
            <p:ph type="body" idx="1"/>
          </p:nvPr>
        </p:nvSpPr>
        <p:spPr>
          <a:xfrm>
            <a:off x="729450" y="2078875"/>
            <a:ext cx="7688700" cy="26973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s">
                <a:latin typeface="Raleway"/>
                <a:ea typeface="Raleway"/>
                <a:cs typeface="Raleway"/>
                <a:sym typeface="Raleway"/>
              </a:rPr>
              <a:t>La </a:t>
            </a:r>
            <a:r>
              <a:rPr lang="es" b="1">
                <a:latin typeface="Raleway"/>
                <a:ea typeface="Raleway"/>
                <a:cs typeface="Raleway"/>
                <a:sym typeface="Raleway"/>
              </a:rPr>
              <a:t>serotonina es un neurotransmisor que afecta a muchas funciones corporales y también está asociada a muchos trastornos psiquiátricos.</a:t>
            </a:r>
            <a:r>
              <a:rPr lang="es">
                <a:latin typeface="Raleway"/>
                <a:ea typeface="Raleway"/>
                <a:cs typeface="Raleway"/>
                <a:sym typeface="Raleway"/>
              </a:rPr>
              <a:t> Su </a:t>
            </a:r>
            <a:r>
              <a:rPr lang="es" b="1">
                <a:latin typeface="Raleway"/>
                <a:ea typeface="Raleway"/>
                <a:cs typeface="Raleway"/>
                <a:sym typeface="Raleway"/>
              </a:rPr>
              <a:t>concentración puede verse reducida por el estrés</a:t>
            </a:r>
            <a:r>
              <a:rPr lang="es">
                <a:latin typeface="Raleway"/>
                <a:ea typeface="Raleway"/>
                <a:cs typeface="Raleway"/>
                <a:sym typeface="Raleway"/>
              </a:rPr>
              <a:t> e influye en el estado de ánimo o la ansiedad.</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Varios estudios con humanos y animales han mostrado evidencias de </a:t>
            </a:r>
            <a:r>
              <a:rPr lang="es" b="1">
                <a:latin typeface="Raleway"/>
                <a:ea typeface="Raleway"/>
                <a:cs typeface="Raleway"/>
                <a:sym typeface="Raleway"/>
              </a:rPr>
              <a:t>diferencias en el microbioma intestinal de los pacientes con trastornos mentales</a:t>
            </a:r>
            <a:r>
              <a:rPr lang="es">
                <a:latin typeface="Raleway"/>
                <a:ea typeface="Raleway"/>
                <a:cs typeface="Raleway"/>
                <a:sym typeface="Raleway"/>
              </a:rPr>
              <a:t> como la depresión.</a:t>
            </a: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Si ya tienes síntomas de algún problema intestinal es mejor evitar el alcohol, la cafeína y las comidas picantes porque pueden exacerbar los síntomas.</a:t>
            </a:r>
            <a:endParaRPr>
              <a:latin typeface="Raleway"/>
              <a:ea typeface="Raleway"/>
              <a:cs typeface="Raleway"/>
              <a:sym typeface="Raleway"/>
            </a:endParaRPr>
          </a:p>
          <a:p>
            <a:pPr marL="0" lvl="0" indent="0" algn="l" rtl="0">
              <a:spcBef>
                <a:spcPts val="1200"/>
              </a:spcBef>
              <a:spcAft>
                <a:spcPts val="1200"/>
              </a:spcAft>
              <a:buNone/>
            </a:pPr>
            <a:r>
              <a:rPr lang="es">
                <a:latin typeface="Raleway"/>
                <a:ea typeface="Raleway"/>
                <a:cs typeface="Raleway"/>
                <a:sym typeface="Raleway"/>
              </a:rPr>
              <a:t>Es esencial tratar de dormir mejor: un relevante estudio mostró que si modifica o interrumpe el reloj biológico alterando los patrones de sueño, también se interrumpe la microbiótica del intestino.</a:t>
            </a:r>
            <a:endParaRPr>
              <a:latin typeface="Raleway"/>
              <a:ea typeface="Raleway"/>
              <a:cs typeface="Raleway"/>
              <a:sym typeface="Raleway"/>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Recomendaciones Higiene del Sueño</a:t>
            </a:r>
            <a:endParaRPr/>
          </a:p>
        </p:txBody>
      </p:sp>
      <p:sp>
        <p:nvSpPr>
          <p:cNvPr id="375" name="Google Shape;375;p61"/>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400">
                <a:latin typeface="Raleway"/>
                <a:ea typeface="Raleway"/>
                <a:cs typeface="Raleway"/>
                <a:sym typeface="Raleway"/>
              </a:rPr>
              <a:t>Una baja calidad de sueño puede llegar a tener repercusiones importantes como fluctuaciones en el estado de ánimo (cambios repentinos de humor), aumento de la irritabilidad, disminución de la capacidad de atención y concentración, mayor pesimismo, aumento de fatigabilidad psíquica y física, aumento de estrés y ansiedad. Y aumenta la posibilidad de sufrir otros trastornos y enfermedades.</a:t>
            </a:r>
            <a:endParaRPr sz="1400">
              <a:latin typeface="Raleway"/>
              <a:ea typeface="Raleway"/>
              <a:cs typeface="Raleway"/>
              <a:sym typeface="Raleway"/>
            </a:endParaRPr>
          </a:p>
          <a:p>
            <a:pPr marL="0" lvl="0" indent="0" algn="l" rtl="0">
              <a:spcBef>
                <a:spcPts val="1200"/>
              </a:spcBef>
              <a:spcAft>
                <a:spcPts val="1200"/>
              </a:spcAft>
              <a:buNone/>
            </a:pPr>
            <a:r>
              <a:rPr lang="es" sz="1400">
                <a:latin typeface="Raleway"/>
                <a:ea typeface="Raleway"/>
                <a:cs typeface="Raleway"/>
                <a:sym typeface="Raleway"/>
              </a:rPr>
              <a:t>Muchos de los principales trastornos mentales identificados cursan con un deterioro en la calidad y/o cantidad del sueño (insomnio vs hipersomnio). Por ello, somos conscientes de la importancia que tiene el sueño en las distintas áreas funcionales de nuestras vidas.</a:t>
            </a:r>
            <a:endParaRPr sz="1400">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Etapas de elaboración psicológica</a:t>
            </a:r>
            <a:endParaRPr/>
          </a:p>
        </p:txBody>
      </p:sp>
      <p:sp>
        <p:nvSpPr>
          <p:cNvPr id="111" name="Google Shape;111;p17"/>
          <p:cNvSpPr txBox="1">
            <a:spLocks noGrp="1"/>
          </p:cNvSpPr>
          <p:nvPr>
            <p:ph type="body" idx="1"/>
          </p:nvPr>
        </p:nvSpPr>
        <p:spPr>
          <a:xfrm>
            <a:off x="729450" y="1896550"/>
            <a:ext cx="7688700" cy="24435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s" sz="1317">
                <a:latin typeface="Raleway"/>
                <a:ea typeface="Raleway"/>
                <a:cs typeface="Raleway"/>
                <a:sym typeface="Raleway"/>
              </a:rPr>
              <a:t>Cuando se produce un hecho traumático o un acontecimiento vital impactante, se suelen</a:t>
            </a:r>
            <a:endParaRPr sz="1317">
              <a:latin typeface="Raleway"/>
              <a:ea typeface="Raleway"/>
              <a:cs typeface="Raleway"/>
              <a:sym typeface="Raleway"/>
            </a:endParaRPr>
          </a:p>
          <a:p>
            <a:pPr marL="0" lvl="0" indent="0" algn="l" rtl="0">
              <a:lnSpc>
                <a:spcPct val="95000"/>
              </a:lnSpc>
              <a:spcBef>
                <a:spcPts val="1200"/>
              </a:spcBef>
              <a:spcAft>
                <a:spcPts val="0"/>
              </a:spcAft>
              <a:buNone/>
            </a:pPr>
            <a:r>
              <a:rPr lang="es" sz="1317">
                <a:latin typeface="Raleway"/>
                <a:ea typeface="Raleway"/>
                <a:cs typeface="Raleway"/>
                <a:sym typeface="Raleway"/>
              </a:rPr>
              <a:t>suceder una serie de etapas:</a:t>
            </a:r>
            <a:endParaRPr sz="1317">
              <a:latin typeface="Raleway"/>
              <a:ea typeface="Raleway"/>
              <a:cs typeface="Raleway"/>
              <a:sym typeface="Raleway"/>
            </a:endParaRPr>
          </a:p>
          <a:p>
            <a:pPr marL="457200" lvl="0" indent="-312261" algn="l" rtl="0">
              <a:lnSpc>
                <a:spcPct val="95000"/>
              </a:lnSpc>
              <a:spcBef>
                <a:spcPts val="1200"/>
              </a:spcBef>
              <a:spcAft>
                <a:spcPts val="0"/>
              </a:spcAft>
              <a:buSzPts val="1318"/>
              <a:buFont typeface="Raleway"/>
              <a:buAutoNum type="arabicPeriod"/>
            </a:pPr>
            <a:r>
              <a:rPr lang="es" sz="1317">
                <a:latin typeface="Raleway"/>
                <a:ea typeface="Raleway"/>
                <a:cs typeface="Raleway"/>
                <a:sym typeface="Raleway"/>
              </a:rPr>
              <a:t>Una primera fase de ‘respuesta inmediata’, caracterizada por</a:t>
            </a:r>
            <a:endParaRPr sz="1317">
              <a:latin typeface="Raleway"/>
              <a:ea typeface="Raleway"/>
              <a:cs typeface="Raleway"/>
              <a:sym typeface="Raleway"/>
            </a:endParaRPr>
          </a:p>
          <a:p>
            <a:pPr marL="0" lvl="0" indent="0" algn="l" rtl="0">
              <a:lnSpc>
                <a:spcPct val="95000"/>
              </a:lnSpc>
              <a:spcBef>
                <a:spcPts val="1200"/>
              </a:spcBef>
              <a:spcAft>
                <a:spcPts val="0"/>
              </a:spcAft>
              <a:buSzPts val="523"/>
              <a:buNone/>
            </a:pPr>
            <a:r>
              <a:rPr lang="es" sz="1317">
                <a:latin typeface="Raleway"/>
                <a:ea typeface="Raleway"/>
                <a:cs typeface="Raleway"/>
                <a:sym typeface="Raleway"/>
              </a:rPr>
              <a:t>la emociones intensas y cierta pérdida de control.</a:t>
            </a:r>
            <a:endParaRPr sz="1317">
              <a:latin typeface="Raleway"/>
              <a:ea typeface="Raleway"/>
              <a:cs typeface="Raleway"/>
              <a:sym typeface="Raleway"/>
            </a:endParaRPr>
          </a:p>
          <a:p>
            <a:pPr marL="457200" lvl="0" indent="-312261" algn="l" rtl="0">
              <a:lnSpc>
                <a:spcPct val="95000"/>
              </a:lnSpc>
              <a:spcBef>
                <a:spcPts val="1200"/>
              </a:spcBef>
              <a:spcAft>
                <a:spcPts val="0"/>
              </a:spcAft>
              <a:buSzPts val="1318"/>
              <a:buFont typeface="Raleway"/>
              <a:buAutoNum type="arabicPeriod"/>
            </a:pPr>
            <a:r>
              <a:rPr lang="es" sz="1317">
                <a:latin typeface="Raleway"/>
                <a:ea typeface="Raleway"/>
                <a:cs typeface="Raleway"/>
                <a:sym typeface="Raleway"/>
              </a:rPr>
              <a:t> Una segunda fase, todavía aguda, donde se intenta asimilar la experiencia traumática</a:t>
            </a:r>
            <a:endParaRPr sz="1317">
              <a:latin typeface="Raleway"/>
              <a:ea typeface="Raleway"/>
              <a:cs typeface="Raleway"/>
              <a:sym typeface="Raleway"/>
            </a:endParaRPr>
          </a:p>
          <a:p>
            <a:pPr marL="0" lvl="0" indent="0" algn="l" rtl="0">
              <a:lnSpc>
                <a:spcPct val="95000"/>
              </a:lnSpc>
              <a:spcBef>
                <a:spcPts val="1200"/>
              </a:spcBef>
              <a:spcAft>
                <a:spcPts val="0"/>
              </a:spcAft>
              <a:buSzPts val="523"/>
              <a:buNone/>
            </a:pPr>
            <a:r>
              <a:rPr lang="es" sz="1317">
                <a:latin typeface="Raleway"/>
                <a:ea typeface="Raleway"/>
                <a:cs typeface="Raleway"/>
                <a:sym typeface="Raleway"/>
              </a:rPr>
              <a:t>pero predomina una atención centrada en el suceso y sus consecuencias, con</a:t>
            </a:r>
            <a:endParaRPr sz="1317">
              <a:latin typeface="Raleway"/>
              <a:ea typeface="Raleway"/>
              <a:cs typeface="Raleway"/>
              <a:sym typeface="Raleway"/>
            </a:endParaRPr>
          </a:p>
          <a:p>
            <a:pPr marL="0" lvl="0" indent="0" algn="l" rtl="0">
              <a:lnSpc>
                <a:spcPct val="95000"/>
              </a:lnSpc>
              <a:spcBef>
                <a:spcPts val="1200"/>
              </a:spcBef>
              <a:spcAft>
                <a:spcPts val="0"/>
              </a:spcAft>
              <a:buSzPts val="523"/>
              <a:buNone/>
            </a:pPr>
            <a:r>
              <a:rPr lang="es" sz="1317">
                <a:latin typeface="Raleway"/>
                <a:ea typeface="Raleway"/>
                <a:cs typeface="Raleway"/>
                <a:sym typeface="Raleway"/>
              </a:rPr>
              <a:t>emociones intrusivas como la rabia, el miedo o la culpa, e ideas anticipatorias y de</a:t>
            </a:r>
            <a:endParaRPr sz="1317">
              <a:latin typeface="Raleway"/>
              <a:ea typeface="Raleway"/>
              <a:cs typeface="Raleway"/>
              <a:sym typeface="Raleway"/>
            </a:endParaRPr>
          </a:p>
          <a:p>
            <a:pPr marL="0" lvl="0" indent="0" algn="l" rtl="0">
              <a:lnSpc>
                <a:spcPct val="95000"/>
              </a:lnSpc>
              <a:spcBef>
                <a:spcPts val="1200"/>
              </a:spcBef>
              <a:spcAft>
                <a:spcPts val="0"/>
              </a:spcAft>
              <a:buSzPts val="523"/>
              <a:buNone/>
            </a:pPr>
            <a:r>
              <a:rPr lang="es" sz="1317">
                <a:latin typeface="Raleway"/>
                <a:ea typeface="Raleway"/>
                <a:cs typeface="Raleway"/>
                <a:sym typeface="Raleway"/>
              </a:rPr>
              <a:t>indefensión, y con desorganización del estilo de vida anterior. Esta fase puede durar</a:t>
            </a:r>
            <a:endParaRPr sz="1317">
              <a:latin typeface="Raleway"/>
              <a:ea typeface="Raleway"/>
              <a:cs typeface="Raleway"/>
              <a:sym typeface="Raleway"/>
            </a:endParaRPr>
          </a:p>
          <a:p>
            <a:pPr marL="0" lvl="0" indent="0" algn="l" rtl="0">
              <a:lnSpc>
                <a:spcPct val="95000"/>
              </a:lnSpc>
              <a:spcBef>
                <a:spcPts val="1200"/>
              </a:spcBef>
              <a:spcAft>
                <a:spcPts val="1200"/>
              </a:spcAft>
              <a:buSzPts val="523"/>
              <a:buNone/>
            </a:pPr>
            <a:r>
              <a:rPr lang="es" sz="1317">
                <a:latin typeface="Raleway"/>
                <a:ea typeface="Raleway"/>
                <a:cs typeface="Raleway"/>
                <a:sym typeface="Raleway"/>
              </a:rPr>
              <a:t>hasta varios meses.</a:t>
            </a:r>
            <a:endParaRPr sz="1317">
              <a:latin typeface="Raleway"/>
              <a:ea typeface="Raleway"/>
              <a:cs typeface="Raleway"/>
              <a:sym typeface="Raleway"/>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6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81" name="Google Shape;381;p6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es" b="1">
                <a:latin typeface="Raleway"/>
                <a:ea typeface="Raleway"/>
                <a:cs typeface="Raleway"/>
                <a:sym typeface="Raleway"/>
              </a:rPr>
              <a:t>Cenar al menos dos horas antes de acostarse.</a:t>
            </a:r>
            <a:r>
              <a:rPr lang="es">
                <a:latin typeface="Raleway"/>
                <a:ea typeface="Raleway"/>
                <a:cs typeface="Raleway"/>
                <a:sym typeface="Raleway"/>
              </a:rPr>
              <a:t> Intentar ingerir una cena moderada, sin excesivos azúcares refinados ni proteínas. No irse a la cama con sensación de hambre. Puede tomarse algo ligero para favorecer la relajación antes de ir a dormir (p.ej. leche). No tomar chocolate, grandes cantidades de azúcar y líquidos en exceso. Si se despierta a mitad de la noche, no comer nada o se puede comenzar a despertar habitualmente a la misma hora sintiendo hambre.</a:t>
            </a:r>
            <a:endParaRPr>
              <a:latin typeface="Raleway"/>
              <a:ea typeface="Raleway"/>
              <a:cs typeface="Raleway"/>
              <a:sym typeface="Raleway"/>
            </a:endParaRPr>
          </a:p>
          <a:p>
            <a:pPr marL="457200" lvl="0" indent="-311150" algn="l" rtl="0">
              <a:spcBef>
                <a:spcPts val="0"/>
              </a:spcBef>
              <a:spcAft>
                <a:spcPts val="0"/>
              </a:spcAft>
              <a:buSzPts val="1300"/>
              <a:buFont typeface="Raleway"/>
              <a:buChar char="●"/>
            </a:pPr>
            <a:r>
              <a:rPr lang="es" b="1">
                <a:latin typeface="Raleway"/>
                <a:ea typeface="Raleway"/>
                <a:cs typeface="Raleway"/>
                <a:sym typeface="Raleway"/>
              </a:rPr>
              <a:t>No consumir sustancias excitantes o que contengan cafeína / teína</a:t>
            </a:r>
            <a:r>
              <a:rPr lang="es">
                <a:latin typeface="Raleway"/>
                <a:ea typeface="Raleway"/>
                <a:cs typeface="Raleway"/>
                <a:sym typeface="Raleway"/>
              </a:rPr>
              <a:t> (p.ej. café, té, alcohol, tabaco, etc.) especialmente durante la tarde o al final del día.</a:t>
            </a:r>
            <a:endParaRPr>
              <a:latin typeface="Raleway"/>
              <a:ea typeface="Raleway"/>
              <a:cs typeface="Raleway"/>
              <a:sym typeface="Raleway"/>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6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87" name="Google Shape;387;p63"/>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es" b="1">
                <a:latin typeface="Raleway"/>
                <a:ea typeface="Raleway"/>
                <a:cs typeface="Raleway"/>
                <a:sym typeface="Raleway"/>
              </a:rPr>
              <a:t>Realizar ejercicio físico moderado de manera regular</a:t>
            </a:r>
            <a:r>
              <a:rPr lang="es">
                <a:latin typeface="Raleway"/>
                <a:ea typeface="Raleway"/>
                <a:cs typeface="Raleway"/>
                <a:sym typeface="Raleway"/>
              </a:rPr>
              <a:t> preferentemente por la tarde y siempre al menos tres horas antes de ir a dormir para evitar acostarnos sobre-activados.</a:t>
            </a:r>
            <a:endParaRPr>
              <a:latin typeface="Raleway"/>
              <a:ea typeface="Raleway"/>
              <a:cs typeface="Raleway"/>
              <a:sym typeface="Raleway"/>
            </a:endParaRPr>
          </a:p>
          <a:p>
            <a:pPr marL="457200" lvl="0" indent="-311150" algn="l" rtl="0">
              <a:spcBef>
                <a:spcPts val="0"/>
              </a:spcBef>
              <a:spcAft>
                <a:spcPts val="0"/>
              </a:spcAft>
              <a:buSzPts val="1300"/>
              <a:buChar char="●"/>
            </a:pPr>
            <a:r>
              <a:rPr lang="es" b="1">
                <a:latin typeface="Raleway"/>
                <a:ea typeface="Raleway"/>
                <a:cs typeface="Raleway"/>
                <a:sym typeface="Raleway"/>
              </a:rPr>
              <a:t>Evitar siestas prolongadas</a:t>
            </a:r>
            <a:r>
              <a:rPr lang="es">
                <a:latin typeface="Raleway"/>
                <a:ea typeface="Raleway"/>
                <a:cs typeface="Raleway"/>
                <a:sym typeface="Raleway"/>
              </a:rPr>
              <a:t> (no más de 20-30 minutos). Realizarlas preferentemente después de comer y nunca a última hora de la tarde.</a:t>
            </a:r>
            <a:endParaRPr>
              <a:latin typeface="Raleway"/>
              <a:ea typeface="Raleway"/>
              <a:cs typeface="Raleway"/>
              <a:sym typeface="Raleway"/>
            </a:endParaRPr>
          </a:p>
          <a:p>
            <a:pPr marL="457200" lvl="0" indent="-311150" algn="l" rtl="0">
              <a:spcBef>
                <a:spcPts val="0"/>
              </a:spcBef>
              <a:spcAft>
                <a:spcPts val="0"/>
              </a:spcAft>
              <a:buSzPts val="1300"/>
              <a:buChar char="●"/>
            </a:pPr>
            <a:r>
              <a:rPr lang="es" b="1">
                <a:latin typeface="Raleway"/>
                <a:ea typeface="Raleway"/>
                <a:cs typeface="Raleway"/>
                <a:sym typeface="Raleway"/>
              </a:rPr>
              <a:t>Mantener horarios de sueño regulares</a:t>
            </a:r>
            <a:r>
              <a:rPr lang="es">
                <a:latin typeface="Raleway"/>
                <a:ea typeface="Raleway"/>
                <a:cs typeface="Raleway"/>
                <a:sym typeface="Raleway"/>
              </a:rPr>
              <a:t>, acostándose y levantándose siempre a la misma hora, incluidos fines de semana y vacaciones.</a:t>
            </a:r>
            <a:endParaRPr>
              <a:latin typeface="Raleway"/>
              <a:ea typeface="Raleway"/>
              <a:cs typeface="Raleway"/>
              <a:sym typeface="Raleway"/>
            </a:endParaRPr>
          </a:p>
          <a:p>
            <a:pPr marL="457200" lvl="0" indent="-311150" algn="l" rtl="0">
              <a:spcBef>
                <a:spcPts val="0"/>
              </a:spcBef>
              <a:spcAft>
                <a:spcPts val="0"/>
              </a:spcAft>
              <a:buSzPts val="1300"/>
              <a:buChar char="●"/>
            </a:pPr>
            <a:r>
              <a:rPr lang="es" b="1">
                <a:latin typeface="Raleway"/>
                <a:ea typeface="Raleway"/>
                <a:cs typeface="Raleway"/>
                <a:sym typeface="Raleway"/>
              </a:rPr>
              <a:t>No realizar en la cama tareas que impliquen actividad mental </a:t>
            </a:r>
            <a:r>
              <a:rPr lang="es">
                <a:latin typeface="Raleway"/>
                <a:ea typeface="Raleway"/>
                <a:cs typeface="Raleway"/>
                <a:sym typeface="Raleway"/>
              </a:rPr>
              <a:t>(p.ej. leer, ver tv, usar ordenador, escuchar la radio, estudiar, trabajar, etc.) y evitar la sobre-exposición estimular para mantener unos niveles bajos de activación.</a:t>
            </a:r>
            <a:endParaRPr>
              <a:latin typeface="Raleway"/>
              <a:ea typeface="Raleway"/>
              <a:cs typeface="Raleway"/>
              <a:sym typeface="Raleway"/>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6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93" name="Google Shape;393;p6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1308" algn="l" rtl="0">
              <a:lnSpc>
                <a:spcPct val="95000"/>
              </a:lnSpc>
              <a:spcBef>
                <a:spcPts val="0"/>
              </a:spcBef>
              <a:spcAft>
                <a:spcPts val="0"/>
              </a:spcAft>
              <a:buSzPts val="1303"/>
              <a:buChar char="●"/>
            </a:pPr>
            <a:r>
              <a:rPr lang="es" sz="1302">
                <a:latin typeface="Raleway"/>
                <a:ea typeface="Raleway"/>
                <a:cs typeface="Raleway"/>
                <a:sym typeface="Raleway"/>
              </a:rPr>
              <a:t>Es imprescindible mantener un </a:t>
            </a:r>
            <a:r>
              <a:rPr lang="es" sz="1302" b="1">
                <a:latin typeface="Raleway"/>
                <a:ea typeface="Raleway"/>
                <a:cs typeface="Raleway"/>
                <a:sym typeface="Raleway"/>
              </a:rPr>
              <a:t>ambiente adecuado que favorezca y ayude a mantener el sueño</a:t>
            </a:r>
            <a:r>
              <a:rPr lang="es" sz="1302">
                <a:latin typeface="Raleway"/>
                <a:ea typeface="Raleway"/>
                <a:cs typeface="Raleway"/>
                <a:sym typeface="Raleway"/>
              </a:rPr>
              <a:t>. Se debe procurar tener una temperatura adecuada y unos niveles mínimos de luz y ruido.</a:t>
            </a:r>
            <a:endParaRPr sz="1302">
              <a:latin typeface="Raleway"/>
              <a:ea typeface="Raleway"/>
              <a:cs typeface="Raleway"/>
              <a:sym typeface="Raleway"/>
            </a:endParaRPr>
          </a:p>
          <a:p>
            <a:pPr marL="457200" lvl="0" indent="-311308" algn="l" rtl="0">
              <a:lnSpc>
                <a:spcPct val="95000"/>
              </a:lnSpc>
              <a:spcBef>
                <a:spcPts val="0"/>
              </a:spcBef>
              <a:spcAft>
                <a:spcPts val="0"/>
              </a:spcAft>
              <a:buSzPts val="1303"/>
              <a:buChar char="●"/>
            </a:pPr>
            <a:r>
              <a:rPr lang="es" sz="1302">
                <a:latin typeface="Raleway"/>
                <a:ea typeface="Raleway"/>
                <a:cs typeface="Raleway"/>
                <a:sym typeface="Raleway"/>
              </a:rPr>
              <a:t>Se puede realizar un </a:t>
            </a:r>
            <a:r>
              <a:rPr lang="es" sz="1302" b="1">
                <a:latin typeface="Raleway"/>
                <a:ea typeface="Raleway"/>
                <a:cs typeface="Raleway"/>
                <a:sym typeface="Raleway"/>
              </a:rPr>
              <a:t>ritual antes de acostarse que incluya conductas relajantes</a:t>
            </a:r>
            <a:r>
              <a:rPr lang="es" sz="1302">
                <a:latin typeface="Raleway"/>
                <a:ea typeface="Raleway"/>
                <a:cs typeface="Raleway"/>
                <a:sym typeface="Raleway"/>
              </a:rPr>
              <a:t> (actividades de desaceleración) como escuchar música tranquila, una ducha templada, etc.</a:t>
            </a:r>
            <a:endParaRPr sz="1302">
              <a:latin typeface="Raleway"/>
              <a:ea typeface="Raleway"/>
              <a:cs typeface="Raleway"/>
              <a:sym typeface="Raleway"/>
            </a:endParaRPr>
          </a:p>
          <a:p>
            <a:pPr marL="457200" lvl="0" indent="-311308" algn="l" rtl="0">
              <a:lnSpc>
                <a:spcPct val="95000"/>
              </a:lnSpc>
              <a:spcBef>
                <a:spcPts val="0"/>
              </a:spcBef>
              <a:spcAft>
                <a:spcPts val="0"/>
              </a:spcAft>
              <a:buSzPts val="1303"/>
              <a:buChar char="●"/>
            </a:pPr>
            <a:r>
              <a:rPr lang="es" sz="1302">
                <a:latin typeface="Raleway"/>
                <a:ea typeface="Raleway"/>
                <a:cs typeface="Raleway"/>
                <a:sym typeface="Raleway"/>
              </a:rPr>
              <a:t>Permanecer durante mucho tiempo en la cama puede producir un sueño fragmentado y ligero. Si no se consigue conciliar el sueño en unos 15 minutos salir de la cama y relajarse en otro lugar para volver a la </a:t>
            </a:r>
            <a:r>
              <a:rPr lang="es" sz="1302" b="1">
                <a:latin typeface="Raleway"/>
                <a:ea typeface="Raleway"/>
                <a:cs typeface="Raleway"/>
                <a:sym typeface="Raleway"/>
              </a:rPr>
              <a:t>cama cuando aparezca el sueño</a:t>
            </a:r>
            <a:r>
              <a:rPr lang="es" sz="1302">
                <a:latin typeface="Raleway"/>
                <a:ea typeface="Raleway"/>
                <a:cs typeface="Raleway"/>
                <a:sym typeface="Raleway"/>
              </a:rPr>
              <a:t>.</a:t>
            </a:r>
            <a:endParaRPr sz="1302">
              <a:latin typeface="Raleway"/>
              <a:ea typeface="Raleway"/>
              <a:cs typeface="Raleway"/>
              <a:sym typeface="Raleway"/>
            </a:endParaRPr>
          </a:p>
          <a:p>
            <a:pPr marL="457200" lvl="0" indent="-311308" algn="l" rtl="0">
              <a:lnSpc>
                <a:spcPct val="95000"/>
              </a:lnSpc>
              <a:spcBef>
                <a:spcPts val="0"/>
              </a:spcBef>
              <a:spcAft>
                <a:spcPts val="0"/>
              </a:spcAft>
              <a:buSzPts val="1303"/>
              <a:buChar char="●"/>
            </a:pPr>
            <a:r>
              <a:rPr lang="es" sz="1302" b="1">
                <a:latin typeface="Raleway"/>
                <a:ea typeface="Raleway"/>
                <a:cs typeface="Raleway"/>
                <a:sym typeface="Raleway"/>
              </a:rPr>
              <a:t>Evitar la exposición a luz brillante</a:t>
            </a:r>
            <a:r>
              <a:rPr lang="es" sz="1302">
                <a:latin typeface="Raleway"/>
                <a:ea typeface="Raleway"/>
                <a:cs typeface="Raleway"/>
                <a:sym typeface="Raleway"/>
              </a:rPr>
              <a:t> a última hora de la tarde y por la noche si existen problemas para conciliar el sueño.</a:t>
            </a:r>
            <a:endParaRPr sz="1302">
              <a:latin typeface="Raleway"/>
              <a:ea typeface="Raleway"/>
              <a:cs typeface="Raleway"/>
              <a:sym typeface="Raleway"/>
            </a:endParaRPr>
          </a:p>
          <a:p>
            <a:pPr marL="457200" lvl="0" indent="-311308" algn="l" rtl="0">
              <a:lnSpc>
                <a:spcPct val="95000"/>
              </a:lnSpc>
              <a:spcBef>
                <a:spcPts val="0"/>
              </a:spcBef>
              <a:spcAft>
                <a:spcPts val="0"/>
              </a:spcAft>
              <a:buSzPts val="1303"/>
              <a:buChar char="●"/>
            </a:pPr>
            <a:r>
              <a:rPr lang="es" sz="1302" b="1">
                <a:latin typeface="Raleway"/>
                <a:ea typeface="Raleway"/>
                <a:cs typeface="Raleway"/>
                <a:sym typeface="Raleway"/>
              </a:rPr>
              <a:t>No tener a la vista ningún reloj</a:t>
            </a:r>
            <a:r>
              <a:rPr lang="es" sz="1302">
                <a:latin typeface="Raleway"/>
                <a:ea typeface="Raleway"/>
                <a:cs typeface="Raleway"/>
                <a:sym typeface="Raleway"/>
              </a:rPr>
              <a:t>, en el que pueda ver la hora, cuando intente conciliar el sueño o durante la noche.</a:t>
            </a:r>
            <a:endParaRPr sz="1302">
              <a:latin typeface="Raleway"/>
              <a:ea typeface="Raleway"/>
              <a:cs typeface="Raleway"/>
              <a:sym typeface="Raleway"/>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6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399" name="Google Shape;399;p6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sz="1600" b="1">
                <a:latin typeface="Raleway"/>
                <a:ea typeface="Raleway"/>
                <a:cs typeface="Raleway"/>
                <a:sym typeface="Raleway"/>
              </a:rPr>
              <a:t>Envío de trabajos:</a:t>
            </a:r>
            <a:endParaRPr sz="1600" b="1">
              <a:latin typeface="Raleway"/>
              <a:ea typeface="Raleway"/>
              <a:cs typeface="Raleway"/>
              <a:sym typeface="Raleway"/>
            </a:endParaRPr>
          </a:p>
          <a:p>
            <a:pPr marL="0" lvl="0" indent="0" algn="l" rtl="0">
              <a:spcBef>
                <a:spcPts val="1200"/>
              </a:spcBef>
              <a:spcAft>
                <a:spcPts val="1200"/>
              </a:spcAft>
              <a:buNone/>
            </a:pPr>
            <a:r>
              <a:rPr lang="es" sz="1600" b="1">
                <a:latin typeface="Raleway"/>
                <a:ea typeface="Raleway"/>
                <a:cs typeface="Raleway"/>
                <a:sym typeface="Raleway"/>
              </a:rPr>
              <a:t>juliocesaralvarez451@gmail.com</a:t>
            </a:r>
            <a:endParaRPr sz="1600" b="1">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7" name="Google Shape;117;p1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a:latin typeface="Raleway"/>
                <a:ea typeface="Raleway"/>
                <a:cs typeface="Raleway"/>
                <a:sym typeface="Raleway"/>
              </a:rPr>
              <a:t>3.     Por último, se entra en la fase de integración y normalización, sin que esta quede marcada o limitada por la experiencia acontecida.</a:t>
            </a:r>
            <a:endParaRPr>
              <a:latin typeface="Raleway"/>
              <a:ea typeface="Raleway"/>
              <a:cs typeface="Raleway"/>
              <a:sym typeface="Raleway"/>
            </a:endParaRPr>
          </a:p>
          <a:p>
            <a:pPr marL="0" lvl="0" indent="0" algn="l" rtl="0">
              <a:spcBef>
                <a:spcPts val="1200"/>
              </a:spcBef>
              <a:spcAft>
                <a:spcPts val="0"/>
              </a:spcAft>
              <a:buNone/>
            </a:pPr>
            <a:endParaRPr>
              <a:latin typeface="Raleway"/>
              <a:ea typeface="Raleway"/>
              <a:cs typeface="Raleway"/>
              <a:sym typeface="Raleway"/>
            </a:endParaRPr>
          </a:p>
          <a:p>
            <a:pPr marL="0" lvl="0" indent="0" algn="l" rtl="0">
              <a:spcBef>
                <a:spcPts val="1200"/>
              </a:spcBef>
              <a:spcAft>
                <a:spcPts val="0"/>
              </a:spcAft>
              <a:buNone/>
            </a:pPr>
            <a:r>
              <a:rPr lang="es">
                <a:latin typeface="Raleway"/>
                <a:ea typeface="Raleway"/>
                <a:cs typeface="Raleway"/>
                <a:sym typeface="Raleway"/>
              </a:rPr>
              <a:t>* </a:t>
            </a:r>
            <a:r>
              <a:rPr lang="es" i="1">
                <a:latin typeface="Raleway"/>
                <a:ea typeface="Raleway"/>
                <a:cs typeface="Raleway"/>
                <a:sym typeface="Raleway"/>
              </a:rPr>
              <a:t>Se puede adoptar durante mucho tiempo un estilo de afrontamiento contraproducente y quedar así  en un patrón de comportamiento disfuncional y requerir ayuda profesional.</a:t>
            </a:r>
            <a:endParaRPr i="1">
              <a:latin typeface="Raleway"/>
              <a:ea typeface="Raleway"/>
              <a:cs typeface="Raleway"/>
              <a:sym typeface="Raleway"/>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t>Factores de vulnerabilidad</a:t>
            </a:r>
            <a:endParaRPr/>
          </a:p>
        </p:txBody>
      </p:sp>
      <p:sp>
        <p:nvSpPr>
          <p:cNvPr id="123" name="Google Shape;123;p19"/>
          <p:cNvSpPr txBox="1">
            <a:spLocks noGrp="1"/>
          </p:cNvSpPr>
          <p:nvPr>
            <p:ph type="body" idx="1"/>
          </p:nvPr>
        </p:nvSpPr>
        <p:spPr>
          <a:xfrm>
            <a:off x="729450" y="1926325"/>
            <a:ext cx="7688700" cy="24138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s" sz="5300">
                <a:latin typeface="Raleway"/>
                <a:ea typeface="Raleway"/>
                <a:cs typeface="Raleway"/>
                <a:sym typeface="Raleway"/>
              </a:rPr>
              <a:t>Algunos factores biográficos y contextuales condicionan el grado de vulnerabilidad, que se </a:t>
            </a:r>
            <a:endParaRPr sz="5300">
              <a:latin typeface="Raleway"/>
              <a:ea typeface="Raleway"/>
              <a:cs typeface="Raleway"/>
              <a:sym typeface="Raleway"/>
            </a:endParaRPr>
          </a:p>
          <a:p>
            <a:pPr marL="0" lvl="0" indent="0" algn="l" rtl="0">
              <a:spcBef>
                <a:spcPts val="1200"/>
              </a:spcBef>
              <a:spcAft>
                <a:spcPts val="0"/>
              </a:spcAft>
              <a:buNone/>
            </a:pPr>
            <a:r>
              <a:rPr lang="es" sz="5300">
                <a:latin typeface="Raleway"/>
                <a:ea typeface="Raleway"/>
                <a:cs typeface="Raleway"/>
                <a:sym typeface="Raleway"/>
              </a:rPr>
              <a:t>incrementará cuando :</a:t>
            </a:r>
            <a:endParaRPr sz="5300">
              <a:latin typeface="Raleway"/>
              <a:ea typeface="Raleway"/>
              <a:cs typeface="Raleway"/>
              <a:sym typeface="Raleway"/>
            </a:endParaRPr>
          </a:p>
          <a:p>
            <a:pPr marL="0" lvl="0" indent="0" algn="l" rtl="0">
              <a:spcBef>
                <a:spcPts val="1200"/>
              </a:spcBef>
              <a:spcAft>
                <a:spcPts val="0"/>
              </a:spcAft>
              <a:buNone/>
            </a:pPr>
            <a:r>
              <a:rPr lang="es" sz="5300">
                <a:latin typeface="Raleway"/>
                <a:ea typeface="Raleway"/>
                <a:cs typeface="Raleway"/>
                <a:sym typeface="Raleway"/>
              </a:rPr>
              <a:t>• Han fallecido personas allegadas  pérdida/reducción de relaciones sociales significativas.</a:t>
            </a:r>
            <a:endParaRPr sz="5300">
              <a:latin typeface="Raleway"/>
              <a:ea typeface="Raleway"/>
              <a:cs typeface="Raleway"/>
              <a:sym typeface="Raleway"/>
            </a:endParaRPr>
          </a:p>
          <a:p>
            <a:pPr marL="0" lvl="0" indent="0" algn="l" rtl="0">
              <a:spcBef>
                <a:spcPts val="1200"/>
              </a:spcBef>
              <a:spcAft>
                <a:spcPts val="0"/>
              </a:spcAft>
              <a:buNone/>
            </a:pPr>
            <a:r>
              <a:rPr lang="es" sz="5300">
                <a:latin typeface="Raleway"/>
                <a:ea typeface="Raleway"/>
                <a:cs typeface="Raleway"/>
                <a:sym typeface="Raleway"/>
              </a:rPr>
              <a:t>• Se suman otras experiencias o fuentes de estrés anteriores.</a:t>
            </a:r>
            <a:endParaRPr sz="5300">
              <a:latin typeface="Raleway"/>
              <a:ea typeface="Raleway"/>
              <a:cs typeface="Raleway"/>
              <a:sym typeface="Raleway"/>
            </a:endParaRPr>
          </a:p>
          <a:p>
            <a:pPr marL="0" lvl="0" indent="0" algn="l" rtl="0">
              <a:spcBef>
                <a:spcPts val="1200"/>
              </a:spcBef>
              <a:spcAft>
                <a:spcPts val="0"/>
              </a:spcAft>
              <a:buNone/>
            </a:pPr>
            <a:r>
              <a:rPr lang="es" sz="5300">
                <a:latin typeface="Raleway"/>
                <a:ea typeface="Raleway"/>
                <a:cs typeface="Raleway"/>
                <a:sym typeface="Raleway"/>
              </a:rPr>
              <a:t>• Existe mayor inestabilidad o fragilidad emocional.</a:t>
            </a:r>
            <a:endParaRPr sz="5300">
              <a:latin typeface="Raleway"/>
              <a:ea typeface="Raleway"/>
              <a:cs typeface="Raleway"/>
              <a:sym typeface="Raleway"/>
            </a:endParaRPr>
          </a:p>
          <a:p>
            <a:pPr marL="0" lvl="0" indent="0" algn="l" rtl="0">
              <a:spcBef>
                <a:spcPts val="1200"/>
              </a:spcBef>
              <a:spcAft>
                <a:spcPts val="0"/>
              </a:spcAft>
              <a:buNone/>
            </a:pPr>
            <a:r>
              <a:rPr lang="es" sz="5300">
                <a:latin typeface="Raleway"/>
                <a:ea typeface="Raleway"/>
                <a:cs typeface="Raleway"/>
                <a:sym typeface="Raleway"/>
              </a:rPr>
              <a:t>• Los recursos económicos son limitados.</a:t>
            </a:r>
            <a:endParaRPr sz="5300">
              <a:latin typeface="Raleway"/>
              <a:ea typeface="Raleway"/>
              <a:cs typeface="Raleway"/>
              <a:sym typeface="Raleway"/>
            </a:endParaRPr>
          </a:p>
          <a:p>
            <a:pPr marL="0" lvl="0" indent="0" algn="l" rtl="0">
              <a:spcBef>
                <a:spcPts val="1200"/>
              </a:spcBef>
              <a:spcAft>
                <a:spcPts val="0"/>
              </a:spcAft>
              <a:buNone/>
            </a:pPr>
            <a:r>
              <a:rPr lang="es" sz="5300">
                <a:latin typeface="Raleway"/>
                <a:ea typeface="Raleway"/>
                <a:cs typeface="Raleway"/>
                <a:sym typeface="Raleway"/>
              </a:rPr>
              <a:t>• Existe un déficit en habilidades de afrontamiento.</a:t>
            </a:r>
            <a:endParaRPr sz="5300">
              <a:latin typeface="Raleway"/>
              <a:ea typeface="Raleway"/>
              <a:cs typeface="Raleway"/>
              <a:sym typeface="Raleway"/>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29" name="Google Shape;129;p20"/>
          <p:cNvSpPr txBox="1">
            <a:spLocks noGrp="1"/>
          </p:cNvSpPr>
          <p:nvPr>
            <p:ph type="body" idx="1"/>
          </p:nvPr>
        </p:nvSpPr>
        <p:spPr>
          <a:xfrm>
            <a:off x="729450" y="2078875"/>
            <a:ext cx="7688700" cy="2766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s" sz="5200">
                <a:latin typeface="Raleway"/>
                <a:ea typeface="Raleway"/>
                <a:cs typeface="Raleway"/>
                <a:sym typeface="Raleway"/>
              </a:rPr>
              <a:t>Se acumulan varias fuentes de estrés al mismo tiempo (otras enfermedades, cuidado de</a:t>
            </a:r>
            <a:endParaRPr sz="5200">
              <a:latin typeface="Raleway"/>
              <a:ea typeface="Raleway"/>
              <a:cs typeface="Raleway"/>
              <a:sym typeface="Raleway"/>
            </a:endParaRPr>
          </a:p>
          <a:p>
            <a:pPr marL="0" lvl="0" indent="0" algn="l" rtl="0">
              <a:spcBef>
                <a:spcPts val="1200"/>
              </a:spcBef>
              <a:spcAft>
                <a:spcPts val="0"/>
              </a:spcAft>
              <a:buNone/>
            </a:pPr>
            <a:r>
              <a:rPr lang="es" sz="5200">
                <a:latin typeface="Raleway"/>
                <a:ea typeface="Raleway"/>
                <a:cs typeface="Raleway"/>
                <a:sym typeface="Raleway"/>
              </a:rPr>
              <a:t>personas, incertidumbre ante el futuro,…).</a:t>
            </a:r>
            <a:endParaRPr sz="5200">
              <a:latin typeface="Raleway"/>
              <a:ea typeface="Raleway"/>
              <a:cs typeface="Raleway"/>
              <a:sym typeface="Raleway"/>
            </a:endParaRPr>
          </a:p>
          <a:p>
            <a:pPr marL="0" lvl="0" indent="0" algn="l" rtl="0">
              <a:spcBef>
                <a:spcPts val="1200"/>
              </a:spcBef>
              <a:spcAft>
                <a:spcPts val="0"/>
              </a:spcAft>
              <a:buNone/>
            </a:pPr>
            <a:endParaRPr sz="5200">
              <a:latin typeface="Raleway"/>
              <a:ea typeface="Raleway"/>
              <a:cs typeface="Raleway"/>
              <a:sym typeface="Raleway"/>
            </a:endParaRPr>
          </a:p>
          <a:p>
            <a:pPr marL="0" lvl="0" indent="0" algn="l" rtl="0">
              <a:spcBef>
                <a:spcPts val="1200"/>
              </a:spcBef>
              <a:spcAft>
                <a:spcPts val="0"/>
              </a:spcAft>
              <a:buNone/>
            </a:pPr>
            <a:r>
              <a:rPr lang="es" sz="5200">
                <a:latin typeface="Raleway"/>
                <a:ea typeface="Raleway"/>
                <a:cs typeface="Raleway"/>
                <a:sym typeface="Raleway"/>
              </a:rPr>
              <a:t>Lo que hace que se produzca una pérdida de actividades gratificantes o vinculadas a valores</a:t>
            </a:r>
            <a:endParaRPr sz="5200">
              <a:latin typeface="Raleway"/>
              <a:ea typeface="Raleway"/>
              <a:cs typeface="Raleway"/>
              <a:sym typeface="Raleway"/>
            </a:endParaRPr>
          </a:p>
          <a:p>
            <a:pPr marL="0" lvl="0" indent="0" algn="l" rtl="0">
              <a:spcBef>
                <a:spcPts val="1200"/>
              </a:spcBef>
              <a:spcAft>
                <a:spcPts val="0"/>
              </a:spcAft>
              <a:buNone/>
            </a:pPr>
            <a:r>
              <a:rPr lang="es" sz="5200">
                <a:latin typeface="Raleway"/>
                <a:ea typeface="Raleway"/>
                <a:cs typeface="Raleway"/>
                <a:sym typeface="Raleway"/>
              </a:rPr>
              <a:t>del individuo. La </a:t>
            </a:r>
            <a:r>
              <a:rPr lang="es" sz="5200" b="1" i="1">
                <a:latin typeface="Raleway"/>
                <a:ea typeface="Raleway"/>
                <a:cs typeface="Raleway"/>
                <a:sym typeface="Raleway"/>
              </a:rPr>
              <a:t>evitación se refuerza</a:t>
            </a:r>
            <a:r>
              <a:rPr lang="es" sz="5200">
                <a:latin typeface="Raleway"/>
                <a:ea typeface="Raleway"/>
                <a:cs typeface="Raleway"/>
                <a:sym typeface="Raleway"/>
              </a:rPr>
              <a:t> por el alivio que produce. El resultado es un</a:t>
            </a:r>
            <a:endParaRPr sz="5200">
              <a:latin typeface="Raleway"/>
              <a:ea typeface="Raleway"/>
              <a:cs typeface="Raleway"/>
              <a:sym typeface="Raleway"/>
            </a:endParaRPr>
          </a:p>
          <a:p>
            <a:pPr marL="0" lvl="0" indent="0" algn="l" rtl="0">
              <a:spcBef>
                <a:spcPts val="1200"/>
              </a:spcBef>
              <a:spcAft>
                <a:spcPts val="0"/>
              </a:spcAft>
              <a:buNone/>
            </a:pPr>
            <a:r>
              <a:rPr lang="es" sz="5200" b="1" i="1">
                <a:latin typeface="Raleway"/>
                <a:ea typeface="Raleway"/>
                <a:cs typeface="Raleway"/>
                <a:sym typeface="Raleway"/>
              </a:rPr>
              <a:t>empobrecimiento de la experiencia vital, una reducción de la autoestima, una visión negativa </a:t>
            </a:r>
            <a:endParaRPr sz="5200" b="1" i="1">
              <a:latin typeface="Raleway"/>
              <a:ea typeface="Raleway"/>
              <a:cs typeface="Raleway"/>
              <a:sym typeface="Raleway"/>
            </a:endParaRPr>
          </a:p>
          <a:p>
            <a:pPr marL="0" lvl="0" indent="0" algn="l" rtl="0">
              <a:spcBef>
                <a:spcPts val="1200"/>
              </a:spcBef>
              <a:spcAft>
                <a:spcPts val="0"/>
              </a:spcAft>
              <a:buNone/>
            </a:pPr>
            <a:r>
              <a:rPr lang="es" sz="5200" b="1" i="1">
                <a:latin typeface="Raleway"/>
                <a:ea typeface="Raleway"/>
                <a:cs typeface="Raleway"/>
                <a:sym typeface="Raleway"/>
              </a:rPr>
              <a:t>de los demás o del futuro, que interfiere de forma significativa en lo social, familiar o laboral, y </a:t>
            </a:r>
            <a:endParaRPr sz="5200" b="1" i="1">
              <a:latin typeface="Raleway"/>
              <a:ea typeface="Raleway"/>
              <a:cs typeface="Raleway"/>
              <a:sym typeface="Raleway"/>
            </a:endParaRPr>
          </a:p>
          <a:p>
            <a:pPr marL="0" lvl="0" indent="0" algn="l" rtl="0">
              <a:spcBef>
                <a:spcPts val="1200"/>
              </a:spcBef>
              <a:spcAft>
                <a:spcPts val="0"/>
              </a:spcAft>
              <a:buNone/>
            </a:pPr>
            <a:r>
              <a:rPr lang="es" sz="5200" b="1" i="1">
                <a:latin typeface="Raleway"/>
                <a:ea typeface="Raleway"/>
                <a:cs typeface="Raleway"/>
                <a:sym typeface="Raleway"/>
              </a:rPr>
              <a:t>que tiende a autoperpetuarse.</a:t>
            </a:r>
            <a:endParaRPr sz="5200" b="1" i="1">
              <a:latin typeface="Raleway"/>
              <a:ea typeface="Raleway"/>
              <a:cs typeface="Raleway"/>
              <a:sym typeface="Raleway"/>
            </a:endParaRPr>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35" name="Google Shape;135;p21"/>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s">
                <a:latin typeface="Raleway"/>
                <a:ea typeface="Raleway"/>
                <a:cs typeface="Raleway"/>
                <a:sym typeface="Raleway"/>
              </a:rPr>
              <a:t>No son, por tanto, realistas ni eficaces las acciones dirigidas a ‘</a:t>
            </a:r>
            <a:r>
              <a:rPr lang="es" i="1">
                <a:latin typeface="Raleway"/>
                <a:ea typeface="Raleway"/>
                <a:cs typeface="Raleway"/>
                <a:sym typeface="Raleway"/>
              </a:rPr>
              <a:t>no sentir</a:t>
            </a:r>
            <a:r>
              <a:rPr lang="es">
                <a:latin typeface="Raleway"/>
                <a:ea typeface="Raleway"/>
                <a:cs typeface="Raleway"/>
                <a:sym typeface="Raleway"/>
              </a:rPr>
              <a:t>’ o a ‘</a:t>
            </a:r>
            <a:r>
              <a:rPr lang="es" i="1">
                <a:latin typeface="Raleway"/>
                <a:ea typeface="Raleway"/>
                <a:cs typeface="Raleway"/>
                <a:sym typeface="Raleway"/>
              </a:rPr>
              <a:t>no sufrir’</a:t>
            </a:r>
            <a:r>
              <a:rPr lang="es">
                <a:latin typeface="Raleway"/>
                <a:ea typeface="Raleway"/>
                <a:cs typeface="Raleway"/>
                <a:sym typeface="Raleway"/>
              </a:rPr>
              <a:t> (será natural por ello el dolor, temor o abatimiento).</a:t>
            </a:r>
            <a:endParaRPr>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5350</Words>
  <Application>Microsoft Office PowerPoint</Application>
  <PresentationFormat>Presentación en pantalla (16:9)</PresentationFormat>
  <Paragraphs>242</Paragraphs>
  <Slides>53</Slides>
  <Notes>53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53</vt:i4>
      </vt:variant>
    </vt:vector>
  </HeadingPairs>
  <TitlesOfParts>
    <vt:vector size="57" baseType="lpstr">
      <vt:lpstr>Raleway</vt:lpstr>
      <vt:lpstr>Lato</vt:lpstr>
      <vt:lpstr>Arial</vt:lpstr>
      <vt:lpstr>Streamline</vt:lpstr>
      <vt:lpstr>Recursos y habilidades psicológicas en entornos de cambio COVID-19</vt:lpstr>
      <vt:lpstr>Introducción</vt:lpstr>
      <vt:lpstr>Presentación de PowerPoint</vt:lpstr>
      <vt:lpstr>La sabiduría es prevención </vt:lpstr>
      <vt:lpstr>Etapas de elaboración psicológica</vt:lpstr>
      <vt:lpstr>Presentación de PowerPoint</vt:lpstr>
      <vt:lpstr>Factores de vulnerabilidad</vt:lpstr>
      <vt:lpstr>Presentación de PowerPoint</vt:lpstr>
      <vt:lpstr>Presentación de PowerPoint</vt:lpstr>
      <vt:lpstr>Potenciación de recursos personales</vt:lpstr>
      <vt:lpstr>Presentación de PowerPoint</vt:lpstr>
      <vt:lpstr>Presentación de PowerPoint</vt:lpstr>
      <vt:lpstr>Presentación de PowerPoint</vt:lpstr>
      <vt:lpstr>Activación y clarificación de valores, objetivos y metas</vt:lpstr>
      <vt:lpstr>Presentación de PowerPoint</vt:lpstr>
      <vt:lpstr>Presentación de PowerPoint</vt:lpstr>
      <vt:lpstr>Exposición a situaciones evitadas</vt:lpstr>
      <vt:lpstr>Presentación de PowerPoint</vt:lpstr>
      <vt:lpstr>Presentación de PowerPoint</vt:lpstr>
      <vt:lpstr>Presentación de PowerPoint</vt:lpstr>
      <vt:lpstr>Una metáfora, Kintsugi: el arte de aceptar el daño</vt:lpstr>
      <vt:lpstr>Comunicación y vínculos sociales</vt:lpstr>
      <vt:lpstr>Presentación de PowerPoint</vt:lpstr>
      <vt:lpstr>Presentación de PowerPoint</vt:lpstr>
      <vt:lpstr>Construcción de hábitos</vt:lpstr>
      <vt:lpstr>Presentación de PowerPoint</vt:lpstr>
      <vt:lpstr>Resiliencia </vt:lpstr>
      <vt:lpstr>Origen y tipo de cualidad innata/aprendida </vt:lpstr>
      <vt:lpstr>Algunos factores asociados</vt:lpstr>
      <vt:lpstr>Algunas preguntas</vt:lpstr>
      <vt:lpstr>Presentación de PowerPoint</vt:lpstr>
      <vt:lpstr>Tipos de resiliencia</vt:lpstr>
      <vt:lpstr>Presentación de PowerPoint</vt:lpstr>
      <vt:lpstr>Características y principales hábitos</vt:lpstr>
      <vt:lpstr>Presentación de PowerPoint</vt:lpstr>
      <vt:lpstr>Presentación de PowerPoint</vt:lpstr>
      <vt:lpstr>Presentación de PowerPoint</vt:lpstr>
      <vt:lpstr>Presentación de PowerPoint</vt:lpstr>
      <vt:lpstr>Presentación de PowerPoint</vt:lpstr>
      <vt:lpstr>Presentación de PowerPoint</vt:lpstr>
      <vt:lpstr>Pautas para mantener un estado resiliente frente a la situación actual</vt:lpstr>
      <vt:lpstr>Presentación de PowerPoint</vt:lpstr>
      <vt:lpstr>Presentación de PowerPoint</vt:lpstr>
      <vt:lpstr>Alimentación y salud emocional</vt:lpstr>
      <vt:lpstr>Presentación de PowerPoint</vt:lpstr>
      <vt:lpstr>Presentación de PowerPoint</vt:lpstr>
      <vt:lpstr>Presentación de PowerPoint</vt:lpstr>
      <vt:lpstr>Presentación de PowerPoint</vt:lpstr>
      <vt:lpstr>Recomendaciones Higiene del Sueño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Recursos y habilidades psicológicas en entornos de cambio COVID-19</dc:title>
  <dc:creator>Usuario</dc:creator>
  <cp:lastModifiedBy>ROSA MARIA REVILLA FERNANDEZ</cp:lastModifiedBy>
  <cp:revision>1</cp:revision>
  <dcterms:modified xsi:type="dcterms:W3CDTF">2022-04-22T08:03:35Z</dcterms:modified>
</cp:coreProperties>
</file>