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5" r:id="rId3"/>
    <p:sldId id="290" r:id="rId4"/>
    <p:sldId id="296" r:id="rId5"/>
    <p:sldId id="257" r:id="rId6"/>
    <p:sldId id="297" r:id="rId7"/>
    <p:sldId id="301" r:id="rId8"/>
    <p:sldId id="260" r:id="rId9"/>
    <p:sldId id="261" r:id="rId10"/>
    <p:sldId id="284" r:id="rId11"/>
    <p:sldId id="259" r:id="rId12"/>
    <p:sldId id="282" r:id="rId13"/>
    <p:sldId id="302" r:id="rId14"/>
    <p:sldId id="285" r:id="rId15"/>
    <p:sldId id="300" r:id="rId16"/>
    <p:sldId id="286" r:id="rId17"/>
    <p:sldId id="279" r:id="rId18"/>
    <p:sldId id="264" r:id="rId19"/>
    <p:sldId id="266" r:id="rId20"/>
    <p:sldId id="267" r:id="rId21"/>
    <p:sldId id="268" r:id="rId22"/>
    <p:sldId id="269" r:id="rId23"/>
    <p:sldId id="299" r:id="rId24"/>
    <p:sldId id="271" r:id="rId25"/>
    <p:sldId id="272" r:id="rId26"/>
    <p:sldId id="277" r:id="rId27"/>
    <p:sldId id="289" r:id="rId28"/>
    <p:sldId id="278" r:id="rId29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9DA0C-23FB-41B4-9D3F-66C6875DD23E}" v="1" dt="2023-04-17T15:14:52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96220A2-3719-4C88-BEC6-D85464DD00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5FE7F27-2662-43F6-B052-8899EDE03B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6F8C3-AA81-4E15-877A-9FD96AB82D17}" type="datetimeFigureOut">
              <a:rPr lang="es-ES" smtClean="0"/>
              <a:t>19/04/2023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D079AF-5F4C-4691-899B-98C7B0BD90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F8AE69-314E-47C5-A1F7-0FFB037386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4BF42-734C-4FC5-8C2C-167BCC6750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629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3FA5B-05DC-473C-8C97-F3293A49B41A}" type="datetimeFigureOut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1D3E8-ADE8-4E11-B73D-9565CAA5C054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1604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1D3E8-ADE8-4E11-B73D-9565CAA5C05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65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rtlCol="0"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D6D00BB4-A5B4-4C63-8C80-B57D903D630E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grpSp>
        <p:nvGrpSpPr>
          <p:cNvPr id="7" name="Grupo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orma libre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orma libre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371600" y="2295525"/>
            <a:ext cx="9601200" cy="3571875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765577-69FD-4A0C-BA79-E8EA03975F01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371600" y="624156"/>
            <a:ext cx="8179641" cy="5243244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835AD3-9E5A-4237-B465-930C23E83C8F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B14B42-B2F8-4D54-83D9-52FA8D6FE3AE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rtlCol="0"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765025" y="4216328"/>
            <a:ext cx="9612971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CD8E296-C932-44F5-88C2-4EB579D77AE4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Forma libre 6" title="Marca de recorte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1371600" y="2285999"/>
            <a:ext cx="4447786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525403" y="2285999"/>
            <a:ext cx="4447786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4C0183-6DA9-47DD-89A2-4654E1953BD9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1371600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1371600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525014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525014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BBE9AC-3536-4D38-9E8F-17FBD9618845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601FE8-BD30-4E2A-8DC3-BA96EED6C8D1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6F9842-778F-4C0E-97FE-34B9FD1B7B2D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María Méndez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title="Forma de fondo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6256020" y="685801"/>
            <a:ext cx="5212080" cy="517525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6344"/>
            <a:ext cx="3855720" cy="3011056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558E0B9-60A9-4FAD-B645-FB808A4A3884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María Méndez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Rectángulo 8" title="Barra de división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title="Forma de fondo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5968"/>
            <a:ext cx="3855720" cy="3011432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1E44E7F-99AE-4595-B986-640A568F4626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María Méndez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Rectángulo 8" title="Barra de división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8E85FD5C-851D-4478-BE04-C0632DB4061C}" type="datetime1">
              <a:rPr lang="es-ES" noProof="0" smtClean="0"/>
              <a:t>19/04/2023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María Méndez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Rectángulo 8" title="Barra lateral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qWRDab5GDw?feature=oembed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gfJVXCN_yk?feature=oembed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xyS1GtaubE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cod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prendiendoscrath.blogspot.com/" TargetMode="Externa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education.lego.com/es-es/start/spike-essential#Introducci%C3%B3n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ducation.lego.com/es-es/lessons/spikeessential-great-adventur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ix.es/es/spike-essential?gclid=EAIaIQobChMIu5uB8bHT_AIVI-7mCh3UOwcqEAAYASAAEgIAsvD_BwE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www.robotsparaninos.com/lego-spike-essential-programacion-robotica-a-partir-6-ano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education.lego.com/es-es/downloads/spike-app/software" TargetMode="External"/><Relationship Id="rId4" Type="http://schemas.openxmlformats.org/officeDocument/2006/relationships/hyperlink" Target="https://education.lego.com/es-es/lessons?products=SPIKE%E2%84%A2+Essential&amp;_ga=2.26786621.1613421148.1674122928-483074260.1673357367&amp;_gac=1.247254576.1674122928.EAIaIQobChMIu5uB8bHT_AIVI-7mCh3UOwcqEAAYASAAEgIAsvD_Bw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video" Target="https://www.youtube.com/embed/lIQw6xIO1YI?feature=oembed" TargetMode="External"/><Relationship Id="rId7" Type="http://schemas.openxmlformats.org/officeDocument/2006/relationships/image" Target="../media/image50.jpeg"/><Relationship Id="rId2" Type="http://schemas.openxmlformats.org/officeDocument/2006/relationships/video" Target="https://www.youtube.com/embed/As54R0OjslI?feature=oembed" TargetMode="External"/><Relationship Id="rId1" Type="http://schemas.openxmlformats.org/officeDocument/2006/relationships/video" Target="https://www.youtube.com/embed/_oIBKdO50mc?feature=oembed" TargetMode="External"/><Relationship Id="rId6" Type="http://schemas.openxmlformats.org/officeDocument/2006/relationships/image" Target="../media/image49.jpeg"/><Relationship Id="rId5" Type="http://schemas.openxmlformats.org/officeDocument/2006/relationships/slideLayout" Target="../slideLayouts/slideLayout2.xml"/><Relationship Id="rId4" Type="http://schemas.openxmlformats.org/officeDocument/2006/relationships/video" Target="https://www.youtube.com/embed/Vr-VC8Su1UY?feature=oembed" TargetMode="External"/><Relationship Id="rId9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wedo" TargetMode="External"/><Relationship Id="rId3" Type="http://schemas.openxmlformats.org/officeDocument/2006/relationships/hyperlink" Target="https://roboteandosafa.wixsite.com/roboteandoenlasafa/bee-bot" TargetMode="External"/><Relationship Id="rId7" Type="http://schemas.openxmlformats.org/officeDocument/2006/relationships/hyperlink" Target="https://www.robotix.es/es/recursos-gratuitos" TargetMode="External"/><Relationship Id="rId2" Type="http://schemas.openxmlformats.org/officeDocument/2006/relationships/hyperlink" Target="https://programamos.es/cody-rob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parobot.es/makey-makey/" TargetMode="External"/><Relationship Id="rId11" Type="http://schemas.openxmlformats.org/officeDocument/2006/relationships/image" Target="../media/image53.jpeg"/><Relationship Id="rId5" Type="http://schemas.openxmlformats.org/officeDocument/2006/relationships/hyperlink" Target="https://www.ro-botica.com/tienda/Makey-Makey/" TargetMode="External"/><Relationship Id="rId10" Type="http://schemas.openxmlformats.org/officeDocument/2006/relationships/hyperlink" Target="https://robotix.es/documentos/storyboard.pdf" TargetMode="External"/><Relationship Id="rId4" Type="http://schemas.openxmlformats.org/officeDocument/2006/relationships/hyperlink" Target="http://apprendiendoconrobotica.blogspot.com/" TargetMode="External"/><Relationship Id="rId9" Type="http://schemas.openxmlformats.org/officeDocument/2006/relationships/hyperlink" Target="http://www.futureworkss.com/arduino/Documentacion/Manual_de_actividades_con_el_mBot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juegosrobotica.es/" TargetMode="External"/><Relationship Id="rId3" Type="http://schemas.openxmlformats.org/officeDocument/2006/relationships/hyperlink" Target="https://www.codemonkey.com/" TargetMode="External"/><Relationship Id="rId7" Type="http://schemas.openxmlformats.org/officeDocument/2006/relationships/hyperlink" Target="https://www.youtube.com/channel/UCUlSUHMwoz_msUA1MIVV4HA" TargetMode="External"/><Relationship Id="rId2" Type="http://schemas.openxmlformats.org/officeDocument/2006/relationships/hyperlink" Target="https://www.tynk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hyperlink" Target="http://www.communication4all.co.uk/http/beebot.htm" TargetMode="External"/><Relationship Id="rId5" Type="http://schemas.openxmlformats.org/officeDocument/2006/relationships/hyperlink" Target="http://aprendiendoscrath.blogspot.com/" TargetMode="External"/><Relationship Id="rId10" Type="http://schemas.openxmlformats.org/officeDocument/2006/relationships/hyperlink" Target="https://www.prodel.es/first-lego-league-espana/" TargetMode="External"/><Relationship Id="rId4" Type="http://schemas.openxmlformats.org/officeDocument/2006/relationships/hyperlink" Target="https://codecombat.com/play" TargetMode="External"/><Relationship Id="rId9" Type="http://schemas.openxmlformats.org/officeDocument/2006/relationships/hyperlink" Target="https://www.educaciontrespuntocero.com/recursos/juegos-de-mesa-para-aprender-a-programar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mailto:memendez@educa.jcyl.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8521" y="1480930"/>
            <a:ext cx="5678215" cy="3254321"/>
          </a:xfrm>
        </p:spPr>
        <p:txBody>
          <a:bodyPr rtlCol="0">
            <a:normAutofit/>
          </a:bodyPr>
          <a:lstStyle/>
          <a:p>
            <a:pPr algn="l"/>
            <a:r>
              <a:rPr lang="es-ES" sz="6600" dirty="0"/>
              <a:t>ROBÓTICA básica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78523" y="4804850"/>
            <a:ext cx="567821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s-ES">
                <a:solidFill>
                  <a:schemeClr val="tx1">
                    <a:alpha val="85000"/>
                  </a:schemeClr>
                </a:solidFill>
              </a:rPr>
              <a:t>María Méndez</a:t>
            </a:r>
          </a:p>
          <a:p>
            <a:pPr algn="l">
              <a:spcAft>
                <a:spcPts val="600"/>
              </a:spcAft>
            </a:pPr>
            <a:r>
              <a:rPr lang="es-ES">
                <a:solidFill>
                  <a:schemeClr val="tx1">
                    <a:alpha val="85000"/>
                  </a:schemeClr>
                </a:solidFill>
              </a:rPr>
              <a:t>Directora del CEIP Pinares del Cega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D30BF9-6EA6-4BD1-8FA3-5ED4D6FF9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6" descr="Icono&#10;&#10;Descripción generada automáticamente">
            <a:extLst>
              <a:ext uri="{FF2B5EF4-FFF2-40B4-BE49-F238E27FC236}">
                <a16:creationId xmlns:a16="http://schemas.microsoft.com/office/drawing/2014/main" id="{21221FDA-D99A-2609-CDC1-0B1E6D52D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117" y="1089781"/>
            <a:ext cx="2287290" cy="17497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2E675F41-981F-8E6C-20FB-F1789DB60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469" y="3300093"/>
            <a:ext cx="201930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82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53BF6C-6F41-92FC-7AA8-D5DEC362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567" y="282515"/>
            <a:ext cx="7291137" cy="1065022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PROGRAMACIÓN NO CONECTADA</a:t>
            </a:r>
            <a:br>
              <a:rPr lang="es-ES" sz="3200" dirty="0"/>
            </a:br>
            <a:r>
              <a:rPr lang="es-ES" sz="3200" dirty="0"/>
              <a:t>CODY ROBY: Programación sobre tablero</a:t>
            </a:r>
          </a:p>
        </p:txBody>
      </p:sp>
      <p:pic>
        <p:nvPicPr>
          <p:cNvPr id="7" name="Imagen 7" descr="Imagen que contiene viejo, firmar&#10;&#10;Descripción generada automáticamente">
            <a:extLst>
              <a:ext uri="{FF2B5EF4-FFF2-40B4-BE49-F238E27FC236}">
                <a16:creationId xmlns:a16="http://schemas.microsoft.com/office/drawing/2014/main" id="{93E678B5-B55A-D57A-AECD-76345AEBB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69"/>
          <a:stretch/>
        </p:blipFill>
        <p:spPr>
          <a:xfrm rot="5400000">
            <a:off x="224263" y="652756"/>
            <a:ext cx="3982529" cy="2561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C349A8-DDF6-D0F8-76CC-BFEEF1E54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1768415"/>
            <a:ext cx="6176776" cy="130977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Todas estas actividades se pueden realizar además de con las tarjetas, sobre un tablero o cuadrícula, dando un paso más sobre la interiorización del  movimiento.</a:t>
            </a:r>
          </a:p>
          <a:p>
            <a:pPr marL="0" indent="0">
              <a:buNone/>
            </a:pPr>
            <a:r>
              <a:rPr lang="es-ES" dirty="0"/>
              <a:t> En el vídeo vemos un ejemplo de juego: "Rellena todo".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8" name="Elementos multimedia en línea 7" title="CodyRoby game: Full-Fill">
            <a:hlinkClick r:id="" action="ppaction://media"/>
            <a:extLst>
              <a:ext uri="{FF2B5EF4-FFF2-40B4-BE49-F238E27FC236}">
                <a16:creationId xmlns:a16="http://schemas.microsoft.com/office/drawing/2014/main" id="{9A2C9736-78C7-B7C0-F611-C424AEDAD4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87999" y="3171525"/>
            <a:ext cx="5774904" cy="3447929"/>
          </a:xfrm>
          <a:prstGeom prst="rect">
            <a:avLst/>
          </a:prstGeom>
        </p:spPr>
      </p:pic>
      <p:pic>
        <p:nvPicPr>
          <p:cNvPr id="9" name="Imagen 9" descr="Imagen que contiene niño, objeto, joven, pequeño&#10;&#10;Descripción generada automáticamente">
            <a:extLst>
              <a:ext uri="{FF2B5EF4-FFF2-40B4-BE49-F238E27FC236}">
                <a16:creationId xmlns:a16="http://schemas.microsoft.com/office/drawing/2014/main" id="{68AFD8E7-BF6C-BF92-13AD-6D2905533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93" y="4053697"/>
            <a:ext cx="3490821" cy="26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68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783" y="336884"/>
            <a:ext cx="9601200" cy="1398917"/>
          </a:xfrm>
        </p:spPr>
        <p:txBody>
          <a:bodyPr/>
          <a:lstStyle/>
          <a:p>
            <a:pPr algn="ctr"/>
            <a:r>
              <a:rPr lang="es-ES" sz="4000" b="1" dirty="0"/>
              <a:t>PROGRAMACIÓN NO CONECTADA </a:t>
            </a:r>
            <a:br>
              <a:rPr lang="es-ES" sz="4000" b="1" dirty="0"/>
            </a:br>
            <a:r>
              <a:rPr lang="es-ES" sz="4000" dirty="0" err="1"/>
              <a:t>Let’s</a:t>
            </a:r>
            <a:r>
              <a:rPr lang="es-ES" sz="4000" dirty="0"/>
              <a:t> </a:t>
            </a:r>
            <a:r>
              <a:rPr lang="es-ES" sz="4000" dirty="0" err="1"/>
              <a:t>Go</a:t>
            </a:r>
            <a:r>
              <a:rPr lang="es-ES" sz="4000" dirty="0"/>
              <a:t> </a:t>
            </a:r>
            <a:r>
              <a:rPr lang="es-ES" sz="4000" dirty="0" err="1"/>
              <a:t>Code</a:t>
            </a:r>
            <a:r>
              <a:rPr lang="es-ES" sz="4000" dirty="0"/>
              <a:t>!™</a:t>
            </a:r>
          </a:p>
          <a:p>
            <a:endParaRPr lang="es-ES" dirty="0"/>
          </a:p>
        </p:txBody>
      </p:sp>
      <p:pic>
        <p:nvPicPr>
          <p:cNvPr id="5" name="Imagen 5" descr="Imagen que contiene interior, juguete, niño, pequeño&#10;&#10;Descripción generada automáticamente">
            <a:extLst>
              <a:ext uri="{FF2B5EF4-FFF2-40B4-BE49-F238E27FC236}">
                <a16:creationId xmlns:a16="http://schemas.microsoft.com/office/drawing/2014/main" id="{3912D378-912B-453E-4646-91A103256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4783" y="2084717"/>
            <a:ext cx="3581400" cy="3581400"/>
          </a:xfrm>
        </p:spPr>
      </p:pic>
      <p:pic>
        <p:nvPicPr>
          <p:cNvPr id="6" name="Elementos multimedia en línea 5" title="Let's Go Code Activity Set | Kaplan Early Learning Company">
            <a:hlinkClick r:id="" action="ppaction://media"/>
            <a:extLst>
              <a:ext uri="{FF2B5EF4-FFF2-40B4-BE49-F238E27FC236}">
                <a16:creationId xmlns:a16="http://schemas.microsoft.com/office/drawing/2014/main" id="{00AD2AAC-49C8-0EA2-4899-D6524C691E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18679" y="1863187"/>
            <a:ext cx="5933056" cy="39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94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03AF7-156F-2626-FF37-DCF96BDE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449" y="211347"/>
            <a:ext cx="9601200" cy="723900"/>
          </a:xfrm>
        </p:spPr>
        <p:txBody>
          <a:bodyPr/>
          <a:lstStyle/>
          <a:p>
            <a:pPr algn="ctr"/>
            <a:r>
              <a:rPr lang="es-ES" dirty="0"/>
              <a:t>AUTOPROGRAMABLES 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8F54F5-F503-6F9A-98B9-8164F595FE13}"/>
              </a:ext>
            </a:extLst>
          </p:cNvPr>
          <p:cNvSpPr txBox="1"/>
          <p:nvPr/>
        </p:nvSpPr>
        <p:spPr>
          <a:xfrm>
            <a:off x="1978325" y="828136"/>
            <a:ext cx="935678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dirty="0"/>
              <a:t>El siguiente paso que se puede realizar simultáneamente a las construcciones es el uso de pequeños robots de suelo autoprogramables que disponen de mandos de direccionalidad avanzada.</a:t>
            </a:r>
            <a:endParaRPr lang="es-ES" dirty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Promueven la capacidad de resolver problemas, potenciar la creatividad, la organización, la secuenciación, la atención y además fomenta la autonomía.</a:t>
            </a:r>
          </a:p>
        </p:txBody>
      </p:sp>
      <p:pic>
        <p:nvPicPr>
          <p:cNvPr id="6" name="Imagen 6" descr="Imagen que contiene pequeño, juguete, colorido, tabla&#10;&#10;Descripción generada automáticamente">
            <a:extLst>
              <a:ext uri="{FF2B5EF4-FFF2-40B4-BE49-F238E27FC236}">
                <a16:creationId xmlns:a16="http://schemas.microsoft.com/office/drawing/2014/main" id="{88A8EE5E-974B-E1E4-50AA-9468243F1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4" t="17801" r="24016" b="14136"/>
          <a:stretch/>
        </p:blipFill>
        <p:spPr>
          <a:xfrm rot="5400000">
            <a:off x="739666" y="3071004"/>
            <a:ext cx="3609603" cy="3161063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87EB837C-A26B-C6C1-998D-944EB6E3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154" y="3334932"/>
            <a:ext cx="2915728" cy="2790439"/>
          </a:xfrm>
          <a:prstGeom prst="rect">
            <a:avLst/>
          </a:prstGeom>
        </p:spPr>
      </p:pic>
      <p:pic>
        <p:nvPicPr>
          <p:cNvPr id="3" name="Imagen 3" descr="Imagen que contiene casco, dibujo&#10;&#10;Descripción generada automáticamente">
            <a:extLst>
              <a:ext uri="{FF2B5EF4-FFF2-40B4-BE49-F238E27FC236}">
                <a16:creationId xmlns:a16="http://schemas.microsoft.com/office/drawing/2014/main" id="{B6620C65-AA8B-61A6-7B1C-DF09B023E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740" y="3167428"/>
            <a:ext cx="3174520" cy="31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47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03AF7-156F-2626-FF37-DCF96BDE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449" y="211347"/>
            <a:ext cx="9601200" cy="723900"/>
          </a:xfrm>
        </p:spPr>
        <p:txBody>
          <a:bodyPr/>
          <a:lstStyle/>
          <a:p>
            <a:pPr algn="ctr"/>
            <a:r>
              <a:rPr lang="es-ES" dirty="0"/>
              <a:t>AUTOPROGRAMABLES II</a:t>
            </a:r>
          </a:p>
        </p:txBody>
      </p:sp>
      <p:pic>
        <p:nvPicPr>
          <p:cNvPr id="13" name="Imagen 12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8360F6FF-DBF2-C8AA-E18F-1BD1E6BC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132" y="3786149"/>
            <a:ext cx="8767195" cy="2739748"/>
          </a:xfrm>
          <a:prstGeom prst="rect">
            <a:avLst/>
          </a:prstGeom>
        </p:spPr>
      </p:pic>
      <p:pic>
        <p:nvPicPr>
          <p:cNvPr id="15" name="Imagen 1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B6047857-6623-7108-BD58-66411C3B3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54" y="959712"/>
            <a:ext cx="8084270" cy="24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60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03AF7-156F-2626-FF37-DCF96BDE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053" y="196970"/>
            <a:ext cx="9601200" cy="723900"/>
          </a:xfrm>
        </p:spPr>
        <p:txBody>
          <a:bodyPr/>
          <a:lstStyle/>
          <a:p>
            <a:pPr algn="ctr"/>
            <a:r>
              <a:rPr lang="es-ES" dirty="0"/>
              <a:t>AUTOPROGRAMABLES III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8F54F5-F503-6F9A-98B9-8164F595FE13}"/>
              </a:ext>
            </a:extLst>
          </p:cNvPr>
          <p:cNvSpPr txBox="1"/>
          <p:nvPr/>
        </p:nvSpPr>
        <p:spPr>
          <a:xfrm>
            <a:off x="1978325" y="828136"/>
            <a:ext cx="93567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dirty="0"/>
              <a:t>.</a:t>
            </a:r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B941754-41F5-D185-A102-4BA6571E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713" y="920152"/>
            <a:ext cx="10147539" cy="15541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dirty="0"/>
              <a:t>El trabajo con estos robots busca la secuenciación de pasos y la iniciación a la programación a través de los botones del robot. Los tableros pueden crearse para trabajar diversos contenidos: matemáticos, lingüísticos, emocionales... Primero será necesario conocer la programación del robot y después plantear las actividades de contenidos.</a:t>
            </a:r>
          </a:p>
        </p:txBody>
      </p:sp>
      <p:pic>
        <p:nvPicPr>
          <p:cNvPr id="8" name="Imagen 8" descr="Imagen que contiene Tabla&#10;&#10;Descripción generada automáticamente">
            <a:extLst>
              <a:ext uri="{FF2B5EF4-FFF2-40B4-BE49-F238E27FC236}">
                <a16:creationId xmlns:a16="http://schemas.microsoft.com/office/drawing/2014/main" id="{26DA20A2-ADCF-496A-F940-D454A9F3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8" y="2627829"/>
            <a:ext cx="4353464" cy="3773323"/>
          </a:xfrm>
          <a:prstGeom prst="rect">
            <a:avLst/>
          </a:prstGeom>
        </p:spPr>
      </p:pic>
      <p:pic>
        <p:nvPicPr>
          <p:cNvPr id="9" name="Imagen 9" descr="Forma&#10;&#10;Descripción generada automáticamente">
            <a:extLst>
              <a:ext uri="{FF2B5EF4-FFF2-40B4-BE49-F238E27FC236}">
                <a16:creationId xmlns:a16="http://schemas.microsoft.com/office/drawing/2014/main" id="{FBD3748E-C9D0-33D3-DD93-DA185A765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041" y="3777160"/>
            <a:ext cx="3332671" cy="2366059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0E293908-8968-6569-0954-15623DA61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627" y="2486205"/>
            <a:ext cx="2440556" cy="4056571"/>
          </a:xfrm>
          <a:prstGeom prst="rect">
            <a:avLst/>
          </a:prstGeom>
        </p:spPr>
      </p:pic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EAAP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sXxh4s8O+ENOj1HxLq1vplrJKIklmzhnIJCjAPOAa5T/hePwn/6HfTfyf8A+JoA9Forzr/hePwn/wCh3038n/8AiaP+F4/Cf/od9N/J/wD4mgD0WivOv+F4/Cf/AKHfTfyf/wCJo/4Xj8J/+h3038n/APiaAPRaK86/4Xj8J/8Aod9N/J//AImj/hePwn/6HfTfyf8A+JoA9Forzr/hePwn/wCh3038n/8AiaP+F4/Cf/od9N/J/wD4mgD0WivOv+F4/Cf/AKHfTfyf/wCJo/4Xj8J/+h3038n/APiaAPRaK86/4Xj8J/8Aod9N/J//AImj/hePwn/6HfTfyf8A+JoA9Forzr/hePwn/wCh3038n/8AiaP+F4/Cf/od9N/J/wD4mgD0WivOv+F4/Cf/AKHfTfyf/wCJo/4Xj8J/+h3038n/APiaAPRaK86/4Xj8J/8Aod9N/J//AImj/hePwn/6HfTfyf8A+JoA9Forzr/hePwn/wCh3038n/8AiaP+F4/Cf/od9N/J/wD4mgD0WivOv+F4/Cf/AKHfTfyf/wCJo/4Xj8J/+h3038n/APiaAPRaK86/4Xj8J/8Aod9N/J//AImun8GeMvC/jK1uLrwvrNtqkNtJ5Uzw5+R8A4OQOcEGgDeooooAKKKKACiiigDz34vf8jB8Pv8AsZV/9Jp6teNPif4P8K+ILXw3eT3N9r92MwaXp9q1xcuMZztUYAxzyRVX4vf8jB8Pv+xlX/0mnrkP2m577TPFvwx1TRraxbUv+EgeCJ7tikJeSBkUSMo3Y5zgdduKAOusPi94LvPC3iLXt17aDw4D/adne2jW9zA2PlUo+OW4A5wc9a6HwN4t0Txh4PtvFGmM0VlMjNItwoSS3Zch0kH8LKQQR7V4Z8ZPCmpaB4Pt/DtvLF4h8Z/EDxBB/aM0p8iG4WEea0YAzsiVY1UDk4z1JpbG28W/DbxBrmneONStrux8eWdw8L6ba+Xa2OoiJgYsdfnQLhjjcVORk5oA+htL1PStU0tNU0u9tb6xkUslxbyCRGA6kFeDXHx/FnwQ/gSz8Zi6uv7NvblrS0RbN3nnmDMvlpGoLEkq2PpXk3wa03XvCXwu8N+PvBFjNe6Vd6ejeIPDYY/vCvytdWwPSXAJZOj+xrgpU+3/AAI+Guqwatc6NpVv42n+03CxIsloHuJQkpLghCvTkY+bnpQB9MeGPiLDrS6tcXHgzxXothptq10bvU9PEKzqoJIRdxYtgdCBXTeEtc0vxR4a0/xDpDNJYX8CzwM6bWKsOMjsa8903xN4bs4j4F8N6tqnjO6ukuG1C+e7N2tmpjYl5pvuLk4URrjrwAK5j9nz4qeBNE+CXhnTL7XA99aWSxTW1tbSzyKwJG3ainmgD3m8mt7S0mu58LDDG0kjbc4VRkn8hXE+Evi78MvFV3BZ6J4t0ye6nx5UEhMUjn0UOBk+wrqNbzqPhS++yo7G5sZPKVkKsSyHAIPIPPSvmrTr7SPE37NXhP4aaZZRav4vvLKCGK3VcvphR/muZWHMITBIJwScAZzQB7j42+Jfh7wvrJ0L7BrOta0IBcHT9J097mVYySFZiBtUEggZIpR8QbOHwhaa7qXhzXNNvL2Y29no1xbKL6eXJwqoGI5AJySABySK8Z1fR7W0/aa1uDxV4/1Dw/Zz+GrR0nhuo7E3UcZKuhmI3HBGcqQ3zdeK7DxzqHw/+IHg7V9X1bTddn8OeEYjdWmtWtxLA9w4jPmeQ2Qz4AA3H5ST14zQB6P4D8SXXiS31D+0fDOoaBeWF21tLb3YVg+FDB0dfldSGHI75HaqmpfEXwrZ+PrTwLHLcX+u3HzSW9lbmYWiYyHnYcRg+/PSvJjquufDTXdCfRvFWu+I9C1fRby/l0nWZFubmxWGDzUlEo+baWIQgkjng1o/CLx18OPA/wALNP1fWvFOmza7rkf9p6kYJBPd3VxL8xGxMucZ2gY4AxQB6J8QviR4X8Daxoml648om1eYxoYkDCBeB5snPyx7iq7ueSKf8Q/iF4f8D3ei2eqWupXVzrczw2MNhaGdpHUAkYHsRj8a8T8YWfin4vfGLUk8JiysNLtPDcOnXF1q9u3mWi3g859sB5MpTaPmwFx61heL/EXiCHRPBWg6iFvfHHgrxdb2M5uj5UdykqSLbzbgOI5AFGeowfrQB9EeDviJoPibxJeeG4dP1nTdWs4FuZbXUtPe3bymOA4zwRketOj8c2d38R5PBmlaRe6i9nGG1S/hC/Z7F2XckbknJcjnABwCM9a8l8M+P/8AhAdM1vWPG3gnxjZ+L75HkvNRuLA3FrcSop8uKKSEsEhHAUYHXJycmpvh34qt/BHwA0TWNMvdH1XxL4hlN/cx3N03nXlxOSz7UjVnkcHC7QOAOSMUAew/EfxdpPgTwnc+I9WimlghZUSC3QNLPIxwqICRlj6Zp9t4w8MzeB4/Gj6lb2+hPbC5N1N8qoh/vehB4x68V86+I/GHxC+JWifDzR10TSrfxHd69eahcWUkjR28CWEhRBIcljh2BIHJ244rU0nSPEXhSw8V/CHxjqkGoP4p027v9Euo7Ty7QTMjtcW6qPulW+cDPIOcDpQB6TB8bPBU2raPYx2eviHWboWmnX0mkSx21xIRnCswBIx3xjvXXp4q0VvHkngkNKNXjsF1AoYjsMJcpkN0zkdK+W/BYstd8G6H4hX4heK/EHj86SLfTdJ0YxD+zmK7QGAQrEvA3O5BIH4V3lvq7+Afi94PufiT4htf7Um8GNa316w4mnScHA2jk/Me3OKAPavG3ijQvB2if2vr0zQ25lWCNYoGlkllb7qIiAlmOOABWP4G8ef8JXrFzZR+C/FWkW0UXmJe6rp4t4pucbVy27PfkCvHf2nPFWi+M/BuhXmg61fQado/imxfUL1bFo1gV96rMrzKFOwntkc816P4X8W+HdF1Gw8I+G9Z1bx1qV7dF725+2C6+yIRlpZZR8kajAAQYJzwOtAHp+1f7o/KuB+HX/JR/iL/ANhO1/8ASOGu/rgPh1/yUf4i/wDYTtf/AEjhoA7+iiigAooooAKKK5Hxx41k8Oa1pei2XhvVNdv9SimljisniXYkWzcWMjqP4x0oAy/i9/yMHw+/7GVf/Saeuz1jRdJ1n7L/AGtptpffY7hbm28+IP5Uq/ddc9GGTg15J4z8Ta1rHjDwBbaj4G1rQ4h4hDC4u5rdkJ+zT/LiORjn8McV7VQBR1HR9K1G9sb2/wBPtrq50+Uy2cssYZoHKlSyE/dJBI4q5JHHKAJI0cKcjcM4PrTqKAGxRxxRiOJFRB0VRgD8KpzaNpE2ny6fNpVjJZzMXlt2t1MbsTkkrjBJPP1q9RQBV0/TtP060Fnp9ja2lsBgQwQqiD/gIGKWwsLHT7dbewsra0hX7scMSoo+gAxVmigArK8O+G/D/h2OaPQdFsNMWeQyzfZYFj8xyclmwOT9aw/iP8QLHwXc6PYPpOqatqWtTtb6fa2Ua/vJFG4gu5Crxzye1UPhz8RL7xV4u13w5eeE7rSptGEfn3Au47iDzHGfK3pxvA6rzjvQB2GqaHouqzQzappGn30sBzC9zbJI0f8AulgcfhVi8sbO80+bTrq1hms5ojFJA6AoyEYKkdMYrzTUvijrmoa3rOj+BfBL65Jo179hvLq61KG0gWfAOwZJZuo7Ctnxd4/uPC2m+HINQ8PT3fiPXW8iDS7O4jIEwj3uvmuVG1f73f0oA1vCfgPwf4VjnTQdAs7Pz0EUrBS7PGOiFmJO0f3c49qv6X4a8OaVK0ul6BpVjI3V7ezjjJ/FQKx/h9rfjHWmvZPFHhWz0GBCBa+TqaXbSddwbaAFIwO5qT4l+ONN8B6Hb6pqVnqF59qu47K2gs4g7yzSHCLyQBk8ZJAoA3LPSdLs9SvdTtNPtoL2/KG7njjAecou1d56nA4GayvHXgzRPGVhbWesRzBbe9gvo3gfy382FtyZbHTJPFcx4U+Jmqat8ST4J1HwRfaXcLYfbpZvtsM626E4RZdhOx27Lkms3xj8YtQ0fxRr9hovgXUvEemeG0j/ALYurOdBJC7qHwkR5cKhycd8/WgD1oqCm0jIxgg9xXPeHvA3g3w7fy6hoXhbR9Nu5SS81taIjnPJ5AyK5TxD8bPCek+EIPFUFhr+raXNYf2gLiw09pIo4s4+eQ4RWB4Kk5B7V1PgfxBrXiCGS71Hwrc6HaMiPatcXcUskwYZ5WMnb27nrQBdtPC/h201GHUbXRLCG8gaZop0gUOhmbdKQe24gE+prUkiikIMkaOVzgsoOMjBp9FAGX4c8O6D4bsfsPh/RrDSrbJYxWkCxKSe5Cjmrc1hYzXsd7NZW0l1GpRJmiUuqnkgNjIHtVmigCC+s7O+s5LO+tYLq2kGJIZow6OPQqeDTNL03TtKtha6Xp9pYwDpFbwrGo/BQBVqigArgPh1/wAlH+Iv/YTtf/SOGu/rxB/Gl34M8dfErUP+ES1fWNPt7q3ubq6s5IAsKrZxZBDurEgDPANAHt9FQ2Fyl5YwXcasqTRrIoPUAjNFAE1FFFABXAeJv+S5eDv+wVqX/oVvXf1wHib/AJLl4O/7BWpf+hW9ADPi9/yMHw+/7GVf/SaevQq89+L3/IwfD7/sZV/9Jp69CoAKKKKACiiigAooooA8U/a9s4h4N8P69cXWoW1vpOvW0lw1i5SYQyZjkKso3AgN/DzXLeHvhfomveItAvPh/wCF9a8I6PpeoJf3OuXtzPFc6gByYY4XYsUckFncL04BzX0m6K67XVWGc4IzS0AfL3hDS/BvhP4veOJfGmga9qOsrr39oaJ/od1dieN0Uq8aqDGXDZG5uRgc8Vc+NNrqniI+BfGPjzw9qumaPba5PHc2NpNK8lvZyIRFJOITlZCR82wnAOOea+laKAPNfh5rkMmo6f4f8A+DrjTvB9pFI1xqF3avaxsx+6kCPh5CSSWZhj3JNUP2uLK5uvgTrd3ZvcLdaZJb38XkcPmOVScHGRgEnI5GK9ZpHVXQq6hlIwQRkGgD5ZtPhx4Z8b6fbW/w78Ma/pslzPFd33i/U7q5idSCGcwh2DzSNgjcVCjOcnpXSeEPEui/DT4rfE2w8VXFzDLqN5BqGmq0LSSaijQhdsIA/ePuG0gdzX0GAAMAYFMeKJ5FkaNGdfusVBI+lAHgjeDtY0v9kDxNo17ZyQ313YX18tlty1uJHaVYcDuoIHHevXPhjeJf/Dnw5exsWWbTLdwSME5jHauiIBBBAIPUGkRVRQqqFUcAAYAoAWiiigAooooAKKKKACvDfFv/ACA/jp/1yH/pvjr3KvDfFv8AyA/jp/1yH/pvjoA9i8M/8i5pv/XpF/6CKKPDP/Iuab/16Rf+giigDQooooAK4DxN/wAly8Hf9grUv/Qreu/rgPE3/JcvB3/YK1L/ANCt6AN3x14Q07xfaWUF/d6jZvY3QuraewuDDLHIFZchgPRiPxrAl+GdtFG0kvxA8eRooyzNrrAAe5xXoNcp8XpPL+GuuMRkfZsfmwFNK7Gld2OVfwr4YVtrfFnxYD6f8JNSf8It4X/6K14r/wDCmr5+tYnnkjhghMkshCoiLksfQCrl5o2q2UBuLzSru3hBCmSSEqoJ6DNb+xXVnV9WXc9sm0XwbFIY5Pi94tDDqP8AhIyf6Uz+yfBZkSJfi54xeSQ4RU8QOxY+nC14veaXqVjai4urCeGLIUsycAnoD6Z96f4YSS48SWKowTbIX59AjEilKklFtMHh42vc9nOheGe3xJ8ft9NYk/8Aiaa+i+GV4/4WP8QSfbV5P/iawYCMGpc/OOlcPtJGXs0asukeHU6fED4iv/u6w/8AhSx6Lobg7fHPxH4Ut/yGW6D8Kzjtwansm3M2O6OP/HaXtJB7NEv9l6Ic7fG3xII/7DR/wpraXo+QF8Z/Eg/9xs/4VWhPy5p+4Zo9pIfs0THStLCbj4w+I+c9Brh/wpq6TZOrtH4s+IZCru+bxAwzzj+770o+ZTzU+njLOv8AejYfpn+lHPLuHs0UjpcRbCeKPH34+In/APiaa2jtjI8VeOfx8Qyf/E1fRWLjAJPsKnFvOy8QyH6Iannl3DkRjnQ52Hy+MPG6/wDcekP/ALLRFoUxnjjfxn45/eEgEa6/BAz/AHa3ks7rZn7NN/3waSz2mUhlBIGVyOh9vwzWVec/Zy5XrY0owhzq60Mz/hFLg/8AM8+Oh/3G3/8AiaP+ESuf+h78df8Ag7b/AOJrpBxhjyo684/XtUyqm6JZPkLON4BPCnHJz0PX8K8GnXxNRXVR/eexOhQg/gOW/wCERuv+h78df+Dtv/ia2PD/AIBF/HL53jvx6HQjprjdD/wGtMKNkgZQskZGQPQkjH4GtjwnJsvmjz99OnuK6cLiK0MRGM5tp/8ADfmc+Io0nRk4Rs0ZP/Cr4v8AofPH3/g8f/Cj/hV8X/Q+ePv/AAeP/hXf0V9IeIcB/wAKvi/6Hzx9/wCDx/8ACsfxz4M0/wAJfB34gSWd/qt/calp0891cajdGeV2WDYPmI6BVAr1euN+OX/JHPF//YHuf/RZoA6Lwz/yLmm/9ekX/oIoo8M/8i5pv/XpF/6CKKANCiiigArgPE3/ACXLwd/2CtS/9Ct67+uA8Tf8ly8Hf9grUv8A0K3oA7+uM+NrFfhjrADbdyIP/H1rs64P49yLH8M7/d/FJGo+u4VUfiRdP4kfMch2BQnUDjnHNdPqd7a6XrmmaYk4uLDT5Yprp4zvE8vBdvfHQDsBXJzMSAAOcUiZ29MV2ONz0mrnaX81vaReJ7iW+trldU2rarFKHaT95v3kD7uB64OTWT4G2t4os92cYkzj/rm1YRZVXJYD8av+F5tuv2TRSgMZgo2nk5BBFRKPLBktWiz1GymtoJizwidB/CxIB/KrbalZ7ht0m2+pZj/WqEdu2CFRif8Adp62s5YYikJ/3DXknKaQ1GPtp1mP+AE/1qOyYG5BChd+7gdBkHgVAtpdE58l/wDvmp7CB4blHkUIobLFmAAHc0AR6fM0DiRQhIzwy7h+Rq62rXYI2i3X6QL/AIVhJqNirkfaoyOoK5P8qeNSsdw/f/8Ajjf4VPPHubrDVntB/cdDFq98RxMB9EUf0qKxZnvUZmyzMcn1JBH9ayBqliCf3jn6RN/hRBrtjAwmZborGdzYhPQcml7SPctYLEP/AJdv7mbUE89tIWhlaNjwSpwcVYOoXzD/AI/J/wDvs1U3W0h8xLlNjfMvynoenanjyMH9/wDkhqjlJ1vLplObmc/8DNMikEMhlbJCqxOBzjFNia3UHMrn6J/9ens9uT9+UjHICD/Ghq6sCdtTUiYPGjqeCAwP6ipZGaTJfDEnJO0Ak/gKoaXp2t/Y4VSfTfLC4UsshYgdMjgZq4ul60SN2o6eo9Fs3P8AOSvi54yFJuHP+Z73tqUrSY/LN95iR7mreky+TqUD543gH8eKr/2TfMozqiKe5W1H9WNOi0e5VlaTWLhsHPywxrn9DWazKkpqTle3qTKrTcXFLc7+imQtuhRvVRT6/QoyUkpLqfNMK4345f8AJHPF/wD2B7n/ANFmuyrjfjl/yRzxf/2B7n/0WaoDovDP/Iuab/16Rf8AoIoo8M/8i5pv/XpF/wCgiigDQooooAK4DxN/yXLwd/2CtS/9Ct67+uA8Tf8AJcvB3/YK1L/0K3oA7+sPxzp9nqvh2awv4Fmt5WAZGJH5Ecg/StysvxKf9AX/AHxSlsOO55bF8NfBat82iRSn/ppLI/8ANqrf2L8KLS8Ns8PheK5U7THJPHvB9CC3WuP+PHxHhhin8G+H57g3zOE1K4gyDDF/FGjDneRxkdK5Wy8a+GbHxFbXml+C4F05NN+wPZSqmGO8tvbg5PODnJrkniFF2ueth8BWrx5kj3uLwt4TUL5WgaQdy7lxbIcj1HHIqv4k0bRrXRWmtdJsLeaOWNo5IrdEZTuHIIHFeQfDbx5d6DM1u2iyPok1yzhLfeUsg2MhCcgJnnBPHNex6zqFjqvhFr7T7mO4tpJI9siNkEiQA9PeiFeFTRPUxxOFqYeVpo5I3FySd1xLn/fNOgiubiWOFJnZ5G2jLnGTQy4J4H5VZ0ssNStDxxMn86ZzMryRPG7RyMdysQec8imiJXk29S3y/nVrVAy6ndLxjzW/nVaMMrht3cGkNMwIEeEeTJw6fKwB6EVaSzvJoPtEdrM8QB+cISMDrTb0Y1K5UdpG/nXRRpb3T6RIsKtbi1SG4n88q1uQCGxgjb685zmvLhBSk0foNfFyo04Sit1+l/LcwLTT7y6j8y3t3kQsVBGBuYdhnqfYVXAxuVh7EVtogutN0xLSeLzbK4kDB5AmFL7lfntj09Kpa3LDPrd7NbkGF5mZCB1GetE4JJM0w2KnVqOMl3+Vn19VqbNpb+TbW6GTdiFOcYz8oqfbgdaitZGe0tWA6wqPy4/pUw3V6UXdJnwGIjyVZR7NmjrVtFb3oEK7Y3jV1A9xVRUrQ1fdJaadN/et9p+oOKooGPerMEdVoWP7PTaSeSTk55PWrbOfM8teDzyRnJxnH/16zvDjk2rIedrVqnsR1DBh+Br88xkadHMpKqrxv+ep2xu4aDGZiRs6cfrn/CnxncOfQEfSmrGwjAyAQAP8KdGpXqe2Pw/yawqvD+wtH4l997v8LDXNc39KffZp/s8VarM0N+JI/wAa06/Qsmre2wNOXlb7tDzq0eWbCuN+OX/JHPF//YHuf/RZrsq4345f8kc8X/8AYHuf/RZr0zI6Lwz/AMi5pv8A16Rf+giijwz/AMi5pv8A16Rf+giigDQooooAK4DxN/yXLwd/2CtS/wDQreu/rgPE3/JcvB3/AGCtS/8AQregDv6yPFDbbSL1L9K164v4q+JrHw3aWEl9b3cyzyMqiBFYggDrkj1o5XLSKuw5lHWT0Pmb4geFfiboE9tPo+l3N2Luaee9m0ULLLJMzkpv3DITBHHTrW1c/CTxp4m0zS9SvLzS9E1NrfF/GQzlmz8udowGA4PJ/Su+b4qaPk7NI1Z/wiH83pD8VLEKNmgajj/aliH/ALMazjlck1JUtdXt3NVmSi7qr+J5r4g+HnxQs/G6vo0KT2IaNbKdL4R21tEMbleI8nvnjJ9a9TsPC1x4X8L6xHJqrXiXl1HcJCItkdsd65VOSSCeeazJ/iqzSKLfw65x/wA9LwD+Smqt98Q77UlSwl0e2hinmjVnW5ZmUbweBtANWstq0o3ULJL8DF4+lOVnO7bLCyZboSfaprOTy7uGR1IVZFYn0GRS2clrGzYWctng4FSme1VW/dzHPuv+Fcp0iarKs+qXMkHzxtIWVgOoquu4gnAxUou4ArFbeTHvJ1/IUxrpAnFquD6yGkBjXDtJfXDsFBMjfd6daiwPQVDcWc8+p3jR31xbx+e2Io1Tav0JBNL/AGU7AltU1A/R1H8lrxKtSKm0fd4bMYKjBNPZfkSHk1JGpzUC6QnBa+1BvrcEfyqQaRbE4aa9b63cn+NT7aJu8zj/ACm1oM8jwzxysSIZtseeylVbH5k1rI+TwKxfC8QsZru3tS2H2SESMZDnkdWyewrpUmulGPOI+gAr16Euammj4jHy5sROVt2I91NJbxW7KCkWdmByM9aFEmPuMT6BTUiG9kV2SWVlQZYg9BSr5xGWuJD/AMCNbnITaXeRaffxzX8qWkDo8e+Zti7uCBk8Z4NaU3i/wvCf3niHTAfQXAY/kK5XxRaPdaJN96ZoWSUA84AOGP4AmuSWNAAVGK5HwpSzSo68qjj0skY1sfLD2ilc9Mk+IPg9CV/tjeR/zztpW/ktRP8AETwyFJjfUZsf3LCT+oFebiMkM2GKg8nsM1NHZ3cls1zFZ3DwL96VY2KD6npXSuAsCviqy/D/ACOT+2Kz2ij0/wAJePtJ1HX7ewgs9TiM+VEk9uETPYfez+lej182aVN9j1O1u84MUqvx7GvpGJxJEkinIZQRXcsno5VBUqLbT11Ko4uWJu5bodXG/HL/AJI54v8A+wPc/wDos12Vcb8cv+SOeL/+wPc/+izSNzovDP8AyLmm/wDXpF/6CKKPDP8AyLmm/wDXpF/6CKKANCiiigArgPE3/JcvB3/YK1L/ANCt67+uA8Tf8ly8Hf8AYK1L/wBCt6AO/rxj9pmTjQ4ufvSsfT+GvZ68Q/aSkH9saNHnO2F2wen3h/hXbl/+8R/rocmOf7hnlUdrcNYNeLC/2dX8sy4+XdjOM+tX9N0fUr20WW2tiyyEiLc6qZSOoQE5b8K0b7Ubm88AkzlQP7S2xoiBERRH0AHA61dihnvpPC91ZJutba3iWaUHCwMjkvuP8Prz1zXrzxU1HWy1f4I8uOGg5aXei/E5/TNMuruOeZBHFFAQJZZnEaIx6Ak9/arGnaXPH4it7O/VonWVX4IIIA3Agjgg+ta95Mmr6PqdvpoV5m1VrpYgwVniKkBhnGcH+dLe3MUniTR7aGRJTaW8VvK6HKlwpyAe+M4rKeInOMovs9O2hUKEISi0+q1+ZswY8tiAMk06MK0qK2CNwz9M1CCF6flSrzKDux8wr5U+lL+vW8NrqtxbwqEjUjavoMVSJXkFhWh4qUf2xPIxPRT+grKCqeaQIh1KOKG+YxjHmosje7EcmrOnWqXFnNNsnuJI3VfIgxv2kfe6HjPHTrUGrgCa3bgAwL+hIp9ndQjTJ7KUyx+ZKsgliUMeBjaQSMjv1614c1FYiXMe9BydCPL5FwWFtHfahG8zyQ2UXmELhWYkgBSecYJ5+lQ30EK2tre2+8RT7lKMdxR1PIzgZHINPk1RDeF1hd4GtBayB2w8ijHzE9A2QCOvSoLu4jktbe0hjdIYSz5dgWZmxknAwOg4oqey5Xy/1r/kOHteZc39af5l3RZF8udcc/Ienbn/ABq/5n+yazNCOJpVJHzRkDPcgg1pgdK9DAu9FHmY9WrM1PD7M8tzDj/WW7AD3HNVFkbGNoqx4ebbq9v6MSp+hFRSq0c8kfQqxFdpxjoS0rNAQMSI0Z/EEf1rz07lUg9j0r0GH93IjejA1w+oRL/aF2I/uCZwM8dGNe1k89ZRPOx8dEzrbfT5V0m/0SCexaD7KJ/MFzHmWZWBZuuQoXIHsPeqdvJch/C9/ZLJKkSraypHllDB8OpA/vKc+4rl42mhfdBKY2KlCUOCVIwR9DT7e4uLbcLe5lhDjDeW5XP1xXoLBz11v/w1mcbxEdNCXXbeG21q9toGDQx3DohByMAnFe7+Brz7f4T064zlvJCt9V4P8q+fiox1r1/4LXom8PXFmTzbznA/2WGf55qMwpv2C8h4Of71+Z3lcb8cv+SOeL/+wPc/+izXZVxvxy/5I54v/wCwPc/+izXhnqHReGf+Rc03/r0i/wDQRRR4Z/5FzTf+vSL/ANBFFAGhRRRQAVwHib/kuXg7/sFal/6Fb139cB4n/wCS5eDj2Glal/6Fb0Ad/Xgv7Rsm/wAW2EWSSlmDj0y7V7H4k8UeHvDelS6prusWdhZREB5ZpQACTgD8a8A+Jfibw7418VRX3h/xFp89utssYLRyA5BJPYDvXZgZxp1PaS2OXGU5Tp8kdziSWKlSSFznbnjPrip1UiPrweuK208KXnGb23wRn/UN/VhUw8L3qn99eCNc9fshH/s9eo80wm3N+B5iy3FWvymCI846Vc02QwalasjAN56AZGRyQP61sJ4ZVk3nUX4HaAf41b0zwvbHU7aSa8uZAJVbaqqvQ59D6VlWzTDyhKKb1XYull1eM1JrQ0ghEoXqT7U8owPf6Yq3C1u05kNpwMhd0zfnxT2miBytpDn3Zz/WvmT6Ij1eZr65a48spkKNuc9BiqyRYPOavLMp5+y2w/4AT/M077TIrYWOAD2hX/CkBgXySLe7pCSghUqucgctUcfTJULk8V0Gq21rdW8F1PbQyShmj3FAOByBx9TUUdhafK32O3yP+mS/4V59XAupUcrnpUccqdNR5djDeaFF+eaFPq4FKLq1yP8ASoD9JAa6GK1t1kysEKkekaj+lWRxnbgfQYqP7NX8xbzL+6c/aTZv7VYleR2mUKEUng5B/nXVixnPWMge5A/rSafIftUQLEjcB19eKjK4JGOldtCiqMeVM4cRXdaXM1YnS0kVgflUjofMAI/WpFtucmWLPvIKgULmnIOa3MCfyVyB58PvyT/IVzOsaBqDatcSW4tzBO/mI5kI4PXjHrmujxx6VYfBtoX6lSV5/P8ArW1CvOhLmgZ1KUaitI5CLwxftw09qnvuY/0qVPCtwfvXkP4I1dWOgpY/vHiup5nif5vwRj9So9jmB4TIGWvs/SL/AOvXY/DTTV0jVJlW5kkFxHgqwAAI6VCfu1b0mfyb+3k9HAP0NZTxteatKWhccLSjrFane1xvxy/5I54v/wCwPc/+izXZVxvxy/5I54v/AOwPc/8Aos0COi8M/wDIuab/ANekX/oIoo8M/wDIuab/ANekX/oIooA0KKK8v+OXxTs/BFgdOsZFn124AEVunLru6HHqe1VCDm7IUpKKuzpPGfxG8HeELu3tNd1iK3uJ3CJGoLsD746fjXnnjibWfHGpW93p9zJoulwxlN0q/vZVJ5IHYHjr6V5r4Z8JWOmvN8QPiReQzX4zMsczZhtM8jg/ef8Ar0rsNE8ZadqtkdevpZYLFCHsrMD57gjo0g7L04r5HNs3hipPDYN3itJTe1/Lv+v3HuZRhMQp+1iveWytfy+/8jktd8Z+CvBt1JDHdN4h1DhZFkIaGM56njBI9s1raR8VNE1R47bTnMs7gEQW4Bb/AL5HOPwrmZ/AUfxF1CG8vXNpp9vI7SSRIFecsclV7ACvUvC/hrQvDNiLPRNOhtEx8zKMu/uzdTXzlXNMNgqKhT5nU666L+uy+bOjOMDWq4pxqVL26r8vkcRP4P8AFvie+ea51ibRrESmS3iP72XB9VzwPqa7HQPB505k3a9eXK7dsgdBh/wrkviH8QdJ0nW7GystbUXySnckDZ8s443Ecfgas+Mdfj17wVPJ4b1W80rXBtkdEIEc/HzBeu3Ptiqo1cbilHEVJKD6XVtF1vu35deh6OGw+IWE5KEnKOqa3t69r9zs73Q7i2iZrVvtMQ5wBhwPcd/wqvpS5vISc/f/AKV86+BNe8TavfYtF1S6u42+YqXbBz3boK+gPB51y4MJ1nTZYJlOfNJB38dwD1r7elXUEoVprm+78Lny8odYokhXDn2JpzA0luwWbLLkBuV9fatX7dYBfl0eH/gUjGuozM9MBOKQn58ZrS/tOFVymlWY+oJqvd37XKCL7LaxLnOY48H86YBPk6Yh9Lj+YFIucCnyf8guT2mU/oafYXt1aBjbybN3BOAf50DGRQys3yxyHPopq0tndNnbazEeyGnnWNTJ/wCPyQZ9MChtRv2PzXk3/fRoERwI9vcASqyOrAlWGMVJdK32qWMdd5A/OodzOzPI7O56ljkmrF/zdl/7yq35ikBah0bUsDdasv8AvOo/rUo0e9DfN5Cj/amWs0MzDlmP1NKPvZpiNC7sZbaHe8kDc4wkgY1HCC9nL/sMG/OoccVYsgW82MfxRn9OaYyaxW2cH7RK8Y7FV3ZNWgmlKeZrtj7IBVCL7tPYjigaNDdpY/5ZXT/VgKqSNH5zNCrKnVQxyRTQRTR9+gD0HT5fPsoZf7yA1ynxy/5I54v/AOwPc/8Aos1u+F5fM0tU7xsVrC+OX/JHPF//AGB7n/0Wa6Iu6RzyVmdF4Z/5FzTf+vSL/wBBFFHhn/kXNN/69Iv/AEEUVQiTW9St9J0m51G6OIoELEdyewH1NfOmuppqave/ETxe8a3YXdHv+7ax9FUDu+OK9h+J04kW2smYCGM+fLnoSPu59hyfyr4T+O/xGl8U6/LptjMy6NZSMqkH/XOOrn29K+bzWdfGV/qNCXLG3vtdu3zO2hCMI+0kvQrfFX4gap441hYxvh0uKTFrZqc5OeGb1Y/p0FfRPwl+Guo6l4XtdT8WE2sSoPKsUbDEernt9BXnv7Pnwz+w20PirxHbA3cn7yytpBnyVI4dh/ePYdvrXsfivxvY+EfD8uoatd+VbpwkYOXlbsqjua+cx+ZYeM44DCQuo6ad/L9WephK2Ioc1SM7c2/obesXeleH9Lea4mgsrG2Tlj8qoBXzR8V/jPqGuPLpfhuSXT9M5VpgcTTj/wBlX2HNcV8TfiXrPjfUC1yxtrCNj5FojfKo9W9W96rfDfwXq3jjVvIswYbKI/6TdsPlT2Hq3tXoYDI8PgovFY211rrsv83/AEjjq4iVR8sDN0PTdT13Uk0/S7Oa9upDwic49yew9zX038NfhRfw6WsOua7IbtwAscCgrEPTcfvH3roPBHhPRPCGmCy0m2VWI/eztzJKfVj/AErqLKaUSgxdR37CvDzTiZ4mfJTVqa69X/kduD9rhXzQk0yWXRl0BUsIohEiKNu1cZ9+KsWLzufuMfRu1Wby8nvpI/tB82RRtXjpVXUppLOXyZJVDgcqpzt9uK8GVSMa0qtG/LfqVq1724msadLI4u7ePczD96ikE5/vVkj7hB4Iq0mqTrIuFZ95wOwHqc1ZuprSc+ZLH8+35m3bd3/16+zy/iqhGCjidH99zhq4R3vEzgu5fapNqqQeOKLm4tI7NriKGeTaRuTzAMD16VjXOtTOVWztYUxncZmZ/wAsYr6ShmWGr01Upyun6nn1ZqjLlnozfhPmafdKf4djfzpkX3QPSuUuvE2qWcsFsqWBF25Rj5LcbV3DGXqWDWdVaUOJIdo6oIBg/wBa6Y1oSV0YPF00dR/Fmpk69MnFc6Na1E9rdPcQj+tK2uar2uQn+7Eo/pT9qiHjaZ0kaMXyVOPart2vyQMF5MIHT04rgJLm9kkaR766JbridgPyBwK6LwheXDaTNC1zO3lXTqC0hOAwDAZ/4FTjUUnYuliY1ZcqRrxxytnELfgpqZbacjiGTH+7UQmkwd0rnPqxqa2imnD+WpfapZuegrQ6CZbabjMZH1IFSW0bQTiWRo0jUEsd44GOeM1TDf5xUsW3gY4PByKBkkCXEiq0Wn38iMMqy2r4I+pAq2mn37QF/wCzbnOfutsU/q1b3hdy+gWasclI/LP1X5f6VpkhVJJAAGSScACrSFdnKJpupFARp7KfRpkH8iacukas3ItbZP8Afuf8FNVNW+KngTTbprWXXFuJVOGFrE0wH/AlGP1rV8MeNfC/iWQw6Lq8FxOBuMDAxyY9drAE/hWrw84x5nF29CFVi3ZM1PDNreWhmW5+z7WwQI3ZufxArI+OX/JHPF//AGB7n/0Wa6a2bEo965n45f8AJHPF/wD2B7n/ANFmiGxM9zovDP8AyLmm/wDXpF/6CKKPDP8AyLmm/wDXpF/6CKKsk8S/ak8QPpemT2ls+24vB5WQeVTHzH+n4183fA74djWfFEuvarDnS7GbMCMOJ5eo+oX+de2ftQ2d1qfj6302EEvKkccfsW6n/PpW1pWm2Ph/QILGHbFb2sXzOeBxyzH9TXxefYx4GjKFP46jf3f1ovmenh4e0ab2RV8XeItN8L6FPq+qTCOCEcLn5nbsqjuTXyN4+8Yap421ttSv2KxKSttbA/LCvoPc9z3rU+Nvji58XeJWihZ00mzYpaxk8Oe8h9z29BTfgl4Lm8X+KkW4R00i1Ia9lHcZ+4p/vH9BV5NldLK8O8ViNJW+5dvX/hhV6zqy5I7Evwt+HOo+NNREjiS10mJv39wRgt/sp6n37V9UeH9J07QdKh0zS7ZLe2hGFVR19z6n3rXu7XQdO062s9DtUtYYl2rGh+UKOn41BaRCRhJLxHnp3NfKZ7mtTGVWm/cWyX9bnbQoqmvMt2VrJcfOfljHVqsyTRwr5cXQd6ZqGpeYiwwoIoV6KO/ufes+N0upGWN28tOGbuzegr5+pBPbZHQiy1zKz7YmO4+hrQ0vR/tQZmJkkALbRVMzw2fyLGpYdQD/AFp9pqmoWbfaomKAA/SujA0KlVuSptwW9uhM5JddRupKYVVsDah/CqUbm7nLsfl9uKtT3ZuF3yYJflgR61nXdg09rcQWd3JZvPGUEijd5ZPcA967MseDhiovEfCRV53B8u5qXrQJotxIdu0JtGPU1yAPOV6fWuq0nTo/DfgBoLeUzTWoREmkXLbmb5n5zz1+maoar5d1olhqcgBuHeWGZwoBk2EYJx3wetfoVR0qy9pS2t/wD5nGwfPZvVI4/WoSbnTJGJ4u9v5xuK1UXagX2qfUYbNoYGxJIyTxv6AfeBP6j86Q/wCpLbgCwPHpW+H+A86a2LcWjaq1uZ10278nbv3mIgbeueaLHTLu9hMsCIIgwTfJIqKW/ugsRk+1bUs2l65r8VmY9QiM6pDHKzgCNwgAHl45Xj1zVbU4f+KOtV+Ui2vZ45sHgE4wfyFdfIjV0oq7WqMWeOS3meCeN45I22ujDBBrX8HvufUIePvRSAd+QRn/AMdp3i7c17Zyuv76XT4Hmz137e/vgCq3hR9mtzrjma0/9Af/AO2URXLOxVBclex1Sj2rU8PHN+Yz/wAtI2T9KygD1q5o7NHqlu46bwD+PFdKPWGBdrFTjg4qQYxkkUahG0V/PHngOaiCMe9AG34f1K207RtTnvJBHb2c7SMwGflcB+B3OWIrg9X+MEeqWpTRtDYw+YQx1D7kyDttU569jWzq2jXHiDRdY0GzuVt7m8tEmgc5A8yNz1I7EFRXjM/hrxla2DW0PhvV1EB8uZvsbAr64IJDA+o9apwqTShSau316eZy4uU1D93v1Oh1/wCI+lX+kXmlap4T0R3lhaNJLJNkkLkfKwyOxx3FVtV8banrHg2x07TLez0q20xU8po13TCWMD5w3GzPJ+Xk55NcFc2N8Tbaaumy+cpwUETrI2Tlt2RngV33hL4f6j4o1m+bQJobLQm2pLcyo5DEjJ2BsFjyR2ArrxKqUacKSfv3vd2t9y77/gYSpVHBunPmtbpbtdfI9M+G3j3UdQ8VS6Dq3lzJ5jw29wPvtJGoY7wAFAYHI+ldT8cefg34v/7A9z/6LNUvDfw30PQ9UsdUjutQuruzjCoZp/kZ9nl+ZsHG7bxVv42Nu+DHi7/sD3P/AKLNc9O6bud1SzSaOl8M/wDIuab/ANekX/oIoo8M/wDIuab/ANekX/oIorYyPGfiPbrcfF+Npl+e3hMi57grgH9TXmP7QniGTT/Dsej2rlZr/PmEdRGOv5mvorx14P1DWPEdnq2myWqFYzFN5xIO32wPp+VfJX7RtvqFt48ktL+1mgMEKpHvUgOOpKnoRk9RXyE8vq1syjOrH3Y3s+j1uvz/AAPShViqNovU8ettLn1TUINPtYfMnnkEca+5r6s8A+F7Pwl4YttIs1GUG6aTHMkh+8xrzT9nzw/HPqF34hnjyIP3EGR/EeWP5YFe2xoZZAi/ifQV43FGYupVWGi/djv6/wDAN8JSsuZiQRmRtz/cH61ZuJFjtwxYBm+6g9PWo5yEG1fujpVP/WS7fz+lfJRjzu8jtFYyTZCkgdzUsG23s0C5AH8609SuNPayjS3t1jkAGSvX3zWNuzmI8d1rapBX5U7oEWrXLnzG5IrNsvFWma1d3ulafK0stq4Wc7flx7HvyMVbW4WEeXg7iePSszSdP0zRUlFrHFbi4mLuScb3Y+/6CvrpZhQweWRo4d3nJa26X3v59EcPspVKrlLZG2rYqxbffqmhzVy3r4rl95HcX4plm0/VLW4iMsQVcKrbW6BuDzzkGudvL6Ka0trO3heG3tw2wO25mZjlmYjA/IVp2lyN08wOY2mYn3VFwf1rnWcbwWMar7nFfdZbXl7H2fRWPnc00mrdSv4q2nS1zwI54W3Z7iRf8adCWZDuweMYrP8AF8kM+gXUK3EW9QkgAcZJV1OMfhUtpfWkkPy3kJPorZ/lXt4b4DyJp2Wh0aa5f7kkzbfaVj2LcmEecFxj73rjjOM+9Q2GoXVkZPs8xRZMb1KhlbHqDkGq9nC7bWkgvSjcqY7KR9w9sLg1ovZ3HyR2Wg+Iblj/ABHT2RSfxHH511+8P969dSpcXU1zM808ryyufmZjkmp9ELQ6/Z5OFkWRDnvld3/stOOjeI2meFfC2tmRVLH90oU9+G3Yz7VY07wv4sN7pl43hq/jiE+9/Mlj3oMMpyu7PIPFOMZc17FUoTVRSaOhZhgDNPSby3VhyQQRW7beD72Q5lkEfTrzn8jVtPBbZJa6H5da6uWXY9bmRz97efarx5yuwuclQabuwDya6r/hDoAV23Ld85H5VI/hC3IG26ZTxn5M5/WnyS7Bzo5/RpBHrVhL0yXhP0dc/wA0H512gJ7ZrLbwfbvHtbUr1DkMrxbEZCDkEHaakTwnB/y21rX589d+oOv/AKDirUZdiXNGkFYncVJPrjmnAbR0Cj8qxrjwLoU+3zZNVYA5IOpTkN7HLdKuQ+EfDcVubcaPavGW3ESLvJP1OTTUZXDmRLNe2UOfPvLaLH9+ZV/ma5T4uX1nefBrxkLS8t7jZpFzu8qUPj92euK6yHw34ehJMWh6apPUi2T/AArnvjXBDb/BnxekEMcS/wBj3PyooUf6s+lVGLTE5XR03hn/AJFzTf8Ar0i/9BFFHhn/AJFzTf8Ar0i/9BFFaEGhXIfFb4f6L8Q/DT6Tqi+VOuWtLxFBkt39R6j1HeuvopNXBOx8bp/b3wciHh7xn4cuV0xZm8jXbEeZazBjwz90PqDXoukXlpd6ZHf2VzFcwXC7o5YmDKy9iCK+gZY45Y2jlRXRhgqwyCPpXjvxA03+zNflCwpBBN88AjwFI4zhfYmvg+J8np0ofWqSd29fn1PUweIcnySOembJ+tCIFX37mosneNrqfYjFS7mxlkb6jkfpXxTWlkejcZJVeRN3WpnkT+8KYSv94fnWkLoZGkeD1qrr+jWuuaRNp100iK+GSSM4eJ1OVdT6g81d3IP41/OnLIp+7lvoKtTnGSlHdEtHOafrmsaPGLLxLpd3OYxtXULCAzRzjsWRcsjeowR6GtiDV7rVFEWmWd3bQvw93dQmLaP9hG+Zm+oAFX1Z/ZB6k5NdT4T8KX+rOkzq9vad5nHzMPRR/WuvD0pYuqo0aV5vtt626ffbyM5yUFeT0LXw/wDDFnqkc0eoWizaekXk+U/3W9j/ADNdbb/DzwPBjy/CulcLt+a3DcfjXQabZW+n2cdpaxhIkGAPX3PvViv07LMujg8Oqb1lu35niV6vtJ8xiWvhDwralTb+HNJiK/dK2iZH6VpwWNlAmyCzt4l9EjAH6VYor0VFLZGQYHHHSiiimAUUUUAFFFFABRRRQAUUUUAFFFFABXG/HL/kjni//sD3P/os12Vcb8cv+SOeL/8AsD3P/os0AdF4Z/5FzTf+vSL/ANBFFHhn/kXNN/69Iv8A0EUUAaFFFFABXE/ETwPf+JtZ0rWNJ8VXXh6+06KeESRWUNyJEl2blKyqV/gHau2ooA8hf4Q+JpJRJN8T7mTkEr/wj9igb2yqAj8CK2X+GW23XydadpwOWeABWP0B4r0WivNxOUYLEr95TXy0/KxtCvUhszye5+H3iBD+7mtJx678fzFUz4F8Sg4+w25996V7JRXly4TwDenMvn/mjZY6qjyCDwB4kkYbo7WEepkH9K1bL4aXTEG+1ZFXusUZY/mf8K9KorSlwvl8Hqm/V/5WFLG1WeV3vwp1r7et1pPj+40tUHyoukWs/PqTKrc/TFWx4H+JAGB8atWA/wCwBp//AMar0mivboYajh48tKKivI5pTlJ3kzzb/hB/iT/0WvVv/BDp/wD8ao/4Qf4k/wDRa9W/8EOn/wDxqvSaK3JPNv8AhB/iT/0WvVv/AAQ6f/8AGqP+EH+JP/Ra9W/8EOn/APxqvSaKAPNv+EH+JP8A0WvVv/BDp/8A8ao/4Qf4k/8ARa9W/wDBDp//AMar0migDzb/AIQf4k/9Fr1b/wAEOn//ABqj/hB/iT/0WvVv/BDp/wD8ar0migDzb/hB/iT/ANFr1b/wQ6f/APGqP+EH+JP/AEWvVv8AwQ6f/wDGq9JooA82/wCEH+JP/Ra9W/8ABDp//wAao/4Qf4k/9Fr1b/wQ6f8A/Gq9JooA82/4Qf4k/wDRa9W/8EOn/wDxqj/hB/iT/wBFr1b/AMEOn/8AxqvSaKAPNv8AhB/iT/0WvVv/AAQ6f/8AGqP+EH+JP/Ra9W/8EOn/APxqvSaKAPNv+EH+JP8A0WvVv/BDp/8A8aqnrnwz8da3o93o+qfGTVrixvIWguIv7DsV3owwwysYIyO4Oa9VooAg0+2WzsLe0ViywxLGGPUgDGaKnooA/9k="/>
          <p:cNvSpPr>
            <a:spLocks noChangeAspect="1" noChangeArrowheads="1"/>
          </p:cNvSpPr>
          <p:nvPr/>
        </p:nvSpPr>
        <p:spPr bwMode="auto">
          <a:xfrm>
            <a:off x="212725" y="-144463"/>
            <a:ext cx="2265780" cy="22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733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03AF7-156F-2626-FF37-DCF96BDE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09" y="304291"/>
            <a:ext cx="9601200" cy="723900"/>
          </a:xfrm>
        </p:spPr>
        <p:txBody>
          <a:bodyPr/>
          <a:lstStyle/>
          <a:p>
            <a:pPr algn="ctr"/>
            <a:r>
              <a:rPr lang="es-ES" dirty="0"/>
              <a:t>AUTOPROGRAMABLES IV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8F54F5-F503-6F9A-98B9-8164F595FE13}"/>
              </a:ext>
            </a:extLst>
          </p:cNvPr>
          <p:cNvSpPr txBox="1"/>
          <p:nvPr/>
        </p:nvSpPr>
        <p:spPr>
          <a:xfrm>
            <a:off x="1978325" y="828136"/>
            <a:ext cx="93567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dirty="0"/>
              <a:t>.</a:t>
            </a:r>
            <a:endParaRPr lang="es-ES" dirty="0"/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EAAP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sXxh4s8O+ENOj1HxLq1vplrJKIklmzhnIJCjAPOAa5T/hePwn/6HfTfyf8A+JoA9Forzr/hePwn/wCh3038n/8AiaP+F4/Cf/od9N/J/wD4mgD0WivOv+F4/Cf/AKHfTfyf/wCJo/4Xj8J/+h3038n/APiaAPRaK86/4Xj8J/8Aod9N/J//AImj/hePwn/6HfTfyf8A+JoA9Forzr/hePwn/wCh3038n/8AiaP+F4/Cf/od9N/J/wD4mgD0WivOv+F4/Cf/AKHfTfyf/wCJo/4Xj8J/+h3038n/APiaAPRaK86/4Xj8J/8Aod9N/J//AImj/hePwn/6HfTfyf8A+JoA9Forzr/hePwn/wCh3038n/8AiaP+F4/Cf/od9N/J/wD4mgD0WivOv+F4/Cf/AKHfTfyf/wCJo/4Xj8J/+h3038n/APiaAPRaK86/4Xj8J/8Aod9N/J//AImj/hePwn/6HfTfyf8A+JoA9Forzr/hePwn/wCh3038n/8AiaP+F4/Cf/od9N/J/wD4mgD0WivOv+F4/Cf/AKHfTfyf/wCJo/4Xj8J/+h3038n/APiaAPRaK86/4Xj8J/8Aod9N/J//AImun8GeMvC/jK1uLrwvrNtqkNtJ5Uzw5+R8A4OQOcEGgDeooooAKKKKACiiigDz34vf8jB8Pv8AsZV/9Jp6teNPif4P8K+ILXw3eT3N9r92MwaXp9q1xcuMZztUYAxzyRVX4vf8jB8Pv+xlX/0mnrkP2m577TPFvwx1TRraxbUv+EgeCJ7tikJeSBkUSMo3Y5zgdduKAOusPi94LvPC3iLXt17aDw4D/adne2jW9zA2PlUo+OW4A5wc9a6HwN4t0Txh4PtvFGmM0VlMjNItwoSS3Zch0kH8LKQQR7V4Z8ZPCmpaB4Pt/DtvLF4h8Z/EDxBB/aM0p8iG4WEea0YAzsiVY1UDk4z1JpbG28W/DbxBrmneONStrux8eWdw8L6ba+Xa2OoiJgYsdfnQLhjjcVORk5oA+htL1PStU0tNU0u9tb6xkUslxbyCRGA6kFeDXHx/FnwQ/gSz8Zi6uv7NvblrS0RbN3nnmDMvlpGoLEkq2PpXk3wa03XvCXwu8N+PvBFjNe6Vd6ejeIPDYY/vCvytdWwPSXAJZOj+xrgpU+3/AAI+Guqwatc6NpVv42n+03CxIsloHuJQkpLghCvTkY+bnpQB9MeGPiLDrS6tcXHgzxXothptq10bvU9PEKzqoJIRdxYtgdCBXTeEtc0vxR4a0/xDpDNJYX8CzwM6bWKsOMjsa8903xN4bs4j4F8N6tqnjO6ukuG1C+e7N2tmpjYl5pvuLk4URrjrwAK5j9nz4qeBNE+CXhnTL7XA99aWSxTW1tbSzyKwJG3ainmgD3m8mt7S0mu58LDDG0kjbc4VRkn8hXE+Evi78MvFV3BZ6J4t0ye6nx5UEhMUjn0UOBk+wrqNbzqPhS++yo7G5sZPKVkKsSyHAIPIPPSvmrTr7SPE37NXhP4aaZZRav4vvLKCGK3VcvphR/muZWHMITBIJwScAZzQB7j42+Jfh7wvrJ0L7BrOta0IBcHT9J097mVYySFZiBtUEggZIpR8QbOHwhaa7qXhzXNNvL2Y29no1xbKL6eXJwqoGI5AJySABySK8Z1fR7W0/aa1uDxV4/1Dw/Zz+GrR0nhuo7E3UcZKuhmI3HBGcqQ3zdeK7DxzqHw/+IHg7V9X1bTddn8OeEYjdWmtWtxLA9w4jPmeQ2Qz4AA3H5ST14zQB6P4D8SXXiS31D+0fDOoaBeWF21tLb3YVg+FDB0dfldSGHI75HaqmpfEXwrZ+PrTwLHLcX+u3HzSW9lbmYWiYyHnYcRg+/PSvJjquufDTXdCfRvFWu+I9C1fRby/l0nWZFubmxWGDzUlEo+baWIQgkjng1o/CLx18OPA/wALNP1fWvFOmza7rkf9p6kYJBPd3VxL8xGxMucZ2gY4AxQB6J8QviR4X8Daxoml648om1eYxoYkDCBeB5snPyx7iq7ueSKf8Q/iF4f8D3ei2eqWupXVzrczw2MNhaGdpHUAkYHsRj8a8T8YWfin4vfGLUk8JiysNLtPDcOnXF1q9u3mWi3g859sB5MpTaPmwFx61heL/EXiCHRPBWg6iFvfHHgrxdb2M5uj5UdykqSLbzbgOI5AFGeowfrQB9EeDviJoPibxJeeG4dP1nTdWs4FuZbXUtPe3bymOA4zwRketOj8c2d38R5PBmlaRe6i9nGG1S/hC/Z7F2XckbknJcjnABwCM9a8l8M+P/8AhAdM1vWPG3gnxjZ+L75HkvNRuLA3FrcSop8uKKSEsEhHAUYHXJycmpvh34qt/BHwA0TWNMvdH1XxL4hlN/cx3N03nXlxOSz7UjVnkcHC7QOAOSMUAew/EfxdpPgTwnc+I9WimlghZUSC3QNLPIxwqICRlj6Zp9t4w8MzeB4/Gj6lb2+hPbC5N1N8qoh/vehB4x68V86+I/GHxC+JWifDzR10TSrfxHd69eahcWUkjR28CWEhRBIcljh2BIHJ244rU0nSPEXhSw8V/CHxjqkGoP4p027v9Euo7Ty7QTMjtcW6qPulW+cDPIOcDpQB6TB8bPBU2raPYx2eviHWboWmnX0mkSx21xIRnCswBIx3xjvXXp4q0VvHkngkNKNXjsF1AoYjsMJcpkN0zkdK+W/BYstd8G6H4hX4heK/EHj86SLfTdJ0YxD+zmK7QGAQrEvA3O5BIH4V3lvq7+Afi94PufiT4htf7Um8GNa316w4mnScHA2jk/Me3OKAPavG3ijQvB2if2vr0zQ25lWCNYoGlkllb7qIiAlmOOABWP4G8ef8JXrFzZR+C/FWkW0UXmJe6rp4t4pucbVy27PfkCvHf2nPFWi+M/BuhXmg61fQado/imxfUL1bFo1gV96rMrzKFOwntkc816P4X8W+HdF1Gw8I+G9Z1bx1qV7dF725+2C6+yIRlpZZR8kajAAQYJzwOtAHp+1f7o/KuB+HX/JR/iL/ANhO1/8ASOGu/rgPh1/yUf4i/wDYTtf/AEjhoA7+iiigAooooAKKK5Hxx41k8Oa1pei2XhvVNdv9SimljisniXYkWzcWMjqP4x0oAy/i9/yMHw+/7GVf/Saeuz1jRdJ1n7L/AGtptpffY7hbm28+IP5Uq/ddc9GGTg15J4z8Ta1rHjDwBbaj4G1rQ4h4hDC4u5rdkJ+zT/LiORjn8McV7VQBR1HR9K1G9sb2/wBPtrq50+Uy2cssYZoHKlSyE/dJBI4q5JHHKAJI0cKcjcM4PrTqKAGxRxxRiOJFRB0VRgD8KpzaNpE2ny6fNpVjJZzMXlt2t1MbsTkkrjBJPP1q9RQBV0/TtP060Fnp9ja2lsBgQwQqiD/gIGKWwsLHT7dbewsra0hX7scMSoo+gAxVmigArK8O+G/D/h2OaPQdFsNMWeQyzfZYFj8xyclmwOT9aw/iP8QLHwXc6PYPpOqatqWtTtb6fa2Ua/vJFG4gu5Crxzye1UPhz8RL7xV4u13w5eeE7rSptGEfn3Au47iDzHGfK3pxvA6rzjvQB2GqaHouqzQzappGn30sBzC9zbJI0f8AulgcfhVi8sbO80+bTrq1hms5ojFJA6AoyEYKkdMYrzTUvijrmoa3rOj+BfBL65Jo179hvLq61KG0gWfAOwZJZuo7Ctnxd4/uPC2m+HINQ8PT3fiPXW8iDS7O4jIEwj3uvmuVG1f73f0oA1vCfgPwf4VjnTQdAs7Pz0EUrBS7PGOiFmJO0f3c49qv6X4a8OaVK0ul6BpVjI3V7ezjjJ/FQKx/h9rfjHWmvZPFHhWz0GBCBa+TqaXbSddwbaAFIwO5qT4l+ONN8B6Hb6pqVnqF59qu47K2gs4g7yzSHCLyQBk8ZJAoA3LPSdLs9SvdTtNPtoL2/KG7njjAecou1d56nA4GayvHXgzRPGVhbWesRzBbe9gvo3gfy382FtyZbHTJPFcx4U+Jmqat8ST4J1HwRfaXcLYfbpZvtsM626E4RZdhOx27Lkms3xj8YtQ0fxRr9hovgXUvEemeG0j/ALYurOdBJC7qHwkR5cKhycd8/WgD1oqCm0jIxgg9xXPeHvA3g3w7fy6hoXhbR9Nu5SS81taIjnPJ5AyK5TxD8bPCek+EIPFUFhr+raXNYf2gLiw09pIo4s4+eQ4RWB4Kk5B7V1PgfxBrXiCGS71Hwrc6HaMiPatcXcUskwYZ5WMnb27nrQBdtPC/h201GHUbXRLCG8gaZop0gUOhmbdKQe24gE+prUkiikIMkaOVzgsoOMjBp9FAGX4c8O6D4bsfsPh/RrDSrbJYxWkCxKSe5Cjmrc1hYzXsd7NZW0l1GpRJmiUuqnkgNjIHtVmigCC+s7O+s5LO+tYLq2kGJIZow6OPQqeDTNL03TtKtha6Xp9pYwDpFbwrGo/BQBVqigArgPh1/wAlH+Iv/YTtf/SOGu/rxB/Gl34M8dfErUP+ES1fWNPt7q3ubq6s5IAsKrZxZBDurEgDPANAHt9FQ2Fyl5YwXcasqTRrIoPUAjNFAE1FFFABXAeJv+S5eDv+wVqX/oVvXf1wHib/AJLl4O/7BWpf+hW9ADPi9/yMHw+/7GVf/SaevQq89+L3/IwfD7/sZV/9Jp69CoAKKKKACiiigAooooA8U/a9s4h4N8P69cXWoW1vpOvW0lw1i5SYQyZjkKso3AgN/DzXLeHvhfomveItAvPh/wCF9a8I6PpeoJf3OuXtzPFc6gByYY4XYsUckFncL04BzX0m6K67XVWGc4IzS0AfL3hDS/BvhP4veOJfGmga9qOsrr39oaJ/od1dieN0Uq8aqDGXDZG5uRgc8Vc+NNrqniI+BfGPjzw9qumaPba5PHc2NpNK8lvZyIRFJOITlZCR82wnAOOea+laKAPNfh5rkMmo6f4f8A+DrjTvB9pFI1xqF3avaxsx+6kCPh5CSSWZhj3JNUP2uLK5uvgTrd3ZvcLdaZJb38XkcPmOVScHGRgEnI5GK9ZpHVXQq6hlIwQRkGgD5ZtPhx4Z8b6fbW/w78Ma/pslzPFd33i/U7q5idSCGcwh2DzSNgjcVCjOcnpXSeEPEui/DT4rfE2w8VXFzDLqN5BqGmq0LSSaijQhdsIA/ePuG0gdzX0GAAMAYFMeKJ5FkaNGdfusVBI+lAHgjeDtY0v9kDxNo17ZyQ313YX18tlty1uJHaVYcDuoIHHevXPhjeJf/Dnw5exsWWbTLdwSME5jHauiIBBBAIPUGkRVRQqqFUcAAYAoAWiiigAooooAKKKKACvDfFv/ACA/jp/1yH/pvjr3KvDfFv8AyA/jp/1yH/pvjoA9i8M/8i5pv/XpF/6CKKPDP/Iuab/16Rf+giigDQooooAK4DxN/wAly8Hf9grUv/Qreu/rgPE3/JcvB3/YK1L/ANCt6AN3x14Q07xfaWUF/d6jZvY3QuraewuDDLHIFZchgPRiPxrAl+GdtFG0kvxA8eRooyzNrrAAe5xXoNcp8XpPL+GuuMRkfZsfmwFNK7Gld2OVfwr4YVtrfFnxYD6f8JNSf8It4X/6K14r/wDCmr5+tYnnkjhghMkshCoiLksfQCrl5o2q2UBuLzSru3hBCmSSEqoJ6DNb+xXVnV9WXc9sm0XwbFIY5Pi94tDDqP8AhIyf6Uz+yfBZkSJfi54xeSQ4RU8QOxY+nC14veaXqVjai4urCeGLIUsycAnoD6Z96f4YSS48SWKowTbIX59AjEilKklFtMHh42vc9nOheGe3xJ8ft9NYk/8Aiaa+i+GV4/4WP8QSfbV5P/iawYCMGpc/OOlcPtJGXs0asukeHU6fED4iv/u6w/8AhSx6Lobg7fHPxH4Ut/yGW6D8Kzjtwansm3M2O6OP/HaXtJB7NEv9l6Ic7fG3xII/7DR/wpraXo+QF8Z/Eg/9xs/4VWhPy5p+4Zo9pIfs0THStLCbj4w+I+c9Brh/wpq6TZOrtH4s+IZCru+bxAwzzj+770o+ZTzU+njLOv8AejYfpn+lHPLuHs0UjpcRbCeKPH34+In/APiaa2jtjI8VeOfx8Qyf/E1fRWLjAJPsKnFvOy8QyH6Iannl3DkRjnQ52Hy+MPG6/wDcekP/ALLRFoUxnjjfxn45/eEgEa6/BAz/AHa3ks7rZn7NN/3waSz2mUhlBIGVyOh9vwzWVec/Zy5XrY0owhzq60Mz/hFLg/8AM8+Oh/3G3/8AiaP+ESuf+h78df8Ag7b/AOJrpBxhjyo684/XtUyqm6JZPkLON4BPCnHJz0PX8K8GnXxNRXVR/eexOhQg/gOW/wCERuv+h78df+Dtv/ia2PD/AIBF/HL53jvx6HQjprjdD/wGtMKNkgZQskZGQPQkjH4GtjwnJsvmjz99OnuK6cLiK0MRGM5tp/8ADfmc+Io0nRk4Rs0ZP/Cr4v8AofPH3/g8f/Cj/hV8X/Q+ePv/AAeP/hXf0V9IeIcB/wAKvi/6Hzx9/wCDx/8ACsfxz4M0/wAJfB34gSWd/qt/calp0891cajdGeV2WDYPmI6BVAr1euN+OX/JHPF//YHuf/RZoA6Lwz/yLmm/9ekX/oIoo8M/8i5pv/XpF/6CKKANCiiigArgPE3/ACXLwd/2CtS/9Ct67+uA8Tf8ly8Hf9grUv8A0K3oA7+uM+NrFfhjrADbdyIP/H1rs64P49yLH8M7/d/FJGo+u4VUfiRdP4kfMch2BQnUDjnHNdPqd7a6XrmmaYk4uLDT5Yprp4zvE8vBdvfHQDsBXJzMSAAOcUiZ29MV2ONz0mrnaX81vaReJ7iW+trldU2rarFKHaT95v3kD7uB64OTWT4G2t4os92cYkzj/rm1YRZVXJYD8av+F5tuv2TRSgMZgo2nk5BBFRKPLBktWiz1GymtoJizwidB/CxIB/KrbalZ7ht0m2+pZj/WqEdu2CFRif8Adp62s5YYikJ/3DXknKaQ1GPtp1mP+AE/1qOyYG5BChd+7gdBkHgVAtpdE58l/wDvmp7CB4blHkUIobLFmAAHc0AR6fM0DiRQhIzwy7h+Rq62rXYI2i3X6QL/AIVhJqNirkfaoyOoK5P8qeNSsdw/f/8Ajjf4VPPHubrDVntB/cdDFq98RxMB9EUf0qKxZnvUZmyzMcn1JBH9ayBqliCf3jn6RN/hRBrtjAwmZborGdzYhPQcml7SPctYLEP/AJdv7mbUE89tIWhlaNjwSpwcVYOoXzD/AI/J/wDvs1U3W0h8xLlNjfMvynoenanjyMH9/wDkhqjlJ1vLplObmc/8DNMikEMhlbJCqxOBzjFNia3UHMrn6J/9ens9uT9+UjHICD/Ghq6sCdtTUiYPGjqeCAwP6ipZGaTJfDEnJO0Ak/gKoaXp2t/Y4VSfTfLC4UsshYgdMjgZq4ul60SN2o6eo9Fs3P8AOSvi54yFJuHP+Z73tqUrSY/LN95iR7mreky+TqUD543gH8eKr/2TfMozqiKe5W1H9WNOi0e5VlaTWLhsHPywxrn9DWazKkpqTle3qTKrTcXFLc7+imQtuhRvVRT6/QoyUkpLqfNMK4345f8AJHPF/wD2B7n/ANFmuyrjfjl/yRzxf/2B7n/0WaoDovDP/Iuab/16Rf8AoIoo8M/8i5pv/XpF/wCgiigDQooooAK4DxN/yXLwd/2CtS/9Ct67+uA8Tf8AJcvB3/YK1L/0K3oA7+sPxzp9nqvh2awv4Fmt5WAZGJH5Ecg/StysvxKf9AX/AHxSlsOO55bF8NfBat82iRSn/ppLI/8ANqrf2L8KLS8Ns8PheK5U7THJPHvB9CC3WuP+PHxHhhin8G+H57g3zOE1K4gyDDF/FGjDneRxkdK5Wy8a+GbHxFbXml+C4F05NN+wPZSqmGO8tvbg5PODnJrkniFF2ueth8BWrx5kj3uLwt4TUL5WgaQdy7lxbIcj1HHIqv4k0bRrXRWmtdJsLeaOWNo5IrdEZTuHIIHFeQfDbx5d6DM1u2iyPok1yzhLfeUsg2MhCcgJnnBPHNex6zqFjqvhFr7T7mO4tpJI9siNkEiQA9PeiFeFTRPUxxOFqYeVpo5I3FySd1xLn/fNOgiubiWOFJnZ5G2jLnGTQy4J4H5VZ0ssNStDxxMn86ZzMryRPG7RyMdysQec8imiJXk29S3y/nVrVAy6ndLxjzW/nVaMMrht3cGkNMwIEeEeTJw6fKwB6EVaSzvJoPtEdrM8QB+cISMDrTb0Y1K5UdpG/nXRRpb3T6RIsKtbi1SG4n88q1uQCGxgjb685zmvLhBSk0foNfFyo04Sit1+l/LcwLTT7y6j8y3t3kQsVBGBuYdhnqfYVXAxuVh7EVtogutN0xLSeLzbK4kDB5AmFL7lfntj09Kpa3LDPrd7NbkGF5mZCB1GetE4JJM0w2KnVqOMl3+Vn19VqbNpb+TbW6GTdiFOcYz8oqfbgdaitZGe0tWA6wqPy4/pUw3V6UXdJnwGIjyVZR7NmjrVtFb3oEK7Y3jV1A9xVRUrQ1fdJaadN/et9p+oOKooGPerMEdVoWP7PTaSeSTk55PWrbOfM8teDzyRnJxnH/16zvDjk2rIedrVqnsR1DBh+Br88xkadHMpKqrxv+ep2xu4aDGZiRs6cfrn/CnxncOfQEfSmrGwjAyAQAP8KdGpXqe2Pw/yawqvD+wtH4l997v8LDXNc39KffZp/s8VarM0N+JI/wAa06/Qsmre2wNOXlb7tDzq0eWbCuN+OX/JHPF//YHuf/RZrsq4345f8kc8X/8AYHuf/RZr0zI6Lwz/AMi5pv8A16Rf+giijwz/AMi5pv8A16Rf+giigDQooooAK4DxN/yXLwd/2CtS/wDQreu/rgPE3/JcvB3/AGCtS/8AQregDv6yPFDbbSL1L9K164v4q+JrHw3aWEl9b3cyzyMqiBFYggDrkj1o5XLSKuw5lHWT0Pmb4geFfiboE9tPo+l3N2Luaee9m0ULLLJMzkpv3DITBHHTrW1c/CTxp4m0zS9SvLzS9E1NrfF/GQzlmz8udowGA4PJ/Su+b4qaPk7NI1Z/wiH83pD8VLEKNmgajj/aliH/ALMazjlck1JUtdXt3NVmSi7qr+J5r4g+HnxQs/G6vo0KT2IaNbKdL4R21tEMbleI8nvnjJ9a9TsPC1x4X8L6xHJqrXiXl1HcJCItkdsd65VOSSCeeazJ/iqzSKLfw65x/wA9LwD+Smqt98Q77UlSwl0e2hinmjVnW5ZmUbweBtANWstq0o3ULJL8DF4+lOVnO7bLCyZboSfaprOTy7uGR1IVZFYn0GRS2clrGzYWctng4FSme1VW/dzHPuv+Fcp0iarKs+qXMkHzxtIWVgOoquu4gnAxUou4ArFbeTHvJ1/IUxrpAnFquD6yGkBjXDtJfXDsFBMjfd6daiwPQVDcWc8+p3jR31xbx+e2Io1Tav0JBNL/AGU7AltU1A/R1H8lrxKtSKm0fd4bMYKjBNPZfkSHk1JGpzUC6QnBa+1BvrcEfyqQaRbE4aa9b63cn+NT7aJu8zj/ACm1oM8jwzxysSIZtseeylVbH5k1rI+TwKxfC8QsZru3tS2H2SESMZDnkdWyewrpUmulGPOI+gAr16Euammj4jHy5sROVt2I91NJbxW7KCkWdmByM9aFEmPuMT6BTUiG9kV2SWVlQZYg9BSr5xGWuJD/AMCNbnITaXeRaffxzX8qWkDo8e+Zti7uCBk8Z4NaU3i/wvCf3niHTAfQXAY/kK5XxRaPdaJN96ZoWSUA84AOGP4AmuSWNAAVGK5HwpSzSo68qjj0skY1sfLD2ilc9Mk+IPg9CV/tjeR/zztpW/ktRP8AETwyFJjfUZsf3LCT+oFebiMkM2GKg8nsM1NHZ3cls1zFZ3DwL96VY2KD6npXSuAsCviqy/D/ACOT+2Kz2ij0/wAJePtJ1HX7ewgs9TiM+VEk9uETPYfez+lej182aVN9j1O1u84MUqvx7GvpGJxJEkinIZQRXcsno5VBUqLbT11Ko4uWJu5bodXG/HL/AJI54v8A+wPc/wDos12Vcb8cv+SOeL/+wPc/+izSNzovDP8AyLmm/wDXpF/6CKKPDP8AyLmm/wDXpF/6CKKANCiiigArgPE3/JcvB3/YK1L/ANCt67+uA8Tf8ly8Hf8AYK1L/wBCt6AO/rxj9pmTjQ4ufvSsfT+GvZ68Q/aSkH9saNHnO2F2wen3h/hXbl/+8R/rocmOf7hnlUdrcNYNeLC/2dX8sy4+XdjOM+tX9N0fUr20WW2tiyyEiLc6qZSOoQE5b8K0b7Ubm88AkzlQP7S2xoiBERRH0AHA61dihnvpPC91ZJutba3iWaUHCwMjkvuP8Prz1zXrzxU1HWy1f4I8uOGg5aXei/E5/TNMuruOeZBHFFAQJZZnEaIx6Ak9/arGnaXPH4it7O/VonWVX4IIIA3Agjgg+ta95Mmr6PqdvpoV5m1VrpYgwVniKkBhnGcH+dLe3MUniTR7aGRJTaW8VvK6HKlwpyAe+M4rKeInOMovs9O2hUKEISi0+q1+ZswY8tiAMk06MK0qK2CNwz9M1CCF6flSrzKDux8wr5U+lL+vW8NrqtxbwqEjUjavoMVSJXkFhWh4qUf2xPIxPRT+grKCqeaQIh1KOKG+YxjHmosje7EcmrOnWqXFnNNsnuJI3VfIgxv2kfe6HjPHTrUGrgCa3bgAwL+hIp9ndQjTJ7KUyx+ZKsgliUMeBjaQSMjv1614c1FYiXMe9BydCPL5FwWFtHfahG8zyQ2UXmELhWYkgBSecYJ5+lQ30EK2tre2+8RT7lKMdxR1PIzgZHINPk1RDeF1hd4GtBayB2w8ijHzE9A2QCOvSoLu4jktbe0hjdIYSz5dgWZmxknAwOg4oqey5Xy/1r/kOHteZc39af5l3RZF8udcc/Ienbn/ABq/5n+yazNCOJpVJHzRkDPcgg1pgdK9DAu9FHmY9WrM1PD7M8tzDj/WW7AD3HNVFkbGNoqx4ebbq9v6MSp+hFRSq0c8kfQqxFdpxjoS0rNAQMSI0Z/EEf1rz07lUg9j0r0GH93IjejA1w+oRL/aF2I/uCZwM8dGNe1k89ZRPOx8dEzrbfT5V0m/0SCexaD7KJ/MFzHmWZWBZuuQoXIHsPeqdvJch/C9/ZLJKkSraypHllDB8OpA/vKc+4rl42mhfdBKY2KlCUOCVIwR9DT7e4uLbcLe5lhDjDeW5XP1xXoLBz11v/w1mcbxEdNCXXbeG21q9toGDQx3DohByMAnFe7+Brz7f4T064zlvJCt9V4P8q+fiox1r1/4LXom8PXFmTzbznA/2WGf55qMwpv2C8h4Of71+Z3lcb8cv+SOeL/+wPc/+izXZVxvxy/5I54v/wCwPc/+izXhnqHReGf+Rc03/r0i/wDQRRR4Z/5FzTf+vSL/ANBFFAGhRRRQAVwHib/kuXg7/sFal/6Fb139cB4n/wCS5eDj2Glal/6Fb0Ad/Xgv7Rsm/wAW2EWSSlmDj0y7V7H4k8UeHvDelS6prusWdhZREB5ZpQACTgD8a8A+Jfibw7418VRX3h/xFp89utssYLRyA5BJPYDvXZgZxp1PaS2OXGU5Tp8kdziSWKlSSFznbnjPrip1UiPrweuK208KXnGb23wRn/UN/VhUw8L3qn99eCNc9fshH/s9eo80wm3N+B5iy3FWvymCI846Vc02QwalasjAN56AZGRyQP61sJ4ZVk3nUX4HaAf41b0zwvbHU7aSa8uZAJVbaqqvQ59D6VlWzTDyhKKb1XYull1eM1JrQ0ghEoXqT7U8owPf6Yq3C1u05kNpwMhd0zfnxT2miBytpDn3Zz/WvmT6Ij1eZr65a48spkKNuc9BiqyRYPOavLMp5+y2w/4AT/M077TIrYWOAD2hX/CkBgXySLe7pCSghUqucgctUcfTJULk8V0Gq21rdW8F1PbQyShmj3FAOByBx9TUUdhafK32O3yP+mS/4V59XAupUcrnpUccqdNR5djDeaFF+eaFPq4FKLq1yP8ASoD9JAa6GK1t1kysEKkekaj+lWRxnbgfQYqP7NX8xbzL+6c/aTZv7VYleR2mUKEUng5B/nXVixnPWMge5A/rSafIftUQLEjcB19eKjK4JGOldtCiqMeVM4cRXdaXM1YnS0kVgflUjofMAI/WpFtucmWLPvIKgULmnIOa3MCfyVyB58PvyT/IVzOsaBqDatcSW4tzBO/mI5kI4PXjHrmujxx6VYfBtoX6lSV5/P8ArW1CvOhLmgZ1KUaitI5CLwxftw09qnvuY/0qVPCtwfvXkP4I1dWOgpY/vHiup5nif5vwRj9So9jmB4TIGWvs/SL/AOvXY/DTTV0jVJlW5kkFxHgqwAAI6VCfu1b0mfyb+3k9HAP0NZTxteatKWhccLSjrFane1xvxy/5I54v/wCwPc/+izXZVxvxy/5I54v/AOwPc/8Aos0COi8M/wDIuab/ANekX/oIoo8M/wDIuab/ANekX/oIooA0KKK8v+OXxTs/BFgdOsZFn124AEVunLru6HHqe1VCDm7IUpKKuzpPGfxG8HeELu3tNd1iK3uJ3CJGoLsD746fjXnnjibWfHGpW93p9zJoulwxlN0q/vZVJ5IHYHjr6V5r4Z8JWOmvN8QPiReQzX4zMsczZhtM8jg/ef8Ar0rsNE8ZadqtkdevpZYLFCHsrMD57gjo0g7L04r5HNs3hipPDYN3itJTe1/Lv+v3HuZRhMQp+1iveWytfy+/8jktd8Z+CvBt1JDHdN4h1DhZFkIaGM56njBI9s1raR8VNE1R47bTnMs7gEQW4Bb/AL5HOPwrmZ/AUfxF1CG8vXNpp9vI7SSRIFecsclV7ACvUvC/hrQvDNiLPRNOhtEx8zKMu/uzdTXzlXNMNgqKhT5nU666L+uy+bOjOMDWq4pxqVL26r8vkcRP4P8AFvie+ea51ibRrESmS3iP72XB9VzwPqa7HQPB505k3a9eXK7dsgdBh/wrkviH8QdJ0nW7GystbUXySnckDZ8s443Ecfgas+Mdfj17wVPJ4b1W80rXBtkdEIEc/HzBeu3Ptiqo1cbilHEVJKD6XVtF1vu35deh6OGw+IWE5KEnKOqa3t69r9zs73Q7i2iZrVvtMQ5wBhwPcd/wqvpS5vISc/f/AKV86+BNe8TavfYtF1S6u42+YqXbBz3boK+gPB51y4MJ1nTZYJlOfNJB38dwD1r7elXUEoVprm+78Lny8odYokhXDn2JpzA0luwWbLLkBuV9fatX7dYBfl0eH/gUjGuozM9MBOKQn58ZrS/tOFVymlWY+oJqvd37XKCL7LaxLnOY48H86YBPk6Yh9Lj+YFIucCnyf8guT2mU/oafYXt1aBjbybN3BOAf50DGRQys3yxyHPopq0tndNnbazEeyGnnWNTJ/wCPyQZ9MChtRv2PzXk3/fRoERwI9vcASqyOrAlWGMVJdK32qWMdd5A/OodzOzPI7O56ljkmrF/zdl/7yq35ikBah0bUsDdasv8AvOo/rUo0e9DfN5Cj/amWs0MzDlmP1NKPvZpiNC7sZbaHe8kDc4wkgY1HCC9nL/sMG/OoccVYsgW82MfxRn9OaYyaxW2cH7RK8Y7FV3ZNWgmlKeZrtj7IBVCL7tPYjigaNDdpY/5ZXT/VgKqSNH5zNCrKnVQxyRTQRTR9+gD0HT5fPsoZf7yA1ynxy/5I54v/AOwPc/8Aos1u+F5fM0tU7xsVrC+OX/JHPF//AGB7n/0Wa6Iu6RzyVmdF4Z/5FzTf+vSL/wBBFFHhn/kXNN/69Iv/AEEUVQiTW9St9J0m51G6OIoELEdyewH1NfOmuppqave/ETxe8a3YXdHv+7ax9FUDu+OK9h+J04kW2smYCGM+fLnoSPu59hyfyr4T+O/xGl8U6/LptjMy6NZSMqkH/XOOrn29K+bzWdfGV/qNCXLG3vtdu3zO2hCMI+0kvQrfFX4gap441hYxvh0uKTFrZqc5OeGb1Y/p0FfRPwl+Guo6l4XtdT8WE2sSoPKsUbDEernt9BXnv7Pnwz+w20PirxHbA3cn7yytpBnyVI4dh/ePYdvrXsfivxvY+EfD8uoatd+VbpwkYOXlbsqjua+cx+ZYeM44DCQuo6ad/L9WephK2Ioc1SM7c2/obesXeleH9Lea4mgsrG2Tlj8qoBXzR8V/jPqGuPLpfhuSXT9M5VpgcTTj/wBlX2HNcV8TfiXrPjfUC1yxtrCNj5FojfKo9W9W96rfDfwXq3jjVvIswYbKI/6TdsPlT2Hq3tXoYDI8PgovFY211rrsv83/AEjjq4iVR8sDN0PTdT13Uk0/S7Oa9upDwic49yew9zX038NfhRfw6WsOua7IbtwAscCgrEPTcfvH3roPBHhPRPCGmCy0m2VWI/eztzJKfVj/AErqLKaUSgxdR37CvDzTiZ4mfJTVqa69X/kduD9rhXzQk0yWXRl0BUsIohEiKNu1cZ9+KsWLzufuMfRu1Wby8nvpI/tB82RRtXjpVXUppLOXyZJVDgcqpzt9uK8GVSMa0qtG/LfqVq1724msadLI4u7ePczD96ikE5/vVkj7hB4Iq0mqTrIuFZ95wOwHqc1ZuprSc+ZLH8+35m3bd3/16+zy/iqhGCjidH99zhq4R3vEzgu5fapNqqQeOKLm4tI7NriKGeTaRuTzAMD16VjXOtTOVWztYUxncZmZ/wAsYr6ShmWGr01Upyun6nn1ZqjLlnozfhPmafdKf4djfzpkX3QPSuUuvE2qWcsFsqWBF25Rj5LcbV3DGXqWDWdVaUOJIdo6oIBg/wBa6Y1oSV0YPF00dR/Fmpk69MnFc6Na1E9rdPcQj+tK2uar2uQn+7Eo/pT9qiHjaZ0kaMXyVOPart2vyQMF5MIHT04rgJLm9kkaR766JbridgPyBwK6LwheXDaTNC1zO3lXTqC0hOAwDAZ/4FTjUUnYuliY1ZcqRrxxytnELfgpqZbacjiGTH+7UQmkwd0rnPqxqa2imnD+WpfapZuegrQ6CZbabjMZH1IFSW0bQTiWRo0jUEsd44GOeM1TDf5xUsW3gY4PByKBkkCXEiq0Wn38iMMqy2r4I+pAq2mn37QF/wCzbnOfutsU/q1b3hdy+gWasclI/LP1X5f6VpkhVJJAAGSScACrSFdnKJpupFARp7KfRpkH8iacukas3ItbZP8Afuf8FNVNW+KngTTbprWXXFuJVOGFrE0wH/AlGP1rV8MeNfC/iWQw6Lq8FxOBuMDAxyY9drAE/hWrw84x5nF29CFVi3ZM1PDNreWhmW5+z7WwQI3ZufxArI+OX/JHPF//AGB7n/0Wa6a2bEo965n45f8AJHPF/wD2B7n/ANFmiGxM9zovDP8AyLmm/wDXpF/6CKKPDP8AyLmm/wDXpF/6CKKsk8S/ak8QPpemT2ls+24vB5WQeVTHzH+n4183fA74djWfFEuvarDnS7GbMCMOJ5eo+oX+de2ftQ2d1qfj6302EEvKkccfsW6n/PpW1pWm2Ph/QILGHbFb2sXzOeBxyzH9TXxefYx4GjKFP46jf3f1ovmenh4e0ab2RV8XeItN8L6FPq+qTCOCEcLn5nbsqjuTXyN4+8Yap421ttSv2KxKSttbA/LCvoPc9z3rU+Nvji58XeJWihZ00mzYpaxk8Oe8h9z29BTfgl4Lm8X+KkW4R00i1Ia9lHcZ+4p/vH9BV5NldLK8O8ViNJW+5dvX/hhV6zqy5I7Evwt+HOo+NNREjiS10mJv39wRgt/sp6n37V9UeH9J07QdKh0zS7ZLe2hGFVR19z6n3rXu7XQdO062s9DtUtYYl2rGh+UKOn41BaRCRhJLxHnp3NfKZ7mtTGVWm/cWyX9bnbQoqmvMt2VrJcfOfljHVqsyTRwr5cXQd6ZqGpeYiwwoIoV6KO/ufes+N0upGWN28tOGbuzegr5+pBPbZHQiy1zKz7YmO4+hrQ0vR/tQZmJkkALbRVMzw2fyLGpYdQD/AFp9pqmoWbfaomKAA/SujA0KlVuSptwW9uhM5JddRupKYVVsDah/CqUbm7nLsfl9uKtT3ZuF3yYJflgR61nXdg09rcQWd3JZvPGUEijd5ZPcA967MseDhiovEfCRV53B8u5qXrQJotxIdu0JtGPU1yAPOV6fWuq0nTo/DfgBoLeUzTWoREmkXLbmb5n5zz1+maoar5d1olhqcgBuHeWGZwoBk2EYJx3wetfoVR0qy9pS2t/wD5nGwfPZvVI4/WoSbnTJGJ4u9v5xuK1UXagX2qfUYbNoYGxJIyTxv6AfeBP6j86Q/wCpLbgCwPHpW+H+A86a2LcWjaq1uZ10278nbv3mIgbeueaLHTLu9hMsCIIgwTfJIqKW/ugsRk+1bUs2l65r8VmY9QiM6pDHKzgCNwgAHl45Xj1zVbU4f+KOtV+Ui2vZ45sHgE4wfyFdfIjV0oq7WqMWeOS3meCeN45I22ujDBBrX8HvufUIePvRSAd+QRn/AMdp3i7c17Zyuv76XT4Hmz137e/vgCq3hR9mtzrjma0/9Af/AO2URXLOxVBclex1Sj2rU8PHN+Yz/wAtI2T9KygD1q5o7NHqlu46bwD+PFdKPWGBdrFTjg4qQYxkkUahG0V/PHngOaiCMe9AG34f1K207RtTnvJBHb2c7SMwGflcB+B3OWIrg9X+MEeqWpTRtDYw+YQx1D7kyDttU569jWzq2jXHiDRdY0GzuVt7m8tEmgc5A8yNz1I7EFRXjM/hrxla2DW0PhvV1EB8uZvsbAr64IJDA+o9apwqTShSau316eZy4uU1D93v1Oh1/wCI+lX+kXmlap4T0R3lhaNJLJNkkLkfKwyOxx3FVtV8banrHg2x07TLez0q20xU8po13TCWMD5w3GzPJ+Xk55NcFc2N8Tbaaumy+cpwUETrI2Tlt2RngV33hL4f6j4o1m+bQJobLQm2pLcyo5DEjJ2BsFjyR2ArrxKqUacKSfv3vd2t9y77/gYSpVHBunPmtbpbtdfI9M+G3j3UdQ8VS6Dq3lzJ5jw29wPvtJGoY7wAFAYHI+ldT8cefg34v/7A9z/6LNUvDfw30PQ9UsdUjutQuruzjCoZp/kZ9nl+ZsHG7bxVv42Nu+DHi7/sD3P/AKLNc9O6bud1SzSaOl8M/wDIuab/ANekX/oIoo8M/wDIuab/ANekX/oIorYyPGfiPbrcfF+Npl+e3hMi57grgH9TXmP7QniGTT/Dsej2rlZr/PmEdRGOv5mvorx14P1DWPEdnq2myWqFYzFN5xIO32wPp+VfJX7RtvqFt48ktL+1mgMEKpHvUgOOpKnoRk9RXyE8vq1syjOrH3Y3s+j1uvz/AAPShViqNovU8ettLn1TUINPtYfMnnkEca+5r6s8A+F7Pwl4YttIs1GUG6aTHMkh+8xrzT9nzw/HPqF34hnjyIP3EGR/EeWP5YFe2xoZZAi/ifQV43FGYupVWGi/djv6/wDAN8JSsuZiQRmRtz/cH61ZuJFjtwxYBm+6g9PWo5yEG1fujpVP/WS7fz+lfJRjzu8jtFYyTZCkgdzUsG23s0C5AH8609SuNPayjS3t1jkAGSvX3zWNuzmI8d1rapBX5U7oEWrXLnzG5IrNsvFWma1d3ulafK0stq4Wc7flx7HvyMVbW4WEeXg7iePSszSdP0zRUlFrHFbi4mLuScb3Y+/6CvrpZhQweWRo4d3nJa26X3v59EcPspVKrlLZG2rYqxbffqmhzVy3r4rl95HcX4plm0/VLW4iMsQVcKrbW6BuDzzkGudvL6Ka0trO3heG3tw2wO25mZjlmYjA/IVp2lyN08wOY2mYn3VFwf1rnWcbwWMar7nFfdZbXl7H2fRWPnc00mrdSv4q2nS1zwI54W3Z7iRf8adCWZDuweMYrP8AF8kM+gXUK3EW9QkgAcZJV1OMfhUtpfWkkPy3kJPorZ/lXt4b4DyJp2Wh0aa5f7kkzbfaVj2LcmEecFxj73rjjOM+9Q2GoXVkZPs8xRZMb1KhlbHqDkGq9nC7bWkgvSjcqY7KR9w9sLg1ovZ3HyR2Wg+Iblj/ABHT2RSfxHH511+8P969dSpcXU1zM808ryyufmZjkmp9ELQ6/Z5OFkWRDnvld3/stOOjeI2meFfC2tmRVLH90oU9+G3Yz7VY07wv4sN7pl43hq/jiE+9/Mlj3oMMpyu7PIPFOMZc17FUoTVRSaOhZhgDNPSby3VhyQQRW7beD72Q5lkEfTrzn8jVtPBbZJa6H5da6uWXY9bmRz97efarx5yuwuclQabuwDya6r/hDoAV23Ld85H5VI/hC3IG26ZTxn5M5/WnyS7Bzo5/RpBHrVhL0yXhP0dc/wA0H512gJ7ZrLbwfbvHtbUr1DkMrxbEZCDkEHaakTwnB/y21rX589d+oOv/AKDirUZdiXNGkFYncVJPrjmnAbR0Cj8qxrjwLoU+3zZNVYA5IOpTkN7HLdKuQ+EfDcVubcaPavGW3ESLvJP1OTTUZXDmRLNe2UOfPvLaLH9+ZV/ma5T4uX1nefBrxkLS8t7jZpFzu8qUPj92euK6yHw34ehJMWh6apPUi2T/AArnvjXBDb/BnxekEMcS/wBj3PyooUf6s+lVGLTE5XR03hn/AJFzTf8Ar0i/9BFFHhn/AJFzTf8Ar0i/9BFFaEGhXIfFb4f6L8Q/DT6Tqi+VOuWtLxFBkt39R6j1HeuvopNXBOx8bp/b3wciHh7xn4cuV0xZm8jXbEeZazBjwz90PqDXoukXlpd6ZHf2VzFcwXC7o5YmDKy9iCK+gZY45Y2jlRXRhgqwyCPpXjvxA03+zNflCwpBBN88AjwFI4zhfYmvg+J8np0ofWqSd29fn1PUweIcnySOembJ+tCIFX37mosneNrqfYjFS7mxlkb6jkfpXxTWlkejcZJVeRN3WpnkT+8KYSv94fnWkLoZGkeD1qrr+jWuuaRNp100iK+GSSM4eJ1OVdT6g81d3IP41/OnLIp+7lvoKtTnGSlHdEtHOafrmsaPGLLxLpd3OYxtXULCAzRzjsWRcsjeowR6GtiDV7rVFEWmWd3bQvw93dQmLaP9hG+Zm+oAFX1Z/ZB6k5NdT4T8KX+rOkzq9vad5nHzMPRR/WuvD0pYuqo0aV5vtt626ffbyM5yUFeT0LXw/wDDFnqkc0eoWizaekXk+U/3W9j/ADNdbb/DzwPBjy/CulcLt+a3DcfjXQabZW+n2cdpaxhIkGAPX3PvViv07LMujg8Oqb1lu35niV6vtJ8xiWvhDwralTb+HNJiK/dK2iZH6VpwWNlAmyCzt4l9EjAH6VYor0VFLZGQYHHHSiiimAUUUUAFFFFABRRRQAUUUUAFFFFABXG/HL/kjni//sD3P/os12Vcb8cv+SOeL/8AsD3P/os0AdF4Z/5FzTf+vSL/ANBFFHhn/kXNN/69Iv8A0EUUAaFFFFABXE/ETwPf+JtZ0rWNJ8VXXh6+06KeESRWUNyJEl2blKyqV/gHau2ooA8hf4Q+JpJRJN8T7mTkEr/wj9igb2yqAj8CK2X+GW23XydadpwOWeABWP0B4r0WivNxOUYLEr95TXy0/KxtCvUhszye5+H3iBD+7mtJx678fzFUz4F8Sg4+w25996V7JRXly4TwDenMvn/mjZY6qjyCDwB4kkYbo7WEepkH9K1bL4aXTEG+1ZFXusUZY/mf8K9KorSlwvl8Hqm/V/5WFLG1WeV3vwp1r7et1pPj+40tUHyoukWs/PqTKrc/TFWx4H+JAGB8atWA/wCwBp//AMar0mivboYajh48tKKivI5pTlJ3kzzb/hB/iT/0WvVv/BDp/wD8ao/4Qf4k/wDRa9W/8EOn/wDxqvSaK3JPNv8AhB/iT/0WvVv/AAQ6f/8AGqP+EH+JP/Ra9W/8EOn/APxqvSaKAPNv+EH+JP8A0WvVv/BDp/8A8ao/4Qf4k/8ARa9W/wDBDp//AMar0migDzb/AIQf4k/9Fr1b/wAEOn//ABqj/hB/iT/0WvVv/BDp/wD8ar0migDzb/hB/iT/ANFr1b/wQ6f/APGqP+EH+JP/AEWvVv8AwQ6f/wDGq9JooA82/wCEH+JP/Ra9W/8ABDp//wAao/4Qf4k/9Fr1b/wQ6f8A/Gq9JooA82/4Qf4k/wDRa9W/8EOn/wDxqj/hB/iT/wBFr1b/AMEOn/8AxqvSaKAPNv8AhB/iT/0WvVv/AAQ6f/8AGqP+EH+JP/Ra9W/8EOn/APxqvSaKAPNv+EH+JP8A0WvVv/BDp/8A8aqnrnwz8da3o93o+qfGTVrixvIWguIv7DsV3owwwysYIyO4Oa9VooAg0+2WzsLe0ViywxLGGPUgDGaKnooA/9k="/>
          <p:cNvSpPr>
            <a:spLocks noChangeAspect="1" noChangeArrowheads="1"/>
          </p:cNvSpPr>
          <p:nvPr/>
        </p:nvSpPr>
        <p:spPr bwMode="auto">
          <a:xfrm>
            <a:off x="212725" y="-144463"/>
            <a:ext cx="2265780" cy="22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 descr="Forma, Cuadrado&#10;&#10;Descripción generada automáticamente">
            <a:extLst>
              <a:ext uri="{FF2B5EF4-FFF2-40B4-BE49-F238E27FC236}">
                <a16:creationId xmlns:a16="http://schemas.microsoft.com/office/drawing/2014/main" id="{741B257C-777F-BFE8-6F0D-7540C599C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8" y="1031861"/>
            <a:ext cx="3243943" cy="3243943"/>
          </a:xfrm>
          <a:prstGeom prst="rect">
            <a:avLst/>
          </a:prstGeom>
        </p:spPr>
      </p:pic>
      <p:pic>
        <p:nvPicPr>
          <p:cNvPr id="12" name="Imagen 11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A260D1FF-ACC1-F99A-112C-AD2504934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474" y="1086137"/>
            <a:ext cx="3852949" cy="3852949"/>
          </a:xfrm>
          <a:prstGeom prst="rect">
            <a:avLst/>
          </a:prstGeom>
        </p:spPr>
      </p:pic>
      <p:pic>
        <p:nvPicPr>
          <p:cNvPr id="14" name="Imagen 13" descr="Imagen que contiene tabla, foto, artículos, plato&#10;&#10;Descripción generada automáticamente">
            <a:extLst>
              <a:ext uri="{FF2B5EF4-FFF2-40B4-BE49-F238E27FC236}">
                <a16:creationId xmlns:a16="http://schemas.microsoft.com/office/drawing/2014/main" id="{6E8505BA-75A8-3875-D338-9392E9FD0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425" y="3429000"/>
            <a:ext cx="2848429" cy="28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23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03AF7-156F-2626-FF37-DCF96BDE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053" y="196970"/>
            <a:ext cx="9601200" cy="723900"/>
          </a:xfrm>
        </p:spPr>
        <p:txBody>
          <a:bodyPr/>
          <a:lstStyle/>
          <a:p>
            <a:pPr algn="ctr"/>
            <a:r>
              <a:rPr lang="es-ES" dirty="0"/>
              <a:t>AUTOPROGRAMABLES V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8F54F5-F503-6F9A-98B9-8164F595FE13}"/>
              </a:ext>
            </a:extLst>
          </p:cNvPr>
          <p:cNvSpPr txBox="1"/>
          <p:nvPr/>
        </p:nvSpPr>
        <p:spPr>
          <a:xfrm>
            <a:off x="1978325" y="828136"/>
            <a:ext cx="93567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dirty="0"/>
              <a:t>Este vídeo es un buen ejemplo (TILK Educación)</a:t>
            </a:r>
            <a:endParaRPr lang="es-ES"/>
          </a:p>
        </p:txBody>
      </p:sp>
      <p:pic>
        <p:nvPicPr>
          <p:cNvPr id="11" name="Elementos multimedia en línea 10" title="NÚMEROS en INFANTIL. Actividad con BEE BOT Y el tapete de los NÚMEROS DE TILK">
            <a:hlinkClick r:id="" action="ppaction://media"/>
            <a:extLst>
              <a:ext uri="{FF2B5EF4-FFF2-40B4-BE49-F238E27FC236}">
                <a16:creationId xmlns:a16="http://schemas.microsoft.com/office/drawing/2014/main" id="{1F63E58F-25AD-A409-BE1C-890A6F45AB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0340" y="1244960"/>
            <a:ext cx="11123281" cy="530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21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FADEDC-47BB-4F2C-AB69-715527B4D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145" y="283234"/>
            <a:ext cx="7032392" cy="106430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100" dirty="0"/>
              <a:t>INICIACIÓN A LA PROGRAMACIÓN </a:t>
            </a:r>
            <a:br>
              <a:rPr lang="es-ES" sz="4100" dirty="0"/>
            </a:br>
            <a:r>
              <a:rPr lang="es-ES" sz="4100" dirty="0"/>
              <a:t>JUGAMOS A PROGRAMAR</a:t>
            </a:r>
            <a:br>
              <a:rPr lang="es-ES" sz="4100" dirty="0"/>
            </a:br>
            <a:r>
              <a:rPr lang="es-ES" sz="4100" dirty="0">
                <a:hlinkClick r:id="rId2"/>
              </a:rPr>
              <a:t>Code.org</a:t>
            </a:r>
            <a:endParaRPr lang="es-ES" sz="4100" dirty="0"/>
          </a:p>
        </p:txBody>
      </p:sp>
      <p:pic>
        <p:nvPicPr>
          <p:cNvPr id="5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DDEA06E-F4BA-2F73-2621-63AA27BA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82" y="944218"/>
            <a:ext cx="4046380" cy="24630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013DC56-A9AE-167B-EC22-A7AB486DF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04" y="4163763"/>
            <a:ext cx="4060757" cy="16552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97F718-8333-4ACB-AEE4-87F88BE1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953" y="1882530"/>
            <a:ext cx="6604584" cy="30494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sz="1900" dirty="0"/>
              <a:t>Es una organización que potencia el uso de la computación en las escuelas.</a:t>
            </a:r>
            <a:endParaRPr lang="es-ES" dirty="0"/>
          </a:p>
          <a:p>
            <a:pPr marL="0" indent="0" algn="just">
              <a:buNone/>
            </a:pPr>
            <a:r>
              <a:rPr lang="es-ES" sz="1900" dirty="0"/>
              <a:t>Su acceso y registro es gratuito, y permite el seguimiento online del trabajo realizado por el alumnado.</a:t>
            </a:r>
          </a:p>
          <a:p>
            <a:pPr marL="0" indent="0" algn="just">
              <a:buNone/>
            </a:pPr>
            <a:r>
              <a:rPr lang="es-ES" sz="1900" dirty="0"/>
              <a:t>Organiza el inicio a la programación en diversos cursos, realizando una secuenciación por niveles.</a:t>
            </a:r>
          </a:p>
          <a:p>
            <a:pPr marL="0" indent="0" algn="just">
              <a:buNone/>
            </a:pPr>
            <a:r>
              <a:rPr lang="es-ES" sz="1900" dirty="0"/>
              <a:t>Además, propone actividades en "La hora del código" que son propuestas de programación sobre diversa temática de moda.</a:t>
            </a:r>
          </a:p>
          <a:p>
            <a:pPr marL="0" indent="0">
              <a:buNone/>
            </a:pPr>
            <a:endParaRPr lang="es-ES" sz="19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A7D4EB-EBB4-B1CE-69B5-53A59DCDA344}"/>
              </a:ext>
            </a:extLst>
          </p:cNvPr>
          <p:cNvSpPr txBox="1"/>
          <p:nvPr/>
        </p:nvSpPr>
        <p:spPr>
          <a:xfrm>
            <a:off x="5199419" y="4873030"/>
            <a:ext cx="626565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/>
              <a:t>El siguiente paso sería la programación con </a:t>
            </a:r>
            <a:r>
              <a:rPr lang="es-ES" sz="2000" dirty="0" err="1"/>
              <a:t>scrath</a:t>
            </a:r>
            <a:r>
              <a:rPr lang="es-ES" sz="2000" dirty="0"/>
              <a:t>.</a:t>
            </a:r>
          </a:p>
          <a:p>
            <a:endParaRPr lang="es-ES" sz="2000" dirty="0"/>
          </a:p>
          <a:p>
            <a:r>
              <a:rPr lang="es-ES" sz="2000" dirty="0">
                <a:ea typeface="+mn-lt"/>
                <a:cs typeface="+mn-lt"/>
                <a:hlinkClick r:id="rId5"/>
              </a:rPr>
              <a:t>http://aprendiendoscrath.blogspot.com/</a:t>
            </a:r>
            <a:endParaRPr lang="es-ES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237492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0102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es-ES" sz="4000" dirty="0"/>
              <a:t>ORGANIZACIÓN DE TRABAJO EN EQUIPOS PARA KITS DE ROBÓTICA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12232"/>
            <a:ext cx="10061275" cy="14947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s-ES" sz="2400" dirty="0"/>
              <a:t>Una propuesta para organizar el aula es haciendo equipos, donde se distribuyen las tareas en diferentes roles: constructor, busca-piezas, programador, diseñador...</a:t>
            </a:r>
            <a:endParaRPr lang="es-ES" dirty="0"/>
          </a:p>
        </p:txBody>
      </p:sp>
      <p:pic>
        <p:nvPicPr>
          <p:cNvPr id="3" name="Imagen 4" descr="Imagen que contiene interior, recamara, cuarto, refrigerador&#10;&#10;Descripción generada automáticamente">
            <a:extLst>
              <a:ext uri="{FF2B5EF4-FFF2-40B4-BE49-F238E27FC236}">
                <a16:creationId xmlns:a16="http://schemas.microsoft.com/office/drawing/2014/main" id="{517C36DB-5099-3DF9-3029-E932562F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95" y="2975394"/>
            <a:ext cx="3749615" cy="2790645"/>
          </a:xfrm>
          <a:prstGeom prst="rect">
            <a:avLst/>
          </a:prstGeom>
        </p:spPr>
      </p:pic>
      <p:pic>
        <p:nvPicPr>
          <p:cNvPr id="5" name="Imagen 5" descr="Imagen que contiene gabinete, refrigerador, cocina, tabla&#10;&#10;Descripción generada automáticamente">
            <a:extLst>
              <a:ext uri="{FF2B5EF4-FFF2-40B4-BE49-F238E27FC236}">
                <a16:creationId xmlns:a16="http://schemas.microsoft.com/office/drawing/2014/main" id="{541ED62C-AC31-2F25-4408-E094A16DC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14" r="329" b="28426"/>
          <a:stretch/>
        </p:blipFill>
        <p:spPr>
          <a:xfrm>
            <a:off x="6176513" y="2860376"/>
            <a:ext cx="4871060" cy="186517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182294-EE95-5344-6AED-1D909B002CF4}"/>
              </a:ext>
            </a:extLst>
          </p:cNvPr>
          <p:cNvSpPr txBox="1"/>
          <p:nvPr/>
        </p:nvSpPr>
        <p:spPr>
          <a:xfrm>
            <a:off x="5515155" y="5055079"/>
            <a:ext cx="636629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dirty="0"/>
              <a:t>IMPORTANTE:</a:t>
            </a:r>
          </a:p>
          <a:p>
            <a:pPr algn="ctr"/>
            <a:r>
              <a:rPr lang="es-ES" sz="2400" dirty="0"/>
              <a:t>Cuidado y recogida de material</a:t>
            </a:r>
          </a:p>
          <a:p>
            <a:pPr algn="ctr"/>
            <a:r>
              <a:rPr lang="es-ES" sz="2400" dirty="0"/>
              <a:t>“Pieza al suelo”</a:t>
            </a:r>
          </a:p>
          <a:p>
            <a:pPr algn="just"/>
            <a:endParaRPr lang="es-ES" dirty="0"/>
          </a:p>
        </p:txBody>
      </p:sp>
      <p:sp>
        <p:nvSpPr>
          <p:cNvPr id="4" name="AutoShape 2" descr="https://euc-powerpoint.officeapps.live.com/pods/GetClipboardImage.ashx?Id=2bca5d48-dcda-438b-862a-d3e90917a15d&amp;DC=GEU8&amp;pkey=cda32b2b-1ece-4eaa-8c97-fd0467403f47&amp;wdwaccluster=GEU8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4855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618" y="168215"/>
            <a:ext cx="9601200" cy="752655"/>
          </a:xfrm>
        </p:spPr>
        <p:txBody>
          <a:bodyPr/>
          <a:lstStyle/>
          <a:p>
            <a:pPr algn="ctr"/>
            <a:r>
              <a:rPr lang="es-ES" sz="4800" dirty="0"/>
              <a:t>PROYECTOS CON SPIKE ESSENTIAL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30" y="920151"/>
            <a:ext cx="10599744" cy="13097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ES" sz="2400" dirty="0"/>
              <a:t> Es un kit de robótica de Lego, que permite el aprendizaje STEAM de forma práctica, uniendo construcción y programación intuitiva, mediante el desarrollo de proyectos.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94" y="1905075"/>
            <a:ext cx="6087979" cy="38879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0968" y="6087979"/>
            <a:ext cx="956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EL SOFWARE DEL KIT PERMITE EL DESARROLLO DE ACTIVIDADES A TRAVÉS DE UNIDADES DIDÁCTICAS Y LECCIONES.</a:t>
            </a:r>
          </a:p>
        </p:txBody>
      </p:sp>
    </p:spTree>
    <p:extLst>
      <p:ext uri="{BB962C8B-B14F-4D97-AF65-F5344CB8AC3E}">
        <p14:creationId xmlns:p14="http://schemas.microsoft.com/office/powerpoint/2010/main" val="3971638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HABLAMOS DE….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33379" y="1569027"/>
            <a:ext cx="9601200" cy="3581400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s-ES" dirty="0"/>
              <a:t>ROBÓTICA EDUCATIVA Y BENEFICIOS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ACTIVIDADES DE PROGRAMACIÓN NO CONECTADA</a:t>
            </a:r>
            <a:r>
              <a:rPr lang="en-US" dirty="0"/>
              <a:t>​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s-ES" dirty="0"/>
              <a:t>SOMOS UN ROBOT</a:t>
            </a:r>
            <a:r>
              <a:rPr lang="en-US" dirty="0"/>
              <a:t>​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dirty="0"/>
              <a:t>PROGRAMACIÓN NO CONECTADA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dirty="0"/>
              <a:t>CODY ROBY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s-ES" dirty="0"/>
              <a:t>LET’S GO CODE!™</a:t>
            </a:r>
            <a:endParaRPr lang="en-US" dirty="0"/>
          </a:p>
          <a:p>
            <a:pPr fontAlgn="base"/>
            <a:r>
              <a:rPr lang="es-ES" dirty="0"/>
              <a:t>ROBOTS AUTOPROGRAMABLES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INCIACIÓN A LA PROGRAMACIÓN</a:t>
            </a:r>
            <a:r>
              <a:rPr lang="en-US" dirty="0"/>
              <a:t>​</a:t>
            </a:r>
          </a:p>
          <a:p>
            <a:pPr fontAlgn="base"/>
            <a:r>
              <a:rPr lang="es-ES" dirty="0"/>
              <a:t>ROBOT SPIKE ESENCIAL</a:t>
            </a:r>
            <a:r>
              <a:rPr lang="en-US" dirty="0"/>
              <a:t>​</a:t>
            </a:r>
          </a:p>
          <a:p>
            <a:pPr fontAlgn="base"/>
            <a:r>
              <a:rPr lang="en-US" dirty="0"/>
              <a:t>EVALUACIÓN</a:t>
            </a:r>
          </a:p>
          <a:p>
            <a:pPr fontAlgn="base"/>
            <a:r>
              <a:rPr lang="en-US" dirty="0"/>
              <a:t>ENLACES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noProof="0" dirty="0"/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B045110C-B190-22F8-F3A6-7771251CD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911" y="2826972"/>
            <a:ext cx="3265225" cy="24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3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506" y="81951"/>
            <a:ext cx="9601200" cy="1485900"/>
          </a:xfrm>
        </p:spPr>
        <p:txBody>
          <a:bodyPr/>
          <a:lstStyle/>
          <a:p>
            <a:pPr algn="ctr"/>
            <a:r>
              <a:rPr lang="es-ES" sz="4800" dirty="0"/>
              <a:t>PROYECTOS CON SPIKE ESSENTIAL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75074" y="1342706"/>
            <a:ext cx="91680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Cada uno de los proyectos que propone un reto. Para conseguirlo se plantean varias fases:</a:t>
            </a:r>
          </a:p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Fase de preparación y motivación: explicación de vocabulario, objetivos y elementos básicos de construcción y programación</a:t>
            </a:r>
          </a:p>
          <a:p>
            <a:pPr marL="285750" indent="-285750">
              <a:buFontTx/>
              <a:buChar char="-"/>
            </a:pPr>
            <a:r>
              <a:rPr lang="es-ES" dirty="0"/>
              <a:t>Fase de construcción: Siguiendo las instrucciones de montaje o de creación propia</a:t>
            </a:r>
          </a:p>
          <a:p>
            <a:pPr marL="285750" indent="-285750">
              <a:buFontTx/>
              <a:buChar char="-"/>
            </a:pPr>
            <a:r>
              <a:rPr lang="es-ES" dirty="0"/>
              <a:t>Fase de exploración de la programación </a:t>
            </a:r>
          </a:p>
          <a:p>
            <a:pPr marL="285750" indent="-285750">
              <a:buFontTx/>
              <a:buChar char="-"/>
            </a:pPr>
            <a:r>
              <a:rPr lang="es-ES" dirty="0"/>
              <a:t>Fase de desarrollo: relato y puesta en común de su trabajo</a:t>
            </a:r>
          </a:p>
          <a:p>
            <a:pPr marL="285750" indent="-285750">
              <a:buFontTx/>
              <a:buChar char="-"/>
            </a:pPr>
            <a:r>
              <a:rPr lang="es-ES" dirty="0"/>
              <a:t>Fase de evaluación</a:t>
            </a: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938463" y="4078705"/>
            <a:ext cx="74595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hlinkClick r:id="rId2"/>
              </a:rPr>
              <a:t>TUTORIAL DE SPIKE ESSENTIAL</a:t>
            </a:r>
            <a:endParaRPr lang="es-ES" sz="4000" dirty="0"/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69" y="3506923"/>
            <a:ext cx="3757892" cy="280279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413785" y="6109665"/>
            <a:ext cx="1529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TAXI, TAXI!!!</a:t>
            </a:r>
          </a:p>
        </p:txBody>
      </p:sp>
    </p:spTree>
    <p:extLst>
      <p:ext uri="{BB962C8B-B14F-4D97-AF65-F5344CB8AC3E}">
        <p14:creationId xmlns:p14="http://schemas.microsoft.com/office/powerpoint/2010/main" val="241703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902" y="182592"/>
            <a:ext cx="9601200" cy="807370"/>
          </a:xfrm>
        </p:spPr>
        <p:txBody>
          <a:bodyPr/>
          <a:lstStyle/>
          <a:p>
            <a:pPr algn="ctr"/>
            <a:r>
              <a:rPr lang="es-ES" sz="4800" dirty="0"/>
              <a:t>PROYECTOS CON SPIKE ESSENTIAL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189" y="3904838"/>
            <a:ext cx="3285453" cy="11616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>
                <a:hlinkClick r:id="rId2"/>
              </a:rPr>
              <a:t>Unidad didáctica: Grandes aventuras</a:t>
            </a:r>
            <a:endParaRPr lang="es-ES" b="1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Se divide en siete lecciones, cada una de ellas con sus fases de trabajo.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/>
              <a:t>Está diseñado para los primeros cursos de primaria.</a:t>
            </a:r>
          </a:p>
          <a:p>
            <a:pPr marL="0" indent="0" algn="just">
              <a:buNone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92" y="1023251"/>
            <a:ext cx="9535856" cy="26768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75" y="3904838"/>
            <a:ext cx="7154273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86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55" y="254479"/>
            <a:ext cx="9601200" cy="73827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800" dirty="0"/>
              <a:t>PROYECTOS CON SPIKE ESSENTIAL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418" y="5153873"/>
            <a:ext cx="3167029" cy="68969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sz="8000" dirty="0">
                <a:hlinkClick r:id="rId2"/>
              </a:rPr>
              <a:t>ANÁLISIS DE SPIKE LEGO</a:t>
            </a:r>
            <a:endParaRPr lang="es-ES" sz="8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316133" y="4059776"/>
            <a:ext cx="1041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“MANOS A LA OBRA”: Nos dividimos en grupos, elegimos una lección, realizamos el montaje y elaboramos una programación. Observamos dificultades y analizamos como presentarlo en las aulas.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919067" y="5810812"/>
            <a:ext cx="2875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3"/>
              </a:rPr>
              <a:t>ROBOTIX: SPIKE ESSENTIAL</a:t>
            </a:r>
            <a:endParaRPr lang="es-ES" dirty="0"/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7151888" y="5912900"/>
            <a:ext cx="1901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4"/>
              </a:rPr>
              <a:t>LEGO EDUCATION</a:t>
            </a:r>
            <a:endParaRPr lang="es-ES" dirty="0"/>
          </a:p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19067" y="5474238"/>
            <a:ext cx="24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5"/>
              </a:rPr>
              <a:t>LEGO SPIKE: SOFWARE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334126" y="946591"/>
            <a:ext cx="675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DIFERENCIA DE PROGRAMACIÓN ENTRE SPIKE ESSENTIAL Y PRIME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8" y="1327485"/>
            <a:ext cx="4458322" cy="25721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55" y="1397032"/>
            <a:ext cx="4324954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99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EVALUACIÓN</a:t>
            </a:r>
          </a:p>
        </p:txBody>
      </p:sp>
      <p:pic>
        <p:nvPicPr>
          <p:cNvPr id="7" name="Marcador de contenido 6" descr="Calendario&#10;&#10;Descripción generada automáticamente">
            <a:extLst>
              <a:ext uri="{FF2B5EF4-FFF2-40B4-BE49-F238E27FC236}">
                <a16:creationId xmlns:a16="http://schemas.microsoft.com/office/drawing/2014/main" id="{3E36DC22-CABA-DEDD-D8A2-EA15DC5C5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7663" y="1282368"/>
            <a:ext cx="6435461" cy="3991997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299" y="1764742"/>
            <a:ext cx="4288735" cy="39919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400" dirty="0"/>
              <a:t>CÓMO UNA ACTIVIDAD MÁS DE AULA.</a:t>
            </a:r>
          </a:p>
          <a:p>
            <a:pPr marL="0" indent="0" algn="ctr">
              <a:buNone/>
            </a:pPr>
            <a:r>
              <a:rPr lang="es-ES" sz="2400" dirty="0"/>
              <a:t>MEDIANTE RÚBRICA.</a:t>
            </a:r>
          </a:p>
          <a:p>
            <a:pPr marL="0" indent="0" algn="ctr">
              <a:buNone/>
            </a:pPr>
            <a:r>
              <a:rPr lang="es-ES" sz="2400" dirty="0"/>
              <a:t>MEDIANTE LISTA DE CONTROL.</a:t>
            </a:r>
          </a:p>
          <a:p>
            <a:pPr marL="0" indent="0" algn="ctr">
              <a:buNone/>
            </a:pPr>
            <a:r>
              <a:rPr lang="es-ES" sz="2400" dirty="0"/>
              <a:t> CON INDICACIÓN ESPECÍFICA EN COMPENTENCIA DIGITAL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48246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0102"/>
            <a:ext cx="9601200" cy="810165"/>
          </a:xfrm>
        </p:spPr>
        <p:txBody>
          <a:bodyPr/>
          <a:lstStyle/>
          <a:p>
            <a:pPr algn="ctr"/>
            <a:r>
              <a:rPr lang="es-ES" sz="4800" dirty="0"/>
              <a:t>  MBOT</a:t>
            </a:r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D6ED5A6-2CAC-33A2-3C10-2409FC5B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29" y="905774"/>
            <a:ext cx="8580406" cy="21292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s-ES" sz="2200" dirty="0" err="1"/>
              <a:t>Mbot</a:t>
            </a:r>
            <a:r>
              <a:rPr lang="es-ES" sz="2200" dirty="0"/>
              <a:t> es otra propuesta de kit de robótica, que permite una programación más avanzada, pero no tiene el elemento constructivo de Lego </a:t>
            </a:r>
            <a:r>
              <a:rPr lang="es-ES" sz="2200" dirty="0" err="1"/>
              <a:t>Spike</a:t>
            </a:r>
            <a:r>
              <a:rPr lang="es-ES" sz="2200" dirty="0"/>
              <a:t>. </a:t>
            </a:r>
          </a:p>
          <a:p>
            <a:pPr marL="0" indent="0" algn="just">
              <a:buNone/>
            </a:pPr>
            <a:r>
              <a:rPr lang="es-ES" sz="2200" dirty="0" err="1"/>
              <a:t>Mbot</a:t>
            </a:r>
            <a:r>
              <a:rPr lang="es-ES" sz="2200" dirty="0"/>
              <a:t> presenta un método de codificación </a:t>
            </a:r>
            <a:r>
              <a:rPr lang="es-ES" sz="2200" dirty="0" err="1"/>
              <a:t>Makeblock</a:t>
            </a:r>
            <a:r>
              <a:rPr lang="es-ES" sz="2200" dirty="0"/>
              <a:t> basada en Scratch.</a:t>
            </a:r>
          </a:p>
          <a:p>
            <a:pPr marL="0" indent="0" algn="just">
              <a:buNone/>
            </a:pPr>
            <a:r>
              <a:rPr lang="es-ES" sz="2200" dirty="0"/>
              <a:t>Presenta el gran beneficio de la creatividad para que el robot, supere obstáculos, realice un camino de sigue-líneas o programar un control remoto.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E63A71CC-F42F-D4E5-238B-8061D75DB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10" y="3836419"/>
            <a:ext cx="4885425" cy="2736369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A32EE501-2BE2-AFF4-12CD-82234E4C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456" y="3836418"/>
            <a:ext cx="4626632" cy="2621351"/>
          </a:xfrm>
          <a:prstGeom prst="rect">
            <a:avLst/>
          </a:prstGeom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224879FC-5F48-6F14-9ADE-3392E5923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777" y="196748"/>
            <a:ext cx="2743200" cy="143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50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4437B-B394-A3E3-D4DB-D5348AC0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751" y="254479"/>
            <a:ext cx="9601200" cy="767033"/>
          </a:xfrm>
        </p:spPr>
        <p:txBody>
          <a:bodyPr/>
          <a:lstStyle/>
          <a:p>
            <a:pPr algn="ctr"/>
            <a:r>
              <a:rPr lang="es-ES" sz="4800" dirty="0"/>
              <a:t>ALGUNOS VIDEOS CON MBOT</a:t>
            </a:r>
          </a:p>
        </p:txBody>
      </p:sp>
      <p:pic>
        <p:nvPicPr>
          <p:cNvPr id="3" name="Elementos multimedia en línea 2" title="Reto 106 Sigue líneas básico con mBot 2.">
            <a:hlinkClick r:id="" action="ppaction://media"/>
            <a:extLst>
              <a:ext uri="{FF2B5EF4-FFF2-40B4-BE49-F238E27FC236}">
                <a16:creationId xmlns:a16="http://schemas.microsoft.com/office/drawing/2014/main" id="{412A3248-FF87-9DEB-7522-4152564E63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02906" y="1216205"/>
            <a:ext cx="3963358" cy="2484646"/>
          </a:xfrm>
          <a:prstGeom prst="rect">
            <a:avLst/>
          </a:prstGeom>
        </p:spPr>
      </p:pic>
      <p:pic>
        <p:nvPicPr>
          <p:cNvPr id="5" name="Elementos multimedia en línea 4" title="Sumo Robot episode1 2018">
            <a:hlinkClick r:id="" action="ppaction://media"/>
            <a:extLst>
              <a:ext uri="{FF2B5EF4-FFF2-40B4-BE49-F238E27FC236}">
                <a16:creationId xmlns:a16="http://schemas.microsoft.com/office/drawing/2014/main" id="{996109E8-491D-1161-4886-573FE5CC10A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853208" y="1230582"/>
            <a:ext cx="3747697" cy="2542154"/>
          </a:xfrm>
          <a:prstGeom prst="rect">
            <a:avLst/>
          </a:prstGeom>
        </p:spPr>
      </p:pic>
      <p:pic>
        <p:nvPicPr>
          <p:cNvPr id="6" name="Elementos multimedia en línea 5" title="Reto 33 con mBot esquivando obstáculos en un circuito para robots sigue líneas">
            <a:hlinkClick r:id="" action="ppaction://media"/>
            <a:extLst>
              <a:ext uri="{FF2B5EF4-FFF2-40B4-BE49-F238E27FC236}">
                <a16:creationId xmlns:a16="http://schemas.microsoft.com/office/drawing/2014/main" id="{57363CDF-923D-CA35-580E-96EB23C95910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1246038" y="3832884"/>
            <a:ext cx="3905849" cy="2743439"/>
          </a:xfrm>
          <a:prstGeom prst="rect">
            <a:avLst/>
          </a:prstGeom>
        </p:spPr>
      </p:pic>
      <p:pic>
        <p:nvPicPr>
          <p:cNvPr id="8" name="Elementos multimedia en línea 7" title="Makeblock mBot Soccer Game">
            <a:hlinkClick r:id="" action="ppaction://media"/>
            <a:extLst>
              <a:ext uri="{FF2B5EF4-FFF2-40B4-BE49-F238E27FC236}">
                <a16:creationId xmlns:a16="http://schemas.microsoft.com/office/drawing/2014/main" id="{333969B4-1DF7-9BA0-7837-E063C64E7CFB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tretch>
            <a:fillRect/>
          </a:stretch>
        </p:blipFill>
        <p:spPr>
          <a:xfrm>
            <a:off x="6824453" y="4005413"/>
            <a:ext cx="3762074" cy="26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5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8C1AF-823C-0E6C-76C8-D11F112F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66" y="240102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ENLACES DE INTERÉS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E833A2-EF1D-610D-F0A6-DAA01E0F16AA}"/>
              </a:ext>
            </a:extLst>
          </p:cNvPr>
          <p:cNvSpPr txBox="1"/>
          <p:nvPr/>
        </p:nvSpPr>
        <p:spPr>
          <a:xfrm>
            <a:off x="1373577" y="1086030"/>
            <a:ext cx="10449464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dirty="0">
                <a:hlinkClick r:id="rId2"/>
              </a:rPr>
              <a:t>https://programamos.es/cody-roby/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3"/>
              </a:rPr>
              <a:t>https://roboteandosafa.wixsite.com/roboteandoenlasafa/bee-bot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4"/>
              </a:rPr>
              <a:t>http://apprendiendoconrobotica.blogspot.com/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5"/>
              </a:rPr>
              <a:t>https://www.ro-botica.com/tienda/Makey-Makey/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6"/>
              </a:rPr>
              <a:t>https://paparobot.es/makey-makey/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7"/>
              </a:rPr>
              <a:t>https://www.robotix.es/es/recursos-gratuitos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8"/>
              </a:rPr>
              <a:t>https://scratch.mit.edu/wedo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9"/>
              </a:rPr>
              <a:t>http://www.futureworkss.com/arduino/Documentacion/Manual_de_actividades_con_el_mBot.pdf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10"/>
              </a:rPr>
              <a:t>https://robotix.es/documentos/storyboard.pdf</a:t>
            </a:r>
            <a:endParaRPr lang="es-ES" sz="2400" dirty="0">
              <a:ea typeface="+mn-lt"/>
              <a:cs typeface="+mn-lt"/>
            </a:endParaRPr>
          </a:p>
          <a:p>
            <a:pPr algn="ctr"/>
            <a:endParaRPr lang="es-ES" sz="2400" dirty="0">
              <a:ea typeface="+mn-lt"/>
              <a:cs typeface="+mn-lt"/>
            </a:endParaRPr>
          </a:p>
          <a:p>
            <a:pPr algn="l"/>
            <a:endParaRPr lang="es-ES" dirty="0"/>
          </a:p>
        </p:txBody>
      </p:sp>
      <p:pic>
        <p:nvPicPr>
          <p:cNvPr id="9" name="Imagen 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3FBCC7F5-FA69-0F3A-B20E-8CE6D8300A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05" r="523" b="30882"/>
          <a:stretch/>
        </p:blipFill>
        <p:spPr>
          <a:xfrm>
            <a:off x="4983192" y="5513641"/>
            <a:ext cx="2973255" cy="73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8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8C1AF-823C-0E6C-76C8-D11F112F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66" y="240102"/>
            <a:ext cx="9601200" cy="1485900"/>
          </a:xfrm>
        </p:spPr>
        <p:txBody>
          <a:bodyPr/>
          <a:lstStyle/>
          <a:p>
            <a:pPr algn="ctr"/>
            <a:r>
              <a:rPr lang="es-ES" dirty="0"/>
              <a:t>ENLACES DE INTERÉS</a:t>
            </a:r>
            <a:endParaRPr lang="es-ES"/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F8143E30-2B6E-E1CD-1DE5-9FEEF619EECD}"/>
              </a:ext>
            </a:extLst>
          </p:cNvPr>
          <p:cNvSpPr>
            <a:spLocks noGrp="1"/>
          </p:cNvSpPr>
          <p:nvPr/>
        </p:nvSpPr>
        <p:spPr>
          <a:xfrm>
            <a:off x="1046697" y="4032537"/>
            <a:ext cx="7847162" cy="27187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800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s-ES" sz="2800" dirty="0">
                <a:ea typeface="+mn-lt"/>
                <a:cs typeface="+mn-lt"/>
              </a:rPr>
              <a:t>OTRAS PÁGINAS DE PROGRAMACIÓN</a:t>
            </a:r>
            <a:endParaRPr lang="es-ES" dirty="0"/>
          </a:p>
          <a:p>
            <a:pPr marL="0" indent="0">
              <a:buNone/>
            </a:pPr>
            <a:r>
              <a:rPr lang="es-ES" sz="2800" dirty="0">
                <a:ea typeface="+mn-lt"/>
                <a:cs typeface="+mn-lt"/>
                <a:hlinkClick r:id="rId2"/>
              </a:rPr>
              <a:t>TYNKER</a:t>
            </a:r>
            <a:endParaRPr lang="es-ES" sz="2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sz="2800" dirty="0">
                <a:ea typeface="+mn-lt"/>
                <a:cs typeface="+mn-lt"/>
                <a:hlinkClick r:id="rId3"/>
              </a:rPr>
              <a:t>CODEMONKEY</a:t>
            </a:r>
            <a:endParaRPr lang="es-ES" sz="2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sz="2800" dirty="0">
                <a:hlinkClick r:id="rId4"/>
              </a:rPr>
              <a:t>CODECOMBAT</a:t>
            </a:r>
            <a:endParaRPr lang="es-ES" sz="2800" dirty="0"/>
          </a:p>
          <a:p>
            <a:pPr marL="0" indent="0">
              <a:buNone/>
            </a:pPr>
            <a:r>
              <a:rPr lang="es-ES" sz="2800" dirty="0">
                <a:ea typeface="+mn-lt"/>
                <a:cs typeface="+mn-lt"/>
                <a:hlinkClick r:id="rId5"/>
              </a:rPr>
              <a:t>http://aprendiendoscrath.blogspot.com/</a:t>
            </a:r>
            <a:endParaRPr lang="es-ES" dirty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endParaRPr lang="es-ES" sz="2800" dirty="0"/>
          </a:p>
        </p:txBody>
      </p:sp>
      <p:pic>
        <p:nvPicPr>
          <p:cNvPr id="8" name="Imagen 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1F9A9442-9B04-D6B3-C398-8436614E85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5" r="523" b="30882"/>
          <a:stretch/>
        </p:blipFill>
        <p:spPr>
          <a:xfrm rot="3000000">
            <a:off x="9468059" y="4874907"/>
            <a:ext cx="2973255" cy="73554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B37726A-C39C-6BAF-C4A2-66E33D88B0F5}"/>
              </a:ext>
            </a:extLst>
          </p:cNvPr>
          <p:cNvSpPr txBox="1"/>
          <p:nvPr/>
        </p:nvSpPr>
        <p:spPr>
          <a:xfrm>
            <a:off x="2337758" y="1201947"/>
            <a:ext cx="9054860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dirty="0">
                <a:hlinkClick r:id="rId7"/>
              </a:rPr>
              <a:t>https://www.youtube.com/channel/UCUlSUHMwoz_msUA1MIVV4HA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8"/>
              </a:rPr>
              <a:t>https://juegosrobotica.es/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9"/>
              </a:rPr>
              <a:t>https://www.educaciontrespuntocero.com/recursos/juegos-de-mesa-para-aprender-a-programar/</a:t>
            </a:r>
            <a:endParaRPr lang="es-ES" sz="2400" dirty="0">
              <a:ea typeface="+mn-lt"/>
              <a:cs typeface="+mn-lt"/>
            </a:endParaRPr>
          </a:p>
          <a:p>
            <a:pPr algn="ctr"/>
            <a:r>
              <a:rPr lang="es-ES" sz="2400" dirty="0">
                <a:hlinkClick r:id="rId10"/>
              </a:rPr>
              <a:t>https://www.prodel.es/first-lego-league-espana/</a:t>
            </a:r>
            <a:endParaRPr lang="es-ES" sz="2400" dirty="0"/>
          </a:p>
          <a:p>
            <a:pPr algn="ctr"/>
            <a:r>
              <a:rPr lang="es-ES" sz="2400" dirty="0">
                <a:ea typeface="+mn-lt"/>
                <a:cs typeface="+mn-lt"/>
                <a:hlinkClick r:id="rId11"/>
              </a:rPr>
              <a:t>http://www.communication4all.co.uk/http/beebot.htm</a:t>
            </a:r>
            <a:endParaRPr lang="es-ES" sz="2400" dirty="0">
              <a:ea typeface="+mn-lt"/>
              <a:cs typeface="+mn-lt"/>
            </a:endParaRPr>
          </a:p>
          <a:p>
            <a:pPr algn="ctr"/>
            <a:endParaRPr lang="es-ES" sz="2400" dirty="0">
              <a:ea typeface="+mn-lt"/>
              <a:cs typeface="+mn-lt"/>
            </a:endParaRPr>
          </a:p>
          <a:p>
            <a:pPr algn="ctr"/>
            <a:endParaRPr lang="es-ES" sz="2400" dirty="0">
              <a:ea typeface="+mn-lt"/>
              <a:cs typeface="+mn-lt"/>
            </a:endParaRPr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8485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2C3128B-77AB-BEAF-2F4F-280604882B02}"/>
              </a:ext>
            </a:extLst>
          </p:cNvPr>
          <p:cNvSpPr txBox="1"/>
          <p:nvPr/>
        </p:nvSpPr>
        <p:spPr>
          <a:xfrm>
            <a:off x="1618893" y="971909"/>
            <a:ext cx="901172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4703C59-4A45-1624-FB8A-AF13E0EF1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211" y="4932266"/>
            <a:ext cx="5345502" cy="18273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ea typeface="+mn-lt"/>
                <a:cs typeface="+mn-lt"/>
              </a:rPr>
              <a:t>CONTACTO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ea typeface="+mn-lt"/>
                <a:cs typeface="+mn-lt"/>
                <a:hlinkClick r:id="rId2"/>
              </a:rPr>
              <a:t>memendez@educa.jcyl.es</a:t>
            </a:r>
            <a:endParaRPr lang="en-US" sz="28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ea typeface="+mn-lt"/>
                <a:cs typeface="+mn-lt"/>
              </a:rPr>
              <a:t>@memendeza</a:t>
            </a:r>
            <a:endParaRPr lang="es-ES" sz="2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383540" indent="-38354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s-ES" dirty="0"/>
          </a:p>
          <a:p>
            <a:pPr marL="383540" indent="-383540"/>
            <a:endParaRPr lang="es-ES" dirty="0"/>
          </a:p>
        </p:txBody>
      </p:sp>
      <p:sp>
        <p:nvSpPr>
          <p:cNvPr id="3" name="Explosión: 14 puntos 2">
            <a:extLst>
              <a:ext uri="{FF2B5EF4-FFF2-40B4-BE49-F238E27FC236}">
                <a16:creationId xmlns:a16="http://schemas.microsoft.com/office/drawing/2014/main" id="{435DB410-AD5F-CFBD-4576-6700F60FC5D1}"/>
              </a:ext>
            </a:extLst>
          </p:cNvPr>
          <p:cNvSpPr/>
          <p:nvPr/>
        </p:nvSpPr>
        <p:spPr>
          <a:xfrm>
            <a:off x="1572883" y="526062"/>
            <a:ext cx="5808830" cy="428588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/>
              <a:t>GRACIAS</a:t>
            </a:r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id="{7792ABA1-925D-6392-84A5-88D29BAE9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325" y="1086372"/>
            <a:ext cx="2441276" cy="2441276"/>
          </a:xfrm>
          <a:prstGeom prst="rect">
            <a:avLst/>
          </a:prstGeom>
        </p:spPr>
      </p:pic>
      <p:pic>
        <p:nvPicPr>
          <p:cNvPr id="2" name="Imagen 3" descr="Logotipo&#10;&#10;Descripción generada automáticamente">
            <a:extLst>
              <a:ext uri="{FF2B5EF4-FFF2-40B4-BE49-F238E27FC236}">
                <a16:creationId xmlns:a16="http://schemas.microsoft.com/office/drawing/2014/main" id="{1066A70B-DA57-ACBD-246E-64795B354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835" y="4052062"/>
            <a:ext cx="2858256" cy="12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274C7-4EFA-7A4F-66E0-DB1465E3C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8148" y="178189"/>
            <a:ext cx="6075229" cy="1134944"/>
          </a:xfrm>
        </p:spPr>
        <p:txBody>
          <a:bodyPr/>
          <a:lstStyle/>
          <a:p>
            <a:r>
              <a:rPr lang="es-ES" sz="4000" dirty="0"/>
              <a:t>¿qué es la robótica educativa?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28007D-F9E4-662A-C722-39704092A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3416" y="1310845"/>
            <a:ext cx="7306124" cy="475246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ES" sz="2000" dirty="0"/>
              <a:t>Es una disciplina de la robótica, que se centra en el análisis, diseño, aplicación y operación con Robots. Va más allá de crear robots y programarlos, incentiva la cohesión de grupo, la capacidad de reflexión, la resolución de problemas y el trabajo en equipo a través de recursos tecnológicos.</a:t>
            </a:r>
          </a:p>
          <a:p>
            <a:pPr algn="just"/>
            <a:r>
              <a:rPr lang="es-ES" sz="2000" dirty="0"/>
              <a:t>Promueve la autonomía y el aprendizaje cooperativo, mezclando conocimientos en ciencias, tecnología, ingeniería y matemáticas (STEAM).</a:t>
            </a:r>
          </a:p>
          <a:p>
            <a:pPr algn="just"/>
            <a:r>
              <a:rPr lang="es-ES" sz="2000" dirty="0"/>
              <a:t>Es un método interdisciplinar de trabajo de carácter transversal, que, mediante la manipulación, el ensayo error, el pensamiento lógico y la lingüística, fomenta la creatividad y la imaginación para el aprendizaje.</a:t>
            </a: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5B84503C-657B-F4BF-E2E0-464FE1CFE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468" y="2155656"/>
            <a:ext cx="2541917" cy="329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4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75301" y="972453"/>
            <a:ext cx="8361229" cy="756955"/>
          </a:xfrm>
        </p:spPr>
        <p:txBody>
          <a:bodyPr/>
          <a:lstStyle/>
          <a:p>
            <a:r>
              <a:rPr lang="es-ES" sz="4400" dirty="0"/>
              <a:t>Beneficios de la robótica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AutoShape 6" descr="data:image/jpg;base64,%20/9j/4AAQSkZJRgABAQEAYABgAAD/2wBDAAUDBAQEAwUEBAQFBQUGBwwIBwcHBw8LCwkMEQ8SEhEPERETFhwXExQaFRERGCEYGh0dHx8fExciJCIeJBweHx7/2wBDAQUFBQcGBw4ICA4eFBEUHh4eHh4eHh4eHh4eHh4eHh4eHh4eHh4eHh4eHh4eHh4eHh4eHh4eHh4eHh4eHh4eHh7/wAARCAG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+iiivsjwgooooAKKKKACirEdnO0JnKFYh1Y/09a04dIVQ0ZxKkqZjlH8Jrz8RmWHoL3me3geH8bjNYxsv6t5mJRTnRo3KMMEHBptd0ZKSTR404ShJxkrNBRRRVEhRRRQAUUUUAFFFFABRRRQAUUUUAFFFFABRRRQAUUUUAFFFFABRRRQAUUUUAFFFFABRRRQAUUUUAFFFFABRRRQAUUUUAFFFFABRRRQAUUUUAFFFFABRRRQAUUUUAFFFFABRRRQAUUUUAFFFFABRRRQAUUUUAFFFFIAopVVm+6M+taLWMVqoeeZDIuGMXYiuavjKVGyk9X0PSwWVYjGXcFaK3b0RSt4JJpERRjcdoJ6ZrS07T4/tM1tdriQLlG7fUVOkKBjbof3M48y3b+61TG8QxJLcfKQDGx7q1fP4zMcRVXLSWj+/wDroz7nKMgwOFaq4l3ce+z8vyaZFcRxz2hluRKz2/7tokPU9jioYria1sRHKximj+aMN/Evoagm1SQSb4flcptdv72OhqhJI0jlpGLMe5rfCZZUnG1Ze7uceZcR0KM+fCNudrN7Jrv6kt/cfargzeWEJHIB71XpTSV79OnGnFRjsj4bEV54iq6tR3b1YUUUVoYhRRRQAUUV3PwL8N2nir4k6fpmoQCeyAeWeMkgMqr0OPfFRUmoRcn0KjFydkcNRX2fqHwv+E+nyQR32kWFs87bIRLcMpdvQZPNcb8Yvgj4Zt/Cd9rXhuF9Pu7KIzGLzC0cijqOehxXDDMqcpJWepvLCySPmKivVf2afB+meLvFt4utWYurC1td7RsSAXZgF6fjXvN/8MfhHYSLHfaVptq7DKrLdFCR68tV1sdClPks2xQw7lHmufGNFe2/tHaJ4B0LStKh8JW1it1PM5le3n8whAOh5OOTXpfwz+EPgy48CaRdazocdxfz2yyzSM7ZJbnsfeieOhCmptbgsO3JxTPkeivUP2kfBlh4Q8ZW40e1+zadeWweOMEkK4OGHP4V6l8Gfhd4QvPhlYaz4h0aK5up43naR3YfJkkdD6VU8ZCNNVO5KoScnHsfLtFd58ItA0/xd8WLexktAdLeeSVockDyhkgevpX0rqHws+FOnqrX2j6faq5wpmuCgP0y1KtjY0pKLWo6dBzTdz4uor6I+PHhz4Z6F4AmuPDtppx1KWZI4mgud7KM5Jxk9h+tWv2dfhn4Y174frrHiHSY7ya4uH8pnZhhF47H1zS+uxVL2jQ1h25cqZ820V9kS/Dz4NxStFLZ6PHIh2srXmCD6Ebq8B8Y6HoGofG+Lw74atoY9MNzDBthcsrdC5Bz9adHGxqN6PQU6Dj1PNaK+qvjL8O/APhf4a6tq1poEEV5HEI4H3tkSMQoIyffNeJ/Bv4bX/xA1hl8xrXS7Yj7TcYyf91feqp4ynODnskKdGUZKJwNFfZcPwx+FPhmyii1Ox08FgF82/n+Zz+J/lXF/G74efDXS/Atz4j06MWc64W2+yTbkmcnhccjH0rKGYwlJKz1LlhpJXbPmiivob9mn4b+HfEfhC81fxFpSXjPdmOAszDaqgZ6H1NebfG3SNKsfihdaD4Z08Qww+XCkMRLbpCOevfJraGLhKo6fYzlScYqT6nBUV9QfDL4BaLZaXFqPjPN3eOodrbftihHXBI6muwHw2+FPiGzlt9P0vTJQh2u9nL8yH6g/wA6wlmVNPRNmkcLNo+L6K7n4z+AZfAHif7Ekzz2FwvmWsrddueVPuK9T+BXwV0fUvDdr4m8Vxvcm8Xzbe03bUWPszY6k9celbzxdOFNVHsyI0JSlynznRX2VJ4D+Duriaxt7PR2liBDi3uMSJjqeD2r5I8VR6XD4j1CHRWlbTkuHW3aQ5YoDgEmlh8UqzaSsFWi6fUzKKfBG008cKctI4UD3JxX2Rpnwe+HdpoVrJqeh2/mR26GeaWVlG7AySc4608Rio0Lcy3FToupsfGlFfXniD4F+ANb0xn0RDYysv7q4tpjIhPuCSCK+V/Fuh33hnxDeaJqCgXFrIUYjow7MPqKMPi4V7qO46lGVPcy6K+t/ht8I/BM3w/0e81zRYZ72a0WaeV5GX7w3c844BFXm+H/AMF1BzbaNx/0/f8A2Vc7zKHM0k2afVZWu2fHVFafis2J8Tal/ZkSxWIupBbopyAgYhf0qfwNpP8AbvjHSdIK7lurpI3H+znn9M138/u8xzW1sYtFfUfxy+H/AID8L/DbUdTsdBggvPkit5A7ZVmYDPJ9M18uVlh66rx5ooupTcHZhRXX/CLwjL408cWWkbT9lB867cfwxL1/PgfjX1Snwh+GrSNEvh63LoAWHmPkA9M81lXxsKMuVl08PKoro+J6K3PiBp8Ok+ONa0y2j8uC2vZY4kz91A3A/KsOuuMuZJmLVnYKKKKoQUUUUAFFFFABRRRQAUUUUAFFFFABRRRQAqjLAZxk9a2P7LtgRbrIzXLJvVv4W9hWNW7pF0slsT5Ye4txlAepXvivHzeVenBTpt28j6rhaGDrVp0cRFXa0b/G3n2HTRrJp6m3aO3g24lBHO4dqbp9zcTopJtl8vAYuPmZfXNQPfwW8svl4uIZvn2Efdas+8upLqXzJMD0CjAA9K4MPgKtaDjNabpvc9vHZ1hsJUjUpyvJKzitnbZ32S62XmX5dSFvNLFbxpJGrkxM38B9qzHkeR2d2LFjkn1NNPNFe3hsFSw+sVr3Pjsfm+KxztUl7vRdEFFFFdZ5YUUUUwCiiigAooooAK9+/Y10nzNd1vWmTiCBLdDjuxyf0X9a8Br66/ZM0n7B8MDqDLh9RvJJc+qKdg/VWrgzGfLQa7nRho3qHSfEn4b2vjjW9Hvr/Vbi3t9NfeLeJB+8O4Hls8dMdK5L9pf4gDQPD03he1s7j7XqEOwzsmIljPXB7ntVzSdK+Ilx8dLvWJjc2fhmPKKkkwKTLtwNqAnnPPasn9sSaxXwVpkMmw3j3uYR/EFCncfp0ryqEf3sIyd1+R2VH7kmtCL9jrSfs/hXVdXZcG6uRGhx/Cg/xNdR8Uvg7Y+PvEMer3uuXdqY4BCsUcalQASc8/WtP4CaWdI+FGiw7MPNCbhh6lzn+WK8f8S+HPjxeeINQurN9QgtZbh2hRL6MBUycDG7jiru515SjLlJ0jTSaueaeLvCdpo/xS/4RHTLqW9jjuooDLIoBLHGeB6Zr628ea/H4K8O6PMCqQ/brW0cdvLY7W/Ic/hXzH8DdNvNa+N9n/aUjz3NvNJcXLO24lkzkk9+cV6V+2Vq3l6boWjxvhnme5cey8KfzJroxMfaVYUm9lqRSfLCUjd/au8OtrHgqy1GBN01ldKuQOdknyn9cV0XjuZfCPwGvEjIRodKW2THHzuoTj8ya0vAt5a+N/hdpNzdYlS5tUEw/wCmiHB/Va4P9r3VBZ/D+w0lDg3t4CR/sxjP8ytcVKXPKFHszaaUU6nkcZ+xzpXn+JdW1dl+W2t1iU4/iY/4CvZPi18NLX4iCwW91a5so7PeVSJAwYtjJ5+lcv8AsjaV9j+HE+ouuHvrtmB/2VAA/XNc/wDFTQfjPqfjrUbrw2b6HSiyrbrFeoikAAZwW4zW9STqYptStYiCUaSurnk/xs8Ead4D8SW+i6fqE18724lkMqBSpJIA4+lfWvws0k6L8N9D01QFkjskLZH8bDcc/ia+Pn0rxFqXxSs9E8Syyz6qbuK3n8yQSMBkHGRx0r61+MWvz+EfhpqGpafKIbmGNYrZsA4YkAcVpjVJqnTvdsig0nKR4x4t/Z/1RRqviC78U2WP3t1IPIbpyxHWuT/Ze0r+0virazld0dlC85yO+MD+dY+s/Fzx9q+lXOl3+tGS2uYzFKoiUZU9RkCvU/2NNK+XXNadepS3Rv1P9K2qe1o0Je0epnBwnUXKjX/bG1Y23g7SdHVvmvbwyOPVI1/+KZa7f4GaLb+HPhXph2BXmgN1OwHJLc/yrwv9r3VftnxCtNMRsrYWQyM9Gc7j+gFfQ3w4ubfWvhfpLW8gKTacsJI/hO3af1riqRcMLBdzog1KtI+Ofib4pvvF3jK+1S9mZo/NZLePPyxxg4UAfSufa7uzYiza6ma2Vt4iLnYG9cdM16Jf/BH4irrc1pBogmi81tlz56CNlzw3Jz+GK5rXPBup6H44t/Cd+YXvXlhRhEdyjeRxn8a9mlUo2UYtaHDOM+bU+uvgdpg0H4S6LFKArG2+0yk+r5b+RrxD4HWMfjD486pr90okjtZJbtQefnLbU/Kve/iJeR+GfhXqk0ZCC004xR+x27V/nXgX7HmoW9v421SymcLNd2Q8rJ+8VbJH5fyryKLk6dWojsnbmhE7z9rTxZd6P4Ys9BsJnhk1NiZnQ4PlL1H4mvPP2Qmuh8RrtYmb7ObF/OAPBORtz+Oa7/8Aad8AeJPFtzpWo+H7P7abdGilhDhWGTkMMkZra/Z3+G9z4F0e61DWhGurX2A6KwIgjHIXPrnk/QVUalOGE5VuwcJSrX6I4/8AbOaP7N4eXjzt0v1xgV6T8DPEOneJ/hhpkMEiedaWiWd1CD8yMq7enoQMj614f8W71vin8Zbbw1o95EsMCtbQTNyjOoLMeO2Ril8D/Dz4ueCfGtrPpmnfujKqzyR3CGGSPPO4Eg9PaqlSj9XjCTtJakqo/atpXRj/ABr+F2qeA7+TWNPmkm0eeU7JlJDwlv4W/wAa8sr7h+Or2a/CTXzqGzYbX5c/89Mjbj8a+HhXZgKzqw97dGGJgoS0Oq+Emlf218SdCsNu5Gu0d/8AdU7j/KvqD9p7Vf7L+El9ErbXvZI7ZcehOT+i141+yPpX234jXGosuUsLNmz6M5wP0zXq37SHg/xT42tdG0vw/axyQRzPLcSSShFQ4wM55PfpXNipxeKjGT0RtRi/Ytox/wBjm4vJfCOsQyyO1tFdr5IY8KSvzY/SuA/aMsV1P472+mW6Ze6W2iYL1LMcV798PPDmm/DH4fC1u7uMLAGuL25Y4DOev4dhXgvw4vT4/wD2lY9cZSYI5pLpQeyRrhP1K1nRnerUrR2SKmrQjB7n1Bf6THc+HJdFjla3je2+zq6DlBt25FfOfxM+BmheEPBOpeIT4hvZ3tkBjjeJQHcsAB+Zr1745WnjO+8Kw2nglZvtzzgyPFMsZVB7kivmn4k6Z8U9I0SP/hNLq9/s+eYKiS3ayB3AyOATUYKMm01O13sVXlFaNHndeq/ss6V/aPxWguGXclhbyTn2P3R/OvKq+kP2NNKxa69rbLyzx2yN7AFj/MV6mNnyUJHHh43mrl39sjVjD4d0fR0fBuLhpnHqqjA/U18xds19J/tIeBfHHjDxjazaJo7XVhbWojR/PRQWJJbgnPpXm3gP4Xa5cfE+y8Na9Ym28lVurtd6viIHoSpI56Vjg6lOlh1rruaVoynU2Pbf2Z/CcfhXwDJ4h1FRFd6ivnyMwwY4F5UfzP4irnwJ8WP4v1/xdqhYtCbxFtwT0iAwv+Ndx4l1bwpo9gmmeINS06wtriIxpDczLGJEAwQAe1Uvh9/wgSi6TwTJpDD5TcCxkVvpnFeTOpz80pLVnZGHLZJ7HyV8e7f7N8X/ABEmMBrgOPxUH+tcNXqP7Ulv5Hxgv2C4EtvBJ9fkwf5V5dX0OGd6UX5Hm1VabCiiitzMKKKKACiiigAooooAKKKKACiiigAooooAKVWZc7WIJ44pKKTSejGm07oTFLRRQIKKKKBhRRRTEFFFFABTgj/3W/KpLKBrq8gtkBLSyKgA9ScV9eXVn4e8OeGRd6hZ2qWtlbr5r+QGOAAM4xknNfNZ/wARRyh04Knzynskd+DwTxN3eyR8enjrxRX1hceG/Bvjnw4lzbWds0Fwh8m4ij2Op9fwPavmNtDvG8Uv4etkMt0Lo26Y/iIOM/1pZLxLRzNVOaLhKG6YYrASw7VndPYy8E/KBknoK9u8HfHi98K+E9O0KLwnG0NlCIhK87LvPdvu9zk123hHwF4X8E6Gb7VFtpbiJN9zd3GCqnvtz0FaXh7XPBPjNLmy08Wt6IR+8ieDadvqAR0968DGca0ZuTp0HOnF6y6HZSyucUrzSk+hw15+0zrDwstr4Zs4pMcM87MB+GBXkPjTxZr3jLWv7V1y4a4kUBY0UYSNf7qjtXRfG/wdb+FfEMUmnqVsb1C8adfLYHla9O/Z40Gz/wCEA+3XdnBLJd3LspkQMdq/KOvuDXrYrPcHgsujmFKF1KyS6mEMLVrVnRk9jL0z9o2807TLaxi8IwCK3iWJc3JHCjH92pLr9pfUJrWWFPC9ujOjKG+1E7SRjP3a7nRtQ8Ga7qd/o9na2c11ZEieJrYDHOOOORmvF/2g/Cul+H9csrnSYVt471GLwp91WB6gds1w5VxBhsdi1halBwk1fV/M2xGFq0aTqKd0Ynwq8fP4E8Q3mtf2Ymoz3ERjAeXZsy2Sehr1ePxx4T8Q6gvjTxSbaO8itfJgsVUzCJckk8jBY5/Cq3wh+Fen2mmQa54jt1uLydRJFBIPkhXqMjua6+w8V+A7zXB4bs7ixkuslFjWD5GYdVDYwTXnZ9n9HFTnRw1OUlH4pR00NcHg500pVJJX2TOEtP2g49Jnmi0vwrC1qGPk5n8vA7naBjmuE+LvxIvfiLdWE02mLYx2aMojSQuGJOSegrs/2gPAem2OnDxLpFslsVcJcxoMKc9GA7c0vwS17wLpfhaHT9XubU6nc3J/dyWzO2ScKMhSK9TBZphMPlccZgqLlbS3W/W5z1aFWdd0qkrEPgX473XhTwnYaBbeFopo7SPb5huCC5JJJxt9TW037TOpKMnwjBj/AK+m/wDia9I1iDw5pGnTahqNnY29tCMySGAHA+gGa8X+NvirwlrOgWWm+F5bWaeS5BlaK3aMqoGAOVHUn9K5Mr4khmVZKOFfK3rK+iNa2Dlh4a1NexxWjeNriz+JreOZ9NW7ma5e4+zlyF3MDjnHbPpXSfFf4y33j3w5HosmjxafGs6zM6TFy2AcDGB617KulaT4f8BCSWwtS1jp+WZogSWCf4186/DLwhceNvEzW5YxWiEy3UgH3VJ6D3Nepl3EWFxkauIqQ5Y0utznr4OpScYJ3cjko43kOI0Zz6KM16t8LvjBc/D3w1/YsfhxLkvM0rzSTFCxOO2PavWp4/Avw90mJriO0sYj8qFk3yyn+ZrJ1jxP8Ndd8N390X0288iFmMEkeyUnsACAevpXnri+WMa5cLJ027XNv7O9le9RKR4B498R3Hi3xbfeILmEQSXThvLDbggAAAz+FdP8K/it4j8BxNZ20K3+mM2420uRsbuVYdK4ews5tV1eGxsYSZbmYRxIvYseBX1noHh/QfDujabo72trJLt8sM8YJkfGWP8AOvW4gz+hlVOFOVPmcunZHNgsJUxE3JO1upxN3+0zcCDFv4VVZiODLcHb/KvKJ/H95e/E2DxzqdhBcXEMyy/Z0JVDtGFGea6z9p6wt7PXdHmtreKBJLV1YRoFBIb2+teQV6GTVqGNwkcRCNuZGWKU6VR05O9j174mfHC/8a+FJvD50OKxSaRGeRJy5IU5xjArzDRr7UtG1S31TTZJra7t3DxyKDlSK3/g3pK618TdCsJI/MiN0JJARkFV+Y5/KvsPxfeeB/CWnLqGv29hZ2zyCNXNruyx7YUE9q6KlWnhX7OMb3FCEqq5mzxDRf2k9WgsVj1fw3HczqOZopCgb3II4rm/H/x28U+KLCXTdOt00ezkBWTyWLSup7bu34V3vxa+JHw1v/h/qlj4cms5tSuIxHEqWTIRkjJyVHbNW/2TPDVi3gC81W+sYJ3vL0hDLGGwqADjPuTWC9lTg6sqdi/flLkUj5y8Ia9f+FfEtnr1jGjXNq5ZFlUlWyCCD+Br3K1/aYuGt8TeFFecDkx3B2k/lW5+1f4Vsj4GttYsLGGB7G4AkMUYXKPxzj3xWR+yB4es7rS9c1e+tIZw0yW8fmIGxgZbGfqKupUo1aPtpR2FGFSE+RM8w+KXxU8ReO1S0vFSx0+Nt62sWcFvVieTXAV3vx/u7W6+KmrLZwxRQ2zLAqxqFX5Rz0964I9K9ChGMaa5VY5ZtuTuz0X4PfEyb4dw6h9n0JNQkvWXMjSlNqrnjgHua7yb9pfWDGRF4St0fsWnYj8tteufDTw1o+j/AAz0j+0NPsy0Vis08kkKkjI3Ek496xW+KHwZXP8Apun8f9Q9/wD4ivJnVp1ZuXs7s7YwnCK96x85fEL4neLPG/8Ao2qXPk2YbIs7cFUz792P1o+EnjqT4e61d6smjpqEk8HkrvkKbBnJPQ9a6f4NWtt4v+Pk+oG2jeyE092qbBs2ZOwY/Ku9/a5Om6Z4U0vTbOytYJru7LsY4lVtqL7e7V1upTUlQ5dzHlm17Tm2Mj/hpy//AOhStv8AwLb/AOJrgPjF8U7z4iwadBNpcenx2Tu+1JS+9mAHoOmP1rzuiuing6MJc0VqZyrTkrNgOles/C34x3PgPwsuh2vhqO7/AHzzPM05UsW9tp9Kw/gX4Obxj49tbWaMtYWpE92ccbQeF/E19hQad4ce/l0+PTLAzQRo7qIF+UNnGePY1zY7EU1+7krmuHpTfvJngR/ac1Hv4Tth/wBvbf8AxNY+jfHi4sdf1bXV8KQzXeosm5jcN+7RBhUHy/j+NcH8ZrKOw+KPiG1ijWONLtiqqMAAgHj8699/ZU8M2P8AwrqTUr2xt53vbpipljDYVeOM/jUVaeHpUufl3KjKpOfLfY8A+KnjbUPHviUave24tFSFYobdXLCNR15Pqea0/g/8R7v4czahLBo41AXqqCHkKbdufY+tWfiwsOvfHO60+wgjjiN7FZIsSgD5cKTgfjX0b8W7TRfDnwr1a5j02ySSKz8mJvJXO4gKOcVVWrCMIU+XR9CI05OTnfY+WPir40l8feJk1p9NSxkW3WExpIXztJOc4HrXJMrL95SPqK92/ZA8P2uoa3reqXltFcR20EcKCRAwDOST19lqt+1xLYw+K9M0qxtoIPItjJII0C5LHjOPYVtTrxjVVCK2JlTcoe0bPEaUAscAEn2FJX0t+yt4FtY9BuvFms2kUhusx2qzICFjX7zc+pH6VtiK6ow5mZ0qbqSsj5rKOBkowH0ptfafxU0vRNQ+EGt3um2FoA9g00MiQqDxyCCK+LO1RhcT7dN2tYqtS9m7BRRRXWYhRRRQAUUUUAFFFFABRRRQAUUUUAFFFFABRRRQAUUUUAFFFFAHWfCHTv7T+IujwFcqk3nP9EGf6V9O+OtAXxR4cuNGku5LWOdlLui5OAc4rxL9mDTvP8U6hqbLxa22wEj+Jz2/AV2fxX8ZzeHviH4at0mZLYEvdoG4ZXO3n6da/JeKPb43PI0cM/epxv8APc+jy/kpYRymtGzprq+0H4a+C4YZJisNvGVgRjl5n6/qa8m/Z9txrnxH1LXrlQzxRPMPZ3b/AAJr0z43eHB4i8C3DwKHubMfaYCBkkAcj8RXlX7Nur2+n+MLmxunWP7fBsiJOMupzj8RmsMopKpkmLr023WfxF4mX+104te6tjp/2n9Ynhs9N0SJysUxM0oB+9jgA1zn7MdvJJ40vJ13eXFZkP6csMD/AD6V6J8ZPh3eeM5bO7028gguLdTGyzZwyk+1anw38H2Pw+8OTm4uo3nk/eXlyflUYHAGewqKWcYOjw99TpO9WejXW99xvDVZY72stIo4D9qedM6LbAgyYkfHtwK9V8C2KaN4I0mzkIjWCzQyFuMEjJz+dfPvizWB8QPi1ZR24LWZuY7eAY6xhuT+OCa+h/Gmm3mqeFL/AEvTZIo7i4hMUbSHCjPHOPaufOqLwuAweBqy5X8T8rl4SXta1WtFX6Ip+GPDeg6Ib7VPD8IuLi8yzyGfd5hznG7sM14fqmoar41+MunWGu2n2XyLoRC1zkIincfrnHWvZ/hb4Uk8G+Fv7Pvb8XMhkaWRgcInsM9q8V1LxRYJ8el1+N1ayjvFjMg6Fduwt/Wurh2LqYnFSpv2jjF8s/kZ41pU6ael3qj2P416xLofw8vpbUlJZttuhHbdwf0r5z+GMElz8Q9Cjh3bhexucdcKdx/QGvpf4leGv+Ez8IyadbXUcbOyzQSdVJHTp2Oa5j4RfC1vCeovrGrXUNze7SkKxZ2xA9Tk9TSyLOMHl+UV4Tf72Tat1d1oGMwtWviYuPwo1Pj7NHD8MtQV2AMjIij1O6vBvg7p39p/EjRYCuUjn89h7IN38wK7H9o3xhb6rfQ+HdOmEsFm++4dDlWk6Bc+1J+zBp3neJ9R1J1yLa2Ean0Zz/gD+de1ldKplXDVWpU0ck39+iObESjiMdGMdkd5+0bqRs/AJtVba15OqfgOTXg3w307+1fHOj2OMq90hYeynJ/lXpP7Ueob9Q0nS1b/AFcbTOPcnA/lWN+zXp32vx5LeFcpZ2rNn0ZjtH6ZrTJF/Z3DM6z3km/v0ROLtXx6h2PWPjzqH9n/AA4vlVsPclYF555PP6A1lfs16bFa+BX1DYPNvLlst3IXgD+dYn7UmpBbTSNKU8s7zuPYDA/ma2f2bdWt7rwS2lrIouLOdyyZ5Kscg4r5l4WpT4X9pFfHK79DuVSMsws+iPJvjnrE+q/EXUI3djDZt9niQ9FC9cfU1ww617x8QPg3qmteLLrVtL1G1jgu38x1mzuRj16dRXD+Nfhrc+HtZ0XR4b37bealkHZHhUOccdzX3mR57lf1Wlh6c1dR29FqeRi8HX9pKclpc6n9mjwt9ov7jxReRDy4Mw2m4cFz95vwHH410ereIJ9R+OulaXCkv2Ow3ozbTtMhXk5rsopNG+HvgaEXb+VY2UaozKuWZj6DuSc1k6D8UfBes61b6bYSXP2u4fbGWttuT9e1fAYnHYnMcXXx0aLnCzin0iu57UKUKFOFLns9H6nHftVQ7rPQbkD7sk0ZP1CkfyNeD19GftPweZ4MsJ8cxXw59ijf/Wr5zr77gepz5RBPo2vxPGzZcuJZ7X+yFpX2vx9e6oykpY2ZwcfxOQB+ma+iPiB4b8KeKba3sfE7RtHA5liRrjyzkjGevNeZ/sd6X9n8HanqzLhru7Ean/ZRf8TU3xk+D/iPxx4xfWLTXLO1thCkUUUgfIx16e9ehiJRniXzStbqKknGkrK55X+0X4d8G+F9S0yy8KwqrSRNJcOs5k74A68d6988FW//AAifwCtmJMUkGktcMe4dlL/zIFfLmv8Agm80X4k2vg+6vYr25eeGN3izj5yOOfavpr9o3UF0T4OXttC2wziO0Qexxn9BW2JV406Sd7kUnrKVrF3T3X4h/A7bJiSW/wBNKN3/AHqjj/x4CqX7Plgvh34L2dxcDy3cT3U2R0+Yj+Siua/Y/wBc+1eE9Q0N2JeyuPMQE/wP/wDXFd38Y72Dw58JdZa2VYVFsYYlXgAuccfma5KkXGo6PS5tFqUefyPi3xDfNqevX+oMSTcXDyfmTU3hPT21bxPpmmoMm5uo48exYZrLr0v9mjShqnxa05mXcloj3B47gYH6kV79WXs6TfZHmwTlNH1/qNrYHQ5NOvnWOzeHyHy+wbSMYz24rwv4ufD/AOGPh34f6nqum28ZvkQLb7bwuQ7EAHGefWvSfjV4P1Xxx4Uj0XS7+Gyb7Qssry7sFQDxx718zfFT4U6t4A0i2v8AU9atbsXM3kxxRBs5xknmvEwUVJr37O+x6GIbSfunoP7GelbrnXNaZfuKluhx3PzH+QrD/a91X7X4+stMU5SxtBkf7Tkn+WK9Y/ZY0n+zvhTb3LLh7+4knJ9VztH8q5P4l/A3xN4t8bajrya1psUVzIPLRw+VUDABwK1jWh9blOb0Rm4S9ilE+aKK1PFWjyeH/EV/ostxFcyWUpieSLO1iOuM11nwE8Gt4x8fW0M8RbT7Ei5uzjggH5U/E/pmvXnVjCDn0OJRblyn0H+z94Wh8E/Dg6rqEfl3d7Gbu4JHzJGBlV/Ln8azf2efEF94m8Y+NdXvI5oxPNC0KupG2MbwoGfYCu48f/EPwr4GNrb69NKjXKny4oYd52jjkdhUfw7+InhXxtdXVv4dacyWyB5fMt/L4JwPrXzspTlGU5R36nqJRTUU9j5j/aVt/s/xh1ZQP9asUg98oK+n/hzZp4X+E2mRyAJ9l04TSduSu8/zr57/AGrIVtvi1b3Tj5ZbSGRvopIP8q+lL+3h8U/D6W10y6RItR0/ZDMOQoZODxXTiZ3o0k9jKkv3ku58r/Ai1k8TfHO1vZgXCTzX8hPtkj/x4ivXf2vdW+y+BLPS1bD3t2Cw/wBlBn+ZFaXwI+E8/wAP7m+1LVr63u7+4Tyk8lTsjjzk8nuePyrx79qbxZb+IfGsOmafMJrbS4zGzqcq0pPzY+nStItV8UnHVImzhRd92et/slaSLH4YPfsuH1C9klz/ALKgIv8A6CT+NeA/H3Vf7X+K2szKwKQyiBMeijH86+uPhnpLaL8OdF0tAEkisUB9nIyf1NeDa5+zz4nuLy+1S58QaWPMkknkJV+ASSe1Tha8FXnOTHVpy9lFRR5H4A8OXPizxbYaFag5uJR5jAfcQcs35V9VfG3WE8DfCj+ydFhcTzxCxtVjUnYuMM3Htn8TXNfsoeCv7M0i68VXsYM96xhtCR0hU8sP94/oK6bXPjf8O9P1S5028uLmaa1kMblLUuu4dcHvSxNV1qyUVdRCjTUIXbs2X9Cha8/Z+ggdWDNoJUgjnIiP+FfE+MfWv0A0nVNO8TeEF1HTdxsr22bytybTtII6dq+BLtDHdzRnqkjL+RrbLJazRGLWiZFRRRXrnEFFFFABRRRQAUUUUAFFFFABRRRQAUUUUAFFFFABRRSHrQAtFIOtLQB0fg7xv4g8JRXEWizQRLcMGk3whySOnWqXivxDqnifVP7T1eZZbnYEyiBQAOnArJorjjgMPGs66gud9epp7WfLy30O8s/i342trGKyS9tmhijEY32ysSoGOSetcQ08v2o3KP5cu8uGT5cNnPGOlRUUYfL8Nh3L2UEubey3HOtUnbmd7HoGk/F/xtYWotzfQXSqMK08QZsfXvWL4q8eeKPEyeTqupMbfP8AqIhsQ/UDrXM0Vz08mwFOp7WFGKl3sXLFVpR5XJ2L/h/VrzQ9Xg1TT2RbmA5jZ0DAH6Gu1/4XJ46H/L9af+Aq153RWuKyvB4uXNXpqT80TDEVaatGVjrfEPxF8X67bNa32rSCBuGjhURhvriuTxSUVthsHQw0eWjBRXkialWdTWTudh4X+JXi3w7ZrZ2d+JbZeEjnQOFHoD1FT+IPin4y1q2a1l1EWsLjDrbIELD3PWuIorkeTYB1fbexjzd7F/Wq3LyqTsK3LEnkmuj8H+Ntf8Jwzw6LNBEtwwaQvCHJIHHJrm6K7MRhaOIp+zqxTj2M4VJQd4vU1vFfiLVPE+q/2lq8yS3GwR5RAo2jpwPrVrwd4y1zwkbhtFlgia42+YXhDkgdOv1rn6KmeCoTofV3BcnboNVZqXPfU2vF/ijWPFd9He6zOks0cflrsQIAM56Cqmgaxqeg6gl/pN3Ja3C/xIeo9CO4qhRVRwlGNH2CiuTt0E6k3Lmb1PSB8afG3k7PPst+Pv8A2cZ/wrB/4WB4pbxDFrs18lxewoUhMsSssYPXavQVytFcNLI8vo39nRir+RrLF15byZ1HjHx74l8V2UVlq91E9vFJ5gWOIJlsY5x1rC0TUrvR9Wt9UsWVLm3ffGzLkA/SqlFddLBUKNL2NOCUe3QzlVnJ80nqdZ4t+IfibxRpf9m6vcW8lt5gkwkIU7h05FcliloqsNhKOFh7OjFRXZCnUlN3k7nd+EPi1408KaHDoujXdpFZxFiqvbKxyTk5J61sH4+fEj/oI2X/AIBJXllFN4ak3dxQKrNbM35PF+tyeNB4vkmifVRMJt7RgruAx93pWl46+JXizxpp0On69dwS28MvmosUAT5sY5x1rjqKv2MLp22Fzs6HwL4z1/wXfzX3h+5jhlnj8uTzIw6kZz0Na/jP4reM/F2ito+tXtvJaM6uyxW6oSR05FcPRSdCDlzNahzyta4V0PgbxlrngvUJr/QZYIriaPynaWESfLnPGelc9RWkoqStISbWx6kfj58Sf+gjZf8AgGlcx48+IPifxvFaxeILqGZLUs0QjhCAE9enWuUorKOHpRd4x1KdSb3Z6LoHxo8d6Ho1rpOnXlnFaWsYjiU2ikgD3q8fj58SP+gjZf8AgGleWUUnhqLd3FD9rPuWNSvLjUdRudQu5N9xcytLK2MZZjkn8zXTeBPiL4m8E2txb+H5rWBbhw8rSW6uzEDAGT2rkaK0lTjJcsloQpNO5ueNPFWteMNX/tXXblZ7kII12oEVVHYAVY8B+N/EHgm7ubnw/cQwvcoEl8yIOCAcjrXN0UOnHl5baD5ne/U6Dxz4x1zxpqUWoa9NDLPFH5SGOIJ8uc9q1vAvxS8ZeDrQWWlagr2QOVt7hA6r/u55FcTRSdGm48rWgKck73PRfE3xo8f69aPZy6slnbuCrraxiNmHoW6156jskyzZyysH55yQc8+tMoohShDSKsOU5S1bPUY/j18Ro41jS/sQqgAD7GvSotQ+OfxDvrGezn1Cz8qeNo322ig7SMHB7V5nRUfVaP8AKh+1n3PR7P42ePrPS49MtbyygtYoRDGqWijaoGBg/SvOZWaWV5HYs7EsxPUk9TSUVcKUIfCrEuTe7PQfDnxh8c+HtBttE0y9tEs7ZCkavbKxAz6n61wVzNJc3MtxLjfK5dsDAyTk1HRTjSjFtxQOTe4UUUVoSFFFFABRRRQAUUUUAFFFFABRRRQAUUUUAFFFFABRRRQAUUUUAFFFFABRRRQAUUUUAFFFFABRRRQAUUUUAFFFFABRRRQAUUUUAFFFFABRRRQAUUUUAFFFFABRRRQAUUUqgswUDJJwKAuJRUk8MtvKYpo2jcdVYYIqOgSkpK6CiiigYUUUUAFFFFABRRRQAUUUUAFFFFABRRRQAUUUUAFFFFABRRRQAUUUUAFFFFABRRRQAUUUUAFFFFABRRRQAUUUUAFFFFABU1lEs95BCxIEkiqSOoBOKYkMzxtKkMjRp95wpKr9T2qXSj/xM7T/AK7p/wChCok7xdh7PU9D1D4Q6x9rk+wXtobYn90ZXO/b74GM1xnivQJvDt+tjc3tpcT4yy27ltn14616j4h+KZ0jWbnTRpAl+zvs3ebjNeYeMNXstc1VtQtdO+xSSnMwD7g59favmsqq5vLENYuNodNvxPZxsMvVBPDv3jFors/AvhvT9c8NazLN5g1GPatiQ2FL7WYqR3yFIp2jeGLGX4c6rrV4s39ohRJZIDgBFkWNiR3yzYH+6a+jdVJ2PH5WziqK6nUfBOpWNjPcNPbyzWqo91bIG3xKxGMnGD1GcHin3/hN11TVWnubPSrKyuRbl5WZl8wjIRcDJ4yaFViw5GcnRXUQ+Cr/AM7UPtV5Z2kGn+WZp5GOwo/3WXHUGq+keGH1W3may1OzkuEEjLb4bc6pkk5xgZAyAaftI9xcrOforqrDwTdXVvp7HVLCG51KEzWVs7HfKORjgYB471ztlbC4vktZJ4rcM21pJM7V+uKamnsDiyvRXUS+C75b+2hjvLWS1uLZ7oXfzLGkanDFgRkYPan23hbTpdF1fUB4is3Fi0QRkRtr78+2e2KXtY9x8rOUort4vB9tcWVxc3F5Bpot9Jt7wAln8wyHGTxx9KxoPC1/PrOlaXHNAZdUjWSBsnADZxn8qFViHIzBorsPB3hFL680ebU760t4r+X9zbSsQ86K2CRjgcgjn0psHgm7v7h5IbiCzjnvJLeySUMTMytjAwOBnAyaXtY3tcOVnI0V0M3hW4tNHXUNSvrayMhkWKKQMWcodrDIGAcjoapeH9Fl1c3EguIbW1tY/MuJ5iQsYzgdOSSTVc8bXFZmXRXRWvhhZoZrt9asIdPScW8d2+7bNJjOFGM8DGTU0fgu9jbUP7QvrKwisJUjmllYkHeMqVwOQRR7SPcfKzl6K63U/At5Y/bYTqmnz3tpb/amtomJZocA7wcY6EHHXFQP4NvVtWxfWR1AW32o2O4+aI8Zz0xnHOKXtI9w5WczRSZpRWhIUUUUAFBH/wBaiujsr7S9R0I6dqgS2uLVCba5VeWH91vWnFX6nLisRKglJRur626eZzlS2bKt3CzcKJFJ+maZbQz3V1Fa2sLzzyttjjQZLE9hXe6Z8JPFF1os2p3bwaeY1ZlgmyXIHrjpXk5jneByzleKqqN3ZX6nq0ssr4qD5VozmvG9zb3fiS4ntZFkiIXDL0PFYtdz4d+F2va74WXXLG7tCW3bIGyGbacYz0zXIaxpep6Ne/Y9WsZbOcruVHHUeoqcHn+Ax9edGhVTnHddRLJa2BoRja6SKo60V0Oi3elaRpDX5C3WqSEpFGy/LEP7x9a592LOWPUnJr2HGyPLoYiVWpKPK1FdX1/4AlFFFI6gooopAFFFFMAooopAFFFFMAooopAFFFFABRRRTAKKKKACiiigAooooAKKKKACiiigAooooAKKKKACiiigAooooA9q+BOpWt/4R1fwzdWAdcMxlCDayuMYY+oPSqVvZ+DPBU0MTY1TVXcICwBKEnHC9F+p5qx8MZrPw98Ppb66mjjmvHabk8lAMAfofzryuO5kvvEsd5KSXmu1c+2W6Vz08PCi5TjvI5KlepjJezk7Rjpp1LnxD/5HfVev+vP8qwq3PiF/yO2q/wDXc/yFYQ6VpFtpHUopKyOg8P8AiJ9H0qS3gjcXH26C6SQHgeXnIP1zWxrHja2urjWTZ6a9tbXdnFa2cO4EQBJFkJPrkhj+NY+leE9Y1HTku7dbcecGaCKSYLJOF+9sU8nGDUfiLTLex0fQbqEOJL60eWbJz8wldePThRWbVNy8zVOVjpNZ8UyeKT5Npca+NQu9ivZLcA2xIxnHfHGcdqf4x1rSJPEHiHRdUjuJrKTUxdRT2jKWWRU2Ec8FSPyIrmJvDeqWunQ30r20TTBWitzOBcOGOFITrzUupeEdYsbaWeU2sphdUuY4bhXe3ZjgBwOnPH1pKEE9x8zZc1zxbDqNjq1qtnJEl0LeO3G4Hy44gQA3qTWpo3jrTbDTbGNbbUkktrFrR7aKRUt5GYMDMe5Y7uQfSspvh/4hQzq/2BWtgGuVN2mYFPRnHYVVTwXrj6pJp6LbMyWovPNE6+U0B/5aBuhFPlp2tcS5kWLLxVbw6z4Z1BrSUjR4ljkXcMyYZjx6fe/SqvhLWrXSNfmvrq3lkSWKSNXi2+ZCz9HXdxuFOHgvXn1KGxgit7h54GuIZIpg0cka/eIbpx3pLfwlqc7TlbjTlggdY2uWulELSEZCK3c07ws0L3tzfuvHWnzy2dvLa6jcWcdjNY3Mk8waeVZH3bwegIPbpWRZat4dtLDV9Jji1RrG+SJklOzzVkjJIyOm07vrUFr4N1yaS+WWO3tFsZlhuXuZ1jVHYEryeucdqfq3gnXNNtbua4W132iCWeFLhWkSMkAPtH8PI596Vqa0uO8y/wD8Jbp1wslre2t4trNo0Gnu0TKXVozncM8YJHSrWh+LvD9rqGh6te6dqM17pEQgjjSRBHIoztYnqCM9PUVk3XhG+k1C4SBYrKC3igaWS8uFVVaRAwG73znFVdO8K6nfRvNHLYwwCYwJNNcqiSyD+FCfvdvzo5YNO7C7NbR/E+ixx6HPqtjfS3mi5SHyHUJMm8sN2eQQSenWrVn46ibS0sbm51ywFvcSywSadOql1kbdtcHuD0IriL61uLG9ms7qJobiFykqMOVYHBFa+jeFNX1azjurVbZFmdkt1lmVHuGHVYwfvGm6cN2JN9DU0XxNp+n6beRTvq97JdLKJLWZka3kZs4c55DDOeOcjrWX4Z1azsLXUtN1OCeWx1GNElMBAkRlbcrDPB+nvSeINKt7DQtDu0V1nu4ZWnBPRlkK8Dt0q1aeEdSV9MlvEhWK/aIwQi4VZZkc9VH9TQlG24Nu+o+DVvDp0p9DvINTbTors3VrLGU84EqFZWB4wcDkdKXX/FiatYarbmzaH7XNC0IDZEccS7Qp9TjFR6d4L1bUpVW2+ywedNJHbR3NwqPLsOG2jvjHWorDwfrF9bLNCbQCR2jt1kuFVrgrwfLB+9RaDd7jtIuXHiy3k8Q6jqYs5Qt3pTWCpkZVjEqbj7ZGas/8JdpJuX1oWV5/bb2X2UguvkZKbDJ/ezt7etYcHhjVJNGfWJBb21mrSR755ghaRMbkA6luelUhpd4dKXU0jDWzT+RlTkh8ZAI96OSLFeRRxSirer6fc6VqM2n3gRbiE7ZFVsgHHTNVK2TICiiimDYUjdMDqeBWuvhvXWh84aZcbCu4HHaq/h7T21XxFp2mK2w3FykZPpzWGLqrD0J1ZaJJsrL6lLFV1CEk9dT3XRvhLoH/AAg8UZikXWXhEy3qOQ6S4yAPQdq6rw62tN8OVXxFG0eqJayJPkgltuQGPuQAawNS1jxt4Omuzc6WNe0dQXhnicRvAgHRh6CsRNa1vVNNtvGHiDUJNO0uY/6FplmeZ1z/ABk9iBX8x18PmOZv2uIqxnBz5oyvd3/lS3Xp0P0ihRcpKnTWr6G18Lta0/SPhtpa3l1FDLcySx2yyHAkk3HC5/IVH4Z+HdprOmT6p42s3udav3dpPMc/6MuSFVMHAwKitf8AhH/G3hC68L6ZZDTbiJDLaK3PluDkMD9ev1qzpPxIGm2MOm+JtG1aHV4AIpFitWdZCONwYcYNRiVjqUq1TBJwrSneSv7yjureT6mlbDzoT9nWVmeA+JNLbRfEOoaQ7F/sk7Rhj3Xt+lUK7b442AsviBLcqzFNRhS6UMMFc8EEfhXN2eg6zeW63Frp80sL/dZRwa/o/IMXLG5dRrSd24q/r1PzvOJUsJiJc7UV5mbXY/DPSbfU4temk0u31O4s7NJbaC4kKIWMqqSSCP4Se9clcwTW07wXEbRyocMjDBBrb8Ja1Y6XbataalZT3VtqVskDiGUIy7ZFcEEg91r06qk46HNTkpWfQ038MyapqmoSXEFnoUVjEjSw2oe44bgEAFiffnioP+Ed0UeDrvWTrhM8WofZYVFu22QCMt+GffpUGl6toWnaw95aW2sW0YVfK8q7USAjrk4wQfSrOp+KrHVLLVrW70t4o7u8F7b+Q4HlSBCuGGOQc54xWVpl6FnUfB8X2jUrq71Cx0u0sfs6yeXG7gmSMEbRySfX8aZqPgVbSS7tU1+zuL2C0N8sCRviSAKGzuPAbbztNVdf8WrqllqdutkYvtz275L52eVHs/HPWlm8WLJrtzqn2IjztLNhs3/d/dCPdn8M4oSqA+Qrx+FLp/EOn6N9rh8y+tEukfadqhkLYPvxVnU9KspNM8LIrR2bXdrK084iZyxErAEqvJOABV3TfGmlwXWm6pdaLPPqdlZi0DLOFiZQpVWxjOQD9Kg0bxlBZRWEEtjKyW1jLaGSKQLIN7lt6EjgjOKG56aAuUyvFXh59Bmss3QuLe9g8+GTymjO3cVIKtyCCDVi48JXUN5fRPdwi3tLJbz7Tg7ZEYDaB7knH4GmeMPEMfiAaZDDbTxJYWxt1aabzHkBctuJ9ea2/E+oT2Hw+0zQbwRDU5CTMVcMy26nMaNj3JOKalNJdxWWpz2gaDHqOlXmq3upRadY2siQmV42cvI+Sqqq89FJJ7Yrqdf8Fx3OttHYzQw2Fnp1vNPcQwtIHLjghV5JJrmtB1qxt9EvNF1axmubO4njuEMMgR45EDDjIIIIY5Fbh8fRm+ulWwuLfT7m0htmjt7krKnlfdYPj/OamSm3dDXKV3+H91DeXiXWoRx2ttbRXImSB3eSOT7pEY+Ye+elZmieH7PUtSntF1nYqSBIpBZyP5mTjOAMqPrVm38QabHrraix135UUQyC9BmXHUMSMEH0rVHjyyka4Mml3FvuvvtiC0nEW/gDZIccjjPHqad6iD3LmZP4MaxstQu9W1a1s47G9eycbGdnkAyNoHY/pRN4MaP+zLddWtpNQ1OOKW2tFRs7H7s3Rcc/lUXirxSNcs76D7GYPtWqPqBO/O0MuNlMn8US/wBv6Rq9vbhH022hgCs2Q+wEE/iDTtUsL3S5b+FbVLu2urPVrbVbaDUYLa9RYmQpufH8X3lOCM1b8VaRp0Wl3phhitmHia5tVkVCdkQHC4HOB6VTPijTLOEx6NpU8Cz3sV3dGaYMT5bbgiYHAz3NT2fjmOG9Nw2l+Yp1ibUSrOOBICNo46jOc+1KSqXK90y/Evhk6RplpqcN8Lu0uXaMEwPEyuoBI2t2wetc/wAV1HivxRb6todrpNvbXgSC5efzrq48123Ace2MVy1a0+a3vESSWwUUUVoSFFFFABRRRQAUUUUAFFFFABRRRQAUUVPYwG4uEj6DOSfapbsDNyeZk0ZC7EgIFHNVPD9qlzrUOWYBP3vHcg5rfs9Dh1iwjlN1JFGCVCoARxxmrlj4ch0y6+1xXMkhClSrKO9c17MxTsQ61odtquqXOozySrLO25guMA+1cLOnlzyR5zsYrn6GvT68zvf+Pyf/AK6N/OtKTZcW2d5pfjSFPDmm241SfSrvTYWiXy7JJhKMkghjyp5xXM+ItWt9R0rQ7aPf5tjayRTFlwCzSu+R+DCsPtRVRppM15nsdjqmt6Nc6hp3iSOadNUtPs+60aHMbNHjkPngED0qabXfD9mNautNnvLi41ggNDLEFFupkEjZOfmORgVxFbfhHTLXU5tQS634t9PmuE2nHzouRSdOKWo1I1dR8TafcXfimVBNjVYkSDK+jA/N+VbPhvVNL1KzuIpmuI4LLwuLS4dUBIYSk5Udx8wrjU8N6lJosmqxNayxRRiWSOOdWkjTONxXqBnFHhzRdU1aC9k09444YEX7S8kwjVVY4GSe2ahxi1ox80rnS2/ijRtMhtNNspbqe2tdPu4BO0exnlm/2c8KKyNI1DR7rwsNB1ee4sxBeG6hmhi8zdlQrKRkc8DBqD/hEdZGqtp5igBWEXDTmZfJER6Pv6YqSPwZrsmoXFkkMBaCBbl5fOXyvKY4EgboV96LU7bheRoeJ/Fdlq2naxbxRzRm6vLWSAMP+WcMZTLH+8eDS33ifT5tZ1y8An8u+0oWcWV5D4Tr6D5TWVN4V1KGwN9NPYRwneYt1yuZlU4LIP4hmnHwjrQ0w3xjtwohE7QmZfOWL++U67enPpRanYE5G+vijTZvEdzff2lc2trJBbRPbvaCZLgRxKrBlJwOVODVS61jwvq1nHYT/a9LtrK9luLYRReZvjcg7cZ4Ix+tYbeGtYTUL+xNt+/sF3TjcMAcYwe+cjHrmp9T8I6zp9n9qnjgZRIkUqxzK7Qu/wB0OB93NHLT7h73Ym8a3Njq7z+I45mS5vr1wlrkExwqoAZj6n/Gtrw/4xt4fDGm6e2pTaXdaY0hR0skm80M24EE8qwNc/qXhLVNO1RNMvpLGC7LMrxvdKDEV/v/AN32p6eDdcbUHs0it2ZLUXfmidfLMOcbw3TGTTag0lcFdO5H4k1mHVNJ0mBWke4tEm89nUDczyFsj86vTeIrF/E/hvUv3/kaZb28cw285jPzbRVGXwjrKapa6ekcEz3UZlhlimVomQfebf0AGDmifw9Ja2OpyytDdG0SJ/NtbhHjXc2OfX8Kr3LC1PQtGxLpGkpG1yl9d3FxNZXcdh54t45XwBvzhCOSeuM5rmYtU0OC50pdUu7hbvw/K8ai3j3pdBZCwIbPy5Pesa50rxBpugNex34aw3Kkq215uEbMOAyqeM81z3Ws4Utb3KlJ6HSeJfEEOreH7G1COlxHqF5dSLj5QJihXHv8prX+FkiwxanNqVrJJpMEQujIR8izxnMYz0yTxiuEqUXNwLY2omkEBbcY9x2k+uOlaun7vKRzajr+5lvL6e8nYtLNI0jn3JzUFFFWlYkKKKKoC6NW1QR+WNQuQmNu3zDjFVrW4uLS8hvLWQpPDIJEb0IOajo7VFWKqxcJaphhlDDz56aSZ7mfiFq3inwRLpdr4Xv5tR1CI2wlRD9n54Lbu2PSrukeGda1n4e22hatZtp19ozeTFI5BjnUDgg+mDiuY/Z68W31vrC+E5VSSzmDyxOzYaNhzgeoNdr4RvtS8QXHinxDdXky2cbS2VpaA4RVQHLEf3j/AI1/O2e4Srk2Jq4bD0o0oRkpqV2223ZW/G6P0jAYuS5cRTepV8DaVY+E9fthrGpW4vNQDRWax5KNjr83TNTP4u8SeFLjUNP1/Rr/AFYrI8tjd2sWVaM8hWwPlxWVo3h+68SfBOwtrFEfUILrzrZ2bBQrJyQfpWh8dPF2o+HdAtNLtBH9o1GJo5pt3KAAZwPfJ5rihR/tHNFh5RVWpOTjJN8tuXZprZW3XU3xuMniJOvWZ4f4t8QX3ijX59Y1AKskmFSNekajooqrb6lqFvEIoL24jjHRVkIAqmn3cUtf0hg8NTwdGNGirRirJH5pjZRxdRymrrzHSO8kjSSOzuxyzMckmn2kE11cxWtvE0s0ziONFGSzE4AFRVq+D9VTQ/FOl6vLG0kdndJM6r1IB5x71vJuzZnFJWXQ25/Bd1Y+GdU1C+ET3FtNFDGLe4WQB2YhlbbnB9qztQ8I65ZW4mlto3HmJE6RTK7xO33VdQcqT71vQax4d0LS9Qj0/VJ9TmuL+G6jRrZkUKjlsMT/ABc/SrHi7xVb30V3JpviKOOG/uI5JLZNMEcqANuyzgclTyMHmudSnc1tEw7LwPq02vWekTXGnxTXEhjIF0jGNgMkMAeD7VXi8H6zMbtoRaPBaSCOaf7SgiUkEgbs47V00vibQYNY0jUrm8j1PUILzfcXtvZmEtCRj5wcb3yc5x+NYOpahpdt4W1LQ7PUHu2m1KO4jcQsiugRgc57gnpTUqjYmolOLwlrkmlnUEt4vL8tplj85fNeNerqnUrweaavhfU30SbWIzZyWkCK8pS5UsgY4GVznPtXXyeNLe40mzntdYh0y7ttPFo9u+mLK7lVK5SXHAYep45rJu7rw5F4Z07T7PVyYkZLi/t/ssivcy5+YbumAMgfnQqk+oWiY03hXWItOF+kdvPEXRGFvcLIyM/3QwByMniotb8P6hooDXzWu4tsZI7hXdGHZgDkGu01nxH4dj0LWNP0y/jRb2W3ezjt9P8AK+zIkgb5m6swHuelYnjbVNJ1DSoR9th1PWPO3PexWhgLR46SZxubPfH40RnNvVA1Gxk2HhzVLzSTqirbw2hLCN551j80r97YCfmx7VLF4R1yXTherbxYaIzLCZl85ox/GEzkirs93ous+E9KtbzUn0+90mGWERG3Z0nVnLqVI6HJIOfati28ReH/AO17PxVLfTpe2tkIDp4gPzuIygw/Tac5Pem5yBJHO6b4O1u/tEuIUtY1eBrhEluFR2iXOXCnnHBp1r4J8Q3NrDcRW9vi4iMtujXCB5lGfuLnJ6Gu7htmk0nSdJju4LXX30oxmaSyd8RSBmCCUHao2HGcHHrXLxeItNj8S+FLt5ZfJ0q1jhuSEOVZS2dvqORSjVqS2G0inoPhC51oafDbkWr3ME8zS3EqhCI8/dHUdMc1X/4Ra+k0uOW2tzNOJJxI6TK0TrEqsdmOSQDn+VbukeJ9Hhn0RZpZljt4r2G4YRk+WJtwVsd8Agmqln4hsdH07RbSzumu5NO1OeaVhEVWSF1ReM+oDDFLmqCsjnrPQ9Quba0uFSKOG7d0heWVUVioy3JPAHrV1vCGuLfrZ+Tbnfb/AGoTC4Uw+VnBffnGM8fWuim17wrJ4jFvGANJtLFodOkuLcusczHcXePvySO/aptR8T6fcXmjpY68tq1lYSW9xO+nfuZmMhbb5QH3CD6U3Ooug3GJwOp2M2n3jWszQu68loZRIpz6EcVVrZ8ZXOk3WtvNo0Sx25Rd2yMojPj5mVT90E9qxq3i9DNhRRRVCCiiigAooooAKKKKACiiigArT8P6DqmvXL2+l23nSIu5vmAAH1NZlbvg/wAVal4Xmnl0+K3dplCt5yk8D6EVnUlJL3UBrWnw68URXcEl3pq/Z1kUy4lU/LnnivUE0fSlACafbqBwP3Yrzw/FvxMykG103/v03/xVVD8TNez/AMe1jn/cb/GuWSrT3RMk+h3OpW8FrdtFbRJFHgHaowMnrVG6/wBS1cPdeOtZuZjK0NmCR2U/41A/jHVmUqYrTB/2T/jTUJdjPkZ2NeZ3v/H5N/10b+da3/CVan/zztv++T/jWI7tJI0jYyxJOK2pJrdFxi0JRRRW5YVteEdUttLuL97pXK3FhNbpsGfmcYGfasWipaurDPRJfFXh2HQ9StbETRC904W0dqtqqiJ/l3FnzlskGs3wIli3g/xUmozTQW7R2wMkSbip83g47iuNp6SypG8ayOqPjeoYgNjpkd6z9kkrIpTdz0Sw8a6VZSNpdu9wun/2Wlit2YFd9yvv37DxjPGM9Kzb7xRC8eswSalcagLnTUtLaQ24hAxKHK7QeFwDXFUUexjcPaM7DQtZ0i38NPY6pdzXsflOI7F7UERSHO1kkzlRnBPFaeseM7e/0kyQarc2V02ni0ltVs0YP8mwgSdQpFeeUU3STdw52dzdeM7X+wdO+zwyHV90C38jD5ZY4D+7GepyMZ/3RVjxV4vtdRWeW11a58u7uY5prJrJEACtu5cctg9K8+opexiDmztItf0O58da9rF7G4iv5JXtJngEphZmyGKE4PHFXdc8YaXcrcRwNcyBtA/s0O0Spvl80Nu2jgLgV59RQ6MdA52dtovijTLaw0uwuY5/KSwubK6ZFGVErZDL6444qrYaj4f0qy1TT4prq/gu/s5yYfL3bJNzr1OOK5Oin7JC5md/4n8UaJceGdW0nTpJW+2XMM0EYtFhSBELfIccseevtXAUUVUIKCshOTe4UUUVQgooopgFFFFABXRWn9j6VoIupTDfajdoQkXVYV9T71ztFOLscuKw31hKLk0r626+Q6OSaKVZoJXilU5V0OCD7V6VofxbmsPBk2jS6Ssl+yMq3KEBZCwwXYf3v515nU1mFN5Buxt8xc5+teLmuQYHNuVYqF+Vpr5Hr4fM62Dpvl1Vj0TwN8V5PDXhA6O+lm4uYixt5Q2F55+YfWvPdY1PUNYv5L/UrmSeeRix3MSFz2A7CtTx7HFF4muEgVEQBcKgwBwKwajAcNZdluKqYnD07Tm9X/l2JWd1sdhot6Jo6PQm0nUNKbSb4R2lyuXt7s8An+61c+42uVyDgkZHQ0ylFe63pY8qhhvY1JSUnaXTsLRRRSOoKKKKQAKdim0ZNMBSvPFGDSZNGTSAXbRg0mTRk0WAXBpcGm5NGTQBoDWtYSzFkup3a2wXaIxKcY9PpWcKWihJIHcUUh4NFFAC9qCTSUUAK1JRRTAKKKKACiiigAooooAKKKKACiiigAooooAKKKKQBSYpaKAExSiiimAUUUUAFFFFABRRRQAUUUUAFFFFABRRRQAUUUUAFFFFABRRRQAUUUUAFFFFABRRRQAUUUUAFFFFAA7O7FnZmY9yc02nUUCSSVkNpRS0UDCiiigAooooAKKKKACiiigAooooAKKKKACiiigAooooAKKKKACiiigAooooAKKKKACiiigAooooAKKKKACiiigAors/hn8PNY8b3p+zf6NYRtiW6ZcjP91R3NfQ/hD4OeBdKIgurA6ldIBukuWyCe/A4rz8VmWHwslGpLV6I3pYapUV0j5For7gv/hr4FvbQ203hmwCEdUj2sPoRXhvxj+CMmgWc2ueF2lubCMFp7Z+ZIR6g9xTpY+E3yvQc8PKKueI0UUV3HOFFFFMAooooAKKKKACiiigAooooAKKKKACiiigAooooAKKKKACiiigAooooAKKKKAClVWb7qk0ldH4M8Na54hS4Gi6a96YGRpFUgYBzjrTjy3956GNecoQbirs5/y5P7po8qT+6a9MX4e+NVs1g/4Q3c/neYZd67iP7nXpVOX4Z+O3lZ18MzorEkKHTA9utbUvYSfvSt80eTUx2MjK0ad/kzz/AMt/7ppDG4BJU4HWvQP+FYePP+hcuP8AvtP8az/EXgXxbo2jzahqejTW1rHjfIzKQMnHY1rOnheV8tTUdLHYyU1GVKy+ZxtFFFcZ7YUUUUAFFFFABRRRQAUUUUAFFFFABRRRQAUUUUAFFFFABRRRQAUUUUAFFFFABRRRQAUUUUAFFFFABRRRQAVe0DTZtY1qz0u3/wBZcyrGD6Z6mqNd18B445PifpfmY+Xey/Xaazqvlg2VHWSR9U+EtJs/DPhy3sbONY0hjCRgdz3b6mue0fVtaPxG1SylVhpsFtFJA3l4Bck7vm712Btrq4jjKoCgX5eapxaHepqU14Z5XWRFUQM42JjuB6mvxrOK2OxOKnJUm0laOj3utT6ihClCEVzep0lvKs0SyL0IqR1V4zG6hkYYKkZBHpWfpUFzbsyyKPLPPDZ5qc3TcotvJv8AQjj86+uyyvVr4aMq0XGXW5w14RU2ou6PjP45eFk8J/EK9srdNlncYuLYdgrdR+ByK4avrP8AaS8Dt4m8JjWbOHOp6YhfaOskX8S/h1FfJg6V9hhK3tKa7o8itDkkKFZlLKrEL1IHShVZs7VJwMnA6CvQ/g/PZw6b4hj1BENrdJBayswB2LI5XcPTBIP4VqeENLPh3Qdf0+9hX7ff2V6PnXJSGBSMj/ec/wDjtXKtZtEqGiZ5PSsrKFLKyhhlSR1HrXpNv4N8PW+lWcOpXlnBPdWH2o3cmpIjRMVJRRCeSOAD9aq/2DYy2Wl3uoS3Nxa2nh37dJCsmC5890CKey5wfzp+2QcjPP6K9C0bwz4e1qfTNQWK7stPuobozwLJvaNoULZViOQfeszQtP0zU7m51CLQdulQhIs3OpiFFc+rt1YjnaKarRDkZyFKASQAMk9K6HxhoMOmeOp9BspSYvOjSNmYNgOARz3xnrXU+JPCnh3S0vbeG7tIL3TpYxE51FJJLpt4DKYhyp5yMelN1UrCUGzzaWOSGRo5UZHU4ZWGCDTa67xjapd/Fe8tJciOfUVjbB5wSAavatofhy4PiXT9KtLu2utDUypPLPuE6iQIwZcYB+YEY9KXtVZXDlbZwdFemeIfBnh7S7S+sJr2zhvbW1WVbltRQvLKVVjH5PUDnA78ZqG58O+GP7au/DsFnepdJpT3q3b3GcSLD5m3Zj7vGPXml7eNh+zZ5zRXaTaLpMnhCO90ewOqTC2V7ueO7xJbS5wQ0OPudOefrVw+E7M+FtTa608afqWn2AujnUFeVjuUEPEPughs+oqvbRDkZ5/TkR3baiszegGTXpbeHPB8es3eiyWeoF7bS1v2uFueS3lK5QLjGDnGetV9G0fSbq80DU9MiutOjvlukliE+8q0anBViOh71PtkHs2jzqivStJ8G+H10rSm1e6toX1OAzyXUuopE1sCSF2xn744yfXtVLT9F8MQWXh1L6zu7y41eR4nljuNiRgSbAyjHPrzxR7dByPucFRXfarpujWfgdbUab5t+dbuLNbszEH5Qm0kDqOelJeeH/D76jqvhy0trqO/062eUXrTZEzoAWBTGAp5ximqyYchwVFNFOFakBRRRTA9e+G/gPwzf+DI9e13znaV2+7IVVADjoK9W+Emi+GNJbUD4cL5kCeduct0zjr+NcL4K/5IrB9W/wDQ66/4IgeZqn0j/rXlVaLqYepVcno9uhDxsqeOp4ZRVmtzufEGuafoNj9qv5ioJ2oijLSN6KO9Zuu+JJbXT9KktbRvtmpSokdvMCCoPLbsegq74p8P2Ov2qRXW5JYm3QTIcPE3qKzLTw/qLeLbbUdSuVubexsxFbufvPKfvMR2r5qbq82mx9nho4X2alLdXuu/Yv6R4msNQ1KfTD5ltewMQYZhtLAfxL6ioviFZ6ZqHhS7tNYJ+xPt8zDEd+OR70aT4YtbXXZ9buriW9v3JEckv/LJP7qioPieP+KMvf8AgP8A6EK6sDCU6kYTe7PMzWtSo0pVKPRX+f8AkeWv8OfAuo6dd/2Z54ljjLB1lJ2nBxweteCygpK6f3SR+VfR3gD/AI8tU/65f0NfOV1/x8y/77fzr6aEHSrTpXulY+dwuIeJw0KzVm+xo6tpB0/SNI1AzeZ/aMTybcY2bW24/Slj8Pa3JpR1SPTZ2swpcyY/hHVsdce9dDfQ6XrHhDQEXxHpVncWNtKk0FwZA+TIWGMKRyPet+bxRZnTbTUNLvfD9vNBpZs5IruOTzwdhRlUAbWDAnB9+abqSS0OlQT3PPptA1iHShqctjIlqVDCRsDIPQ464NMtNOa50iW8jWd5FuY4ECx5QlwcAt2PHArqr660288IY1nUtMub2G0jjsWtWcXAxgCORcBSAOM+1UfC+qWFp4YktLi5WOc61aXAQg/6tN25vwzVc7sJpJmZfeF/EFjB593pVxCm/wAslgPlYnAB9Pxqzq/gzxDp2qjTH095rgx+YFiw2VwCT+GRWtf69Z3F143dr/zF1GYtaE7j5v77cMfhWnd65pkPifU9ct9bt2jv9FkhhCFvMjlMarsYY4Oc1KnU7D5Ucbb+FvEFxcz28GmSyPbkLLgjCkjgZzjPtUFhoOs31xcW9rp0zzW3EykY8s+hz0rd0uey1PwbbaQdbt9Ku7a+a4drgsFlVgACCoOWXHQ1ta7rOj+IoNasLXVodPeS7hmjuLnci3Kxx7GJKgkEn5sH1p+0lcOVHMeK/DF1o168Mcc8iQWVvcXTMuPJMoHB/wCBHFZlto2q3M9tDBYTySXSF4VC/fUdx7V6BrGr6Lqk+t6ZFr1uftukWNvDeTK6xtLAULKTjI6HBxTE1bQbdrTSI9bgYnRXsTeoj7IZS+fTO09Mgd6UakrD5Vc4pPDWuvqb6aumytcxxiR1BBCqehJziqF/Z3VhePZ3kDwTxnDI4wRXc+ErzS9Jsdc8P3GqaNcT3f2eWG5m8x7ZthbdEWABB+YHpjisHxRq7XXi6C+u5LC7W2MKk2QIidExwN3J4GM041JNslwsijeeG9ds4IJrnTJ41nZVjBHzMW6Db15o1Hw7rentCt5p00RncRx5wdzf3eO/tXX3WoaXafEOPxb/AG7bX1jPfNMIULmeFHzyykYBXPr24qG2vNM0XTJLOXXbXVJLvVbe5VoS7CGNGJLsWAwxz0HpQqkh8i7nL6l4b17TbNru+0u4ghVtrMw+4ff0rS8G+F/7Y0vVdWuVujZ6fGpK2+3fI7HAHzdAOpq9ea5Z3EnjdpL7zP7QINruyfNImDcenFZfh7ULO38IeIbK4uNk919m8lBnL7ZMtj6Cm3NxEkrlKfw/q8emtqn9nzCw4YSnBwpPBOKfH4b1j7Jb309jPHZzMoWTAyQxwCB1PtXbzX3hfT9B1q3sL/TDBd6YIrZEEjXDvlSRISMLyDWZ4iudM1HxDaeJrfXrQWp+zZsmLiaDYqqybcYwMEgg9KlVJXsPlM+HwpDJb27ebeb5dXbTzGsI8zaFByFz97npmqOgeFtW1i5jNtZXDWbXAhaYKB35x6kDsK7HTvEmiR65YXEmoRrFF4oa9diDhYSoG/p0qnp2oaXe2vhyb/hIbbTP7IupWuYpd4Zw0u8SIFHzZHH4UnOauNRRzU3hfU5tb1DT9LtZbxbSdoiwwCcHj8faquneHta1EzraafNJ9nfZMcY2N6c9/au40+/8MHUrjVYr/TluDq7zTPeeYSYNwKtEqjBPXOeelRa1qGk67bajZ2uvW2nFNenvlebeqzwv90qQD8wx0PrQqsg5V3OP8Y6Oug+IrnSVd3EITJcYbLIGIP0JrIro/iVf2mqeNL6+sLoXdvJ5YWbBG/CAE889Qa5yt4NuKuRLcKKKKskKKKKACiiigAra8D6wdB8Wadq3JWCdS4/2eh/SsWiplFSTTGnbU+yPFWhWXifQo9YtotS1C5hgBtrez1FrcSqxz2OO9efR6DdSXBt08Ja60w6xjxQCw9eN2a5X4J/FhvDLQ6LrzO+mbsQzjkwZ7H1X+VfQvhvwx4MfU18S6VplsL2bMouEJO7d1Ydua8rnlhbwlt0Np0VXalF+pd8D+HbPw7pPl2v25TcbZJEurpp2RscgE1v0p6UlebKTm3JnfGKikkcZ8TfiJoHga2iXVhLPPcqfKt4lyWXoSc9BXxp4kvLLUNfvb3TrRrS0nmaSKAtnYCc4ruv2kPEdv4h+JM4s5BLb6fELVXB4ZgSWI/E4/CvNa9vB0FThzdWcFeo5Oxds9SurTTrywhZRDebPNyvPynIwe3Nal74y1691OTUbm4SS4ewNgSU48ortIx6n19TXPUV18ifQxuzoIvFF5JpsOm3drpt0sUfkw3Fxb75IUPYHPbPGc4rS13xImn3ujx6LdRXi2GlLZTs8WYp8s7Mu09R8wH4VxtFT7KLdx8zOhfxhq/2uGaFLS2jgglt4YIYdsSJIpV8D1IJ5qtofiO80mwm09LezurWWVZvLuYd4SRRgOPQ4NY9FV7OPYV2X9c1i+1rV5dVvZFN1IVLMi7RkAAYHbpWhqniy91KIi6sdNa5YqXvBb4mcr0yc4zxycc1gVueCdHtta1w295JItrBby3U4j++6RqWKr7nGKUkktRpsjh1aS88Xw61qTqHe7SaZkXAGGGSB+Fbfi3xVqGrPrYsbW2Swurn/AEi6gttjzJuygdvTgccZxSaBaeF9butSum027srKx09rjyUut7SOGAHzEcAg4rc8E2+mXP8Awjshs5RYX+uSRvYmclPlRdpJx82MnrWU3He2xaT2OR1DxRqGoacY7zT9PuJBGsJvXtv320DCgtnrgYz1quPE2q/21Jq+6H7VJbNasdnGxo/LPHrtNdHpmk2evaZdR2KzafDLrMFuIfOLqoO7Lc9TxxUVppXhvV/FaaHaWN3YwWrTvc3BuPMkmjiRmIC4wrHafzoUoW2BpmNbeJ7210xrKzs9PtmeHyHuY4MTMnoWz+uKs3vjfWLq2vYXhsI3v4PIvJ44AJJ14+83r8o6YpdUsdFv/CsmvaPZTaeba6W3lhkm81XDAlWBIBB457VzFVGMZa2JbaNl/E2qPqlzqTPEbi5tPsch2cGPYE4HrgCk07xNqlhBYw27RBLEymHcmcGQYbPrWMaStORE3Z0Fn4qvYdKi064stOvorcMtu11b73hDckKc9MnODmqg16/xpg3R/wDEsbdbfJ0O7dz681lU6jkiF2bb+J9Ql069sZ4rWeK6uWusvF80MrDBZDnjI/lU934y1e5s54WSzSa4iEM92kIE8qDszfgM8c1ztJ2o9nHsF2JSiilFWIKKKKQHvXgr/kisH1b/ANGV1/wU4Oqnk4WPp+Nch4K/5IrB9W/9GV0fwi1Kysbq+gu7qO3MyLsZ2wDjOefXmuSMXLBVkl1PMxNSNPN6MpOysdVeaospulX+2I/MI2lIf9Xj+79azTI566l4i/79VptDpxO7/hMJeTni6WmmHTs/8jhL/wCBS1897Cp/Kz6n61Q/nX3mcJGH/MS8Rf8AfqrHi5t3w2uCz3MhO35rgYc/N3q0sOmhgT4vlIB6falqr8StZ0qXwrNaQ38E80pVVWOQMeD1OK6cDRqfWIe690cOZYqj9Uqe8tn1OR+H+Pseqcf8sx/I1853f/H1N/vt/Ovo34f/APHlqn/XP+hr5yu/+PqX/fb+de/U/wB7qfI8rKv9wpfP8yLFFFFancAFOpB1r0bw34O0STRNHutXmiT+1Vd3uH1GOD7Km4qCI25fkZP5VnOagtRxi2ed8YojieSQRxozu3RVGSa7qy0LwxbWOhDUIb29n1S5lt2khuAiIqybA6jBz646VT8HWS6f8VrTTw3mLb37RBiPvAEjJpe1TTBxOPPHHp1pwrvvBfhG01ieKLU9PlhF9NKILtr9IiQCcFIjy+COa5/wNpFjq3iU6fqTzC2SKaRzCcMdik8Z+lJVI6+Q+RmBSjrXdaZ4d8P65Ho97Yw3tjBPqo0+7hebzDgruDo2BzjIIqGPS/DLpq+pJZ3z2Gk7YfKNxh7mRmIDE4+QcHgZoVZB7NnFMMmkxXoNn4S0m9v7S6tIrua1vNIfULbTzKBK8iOUaLfjkfKWzjOKmn8NeFf7RuEeC9to7PSftlzAl0JHWbcP3ZOMDr+GaPbR6B7NnnApa7nwnoGmaxciafRJ4dOvLoQW0smqJFs6AhdwzIwJHT6Uo0Dw5pWnxT6pb319LLq82nhY5xGAqEDd0PPPTpQ60bi5GzhaMV3uveG/D6R+I7HSob/7XojoBPLKG+0ZcIRsA+XqMYp914Osz4cvZWsX03UrHyN6vqCTMxdgpDxjlOuR+VHtlYfIzz8KWOACSew6mnQwyTPshieRsE7VUk4HXiu+g0vQbT4gaZ4bsoL6O8i1GKGW+NwPmORuKpj5eehpmm2+l6Dp9vf3yX9xNrlxcWwME4j8qJXCE5wcsSenoPel7ZIORnBUYrur/wAOaB4e0zULvVIrvUJINUNnFHHN5SsmzduY4JBrn/G+l22jeJJ7GyaVrXy4pofM++FkQOAT3IzjNOM03ZCcTFooorUkKKKKACiiimAUUUUAFFFFABRRXoPgy3+FENlHJ4o1LVrm6YZdLeErGh9B3P1qJz5VexUY3PPhX1l+zRc3M/w/sPOZiI5JETP90HivO7e8/Z3hwW07VpT/ALYkP9a7zRfjN8LNGsIrHS4722tol2pGlocKK87FylWioqDOiilB3bPZAcg14H+0X8SfEnhzWpPDWl+Vb29zaBjcbT5gzkHB6V0w+Pvw/wD+e2of+AprnvF/xI+DHiwRf29Y3l20X3H+zMrKPTIOa5KFKUJpyg2jac01ZM+aWYsxZjkk5JPc0le03M/7PUwPl2mtQf7nmf1NedeOrXwfDeLJ4Q1O9ubd/vQ3cO14/o3Qj9a9inW5nblaOOULdTm6KKK3MwooooAKKKKACrmjaneaPqMWoWEgSePOMjIIIwQR3BBIxVOik1cDbn8S3TPcm2stPslubY20qW8O0FScnv1yKisPEOp2Fvp8NrKiLp92bu3OzkSHGc+o+UcVk0VPJHsO7NufxRqLiZbaK2skluUuitvHtAkXOCOeOpqa68YanNqNtqcNvYWl9BIZTcW8AVpGIwd3YgjOR71z1FHJHsNyfc2Na8RXmp2SWP2ezs7RZDKYbWLYrSf3j6msWnUU0ktiXdjaKdijFUA2nUUUAFFFFABRRRQAUUUo6jPTvSbsM+hvhjYnUvhNaWYk8suX+bHT5zVo+B5e18h/4DWJ4X1Z9L0K1s9NuI47ZU3KpIbk8nk1qjxPqP8Az+R/kteDHMMRQlJUnZNm1fKsLi2p1o3aXcn/AOEGm/5/U/75o/4QW4YFheKVHU7DxS2Piu5jl3XUkc6Y6AgEGtAeNYQjIIMK3UecOar+2MZ3/Aw/1ewH8v4szP8AhBZv+f1P++aUeBpsf8fqf981PfeLmkTbaqsLZ5YuGqkfE+pY4vIvyWj+18Z/N+Af6vYB/Z/Fm7oehvo1lfB5xL5sZ7YxgGvlq6/4+pf99v519DP4k1J0ZGvItrAg8L0rwfxTHaw6/dx2ePID/Lg57c8/XNdGBrzrVJSnuzeeFp4anGnT2RmUUUV6hgKOtb9h4nvLbSotOms7C+ghLeR9qg3mHd1CnPTPODWAKWk4p7jTsaba5qBh02PdFt02RpLfCdCzbjn15pLbWr638Q/29GY/tnnGbJX5dx68fjWbRS5UF2dPpnjfWNPjs/KispJ7LcLa4lg3SRKxJKg+mSfzqL4e6tBo3if+0rmQRhYJ8EruBdkIAI9MmudopezjZq24czudDN4w1VpbBreGys47Cc3EMMEO1DKeC7DPJwAKpaRr19ptzdSxrBMl2CLiCZN0cgJzyPrWXRR7NWsPmZ3PhjxVHcape3mqTWlrcCwFnp6vblrWFC3zIUHYqW/E1W8T69ZQkR6Ktn51xaNb6hLb25jiky2RtU9CABzXH0UlSV7hzPqdBo/i/VNLsbazhhspVs5WmtHmh3vA7EElT7kA1TvfEGpXsMcM7xlY7x7xcJz5r4yfpwOKy6KpU432FzM2H8TasbrVLnzI1l1Rla4ITuHDgr6cirmp+NtWvra9gMNjbi/2m7eCDa8zKwYMT65Hauboo9nG+wczOjk8Z6nJd2d81rp/2+1lSUXfkfvXZOm455/rUWmeLNRsbf7OYLK6jWdriEXMO/yZG6svPGcDjpWDiil7OPYfMzSv9e1K/sJbO7lEiTXRu3Yj5mkIwTn0xUOs6ndavffbbwoZfLSP5RgbUUKP0AqnRVcqWyFdhRRRVCCiiigAooooAKKKKACiiigAooopALnikoopgFFFFIAooopgFFFFABRRRQAUUUUAFFFFABRRRQAUUUUAFFFFABRRRQAUUUUAFFFFABRRRQAUUUUALvcDAdgPTJpd8n/PR/8Avo02ilZdh3HeZL/z1f8A76NHmS/89X/76ptFLlXYLjvMm/56v/30aPMl/wCer/8AfVNoo5V2C47zJf8Anq//AH0aaf1ooppIQmKMUtFMAFFFFABRRRQAUUUUAFFFFABRRRQAUUUUAFFFFABRRRQAUUUUAFFFFABRRRQAUUUUAFFFFABRRRQAUUUUAFFWYLG8niMsNu7oO4qsQQSrAgjqDUqUW7JjaaCiiimIKKmW1uGTeIm21Ccg4PBqIVYTbUXexc6c4W5lYKKKK0ICiiigAooooAKKKKACiiigAooooAKKKKACiiigAooooAKKKKACiiigAooooAKKK2LfQ2m8OSa19qQBWI8ojk4NZ1KkaduZm1GhUrNqCvbUx6KKKsxCigdcV2GheCbjVfDkd/H532yS8SJLfb1hI5k59KidSMFeTMqtenSSdSSV+5x9Fekar8Lb6zi1ySJriVbIIbL5R/pIP3vpgV5wysp2spUjqDSp1oVPhZUKkZ/C7iUUUVqWFFFFABRRRQAUUUUAFFFFABRRRQAUUUUAFFFFABRRRQAUUUUAFFFFABRRRQAUUUUAFFFFABRRRQAUCinwxyTSrFEpZ2OFA6k0WuDaWrPZ/BHgefVtBtb43cUFvLBuhCjcxPbPpXlni21+yeJruy4Z4ZTG+zoWHXFeqfDbVdQ0fwldabfXgjmRWNpxnYCOg/GuG1vUG0GY/Y7TfdTfPJfXADM7HrgdBXyWGWZ0MXWUqbktl0Xrc9qpVwFahT5aiT69X9xkvo67bgw2upSjCGBvJIz/AHs/0qjcWqQ6oIYlnaMEY82Pa34ipZPEmvSSb21S4znPDYq/Y6vqGryJbXchuJR/qzt+b8TW8o5nQhKc7SVtk3/kTz4CTWvLbq7Houg/DG8vtOF5cX8MIkiD26oN2Sem70FeU+IrY2mqzQNjKMVYr0JBwcV7T4e1vULDwTPYyXQF9GpS3yuSoI4GfavJPFCzW48u5UiZzuye/qc14mQrG0cY3Ug+V6HTjs0yzG0lToVouSV7JmBRRRX6AfPBRRRTAKKK6X4c+HbXxPrsmnXl49pGts8okUA/MOgOe2TUykoq7Glc5qiux8CeC/7e8U3mk6jcSWUVpuWWRVyfMzhVGfU/oKytK8K61qsTzWNsjRCVokaSVU81x/Cm4jcfYVPtI3tcfKzDorZOh3T6ZYvDZXbXdzdyW4GBhmXHygdc5PNLqfhbWtPELXFvGyzSiBWimWRVkP8AAxUnB9jTU13FysxaK3bzwnrVnfQ2N1bwwXUpYCKS4RWTb13c/L+NUtc0e/0W4SG/iVDIm+N0cOjr6qw4NNSTCzM+ium1Xw3iTRYNNwZb7TlupTNKqKGLMDyxAAwBWPrmk3+i3i2t/EqO6CSNkcOroejKRwRSjNMGmijRRRViCiiigAooooAKKKKACiiigDY8MaKutXE8LX0NoIoi+6T+L2rJcspaPzCVBPAPBpozngkV0Xw80Vdb8RxxTLut4R5svuB0H51lJpXbC9tT1X4b+BvB2pfDqG81bT421KZJCZXlZXHXaQM4/StDQ/h54bhiX/iWROgH35hvZvfmtvTLVJJUiRQsSDoBwAO1dBjCgDoOlfLUlVw+ImueUlN38l5G9Waq0lJJLl082c2PBPhmC6hvbPT7Wyu4G3RzgYCn1I6H8qyNSuLmw1DdFcLJKJCDKFGG9wBwK7e4LLCzLGshHOxhwawE0/z7s6hPFEYTNtMfQgn29K65ylK3NqfJ57QnVlQlGHOoyu15WHeGdQu737SLiYNtQFcgADrXhPxQmup/Ee661fTtUYJgSWShUQZPynAHIr3HXta0rw7DrB+y4lsIUd1XA80OcDHrz1r558U6wuuaiLxdPtLHC7SluuA3ufeuzL4SU3K1kell9OUZzlycqdrIzYIZriURQRvJIeiqMk1H3rp/hbz43sR32y4/79tU/wAO9Is7/W9QfVY28uzsZrqOOSNiJGUgcqOWAzkgelenKoo7nqqNzkaK9EaTwV/ascqxxeZLaEM5tJBbRzbuG2dcEfkawbzRf+K/g0fUFt7RJ7qJH+zk+WqOR8y57EHvSjVTG4WOZorv7a2sNS8ZXGly+H4LODTvtLRworB5zGDtRyeucZ4q34c03SNdOhapfaPDZme+ntpbeIFEnRItwYA8jB4OKl1rdB8jPNaK9F0HS9G8URaXJPp9vpwbWFs5DBkB4ihYA5PXjGferT6X4T1XWbDTUjSK8F80bxQW0kStEFJ2MX/jyAPxoddLoCgeYAE5wM4GaK9F8LalbzXviBm8NadCYNGujHF5LckY4OTyccVL4G0CzvBZw6rZ2G3VVmmhRYnaYIAeQRwoBHeh1rboOR3PNaK3fCOltfa3KQls8FlFJcTm4BKCNepIXk9RwK0PiVp1jaHSLuxiSIXtn5riONo0JDEZCtyM1bqJSsTy6XOSor1K50nSn14eHToMUNtLoqXZvAG8xX8jfvB6bd3GKzpNP0V9Q8LaCunwQpqNtbzXd0SfMLEnIU9BnGPxqfbLsVyHAwRSTzpDCheSRgiKOpJOAKdLbzRXTWskTJOjmNoyOQwOMfnXoWnW9lfO142jQ6XNpms2sMRjVl3hpMFGz1YYzmrGt29nqWp+KTNosdhLpd6JIZ1VgzMZwu188HcCTU+312EoHmt5bT2dzJa3UTwzRna6OMFTUVeu6np2iR3mua7qC28kx1X7ORPA8qqmwHovQn1NZEkPhnT7B73TtJjvoJ9ea1ga7VgVg2KcbfXJPWhV79B+zZ5zRXo+vaZpd2vibS9P0eC1fTJoVtJFJ3sXkCFWJ4I5qTVdB0uDw5qS3draNd6PdQQz/YonU53bXQs3DHg9Kft0ChdnmlFdl46tbOTS4NU0e2sV0wzmFXijZJkbbnZIG6nHcVxtaQnzK5DVgoooqxBRRRQAUUUUAFFFFABWj4curaz1RLi6OEUHnGeazqu6KgkvDGYYZtyNgSttAOOufWoqVvYxdS17B7H237u9rneXWsWNrZ211LIwjulLRYXkgH0rnfFmr6fqGnpFbuzSK+eVxxTPE6+ZoGgyR8qts8Zx2YNzXN1ll+a1cZh3Kpa92vuZliMmo4SunC+lvyExW34QvrPTtQee8YqNhCkDPNYtFbNXVmRisNHFUZUpbM9P0zX9N1C9js7aVmmkyFDKRk1zPjfVLC/jijt2YzROQwK4wKo+B4nfxTp7Kp2rLuY9sAHNQ6wqm2aYQQAS3MhWRXy5GTwR2FeR9Zccf7G2ll992cWB4QwWEjHF05PmTe78jJzS0lLXsHqhRRUtzbXFrIsdzDJC7KrhXXBKsMg/QjmgCKug8E6lbabPqclxP5Jl06WKI4PMhxgViQ29xNHLJDDJIkQDSMqkhBnGT6c1EaUkpKw72PVIfGPh9dX8P3sMzQvcXC3etPtPyyJGUAHqOrfVqqaD4j0+Tw1p1nHeaLZXmm3Erh9SszLuDPuV0YA4I9PpXm1FY+wiX7Q9Qt9eFnpeg65qUnmrJrN68skUePvqoLqv45rKtLzRtB0uWyj1mHUnvdTtrgtEjbYI4mJLNkfeOeg9K5LUtW1HUoLaC9unmitl2QocAIPYD6VUWKVo2lWN2jUgMwHCk9Mmj2StqLnZ2kGoaBqPj/xBqGpTW8sdzLPJYy3as0O8vlS4HJGKg+I+qabqFtodtp9zbTtZ2rRTm2g8qIMXJ+VfSuVa0uVs1vDBILdnKLKV+Ut6A1DVRpRTT7A5vY9DtdT8M3q2CXk1m1zbaLHBA13GzQRzh2JDgdflPHbNZPxK1TTtTuNIGnXEE4tNOS3maCDyow4Zidq9hzXJUUlTSdxObasFFFFbkhRRUltbz3Upjt4ZJnCliqLk4AyTxQBHRQKKQBRRRTAKKKKACvTfgbGhGqy8bx5ag+x3H+lcPoujHUrS7uPtkcH2dd21urV0Pwh1RLHxE9nMwVLxNoyeN46f1rlqyUoyiuhdWhOEFKWz2Pd9C6yfhWqelYekTCO42no/H41rB5PO27TtzjOOK8lU223c83SlPmk2+boUbG/uptTltZbbZEudsmDzitLavPyj8q09RUx6bZxsAH+ZmXuATxVCWN4m2yKVbHQ1ywqcslTk7tns4pRqfvKcVFJJfM8S/aLjVdT0p1JVngcMAeuCMZryiu5+NmtR6r4yeGBw8VknkgjoW6t/n2rhq+iwytTSZyIn0+9vNPvI7ywuZbW5iOY5YmKsp9iK0LrxR4jury3vLjW7+S5tiTBK0zbo89cHtWRSHOOK2cU+hV2jp9C1bxdq+vK1trN59tkjKCZpSPlALbc/hWFez3d5cy3t3NLPMWzJM5JJPua9b8OvqUeo6O2mC3Xw7/ZH7xzs2ed5Z8zcTzv3ZqHSp7O38L6XNp+j3eqWJs5BfRwSRCIyncG83I3Ajgg+wxXN7Sz0RooXW5wWv6h4nij0i61DWLqUyQi5s288s0YyVznseKpXmva/dXsV/c6pfS3EIKxytIcoD1APbOa0vG7I2k+GNjhsaUAQDnH7x+DXbHWpIPEV7Yxmz+xQ+HhNHEY0KecIFYP7tmr5rJaEta7nla3V5FB9mjnnjiEgm8sMQA46Nj196u6j4i17U/I+3areXXkNuiLyE7G9QfX3rvNHkXWLbRZ7trebUrzS7+Dc20NI4yIwf9rsKf4W046Ra+GE1O3to7kT3skkUpUkDy/l3j6jgGk6iXQfI+5wc/ifxLJqEF9NrN+bqFSsUrSncqnqAfQ9/WrsGqeLYPDcuoRa1eQ2S3XltGJ2U+YwLEgeh5rqPC19b6xZ6JdeIJLaaSLW3iRpVUAKYcqrf7G/FX0kv/7Aso/GvlIh8QRFll2hjHtIyQP4M45pc9tLDUfM8t02/wBS0u8W8sbq4tLjBAljYqxB689xTtQ1DUtWlD395cXjoCFaVy20H69BXceJxqn/AAi2tt4nWNXW7iGlEhQxO47/AC9vVNmPbpUPhX+0f+ELgPhpI3vft5+3jClhHgbd2f4OuarnVnKwlHW1yt8Q9e15NXuNC+2XcFtDBDby2qTEoSsagnjscZrnZ7fU7jRY9bmuWkgt5ltIizkshA3AL6ACvW7mW3OueLJ7CGa71b+04iVsnj8wwbOdu7IK7uuPauQ8Y3EFx4X1N4bH+zy2uK32ZmUsh8nnpx19PWopye1hyXW5kyv4n1bw+mt6hrshtrWXbbC4uGLvKoB+Qeo45rLvtf8AEGpW8dpearfXUSOGWOSUsN/Y/Wuv0PVpIvCPha0uLpBaf22fOjbGNgKHn261ONLutEsfE1/ewxWudStmtWZlJZRMSWQf3cY5puVr6Ct5nGrrPifRtSupF1HULO8kOLg7yGY/7XrVCbUtSn+Wa8uZAZjcYLk/vD1f6+9em+IoNS1bWPGFvNH9puLm3jk00HbmWMSAkx+vBoWNdCitPNis1vbfwkzMrbX2zedJ17bgMe9NVEumocp5o2oapI90Td3TPc4Nyd5zJg5G71watX3iXxDfRql5rV9Og2kB5iRwcg++K67RrnXb3wxaXXh4pPqkl851FtqbyONm7P8ABjPtXL+PRpy+NNXGk+X9iFy3leX9332+2c49quLTdrCktL3Ker65rGrrGuqalc3gj+4JZCwX6Cs+iitEktiQoooqhBRRRQAUUUUAFFFFABSxrukVexIFJV7RVR7vaw3MfuLjOTXLja3saEqltkb4an7WrGJ33hvwNrmrWQmt7dIrXyi0Tytw/sB71wviWyk0/VZLWaIwyocOh7GvoD4fS6/Z+Ezb3emyeZEp+xq4wZBjIH58V5B4phZdYlk8U29xbzSuWk2rh8n0z1FfnOSZtKGNld3XZH2GZ4OM8MkrJnGUoAJAY4GeTXQnR9BbLR+IWRQASslq24U+KXw7pTj7Ha3Oq3wI2GddkYPrt6mvtZZzTnFqjCTfa1vvbPmo5bNP95JJet/wR3WheCdYudKFxbWyxReUGiDHBlB9P/r15XrEK2+p3MKjGyQqR6HPIr3fwx4q1pvh9Pc3tvENSgVliQ8F/wC7x/npXguordLezG9R0uGcs4YYOSc15nD2Mq4ivV9q1ptY9DOMF7CjTcYuz7orngZrsvEGn6LpE9p4dj0wS3s9vbvJqDzsCryqrfKo42gNj8K42tubxRqk+kJptwLWZI4hDHNJbq0yIDkKH64FfVTi2z59NdTpb7RdAm1DXPDttpskFxpVtJLHemYsZGjA3blPAB5xirWv6d9s8SJeTWNtdWdpotgZmubgwxRloUC5Yc89gK5S98Ya3eafLZzS2/79BHPOkCrNKg6KzjkjgUtv4w1uKWZ2ktp0nght5IprdXjZIgBH8p7jHWsfZ1L3L5o2O5GmaToM3iZYrUz2Mmi2919njmJUszg7Q+M7c/jWVZ+G9D1WPStbW1ktbSa0u5rmyWUtua37Ix5AbI+mDXPjxv4i+3z3pu4mknt1tpQ0ClGiU8IVxjFQXHizWpdUtNQSeKB7NDHbxwxBIo0OcqE6YOTn1pRpVFrcfNE6TQ9C0HxEdDv4tPfT4LjVRYXVukxYOpXcGUnkHHBrPsbPTtR1q5k0/QYBpunIwma6vWjQ/NhWdvU+grNn8Xa1JeWNzG9tbfYJDLbRQQKkaOerbRwT9aqaLr2oaS90bfyJUu1C3EU8IkjkwcglT3BrTkluTzRO21LwroNjqF1qn2fz7C30eLUPscM5ZXd22YD4zszz61l6RZ2eu6LqT2kDaasuoWVusSzs0a7ywLHPX8aym8Za+2qJqL3MTyrbfZdhhXy2h/uFMYIqreeItRuYrqH/AEeCG5eOSSOCERruTO0jHTqaSpztqw5kdZqtpo+p/wBt+H7WzuLX/hH45XtZnnZt+x8PvU8At14qxPofhdvEE3hm30qZZTpbXS3hnO9ZVg8zG3ptyMevNcnqfjDW9Rs5ra4kt1+04+0yxW6pLPjpvYDJ/rVceJNW/tk6t9oX7WYDbltgxsKFCMf7ppKlO24+ZFv4f6XZ6vq89vdxee0drJNBAZNglcDhS3YV1EWieFbzxDaWMmnrAsWjz3d/Fa3JkKzIhYKG5HYfnXOfD3VLHSbu9muLlLS5ktzHbTyQ+dGhJ+YMncEZFXPE3iW2ia0bR5LWTUBbT295d29mII5Uk42hPZc/NgdaUuZyshJqxS1C10q78GXOvWenizkXUEt0jEpYKnlknr1Oa6GXw34fsJtTmubGe4jstGtL1IhKV3SyBS2T1281xuheItR0a1ntLUW0ttOys8NxAsqbh0YA9DXRaT44u2TXb7VLhJdRu7KK2hDQAo4Rh8rL0xtFOSn0HFxZJL4ds799E1fS9IC217azT3VnJclI4hE2GbzDyE6H9K3dP0fT7DU9M1LToraL7fpd95sdtOZYgyIRlWPNcQfGeu/2kl6JLYBLY2q24gXyBCeqbOmD1pLjxhr00sDm4hQW8MkMMccKqkaSDDAAUvZ1Ho2JSic8nTniloorpRAUUUUxBRRRQAV0N54V1nTdGi11/JSDCSKUk+cZ6HFc9Wvd+JNYu9JTSp7vfaIqqE2joOnNZyUugm29D1b4deK11yzFtcMFv4QNw/56D+8K9Z0i58/Qolf74uvz4r5V8BQ6jceL9Oh0raLt5QF3HC4/iz7YzX1Vp+kXg02OFWjEiTiQnPGPSvKxsY05aPcqnRlLVI1ry3jl1G4uLqQiCELuAPLHsK8o+NnxC/stpNP04g6jMgDEdIExgfjXrt/bzTW96Itu+baUDHAyB3/GvjnxMt9beOLxNc2m6jvP9Iwcjr/LFRg4RnJy3sbyoyUlGWiZH4R1S10zxHb6lqVr9thQlniODuJHXmjxjqVnq/iC51CxtPslvKRsiwBtwMduK3fHmqaJeaTFFpskLTCUE7I8EDBriu1ejhpuqvaSjZjx+Ap4XEe5Pm03WwUUUV1HMODsF27mC+meK2Lrw/qNrJY2cG+e7voBP9mhB3Ip5XP4c+1Ytel6pHo914sl1C/mhCXOkRS6Z58rRwySBVUq7LyAMNxxyBWU5NMqKucDdaTqlrLNDc2FxFJAgeVWTGxezH2q3onhnXNZl8uwsZZP9Ge4UngNGuckHv0x9a7nU9X0W+kbTYdUsImm0JbTzVLCBZRJu27mycY71Ha6lpFkdH0tNctXKaHd2M06k+VHNIzFQT6cjmo9pJrYvl13OFs9A1y5WeS10u8lW3YrIUQnYw6j6/Sl0/RNe1OMzWOm3tyhJy6ISMjqM+tdbptzaSWmgIviG1sG0a4f7WDIf3n7zd5iY+/kcUX/AImspotLayujaxrr8948Skjy42dSCQPbNHPJ9A5V3OOvtE1ixs47u8026t7eRtqPIhAJ9KsHw34ga5tYZtMu1e8dY4WkU4cnoM101xremX03iiLUdSZre91W3ljIJJaMStuZfoprWvdX0HS9Oe3trzTyqatbzwrbSySu0KMcszMfvYxwMUOctrDST6nDah4c1Kxa/t9SjuIrix2Yj2Fw259vXsPT1qGfw/r9q8KS6XexPc5WJdhzJxkgDv8ASuqur+0s7nxX5Ws2ssl9JBNZSo5YHFxv/AgckVqQapotv4i0nWr7ULCPVBcyPcSWUzPCymM4kIP3W3elLnl2JUUcMvhbxQJowujaiHdS6YjIyPrVWw0XWNSnmhs9Nu7iSE4lVUPyH0PvW8uun/hBrexOpubka4bl08w52eWBu+ma2vEGoafrkepWOn63a2En9qm7EsrlEnjKAZyO6kHj3queS3QWR53NFNFcNbyI6So20xsMEN6Y9at6rpOsackUmp2N1bJKMRmVSAe+P/rV0Wqa9pb/ABSg1zb9psILmFpG2/60IFDPj3IJq74/1jzNJubS2m0Ga0u70XANo8jTEjOGYOTt4PNPmd1oFlY5OXTJ4vD1trRuMpNcPAqAncpUA5z+NamveE7rRdT0y0v76ILfIu6UZIhfOHjb3UkZ+tafhe+0NdE0aPU7mLFjfzXksDdZAqAov/AmAFSX2vWHi7RrjT/7Ph07Uhfi7tdkryGeSRgJB82cHofwqXKV9tB2Rx2q2dzpOqXGnzkrLA5jbacA47/SqddF8SZ4bjxpftCwZUKRkjoWVQCfzBrna1hqkzNhRRRWggooooAKKKKACiiigAooooAK7T4LnS08e2k2rTQRQQo0gaZgF3Acda4uiuTG4b61h50b25la5pRqezqKdtj7BPinwz1/t/Tf/Aha80/aCv8Aw/qnhm1uLLUbG5vYbgBfKkVmCkc9O1eEYFGOa+Oy3galgMVHERrNuPQ9avnM61N03HcuS6peyGbfID5wUOSoydvStnwndRXGvve6lcJvEfytIQBnpXNYoxX1mIy+lVpSpxXK2rXRy4LMKmGxEKzXNyu9metjVNO6fb7fnr+8Fcn8QJbG4S3mt5oZZAxVijAnHvXI4X0FFeRgOGoYOvGtGo3Y+lzTjOpmOGlh50kk+oUUUV9MfFBRRRTAKKKKACiiigAooooAKKKKACiiikAUUUUwCiiigAooooAKKKKACiiigAooooAmsbu5sbyK8s5nhnibcjocEGvpf4Y+NP7a8OWk0l1K1zCixXW4cmQAZP49a+Yqv6PrWqaPI76ZfS2xcYfb0b6iuTF4b28bLc6KFf2T12PpP4teNjoPhKfybmaK/uh5dqUAyG7n6Yr5hu7ia8uZLm6meaeVizu5yWJ75q3rWs6prMqS6pfS3ToMIXP3R7Cs6jCYZUI26ir1vau62FIpaKK6zAKKKKACnvLI6IjyMyoCEBOQo9qZRSAQjNKOlFFABRRRQAUmKWigAooooAKKKKLAFHeiigAp0TvE4kjdkcHIZTgim0UWAUksxZiSScknvSUUUAFFFFMAooooAKKKKACiiigAooooAKKKKACiiikAUUUUwCiiigAooooAKKKKACiiigAooooAKKKKACiiigAooooAKKKKACiiigAooooAKKKKACiiigAooooAKKKKACiiigAooooAKKKKACiiigAooooAKKKKACiiigAooooAKKKKACiiigAooooAKKKKACiiigAooooAKKKKACiiigAooooAKKKKACiiigAooooAKKKKACiiigAooooAKKKKACiiigAooooAKKKKACiiigAooooAKKK7W08DahJ8O7jxC2l6ibj7SqRARNt8vGS2MdPesK2IhRtzdXYuEHO9jiqKVlZSVYEEHBB7UlbEBRRRQAUUU6KOSWRY40Z3Y4VVGSTQA2ipLq3ntZ2t7qGSGVT8yOuCPwqOgAooooAKKKKACiiimAUUUUAFFFFABRRRQAUUUUAFFFFABRRRQAUUUUAFFFFABRRRQAUUUUAFFFFABRRRQCCiiigD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G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+iiivsjwgooooAKKKKACirEdnO0JnKFYh1Y/09a04dIVQ0ZxKkqZjlH8Jrz8RmWHoL3me3geH8bjNYxsv6t5mJRTnRo3KMMEHBptd0ZKSTR404ShJxkrNBRRRVEhRRRQAUUUUAFFFFABRRRQAUUUUAFFFFABRRRQAUUUUAFFFFABRRRQAUUUUAFFFFABRRRQAUUUUAFFFFABRRRQAUUUUAFFFFABRRRQAUUUUAFFFFABRRRQAUUUUAFFFFABRRRQAUUUUAFFFFABRRRQAUUUUAFFFFIAopVVm+6M+taLWMVqoeeZDIuGMXYiuavjKVGyk9X0PSwWVYjGXcFaK3b0RSt4JJpERRjcdoJ6ZrS07T4/tM1tdriQLlG7fUVOkKBjbof3M48y3b+61TG8QxJLcfKQDGx7q1fP4zMcRVXLSWj+/wDroz7nKMgwOFaq4l3ce+z8vyaZFcRxz2hluRKz2/7tokPU9jioYria1sRHKximj+aMN/Evoagm1SQSb4flcptdv72OhqhJI0jlpGLMe5rfCZZUnG1Ze7uceZcR0KM+fCNudrN7Jrv6kt/cfargzeWEJHIB71XpTSV79OnGnFRjsj4bEV54iq6tR3b1YUUUVoYhRRRQAUUV3PwL8N2nir4k6fpmoQCeyAeWeMkgMqr0OPfFRUmoRcn0KjFydkcNRX2fqHwv+E+nyQR32kWFs87bIRLcMpdvQZPNcb8Yvgj4Zt/Cd9rXhuF9Pu7KIzGLzC0cijqOehxXDDMqcpJWepvLCySPmKivVf2afB+meLvFt4utWYurC1td7RsSAXZgF6fjXvN/8MfhHYSLHfaVptq7DKrLdFCR68tV1sdClPks2xQw7lHmufGNFe2/tHaJ4B0LStKh8JW1it1PM5le3n8whAOh5OOTXpfwz+EPgy48CaRdazocdxfz2yyzSM7ZJbnsfeieOhCmptbgsO3JxTPkeivUP2kfBlh4Q8ZW40e1+zadeWweOMEkK4OGHP4V6l8Gfhd4QvPhlYaz4h0aK5up43naR3YfJkkdD6VU8ZCNNVO5KoScnHsfLtFd58ItA0/xd8WLexktAdLeeSVockDyhkgevpX0rqHws+FOnqrX2j6faq5wpmuCgP0y1KtjY0pKLWo6dBzTdz4uor6I+PHhz4Z6F4AmuPDtppx1KWZI4mgud7KM5Jxk9h+tWv2dfhn4Y174frrHiHSY7ya4uH8pnZhhF47H1zS+uxVL2jQ1h25cqZ820V9kS/Dz4NxStFLZ6PHIh2srXmCD6Ebq8B8Y6HoGofG+Lw74atoY9MNzDBthcsrdC5Bz9adHGxqN6PQU6Dj1PNaK+qvjL8O/APhf4a6tq1poEEV5HEI4H3tkSMQoIyffNeJ/Bv4bX/xA1hl8xrXS7Yj7TcYyf91feqp4ynODnskKdGUZKJwNFfZcPwx+FPhmyii1Ox08FgF82/n+Zz+J/lXF/G74efDXS/Atz4j06MWc64W2+yTbkmcnhccjH0rKGYwlJKz1LlhpJXbPmiivob9mn4b+HfEfhC81fxFpSXjPdmOAszDaqgZ6H1NebfG3SNKsfihdaD4Z08Qww+XCkMRLbpCOevfJraGLhKo6fYzlScYqT6nBUV9QfDL4BaLZaXFqPjPN3eOodrbftihHXBI6muwHw2+FPiGzlt9P0vTJQh2u9nL8yH6g/wA6wlmVNPRNmkcLNo+L6K7n4z+AZfAHif7Ekzz2FwvmWsrddueVPuK9T+BXwV0fUvDdr4m8Vxvcm8Xzbe03bUWPszY6k9celbzxdOFNVHsyI0JSlynznRX2VJ4D+Duriaxt7PR2liBDi3uMSJjqeD2r5I8VR6XD4j1CHRWlbTkuHW3aQ5YoDgEmlh8UqzaSsFWi6fUzKKfBG008cKctI4UD3JxX2Rpnwe+HdpoVrJqeh2/mR26GeaWVlG7AySc4608Rio0Lcy3FToupsfGlFfXniD4F+ANb0xn0RDYysv7q4tpjIhPuCSCK+V/Fuh33hnxDeaJqCgXFrIUYjow7MPqKMPi4V7qO46lGVPcy6K+t/ht8I/BM3w/0e81zRYZ72a0WaeV5GX7w3c844BFXm+H/AMF1BzbaNx/0/f8A2Vc7zKHM0k2afVZWu2fHVFafis2J8Tal/ZkSxWIupBbopyAgYhf0qfwNpP8AbvjHSdIK7lurpI3H+znn9M138/u8xzW1sYtFfUfxy+H/AID8L/DbUdTsdBggvPkit5A7ZVmYDPJ9M18uVlh66rx5ooupTcHZhRXX/CLwjL408cWWkbT9lB867cfwxL1/PgfjX1Snwh+GrSNEvh63LoAWHmPkA9M81lXxsKMuVl08PKoro+J6K3PiBp8Ok+ONa0y2j8uC2vZY4kz91A3A/KsOuuMuZJmLVnYKKKKoQUUUUAFFFFABRRRQAUUUUAFFFFABRRRQAqjLAZxk9a2P7LtgRbrIzXLJvVv4W9hWNW7pF0slsT5Ye4txlAepXvivHzeVenBTpt28j6rhaGDrVp0cRFXa0b/G3n2HTRrJp6m3aO3g24lBHO4dqbp9zcTopJtl8vAYuPmZfXNQPfwW8svl4uIZvn2Efdas+8upLqXzJMD0CjAA9K4MPgKtaDjNabpvc9vHZ1hsJUjUpyvJKzitnbZ32S62XmX5dSFvNLFbxpJGrkxM38B9qzHkeR2d2LFjkn1NNPNFe3hsFSw+sVr3Pjsfm+KxztUl7vRdEFFFFdZ5YUUUUwCiiigAooooAK9+/Y10nzNd1vWmTiCBLdDjuxyf0X9a8Br66/ZM0n7B8MDqDLh9RvJJc+qKdg/VWrgzGfLQa7nRho3qHSfEn4b2vjjW9Hvr/Vbi3t9NfeLeJB+8O4Hls8dMdK5L9pf4gDQPD03he1s7j7XqEOwzsmIljPXB7ntVzSdK+Ilx8dLvWJjc2fhmPKKkkwKTLtwNqAnnPPasn9sSaxXwVpkMmw3j3uYR/EFCncfp0ryqEf3sIyd1+R2VH7kmtCL9jrSfs/hXVdXZcG6uRGhx/Cg/xNdR8Uvg7Y+PvEMer3uuXdqY4BCsUcalQASc8/WtP4CaWdI+FGiw7MPNCbhh6lzn+WK8f8S+HPjxeeINQurN9QgtZbh2hRL6MBUycDG7jiru515SjLlJ0jTSaueaeLvCdpo/xS/4RHTLqW9jjuooDLIoBLHGeB6Zr628ea/H4K8O6PMCqQ/brW0cdvLY7W/Ic/hXzH8DdNvNa+N9n/aUjz3NvNJcXLO24lkzkk9+cV6V+2Vq3l6boWjxvhnme5cey8KfzJroxMfaVYUm9lqRSfLCUjd/au8OtrHgqy1GBN01ldKuQOdknyn9cV0XjuZfCPwGvEjIRodKW2THHzuoTj8ya0vAt5a+N/hdpNzdYlS5tUEw/wCmiHB/Va4P9r3VBZ/D+w0lDg3t4CR/sxjP8ytcVKXPKFHszaaUU6nkcZ+xzpXn+JdW1dl+W2t1iU4/iY/4CvZPi18NLX4iCwW91a5so7PeVSJAwYtjJ5+lcv8AsjaV9j+HE+ouuHvrtmB/2VAA/XNc/wDFTQfjPqfjrUbrw2b6HSiyrbrFeoikAAZwW4zW9STqYptStYiCUaSurnk/xs8Ead4D8SW+i6fqE18724lkMqBSpJIA4+lfWvws0k6L8N9D01QFkjskLZH8bDcc/ia+Pn0rxFqXxSs9E8Syyz6qbuK3n8yQSMBkHGRx0r61+MWvz+EfhpqGpafKIbmGNYrZsA4YkAcVpjVJqnTvdsig0nKR4x4t/Z/1RRqviC78U2WP3t1IPIbpyxHWuT/Ze0r+0virazld0dlC85yO+MD+dY+s/Fzx9q+lXOl3+tGS2uYzFKoiUZU9RkCvU/2NNK+XXNadepS3Rv1P9K2qe1o0Je0epnBwnUXKjX/bG1Y23g7SdHVvmvbwyOPVI1/+KZa7f4GaLb+HPhXph2BXmgN1OwHJLc/yrwv9r3VftnxCtNMRsrYWQyM9Gc7j+gFfQ3w4ubfWvhfpLW8gKTacsJI/hO3af1riqRcMLBdzog1KtI+Ofib4pvvF3jK+1S9mZo/NZLePPyxxg4UAfSufa7uzYiza6ma2Vt4iLnYG9cdM16Jf/BH4irrc1pBogmi81tlz56CNlzw3Jz+GK5rXPBup6H44t/Cd+YXvXlhRhEdyjeRxn8a9mlUo2UYtaHDOM+bU+uvgdpg0H4S6LFKArG2+0yk+r5b+RrxD4HWMfjD486pr90okjtZJbtQefnLbU/Kve/iJeR+GfhXqk0ZCC004xR+x27V/nXgX7HmoW9v421SymcLNd2Q8rJ+8VbJH5fyryKLk6dWojsnbmhE7z9rTxZd6P4Ys9BsJnhk1NiZnQ4PlL1H4mvPP2Qmuh8RrtYmb7ObF/OAPBORtz+Oa7/8Aad8AeJPFtzpWo+H7P7abdGilhDhWGTkMMkZra/Z3+G9z4F0e61DWhGurX2A6KwIgjHIXPrnk/QVUalOGE5VuwcJSrX6I4/8AbOaP7N4eXjzt0v1xgV6T8DPEOneJ/hhpkMEiedaWiWd1CD8yMq7enoQMj614f8W71vin8Zbbw1o95EsMCtbQTNyjOoLMeO2Ril8D/Dz4ueCfGtrPpmnfujKqzyR3CGGSPPO4Eg9PaqlSj9XjCTtJakqo/atpXRj/ABr+F2qeA7+TWNPmkm0eeU7JlJDwlv4W/wAa8sr7h+Or2a/CTXzqGzYbX5c/89Mjbj8a+HhXZgKzqw97dGGJgoS0Oq+Emlf218SdCsNu5Gu0d/8AdU7j/KvqD9p7Vf7L+El9ErbXvZI7ZcehOT+i141+yPpX234jXGosuUsLNmz6M5wP0zXq37SHg/xT42tdG0vw/axyQRzPLcSSShFQ4wM55PfpXNipxeKjGT0RtRi/Ytox/wBjm4vJfCOsQyyO1tFdr5IY8KSvzY/SuA/aMsV1P472+mW6Ze6W2iYL1LMcV798PPDmm/DH4fC1u7uMLAGuL25Y4DOev4dhXgvw4vT4/wD2lY9cZSYI5pLpQeyRrhP1K1nRnerUrR2SKmrQjB7n1Bf6THc+HJdFjla3je2+zq6DlBt25FfOfxM+BmheEPBOpeIT4hvZ3tkBjjeJQHcsAB+Zr1745WnjO+8Kw2nglZvtzzgyPFMsZVB7kivmn4k6Z8U9I0SP/hNLq9/s+eYKiS3ayB3AyOATUYKMm01O13sVXlFaNHndeq/ss6V/aPxWguGXclhbyTn2P3R/OvKq+kP2NNKxa69rbLyzx2yN7AFj/MV6mNnyUJHHh43mrl39sjVjD4d0fR0fBuLhpnHqqjA/U18xds19J/tIeBfHHjDxjazaJo7XVhbWojR/PRQWJJbgnPpXm3gP4Xa5cfE+y8Na9Ym28lVurtd6viIHoSpI56Vjg6lOlh1rruaVoynU2Pbf2Z/CcfhXwDJ4h1FRFd6ivnyMwwY4F5UfzP4irnwJ8WP4v1/xdqhYtCbxFtwT0iAwv+Ndx4l1bwpo9gmmeINS06wtriIxpDczLGJEAwQAe1Uvh9/wgSi6TwTJpDD5TcCxkVvpnFeTOpz80pLVnZGHLZJ7HyV8e7f7N8X/ABEmMBrgOPxUH+tcNXqP7Ulv5Hxgv2C4EtvBJ9fkwf5V5dX0OGd6UX5Hm1VabCiiitzMKKKKACiiigAooooAKKKKACiiigAooooAKVWZc7WIJ44pKKTSejGm07oTFLRRQIKKKKBhRRRTEFFFFABTgj/3W/KpLKBrq8gtkBLSyKgA9ScV9eXVn4e8OeGRd6hZ2qWtlbr5r+QGOAAM4xknNfNZ/wARRyh04Knzynskd+DwTxN3eyR8enjrxRX1hceG/Bvjnw4lzbWds0Fwh8m4ij2Op9fwPavmNtDvG8Uv4etkMt0Lo26Y/iIOM/1pZLxLRzNVOaLhKG6YYrASw7VndPYy8E/KBknoK9u8HfHi98K+E9O0KLwnG0NlCIhK87LvPdvu9zk123hHwF4X8E6Gb7VFtpbiJN9zd3GCqnvtz0FaXh7XPBPjNLmy08Wt6IR+8ieDadvqAR0968DGca0ZuTp0HOnF6y6HZSyucUrzSk+hw15+0zrDwstr4Zs4pMcM87MB+GBXkPjTxZr3jLWv7V1y4a4kUBY0UYSNf7qjtXRfG/wdb+FfEMUmnqVsb1C8adfLYHla9O/Z40Gz/wCEA+3XdnBLJd3LspkQMdq/KOvuDXrYrPcHgsujmFKF1KyS6mEMLVrVnRk9jL0z9o2807TLaxi8IwCK3iWJc3JHCjH92pLr9pfUJrWWFPC9ujOjKG+1E7SRjP3a7nRtQ8Ga7qd/o9na2c11ZEieJrYDHOOOORmvF/2g/Cul+H9csrnSYVt471GLwp91WB6gds1w5VxBhsdi1halBwk1fV/M2xGFq0aTqKd0Ynwq8fP4E8Q3mtf2Ymoz3ERjAeXZsy2Sehr1ePxx4T8Q6gvjTxSbaO8itfJgsVUzCJckk8jBY5/Cq3wh+Fen2mmQa54jt1uLydRJFBIPkhXqMjua6+w8V+A7zXB4bs7ixkuslFjWD5GYdVDYwTXnZ9n9HFTnRw1OUlH4pR00NcHg500pVJJX2TOEtP2g49Jnmi0vwrC1qGPk5n8vA7naBjmuE+LvxIvfiLdWE02mLYx2aMojSQuGJOSegrs/2gPAem2OnDxLpFslsVcJcxoMKc9GA7c0vwS17wLpfhaHT9XubU6nc3J/dyWzO2ScKMhSK9TBZphMPlccZgqLlbS3W/W5z1aFWdd0qkrEPgX473XhTwnYaBbeFopo7SPb5huCC5JJJxt9TW037TOpKMnwjBj/AK+m/wDia9I1iDw5pGnTahqNnY29tCMySGAHA+gGa8X+NvirwlrOgWWm+F5bWaeS5BlaK3aMqoGAOVHUn9K5Mr4khmVZKOFfK3rK+iNa2Dlh4a1NexxWjeNriz+JreOZ9NW7ma5e4+zlyF3MDjnHbPpXSfFf4y33j3w5HosmjxafGs6zM6TFy2AcDGB617KulaT4f8BCSWwtS1jp+WZogSWCf4186/DLwhceNvEzW5YxWiEy3UgH3VJ6D3Nepl3EWFxkauIqQ5Y0utznr4OpScYJ3cjko43kOI0Zz6KM16t8LvjBc/D3w1/YsfhxLkvM0rzSTFCxOO2PavWp4/Avw90mJriO0sYj8qFk3yyn+ZrJ1jxP8Ndd8N390X0288iFmMEkeyUnsACAevpXnri+WMa5cLJ027XNv7O9le9RKR4B498R3Hi3xbfeILmEQSXThvLDbggAAAz+FdP8K/it4j8BxNZ20K3+mM2420uRsbuVYdK4ews5tV1eGxsYSZbmYRxIvYseBX1noHh/QfDujabo72trJLt8sM8YJkfGWP8AOvW4gz+hlVOFOVPmcunZHNgsJUxE3JO1upxN3+0zcCDFv4VVZiODLcHb/KvKJ/H95e/E2DxzqdhBcXEMyy/Z0JVDtGFGea6z9p6wt7PXdHmtreKBJLV1YRoFBIb2+teQV6GTVqGNwkcRCNuZGWKU6VR05O9j174mfHC/8a+FJvD50OKxSaRGeRJy5IU5xjArzDRr7UtG1S31TTZJra7t3DxyKDlSK3/g3pK618TdCsJI/MiN0JJARkFV+Y5/KvsPxfeeB/CWnLqGv29hZ2zyCNXNruyx7YUE9q6KlWnhX7OMb3FCEqq5mzxDRf2k9WgsVj1fw3HczqOZopCgb3II4rm/H/x28U+KLCXTdOt00ezkBWTyWLSup7bu34V3vxa+JHw1v/h/qlj4cms5tSuIxHEqWTIRkjJyVHbNW/2TPDVi3gC81W+sYJ3vL0hDLGGwqADjPuTWC9lTg6sqdi/flLkUj5y8Ia9f+FfEtnr1jGjXNq5ZFlUlWyCCD+Br3K1/aYuGt8TeFFecDkx3B2k/lW5+1f4Vsj4GttYsLGGB7G4AkMUYXKPxzj3xWR+yB4es7rS9c1e+tIZw0yW8fmIGxgZbGfqKupUo1aPtpR2FGFSE+RM8w+KXxU8ReO1S0vFSx0+Nt62sWcFvVieTXAV3vx/u7W6+KmrLZwxRQ2zLAqxqFX5Rz0964I9K9ChGMaa5VY5ZtuTuz0X4PfEyb4dw6h9n0JNQkvWXMjSlNqrnjgHua7yb9pfWDGRF4St0fsWnYj8tteufDTw1o+j/AAz0j+0NPsy0Vis08kkKkjI3Ek496xW+KHwZXP8Apun8f9Q9/wD4ivJnVp1ZuXs7s7YwnCK96x85fEL4neLPG/8Ao2qXPk2YbIs7cFUz792P1o+EnjqT4e61d6smjpqEk8HkrvkKbBnJPQ9a6f4NWtt4v+Pk+oG2jeyE092qbBs2ZOwY/Ku9/a5Om6Z4U0vTbOytYJru7LsY4lVtqL7e7V1upTUlQ5dzHlm17Tm2Mj/hpy//AOhStv8AwLb/AOJrgPjF8U7z4iwadBNpcenx2Tu+1JS+9mAHoOmP1rzuiuing6MJc0VqZyrTkrNgOles/C34x3PgPwsuh2vhqO7/AHzzPM05UsW9tp9Kw/gX4Obxj49tbWaMtYWpE92ccbQeF/E19hQad4ce/l0+PTLAzQRo7qIF+UNnGePY1zY7EU1+7krmuHpTfvJngR/ac1Hv4Tth/wBvbf8AxNY+jfHi4sdf1bXV8KQzXeosm5jcN+7RBhUHy/j+NcH8ZrKOw+KPiG1ijWONLtiqqMAAgHj8699/ZU8M2P8AwrqTUr2xt53vbpipljDYVeOM/jUVaeHpUufl3KjKpOfLfY8A+KnjbUPHviUave24tFSFYobdXLCNR15Pqea0/g/8R7v4czahLBo41AXqqCHkKbdufY+tWfiwsOvfHO60+wgjjiN7FZIsSgD5cKTgfjX0b8W7TRfDnwr1a5j02ySSKz8mJvJXO4gKOcVVWrCMIU+XR9CI05OTnfY+WPir40l8feJk1p9NSxkW3WExpIXztJOc4HrXJMrL95SPqK92/ZA8P2uoa3reqXltFcR20EcKCRAwDOST19lqt+1xLYw+K9M0qxtoIPItjJII0C5LHjOPYVtTrxjVVCK2JlTcoe0bPEaUAscAEn2FJX0t+yt4FtY9BuvFms2kUhusx2qzICFjX7zc+pH6VtiK6ow5mZ0qbqSsj5rKOBkowH0ptfafxU0vRNQ+EGt3um2FoA9g00MiQqDxyCCK+LO1RhcT7dN2tYqtS9m7BRRRXWYhRRRQAUUUUAFFFFABRRRQAUUUUAFFFFABRRRQAUUUUAFFFFAHWfCHTv7T+IujwFcqk3nP9EGf6V9O+OtAXxR4cuNGku5LWOdlLui5OAc4rxL9mDTvP8U6hqbLxa22wEj+Jz2/AV2fxX8ZzeHviH4at0mZLYEvdoG4ZXO3n6da/JeKPb43PI0cM/epxv8APc+jy/kpYRymtGzprq+0H4a+C4YZJisNvGVgRjl5n6/qa8m/Z9txrnxH1LXrlQzxRPMPZ3b/AAJr0z43eHB4i8C3DwKHubMfaYCBkkAcj8RXlX7Nur2+n+MLmxunWP7fBsiJOMupzj8RmsMopKpkmLr023WfxF4mX+104te6tjp/2n9Ynhs9N0SJysUxM0oB+9jgA1zn7MdvJJ40vJ13eXFZkP6csMD/AD6V6J8ZPh3eeM5bO7028gguLdTGyzZwyk+1anw38H2Pw+8OTm4uo3nk/eXlyflUYHAGewqKWcYOjw99TpO9WejXW99xvDVZY72stIo4D9qedM6LbAgyYkfHtwK9V8C2KaN4I0mzkIjWCzQyFuMEjJz+dfPvizWB8QPi1ZR24LWZuY7eAY6xhuT+OCa+h/Gmm3mqeFL/AEvTZIo7i4hMUbSHCjPHOPaufOqLwuAweBqy5X8T8rl4SXta1WtFX6Ip+GPDeg6Ib7VPD8IuLi8yzyGfd5hznG7sM14fqmoar41+MunWGu2n2XyLoRC1zkIincfrnHWvZ/hb4Uk8G+Fv7Pvb8XMhkaWRgcInsM9q8V1LxRYJ8el1+N1ayjvFjMg6Fduwt/Wurh2LqYnFSpv2jjF8s/kZ41pU6ael3qj2P416xLofw8vpbUlJZttuhHbdwf0r5z+GMElz8Q9Cjh3bhexucdcKdx/QGvpf4leGv+Ez8IyadbXUcbOyzQSdVJHTp2Oa5j4RfC1vCeovrGrXUNze7SkKxZ2xA9Tk9TSyLOMHl+UV4Tf72Tat1d1oGMwtWviYuPwo1Pj7NHD8MtQV2AMjIij1O6vBvg7p39p/EjRYCuUjn89h7IN38wK7H9o3xhb6rfQ+HdOmEsFm++4dDlWk6Bc+1J+zBp3neJ9R1J1yLa2Ean0Zz/gD+de1ldKplXDVWpU0ck39+iObESjiMdGMdkd5+0bqRs/AJtVba15OqfgOTXg3w307+1fHOj2OMq90hYeynJ/lXpP7Ueob9Q0nS1b/AFcbTOPcnA/lWN+zXp32vx5LeFcpZ2rNn0ZjtH6ZrTJF/Z3DM6z3km/v0ROLtXx6h2PWPjzqH9n/AA4vlVsPclYF555PP6A1lfs16bFa+BX1DYPNvLlst3IXgD+dYn7UmpBbTSNKU8s7zuPYDA/ma2f2bdWt7rwS2lrIouLOdyyZ5Kscg4r5l4WpT4X9pFfHK79DuVSMsws+iPJvjnrE+q/EXUI3djDZt9niQ9FC9cfU1ww617x8QPg3qmteLLrVtL1G1jgu38x1mzuRj16dRXD+Nfhrc+HtZ0XR4b37bealkHZHhUOccdzX3mR57lf1Wlh6c1dR29FqeRi8HX9pKclpc6n9mjwt9ov7jxReRDy4Mw2m4cFz95vwHH410ereIJ9R+OulaXCkv2Ow3ozbTtMhXk5rsopNG+HvgaEXb+VY2UaozKuWZj6DuSc1k6D8UfBes61b6bYSXP2u4fbGWttuT9e1fAYnHYnMcXXx0aLnCzin0iu57UKUKFOFLns9H6nHftVQ7rPQbkD7sk0ZP1CkfyNeD19GftPweZ4MsJ8cxXw59ijf/Wr5zr77gepz5RBPo2vxPGzZcuJZ7X+yFpX2vx9e6oykpY2ZwcfxOQB+ma+iPiB4b8KeKba3sfE7RtHA5liRrjyzkjGevNeZ/sd6X9n8HanqzLhru7Ean/ZRf8TU3xk+D/iPxx4xfWLTXLO1thCkUUUgfIx16e9ehiJRniXzStbqKknGkrK55X+0X4d8G+F9S0yy8KwqrSRNJcOs5k74A68d6988FW//AAifwCtmJMUkGktcMe4dlL/zIFfLmv8Agm80X4k2vg+6vYr25eeGN3izj5yOOfavpr9o3UF0T4OXttC2wziO0Qexxn9BW2JV406Sd7kUnrKVrF3T3X4h/A7bJiSW/wBNKN3/AHqjj/x4CqX7Plgvh34L2dxcDy3cT3U2R0+Yj+Siua/Y/wBc+1eE9Q0N2JeyuPMQE/wP/wDXFd38Y72Dw58JdZa2VYVFsYYlXgAuccfma5KkXGo6PS5tFqUefyPi3xDfNqevX+oMSTcXDyfmTU3hPT21bxPpmmoMm5uo48exYZrLr0v9mjShqnxa05mXcloj3B47gYH6kV79WXs6TfZHmwTlNH1/qNrYHQ5NOvnWOzeHyHy+wbSMYz24rwv4ufD/AOGPh34f6nqum28ZvkQLb7bwuQ7EAHGefWvSfjV4P1Xxx4Uj0XS7+Gyb7Qssry7sFQDxx718zfFT4U6t4A0i2v8AU9atbsXM3kxxRBs5xknmvEwUVJr37O+x6GIbSfunoP7GelbrnXNaZfuKluhx3PzH+QrD/a91X7X4+stMU5SxtBkf7Tkn+WK9Y/ZY0n+zvhTb3LLh7+4knJ9VztH8q5P4l/A3xN4t8bajrya1psUVzIPLRw+VUDABwK1jWh9blOb0Rm4S9ilE+aKK1PFWjyeH/EV/ostxFcyWUpieSLO1iOuM11nwE8Gt4x8fW0M8RbT7Ei5uzjggH5U/E/pmvXnVjCDn0OJRblyn0H+z94Wh8E/Dg6rqEfl3d7Gbu4JHzJGBlV/Ln8azf2efEF94m8Y+NdXvI5oxPNC0KupG2MbwoGfYCu48f/EPwr4GNrb69NKjXKny4oYd52jjkdhUfw7+InhXxtdXVv4dacyWyB5fMt/L4JwPrXzspTlGU5R36nqJRTUU9j5j/aVt/s/xh1ZQP9asUg98oK+n/hzZp4X+E2mRyAJ9l04TSduSu8/zr57/AGrIVtvi1b3Tj5ZbSGRvopIP8q+lL+3h8U/D6W10y6RItR0/ZDMOQoZODxXTiZ3o0k9jKkv3ku58r/Ai1k8TfHO1vZgXCTzX8hPtkj/x4ivXf2vdW+y+BLPS1bD3t2Cw/wBlBn+ZFaXwI+E8/wAP7m+1LVr63u7+4Tyk8lTsjjzk8nuePyrx79qbxZb+IfGsOmafMJrbS4zGzqcq0pPzY+nStItV8UnHVImzhRd92et/slaSLH4YPfsuH1C9klz/ALKgIv8A6CT+NeA/H3Vf7X+K2szKwKQyiBMeijH86+uPhnpLaL8OdF0tAEkisUB9nIyf1NeDa5+zz4nuLy+1S58QaWPMkknkJV+ASSe1Tha8FXnOTHVpy9lFRR5H4A8OXPizxbYaFag5uJR5jAfcQcs35V9VfG3WE8DfCj+ydFhcTzxCxtVjUnYuMM3Htn8TXNfsoeCv7M0i68VXsYM96xhtCR0hU8sP94/oK6bXPjf8O9P1S5028uLmaa1kMblLUuu4dcHvSxNV1qyUVdRCjTUIXbs2X9Cha8/Z+ggdWDNoJUgjnIiP+FfE+MfWv0A0nVNO8TeEF1HTdxsr22bytybTtII6dq+BLtDHdzRnqkjL+RrbLJazRGLWiZFRRRXrnEFFFFABRRRQAUUUUAFFFFABRRRQAUUUUAFFFFABRRSHrQAtFIOtLQB0fg7xv4g8JRXEWizQRLcMGk3whySOnWqXivxDqnifVP7T1eZZbnYEyiBQAOnArJorjjgMPGs66gud9epp7WfLy30O8s/i342trGKyS9tmhijEY32ysSoGOSetcQ08v2o3KP5cu8uGT5cNnPGOlRUUYfL8Nh3L2UEubey3HOtUnbmd7HoGk/F/xtYWotzfQXSqMK08QZsfXvWL4q8eeKPEyeTqupMbfP8AqIhsQ/UDrXM0Vz08mwFOp7WFGKl3sXLFVpR5XJ2L/h/VrzQ9Xg1TT2RbmA5jZ0DAH6Gu1/4XJ46H/L9af+Aq153RWuKyvB4uXNXpqT80TDEVaatGVjrfEPxF8X67bNa32rSCBuGjhURhvriuTxSUVthsHQw0eWjBRXkialWdTWTudh4X+JXi3w7ZrZ2d+JbZeEjnQOFHoD1FT+IPin4y1q2a1l1EWsLjDrbIELD3PWuIorkeTYB1fbexjzd7F/Wq3LyqTsK3LEnkmuj8H+Ntf8Jwzw6LNBEtwwaQvCHJIHHJrm6K7MRhaOIp+zqxTj2M4VJQd4vU1vFfiLVPE+q/2lq8yS3GwR5RAo2jpwPrVrwd4y1zwkbhtFlgia42+YXhDkgdOv1rn6KmeCoTofV3BcnboNVZqXPfU2vF/ijWPFd9He6zOks0cflrsQIAM56Cqmgaxqeg6gl/pN3Ja3C/xIeo9CO4qhRVRwlGNH2CiuTt0E6k3Lmb1PSB8afG3k7PPst+Pv8A2cZ/wrB/4WB4pbxDFrs18lxewoUhMsSssYPXavQVytFcNLI8vo39nRir+RrLF15byZ1HjHx74l8V2UVlq91E9vFJ5gWOIJlsY5x1rC0TUrvR9Wt9UsWVLm3ffGzLkA/SqlFddLBUKNL2NOCUe3QzlVnJ80nqdZ4t+IfibxRpf9m6vcW8lt5gkwkIU7h05FcliloqsNhKOFh7OjFRXZCnUlN3k7nd+EPi1408KaHDoujXdpFZxFiqvbKxyTk5J61sH4+fEj/oI2X/AIBJXllFN4ak3dxQKrNbM35PF+tyeNB4vkmifVRMJt7RgruAx93pWl46+JXizxpp0On69dwS28MvmosUAT5sY5x1rjqKv2MLp22Fzs6HwL4z1/wXfzX3h+5jhlnj8uTzIw6kZz0Na/jP4reM/F2ito+tXtvJaM6uyxW6oSR05FcPRSdCDlzNahzyta4V0PgbxlrngvUJr/QZYIriaPynaWESfLnPGelc9RWkoqStISbWx6kfj58Sf+gjZf8AgGlcx48+IPifxvFaxeILqGZLUs0QjhCAE9enWuUorKOHpRd4x1KdSb3Z6LoHxo8d6Ho1rpOnXlnFaWsYjiU2ikgD3q8fj58SP+gjZf8AgGleWUUnhqLd3FD9rPuWNSvLjUdRudQu5N9xcytLK2MZZjkn8zXTeBPiL4m8E2txb+H5rWBbhw8rSW6uzEDAGT2rkaK0lTjJcsloQpNO5ueNPFWteMNX/tXXblZ7kII12oEVVHYAVY8B+N/EHgm7ubnw/cQwvcoEl8yIOCAcjrXN0UOnHl5baD5ne/U6Dxz4x1zxpqUWoa9NDLPFH5SGOIJ8uc9q1vAvxS8ZeDrQWWlagr2QOVt7hA6r/u55FcTRSdGm48rWgKck73PRfE3xo8f69aPZy6slnbuCrraxiNmHoW6156jskyzZyysH55yQc8+tMoohShDSKsOU5S1bPUY/j18Ro41jS/sQqgAD7GvSotQ+OfxDvrGezn1Cz8qeNo322ig7SMHB7V5nRUfVaP8AKh+1n3PR7P42ePrPS49MtbyygtYoRDGqWijaoGBg/SvOZWaWV5HYs7EsxPUk9TSUVcKUIfCrEuTe7PQfDnxh8c+HtBttE0y9tEs7ZCkavbKxAz6n61wVzNJc3MtxLjfK5dsDAyTk1HRTjSjFtxQOTe4UUUVoSFFFFABRRRQAUUUUAFFFFABRRRQAUUUUAFFFFABRRRQAUUUUAFFFFABRRRQAUUUUAFFFFABRRRQAUUUUAFFFFABRRRQAUUUUAFFFFABRRRQAUUUUAFFFFABRRRQAUUUqgswUDJJwKAuJRUk8MtvKYpo2jcdVYYIqOgSkpK6CiiigYUUUUAFFFFABRRRQAUUUUAFFFFABRRRQAUUUUAFFFFABRRRQAUUUUAFFFFABRRRQAUUUUAFFFFABRRRQAUUUUAFFFFABU1lEs95BCxIEkiqSOoBOKYkMzxtKkMjRp95wpKr9T2qXSj/xM7T/AK7p/wChCok7xdh7PU9D1D4Q6x9rk+wXtobYn90ZXO/b74GM1xnivQJvDt+tjc3tpcT4yy27ltn14616j4h+KZ0jWbnTRpAl+zvs3ebjNeYeMNXstc1VtQtdO+xSSnMwD7g59favmsqq5vLENYuNodNvxPZxsMvVBPDv3jFors/AvhvT9c8NazLN5g1GPatiQ2FL7WYqR3yFIp2jeGLGX4c6rrV4s39ohRJZIDgBFkWNiR3yzYH+6a+jdVJ2PH5WziqK6nUfBOpWNjPcNPbyzWqo91bIG3xKxGMnGD1GcHin3/hN11TVWnubPSrKyuRbl5WZl8wjIRcDJ4yaFViw5GcnRXUQ+Cr/AM7UPtV5Z2kGn+WZp5GOwo/3WXHUGq+keGH1W3may1OzkuEEjLb4bc6pkk5xgZAyAaftI9xcrOforqrDwTdXVvp7HVLCG51KEzWVs7HfKORjgYB471ztlbC4vktZJ4rcM21pJM7V+uKamnsDiyvRXUS+C75b+2hjvLWS1uLZ7oXfzLGkanDFgRkYPan23hbTpdF1fUB4is3Fi0QRkRtr78+2e2KXtY9x8rOUort4vB9tcWVxc3F5Bpot9Jt7wAln8wyHGTxx9KxoPC1/PrOlaXHNAZdUjWSBsnADZxn8qFViHIzBorsPB3hFL680ebU760t4r+X9zbSsQ86K2CRjgcgjn0psHgm7v7h5IbiCzjnvJLeySUMTMytjAwOBnAyaXtY3tcOVnI0V0M3hW4tNHXUNSvrayMhkWKKQMWcodrDIGAcjoapeH9Fl1c3EguIbW1tY/MuJ5iQsYzgdOSSTVc8bXFZmXRXRWvhhZoZrt9asIdPScW8d2+7bNJjOFGM8DGTU0fgu9jbUP7QvrKwisJUjmllYkHeMqVwOQRR7SPcfKzl6K63U/At5Y/bYTqmnz3tpb/amtomJZocA7wcY6EHHXFQP4NvVtWxfWR1AW32o2O4+aI8Zz0xnHOKXtI9w5WczRSZpRWhIUUUUAFBH/wBaiujsr7S9R0I6dqgS2uLVCba5VeWH91vWnFX6nLisRKglJRur626eZzlS2bKt3CzcKJFJ+maZbQz3V1Fa2sLzzyttjjQZLE9hXe6Z8JPFF1os2p3bwaeY1ZlgmyXIHrjpXk5jneByzleKqqN3ZX6nq0ssr4qD5VozmvG9zb3fiS4ntZFkiIXDL0PFYtdz4d+F2va74WXXLG7tCW3bIGyGbacYz0zXIaxpep6Ne/Y9WsZbOcruVHHUeoqcHn+Ax9edGhVTnHddRLJa2BoRja6SKo60V0Oi3elaRpDX5C3WqSEpFGy/LEP7x9a592LOWPUnJr2HGyPLoYiVWpKPK1FdX1/4AlFFFI6gooopAFFFFMAooopAFFFFMAooopAFFFFABRRRTAKKKKACiiigAooooAKKKKACiiigAooooAKKKKACiiigAooooA9q+BOpWt/4R1fwzdWAdcMxlCDayuMYY+oPSqVvZ+DPBU0MTY1TVXcICwBKEnHC9F+p5qx8MZrPw98Ppb66mjjmvHabk8lAMAfofzryuO5kvvEsd5KSXmu1c+2W6Vz08PCi5TjvI5KlepjJezk7Rjpp1LnxD/5HfVev+vP8qwq3PiF/yO2q/wDXc/yFYQ6VpFtpHUopKyOg8P8AiJ9H0qS3gjcXH26C6SQHgeXnIP1zWxrHja2urjWTZ6a9tbXdnFa2cO4EQBJFkJPrkhj+NY+leE9Y1HTku7dbcecGaCKSYLJOF+9sU8nGDUfiLTLex0fQbqEOJL60eWbJz8wldePThRWbVNy8zVOVjpNZ8UyeKT5Npca+NQu9ivZLcA2xIxnHfHGcdqf4x1rSJPEHiHRdUjuJrKTUxdRT2jKWWRU2Ec8FSPyIrmJvDeqWunQ30r20TTBWitzOBcOGOFITrzUupeEdYsbaWeU2sphdUuY4bhXe3ZjgBwOnPH1pKEE9x8zZc1zxbDqNjq1qtnJEl0LeO3G4Hy44gQA3qTWpo3jrTbDTbGNbbUkktrFrR7aKRUt5GYMDMe5Y7uQfSspvh/4hQzq/2BWtgGuVN2mYFPRnHYVVTwXrj6pJp6LbMyWovPNE6+U0B/5aBuhFPlp2tcS5kWLLxVbw6z4Z1BrSUjR4ljkXcMyYZjx6fe/SqvhLWrXSNfmvrq3lkSWKSNXi2+ZCz9HXdxuFOHgvXn1KGxgit7h54GuIZIpg0cka/eIbpx3pLfwlqc7TlbjTlggdY2uWulELSEZCK3c07ws0L3tzfuvHWnzy2dvLa6jcWcdjNY3Mk8waeVZH3bwegIPbpWRZat4dtLDV9Jji1RrG+SJklOzzVkjJIyOm07vrUFr4N1yaS+WWO3tFsZlhuXuZ1jVHYEryeucdqfq3gnXNNtbua4W132iCWeFLhWkSMkAPtH8PI596Vqa0uO8y/wD8Jbp1wslre2t4trNo0Gnu0TKXVozncM8YJHSrWh+LvD9rqGh6te6dqM17pEQgjjSRBHIoztYnqCM9PUVk3XhG+k1C4SBYrKC3igaWS8uFVVaRAwG73znFVdO8K6nfRvNHLYwwCYwJNNcqiSyD+FCfvdvzo5YNO7C7NbR/E+ixx6HPqtjfS3mi5SHyHUJMm8sN2eQQSenWrVn46ibS0sbm51ywFvcSywSadOql1kbdtcHuD0IriL61uLG9ms7qJobiFykqMOVYHBFa+jeFNX1azjurVbZFmdkt1lmVHuGHVYwfvGm6cN2JN9DU0XxNp+n6beRTvq97JdLKJLWZka3kZs4c55DDOeOcjrWX4Z1azsLXUtN1OCeWx1GNElMBAkRlbcrDPB+nvSeINKt7DQtDu0V1nu4ZWnBPRlkK8Dt0q1aeEdSV9MlvEhWK/aIwQi4VZZkc9VH9TQlG24Nu+o+DVvDp0p9DvINTbTors3VrLGU84EqFZWB4wcDkdKXX/FiatYarbmzaH7XNC0IDZEccS7Qp9TjFR6d4L1bUpVW2+ywedNJHbR3NwqPLsOG2jvjHWorDwfrF9bLNCbQCR2jt1kuFVrgrwfLB+9RaDd7jtIuXHiy3k8Q6jqYs5Qt3pTWCpkZVjEqbj7ZGas/8JdpJuX1oWV5/bb2X2UguvkZKbDJ/ezt7etYcHhjVJNGfWJBb21mrSR755ghaRMbkA6luelUhpd4dKXU0jDWzT+RlTkh8ZAI96OSLFeRRxSirer6fc6VqM2n3gRbiE7ZFVsgHHTNVK2TICiiimDYUjdMDqeBWuvhvXWh84aZcbCu4HHaq/h7T21XxFp2mK2w3FykZPpzWGLqrD0J1ZaJJsrL6lLFV1CEk9dT3XRvhLoH/AAg8UZikXWXhEy3qOQ6S4yAPQdq6rw62tN8OVXxFG0eqJayJPkgltuQGPuQAawNS1jxt4Omuzc6WNe0dQXhnicRvAgHRh6CsRNa1vVNNtvGHiDUJNO0uY/6FplmeZ1z/ABk9iBX8x18PmOZv2uIqxnBz5oyvd3/lS3Xp0P0ihRcpKnTWr6G18Lta0/SPhtpa3l1FDLcySx2yyHAkk3HC5/IVH4Z+HdprOmT6p42s3udav3dpPMc/6MuSFVMHAwKitf8AhH/G3hC68L6ZZDTbiJDLaK3PluDkMD9ev1qzpPxIGm2MOm+JtG1aHV4AIpFitWdZCONwYcYNRiVjqUq1TBJwrSneSv7yjureT6mlbDzoT9nWVmeA+JNLbRfEOoaQ7F/sk7Rhj3Xt+lUK7b442AsviBLcqzFNRhS6UMMFc8EEfhXN2eg6zeW63Frp80sL/dZRwa/o/IMXLG5dRrSd24q/r1PzvOJUsJiJc7UV5mbXY/DPSbfU4temk0u31O4s7NJbaC4kKIWMqqSSCP4Se9clcwTW07wXEbRyocMjDBBrb8Ja1Y6XbataalZT3VtqVskDiGUIy7ZFcEEg91r06qk46HNTkpWfQ038MyapqmoSXEFnoUVjEjSw2oe44bgEAFiffnioP+Ed0UeDrvWTrhM8WofZYVFu22QCMt+GffpUGl6toWnaw95aW2sW0YVfK8q7USAjrk4wQfSrOp+KrHVLLVrW70t4o7u8F7b+Q4HlSBCuGGOQc54xWVpl6FnUfB8X2jUrq71Cx0u0sfs6yeXG7gmSMEbRySfX8aZqPgVbSS7tU1+zuL2C0N8sCRviSAKGzuPAbbztNVdf8WrqllqdutkYvtz275L52eVHs/HPWlm8WLJrtzqn2IjztLNhs3/d/dCPdn8M4oSqA+Qrx+FLp/EOn6N9rh8y+tEukfadqhkLYPvxVnU9KspNM8LIrR2bXdrK084iZyxErAEqvJOABV3TfGmlwXWm6pdaLPPqdlZi0DLOFiZQpVWxjOQD9Kg0bxlBZRWEEtjKyW1jLaGSKQLIN7lt6EjgjOKG56aAuUyvFXh59Bmss3QuLe9g8+GTymjO3cVIKtyCCDVi48JXUN5fRPdwi3tLJbz7Tg7ZEYDaB7knH4GmeMPEMfiAaZDDbTxJYWxt1aabzHkBctuJ9ea2/E+oT2Hw+0zQbwRDU5CTMVcMy26nMaNj3JOKalNJdxWWpz2gaDHqOlXmq3upRadY2siQmV42cvI+Sqqq89FJJ7Yrqdf8Fx3OttHYzQw2Fnp1vNPcQwtIHLjghV5JJrmtB1qxt9EvNF1axmubO4njuEMMgR45EDDjIIIIY5Fbh8fRm+ulWwuLfT7m0htmjt7krKnlfdYPj/OamSm3dDXKV3+H91DeXiXWoRx2ttbRXImSB3eSOT7pEY+Ye+elZmieH7PUtSntF1nYqSBIpBZyP5mTjOAMqPrVm38QabHrraix135UUQyC9BmXHUMSMEH0rVHjyyka4Mml3FvuvvtiC0nEW/gDZIccjjPHqad6iD3LmZP4MaxstQu9W1a1s47G9eycbGdnkAyNoHY/pRN4MaP+zLddWtpNQ1OOKW2tFRs7H7s3Rcc/lUXirxSNcs76D7GYPtWqPqBO/O0MuNlMn8US/wBv6Rq9vbhH022hgCs2Q+wEE/iDTtUsL3S5b+FbVLu2urPVrbVbaDUYLa9RYmQpufH8X3lOCM1b8VaRp0Wl3phhitmHia5tVkVCdkQHC4HOB6VTPijTLOEx6NpU8Cz3sV3dGaYMT5bbgiYHAz3NT2fjmOG9Nw2l+Yp1ibUSrOOBICNo46jOc+1KSqXK90y/Evhk6RplpqcN8Lu0uXaMEwPEyuoBI2t2wetc/wAV1HivxRb6todrpNvbXgSC5efzrq48123Ace2MVy1a0+a3vESSWwUUUVoSFFFFABRRRQAUUUUAFFFFABRRRQAUUVPYwG4uEj6DOSfapbsDNyeZk0ZC7EgIFHNVPD9qlzrUOWYBP3vHcg5rfs9Dh1iwjlN1JFGCVCoARxxmrlj4ch0y6+1xXMkhClSrKO9c17MxTsQ61odtquqXOozySrLO25guMA+1cLOnlzyR5zsYrn6GvT68zvf+Pyf/AK6N/OtKTZcW2d5pfjSFPDmm241SfSrvTYWiXy7JJhKMkghjyp5xXM+ItWt9R0rQ7aPf5tjayRTFlwCzSu+R+DCsPtRVRppM15nsdjqmt6Nc6hp3iSOadNUtPs+60aHMbNHjkPngED0qabXfD9mNautNnvLi41ggNDLEFFupkEjZOfmORgVxFbfhHTLXU5tQS634t9PmuE2nHzouRSdOKWo1I1dR8TafcXfimVBNjVYkSDK+jA/N+VbPhvVNL1KzuIpmuI4LLwuLS4dUBIYSk5Udx8wrjU8N6lJosmqxNayxRRiWSOOdWkjTONxXqBnFHhzRdU1aC9k09444YEX7S8kwjVVY4GSe2ahxi1ox80rnS2/ijRtMhtNNspbqe2tdPu4BO0exnlm/2c8KKyNI1DR7rwsNB1ee4sxBeG6hmhi8zdlQrKRkc8DBqD/hEdZGqtp5igBWEXDTmZfJER6Pv6YqSPwZrsmoXFkkMBaCBbl5fOXyvKY4EgboV96LU7bheRoeJ/Fdlq2naxbxRzRm6vLWSAMP+WcMZTLH+8eDS33ifT5tZ1y8An8u+0oWcWV5D4Tr6D5TWVN4V1KGwN9NPYRwneYt1yuZlU4LIP4hmnHwjrQ0w3xjtwohE7QmZfOWL++U67enPpRanYE5G+vijTZvEdzff2lc2trJBbRPbvaCZLgRxKrBlJwOVODVS61jwvq1nHYT/a9LtrK9luLYRReZvjcg7cZ4Ix+tYbeGtYTUL+xNt+/sF3TjcMAcYwe+cjHrmp9T8I6zp9n9qnjgZRIkUqxzK7Qu/wB0OB93NHLT7h73Ym8a3Njq7z+I45mS5vr1wlrkExwqoAZj6n/Gtrw/4xt4fDGm6e2pTaXdaY0hR0skm80M24EE8qwNc/qXhLVNO1RNMvpLGC7LMrxvdKDEV/v/AN32p6eDdcbUHs0it2ZLUXfmidfLMOcbw3TGTTag0lcFdO5H4k1mHVNJ0mBWke4tEm89nUDczyFsj86vTeIrF/E/hvUv3/kaZb28cw285jPzbRVGXwjrKapa6ekcEz3UZlhlimVomQfebf0AGDmifw9Ja2OpyytDdG0SJ/NtbhHjXc2OfX8Kr3LC1PQtGxLpGkpG1yl9d3FxNZXcdh54t45XwBvzhCOSeuM5rmYtU0OC50pdUu7hbvw/K8ai3j3pdBZCwIbPy5Pesa50rxBpugNex34aw3Kkq215uEbMOAyqeM81z3Ws4Utb3KlJ6HSeJfEEOreH7G1COlxHqF5dSLj5QJihXHv8prX+FkiwxanNqVrJJpMEQujIR8izxnMYz0yTxiuEqUXNwLY2omkEBbcY9x2k+uOlaun7vKRzajr+5lvL6e8nYtLNI0jn3JzUFFFWlYkKKKKoC6NW1QR+WNQuQmNu3zDjFVrW4uLS8hvLWQpPDIJEb0IOajo7VFWKqxcJaphhlDDz56aSZ7mfiFq3inwRLpdr4Xv5tR1CI2wlRD9n54Lbu2PSrukeGda1n4e22hatZtp19ozeTFI5BjnUDgg+mDiuY/Z68W31vrC+E5VSSzmDyxOzYaNhzgeoNdr4RvtS8QXHinxDdXky2cbS2VpaA4RVQHLEf3j/AI1/O2e4Srk2Jq4bD0o0oRkpqV2223ZW/G6P0jAYuS5cRTepV8DaVY+E9fthrGpW4vNQDRWax5KNjr83TNTP4u8SeFLjUNP1/Rr/AFYrI8tjd2sWVaM8hWwPlxWVo3h+68SfBOwtrFEfUILrzrZ2bBQrJyQfpWh8dPF2o+HdAtNLtBH9o1GJo5pt3KAAZwPfJ5rihR/tHNFh5RVWpOTjJN8tuXZprZW3XU3xuMniJOvWZ4f4t8QX3ijX59Y1AKskmFSNekajooqrb6lqFvEIoL24jjHRVkIAqmn3cUtf0hg8NTwdGNGirRirJH5pjZRxdRymrrzHSO8kjSSOzuxyzMckmn2kE11cxWtvE0s0ziONFGSzE4AFRVq+D9VTQ/FOl6vLG0kdndJM6r1IB5x71vJuzZnFJWXQ25/Bd1Y+GdU1C+ET3FtNFDGLe4WQB2YhlbbnB9qztQ8I65ZW4mlto3HmJE6RTK7xO33VdQcqT71vQax4d0LS9Qj0/VJ9TmuL+G6jRrZkUKjlsMT/ABc/SrHi7xVb30V3JpviKOOG/uI5JLZNMEcqANuyzgclTyMHmudSnc1tEw7LwPq02vWekTXGnxTXEhjIF0jGNgMkMAeD7VXi8H6zMbtoRaPBaSCOaf7SgiUkEgbs47V00vibQYNY0jUrm8j1PUILzfcXtvZmEtCRj5wcb3yc5x+NYOpahpdt4W1LQ7PUHu2m1KO4jcQsiugRgc57gnpTUqjYmolOLwlrkmlnUEt4vL8tplj85fNeNerqnUrweaavhfU30SbWIzZyWkCK8pS5UsgY4GVznPtXXyeNLe40mzntdYh0y7ttPFo9u+mLK7lVK5SXHAYep45rJu7rw5F4Z07T7PVyYkZLi/t/ssivcy5+YbumAMgfnQqk+oWiY03hXWItOF+kdvPEXRGFvcLIyM/3QwByMniotb8P6hooDXzWu4tsZI7hXdGHZgDkGu01nxH4dj0LWNP0y/jRb2W3ezjt9P8AK+zIkgb5m6swHuelYnjbVNJ1DSoR9th1PWPO3PexWhgLR46SZxubPfH40RnNvVA1Gxk2HhzVLzSTqirbw2hLCN551j80r97YCfmx7VLF4R1yXTherbxYaIzLCZl85ox/GEzkirs93ous+E9KtbzUn0+90mGWERG3Z0nVnLqVI6HJIOfati28ReH/AO17PxVLfTpe2tkIDp4gPzuIygw/Tac5Pem5yBJHO6b4O1u/tEuIUtY1eBrhEluFR2iXOXCnnHBp1r4J8Q3NrDcRW9vi4iMtujXCB5lGfuLnJ6Gu7htmk0nSdJju4LXX30oxmaSyd8RSBmCCUHao2HGcHHrXLxeItNj8S+FLt5ZfJ0q1jhuSEOVZS2dvqORSjVqS2G0inoPhC51oafDbkWr3ME8zS3EqhCI8/dHUdMc1X/4Ra+k0uOW2tzNOJJxI6TK0TrEqsdmOSQDn+VbukeJ9Hhn0RZpZljt4r2G4YRk+WJtwVsd8Agmqln4hsdH07RbSzumu5NO1OeaVhEVWSF1ReM+oDDFLmqCsjnrPQ9Quba0uFSKOG7d0heWVUVioy3JPAHrV1vCGuLfrZ+Tbnfb/AGoTC4Uw+VnBffnGM8fWuim17wrJ4jFvGANJtLFodOkuLcusczHcXePvySO/aptR8T6fcXmjpY68tq1lYSW9xO+nfuZmMhbb5QH3CD6U3Ooug3GJwOp2M2n3jWszQu68loZRIpz6EcVVrZ8ZXOk3WtvNo0Sx25Rd2yMojPj5mVT90E9qxq3i9DNhRRRVCCiiigAooooAKKKKACiiigArT8P6DqmvXL2+l23nSIu5vmAAH1NZlbvg/wAVal4Xmnl0+K3dplCt5yk8D6EVnUlJL3UBrWnw68URXcEl3pq/Z1kUy4lU/LnnivUE0fSlACafbqBwP3Yrzw/FvxMykG103/v03/xVVD8TNez/AMe1jn/cb/GuWSrT3RMk+h3OpW8FrdtFbRJFHgHaowMnrVG6/wBS1cPdeOtZuZjK0NmCR2U/41A/jHVmUqYrTB/2T/jTUJdjPkZ2NeZ3v/H5N/10b+da3/CVan/zztv++T/jWI7tJI0jYyxJOK2pJrdFxi0JRRRW5YVteEdUttLuL97pXK3FhNbpsGfmcYGfasWipaurDPRJfFXh2HQ9StbETRC904W0dqtqqiJ/l3FnzlskGs3wIli3g/xUmozTQW7R2wMkSbip83g47iuNp6SypG8ayOqPjeoYgNjpkd6z9kkrIpTdz0Sw8a6VZSNpdu9wun/2Wlit2YFd9yvv37DxjPGM9Kzb7xRC8eswSalcagLnTUtLaQ24hAxKHK7QeFwDXFUUexjcPaM7DQtZ0i38NPY6pdzXsflOI7F7UERSHO1kkzlRnBPFaeseM7e/0kyQarc2V02ni0ltVs0YP8mwgSdQpFeeUU3STdw52dzdeM7X+wdO+zwyHV90C38jD5ZY4D+7GepyMZ/3RVjxV4vtdRWeW11a58u7uY5prJrJEACtu5cctg9K8+opexiDmztItf0O58da9rF7G4iv5JXtJngEphZmyGKE4PHFXdc8YaXcrcRwNcyBtA/s0O0Spvl80Nu2jgLgV59RQ6MdA52dtovijTLaw0uwuY5/KSwubK6ZFGVErZDL6444qrYaj4f0qy1TT4prq/gu/s5yYfL3bJNzr1OOK5Oin7JC5md/4n8UaJceGdW0nTpJW+2XMM0EYtFhSBELfIccseevtXAUUVUIKCshOTe4UUUVQgooopgFFFFABXRWn9j6VoIupTDfajdoQkXVYV9T71ztFOLscuKw31hKLk0r626+Q6OSaKVZoJXilU5V0OCD7V6VofxbmsPBk2jS6Ssl+yMq3KEBZCwwXYf3v515nU1mFN5Buxt8xc5+teLmuQYHNuVYqF+Vpr5Hr4fM62Dpvl1Vj0TwN8V5PDXhA6O+lm4uYixt5Q2F55+YfWvPdY1PUNYv5L/UrmSeeRix3MSFz2A7CtTx7HFF4muEgVEQBcKgwBwKwajAcNZdluKqYnD07Tm9X/l2JWd1sdhot6Jo6PQm0nUNKbSb4R2lyuXt7s8An+61c+42uVyDgkZHQ0ylFe63pY8qhhvY1JSUnaXTsLRRRSOoKKKKQAKdim0ZNMBSvPFGDSZNGTSAXbRg0mTRk0WAXBpcGm5NGTQBoDWtYSzFkup3a2wXaIxKcY9PpWcKWihJIHcUUh4NFFAC9qCTSUUAK1JRRTAKKKKACiiigAooooAKKKKACiiigAooooAKKKKQBSYpaKAExSiiimAUUUUAFFFFABRRRQAUUUUAFFFFABRRRQAUUUUAFFFFABRRRQAUUUUAFFFFABRRRQAUUUUAFFFFAA7O7FnZmY9yc02nUUCSSVkNpRS0UDCiiigAooooAKKKKACiiigAooooAKKKKACiiigAooooAKKKKACiiigAooooAKKKKACiiigAooooAKKKKACiiigAors/hn8PNY8b3p+zf6NYRtiW6ZcjP91R3NfQ/hD4OeBdKIgurA6ldIBukuWyCe/A4rz8VmWHwslGpLV6I3pYapUV0j5For7gv/hr4FvbQ203hmwCEdUj2sPoRXhvxj+CMmgWc2ueF2lubCMFp7Z+ZIR6g9xTpY+E3yvQc8PKKueI0UUV3HOFFFFMAooooAKKKKACiiigAooooAKKKKACiiigAooooAKKKKACiiigAooooAKKKKAClVWb7qk0ldH4M8Na54hS4Gi6a96YGRpFUgYBzjrTjy3956GNecoQbirs5/y5P7po8qT+6a9MX4e+NVs1g/4Q3c/neYZd67iP7nXpVOX4Z+O3lZ18MzorEkKHTA9utbUvYSfvSt80eTUx2MjK0ad/kzz/AMt/7ppDG4BJU4HWvQP+FYePP+hcuP8AvtP8az/EXgXxbo2jzahqejTW1rHjfIzKQMnHY1rOnheV8tTUdLHYyU1GVKy+ZxtFFFcZ7YUUUUAFFFFABRRRQAUUUUAFFFFABRRRQAUUUUAFFFFABRRRQAUUUUAFFFFABRRRQAUUUUAFFFFABRRRQAVe0DTZtY1qz0u3/wBZcyrGD6Z6mqNd18B445PifpfmY+Xey/Xaazqvlg2VHWSR9U+EtJs/DPhy3sbONY0hjCRgdz3b6mue0fVtaPxG1SylVhpsFtFJA3l4Bck7vm712Btrq4jjKoCgX5eapxaHepqU14Z5XWRFUQM42JjuB6mvxrOK2OxOKnJUm0laOj3utT6ihClCEVzep0lvKs0SyL0IqR1V4zG6hkYYKkZBHpWfpUFzbsyyKPLPPDZ5qc3TcotvJv8AQjj86+uyyvVr4aMq0XGXW5w14RU2ou6PjP45eFk8J/EK9srdNlncYuLYdgrdR+ByK4avrP8AaS8Dt4m8JjWbOHOp6YhfaOskX8S/h1FfJg6V9hhK3tKa7o8itDkkKFZlLKrEL1IHShVZs7VJwMnA6CvQ/g/PZw6b4hj1BENrdJBayswB2LI5XcPTBIP4VqeENLPh3Qdf0+9hX7ff2V6PnXJSGBSMj/ec/wDjtXKtZtEqGiZ5PSsrKFLKyhhlSR1HrXpNv4N8PW+lWcOpXlnBPdWH2o3cmpIjRMVJRRCeSOAD9aq/2DYy2Wl3uoS3Nxa2nh37dJCsmC5890CKey5wfzp+2QcjPP6K9C0bwz4e1qfTNQWK7stPuobozwLJvaNoULZViOQfeszQtP0zU7m51CLQdulQhIs3OpiFFc+rt1YjnaKarRDkZyFKASQAMk9K6HxhoMOmeOp9BspSYvOjSNmYNgOARz3xnrXU+JPCnh3S0vbeG7tIL3TpYxE51FJJLpt4DKYhyp5yMelN1UrCUGzzaWOSGRo5UZHU4ZWGCDTa67xjapd/Fe8tJciOfUVjbB5wSAavatofhy4PiXT9KtLu2utDUypPLPuE6iQIwZcYB+YEY9KXtVZXDlbZwdFemeIfBnh7S7S+sJr2zhvbW1WVbltRQvLKVVjH5PUDnA78ZqG58O+GP7au/DsFnepdJpT3q3b3GcSLD5m3Zj7vGPXml7eNh+zZ5zRXaTaLpMnhCO90ewOqTC2V7ueO7xJbS5wQ0OPudOefrVw+E7M+FtTa608afqWn2AujnUFeVjuUEPEPughs+oqvbRDkZ5/TkR3baiszegGTXpbeHPB8es3eiyWeoF7bS1v2uFueS3lK5QLjGDnGetV9G0fSbq80DU9MiutOjvlukliE+8q0anBViOh71PtkHs2jzqivStJ8G+H10rSm1e6toX1OAzyXUuopE1sCSF2xn744yfXtVLT9F8MQWXh1L6zu7y41eR4nljuNiRgSbAyjHPrzxR7dByPucFRXfarpujWfgdbUab5t+dbuLNbszEH5Qm0kDqOelJeeH/D76jqvhy0trqO/062eUXrTZEzoAWBTGAp5ximqyYchwVFNFOFakBRRRTA9e+G/gPwzf+DI9e13znaV2+7IVVADjoK9W+Emi+GNJbUD4cL5kCeduct0zjr+NcL4K/5IrB9W/wDQ66/4IgeZqn0j/rXlVaLqYepVcno9uhDxsqeOp4ZRVmtzufEGuafoNj9qv5ioJ2oijLSN6KO9Zuu+JJbXT9KktbRvtmpSokdvMCCoPLbsegq74p8P2Ov2qRXW5JYm3QTIcPE3qKzLTw/qLeLbbUdSuVubexsxFbufvPKfvMR2r5qbq82mx9nho4X2alLdXuu/Yv6R4msNQ1KfTD5ltewMQYZhtLAfxL6ioviFZ6ZqHhS7tNYJ+xPt8zDEd+OR70aT4YtbXXZ9buriW9v3JEckv/LJP7qioPieP+KMvf8AgP8A6EK6sDCU6kYTe7PMzWtSo0pVKPRX+f8AkeWv8OfAuo6dd/2Z54ljjLB1lJ2nBxweteCygpK6f3SR+VfR3gD/AI8tU/65f0NfOV1/x8y/77fzr6aEHSrTpXulY+dwuIeJw0KzVm+xo6tpB0/SNI1AzeZ/aMTybcY2bW24/Slj8Pa3JpR1SPTZ2swpcyY/hHVsdce9dDfQ6XrHhDQEXxHpVncWNtKk0FwZA+TIWGMKRyPet+bxRZnTbTUNLvfD9vNBpZs5IruOTzwdhRlUAbWDAnB9+abqSS0OlQT3PPptA1iHShqctjIlqVDCRsDIPQ464NMtNOa50iW8jWd5FuY4ECx5QlwcAt2PHArqr660288IY1nUtMub2G0jjsWtWcXAxgCORcBSAOM+1UfC+qWFp4YktLi5WOc61aXAQg/6tN25vwzVc7sJpJmZfeF/EFjB593pVxCm/wAslgPlYnAB9Pxqzq/gzxDp2qjTH095rgx+YFiw2VwCT+GRWtf69Z3F143dr/zF1GYtaE7j5v77cMfhWnd65pkPifU9ct9bt2jv9FkhhCFvMjlMarsYY4Oc1KnU7D5Ucbb+FvEFxcz28GmSyPbkLLgjCkjgZzjPtUFhoOs31xcW9rp0zzW3EykY8s+hz0rd0uey1PwbbaQdbt9Ku7a+a4drgsFlVgACCoOWXHQ1ta7rOj+IoNasLXVodPeS7hmjuLnci3Kxx7GJKgkEn5sH1p+0lcOVHMeK/DF1o168Mcc8iQWVvcXTMuPJMoHB/wCBHFZlto2q3M9tDBYTySXSF4VC/fUdx7V6BrGr6Lqk+t6ZFr1uftukWNvDeTK6xtLAULKTjI6HBxTE1bQbdrTSI9bgYnRXsTeoj7IZS+fTO09Mgd6UakrD5Vc4pPDWuvqb6aumytcxxiR1BBCqehJziqF/Z3VhePZ3kDwTxnDI4wRXc+ErzS9Jsdc8P3GqaNcT3f2eWG5m8x7ZthbdEWABB+YHpjisHxRq7XXi6C+u5LC7W2MKk2QIidExwN3J4GM041JNslwsijeeG9ds4IJrnTJ41nZVjBHzMW6Db15o1Hw7rentCt5p00RncRx5wdzf3eO/tXX3WoaXafEOPxb/AG7bX1jPfNMIULmeFHzyykYBXPr24qG2vNM0XTJLOXXbXVJLvVbe5VoS7CGNGJLsWAwxz0HpQqkh8i7nL6l4b17TbNru+0u4ghVtrMw+4ff0rS8G+F/7Y0vVdWuVujZ6fGpK2+3fI7HAHzdAOpq9ea5Z3EnjdpL7zP7QINruyfNImDcenFZfh7ULO38IeIbK4uNk919m8lBnL7ZMtj6Cm3NxEkrlKfw/q8emtqn9nzCw4YSnBwpPBOKfH4b1j7Jb309jPHZzMoWTAyQxwCB1PtXbzX3hfT9B1q3sL/TDBd6YIrZEEjXDvlSRISMLyDWZ4iudM1HxDaeJrfXrQWp+zZsmLiaDYqqybcYwMEgg9KlVJXsPlM+HwpDJb27ebeb5dXbTzGsI8zaFByFz97npmqOgeFtW1i5jNtZXDWbXAhaYKB35x6kDsK7HTvEmiR65YXEmoRrFF4oa9diDhYSoG/p0qnp2oaXe2vhyb/hIbbTP7IupWuYpd4Zw0u8SIFHzZHH4UnOauNRRzU3hfU5tb1DT9LtZbxbSdoiwwCcHj8faquneHta1EzraafNJ9nfZMcY2N6c9/au40+/8MHUrjVYr/TluDq7zTPeeYSYNwKtEqjBPXOeelRa1qGk67bajZ2uvW2nFNenvlebeqzwv90qQD8wx0PrQqsg5V3OP8Y6Oug+IrnSVd3EITJcYbLIGIP0JrIro/iVf2mqeNL6+sLoXdvJ5YWbBG/CAE889Qa5yt4NuKuRLcKKKKskKKKKACiiigAra8D6wdB8Wadq3JWCdS4/2eh/SsWiplFSTTGnbU+yPFWhWXifQo9YtotS1C5hgBtrez1FrcSqxz2OO9efR6DdSXBt08Ja60w6xjxQCw9eN2a5X4J/FhvDLQ6LrzO+mbsQzjkwZ7H1X+VfQvhvwx4MfU18S6VplsL2bMouEJO7d1Ydua8rnlhbwlt0Np0VXalF+pd8D+HbPw7pPl2v25TcbZJEurpp2RscgE1v0p6UlebKTm3JnfGKikkcZ8TfiJoHga2iXVhLPPcqfKt4lyWXoSc9BXxp4kvLLUNfvb3TrRrS0nmaSKAtnYCc4ruv2kPEdv4h+JM4s5BLb6fELVXB4ZgSWI/E4/CvNa9vB0FThzdWcFeo5Oxds9SurTTrywhZRDebPNyvPynIwe3Nal74y1691OTUbm4SS4ewNgSU48ortIx6n19TXPUV18ifQxuzoIvFF5JpsOm3drpt0sUfkw3Fxb75IUPYHPbPGc4rS13xImn3ujx6LdRXi2GlLZTs8WYp8s7Mu09R8wH4VxtFT7KLdx8zOhfxhq/2uGaFLS2jgglt4YIYdsSJIpV8D1IJ5qtofiO80mwm09LezurWWVZvLuYd4SRRgOPQ4NY9FV7OPYV2X9c1i+1rV5dVvZFN1IVLMi7RkAAYHbpWhqniy91KIi6sdNa5YqXvBb4mcr0yc4zxycc1gVueCdHtta1w295JItrBby3U4j++6RqWKr7nGKUkktRpsjh1aS88Xw61qTqHe7SaZkXAGGGSB+Fbfi3xVqGrPrYsbW2Swurn/AEi6gttjzJuygdvTgccZxSaBaeF9butSum027srKx09rjyUut7SOGAHzEcAg4rc8E2+mXP8Awjshs5RYX+uSRvYmclPlRdpJx82MnrWU3He2xaT2OR1DxRqGoacY7zT9PuJBGsJvXtv320DCgtnrgYz1quPE2q/21Jq+6H7VJbNasdnGxo/LPHrtNdHpmk2evaZdR2KzafDLrMFuIfOLqoO7Lc9TxxUVppXhvV/FaaHaWN3YwWrTvc3BuPMkmjiRmIC4wrHafzoUoW2BpmNbeJ7210xrKzs9PtmeHyHuY4MTMnoWz+uKs3vjfWLq2vYXhsI3v4PIvJ44AJJ14+83r8o6YpdUsdFv/CsmvaPZTaeba6W3lhkm81XDAlWBIBB457VzFVGMZa2JbaNl/E2qPqlzqTPEbi5tPsch2cGPYE4HrgCk07xNqlhBYw27RBLEymHcmcGQYbPrWMaStORE3Z0Fn4qvYdKi064stOvorcMtu11b73hDckKc9MnODmqg16/xpg3R/wDEsbdbfJ0O7dz681lU6jkiF2bb+J9Ql069sZ4rWeK6uWusvF80MrDBZDnjI/lU934y1e5s54WSzSa4iEM92kIE8qDszfgM8c1ztJ2o9nHsF2JSiilFWIKKKKQHvXgr/kisH1b/ANGV1/wU4Oqnk4WPp+Nch4K/5IrB9W/9GV0fwi1Kysbq+gu7qO3MyLsZ2wDjOefXmuSMXLBVkl1PMxNSNPN6MpOysdVeaospulX+2I/MI2lIf9Xj+79azTI566l4i/79VptDpxO7/hMJeTni6WmmHTs/8jhL/wCBS1897Cp/Kz6n61Q/nX3mcJGH/MS8Rf8AfqrHi5t3w2uCz3MhO35rgYc/N3q0sOmhgT4vlIB6falqr8StZ0qXwrNaQ38E80pVVWOQMeD1OK6cDRqfWIe690cOZYqj9Uqe8tn1OR+H+Pseqcf8sx/I1853f/H1N/vt/Ovo34f/APHlqn/XP+hr5yu/+PqX/fb+de/U/wB7qfI8rKv9wpfP8yLFFFFancAFOpB1r0bw34O0STRNHutXmiT+1Vd3uH1GOD7Km4qCI25fkZP5VnOagtRxi2ed8YojieSQRxozu3RVGSa7qy0LwxbWOhDUIb29n1S5lt2khuAiIqybA6jBz646VT8HWS6f8VrTTw3mLb37RBiPvAEjJpe1TTBxOPPHHp1pwrvvBfhG01ieKLU9PlhF9NKILtr9IiQCcFIjy+COa5/wNpFjq3iU6fqTzC2SKaRzCcMdik8Z+lJVI6+Q+RmBSjrXdaZ4d8P65Ho97Yw3tjBPqo0+7hebzDgruDo2BzjIIqGPS/DLpq+pJZ3z2Gk7YfKNxh7mRmIDE4+QcHgZoVZB7NnFMMmkxXoNn4S0m9v7S6tIrua1vNIfULbTzKBK8iOUaLfjkfKWzjOKmn8NeFf7RuEeC9to7PSftlzAl0JHWbcP3ZOMDr+GaPbR6B7NnnApa7nwnoGmaxciafRJ4dOvLoQW0smqJFs6AhdwzIwJHT6Uo0Dw5pWnxT6pb319LLq82nhY5xGAqEDd0PPPTpQ60bi5GzhaMV3uveG/D6R+I7HSob/7XojoBPLKG+0ZcIRsA+XqMYp914Osz4cvZWsX03UrHyN6vqCTMxdgpDxjlOuR+VHtlYfIzz8KWOACSew6mnQwyTPshieRsE7VUk4HXiu+g0vQbT4gaZ4bsoL6O8i1GKGW+NwPmORuKpj5eehpmm2+l6Dp9vf3yX9xNrlxcWwME4j8qJXCE5wcsSenoPel7ZIORnBUYrur/wAOaB4e0zULvVIrvUJINUNnFHHN5SsmzduY4JBrn/G+l22jeJJ7GyaVrXy4pofM++FkQOAT3IzjNOM03ZCcTFooorUkKKKKACiiimAUUUUAFFFFABRRXoPgy3+FENlHJ4o1LVrm6YZdLeErGh9B3P1qJz5VexUY3PPhX1l+zRc3M/w/sPOZiI5JETP90HivO7e8/Z3hwW07VpT/ALYkP9a7zRfjN8LNGsIrHS4722tol2pGlocKK87FylWioqDOiilB3bPZAcg14H+0X8SfEnhzWpPDWl+Vb29zaBjcbT5gzkHB6V0w+Pvw/wD+e2of+AprnvF/xI+DHiwRf29Y3l20X3H+zMrKPTIOa5KFKUJpyg2jac01ZM+aWYsxZjkk5JPc0le03M/7PUwPl2mtQf7nmf1NedeOrXwfDeLJ4Q1O9ubd/vQ3cO14/o3Qj9a9inW5nblaOOULdTm6KKK3MwooooAKKKKACrmjaneaPqMWoWEgSePOMjIIIwQR3BBIxVOik1cDbn8S3TPcm2stPslubY20qW8O0FScnv1yKisPEOp2Fvp8NrKiLp92bu3OzkSHGc+o+UcVk0VPJHsO7NufxRqLiZbaK2skluUuitvHtAkXOCOeOpqa68YanNqNtqcNvYWl9BIZTcW8AVpGIwd3YgjOR71z1FHJHsNyfc2Na8RXmp2SWP2ezs7RZDKYbWLYrSf3j6msWnUU0ktiXdjaKdijFUA2nUUUAFFFFABRRRQAUUUo6jPTvSbsM+hvhjYnUvhNaWYk8suX+bHT5zVo+B5e18h/4DWJ4X1Z9L0K1s9NuI47ZU3KpIbk8nk1qjxPqP8Az+R/kteDHMMRQlJUnZNm1fKsLi2p1o3aXcn/AOEGm/5/U/75o/4QW4YFheKVHU7DxS2Piu5jl3XUkc6Y6AgEGtAeNYQjIIMK3UecOar+2MZ3/Aw/1ewH8v4szP8AhBZv+f1P++aUeBpsf8fqf981PfeLmkTbaqsLZ5YuGqkfE+pY4vIvyWj+18Z/N+Af6vYB/Z/Fm7oehvo1lfB5xL5sZ7YxgGvlq6/4+pf99v519DP4k1J0ZGvItrAg8L0rwfxTHaw6/dx2ePID/Lg57c8/XNdGBrzrVJSnuzeeFp4anGnT2RmUUUV6hgKOtb9h4nvLbSotOms7C+ghLeR9qg3mHd1CnPTPODWAKWk4p7jTsaba5qBh02PdFt02RpLfCdCzbjn15pLbWr638Q/29GY/tnnGbJX5dx68fjWbRS5UF2dPpnjfWNPjs/KispJ7LcLa4lg3SRKxJKg+mSfzqL4e6tBo3if+0rmQRhYJ8EruBdkIAI9MmudopezjZq24czudDN4w1VpbBreGys47Cc3EMMEO1DKeC7DPJwAKpaRr19ptzdSxrBMl2CLiCZN0cgJzyPrWXRR7NWsPmZ3PhjxVHcape3mqTWlrcCwFnp6vblrWFC3zIUHYqW/E1W8T69ZQkR6Ktn51xaNb6hLb25jiky2RtU9CABzXH0UlSV7hzPqdBo/i/VNLsbazhhspVs5WmtHmh3vA7EElT7kA1TvfEGpXsMcM7xlY7x7xcJz5r4yfpwOKy6KpU432FzM2H8TasbrVLnzI1l1Rla4ITuHDgr6cirmp+NtWvra9gMNjbi/2m7eCDa8zKwYMT65Hauboo9nG+wczOjk8Z6nJd2d81rp/2+1lSUXfkfvXZOm455/rUWmeLNRsbf7OYLK6jWdriEXMO/yZG6svPGcDjpWDiil7OPYfMzSv9e1K/sJbO7lEiTXRu3Yj5mkIwTn0xUOs6ndavffbbwoZfLSP5RgbUUKP0AqnRVcqWyFdhRRRVCCiiigAooooAKKKKACiiigAooopALnikoopgFFFFIAooopgFFFFABRRRQAUUUUAFFFFABRRRQAUUUUAFFFFABRRRQAUUUUAFFFFABRRRQAUUUUALvcDAdgPTJpd8n/PR/8Avo02ilZdh3HeZL/z1f8A76NHmS/89X/76ptFLlXYLjvMm/56v/30aPMl/wCer/8AfVNoo5V2C47zJf8Anq//AH0aaf1ooppIQmKMUtFMAFFFFABRRRQAUUUUAFFFFABRRRQAUUUUAFFFFABRRRQAUUUUAFFFFABRRRQAUUUUAFFFFABRRRQAUUUUAFFWYLG8niMsNu7oO4qsQQSrAgjqDUqUW7JjaaCiiimIKKmW1uGTeIm21Ccg4PBqIVYTbUXexc6c4W5lYKKKK0ICiiigAooooAKKKKACiiigAooooAKKKKACiiigAooooAKKKKACiiigAooooAKKK2LfQ2m8OSa19qQBWI8ojk4NZ1KkaduZm1GhUrNqCvbUx6KKKsxCigdcV2GheCbjVfDkd/H532yS8SJLfb1hI5k59KidSMFeTMqtenSSdSSV+5x9Fekar8Lb6zi1ySJriVbIIbL5R/pIP3vpgV5wysp2spUjqDSp1oVPhZUKkZ/C7iUUUVqWFFFFABRRRQAUUUUAFFFFABRRRQAUUUUAFFFFABRRRQAUUUUAFFFFABRRRQAUUUUAFFFFABRRRQAUCinwxyTSrFEpZ2OFA6k0WuDaWrPZ/BHgefVtBtb43cUFvLBuhCjcxPbPpXlni21+yeJruy4Z4ZTG+zoWHXFeqfDbVdQ0fwldabfXgjmRWNpxnYCOg/GuG1vUG0GY/Y7TfdTfPJfXADM7HrgdBXyWGWZ0MXWUqbktl0Xrc9qpVwFahT5aiT69X9xkvo67bgw2upSjCGBvJIz/AHs/0qjcWqQ6oIYlnaMEY82Pa34ipZPEmvSSb21S4znPDYq/Y6vqGryJbXchuJR/qzt+b8TW8o5nQhKc7SVtk3/kTz4CTWvLbq7Houg/DG8vtOF5cX8MIkiD26oN2Sem70FeU+IrY2mqzQNjKMVYr0JBwcV7T4e1vULDwTPYyXQF9GpS3yuSoI4GfavJPFCzW48u5UiZzuye/qc14mQrG0cY3Ug+V6HTjs0yzG0lToVouSV7JmBRRRX6AfPBRRRTAKKK6X4c+HbXxPrsmnXl49pGts8okUA/MOgOe2TUykoq7Glc5qiux8CeC/7e8U3mk6jcSWUVpuWWRVyfMzhVGfU/oKytK8K61qsTzWNsjRCVokaSVU81x/Cm4jcfYVPtI3tcfKzDorZOh3T6ZYvDZXbXdzdyW4GBhmXHygdc5PNLqfhbWtPELXFvGyzSiBWimWRVkP8AAxUnB9jTU13FysxaK3bzwnrVnfQ2N1bwwXUpYCKS4RWTb13c/L+NUtc0e/0W4SG/iVDIm+N0cOjr6qw4NNSTCzM+ium1Xw3iTRYNNwZb7TlupTNKqKGLMDyxAAwBWPrmk3+i3i2t/EqO6CSNkcOroejKRwRSjNMGmijRRRViCiiigAooooAKKKKACiiigDY8MaKutXE8LX0NoIoi+6T+L2rJcspaPzCVBPAPBpozngkV0Xw80Vdb8RxxTLut4R5svuB0H51lJpXbC9tT1X4b+BvB2pfDqG81bT421KZJCZXlZXHXaQM4/StDQ/h54bhiX/iWROgH35hvZvfmtvTLVJJUiRQsSDoBwAO1dBjCgDoOlfLUlVw+ImueUlN38l5G9Waq0lJJLl082c2PBPhmC6hvbPT7Wyu4G3RzgYCn1I6H8qyNSuLmw1DdFcLJKJCDKFGG9wBwK7e4LLCzLGshHOxhwawE0/z7s6hPFEYTNtMfQgn29K65ylK3NqfJ57QnVlQlGHOoyu15WHeGdQu737SLiYNtQFcgADrXhPxQmup/Ee661fTtUYJgSWShUQZPynAHIr3HXta0rw7DrB+y4lsIUd1XA80OcDHrz1r558U6wuuaiLxdPtLHC7SluuA3ufeuzL4SU3K1kell9OUZzlycqdrIzYIZriURQRvJIeiqMk1H3rp/hbz43sR32y4/79tU/wAO9Is7/W9QfVY28uzsZrqOOSNiJGUgcqOWAzkgelenKoo7nqqNzkaK9EaTwV/ascqxxeZLaEM5tJBbRzbuG2dcEfkawbzRf+K/g0fUFt7RJ7qJH+zk+WqOR8y57EHvSjVTG4WOZorv7a2sNS8ZXGly+H4LODTvtLRworB5zGDtRyeucZ4q34c03SNdOhapfaPDZme+ntpbeIFEnRItwYA8jB4OKl1rdB8jPNaK9F0HS9G8URaXJPp9vpwbWFs5DBkB4ihYA5PXjGferT6X4T1XWbDTUjSK8F80bxQW0kStEFJ2MX/jyAPxoddLoCgeYAE5wM4GaK9F8LalbzXviBm8NadCYNGujHF5LckY4OTyccVL4G0CzvBZw6rZ2G3VVmmhRYnaYIAeQRwoBHeh1rboOR3PNaK3fCOltfa3KQls8FlFJcTm4BKCNepIXk9RwK0PiVp1jaHSLuxiSIXtn5riONo0JDEZCtyM1bqJSsTy6XOSor1K50nSn14eHToMUNtLoqXZvAG8xX8jfvB6bd3GKzpNP0V9Q8LaCunwQpqNtbzXd0SfMLEnIU9BnGPxqfbLsVyHAwRSTzpDCheSRgiKOpJOAKdLbzRXTWskTJOjmNoyOQwOMfnXoWnW9lfO142jQ6XNpms2sMRjVl3hpMFGz1YYzmrGt29nqWp+KTNosdhLpd6JIZ1VgzMZwu188HcCTU+312EoHmt5bT2dzJa3UTwzRna6OMFTUVeu6np2iR3mua7qC28kx1X7ORPA8qqmwHovQn1NZEkPhnT7B73TtJjvoJ9ea1ga7VgVg2KcbfXJPWhV79B+zZ5zRXo+vaZpd2vibS9P0eC1fTJoVtJFJ3sXkCFWJ4I5qTVdB0uDw5qS3draNd6PdQQz/YonU53bXQs3DHg9Kft0ChdnmlFdl46tbOTS4NU0e2sV0wzmFXijZJkbbnZIG6nHcVxtaQnzK5DVgoooqxBRRRQAUUUUAFFFFABWj4curaz1RLi6OEUHnGeazqu6KgkvDGYYZtyNgSttAOOufWoqVvYxdS17B7H237u9rneXWsWNrZ211LIwjulLRYXkgH0rnfFmr6fqGnpFbuzSK+eVxxTPE6+ZoGgyR8qts8Zx2YNzXN1ll+a1cZh3Kpa92vuZliMmo4SunC+lvyExW34QvrPTtQee8YqNhCkDPNYtFbNXVmRisNHFUZUpbM9P0zX9N1C9js7aVmmkyFDKRk1zPjfVLC/jijt2YzROQwK4wKo+B4nfxTp7Kp2rLuY9sAHNQ6wqm2aYQQAS3MhWRXy5GTwR2FeR9Zccf7G2ll992cWB4QwWEjHF05PmTe78jJzS0lLXsHqhRRUtzbXFrIsdzDJC7KrhXXBKsMg/QjmgCKug8E6lbabPqclxP5Jl06WKI4PMhxgViQ29xNHLJDDJIkQDSMqkhBnGT6c1EaUkpKw72PVIfGPh9dX8P3sMzQvcXC3etPtPyyJGUAHqOrfVqqaD4j0+Tw1p1nHeaLZXmm3Erh9SszLuDPuV0YA4I9PpXm1FY+wiX7Q9Qt9eFnpeg65qUnmrJrN68skUePvqoLqv45rKtLzRtB0uWyj1mHUnvdTtrgtEjbYI4mJLNkfeOeg9K5LUtW1HUoLaC9unmitl2QocAIPYD6VUWKVo2lWN2jUgMwHCk9Mmj2StqLnZ2kGoaBqPj/xBqGpTW8sdzLPJYy3as0O8vlS4HJGKg+I+qabqFtodtp9zbTtZ2rRTm2g8qIMXJ+VfSuVa0uVs1vDBILdnKLKV+Ut6A1DVRpRTT7A5vY9DtdT8M3q2CXk1m1zbaLHBA13GzQRzh2JDgdflPHbNZPxK1TTtTuNIGnXEE4tNOS3maCDyow4Zidq9hzXJUUlTSdxObasFFFFbkhRRUltbz3Upjt4ZJnCliqLk4AyTxQBHRQKKQBRRRTAKKKKACvTfgbGhGqy8bx5ag+x3H+lcPoujHUrS7uPtkcH2dd21urV0Pwh1RLHxE9nMwVLxNoyeN46f1rlqyUoyiuhdWhOEFKWz2Pd9C6yfhWqelYekTCO42no/H41rB5PO27TtzjOOK8lU223c83SlPmk2+boUbG/uptTltZbbZEudsmDzitLavPyj8q09RUx6bZxsAH+ZmXuATxVCWN4m2yKVbHQ1ywqcslTk7tns4pRqfvKcVFJJfM8S/aLjVdT0p1JVngcMAeuCMZryiu5+NmtR6r4yeGBw8VknkgjoW6t/n2rhq+iwytTSZyIn0+9vNPvI7ywuZbW5iOY5YmKsp9iK0LrxR4jury3vLjW7+S5tiTBK0zbo89cHtWRSHOOK2cU+hV2jp9C1bxdq+vK1trN59tkjKCZpSPlALbc/hWFez3d5cy3t3NLPMWzJM5JJPua9b8OvqUeo6O2mC3Xw7/ZH7xzs2ed5Z8zcTzv3ZqHSp7O38L6XNp+j3eqWJs5BfRwSRCIyncG83I3Ajgg+wxXN7Sz0RooXW5wWv6h4nij0i61DWLqUyQi5s288s0YyVznseKpXmva/dXsV/c6pfS3EIKxytIcoD1APbOa0vG7I2k+GNjhsaUAQDnH7x+DXbHWpIPEV7Yxmz+xQ+HhNHEY0KecIFYP7tmr5rJaEta7nla3V5FB9mjnnjiEgm8sMQA46Nj196u6j4i17U/I+3areXXkNuiLyE7G9QfX3rvNHkXWLbRZ7trebUrzS7+Dc20NI4yIwf9rsKf4W046Ra+GE1O3to7kT3skkUpUkDy/l3j6jgGk6iXQfI+5wc/ifxLJqEF9NrN+bqFSsUrSncqnqAfQ9/WrsGqeLYPDcuoRa1eQ2S3XltGJ2U+YwLEgeh5rqPC19b6xZ6JdeIJLaaSLW3iRpVUAKYcqrf7G/FX0kv/7Aso/GvlIh8QRFll2hjHtIyQP4M45pc9tLDUfM8t02/wBS0u8W8sbq4tLjBAljYqxB689xTtQ1DUtWlD395cXjoCFaVy20H69BXceJxqn/AAi2tt4nWNXW7iGlEhQxO47/AC9vVNmPbpUPhX+0f+ELgPhpI3vft5+3jClhHgbd2f4OuarnVnKwlHW1yt8Q9e15NXuNC+2XcFtDBDby2qTEoSsagnjscZrnZ7fU7jRY9bmuWkgt5ltIizkshA3AL6ACvW7mW3OueLJ7CGa71b+04iVsnj8wwbOdu7IK7uuPauQ8Y3EFx4X1N4bH+zy2uK32ZmUsh8nnpx19PWopye1hyXW5kyv4n1bw+mt6hrshtrWXbbC4uGLvKoB+Qeo45rLvtf8AEGpW8dpearfXUSOGWOSUsN/Y/Wuv0PVpIvCPha0uLpBaf22fOjbGNgKHn261ONLutEsfE1/ewxWudStmtWZlJZRMSWQf3cY5puVr6Ct5nGrrPifRtSupF1HULO8kOLg7yGY/7XrVCbUtSn+Wa8uZAZjcYLk/vD1f6+9em+IoNS1bWPGFvNH9puLm3jk00HbmWMSAkx+vBoWNdCitPNis1vbfwkzMrbX2zedJ17bgMe9NVEumocp5o2oapI90Td3TPc4Nyd5zJg5G71watX3iXxDfRql5rV9Og2kB5iRwcg++K67RrnXb3wxaXXh4pPqkl851FtqbyONm7P8ABjPtXL+PRpy+NNXGk+X9iFy3leX9332+2c49quLTdrCktL3Ker65rGrrGuqalc3gj+4JZCwX6Cs+iitEktiQoooqhBRRRQAUUUUAFFFFABSxrukVexIFJV7RVR7vaw3MfuLjOTXLja3saEqltkb4an7WrGJ33hvwNrmrWQmt7dIrXyi0Tytw/sB71wviWyk0/VZLWaIwyocOh7GvoD4fS6/Z+Ezb3emyeZEp+xq4wZBjIH58V5B4phZdYlk8U29xbzSuWk2rh8n0z1FfnOSZtKGNld3XZH2GZ4OM8MkrJnGUoAJAY4GeTXQnR9BbLR+IWRQASslq24U+KXw7pTj7Ha3Oq3wI2GddkYPrt6mvtZZzTnFqjCTfa1vvbPmo5bNP95JJet/wR3WheCdYudKFxbWyxReUGiDHBlB9P/r15XrEK2+p3MKjGyQqR6HPIr3fwx4q1pvh9Pc3tvENSgVliQ8F/wC7x/npXguordLezG9R0uGcs4YYOSc15nD2Mq4ivV9q1ptY9DOMF7CjTcYuz7orngZrsvEGn6LpE9p4dj0wS3s9vbvJqDzsCryqrfKo42gNj8K42tubxRqk+kJptwLWZI4hDHNJbq0yIDkKH64FfVTi2z59NdTpb7RdAm1DXPDttpskFxpVtJLHemYsZGjA3blPAB5xirWv6d9s8SJeTWNtdWdpotgZmubgwxRloUC5Yc89gK5S98Ya3eafLZzS2/79BHPOkCrNKg6KzjkjgUtv4w1uKWZ2ktp0nght5IprdXjZIgBH8p7jHWsfZ1L3L5o2O5GmaToM3iZYrUz2Mmi2919njmJUszg7Q+M7c/jWVZ+G9D1WPStbW1ktbSa0u5rmyWUtua37Ix5AbI+mDXPjxv4i+3z3pu4mknt1tpQ0ClGiU8IVxjFQXHizWpdUtNQSeKB7NDHbxwxBIo0OcqE6YOTn1pRpVFrcfNE6TQ9C0HxEdDv4tPfT4LjVRYXVukxYOpXcGUnkHHBrPsbPTtR1q5k0/QYBpunIwma6vWjQ/NhWdvU+grNn8Xa1JeWNzG9tbfYJDLbRQQKkaOerbRwT9aqaLr2oaS90bfyJUu1C3EU8IkjkwcglT3BrTkluTzRO21LwroNjqF1qn2fz7C30eLUPscM5ZXd22YD4zszz61l6RZ2eu6LqT2kDaasuoWVusSzs0a7ywLHPX8aym8Za+2qJqL3MTyrbfZdhhXy2h/uFMYIqreeItRuYrqH/AEeCG5eOSSOCERruTO0jHTqaSpztqw5kdZqtpo+p/wBt+H7WzuLX/hH45XtZnnZt+x8PvU8At14qxPofhdvEE3hm30qZZTpbXS3hnO9ZVg8zG3ptyMevNcnqfjDW9Rs5ra4kt1+04+0yxW6pLPjpvYDJ/rVceJNW/tk6t9oX7WYDbltgxsKFCMf7ppKlO24+ZFv4f6XZ6vq89vdxee0drJNBAZNglcDhS3YV1EWieFbzxDaWMmnrAsWjz3d/Fa3JkKzIhYKG5HYfnXOfD3VLHSbu9muLlLS5ktzHbTyQ+dGhJ+YMncEZFXPE3iW2ia0bR5LWTUBbT295d29mII5Uk42hPZc/NgdaUuZyshJqxS1C10q78GXOvWenizkXUEt0jEpYKnlknr1Oa6GXw34fsJtTmubGe4jstGtL1IhKV3SyBS2T1281xuheItR0a1ntLUW0ttOys8NxAsqbh0YA9DXRaT44u2TXb7VLhJdRu7KK2hDQAo4Rh8rL0xtFOSn0HFxZJL4ds799E1fS9IC217azT3VnJclI4hE2GbzDyE6H9K3dP0fT7DU9M1LToraL7fpd95sdtOZYgyIRlWPNcQfGeu/2kl6JLYBLY2q24gXyBCeqbOmD1pLjxhr00sDm4hQW8MkMMccKqkaSDDAAUvZ1Ho2JSic8nTniloorpRAUUUUxBRRRQAV0N54V1nTdGi11/JSDCSKUk+cZ6HFc9Wvd+JNYu9JTSp7vfaIqqE2joOnNZyUugm29D1b4deK11yzFtcMFv4QNw/56D+8K9Z0i58/Qolf74uvz4r5V8BQ6jceL9Oh0raLt5QF3HC4/iz7YzX1Vp+kXg02OFWjEiTiQnPGPSvKxsY05aPcqnRlLVI1ry3jl1G4uLqQiCELuAPLHsK8o+NnxC/stpNP04g6jMgDEdIExgfjXrt/bzTW96Itu+baUDHAyB3/GvjnxMt9beOLxNc2m6jvP9Iwcjr/LFRg4RnJy3sbyoyUlGWiZH4R1S10zxHb6lqVr9thQlniODuJHXmjxjqVnq/iC51CxtPslvKRsiwBtwMduK3fHmqaJeaTFFpskLTCUE7I8EDBriu1ejhpuqvaSjZjx+Ap4XEe5Pm03WwUUUV1HMODsF27mC+meK2Lrw/qNrJY2cG+e7voBP9mhB3Ip5XP4c+1Ytel6pHo914sl1C/mhCXOkRS6Z58rRwySBVUq7LyAMNxxyBWU5NMqKucDdaTqlrLNDc2FxFJAgeVWTGxezH2q3onhnXNZl8uwsZZP9Ge4UngNGuckHv0x9a7nU9X0W+kbTYdUsImm0JbTzVLCBZRJu27mycY71Ha6lpFkdH0tNctXKaHd2M06k+VHNIzFQT6cjmo9pJrYvl13OFs9A1y5WeS10u8lW3YrIUQnYw6j6/Sl0/RNe1OMzWOm3tyhJy6ISMjqM+tdbptzaSWmgIviG1sG0a4f7WDIf3n7zd5iY+/kcUX/AImspotLayujaxrr8948Skjy42dSCQPbNHPJ9A5V3OOvtE1ixs47u8026t7eRtqPIhAJ9KsHw34ga5tYZtMu1e8dY4WkU4cnoM101xremX03iiLUdSZre91W3ljIJJaMStuZfoprWvdX0HS9Oe3trzTyqatbzwrbSySu0KMcszMfvYxwMUOctrDST6nDah4c1Kxa/t9SjuIrix2Yj2Fw259vXsPT1qGfw/r9q8KS6XexPc5WJdhzJxkgDv8ASuqur+0s7nxX5Ws2ssl9JBNZSo5YHFxv/AgckVqQapotv4i0nWr7ULCPVBcyPcSWUzPCymM4kIP3W3elLnl2JUUcMvhbxQJowujaiHdS6YjIyPrVWw0XWNSnmhs9Nu7iSE4lVUPyH0PvW8uun/hBrexOpubka4bl08w52eWBu+ma2vEGoafrkepWOn63a2En9qm7EsrlEnjKAZyO6kHj3queS3QWR53NFNFcNbyI6So20xsMEN6Y9at6rpOsackUmp2N1bJKMRmVSAe+P/rV0Wqa9pb/ABSg1zb9psILmFpG2/60IFDPj3IJq74/1jzNJubS2m0Ga0u70XANo8jTEjOGYOTt4PNPmd1oFlY5OXTJ4vD1trRuMpNcPAqAncpUA5z+NamveE7rRdT0y0v76ILfIu6UZIhfOHjb3UkZ+tafhe+0NdE0aPU7mLFjfzXksDdZAqAov/AmAFSX2vWHi7RrjT/7Ph07Uhfi7tdkryGeSRgJB82cHofwqXKV9tB2Rx2q2dzpOqXGnzkrLA5jbacA47/SqddF8SZ4bjxpftCwZUKRkjoWVQCfzBrna1hqkzNhRRRWggooooAKKKKACiiigAooooAK7T4LnS08e2k2rTQRQQo0gaZgF3Acda4uiuTG4b61h50b25la5pRqezqKdtj7BPinwz1/t/Tf/Aha80/aCv8Aw/qnhm1uLLUbG5vYbgBfKkVmCkc9O1eEYFGOa+Oy3galgMVHERrNuPQ9avnM61N03HcuS6peyGbfID5wUOSoydvStnwndRXGvve6lcJvEfytIQBnpXNYoxX1mIy+lVpSpxXK2rXRy4LMKmGxEKzXNyu9metjVNO6fb7fnr+8Fcn8QJbG4S3mt5oZZAxVijAnHvXI4X0FFeRgOGoYOvGtGo3Y+lzTjOpmOGlh50kk+oUUUV9MfFBRRRTAKKKKACiiigAooooAKKKKACiiikAUUUUwCiiigAooooAKKKKACiiigAooooAmsbu5sbyK8s5nhnibcjocEGvpf4Y+NP7a8OWk0l1K1zCixXW4cmQAZP49a+Yqv6PrWqaPI76ZfS2xcYfb0b6iuTF4b28bLc6KFf2T12PpP4teNjoPhKfybmaK/uh5dqUAyG7n6Yr5hu7ia8uZLm6meaeVizu5yWJ75q3rWs6prMqS6pfS3ToMIXP3R7Cs6jCYZUI26ir1vau62FIpaKK6zAKKKKACnvLI6IjyMyoCEBOQo9qZRSAQjNKOlFFABRRRQAUmKWigAooooAKKKKLAFHeiigAp0TvE4kjdkcHIZTgim0UWAUksxZiSScknvSUUUAFFFFMAooooAKKKKACiiigAooooAKKKKACiiikAUUUUwCiiigAooooAKKKKACiiigAooooAKKKKACiiigAooooAKKKKACiiigAooooAKKKKACiiigAooooAKKKKACiiigAooooAKKKKACiiigAooooAKKKKACiiigAooooAKKKKACiiigAooooAKKKKACiiigAooooAKKKKACiiigAooooAKKKKACiiigAooooAKKKKACiiigAooooAKKKKACiiigAooooAKKKKACiiigAooooAKKK7W08DahJ8O7jxC2l6ibj7SqRARNt8vGS2MdPesK2IhRtzdXYuEHO9jiqKVlZSVYEEHBB7UlbEBRRRQAUUU6KOSWRY40Z3Y4VVGSTQA2ipLq3ntZ2t7qGSGVT8yOuCPwqOgAooooAKKKKACiiimAUUUUAFFFFABRRRQAUUUUAFFFFABRRRQAUUUUAFFFFABRRRQAUUUUAFFFFABRRRQCCiiigD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D064EB48-C17F-C072-872E-D9DE2CBF1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98" y="1729407"/>
            <a:ext cx="5963478" cy="4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50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3BF6C-6F41-92FC-7AA8-D5DEC362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895" y="139461"/>
            <a:ext cx="9886950" cy="1117839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PROGRAMACIÓN NO CONECTADA</a:t>
            </a:r>
            <a:br>
              <a:rPr lang="es-ES" sz="3200" dirty="0"/>
            </a:br>
            <a:r>
              <a:rPr lang="es-ES" sz="3200" dirty="0"/>
              <a:t>ROBIK@: Actividades en movimiento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C349A8-DDF6-D0F8-76CC-BFEEF1E54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49" y="1509624"/>
            <a:ext cx="6493077" cy="49472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ES" sz="1800" dirty="0"/>
              <a:t>El objetivo de estas actividades es iniciar los elementos básicos de programación mediante el movimiento y el juego. Se pueden plantear diversas dinámicas: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Imitar  libremente los movimientos  básicos de un robot (adelante, atrás, derecha, izquierda).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Añadir giros a los movimientos (derecha e izquierda).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Realizar los movimientos siguiendo instrucciones verbales del profesor/a o de otro alumno/a.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Realizar los movimientos siguiendo órdenes motrices (hombro derecho, hombro izquierdo, cabeza y espalda) y se puede apoyar con flechas puestas sobre las diferentes partes del cuerpo.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Realizar dichos movimientos con los ojos cerrados.</a:t>
            </a:r>
          </a:p>
          <a:p>
            <a:pPr marL="285750" indent="-285750">
              <a:buFont typeface="Wingdings" panose="020B0503020102020204" pitchFamily="34" charset="0"/>
              <a:buChar char="Ø"/>
            </a:pPr>
            <a:r>
              <a:rPr lang="es-ES" sz="1800" dirty="0"/>
              <a:t>Ir de un sitio a otro del aula explicando verbalmente el camino recorrido y los pasos requeridos.</a:t>
            </a:r>
          </a:p>
          <a:p>
            <a:pPr marL="0" indent="0">
              <a:buNone/>
            </a:pPr>
            <a:endParaRPr lang="es-ES" sz="1700"/>
          </a:p>
        </p:txBody>
      </p:sp>
      <p:pic>
        <p:nvPicPr>
          <p:cNvPr id="6" name="Imagen 5" descr="Imagen que contiene azul, colgando, hombre, parado&#10;&#10;Descripción generada automáticamente">
            <a:extLst>
              <a:ext uri="{FF2B5EF4-FFF2-40B4-BE49-F238E27FC236}">
                <a16:creationId xmlns:a16="http://schemas.microsoft.com/office/drawing/2014/main" id="{68282B6D-1469-01E0-579D-64FCA253C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628" y="1995897"/>
            <a:ext cx="2837235" cy="361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332510"/>
            <a:ext cx="9601200" cy="935182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dirty="0"/>
              <a:t>PROGRAMACIÓN NO CONECTADA</a:t>
            </a:r>
            <a:br>
              <a:rPr lang="es-ES" sz="3600" dirty="0"/>
            </a:br>
            <a:r>
              <a:rPr lang="es-ES" sz="3600" dirty="0"/>
              <a:t>CIRCUITOS Y JUEGOS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pic>
        <p:nvPicPr>
          <p:cNvPr id="8" name="Imagen 7" descr="Forma, Círculo&#10;&#10;Descripción generada automáticamente">
            <a:extLst>
              <a:ext uri="{FF2B5EF4-FFF2-40B4-BE49-F238E27FC236}">
                <a16:creationId xmlns:a16="http://schemas.microsoft.com/office/drawing/2014/main" id="{5BBC2625-4576-52A5-785D-25DA77F4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3" b="6134"/>
          <a:stretch/>
        </p:blipFill>
        <p:spPr>
          <a:xfrm>
            <a:off x="4850201" y="4312470"/>
            <a:ext cx="4001528" cy="2495794"/>
          </a:xfrm>
          <a:prstGeom prst="rect">
            <a:avLst/>
          </a:prstGeom>
        </p:spPr>
      </p:pic>
      <p:pic>
        <p:nvPicPr>
          <p:cNvPr id="9" name="Marcador de contenido 8" descr="Imagen que contiene tabla, interior, hecho de madera, café&#10;&#10;Descripción generada automáticamente">
            <a:extLst>
              <a:ext uri="{FF2B5EF4-FFF2-40B4-BE49-F238E27FC236}">
                <a16:creationId xmlns:a16="http://schemas.microsoft.com/office/drawing/2014/main" id="{D4DF7AD0-2C46-61AA-6EAB-3669804F7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589" t="17717" r="5686" b="6136"/>
          <a:stretch/>
        </p:blipFill>
        <p:spPr>
          <a:xfrm>
            <a:off x="907315" y="1297633"/>
            <a:ext cx="4386522" cy="2891890"/>
          </a:xfrm>
        </p:spPr>
      </p:pic>
      <p:pic>
        <p:nvPicPr>
          <p:cNvPr id="12" name="Imagen 11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3E68D322-7D9B-7E53-E370-CF28F74DD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49" b="39342"/>
          <a:stretch/>
        </p:blipFill>
        <p:spPr>
          <a:xfrm>
            <a:off x="8851729" y="1145310"/>
            <a:ext cx="3086100" cy="38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332510"/>
            <a:ext cx="9601200" cy="935182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dirty="0"/>
              <a:t>PROGRAMACIÓN NO CONECTADA</a:t>
            </a:r>
            <a:br>
              <a:rPr lang="es-ES" sz="3600" dirty="0"/>
            </a:br>
            <a:r>
              <a:rPr lang="es-ES" sz="3600" dirty="0"/>
              <a:t>CIRCUITOS Y JUEGOS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pic>
        <p:nvPicPr>
          <p:cNvPr id="7" name="Imagen 6" descr="Imagen que contiene Icono&#10;&#10;Descripción generada automáticamente">
            <a:extLst>
              <a:ext uri="{FF2B5EF4-FFF2-40B4-BE49-F238E27FC236}">
                <a16:creationId xmlns:a16="http://schemas.microsoft.com/office/drawing/2014/main" id="{DA29A1DE-2D6B-0C6C-2C69-A22489163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1" y="1739759"/>
            <a:ext cx="2828111" cy="2857509"/>
          </a:xfrm>
          <a:prstGeom prst="rect">
            <a:avLst/>
          </a:prstGeom>
        </p:spPr>
      </p:pic>
      <p:pic>
        <p:nvPicPr>
          <p:cNvPr id="11" name="Imagen 10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2F3F8C66-172E-A2D1-2D8A-811A16AB1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394" y="928913"/>
            <a:ext cx="2693431" cy="2721429"/>
          </a:xfrm>
          <a:prstGeom prst="rect">
            <a:avLst/>
          </a:prstGeom>
        </p:spPr>
      </p:pic>
      <p:pic>
        <p:nvPicPr>
          <p:cNvPr id="14" name="Imagen 1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B1B3126-AA3D-71F4-B66A-D6C8A2C1A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84" b="60317"/>
          <a:stretch/>
        </p:blipFill>
        <p:spPr>
          <a:xfrm>
            <a:off x="5038773" y="1618081"/>
            <a:ext cx="3086100" cy="2242458"/>
          </a:xfrm>
          <a:prstGeom prst="rect">
            <a:avLst/>
          </a:prstGeom>
        </p:spPr>
      </p:pic>
      <p:pic>
        <p:nvPicPr>
          <p:cNvPr id="16" name="Imagen 15" descr="Imagen que contiene interior, objeto, tabla, reloj&#10;&#10;Descripción generada automáticamente">
            <a:extLst>
              <a:ext uri="{FF2B5EF4-FFF2-40B4-BE49-F238E27FC236}">
                <a16:creationId xmlns:a16="http://schemas.microsoft.com/office/drawing/2014/main" id="{8815C59B-1B46-1594-B5D1-B1522F5F48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50" b="34184"/>
          <a:stretch/>
        </p:blipFill>
        <p:spPr>
          <a:xfrm>
            <a:off x="7395218" y="4383314"/>
            <a:ext cx="3971646" cy="185987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7D7D637-99CE-8DC8-0ACC-C86308F8DC1F}"/>
              </a:ext>
            </a:extLst>
          </p:cNvPr>
          <p:cNvSpPr txBox="1"/>
          <p:nvPr/>
        </p:nvSpPr>
        <p:spPr>
          <a:xfrm>
            <a:off x="1161141" y="5313251"/>
            <a:ext cx="513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CARRERA DE ROBOTS</a:t>
            </a:r>
          </a:p>
          <a:p>
            <a:r>
              <a:rPr lang="es-ES" dirty="0"/>
              <a:t>CIRCUITOS CON FLECHAS Y PUNTOS</a:t>
            </a:r>
          </a:p>
          <a:p>
            <a:r>
              <a:rPr lang="es-ES" dirty="0"/>
              <a:t>CIRCUITOS EN EL SUELO</a:t>
            </a:r>
          </a:p>
          <a:p>
            <a:r>
              <a:rPr lang="es-ES" dirty="0"/>
              <a:t>JUEGO CON PALILLOS O PAJITAS</a:t>
            </a:r>
          </a:p>
        </p:txBody>
      </p:sp>
    </p:spTree>
    <p:extLst>
      <p:ext uri="{BB962C8B-B14F-4D97-AF65-F5344CB8AC3E}">
        <p14:creationId xmlns:p14="http://schemas.microsoft.com/office/powerpoint/2010/main" val="93511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5DA423-1E6A-406A-9B05-E620EFA1F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53BF6C-6F41-92FC-7AA8-D5DEC362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683" y="240102"/>
            <a:ext cx="6686974" cy="963056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PROGRAMACIÓN NO CONECTADA</a:t>
            </a:r>
            <a:br>
              <a:rPr lang="es-ES" sz="2800" dirty="0"/>
            </a:br>
            <a:r>
              <a:rPr lang="es-ES" sz="2800" dirty="0"/>
              <a:t>CODY ROBY: Programación en movimiento I</a:t>
            </a:r>
          </a:p>
        </p:txBody>
      </p:sp>
      <p:pic>
        <p:nvPicPr>
          <p:cNvPr id="5" name="Imagen 5" descr="Imagen que contiene edificio, piso, azul, niño&#10;&#10;Descripción generada automáticamente">
            <a:extLst>
              <a:ext uri="{FF2B5EF4-FFF2-40B4-BE49-F238E27FC236}">
                <a16:creationId xmlns:a16="http://schemas.microsoft.com/office/drawing/2014/main" id="{13D9FED7-2A11-6666-B1EF-80886AAC0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92" b="-2"/>
          <a:stretch/>
        </p:blipFill>
        <p:spPr>
          <a:xfrm>
            <a:off x="20" y="-1"/>
            <a:ext cx="4373525" cy="3438081"/>
          </a:xfrm>
          <a:prstGeom prst="rect">
            <a:avLst/>
          </a:prstGeom>
        </p:spPr>
      </p:pic>
      <p:pic>
        <p:nvPicPr>
          <p:cNvPr id="6" name="Imagen 6" descr="Imagen que contiene edificio, piso, parado, niño&#10;&#10;Descripción generada automáticamente">
            <a:extLst>
              <a:ext uri="{FF2B5EF4-FFF2-40B4-BE49-F238E27FC236}">
                <a16:creationId xmlns:a16="http://schemas.microsoft.com/office/drawing/2014/main" id="{2A184943-1FEC-5B3A-A149-66E189633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1"/>
          <a:stretch/>
        </p:blipFill>
        <p:spPr>
          <a:xfrm>
            <a:off x="20" y="3438457"/>
            <a:ext cx="4373525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408C03-B752-49FB-ABD5-7ED758AE4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C349A8-DDF6-D0F8-76CC-BFEEF1E54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333" y="1782792"/>
            <a:ext cx="6176776" cy="39839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s-ES" dirty="0"/>
              <a:t>El objetivo de esta actividad es comenzar a utilizar el pensamiento lógico de forma lúdica.</a:t>
            </a:r>
          </a:p>
          <a:p>
            <a:pPr marL="0" indent="0" algn="just">
              <a:buNone/>
            </a:pPr>
            <a:r>
              <a:rPr lang="es-ES" dirty="0"/>
              <a:t>Trabajamos sobre una cuadrícula pintada en el suelo además de las tarjetas de programación. Son varias las propuestas que se pueden realizar: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Uno de los alumnos/as diseña un movimiento con las tarjetas y otro lo realiza sobre la cuadrícula.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Se puede hacer el proceso inverso, se realiza un movimiento sobre la cuadrícula y entre varios colocan las tarjetas con los pasos realizados.</a:t>
            </a:r>
          </a:p>
          <a:p>
            <a:pPr marL="0" indent="0" algn="just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4585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8CA5AE-F2E4-4A6F-B986-89804B1EC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53BF6C-6F41-92FC-7AA8-D5DEC362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685800"/>
            <a:ext cx="6978316" cy="1485900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PROGRAMACIÓN NO CONECTADA</a:t>
            </a:r>
            <a:br>
              <a:rPr lang="es-ES" sz="2800" dirty="0"/>
            </a:br>
            <a:r>
              <a:rPr lang="es-ES" sz="2800" dirty="0"/>
              <a:t>CODY ROBY: Programación en movimiento II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C349A8-DDF6-D0F8-76CC-BFEEF1E54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Sobre la propia cuadrícula se colocan unos puntos que indican el lugar de salida y el de entrada.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Los alumnos/as tienen que realizar el movimiento necesario para llegar de un punto a otro y escribir el código colocando las tarjetas en el orden correspondiente.</a:t>
            </a:r>
          </a:p>
          <a:p>
            <a:pPr marL="342900" indent="-342900" algn="just">
              <a:buFont typeface="Wingdings" panose="020B0503020102020204" pitchFamily="34" charset="0"/>
              <a:buChar char="Ø"/>
            </a:pPr>
            <a:r>
              <a:rPr lang="es-ES" dirty="0"/>
              <a:t>Primeramente, se realiza la programación con las tarjetas unidireccionales (flechas azules) y después añadiendo las de giros (tarjetas amarillas).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869185DA-430C-86F5-52D7-9FB61893E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" b="4"/>
          <a:stretch/>
        </p:blipFill>
        <p:spPr>
          <a:xfrm>
            <a:off x="7597883" y="57508"/>
            <a:ext cx="4579739" cy="34384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7E3959-D0D8-49DB-A48B-CE4FC368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Imagen 6" descr="Imagen que contiene piso, interior, edificio, puesto&#10;&#10;Descripción generada automáticamente">
            <a:extLst>
              <a:ext uri="{FF2B5EF4-FFF2-40B4-BE49-F238E27FC236}">
                <a16:creationId xmlns:a16="http://schemas.microsoft.com/office/drawing/2014/main" id="{C4C56E89-F19D-8982-0030-ABCDE28B6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97" r="1" b="12349"/>
          <a:stretch/>
        </p:blipFill>
        <p:spPr>
          <a:xfrm>
            <a:off x="7612260" y="3438457"/>
            <a:ext cx="457973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47336"/>
      </p:ext>
    </p:extLst>
  </p:cSld>
  <p:clrMapOvr>
    <a:masterClrMapping/>
  </p:clrMapOvr>
</p:sld>
</file>

<file path=ppt/theme/theme1.xml><?xml version="1.0" encoding="utf-8"?>
<a:theme xmlns:a="http://schemas.openxmlformats.org/drawingml/2006/main" name="Recort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TF00001241</Template>
  <TotalTime>194</TotalTime>
  <Words>1371</Words>
  <Application>Microsoft Office PowerPoint</Application>
  <PresentationFormat>Panorámica</PresentationFormat>
  <Paragraphs>143</Paragraphs>
  <Slides>28</Slides>
  <Notes>1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Recorte</vt:lpstr>
      <vt:lpstr>ROBÓTICA básica</vt:lpstr>
      <vt:lpstr>HABLAMOS DE….</vt:lpstr>
      <vt:lpstr>¿qué es la robótica educativa?</vt:lpstr>
      <vt:lpstr>Beneficios de la robótica</vt:lpstr>
      <vt:lpstr>PROGRAMACIÓN NO CONECTADA ROBIK@: Actividades en movimiento</vt:lpstr>
      <vt:lpstr>PROGRAMACIÓN NO CONECTADA CIRCUITOS Y JUEGOS</vt:lpstr>
      <vt:lpstr>PROGRAMACIÓN NO CONECTADA CIRCUITOS Y JUEGOS</vt:lpstr>
      <vt:lpstr>PROGRAMACIÓN NO CONECTADA CODY ROBY: Programación en movimiento I</vt:lpstr>
      <vt:lpstr>PROGRAMACIÓN NO CONECTADA CODY ROBY: Programación en movimiento II</vt:lpstr>
      <vt:lpstr>PROGRAMACIÓN NO CONECTADA CODY ROBY: Programación sobre tablero</vt:lpstr>
      <vt:lpstr>PROGRAMACIÓN NO CONECTADA  Let’s Go Code!™ </vt:lpstr>
      <vt:lpstr>AUTOPROGRAMABLES I</vt:lpstr>
      <vt:lpstr>AUTOPROGRAMABLES II</vt:lpstr>
      <vt:lpstr>AUTOPROGRAMABLES III</vt:lpstr>
      <vt:lpstr>AUTOPROGRAMABLES IV</vt:lpstr>
      <vt:lpstr>AUTOPROGRAMABLES V</vt:lpstr>
      <vt:lpstr>INICIACIÓN A LA PROGRAMACIÓN  JUGAMOS A PROGRAMAR Code.org</vt:lpstr>
      <vt:lpstr>ORGANIZACIÓN DE TRABAJO EN EQUIPOS PARA KITS DE ROBÓTICA</vt:lpstr>
      <vt:lpstr>PROYECTOS CON SPIKE ESSENTIAL</vt:lpstr>
      <vt:lpstr>PROYECTOS CON SPIKE ESSENTIAL</vt:lpstr>
      <vt:lpstr>PROYECTOS CON SPIKE ESSENTIAL</vt:lpstr>
      <vt:lpstr>PROYECTOS CON SPIKE ESSENTIAL</vt:lpstr>
      <vt:lpstr>EVALUACIÓN</vt:lpstr>
      <vt:lpstr>  MBOT</vt:lpstr>
      <vt:lpstr>ALGUNOS VIDEOS CON MBOT</vt:lpstr>
      <vt:lpstr>ENLACES DE INTERÉS</vt:lpstr>
      <vt:lpstr>ENLACES DE INTERÉS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Direccion</dc:creator>
  <cp:lastModifiedBy>María Méndez</cp:lastModifiedBy>
  <cp:revision>2350</cp:revision>
  <dcterms:created xsi:type="dcterms:W3CDTF">2022-04-02T16:51:02Z</dcterms:created>
  <dcterms:modified xsi:type="dcterms:W3CDTF">2023-04-19T07:30:51Z</dcterms:modified>
</cp:coreProperties>
</file>