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59" r:id="rId4"/>
    <p:sldId id="260" r:id="rId5"/>
    <p:sldId id="277" r:id="rId6"/>
    <p:sldId id="261" r:id="rId7"/>
    <p:sldId id="262" r:id="rId8"/>
    <p:sldId id="272" r:id="rId9"/>
    <p:sldId id="267" r:id="rId10"/>
    <p:sldId id="275" r:id="rId11"/>
    <p:sldId id="27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76353-7D76-314F-79DD-9EB2D70E1270}" v="478" dt="2023-05-20T07:42:40.426"/>
    <p1510:client id="{229B8579-6D92-4AAC-7667-7CB472C04A18}" v="765" dt="2023-05-21T17:21:26.631"/>
    <p1510:client id="{26065688-8E60-6C9A-CCF4-E1768550C0D0}" v="567" dt="2023-05-21T18:51:51.764"/>
    <p1510:client id="{3A586DCC-3224-4DA3-A233-1ED8F9E63D56}" v="12" dt="2023-05-22T09:39:23.302"/>
    <p1510:client id="{45E6AE32-E5EC-24A6-BB71-D1E3DAF9EDDC}" v="9" dt="2023-05-24T14:37:14.961"/>
    <p1510:client id="{5E2983CE-1F93-35A5-612E-0758AA9C6D7A}" v="138" dt="2023-05-24T08:57:20.170"/>
    <p1510:client id="{5ED165D5-0197-063B-F979-470462484ED0}" v="364" dt="2023-05-24T08:30:47.522"/>
    <p1510:client id="{6F69D70A-9055-267F-1D11-4BD148506102}" v="138" dt="2023-05-24T15:22:42.421"/>
    <p1510:client id="{87AB3062-726C-B5B4-F6D1-0FEF0C761CAE}" v="5" dt="2023-05-24T06:56:44.237"/>
    <p1510:client id="{AE3CC7D0-55E7-4187-8645-D6E770D0D329}" v="54" dt="2023-05-09T12:19:23.630"/>
    <p1510:client id="{C0C47BFD-1411-6FF4-FB51-EFF86B851E95}" v="814" dt="2023-05-22T19:59:09.666"/>
    <p1510:client id="{FDE88BAE-DEE0-307E-06D6-1FF767936F39}" v="7" dt="2023-05-21T17:25:53.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117" d="100"/>
          <a:sy n="117"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‹Nº›</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362219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56071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400098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262081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17256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97016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‹Nº›</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54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0164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258572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56460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12/12/2023</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245810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12/12/2023</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‹Nº›</a:t>
            </a:fld>
            <a:endParaRPr lang="en-US"/>
          </a:p>
        </p:txBody>
      </p:sp>
    </p:spTree>
    <p:extLst>
      <p:ext uri="{BB962C8B-B14F-4D97-AF65-F5344CB8AC3E}">
        <p14:creationId xmlns:p14="http://schemas.microsoft.com/office/powerpoint/2010/main" val="9562188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CA3EEBA-7737-4E81-9A99-3EBA37787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729620" y="1862182"/>
            <a:ext cx="3931090" cy="2155419"/>
          </a:xfrm>
        </p:spPr>
        <p:txBody>
          <a:bodyPr anchor="ctr">
            <a:normAutofit/>
          </a:bodyPr>
          <a:lstStyle/>
          <a:p>
            <a:pPr>
              <a:lnSpc>
                <a:spcPct val="110000"/>
              </a:lnSpc>
            </a:pPr>
            <a:r>
              <a:rPr lang="es-ES" sz="2700" b="1" dirty="0">
                <a:solidFill>
                  <a:srgbClr val="FF0000"/>
                </a:solidFill>
              </a:rPr>
              <a:t>PROYECTO DE ROBÓTICA Y PROGRAMACIÓN</a:t>
            </a:r>
          </a:p>
        </p:txBody>
      </p:sp>
      <p:sp>
        <p:nvSpPr>
          <p:cNvPr id="3" name="Subtítulo 2"/>
          <p:cNvSpPr>
            <a:spLocks noGrp="1"/>
          </p:cNvSpPr>
          <p:nvPr>
            <p:ph type="subTitle" idx="1"/>
          </p:nvPr>
        </p:nvSpPr>
        <p:spPr>
          <a:xfrm>
            <a:off x="1440505" y="4719710"/>
            <a:ext cx="3220205" cy="701318"/>
          </a:xfrm>
        </p:spPr>
        <p:txBody>
          <a:bodyPr anchor="b">
            <a:normAutofit/>
          </a:bodyPr>
          <a:lstStyle/>
          <a:p>
            <a:r>
              <a:rPr lang="es-ES" b="1" dirty="0"/>
              <a:t>CEIP La Villa (Cuellar)</a:t>
            </a:r>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A85ED-15D2-5A6A-B1BD-0006C6E1D8D4}"/>
              </a:ext>
            </a:extLst>
          </p:cNvPr>
          <p:cNvSpPr>
            <a:spLocks noGrp="1"/>
          </p:cNvSpPr>
          <p:nvPr>
            <p:ph type="title"/>
          </p:nvPr>
        </p:nvSpPr>
        <p:spPr/>
        <p:txBody>
          <a:bodyPr>
            <a:normAutofit/>
          </a:bodyPr>
          <a:lstStyle/>
          <a:p>
            <a:pPr algn="ctr"/>
            <a:r>
              <a:rPr lang="es-ES" b="1" dirty="0"/>
              <a:t>conclusión</a:t>
            </a:r>
          </a:p>
        </p:txBody>
      </p:sp>
      <p:sp>
        <p:nvSpPr>
          <p:cNvPr id="3" name="Marcador de contenido 2">
            <a:extLst>
              <a:ext uri="{FF2B5EF4-FFF2-40B4-BE49-F238E27FC236}">
                <a16:creationId xmlns:a16="http://schemas.microsoft.com/office/drawing/2014/main" id="{FDC9237F-FD20-6F80-FD25-DBC35D9EB329}"/>
              </a:ext>
            </a:extLst>
          </p:cNvPr>
          <p:cNvSpPr>
            <a:spLocks noGrp="1"/>
          </p:cNvSpPr>
          <p:nvPr>
            <p:ph idx="1"/>
          </p:nvPr>
        </p:nvSpPr>
        <p:spPr/>
        <p:txBody>
          <a:bodyPr vert="horz" lIns="91440" tIns="45720" rIns="91440" bIns="45720" rtlCol="0" anchor="t">
            <a:normAutofit/>
          </a:bodyPr>
          <a:lstStyle/>
          <a:p>
            <a:r>
              <a:rPr lang="es-ES" dirty="0"/>
              <a:t>A modo de conclusión, podemos señalar el enorme potencial que tiene en educación esta herramienta, no solo por la motivación e interés que despierta en el alumnado sino por la capacidad que tiene de poder adaptarse prácticamente a cualquier contenido. </a:t>
            </a:r>
          </a:p>
          <a:p>
            <a:r>
              <a:rPr lang="es-ES" dirty="0"/>
              <a:t>Tanto para nosotros como para los niños, está siendo muy enriquecedor. Uno de los aspectos que nos parece importante destacar es el trabajo cooperativo. Creemos que se trata de una metodología de trabajo muy enriquecedora para el alumnado y esta herramienta de LEGO facilita mucho este tipo de trabajo.</a:t>
            </a:r>
          </a:p>
        </p:txBody>
      </p:sp>
    </p:spTree>
    <p:extLst>
      <p:ext uri="{BB962C8B-B14F-4D97-AF65-F5344CB8AC3E}">
        <p14:creationId xmlns:p14="http://schemas.microsoft.com/office/powerpoint/2010/main" val="255450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6394E7-9DAC-448B-9F3B-4141B5BD0CBB}"/>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dist="50800" dir="5400000" algn="ctr" rotWithShape="0">
              <a:srgbClr val="000000">
                <a:alpha val="43137"/>
              </a:srgbClr>
            </a:outerShdw>
          </a:effectLst>
        </p:spPr>
      </p:pic>
      <p:sp>
        <p:nvSpPr>
          <p:cNvPr id="2" name="Título 1">
            <a:extLst>
              <a:ext uri="{FF2B5EF4-FFF2-40B4-BE49-F238E27FC236}">
                <a16:creationId xmlns:a16="http://schemas.microsoft.com/office/drawing/2014/main" id="{D89DE7C9-F439-DD79-F858-AB8119EF0FEB}"/>
              </a:ext>
            </a:extLst>
          </p:cNvPr>
          <p:cNvSpPr>
            <a:spLocks noGrp="1"/>
          </p:cNvSpPr>
          <p:nvPr>
            <p:ph type="ctrTitle"/>
          </p:nvPr>
        </p:nvSpPr>
        <p:spPr>
          <a:xfrm>
            <a:off x="6659742" y="3116600"/>
            <a:ext cx="4954137" cy="2116348"/>
          </a:xfrm>
        </p:spPr>
        <p:txBody>
          <a:bodyPr anchor="b">
            <a:normAutofit/>
          </a:bodyPr>
          <a:lstStyle/>
          <a:p>
            <a:pPr algn="r"/>
            <a:r>
              <a:rPr lang="es-ES" dirty="0">
                <a:solidFill>
                  <a:srgbClr val="FFFF00"/>
                </a:solidFill>
              </a:rPr>
              <a:t>Robótica lego</a:t>
            </a:r>
            <a:br>
              <a:rPr lang="es-ES" dirty="0">
                <a:solidFill>
                  <a:srgbClr val="FFFF00"/>
                </a:solidFill>
              </a:rPr>
            </a:br>
            <a:r>
              <a:rPr lang="es-ES" dirty="0" err="1">
                <a:solidFill>
                  <a:srgbClr val="FFFF00"/>
                </a:solidFill>
              </a:rPr>
              <a:t>ceip</a:t>
            </a:r>
            <a:r>
              <a:rPr lang="es-ES" dirty="0">
                <a:solidFill>
                  <a:srgbClr val="FFFF00"/>
                </a:solidFill>
              </a:rPr>
              <a:t> la villa (Cuéllar)</a:t>
            </a:r>
          </a:p>
        </p:txBody>
      </p:sp>
      <p:sp>
        <p:nvSpPr>
          <p:cNvPr id="15" name="Slide Number Placeholder 14">
            <a:extLst>
              <a:ext uri="{FF2B5EF4-FFF2-40B4-BE49-F238E27FC236}">
                <a16:creationId xmlns:a16="http://schemas.microsoft.com/office/drawing/2014/main" id="{E3FE2554-CB6E-D4EE-1669-7B8F88467A22}"/>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smtClean="0">
                <a:solidFill>
                  <a:srgbClr val="FFFFFF"/>
                </a:solidFill>
                <a:effectLst>
                  <a:outerShdw blurRad="38100" dist="38100" dir="2700000" algn="tl">
                    <a:srgbClr val="000000">
                      <a:alpha val="43137"/>
                    </a:srgbClr>
                  </a:outerShdw>
                </a:effectLst>
              </a:rPr>
              <a:pPr>
                <a:spcAft>
                  <a:spcPts val="600"/>
                </a:spcAft>
              </a:pPr>
              <a:t>11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362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F0E5A-66AC-A68D-F168-1DD7195B2F4D}"/>
              </a:ext>
            </a:extLst>
          </p:cNvPr>
          <p:cNvSpPr>
            <a:spLocks noGrp="1"/>
          </p:cNvSpPr>
          <p:nvPr>
            <p:ph type="title"/>
          </p:nvPr>
        </p:nvSpPr>
        <p:spPr>
          <a:xfrm>
            <a:off x="4101729" y="1644445"/>
            <a:ext cx="6794872" cy="1417552"/>
          </a:xfrm>
        </p:spPr>
        <p:txBody>
          <a:bodyPr>
            <a:normAutofit/>
          </a:bodyPr>
          <a:lstStyle/>
          <a:p>
            <a:r>
              <a:rPr lang="es-ES" b="1" dirty="0"/>
              <a:t>Resumen de la experiencia</a:t>
            </a:r>
            <a:endParaRPr lang="es-ES" b="1"/>
          </a:p>
        </p:txBody>
      </p:sp>
      <p:sp>
        <p:nvSpPr>
          <p:cNvPr id="3" name="Marcador de contenido 2">
            <a:extLst>
              <a:ext uri="{FF2B5EF4-FFF2-40B4-BE49-F238E27FC236}">
                <a16:creationId xmlns:a16="http://schemas.microsoft.com/office/drawing/2014/main" id="{6590449E-5B73-273F-8536-B3AB158A460F}"/>
              </a:ext>
            </a:extLst>
          </p:cNvPr>
          <p:cNvSpPr>
            <a:spLocks noGrp="1"/>
          </p:cNvSpPr>
          <p:nvPr>
            <p:ph idx="1"/>
          </p:nvPr>
        </p:nvSpPr>
        <p:spPr>
          <a:xfrm>
            <a:off x="5024407" y="3064167"/>
            <a:ext cx="5872193" cy="2594487"/>
          </a:xfrm>
        </p:spPr>
        <p:txBody>
          <a:bodyPr vert="horz" lIns="91440" tIns="45720" rIns="91440" bIns="45720" rtlCol="0" anchor="t">
            <a:noAutofit/>
          </a:bodyPr>
          <a:lstStyle/>
          <a:p>
            <a:pPr>
              <a:lnSpc>
                <a:spcPct val="110000"/>
              </a:lnSpc>
            </a:pPr>
            <a:r>
              <a:rPr lang="es-ES" dirty="0"/>
              <a:t>Seminario de Robótica del CEIP La Villa, una experiencia de aprendizaje fantástica y que estamos deseando que esto continúe el próximo año. </a:t>
            </a:r>
          </a:p>
          <a:p>
            <a:pPr>
              <a:lnSpc>
                <a:spcPct val="110000"/>
              </a:lnSpc>
            </a:pPr>
            <a:r>
              <a:rPr lang="es-ES" dirty="0"/>
              <a:t>A continuación, vamos a ir exponiendo la formación realizada y los diferentes proyectos llevados a cabo en este tiempo, con una breve explicación de los mismos. ¡Comenzamos!</a:t>
            </a:r>
          </a:p>
        </p:txBody>
      </p:sp>
      <p:sp>
        <p:nvSpPr>
          <p:cNvPr id="12" name="Slide Number Placeholder 9">
            <a:extLst>
              <a:ext uri="{FF2B5EF4-FFF2-40B4-BE49-F238E27FC236}">
                <a16:creationId xmlns:a16="http://schemas.microsoft.com/office/drawing/2014/main" id="{7FAFA6F5-E91F-C30E-BCAF-01C3F9CB40CF}"/>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smtClean="0"/>
              <a:pPr>
                <a:spcAft>
                  <a:spcPts val="600"/>
                </a:spcAft>
              </a:pPr>
              <a:t>2</a:t>
            </a:fld>
            <a:endParaRPr lang="en-US"/>
          </a:p>
        </p:txBody>
      </p:sp>
      <p:sp>
        <p:nvSpPr>
          <p:cNvPr id="4" name="Rectángulo 3">
            <a:extLst>
              <a:ext uri="{FF2B5EF4-FFF2-40B4-BE49-F238E27FC236}">
                <a16:creationId xmlns:a16="http://schemas.microsoft.com/office/drawing/2014/main" id="{DE696D81-FB06-96AF-05B9-5EED9E8BD96D}"/>
              </a:ext>
            </a:extLst>
          </p:cNvPr>
          <p:cNvSpPr/>
          <p:nvPr/>
        </p:nvSpPr>
        <p:spPr>
          <a:xfrm>
            <a:off x="791514" y="1502534"/>
            <a:ext cx="10195774" cy="45183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B92E6470-0BCD-4C0E-A933-AA8DE2AC35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8183" y="1705109"/>
            <a:ext cx="4518337" cy="3388753"/>
          </a:xfrm>
          <a:prstGeom prst="rect">
            <a:avLst/>
          </a:prstGeom>
        </p:spPr>
      </p:pic>
    </p:spTree>
    <p:extLst>
      <p:ext uri="{BB962C8B-B14F-4D97-AF65-F5344CB8AC3E}">
        <p14:creationId xmlns:p14="http://schemas.microsoft.com/office/powerpoint/2010/main" val="146940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94CFD-FA90-3BEE-8D4F-E72F34A26D23}"/>
              </a:ext>
            </a:extLst>
          </p:cNvPr>
          <p:cNvSpPr>
            <a:spLocks noGrp="1"/>
          </p:cNvSpPr>
          <p:nvPr>
            <p:ph type="ctrTitle"/>
          </p:nvPr>
        </p:nvSpPr>
        <p:spPr>
          <a:xfrm>
            <a:off x="6639081" y="2087592"/>
            <a:ext cx="4624999" cy="2027210"/>
          </a:xfrm>
        </p:spPr>
        <p:txBody>
          <a:bodyPr anchor="ctr">
            <a:normAutofit/>
          </a:bodyPr>
          <a:lstStyle/>
          <a:p>
            <a:r>
              <a:rPr lang="es-ES" sz="2800" b="1" spc="500" dirty="0"/>
              <a:t>FORMACIÓN DEL PROFESORADO</a:t>
            </a:r>
          </a:p>
        </p:txBody>
      </p:sp>
      <p:sp>
        <p:nvSpPr>
          <p:cNvPr id="11" name="Content Placeholder 2">
            <a:extLst>
              <a:ext uri="{FF2B5EF4-FFF2-40B4-BE49-F238E27FC236}">
                <a16:creationId xmlns:a16="http://schemas.microsoft.com/office/drawing/2014/main" id="{B452AC91-B0FD-FB39-DD78-3CF4F9843B48}"/>
              </a:ext>
            </a:extLst>
          </p:cNvPr>
          <p:cNvSpPr>
            <a:spLocks noGrp="1"/>
          </p:cNvSpPr>
          <p:nvPr>
            <p:ph type="subTitle" idx="1"/>
          </p:nvPr>
        </p:nvSpPr>
        <p:spPr>
          <a:xfrm>
            <a:off x="7504789" y="4531742"/>
            <a:ext cx="3768688" cy="1342565"/>
          </a:xfrm>
        </p:spPr>
        <p:txBody>
          <a:bodyPr vert="horz" lIns="91440" tIns="45720" rIns="91440" bIns="45720" rtlCol="0" anchor="ctr">
            <a:normAutofit/>
          </a:bodyPr>
          <a:lstStyle/>
          <a:p>
            <a:r>
              <a:rPr lang="en-US" dirty="0" err="1"/>
              <a:t>Algunas</a:t>
            </a:r>
            <a:r>
              <a:rPr lang="en-US" dirty="0"/>
              <a:t> de las </a:t>
            </a:r>
            <a:r>
              <a:rPr lang="en-US" dirty="0" err="1"/>
              <a:t>sesiones</a:t>
            </a:r>
            <a:r>
              <a:rPr lang="en-US" dirty="0"/>
              <a:t> de </a:t>
            </a:r>
            <a:r>
              <a:rPr lang="en-US" dirty="0" err="1"/>
              <a:t>formación</a:t>
            </a:r>
            <a:r>
              <a:rPr lang="en-US" dirty="0"/>
              <a:t> que se </a:t>
            </a:r>
            <a:r>
              <a:rPr lang="en-US" dirty="0" err="1"/>
              <a:t>llevaron</a:t>
            </a:r>
            <a:r>
              <a:rPr lang="en-US" dirty="0"/>
              <a:t> a </a:t>
            </a:r>
            <a:r>
              <a:rPr lang="en-US" dirty="0" err="1"/>
              <a:t>cabo</a:t>
            </a:r>
            <a:r>
              <a:rPr lang="en-US" dirty="0"/>
              <a:t> con </a:t>
            </a:r>
            <a:r>
              <a:rPr lang="en-US" dirty="0" err="1"/>
              <a:t>el</a:t>
            </a:r>
            <a:r>
              <a:rPr lang="en-US" dirty="0"/>
              <a:t> </a:t>
            </a:r>
            <a:r>
              <a:rPr lang="en-US" dirty="0" err="1"/>
              <a:t>profesorado</a:t>
            </a:r>
            <a:r>
              <a:rPr lang="en-US" dirty="0"/>
              <a:t> del </a:t>
            </a:r>
            <a:r>
              <a:rPr lang="en-US" dirty="0" err="1"/>
              <a:t>centro</a:t>
            </a:r>
            <a:r>
              <a:rPr lang="en-US" dirty="0"/>
              <a:t>.</a:t>
            </a:r>
          </a:p>
        </p:txBody>
      </p:sp>
      <p:sp>
        <p:nvSpPr>
          <p:cNvPr id="22" name="Footer Placeholder 7">
            <a:extLst>
              <a:ext uri="{FF2B5EF4-FFF2-40B4-BE49-F238E27FC236}">
                <a16:creationId xmlns:a16="http://schemas.microsoft.com/office/drawing/2014/main" id="{4F2DDCE6-F5F4-4823-714F-99914644F894}"/>
              </a:ext>
            </a:extLst>
          </p:cNvPr>
          <p:cNvSpPr>
            <a:spLocks noGrp="1"/>
          </p:cNvSpPr>
          <p:nvPr>
            <p:ph type="ftr" sz="quarter" idx="11"/>
          </p:nvPr>
        </p:nvSpPr>
        <p:spPr>
          <a:xfrm>
            <a:off x="7286625" y="6199188"/>
            <a:ext cx="3409951" cy="365125"/>
          </a:xfrm>
        </p:spPr>
        <p:txBody>
          <a:bodyPr/>
          <a:lstStyle/>
          <a:p>
            <a:pPr>
              <a:spcAft>
                <a:spcPts val="600"/>
              </a:spcAft>
            </a:pPr>
            <a:r>
              <a:rPr lang="en-US"/>
              <a:t>Sample Footer Text</a:t>
            </a:r>
          </a:p>
        </p:txBody>
      </p:sp>
      <p:sp>
        <p:nvSpPr>
          <p:cNvPr id="17"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smtClean="0"/>
              <a:pPr>
                <a:spcAft>
                  <a:spcPts val="600"/>
                </a:spcAft>
              </a:pPr>
              <a:t>3</a:t>
            </a:fld>
            <a:endParaRPr lang="en-US"/>
          </a:p>
        </p:txBody>
      </p:sp>
      <p:sp>
        <p:nvSpPr>
          <p:cNvPr id="3" name="Rectángulo 2">
            <a:extLst>
              <a:ext uri="{FF2B5EF4-FFF2-40B4-BE49-F238E27FC236}">
                <a16:creationId xmlns:a16="http://schemas.microsoft.com/office/drawing/2014/main" id="{F56DC675-F9E2-D6EA-B974-55CAE27A8C9E}"/>
              </a:ext>
            </a:extLst>
          </p:cNvPr>
          <p:cNvSpPr/>
          <p:nvPr/>
        </p:nvSpPr>
        <p:spPr>
          <a:xfrm>
            <a:off x="2267218" y="815662"/>
            <a:ext cx="4335887" cy="34880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B8E81625-EAE3-4D70-ADAC-FE91F58AF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34" y="1397203"/>
            <a:ext cx="2868231" cy="2151173"/>
          </a:xfrm>
          <a:prstGeom prst="rect">
            <a:avLst/>
          </a:prstGeom>
        </p:spPr>
      </p:pic>
      <p:pic>
        <p:nvPicPr>
          <p:cNvPr id="10" name="Imagen 9">
            <a:extLst>
              <a:ext uri="{FF2B5EF4-FFF2-40B4-BE49-F238E27FC236}">
                <a16:creationId xmlns:a16="http://schemas.microsoft.com/office/drawing/2014/main" id="{87C3CF85-FB5A-4A0C-9BB1-0D391B3F3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107" y="3544582"/>
            <a:ext cx="2079358" cy="1951266"/>
          </a:xfrm>
          <a:prstGeom prst="rect">
            <a:avLst/>
          </a:prstGeom>
        </p:spPr>
      </p:pic>
      <p:pic>
        <p:nvPicPr>
          <p:cNvPr id="14" name="Imagen 13">
            <a:extLst>
              <a:ext uri="{FF2B5EF4-FFF2-40B4-BE49-F238E27FC236}">
                <a16:creationId xmlns:a16="http://schemas.microsoft.com/office/drawing/2014/main" id="{A339AEBA-16A2-40B8-AA3E-7917FA9566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465" y="1902279"/>
            <a:ext cx="2971775" cy="3371850"/>
          </a:xfrm>
          <a:prstGeom prst="rect">
            <a:avLst/>
          </a:prstGeom>
        </p:spPr>
      </p:pic>
    </p:spTree>
    <p:extLst>
      <p:ext uri="{BB962C8B-B14F-4D97-AF65-F5344CB8AC3E}">
        <p14:creationId xmlns:p14="http://schemas.microsoft.com/office/powerpoint/2010/main" val="424706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0B08D1F-5A5A-3086-87F9-A40272A18AFB}"/>
              </a:ext>
            </a:extLst>
          </p:cNvPr>
          <p:cNvSpPr/>
          <p:nvPr/>
        </p:nvSpPr>
        <p:spPr>
          <a:xfrm>
            <a:off x="5446690" y="2562359"/>
            <a:ext cx="4303690" cy="29192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A5A7D76-8825-1ECE-0D8B-1B1238DA76BE}"/>
              </a:ext>
            </a:extLst>
          </p:cNvPr>
          <p:cNvSpPr>
            <a:spLocks noGrp="1"/>
          </p:cNvSpPr>
          <p:nvPr>
            <p:ph type="title"/>
          </p:nvPr>
        </p:nvSpPr>
        <p:spPr>
          <a:xfrm>
            <a:off x="959032" y="951768"/>
            <a:ext cx="4164100" cy="1784145"/>
          </a:xfrm>
        </p:spPr>
        <p:txBody>
          <a:bodyPr anchor="ctr">
            <a:normAutofit/>
          </a:bodyPr>
          <a:lstStyle/>
          <a:p>
            <a:r>
              <a:rPr lang="es-ES" b="1" dirty="0"/>
              <a:t>NORMAS DE TRABAJO</a:t>
            </a:r>
          </a:p>
        </p:txBody>
      </p:sp>
      <p:sp>
        <p:nvSpPr>
          <p:cNvPr id="21" name="Content Placeholder 2">
            <a:extLst>
              <a:ext uri="{FF2B5EF4-FFF2-40B4-BE49-F238E27FC236}">
                <a16:creationId xmlns:a16="http://schemas.microsoft.com/office/drawing/2014/main" id="{B452AC91-B0FD-FB39-DD78-3CF4F9843B48}"/>
              </a:ext>
            </a:extLst>
          </p:cNvPr>
          <p:cNvSpPr>
            <a:spLocks noGrp="1"/>
          </p:cNvSpPr>
          <p:nvPr>
            <p:ph idx="1"/>
          </p:nvPr>
        </p:nvSpPr>
        <p:spPr>
          <a:xfrm>
            <a:off x="952500" y="2895387"/>
            <a:ext cx="3973461" cy="3009381"/>
          </a:xfrm>
        </p:spPr>
        <p:txBody>
          <a:bodyPr vert="horz" lIns="91440" tIns="45720" rIns="91440" bIns="45720" rtlCol="0">
            <a:normAutofit/>
          </a:bodyPr>
          <a:lstStyle/>
          <a:p>
            <a:pPr>
              <a:lnSpc>
                <a:spcPct val="110000"/>
              </a:lnSpc>
            </a:pPr>
            <a:r>
              <a:rPr lang="en-US" dirty="0" err="1"/>
              <a:t>Explicación</a:t>
            </a:r>
            <a:r>
              <a:rPr lang="en-US" dirty="0"/>
              <a:t> de </a:t>
            </a:r>
            <a:r>
              <a:rPr lang="en-US" dirty="0" err="1"/>
              <a:t>unas</a:t>
            </a:r>
            <a:r>
              <a:rPr lang="en-US" dirty="0"/>
              <a:t> </a:t>
            </a:r>
            <a:r>
              <a:rPr lang="en-US" dirty="0" err="1"/>
              <a:t>normas</a:t>
            </a:r>
            <a:r>
              <a:rPr lang="en-US" dirty="0"/>
              <a:t> ha </a:t>
            </a:r>
            <a:r>
              <a:rPr lang="en-US" dirty="0" err="1"/>
              <a:t>seguir</a:t>
            </a:r>
            <a:r>
              <a:rPr lang="en-US" dirty="0"/>
              <a:t> </a:t>
            </a:r>
            <a:r>
              <a:rPr lang="en-US" dirty="0" err="1"/>
              <a:t>siempre</a:t>
            </a:r>
            <a:r>
              <a:rPr lang="en-US" dirty="0"/>
              <a:t> que se </a:t>
            </a:r>
            <a:r>
              <a:rPr lang="en-US" dirty="0" err="1"/>
              <a:t>trabaje</a:t>
            </a:r>
            <a:r>
              <a:rPr lang="en-US" dirty="0"/>
              <a:t> con </a:t>
            </a:r>
            <a:r>
              <a:rPr lang="en-US" dirty="0" err="1"/>
              <a:t>esta</a:t>
            </a:r>
            <a:r>
              <a:rPr lang="en-US" dirty="0"/>
              <a:t> </a:t>
            </a:r>
            <a:r>
              <a:rPr lang="en-US" dirty="0" err="1"/>
              <a:t>herramienta</a:t>
            </a:r>
            <a:r>
              <a:rPr lang="en-US" dirty="0"/>
              <a:t>. </a:t>
            </a:r>
          </a:p>
        </p:txBody>
      </p:sp>
      <p:sp>
        <p:nvSpPr>
          <p:cNvPr id="16"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smtClean="0"/>
              <a:pPr>
                <a:spcAft>
                  <a:spcPts val="600"/>
                </a:spcAft>
              </a:pPr>
              <a:t>4</a:t>
            </a:fld>
            <a:endParaRPr lang="en-US"/>
          </a:p>
        </p:txBody>
      </p:sp>
      <p:pic>
        <p:nvPicPr>
          <p:cNvPr id="10" name="Imagen 9">
            <a:extLst>
              <a:ext uri="{FF2B5EF4-FFF2-40B4-BE49-F238E27FC236}">
                <a16:creationId xmlns:a16="http://schemas.microsoft.com/office/drawing/2014/main" id="{8A12056C-B65B-4C4F-A7E7-D17630FDA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84035" y="1988003"/>
            <a:ext cx="3429000" cy="2571750"/>
          </a:xfrm>
          <a:prstGeom prst="rect">
            <a:avLst/>
          </a:prstGeom>
        </p:spPr>
      </p:pic>
    </p:spTree>
    <p:extLst>
      <p:ext uri="{BB962C8B-B14F-4D97-AF65-F5344CB8AC3E}">
        <p14:creationId xmlns:p14="http://schemas.microsoft.com/office/powerpoint/2010/main" val="1925133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3222E9B-7DFA-1202-4868-4411E9409F2A}"/>
              </a:ext>
            </a:extLst>
          </p:cNvPr>
          <p:cNvSpPr/>
          <p:nvPr/>
        </p:nvSpPr>
        <p:spPr>
          <a:xfrm>
            <a:off x="7700493" y="523204"/>
            <a:ext cx="1910366" cy="56774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CD95CA2B-2EC0-3FAD-8350-2E5AE9EE1528}"/>
              </a:ext>
            </a:extLst>
          </p:cNvPr>
          <p:cNvSpPr>
            <a:spLocks noGrp="1"/>
          </p:cNvSpPr>
          <p:nvPr>
            <p:ph type="ctrTitle"/>
          </p:nvPr>
        </p:nvSpPr>
        <p:spPr>
          <a:xfrm>
            <a:off x="801384" y="1952219"/>
            <a:ext cx="5402035" cy="2104595"/>
          </a:xfrm>
        </p:spPr>
        <p:txBody>
          <a:bodyPr anchor="b">
            <a:normAutofit/>
          </a:bodyPr>
          <a:lstStyle/>
          <a:p>
            <a:r>
              <a:rPr lang="es-ES" sz="2800" b="1" spc="500" dirty="0"/>
              <a:t>Trabajo cooperativo</a:t>
            </a:r>
          </a:p>
        </p:txBody>
      </p:sp>
      <p:sp>
        <p:nvSpPr>
          <p:cNvPr id="11" name="Subtitle 2">
            <a:extLst>
              <a:ext uri="{FF2B5EF4-FFF2-40B4-BE49-F238E27FC236}">
                <a16:creationId xmlns:a16="http://schemas.microsoft.com/office/drawing/2014/main" id="{8C9CBC84-F0D5-F7BE-6145-63C8057F4DF8}"/>
              </a:ext>
            </a:extLst>
          </p:cNvPr>
          <p:cNvSpPr>
            <a:spLocks noGrp="1"/>
          </p:cNvSpPr>
          <p:nvPr>
            <p:ph type="subTitle" idx="1"/>
          </p:nvPr>
        </p:nvSpPr>
        <p:spPr>
          <a:xfrm>
            <a:off x="845138" y="4374627"/>
            <a:ext cx="4800572" cy="753373"/>
          </a:xfrm>
        </p:spPr>
        <p:txBody>
          <a:bodyPr vert="horz" lIns="91440" tIns="45720" rIns="91440" bIns="45720" rtlCol="0" anchor="t">
            <a:noAutofit/>
          </a:bodyPr>
          <a:lstStyle/>
          <a:p>
            <a:pPr>
              <a:lnSpc>
                <a:spcPct val="110000"/>
              </a:lnSpc>
            </a:pPr>
            <a:r>
              <a:rPr lang="en-US" dirty="0"/>
              <a:t>Se </a:t>
            </a:r>
            <a:r>
              <a:rPr lang="en-US" dirty="0" err="1"/>
              <a:t>destaca</a:t>
            </a:r>
            <a:r>
              <a:rPr lang="en-US" dirty="0"/>
              <a:t> la </a:t>
            </a:r>
            <a:r>
              <a:rPr lang="en-US" dirty="0" err="1"/>
              <a:t>importancia</a:t>
            </a:r>
            <a:r>
              <a:rPr lang="en-US" dirty="0"/>
              <a:t> de </a:t>
            </a:r>
            <a:r>
              <a:rPr lang="en-US" dirty="0" err="1"/>
              <a:t>trabajar</a:t>
            </a:r>
            <a:r>
              <a:rPr lang="en-US" dirty="0"/>
              <a:t> de </a:t>
            </a:r>
            <a:r>
              <a:rPr lang="en-US" dirty="0" err="1"/>
              <a:t>manera</a:t>
            </a:r>
            <a:r>
              <a:rPr lang="en-US" dirty="0"/>
              <a:t> </a:t>
            </a:r>
            <a:r>
              <a:rPr lang="en-US" dirty="0" err="1"/>
              <a:t>cooperativa</a:t>
            </a:r>
            <a:r>
              <a:rPr lang="en-US" dirty="0"/>
              <a:t> </a:t>
            </a:r>
            <a:r>
              <a:rPr lang="en-US" dirty="0" err="1"/>
              <a:t>puesto</a:t>
            </a:r>
            <a:r>
              <a:rPr lang="en-US" dirty="0"/>
              <a:t> que la </a:t>
            </a:r>
            <a:r>
              <a:rPr lang="en-US" dirty="0" err="1"/>
              <a:t>propia</a:t>
            </a:r>
            <a:r>
              <a:rPr lang="en-US" dirty="0"/>
              <a:t> </a:t>
            </a:r>
            <a:r>
              <a:rPr lang="en-US" dirty="0" err="1"/>
              <a:t>herramienta</a:t>
            </a:r>
            <a:r>
              <a:rPr lang="en-US" dirty="0"/>
              <a:t> </a:t>
            </a:r>
            <a:r>
              <a:rPr lang="en-US" dirty="0" err="1"/>
              <a:t>invita</a:t>
            </a:r>
            <a:r>
              <a:rPr lang="en-US" dirty="0"/>
              <a:t> a </a:t>
            </a:r>
            <a:r>
              <a:rPr lang="en-US" dirty="0" err="1"/>
              <a:t>ello</a:t>
            </a:r>
            <a:r>
              <a:rPr lang="en-US" dirty="0"/>
              <a:t>. </a:t>
            </a:r>
            <a:r>
              <a:rPr lang="en-US" dirty="0" err="1"/>
              <a:t>Explicación</a:t>
            </a:r>
            <a:r>
              <a:rPr lang="en-US" dirty="0"/>
              <a:t> de los roles y </a:t>
            </a:r>
            <a:r>
              <a:rPr lang="en-US" dirty="0" err="1"/>
              <a:t>metodología</a:t>
            </a:r>
            <a:r>
              <a:rPr lang="en-US" dirty="0"/>
              <a:t> de </a:t>
            </a:r>
            <a:r>
              <a:rPr lang="en-US" dirty="0" err="1"/>
              <a:t>trabajo</a:t>
            </a:r>
            <a:r>
              <a:rPr lang="en-US" dirty="0"/>
              <a:t>.</a:t>
            </a:r>
          </a:p>
        </p:txBody>
      </p:sp>
      <p:sp>
        <p:nvSpPr>
          <p:cNvPr id="17" name="Slide Number Placeholder 14">
            <a:extLst>
              <a:ext uri="{FF2B5EF4-FFF2-40B4-BE49-F238E27FC236}">
                <a16:creationId xmlns:a16="http://schemas.microsoft.com/office/drawing/2014/main" id="{6693A518-515E-F801-A251-893F16FF2CDB}"/>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a:solidFill>
                  <a:srgbClr val="FFFFFF"/>
                </a:solidFill>
              </a:rPr>
              <a:pPr>
                <a:spcAft>
                  <a:spcPts val="600"/>
                </a:spcAft>
              </a:pPr>
              <a:t>5</a:t>
            </a:fld>
            <a:endParaRPr lang="en-US">
              <a:solidFill>
                <a:srgbClr val="FFFFFF"/>
              </a:solidFill>
            </a:endParaRPr>
          </a:p>
        </p:txBody>
      </p:sp>
      <p:pic>
        <p:nvPicPr>
          <p:cNvPr id="10" name="Imagen 9">
            <a:extLst>
              <a:ext uri="{FF2B5EF4-FFF2-40B4-BE49-F238E27FC236}">
                <a16:creationId xmlns:a16="http://schemas.microsoft.com/office/drawing/2014/main" id="{771AAE59-78E5-44AE-AB28-A2B2601C77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53025" y="804182"/>
            <a:ext cx="3429000" cy="2571750"/>
          </a:xfrm>
          <a:prstGeom prst="rect">
            <a:avLst/>
          </a:prstGeom>
        </p:spPr>
      </p:pic>
      <p:pic>
        <p:nvPicPr>
          <p:cNvPr id="14" name="Imagen 13">
            <a:extLst>
              <a:ext uri="{FF2B5EF4-FFF2-40B4-BE49-F238E27FC236}">
                <a16:creationId xmlns:a16="http://schemas.microsoft.com/office/drawing/2014/main" id="{1A3A44CD-D602-4405-9D76-B69A2FEE0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82463" y="3102429"/>
            <a:ext cx="3135086" cy="2351315"/>
          </a:xfrm>
          <a:prstGeom prst="rect">
            <a:avLst/>
          </a:prstGeom>
        </p:spPr>
      </p:pic>
    </p:spTree>
    <p:extLst>
      <p:ext uri="{BB962C8B-B14F-4D97-AF65-F5344CB8AC3E}">
        <p14:creationId xmlns:p14="http://schemas.microsoft.com/office/powerpoint/2010/main" val="113519947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8610D2E-94DA-8031-596D-9382CFDA5B12}"/>
              </a:ext>
            </a:extLst>
          </p:cNvPr>
          <p:cNvSpPr/>
          <p:nvPr/>
        </p:nvSpPr>
        <p:spPr>
          <a:xfrm>
            <a:off x="1985493" y="1575708"/>
            <a:ext cx="2039154" cy="33555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44046571-82FC-5988-4C00-A043FBBBAD32}"/>
              </a:ext>
            </a:extLst>
          </p:cNvPr>
          <p:cNvSpPr>
            <a:spLocks noGrp="1"/>
          </p:cNvSpPr>
          <p:nvPr>
            <p:ph type="title"/>
          </p:nvPr>
        </p:nvSpPr>
        <p:spPr>
          <a:xfrm>
            <a:off x="5518387" y="1295400"/>
            <a:ext cx="5644745" cy="1598023"/>
          </a:xfrm>
        </p:spPr>
        <p:txBody>
          <a:bodyPr>
            <a:noAutofit/>
          </a:bodyPr>
          <a:lstStyle/>
          <a:p>
            <a:pPr algn="ctr">
              <a:lnSpc>
                <a:spcPct val="110000"/>
              </a:lnSpc>
            </a:pPr>
            <a:r>
              <a:rPr lang="es-ES" b="1" dirty="0" err="1"/>
              <a:t>PROYECTOs</a:t>
            </a:r>
            <a:r>
              <a:rPr lang="es-ES" b="1" dirty="0"/>
              <a:t> de INICIACIÓN A LA ROBÓTICA</a:t>
            </a:r>
          </a:p>
        </p:txBody>
      </p:sp>
      <p:sp>
        <p:nvSpPr>
          <p:cNvPr id="4" name="Marcador de texto 3">
            <a:extLst>
              <a:ext uri="{FF2B5EF4-FFF2-40B4-BE49-F238E27FC236}">
                <a16:creationId xmlns:a16="http://schemas.microsoft.com/office/drawing/2014/main" id="{82F1F4BE-37B9-2284-809E-B23BD10DF215}"/>
              </a:ext>
            </a:extLst>
          </p:cNvPr>
          <p:cNvSpPr>
            <a:spLocks noGrp="1"/>
          </p:cNvSpPr>
          <p:nvPr>
            <p:ph idx="1"/>
          </p:nvPr>
        </p:nvSpPr>
        <p:spPr>
          <a:xfrm>
            <a:off x="5517984" y="2893422"/>
            <a:ext cx="4990474" cy="2460899"/>
          </a:xfrm>
        </p:spPr>
        <p:txBody>
          <a:bodyPr vert="horz" lIns="91440" tIns="45720" rIns="91440" bIns="45720" rtlCol="0" anchor="t">
            <a:noAutofit/>
          </a:bodyPr>
          <a:lstStyle/>
          <a:p>
            <a:pPr>
              <a:lnSpc>
                <a:spcPct val="110000"/>
              </a:lnSpc>
            </a:pPr>
            <a:r>
              <a:rPr lang="es-ES" dirty="0"/>
              <a:t>Se realizó una sesión formativa en la que se trabajaron diferentes proyectos de introducción a la robótica. En ellos pudimos comprobar el funcionamiento de los diferentes instrumentos del maletín (fuente de alimentación, luz, sensor de color…), así como de la aplicación Lego </a:t>
            </a:r>
            <a:r>
              <a:rPr lang="es-ES" dirty="0" err="1"/>
              <a:t>Spike</a:t>
            </a:r>
            <a:r>
              <a:rPr lang="es-ES" dirty="0"/>
              <a:t>.</a:t>
            </a:r>
          </a:p>
        </p:txBody>
      </p:sp>
      <p:sp>
        <p:nvSpPr>
          <p:cNvPr id="17"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6</a:t>
            </a:fld>
            <a:endParaRPr lang="en-US"/>
          </a:p>
        </p:txBody>
      </p:sp>
      <p:pic>
        <p:nvPicPr>
          <p:cNvPr id="12" name="Imagen 11">
            <a:extLst>
              <a:ext uri="{FF2B5EF4-FFF2-40B4-BE49-F238E27FC236}">
                <a16:creationId xmlns:a16="http://schemas.microsoft.com/office/drawing/2014/main" id="{BFC642EC-E524-4254-A6A4-5344875D71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23668" y="889907"/>
            <a:ext cx="2839641" cy="2129731"/>
          </a:xfrm>
          <a:prstGeom prst="rect">
            <a:avLst/>
          </a:prstGeom>
        </p:spPr>
      </p:pic>
      <p:pic>
        <p:nvPicPr>
          <p:cNvPr id="15" name="Imagen 14">
            <a:extLst>
              <a:ext uri="{FF2B5EF4-FFF2-40B4-BE49-F238E27FC236}">
                <a16:creationId xmlns:a16="http://schemas.microsoft.com/office/drawing/2014/main" id="{1549825A-09B6-4676-9E95-9515045A4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295" y="3351953"/>
            <a:ext cx="2039154" cy="2603260"/>
          </a:xfrm>
          <a:prstGeom prst="rect">
            <a:avLst/>
          </a:prstGeom>
        </p:spPr>
      </p:pic>
    </p:spTree>
    <p:extLst>
      <p:ext uri="{BB962C8B-B14F-4D97-AF65-F5344CB8AC3E}">
        <p14:creationId xmlns:p14="http://schemas.microsoft.com/office/powerpoint/2010/main" val="37167265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0624D1-153D-18BB-F208-59C3BB87D5AE}"/>
              </a:ext>
            </a:extLst>
          </p:cNvPr>
          <p:cNvSpPr/>
          <p:nvPr/>
        </p:nvSpPr>
        <p:spPr>
          <a:xfrm>
            <a:off x="2307465" y="2508696"/>
            <a:ext cx="2629436" cy="35738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2113A440-9AD8-39E0-02EC-998587B3EC26}"/>
              </a:ext>
            </a:extLst>
          </p:cNvPr>
          <p:cNvSpPr>
            <a:spLocks noGrp="1"/>
          </p:cNvSpPr>
          <p:nvPr>
            <p:ph type="title"/>
          </p:nvPr>
        </p:nvSpPr>
        <p:spPr>
          <a:xfrm>
            <a:off x="5888334" y="1644445"/>
            <a:ext cx="5008266" cy="1417552"/>
          </a:xfrm>
        </p:spPr>
        <p:txBody>
          <a:bodyPr>
            <a:normAutofit/>
          </a:bodyPr>
          <a:lstStyle/>
          <a:p>
            <a:r>
              <a:rPr lang="es-ES" b="1" dirty="0"/>
              <a:t>Proyectos para primer ciclo</a:t>
            </a:r>
          </a:p>
        </p:txBody>
      </p:sp>
      <p:sp>
        <p:nvSpPr>
          <p:cNvPr id="4" name="Marcador de texto 3">
            <a:extLst>
              <a:ext uri="{FF2B5EF4-FFF2-40B4-BE49-F238E27FC236}">
                <a16:creationId xmlns:a16="http://schemas.microsoft.com/office/drawing/2014/main" id="{EA79D452-C86C-72DC-02F7-AE9415E44130}"/>
              </a:ext>
            </a:extLst>
          </p:cNvPr>
          <p:cNvSpPr>
            <a:spLocks noGrp="1"/>
          </p:cNvSpPr>
          <p:nvPr>
            <p:ph idx="1"/>
          </p:nvPr>
        </p:nvSpPr>
        <p:spPr>
          <a:xfrm>
            <a:off x="6799396" y="3311012"/>
            <a:ext cx="4097203" cy="2594487"/>
          </a:xfrm>
        </p:spPr>
        <p:txBody>
          <a:bodyPr>
            <a:normAutofit/>
          </a:bodyPr>
          <a:lstStyle/>
          <a:p>
            <a:r>
              <a:rPr lang="es-ES" dirty="0"/>
              <a:t>En estas sesiones, una vez se habían interiorizado las normas, se fueron cambiando los roles de trabajo.</a:t>
            </a:r>
          </a:p>
          <a:p>
            <a:r>
              <a:rPr lang="es-ES" dirty="0"/>
              <a:t>Introducción al lenguaje de programación con retos sencillos.</a:t>
            </a:r>
          </a:p>
        </p:txBody>
      </p:sp>
      <p:sp>
        <p:nvSpPr>
          <p:cNvPr id="21" name="Slide Number Placeholder 14">
            <a:extLst>
              <a:ext uri="{FF2B5EF4-FFF2-40B4-BE49-F238E27FC236}">
                <a16:creationId xmlns:a16="http://schemas.microsoft.com/office/drawing/2014/main" id="{D30DAEC9-1C4F-2AF8-D57C-6287E3771FB1}"/>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7</a:t>
            </a:fld>
            <a:endParaRPr lang="en-US"/>
          </a:p>
        </p:txBody>
      </p:sp>
      <p:pic>
        <p:nvPicPr>
          <p:cNvPr id="13" name="Imagen 12">
            <a:extLst>
              <a:ext uri="{FF2B5EF4-FFF2-40B4-BE49-F238E27FC236}">
                <a16:creationId xmlns:a16="http://schemas.microsoft.com/office/drawing/2014/main" id="{AA3F5E93-3A0E-48D8-89BE-136FA830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528" y="775417"/>
            <a:ext cx="3836727" cy="2877545"/>
          </a:xfrm>
          <a:prstGeom prst="rect">
            <a:avLst/>
          </a:prstGeom>
        </p:spPr>
      </p:pic>
      <p:pic>
        <p:nvPicPr>
          <p:cNvPr id="15" name="Imagen 14">
            <a:extLst>
              <a:ext uri="{FF2B5EF4-FFF2-40B4-BE49-F238E27FC236}">
                <a16:creationId xmlns:a16="http://schemas.microsoft.com/office/drawing/2014/main" id="{7F5F1550-A09F-4439-ADA5-C27059C32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891" y="3769567"/>
            <a:ext cx="2570067" cy="2594487"/>
          </a:xfrm>
          <a:prstGeom prst="rect">
            <a:avLst/>
          </a:prstGeom>
        </p:spPr>
      </p:pic>
    </p:spTree>
    <p:extLst>
      <p:ext uri="{BB962C8B-B14F-4D97-AF65-F5344CB8AC3E}">
        <p14:creationId xmlns:p14="http://schemas.microsoft.com/office/powerpoint/2010/main" val="1067307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2F80E4F-83F1-7BAB-069C-D3CADD3C3285}"/>
              </a:ext>
            </a:extLst>
          </p:cNvPr>
          <p:cNvSpPr/>
          <p:nvPr/>
        </p:nvSpPr>
        <p:spPr>
          <a:xfrm>
            <a:off x="7102162" y="2436253"/>
            <a:ext cx="1481070" cy="1620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D35B469C-1639-7D71-8B26-A66EEC238232}"/>
              </a:ext>
            </a:extLst>
          </p:cNvPr>
          <p:cNvSpPr>
            <a:spLocks noGrp="1"/>
          </p:cNvSpPr>
          <p:nvPr>
            <p:ph type="title"/>
          </p:nvPr>
        </p:nvSpPr>
        <p:spPr>
          <a:xfrm>
            <a:off x="959031" y="952500"/>
            <a:ext cx="3765369" cy="1784146"/>
          </a:xfrm>
        </p:spPr>
        <p:txBody>
          <a:bodyPr anchor="ctr">
            <a:normAutofit/>
          </a:bodyPr>
          <a:lstStyle/>
          <a:p>
            <a:r>
              <a:rPr lang="es-ES" b="1" dirty="0"/>
              <a:t>Proyectos segundo y tercer ciclo</a:t>
            </a:r>
          </a:p>
        </p:txBody>
      </p:sp>
      <p:sp>
        <p:nvSpPr>
          <p:cNvPr id="3" name="Marcador de contenido 2">
            <a:extLst>
              <a:ext uri="{FF2B5EF4-FFF2-40B4-BE49-F238E27FC236}">
                <a16:creationId xmlns:a16="http://schemas.microsoft.com/office/drawing/2014/main" id="{F401F090-18E6-5AA8-B9CF-2CB15C57832A}"/>
              </a:ext>
            </a:extLst>
          </p:cNvPr>
          <p:cNvSpPr>
            <a:spLocks noGrp="1"/>
          </p:cNvSpPr>
          <p:nvPr>
            <p:ph idx="1"/>
          </p:nvPr>
        </p:nvSpPr>
        <p:spPr>
          <a:xfrm>
            <a:off x="952499" y="2890880"/>
            <a:ext cx="3771901" cy="3009381"/>
          </a:xfrm>
        </p:spPr>
        <p:txBody>
          <a:bodyPr vert="horz" lIns="91440" tIns="45720" rIns="91440" bIns="45720" rtlCol="0" anchor="t">
            <a:normAutofit/>
          </a:bodyPr>
          <a:lstStyle/>
          <a:p>
            <a:r>
              <a:rPr lang="es-ES" dirty="0"/>
              <a:t>Con estos proyectos se intentó complicar un poco el trabajo al profesorado, aumentando el tiempo de construcción asó como el nivel en cuanto al lenguaje de programación. </a:t>
            </a:r>
          </a:p>
          <a:p>
            <a:endParaRPr lang="es-ES" dirty="0"/>
          </a:p>
        </p:txBody>
      </p:sp>
      <p:sp>
        <p:nvSpPr>
          <p:cNvPr id="14"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smtClean="0"/>
              <a:pPr>
                <a:spcAft>
                  <a:spcPts val="600"/>
                </a:spcAft>
              </a:pPr>
              <a:t>8</a:t>
            </a:fld>
            <a:endParaRPr lang="en-US"/>
          </a:p>
        </p:txBody>
      </p:sp>
      <p:pic>
        <p:nvPicPr>
          <p:cNvPr id="8" name="Imagen 7">
            <a:extLst>
              <a:ext uri="{FF2B5EF4-FFF2-40B4-BE49-F238E27FC236}">
                <a16:creationId xmlns:a16="http://schemas.microsoft.com/office/drawing/2014/main" id="{6FB6820B-3A62-4652-994F-3E2C8DC18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588251" y="634338"/>
            <a:ext cx="3672115" cy="2754086"/>
          </a:xfrm>
          <a:prstGeom prst="rect">
            <a:avLst/>
          </a:prstGeom>
        </p:spPr>
      </p:pic>
      <p:pic>
        <p:nvPicPr>
          <p:cNvPr id="13" name="Imagen 12">
            <a:extLst>
              <a:ext uri="{FF2B5EF4-FFF2-40B4-BE49-F238E27FC236}">
                <a16:creationId xmlns:a16="http://schemas.microsoft.com/office/drawing/2014/main" id="{3F9225EB-27C6-4F96-82A7-15F45611B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26842" y="3363913"/>
            <a:ext cx="3657600" cy="2743200"/>
          </a:xfrm>
          <a:prstGeom prst="rect">
            <a:avLst/>
          </a:prstGeom>
        </p:spPr>
      </p:pic>
    </p:spTree>
    <p:extLst>
      <p:ext uri="{BB962C8B-B14F-4D97-AF65-F5344CB8AC3E}">
        <p14:creationId xmlns:p14="http://schemas.microsoft.com/office/powerpoint/2010/main" val="182978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025E0D-2B14-1F7F-0B82-D3AB762AA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32EE21-16F9-838B-D77D-5A8C963CCFDB}"/>
              </a:ext>
            </a:extLst>
          </p:cNvPr>
          <p:cNvSpPr>
            <a:spLocks noGrp="1"/>
          </p:cNvSpPr>
          <p:nvPr>
            <p:ph type="title"/>
          </p:nvPr>
        </p:nvSpPr>
        <p:spPr>
          <a:xfrm>
            <a:off x="1050816" y="1136562"/>
            <a:ext cx="4492317" cy="1784145"/>
          </a:xfrm>
          <a:noFill/>
        </p:spPr>
        <p:txBody>
          <a:bodyPr vert="horz" lIns="91440" tIns="45720" rIns="91440" bIns="45720" rtlCol="0" anchor="ctr">
            <a:normAutofit/>
          </a:bodyPr>
          <a:lstStyle/>
          <a:p>
            <a:r>
              <a:rPr lang="en-US" b="1" dirty="0" err="1"/>
              <a:t>Aplicación</a:t>
            </a:r>
            <a:r>
              <a:rPr lang="en-US" b="1" dirty="0"/>
              <a:t> al aula</a:t>
            </a:r>
            <a:endParaRPr lang="en-US" kern="1200" cap="all" spc="500" baseline="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6799" y="1295401"/>
            <a:ext cx="4355195" cy="426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texto 4">
            <a:extLst>
              <a:ext uri="{FF2B5EF4-FFF2-40B4-BE49-F238E27FC236}">
                <a16:creationId xmlns:a16="http://schemas.microsoft.com/office/drawing/2014/main" id="{166401C9-317A-4036-8740-7091288657FC}"/>
              </a:ext>
            </a:extLst>
          </p:cNvPr>
          <p:cNvSpPr>
            <a:spLocks noGrp="1"/>
          </p:cNvSpPr>
          <p:nvPr>
            <p:ph type="body" idx="1"/>
          </p:nvPr>
        </p:nvSpPr>
        <p:spPr>
          <a:xfrm>
            <a:off x="960006" y="2758772"/>
            <a:ext cx="4350027" cy="1971378"/>
          </a:xfrm>
        </p:spPr>
        <p:txBody>
          <a:bodyPr>
            <a:normAutofit fontScale="62500" lnSpcReduction="20000"/>
          </a:bodyPr>
          <a:lstStyle/>
          <a:p>
            <a:pPr marL="342900" indent="-342900">
              <a:buFont typeface="Arial" panose="020B0604020202020204" pitchFamily="34" charset="0"/>
              <a:buChar char="•"/>
            </a:pPr>
            <a:r>
              <a:rPr lang="es-ES" dirty="0"/>
              <a:t>En las últimas sesiones de formación se trabajaron aspectos relacionados con la aplicación de la robótica y el lenguaje de programación al aula. Para ello se utilizaron diferentes proyectos donde destacamos aquellos relacionados con la movilidad y los relacionados con la interacción directa con el robot.</a:t>
            </a:r>
          </a:p>
        </p:txBody>
      </p:sp>
      <p:pic>
        <p:nvPicPr>
          <p:cNvPr id="7" name="Imagen 6">
            <a:extLst>
              <a:ext uri="{FF2B5EF4-FFF2-40B4-BE49-F238E27FC236}">
                <a16:creationId xmlns:a16="http://schemas.microsoft.com/office/drawing/2014/main" id="{FAB67A75-4FCC-4F9B-AAC9-DB9492636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486072"/>
            <a:ext cx="3676650" cy="2787808"/>
          </a:xfrm>
          <a:prstGeom prst="rect">
            <a:avLst/>
          </a:prstGeom>
        </p:spPr>
      </p:pic>
      <p:pic>
        <p:nvPicPr>
          <p:cNvPr id="9" name="Imagen 8">
            <a:extLst>
              <a:ext uri="{FF2B5EF4-FFF2-40B4-BE49-F238E27FC236}">
                <a16:creationId xmlns:a16="http://schemas.microsoft.com/office/drawing/2014/main" id="{5CCDDCCD-E308-4713-A3BF-8664CCE1B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12298" y="3654683"/>
            <a:ext cx="2920706" cy="2190530"/>
          </a:xfrm>
          <a:prstGeom prst="rect">
            <a:avLst/>
          </a:prstGeom>
        </p:spPr>
      </p:pic>
    </p:spTree>
    <p:extLst>
      <p:ext uri="{BB962C8B-B14F-4D97-AF65-F5344CB8AC3E}">
        <p14:creationId xmlns:p14="http://schemas.microsoft.com/office/powerpoint/2010/main" val="1805759122"/>
      </p:ext>
    </p:extLst>
  </p:cSld>
  <p:clrMapOvr>
    <a:masterClrMapping/>
  </p:clrMapOvr>
  <p:transition spd="slow">
    <p:comb/>
  </p:transition>
</p:sld>
</file>

<file path=ppt/theme/theme1.xml><?xml version="1.0" encoding="utf-8"?>
<a:theme xmlns:a="http://schemas.openxmlformats.org/drawingml/2006/main" name="Poise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otalTime>54</TotalTime>
  <Words>427</Words>
  <Application>Microsoft Office PowerPoint</Application>
  <PresentationFormat>Panorámica</PresentationFormat>
  <Paragraphs>33</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Goudy Old Style</vt:lpstr>
      <vt:lpstr>Univers Light</vt:lpstr>
      <vt:lpstr>PoiseVTI</vt:lpstr>
      <vt:lpstr>PROYECTO DE ROBÓTICA Y PROGRAMACIÓN</vt:lpstr>
      <vt:lpstr>Resumen de la experiencia</vt:lpstr>
      <vt:lpstr>FORMACIÓN DEL PROFESORADO</vt:lpstr>
      <vt:lpstr>NORMAS DE TRABAJO</vt:lpstr>
      <vt:lpstr>Trabajo cooperativo</vt:lpstr>
      <vt:lpstr>PROYECTOs de INICIACIÓN A LA ROBÓTICA</vt:lpstr>
      <vt:lpstr>Proyectos para primer ciclo</vt:lpstr>
      <vt:lpstr>Proyectos segundo y tercer ciclo</vt:lpstr>
      <vt:lpstr>Aplicación al aula</vt:lpstr>
      <vt:lpstr>conclusión</vt:lpstr>
      <vt:lpstr>Robótica lego ceip la villa (Cuéllar)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CANDIDO MALDONADO BARBON</dc:creator>
  <cp:lastModifiedBy>CANDIDO MALDONADO BARBON</cp:lastModifiedBy>
  <cp:revision>1074</cp:revision>
  <dcterms:created xsi:type="dcterms:W3CDTF">2023-05-09T12:13:34Z</dcterms:created>
  <dcterms:modified xsi:type="dcterms:W3CDTF">2023-12-12T15:45:50Z</dcterms:modified>
</cp:coreProperties>
</file>