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9144000"/>
  <p:notesSz cx="6858000" cy="9144000"/>
  <p:embeddedFontLst>
    <p:embeddedFont>
      <p:font typeface="Century Gothic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CenturyGothic-bold.fntdata"/><Relationship Id="rId16" Type="http://schemas.openxmlformats.org/officeDocument/2006/relationships/font" Target="fonts/CenturyGothic-regular.fntdata"/><Relationship Id="rId5" Type="http://schemas.openxmlformats.org/officeDocument/2006/relationships/slide" Target="slides/slide1.xml"/><Relationship Id="rId19" Type="http://schemas.openxmlformats.org/officeDocument/2006/relationships/font" Target="fonts/CenturyGothic-boldItalic.fntdata"/><Relationship Id="rId6" Type="http://schemas.openxmlformats.org/officeDocument/2006/relationships/slide" Target="slides/slide2.xml"/><Relationship Id="rId18" Type="http://schemas.openxmlformats.org/officeDocument/2006/relationships/font" Target="fonts/CenturyGothic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Shape 1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 rot="-5400000">
            <a:off x="7554353" y="5254283"/>
            <a:ext cx="1892949" cy="1294228"/>
          </a:xfrm>
          <a:prstGeom prst="triangle">
            <a:avLst>
              <a:gd fmla="val 51323" name="adj"/>
            </a:avLst>
          </a:prstGeom>
          <a:gradFill>
            <a:gsLst>
              <a:gs pos="0">
                <a:srgbClr val="B2004A"/>
              </a:gs>
              <a:gs pos="60000">
                <a:srgbClr val="FF0082"/>
              </a:gs>
              <a:gs pos="100000">
                <a:srgbClr val="FF66A4"/>
              </a:gs>
            </a:gsLst>
            <a:lin ang="155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" name="Shape 16"/>
          <p:cNvSpPr txBox="1"/>
          <p:nvPr>
            <p:ph type="ctrTitle"/>
          </p:nvPr>
        </p:nvSpPr>
        <p:spPr>
          <a:xfrm>
            <a:off x="540544" y="776288"/>
            <a:ext cx="8062912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400"/>
              <a:buFont typeface="Century Gothic"/>
              <a:buNone/>
              <a:defRPr b="0" i="0" sz="44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40544" y="2250280"/>
            <a:ext cx="8062912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36576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3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ctr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470"/>
              <a:buFont typeface="Verdana"/>
              <a:buNone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ctr">
              <a:spcBef>
                <a:spcPts val="380"/>
              </a:spcBef>
              <a:spcAft>
                <a:spcPts val="0"/>
              </a:spcAft>
              <a:buClr>
                <a:srgbClr val="FF8EB1"/>
              </a:buClr>
              <a:buSzPts val="1900"/>
              <a:buFont typeface="Noto Sans Symbols"/>
              <a:buNone/>
              <a:defRPr b="0" i="0" sz="1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ctr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ctr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ctr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ctr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1371600" y="6012656"/>
            <a:ext cx="579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1371600" y="5650704"/>
            <a:ext cx="579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392247" y="5752307"/>
            <a:ext cx="5029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3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texto vertical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 rot="5400000">
            <a:off x="2286000" y="54008"/>
            <a:ext cx="45720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5444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470"/>
              <a:buFont typeface="Verdana"/>
              <a:buChar char="›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9250" lvl="4" marL="2286000" marR="0" rtl="0" algn="l">
              <a:spcBef>
                <a:spcPts val="380"/>
              </a:spcBef>
              <a:spcAft>
                <a:spcPts val="0"/>
              </a:spcAft>
              <a:buClr>
                <a:srgbClr val="FF8EB1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vertical y texto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4991100" y="2171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838200" y="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5444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470"/>
              <a:buFont typeface="Verdana"/>
              <a:buChar char="›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9250" lvl="4" marL="2286000" marR="0" rtl="0" algn="l">
              <a:spcBef>
                <a:spcPts val="380"/>
              </a:spcBef>
              <a:spcAft>
                <a:spcPts val="0"/>
              </a:spcAft>
              <a:buClr>
                <a:srgbClr val="FF8EB1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5444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470"/>
              <a:buFont typeface="Verdana"/>
              <a:buChar char="›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9250" lvl="4" marL="2286000" marR="0" rtl="0" algn="l">
              <a:spcBef>
                <a:spcPts val="380"/>
              </a:spcBef>
              <a:spcAft>
                <a:spcPts val="0"/>
              </a:spcAft>
              <a:buClr>
                <a:srgbClr val="FF8EB1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4791456" y="6480048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457200" y="6480969"/>
            <a:ext cx="4260056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ólo el título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Shape 29"/>
          <p:cNvSpPr txBox="1"/>
          <p:nvPr>
            <p:ph idx="10" type="dt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1" type="ftr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showMasterSp="0" type="secHead">
  <p:cSld name="SECTION_HEADER">
    <p:bg>
      <p:bgPr>
        <a:gradFill>
          <a:gsLst>
            <a:gs pos="0">
              <a:schemeClr val="dk1"/>
            </a:gs>
            <a:gs pos="60000">
              <a:schemeClr val="dk1"/>
            </a:gs>
            <a:gs pos="100000">
              <a:srgbClr val="6C6C6C"/>
            </a:gs>
          </a:gsLst>
          <a:lin ang="5400000" scaled="0"/>
        </a:gra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H="1" rot="10800000">
            <a:off x="7034" y="7034"/>
            <a:ext cx="9129932" cy="6836899"/>
          </a:xfrm>
          <a:prstGeom prst="rtTriangle">
            <a:avLst/>
          </a:prstGeom>
          <a:gradFill>
            <a:gsLst>
              <a:gs pos="0">
                <a:srgbClr val="D2D2D2">
                  <a:alpha val="9803"/>
                </a:srgbClr>
              </a:gs>
              <a:gs pos="70000">
                <a:srgbClr val="D2D2D2">
                  <a:alpha val="7843"/>
                </a:srgbClr>
              </a:gs>
              <a:gs pos="100000">
                <a:srgbClr val="D2D2D2">
                  <a:alpha val="784"/>
                </a:srgbClr>
              </a:gs>
            </a:gsLst>
            <a:lin ang="8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4" name="Shape 34"/>
          <p:cNvSpPr/>
          <p:nvPr/>
        </p:nvSpPr>
        <p:spPr>
          <a:xfrm flipH="1" rot="-5400000">
            <a:off x="7554353" y="309490"/>
            <a:ext cx="1892949" cy="1294228"/>
          </a:xfrm>
          <a:prstGeom prst="triangle">
            <a:avLst>
              <a:gd fmla="val 51323" name="adj"/>
            </a:avLst>
          </a:prstGeom>
          <a:gradFill>
            <a:gsLst>
              <a:gs pos="0">
                <a:srgbClr val="B2004A"/>
              </a:gs>
              <a:gs pos="60000">
                <a:srgbClr val="FF0082"/>
              </a:gs>
              <a:gs pos="100000">
                <a:srgbClr val="FF66A4"/>
              </a:gs>
            </a:gsLst>
            <a:lin ang="155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" name="Shape 35"/>
          <p:cNvSpPr txBox="1"/>
          <p:nvPr>
            <p:ph idx="10" type="dt"/>
          </p:nvPr>
        </p:nvSpPr>
        <p:spPr>
          <a:xfrm>
            <a:off x="6955632" y="6477000"/>
            <a:ext cx="2133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1" type="ftr"/>
          </p:nvPr>
        </p:nvSpPr>
        <p:spPr>
          <a:xfrm>
            <a:off x="2619376" y="6480969"/>
            <a:ext cx="4260056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51056" y="809624"/>
            <a:ext cx="502920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cxnSp>
        <p:nvCxnSpPr>
          <p:cNvPr id="38" name="Shape 38"/>
          <p:cNvCxnSpPr/>
          <p:nvPr/>
        </p:nvCxnSpPr>
        <p:spPr>
          <a:xfrm rot="10800000">
            <a:off x="6468794" y="9381"/>
            <a:ext cx="2672861" cy="1900210"/>
          </a:xfrm>
          <a:prstGeom prst="straightConnector1">
            <a:avLst/>
          </a:prstGeom>
          <a:noFill/>
          <a:ln cap="rnd" cmpd="sng" w="9525">
            <a:solidFill>
              <a:srgbClr val="C5C5C5">
                <a:alpha val="44705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9" name="Shape 39"/>
          <p:cNvCxnSpPr/>
          <p:nvPr/>
        </p:nvCxnSpPr>
        <p:spPr>
          <a:xfrm flipH="1" rot="10800000">
            <a:off x="0" y="7034"/>
            <a:ext cx="9136966" cy="6843933"/>
          </a:xfrm>
          <a:prstGeom prst="straightConnector1">
            <a:avLst/>
          </a:prstGeom>
          <a:noFill/>
          <a:ln cap="rnd" cmpd="sng" w="9525">
            <a:solidFill>
              <a:srgbClr val="BEBEBE">
                <a:alpha val="34901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0" name="Shape 40"/>
          <p:cNvSpPr txBox="1"/>
          <p:nvPr>
            <p:ph type="title"/>
          </p:nvPr>
        </p:nvSpPr>
        <p:spPr>
          <a:xfrm>
            <a:off x="381000" y="271464"/>
            <a:ext cx="72390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600"/>
              <a:buFont typeface="Century Gothic"/>
              <a:buNone/>
              <a:defRPr b="1" i="0" sz="36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381000" y="1633536"/>
            <a:ext cx="38862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71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FF8EB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72243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60680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⦿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7338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Char char="›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648200" y="172243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60680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⦿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7338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Char char="›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457200" y="6480969"/>
            <a:ext cx="4260056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showMasterSp="0" type="twoTxTwoObj">
  <p:cSld name="TWO_OBJECTS_WITH_TEXT">
    <p:bg>
      <p:bgPr>
        <a:gradFill>
          <a:gsLst>
            <a:gs pos="0">
              <a:srgbClr val="494949"/>
            </a:gs>
            <a:gs pos="60000">
              <a:srgbClr val="626262"/>
            </a:gs>
            <a:gs pos="100000">
              <a:srgbClr val="8B8B8B"/>
            </a:gs>
          </a:gsLst>
          <a:lin ang="5400000" scaled="0"/>
        </a:gra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 rot="-5400000">
            <a:off x="-2295358" y="2834288"/>
            <a:ext cx="6153912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entury Gothic"/>
              <a:buNone/>
              <a:defRPr b="1" i="0" sz="33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 rot="-5400000">
            <a:off x="146758" y="1508980"/>
            <a:ext cx="3017520" cy="581024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Verdana"/>
              <a:buNone/>
              <a:defRPr b="1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 rot="-5400000">
            <a:off x="146758" y="4645372"/>
            <a:ext cx="3017520" cy="581024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Verdana"/>
              <a:buNone/>
              <a:defRPr b="1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3" type="body"/>
          </p:nvPr>
        </p:nvSpPr>
        <p:spPr>
          <a:xfrm>
            <a:off x="2022230" y="290732"/>
            <a:ext cx="6858000" cy="30175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052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92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Verdana"/>
              <a:buChar char="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4" type="body"/>
          </p:nvPr>
        </p:nvSpPr>
        <p:spPr>
          <a:xfrm>
            <a:off x="2022230" y="3427124"/>
            <a:ext cx="6858000" cy="30175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052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92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Verdana"/>
              <a:buChar char="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791456" y="6480969"/>
            <a:ext cx="2130552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457200" y="6480969"/>
            <a:ext cx="4261104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7589520" y="6483096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0" type="dt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showMasterSp="0" type="objTx">
  <p:cSld name="OBJECT_WITH_CAPTION_TEXT">
    <p:bg>
      <p:bgPr>
        <a:gradFill>
          <a:gsLst>
            <a:gs pos="0">
              <a:srgbClr val="494949"/>
            </a:gs>
            <a:gs pos="60000">
              <a:srgbClr val="626262"/>
            </a:gs>
            <a:gs pos="100000">
              <a:srgbClr val="8B8B8B"/>
            </a:gs>
          </a:gsLst>
          <a:lin ang="5400000" scaled="0"/>
        </a:gra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 rot="-5400000">
            <a:off x="-2295144" y="2882264"/>
            <a:ext cx="5943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18288" rtl="0" algn="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2900"/>
              <a:buFont typeface="Century Gothic"/>
              <a:buNone/>
              <a:defRPr b="0" i="0" sz="29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1135856" y="367664"/>
            <a:ext cx="2438400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140"/>
              <a:buFont typeface="Verdana"/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8EB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3651250" y="320040"/>
            <a:ext cx="5276088" cy="5989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5444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470"/>
              <a:buFont typeface="Verdana"/>
              <a:buChar char="›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8EB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6278976" y="6556248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1135856" y="6556248"/>
            <a:ext cx="51431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8410576" y="6556248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showMasterSp="0" type="picTx">
  <p:cSld name="PICTURE_WITH_CAPTION_TEXT">
    <p:bg>
      <p:bgPr>
        <a:gradFill>
          <a:gsLst>
            <a:gs pos="0">
              <a:schemeClr val="dk1"/>
            </a:gs>
            <a:gs pos="60000">
              <a:schemeClr val="dk1"/>
            </a:gs>
            <a:gs pos="100000">
              <a:srgbClr val="6C6C6C"/>
            </a:gs>
          </a:gsLst>
          <a:lin ang="5400000" scaled="0"/>
        </a:gra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 rot="-5400000">
            <a:off x="-2523744" y="2894096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000"/>
              <a:buFont typeface="Century Gothic"/>
              <a:buNone/>
              <a:defRPr b="0" i="0" sz="30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Shape 71"/>
          <p:cNvSpPr/>
          <p:nvPr>
            <p:ph idx="2" type="pic"/>
          </p:nvPr>
        </p:nvSpPr>
        <p:spPr>
          <a:xfrm>
            <a:off x="1138237" y="373966"/>
            <a:ext cx="7333488" cy="5486400"/>
          </a:xfrm>
          <a:prstGeom prst="rect">
            <a:avLst/>
          </a:prstGeom>
          <a:solidFill>
            <a:srgbClr val="4A4A4A"/>
          </a:solidFill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470"/>
              <a:buFont typeface="Verdana"/>
              <a:buChar char="›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380"/>
              </a:spcBef>
              <a:spcAft>
                <a:spcPts val="0"/>
              </a:spcAft>
              <a:buClr>
                <a:srgbClr val="FF8EB1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1143000" y="5867400"/>
            <a:ext cx="7333488" cy="685800"/>
          </a:xfrm>
          <a:prstGeom prst="rect">
            <a:avLst/>
          </a:prstGeom>
          <a:solidFill>
            <a:schemeClr val="accent1">
              <a:alpha val="14901"/>
            </a:schemeClr>
          </a:solidFill>
          <a:ln cap="flat" cmpd="sng" w="9525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0099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140"/>
              <a:buFont typeface="Verdana"/>
              <a:buChar char="›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921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8575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8575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8EB1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6108192" y="6556248"/>
            <a:ext cx="21031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1170432" y="6557169"/>
            <a:ext cx="4948072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8217192" y="6556248"/>
            <a:ext cx="36576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494949"/>
            </a:gs>
            <a:gs pos="60000">
              <a:srgbClr val="626262"/>
            </a:gs>
            <a:gs pos="100000">
              <a:srgbClr val="8B8B8B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>
            <a:gsLst>
              <a:gs pos="0">
                <a:srgbClr val="D2D2D2">
                  <a:alpha val="9803"/>
                </a:srgbClr>
              </a:gs>
              <a:gs pos="70000">
                <a:srgbClr val="D2D2D2">
                  <a:alpha val="7843"/>
                </a:srgbClr>
              </a:gs>
              <a:gs pos="100000">
                <a:srgbClr val="D2D2D2">
                  <a:alpha val="784"/>
                </a:srgbClr>
              </a:gs>
            </a:gsLst>
            <a:lin ang="8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7" name="Shape 7"/>
          <p:cNvCxnSpPr/>
          <p:nvPr/>
        </p:nvCxnSpPr>
        <p:spPr>
          <a:xfrm>
            <a:off x="0" y="7034"/>
            <a:ext cx="9136966" cy="6843933"/>
          </a:xfrm>
          <a:prstGeom prst="straightConnector1">
            <a:avLst/>
          </a:prstGeom>
          <a:noFill/>
          <a:ln cap="rnd" cmpd="sng" w="9525">
            <a:solidFill>
              <a:srgbClr val="BEBEBE">
                <a:alpha val="34901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" name="Shape 8"/>
          <p:cNvCxnSpPr/>
          <p:nvPr/>
        </p:nvCxnSpPr>
        <p:spPr>
          <a:xfrm flipH="1">
            <a:off x="6468794" y="4948410"/>
            <a:ext cx="2672861" cy="1900210"/>
          </a:xfrm>
          <a:prstGeom prst="straightConnector1">
            <a:avLst/>
          </a:prstGeom>
          <a:noFill/>
          <a:ln cap="rnd" cmpd="sng" w="9525">
            <a:solidFill>
              <a:srgbClr val="C5C5C5">
                <a:alpha val="44705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" name="Shape 9"/>
          <p:cNvSpPr txBox="1"/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5444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470"/>
              <a:buFont typeface="Verdana"/>
              <a:buChar char="›"/>
              <a:defRPr b="0" i="0" sz="2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9250" lvl="4" marL="2286000" marR="0" rtl="0" algn="l">
              <a:spcBef>
                <a:spcPts val="380"/>
              </a:spcBef>
              <a:spcAft>
                <a:spcPts val="0"/>
              </a:spcAft>
              <a:buClr>
                <a:srgbClr val="FF8EB1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FF8EB1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FF8EB1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about:blank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edpuzzle.com/join/lonrola" TargetMode="External"/><Relationship Id="rId4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youtube.com/watch?v=9pLDD5RwAGM" TargetMode="External"/><Relationship Id="rId4" Type="http://schemas.openxmlformats.org/officeDocument/2006/relationships/hyperlink" Target="http://www.educaciontrespuntocero.com/recursos/tutorial-crear-un-kahoot-para-clase/40146.html" TargetMode="External"/><Relationship Id="rId5" Type="http://schemas.openxmlformats.org/officeDocument/2006/relationships/hyperlink" Target="http://www.educaciontrespuntocero.com/recursos/tutorial-crear-un-kahoot-para-clase/40146.html" TargetMode="External"/><Relationship Id="rId6" Type="http://schemas.openxmlformats.org/officeDocument/2006/relationships/image" Target="../media/image8.png"/><Relationship Id="rId7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ctrTitle"/>
          </p:nvPr>
        </p:nvSpPr>
        <p:spPr>
          <a:xfrm>
            <a:off x="539552" y="0"/>
            <a:ext cx="8604448" cy="25922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484632" marR="0" rtl="0" algn="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7200"/>
              <a:buFont typeface="Century Gothic"/>
              <a:buNone/>
            </a:pPr>
            <a:r>
              <a:rPr b="1" i="0" lang="es-ES" sz="7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FLIPPED  CLASSROOM</a:t>
            </a:r>
            <a:r>
              <a:rPr b="0" i="0" lang="es-ES" sz="36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  <a:endParaRPr b="0" i="0" sz="360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3" name="Shape 93"/>
          <p:cNvSpPr txBox="1"/>
          <p:nvPr>
            <p:ph idx="1" type="subTitle"/>
          </p:nvPr>
        </p:nvSpPr>
        <p:spPr>
          <a:xfrm>
            <a:off x="899592" y="2708920"/>
            <a:ext cx="8244408" cy="1682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36576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rPr b="1" i="0" lang="es-ES" sz="3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AULA AL REVÉS O INVERTIDA</a:t>
            </a:r>
            <a:endParaRPr/>
          </a:p>
          <a:p>
            <a:pPr indent="0" lvl="0" marL="0" marR="36576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rPr b="1" i="0" lang="es-ES" sz="3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SESIÓN II</a:t>
            </a:r>
            <a:endParaRPr b="1" i="0" sz="32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flipped_classroom-640x445.png" id="94" name="Shape 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933056"/>
            <a:ext cx="7956376" cy="28876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0" y="0"/>
            <a:ext cx="91440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200"/>
              <a:buFont typeface="Century Gothic"/>
              <a:buNone/>
            </a:pPr>
            <a:r>
              <a:rPr b="1" i="0" lang="es-ES" sz="4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LAS ESTRATEGIAS DE APRENDIZAJE SUPERIOR</a:t>
            </a:r>
            <a:endParaRPr b="1" i="0" sz="420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0" y="1556792"/>
            <a:ext cx="9144000" cy="48980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Estas tres últimas actividades (analizar, evaluar y crear) se corresponden con </a:t>
            </a:r>
            <a:r>
              <a:rPr b="1" i="1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estrategias de aprendizaje superior</a:t>
            </a: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porque suponen cambios y modificaciones sobre la información inicial del alumnado, y el dominio de ciertas habilidades para poder transformarlas. </a:t>
            </a:r>
            <a:endParaRPr/>
          </a:p>
          <a:p>
            <a:pPr indent="-384047" lvl="0" marL="448056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Cualquier transformación lleva a un proceso de orden superior.</a:t>
            </a:r>
            <a:endParaRPr/>
          </a:p>
          <a:p>
            <a:pPr indent="-384047" lvl="0" marL="44805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ultima.png" id="156" name="Shape 1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552" y="4437112"/>
            <a:ext cx="8424936" cy="2010056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0" y="2420888"/>
            <a:ext cx="91440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l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800"/>
              <a:buFont typeface="Century Gothic"/>
              <a:buNone/>
            </a:pPr>
            <a:r>
              <a:rPr b="1" i="0" lang="es-ES" sz="48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HASTA LA PROXIMA SESIÓN</a:t>
            </a:r>
            <a:br>
              <a:rPr b="1" i="0" lang="es-ES" sz="48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b="1" i="0" lang="es-ES" sz="48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i="0" lang="es-ES" sz="48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GRACIAS POR SU ATENCIÓN</a:t>
            </a:r>
            <a:endParaRPr b="1" i="0" sz="480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251520" y="0"/>
            <a:ext cx="8640960" cy="1124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5400"/>
              <a:buFont typeface="Century Gothic"/>
              <a:buNone/>
            </a:pPr>
            <a:r>
              <a:rPr b="1" i="0" lang="es-ES" sz="54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INTRODUCCIÓN</a:t>
            </a:r>
            <a:endParaRPr b="1" i="0" sz="540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251520" y="1268760"/>
            <a:ext cx="8712968" cy="518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rPr b="1" i="0" lang="es-ES" sz="3000" u="sng" cap="none" strike="noStrike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3"/>
              </a:rPr>
              <a:t>Organización de una clase de Flipped Classroom </a:t>
            </a:r>
            <a:endParaRPr b="1" i="0" sz="3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4047" lvl="0" marL="44805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4047" lvl="0" marL="44805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4047" lvl="0" marL="44805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4047" lvl="0" marL="44805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3608" y="2708920"/>
            <a:ext cx="7741262" cy="35283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0" y="0"/>
            <a:ext cx="91440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780"/>
              <a:buFont typeface="Century Gothic"/>
              <a:buNone/>
            </a:pPr>
            <a:r>
              <a:rPr b="1" i="0" lang="es-ES" sz="378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¿CÓMO SERÁ LA PROGRAMACIÓN DE LA CLASE INVERTIDA?</a:t>
            </a:r>
            <a:endParaRPr b="1" i="0" sz="378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Sin título.png" id="107" name="Shape 10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528" y="1628800"/>
            <a:ext cx="8574727" cy="47525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in título2.png" id="108" name="Shape 10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2" y="1628800"/>
            <a:ext cx="8775808" cy="47525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457200" y="267494"/>
            <a:ext cx="8229600" cy="1001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780"/>
              <a:buFont typeface="Century Gothic"/>
              <a:buNone/>
            </a:pPr>
            <a:r>
              <a:rPr b="1" i="0" lang="es-ES" sz="378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CONSIDERACIONES PREVIAS A LA PUESTA EN MARCHA</a:t>
            </a:r>
            <a:endParaRPr b="1" i="0" sz="378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251520" y="1556792"/>
            <a:ext cx="871296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Para la realización de esta clase invertida es necesario tener en cuenta las siguientes </a:t>
            </a:r>
            <a:r>
              <a:rPr b="1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orientaciones: </a:t>
            </a:r>
            <a:endParaRPr/>
          </a:p>
          <a:p>
            <a:pPr indent="-384047" lvl="0" marL="448056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 importante que el alumnado conozca cómo será el proceso de aprendizaje y que participe en el diseño y puesta en marcha. </a:t>
            </a:r>
            <a:endParaRPr/>
          </a:p>
          <a:p>
            <a:pPr indent="-384047" lvl="0" marL="448056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Explicar al alumnado cómo utilizar el material de aprendizaje que se utilizará fuera del aula. </a:t>
            </a:r>
            <a:endParaRPr/>
          </a:p>
          <a:p>
            <a:pPr indent="-384047" lvl="0" marL="448056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Dentro del aula, cada actividad irá precedida de una explicación que será guiada por el profesor (directamente, a través de un vídeo…) </a:t>
            </a:r>
            <a:endParaRPr/>
          </a:p>
          <a:p>
            <a:pPr indent="-384047" lvl="0" marL="448056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⦿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Durante las actividades el profesor interactuará con el alumnado, como dinamizador del aprendizaje. </a:t>
            </a:r>
            <a:endParaRPr/>
          </a:p>
          <a:p>
            <a:pPr indent="-292608" lvl="0" marL="448056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0" y="0"/>
            <a:ext cx="9144000" cy="1124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4000"/>
              <a:buFont typeface="Century Gothic"/>
              <a:buNone/>
            </a:pPr>
            <a:r>
              <a:rPr b="1" i="0" lang="es-ES" sz="40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PROGRAMACION DE UNA CLASE FLIPPED</a:t>
            </a:r>
            <a:endParaRPr b="1" i="0" sz="400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0" y="1196752"/>
            <a:ext cx="9144000" cy="5661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⦿"/>
            </a:pPr>
            <a:r>
              <a:rPr b="1" i="0" lang="es-ES" sz="2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Objetivos de aprendizaje</a:t>
            </a:r>
            <a:endParaRPr b="0" i="0" sz="21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Los estudiantes serán capaces de…</a:t>
            </a:r>
            <a:endParaRPr/>
          </a:p>
          <a:p>
            <a:pPr indent="-384047" lvl="0" marL="448056" marR="0" rtl="0" algn="just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⦿"/>
            </a:pPr>
            <a:r>
              <a:rPr b="1" i="0" lang="es-ES" sz="2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Tarea de aprendizaje a realizar en casa</a:t>
            </a:r>
            <a:endParaRPr b="0" i="0" sz="21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Material creado por el profesor: video, quizzes, audio…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Material creado por otros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Ejemplo de la estrategia de la actividad a realizar</a:t>
            </a:r>
            <a:endParaRPr/>
          </a:p>
          <a:p>
            <a:pPr indent="-384047" lvl="0" marL="448056" marR="0" rtl="0" algn="just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⦿"/>
            </a:pPr>
            <a:r>
              <a:rPr b="1" i="0" lang="es-ES" sz="2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Tarea de reﬂexión a realizaren casa:</a:t>
            </a:r>
            <a:endParaRPr b="0" i="0" sz="21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Completar un esquema u organizador gráﬁco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Notas de la agenda: problemas, preguntas y reﬂexiones sobre el aprendizaje.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Preguntas para el profesor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Fichas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Correo del profesor</a:t>
            </a:r>
            <a:endParaRPr/>
          </a:p>
          <a:p>
            <a:pPr indent="-384047" lvl="0" marL="448056" marR="0" rtl="0" algn="just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⦿"/>
            </a:pPr>
            <a:r>
              <a:rPr b="1" i="0" lang="es-ES" sz="2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 Actividades diferenciadas en clase:</a:t>
            </a:r>
            <a:endParaRPr b="0" i="0" sz="21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Facilitar la discusión en el grupo grande o reducido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Dirigir el trabajo a problemas concretas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Actividades de aprendizaje diferenciadas o personalizadas.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Dejar a los estudiantes más avanzados que enseñen a otros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Clr>
                <a:schemeClr val="accent1"/>
              </a:buClr>
              <a:buSzPts val="1729"/>
              <a:buFont typeface="Verdana"/>
              <a:buChar char="›"/>
            </a:pPr>
            <a:r>
              <a:rPr b="0" i="0" lang="es-ES" sz="182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Diseñar actividades por grupo</a:t>
            </a:r>
            <a:endParaRPr/>
          </a:p>
          <a:p>
            <a:pPr indent="-277368" lvl="0" marL="448056" marR="0" rtl="0" algn="l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1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0" y="0"/>
            <a:ext cx="9144000" cy="9292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780"/>
              <a:buFont typeface="Century Gothic"/>
              <a:buNone/>
            </a:pPr>
            <a:r>
              <a:rPr b="1" i="0" lang="es-ES" sz="378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TAREAS A DESARROLLAR EN CASA</a:t>
            </a:r>
            <a:endParaRPr b="1" i="0" sz="378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179512" y="1052736"/>
            <a:ext cx="8784976" cy="5402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⦿"/>
            </a:pPr>
            <a:r>
              <a:rPr b="0" i="0" lang="es-ES" sz="2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 1- Tareas de reflexión y aprendizaje.</a:t>
            </a:r>
            <a:endParaRPr/>
          </a:p>
          <a:p>
            <a:pPr indent="-285750" lvl="1" marL="822960" marR="0" rt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Char char="›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Visualización de un vídeo y realización de las preguntas propuestas por la aplicación </a:t>
            </a:r>
            <a:r>
              <a:rPr b="0" i="0" lang="es-ES" sz="2400" u="sng" cap="none" strike="noStrike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3"/>
              </a:rPr>
              <a:t>Edpuzzle</a:t>
            </a: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/>
          </a:p>
          <a:p>
            <a:pPr indent="-285750" lvl="1" marL="822960" marR="0" rt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4047" lvl="0" marL="448056" marR="0" rt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⦿"/>
            </a:pPr>
            <a:r>
              <a:rPr b="0" i="0" lang="es-ES" sz="2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 2- Tarea de comprensión: Rutina de pensamiento.</a:t>
            </a:r>
            <a:endParaRPr/>
          </a:p>
          <a:p>
            <a:pPr indent="-285750" lvl="1" marL="822960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Char char="›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 actividad consiste en poner en práctica esta rutina, que sirve para explorar, comprender y ayuda a pensar. Es muy útil al comienzo de un tema o para finalizarlo.</a:t>
            </a:r>
            <a:endParaRPr/>
          </a:p>
          <a:p>
            <a:pPr indent="-285750" lvl="1" marL="822960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Char char="›"/>
            </a:pPr>
            <a:r>
              <a:rPr b="0" i="0" lang="es-E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 alumno/a deberá rellenar esta ficha reflexionando sobre los que ha visto en el vídeo.</a:t>
            </a:r>
            <a:endParaRPr/>
          </a:p>
          <a:p>
            <a:pPr indent="-140970" lvl="1" marL="822960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822960" marR="0" rtl="0" algn="just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80"/>
              <a:buFont typeface="Verdana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Veo pienso.png" id="127" name="Shape 1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1520" y="1124744"/>
            <a:ext cx="8712968" cy="5182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0" y="0"/>
            <a:ext cx="9144000" cy="1196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240"/>
              <a:buFont typeface="Century Gothic"/>
              <a:buNone/>
            </a:pPr>
            <a:br>
              <a:rPr b="1" i="0" lang="es-ES" sz="324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i="0" lang="es-ES" sz="324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FORMULARIO PARA ACTIVIDADES DE CASA</a:t>
            </a:r>
            <a:br>
              <a:rPr b="0" i="0" lang="es-ES" sz="378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b="0" i="0" sz="378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980728"/>
            <a:ext cx="8507288" cy="547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⦿"/>
            </a:pPr>
            <a:r>
              <a:rPr b="0" i="0" lang="es-ES" sz="3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Para hacer un seguimiento de la visualización de los vídeos de los alumnos (*Obligatorio)</a:t>
            </a:r>
            <a:endParaRPr/>
          </a:p>
          <a:p>
            <a:pPr indent="-231647" lvl="0" marL="448056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formulario.png" id="134" name="Shape 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568" y="2492896"/>
            <a:ext cx="8208912" cy="415728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200"/>
              <a:buFont typeface="Century Gothic"/>
              <a:buNone/>
            </a:pPr>
            <a:r>
              <a:rPr b="1" i="0" lang="es-ES" sz="3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TAREAS A DESARROLLAR EN EL AULA.</a:t>
            </a:r>
            <a:br>
              <a:rPr b="1" i="0" lang="es-ES" sz="3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i="0" lang="es-ES" sz="320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ESTRATEGIAS DE ANALIZAR Y APLICAR</a:t>
            </a:r>
            <a:endParaRPr b="1" i="0" sz="320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0" y="1196752"/>
            <a:ext cx="8892480" cy="5661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⦿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 1- “Nuestro mapa de conocimientos”.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Verdana"/>
              <a:buChar char="›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Consiste en  elaborara un mapa mental de toda la clase a través de la búsqueda de información y la propia experiencia.</a:t>
            </a:r>
            <a:endParaRPr/>
          </a:p>
          <a:p>
            <a:pPr indent="-228600" lvl="2" marL="1106424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 profesor plantea un problema o pregunta. </a:t>
            </a:r>
            <a:endParaRPr/>
          </a:p>
          <a:p>
            <a:pPr indent="-228600" lvl="2" marL="1106424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Cada alumno dedica unos minutos a pensar en la respuesta. </a:t>
            </a:r>
            <a:endParaRPr/>
          </a:p>
          <a:p>
            <a:pPr indent="-228600" lvl="2" marL="1106424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Ponen en común sus ideas con su “pareja” o dentro del equipo-base, tratando de formular una única respuesta. </a:t>
            </a:r>
            <a:endParaRPr/>
          </a:p>
          <a:p>
            <a:pPr indent="-228600" lvl="2" marL="1106424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Luego, las parejas contrastan sus respuestas dentro del equipo-base, buscando la respuesta más adecuada a la pregunta/problema planteada. </a:t>
            </a:r>
            <a:endParaRPr/>
          </a:p>
          <a:p>
            <a:pPr indent="-228600" lvl="2" marL="1106424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⚫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 profesor dirige una puesta en común en gran grupo, pidiendo a un miembro de cada equipo-base que exponga la respuesta de su grupo.</a:t>
            </a:r>
            <a:endParaRPr/>
          </a:p>
          <a:p>
            <a:pPr indent="-165100" lvl="1" marL="822960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Verdana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4047" lvl="0" marL="448056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⦿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 2- “Organización de la información”: El árbol causa-efecto. 	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Verdana"/>
              <a:buChar char="›"/>
            </a:pPr>
            <a:r>
              <a:rPr b="0" i="0" lang="es-E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Los alumnos valorarán individualmente los riesgos que conocen y los efectos que se derivan de los mismos. Podrán utilizar documentación o páginas de internet para buscar la información. 	</a:t>
            </a:r>
            <a:endParaRPr/>
          </a:p>
          <a:p>
            <a:pPr indent="-223012" lvl="1" marL="822960" marR="0" rtl="0" algn="l">
              <a:lnSpc>
                <a:spcPct val="80000"/>
              </a:lnSpc>
              <a:spcBef>
                <a:spcPts val="208"/>
              </a:spcBef>
              <a:spcAft>
                <a:spcPts val="0"/>
              </a:spcAft>
              <a:buClr>
                <a:schemeClr val="accent1"/>
              </a:buClr>
              <a:buSzPts val="988"/>
              <a:buFont typeface="Verdana"/>
              <a:buNone/>
            </a:pPr>
            <a:r>
              <a:t/>
            </a:r>
            <a:endParaRPr b="0" i="0" sz="104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23012" lvl="1" marL="822960" marR="0" rtl="0" algn="l">
              <a:lnSpc>
                <a:spcPct val="80000"/>
              </a:lnSpc>
              <a:spcBef>
                <a:spcPts val="208"/>
              </a:spcBef>
              <a:spcAft>
                <a:spcPts val="0"/>
              </a:spcAft>
              <a:buClr>
                <a:schemeClr val="accent1"/>
              </a:buClr>
              <a:buSzPts val="988"/>
              <a:buFont typeface="Verdana"/>
              <a:buNone/>
            </a:pPr>
            <a:r>
              <a:t/>
            </a:r>
            <a:endParaRPr b="0" i="0" sz="104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arbol.png" id="141" name="Shape 1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68760"/>
            <a:ext cx="8964488" cy="540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0" y="0"/>
            <a:ext cx="914400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632" marR="0" rtl="0" algn="ctr">
              <a:spcBef>
                <a:spcPts val="0"/>
              </a:spcBef>
              <a:spcAft>
                <a:spcPts val="0"/>
              </a:spcAft>
              <a:buClr>
                <a:srgbClr val="FF599C"/>
              </a:buClr>
              <a:buSzPts val="3780"/>
              <a:buFont typeface="Century Gothic"/>
              <a:buNone/>
            </a:pPr>
            <a:r>
              <a:rPr b="1" i="0" lang="es-ES" sz="3780" u="none" cap="none" strike="noStrike">
                <a:solidFill>
                  <a:srgbClr val="FF599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TAREAS A DESARROLLAR EN EL AULA. ESTRATEGIA DE CREAR Y EVALUAR </a:t>
            </a:r>
            <a:endParaRPr b="1" i="0" sz="3780" u="none" cap="none" strike="noStrike">
              <a:solidFill>
                <a:srgbClr val="FF599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0" y="1412776"/>
            <a:ext cx="8964488" cy="5256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48056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68"/>
              <a:buFont typeface="Noto Sans Symbols"/>
              <a:buChar char="⦿"/>
            </a:pPr>
            <a:r>
              <a:rPr b="0" i="0" lang="es-ES" sz="221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 1- Estrategia de crear :“Elaboramos un mural”</a:t>
            </a:r>
            <a:endParaRPr/>
          </a:p>
          <a:p>
            <a:pPr indent="-285750" lvl="1" marL="822960" marR="0" rtl="0" algn="just">
              <a:lnSpc>
                <a:spcPct val="100000"/>
              </a:lnSpc>
              <a:spcBef>
                <a:spcPts val="442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Verdana"/>
              <a:buChar char="›"/>
            </a:pPr>
            <a:r>
              <a:rPr b="0" i="0" lang="es-ES" sz="221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Consiste en elaborar un mural con toda la información que han analizado. Cada aportación será recogida en un tablero común de </a:t>
            </a:r>
            <a:r>
              <a:rPr b="0" i="0" lang="es-ES" sz="2210" u="sng" cap="none" strike="noStrike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3"/>
              </a:rPr>
              <a:t>Padlet</a:t>
            </a:r>
            <a:r>
              <a:rPr b="0" i="0" lang="es-ES" sz="221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442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Verdana"/>
              <a:buNone/>
            </a:pPr>
            <a:r>
              <a:t/>
            </a:r>
            <a:endParaRPr b="0" i="0" sz="221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4047" lvl="0" marL="448056" marR="0" rtl="0" algn="just">
              <a:lnSpc>
                <a:spcPct val="100000"/>
              </a:lnSpc>
              <a:spcBef>
                <a:spcPts val="442"/>
              </a:spcBef>
              <a:spcAft>
                <a:spcPts val="0"/>
              </a:spcAft>
              <a:buClr>
                <a:schemeClr val="accent1"/>
              </a:buClr>
              <a:buSzPts val="1768"/>
              <a:buFont typeface="Noto Sans Symbols"/>
              <a:buChar char="⦿"/>
            </a:pPr>
            <a:r>
              <a:rPr b="0" i="0" lang="es-ES" sz="221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 2- Estrategia de evaluar: </a:t>
            </a:r>
            <a:r>
              <a:rPr b="0" i="0" lang="es-ES" sz="2210" u="sng" cap="none" strike="noStrike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4"/>
              </a:rPr>
              <a:t>“</a:t>
            </a:r>
            <a:r>
              <a:rPr b="1" i="0" lang="es-ES" sz="2210" u="sng" cap="none" strike="noStrike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5"/>
              </a:rPr>
              <a:t>Kahoot</a:t>
            </a:r>
            <a:r>
              <a:rPr b="1" i="0" lang="es-ES" sz="221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  <a:endParaRPr/>
          </a:p>
          <a:p>
            <a:pPr indent="-285750" lvl="1" marL="82296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Verdana"/>
              <a:buChar char="›"/>
            </a:pPr>
            <a:r>
              <a:rPr b="0" i="0" lang="es-ES" sz="221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Contestar a través de dispositivos móviles a las preguntas que se plantean en un cuestionario virtual. Los resultados nos permiten valorar la comprensión de los contenidos y los aspectos en los que hay que incidir más en el aprendizaje.</a:t>
            </a:r>
            <a:endParaRPr/>
          </a:p>
          <a:p>
            <a:pPr indent="-285750" lvl="1" marL="822960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Verdana"/>
              <a:buNone/>
            </a:pPr>
            <a:r>
              <a:t/>
            </a:r>
            <a:endParaRPr b="0" i="0" sz="221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822960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Verdana"/>
              <a:buChar char="›"/>
            </a:pPr>
            <a:r>
              <a:rPr b="0" i="0" lang="es-ES" sz="221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Finaliza con un debate entre el alumnado, sobre las respuestas incorrectas para llegar a conclusiones correctas.</a:t>
            </a:r>
            <a:endParaRPr b="1" i="0" sz="221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54507" lvl="0" marL="448056" marR="0" rtl="0" algn="just">
              <a:lnSpc>
                <a:spcPct val="80000"/>
              </a:lnSpc>
              <a:spcBef>
                <a:spcPts val="51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None/>
            </a:pPr>
            <a:r>
              <a:t/>
            </a:r>
            <a:endParaRPr b="0" i="0" sz="255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52431" lvl="1" marL="822960" marR="0" rtl="0" algn="l">
              <a:lnSpc>
                <a:spcPct val="80000"/>
              </a:lnSpc>
              <a:spcBef>
                <a:spcPts val="442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Verdana"/>
              <a:buNone/>
            </a:pPr>
            <a:r>
              <a:t/>
            </a:r>
            <a:endParaRPr b="0" i="0" sz="221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padlet.png" id="148" name="Shape 14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7544" y="3140968"/>
            <a:ext cx="8496944" cy="3240360"/>
          </a:xfrm>
          <a:prstGeom prst="rect">
            <a:avLst/>
          </a:prstGeom>
          <a:noFill/>
          <a:ln>
            <a:noFill/>
          </a:ln>
          <a:effectLst>
            <a:outerShdw blurRad="50800" rotWithShape="0" dir="16200000" dist="38100">
              <a:srgbClr val="000000">
                <a:alpha val="40000"/>
              </a:srgbClr>
            </a:outerShdw>
          </a:effectLst>
        </p:spPr>
      </p:pic>
      <p:pic>
        <p:nvPicPr>
          <p:cNvPr descr="padlet 2.png" id="149" name="Shape 14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9512" y="1412776"/>
            <a:ext cx="8784977" cy="52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Brío">
  <a:themeElements>
    <a:clrScheme name="Brío">
      <a:dk1>
        <a:srgbClr val="000000"/>
      </a:dk1>
      <a:lt1>
        <a:srgbClr val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