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10"/>
  </p:notesMasterIdLst>
  <p:sldIdLst>
    <p:sldId id="256" r:id="rId7"/>
    <p:sldId id="352" r:id="rId8"/>
    <p:sldId id="347" r:id="rId9"/>
    <p:sldId id="354" r:id="rId10"/>
    <p:sldId id="350" r:id="rId11"/>
    <p:sldId id="348" r:id="rId12"/>
    <p:sldId id="349" r:id="rId13"/>
    <p:sldId id="351" r:id="rId14"/>
    <p:sldId id="353" r:id="rId15"/>
    <p:sldId id="355" r:id="rId16"/>
    <p:sldId id="356" r:id="rId17"/>
    <p:sldId id="357" r:id="rId18"/>
    <p:sldId id="358" r:id="rId19"/>
    <p:sldId id="359" r:id="rId20"/>
    <p:sldId id="360" r:id="rId21"/>
    <p:sldId id="361" r:id="rId22"/>
    <p:sldId id="362" r:id="rId23"/>
    <p:sldId id="363" r:id="rId24"/>
    <p:sldId id="364" r:id="rId25"/>
    <p:sldId id="366" r:id="rId26"/>
    <p:sldId id="367" r:id="rId27"/>
    <p:sldId id="368" r:id="rId28"/>
    <p:sldId id="370" r:id="rId29"/>
    <p:sldId id="371" r:id="rId30"/>
    <p:sldId id="372" r:id="rId31"/>
    <p:sldId id="402" r:id="rId32"/>
    <p:sldId id="473" r:id="rId33"/>
    <p:sldId id="474" r:id="rId34"/>
    <p:sldId id="475" r:id="rId35"/>
    <p:sldId id="476" r:id="rId36"/>
    <p:sldId id="477" r:id="rId37"/>
    <p:sldId id="478" r:id="rId38"/>
    <p:sldId id="479" r:id="rId39"/>
    <p:sldId id="480" r:id="rId40"/>
    <p:sldId id="481" r:id="rId41"/>
    <p:sldId id="482" r:id="rId42"/>
    <p:sldId id="483" r:id="rId43"/>
    <p:sldId id="484" r:id="rId44"/>
    <p:sldId id="485" r:id="rId45"/>
    <p:sldId id="486" r:id="rId46"/>
    <p:sldId id="487" r:id="rId47"/>
    <p:sldId id="488" r:id="rId48"/>
    <p:sldId id="489" r:id="rId49"/>
    <p:sldId id="490" r:id="rId50"/>
    <p:sldId id="491" r:id="rId51"/>
    <p:sldId id="492" r:id="rId52"/>
    <p:sldId id="493" r:id="rId53"/>
    <p:sldId id="472" r:id="rId54"/>
    <p:sldId id="408" r:id="rId55"/>
    <p:sldId id="409" r:id="rId56"/>
    <p:sldId id="410" r:id="rId57"/>
    <p:sldId id="411" r:id="rId58"/>
    <p:sldId id="412" r:id="rId59"/>
    <p:sldId id="416" r:id="rId60"/>
    <p:sldId id="417" r:id="rId61"/>
    <p:sldId id="418" r:id="rId62"/>
    <p:sldId id="419" r:id="rId63"/>
    <p:sldId id="494" r:id="rId64"/>
    <p:sldId id="257" r:id="rId65"/>
    <p:sldId id="262" r:id="rId66"/>
    <p:sldId id="265" r:id="rId67"/>
    <p:sldId id="338" r:id="rId68"/>
    <p:sldId id="266" r:id="rId69"/>
    <p:sldId id="316" r:id="rId70"/>
    <p:sldId id="319" r:id="rId71"/>
    <p:sldId id="320" r:id="rId72"/>
    <p:sldId id="324" r:id="rId73"/>
    <p:sldId id="322" r:id="rId74"/>
    <p:sldId id="268" r:id="rId75"/>
    <p:sldId id="339" r:id="rId76"/>
    <p:sldId id="346" r:id="rId77"/>
    <p:sldId id="326" r:id="rId78"/>
    <p:sldId id="327" r:id="rId79"/>
    <p:sldId id="328" r:id="rId80"/>
    <p:sldId id="329" r:id="rId81"/>
    <p:sldId id="340" r:id="rId82"/>
    <p:sldId id="330" r:id="rId83"/>
    <p:sldId id="344" r:id="rId84"/>
    <p:sldId id="345" r:id="rId85"/>
    <p:sldId id="343" r:id="rId86"/>
    <p:sldId id="331" r:id="rId87"/>
    <p:sldId id="332" r:id="rId88"/>
    <p:sldId id="333" r:id="rId89"/>
    <p:sldId id="334" r:id="rId90"/>
    <p:sldId id="335" r:id="rId91"/>
    <p:sldId id="336" r:id="rId92"/>
    <p:sldId id="323" r:id="rId93"/>
    <p:sldId id="495" r:id="rId94"/>
    <p:sldId id="496" r:id="rId95"/>
    <p:sldId id="497" r:id="rId96"/>
    <p:sldId id="498" r:id="rId97"/>
    <p:sldId id="499" r:id="rId98"/>
    <p:sldId id="500" r:id="rId99"/>
    <p:sldId id="501" r:id="rId100"/>
    <p:sldId id="502" r:id="rId101"/>
    <p:sldId id="503" r:id="rId102"/>
    <p:sldId id="504" r:id="rId103"/>
    <p:sldId id="505" r:id="rId104"/>
    <p:sldId id="506" r:id="rId105"/>
    <p:sldId id="507" r:id="rId106"/>
    <p:sldId id="508" r:id="rId107"/>
    <p:sldId id="259" r:id="rId108"/>
    <p:sldId id="314" r:id="rId10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p:cViewPr varScale="1">
        <p:scale>
          <a:sx n="85" d="100"/>
          <a:sy n="85" d="100"/>
        </p:scale>
        <p:origin x="11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S"/>
              <a:t>Clasificación final del juego</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manualLayout>
          <c:layoutTarget val="inner"/>
          <c:xMode val="edge"/>
          <c:yMode val="edge"/>
          <c:x val="0.12404495640299003"/>
          <c:y val="0.15485955872693061"/>
          <c:w val="0.82920034995141867"/>
          <c:h val="0.78200022716946838"/>
        </c:manualLayout>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María</c:v>
                </c:pt>
                <c:pt idx="1">
                  <c:v>José Ramón</c:v>
                </c:pt>
                <c:pt idx="2">
                  <c:v>Virginia</c:v>
                </c:pt>
                <c:pt idx="3">
                  <c:v>Jesús</c:v>
                </c:pt>
              </c:strCache>
            </c:strRef>
          </c:cat>
          <c:val>
            <c:numRef>
              <c:f>Hoja1!$B$2:$B$5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Hoja1!$B$1</c15:sqref>
                        </c15:formulaRef>
                      </c:ext>
                    </c:extLst>
                    <c:strCache>
                      <c:ptCount val="1"/>
                      <c:pt idx="0">
                        <c:v>Serie 1</c:v>
                      </c:pt>
                    </c:strCache>
                  </c:strRef>
                </c15:tx>
              </c15:filteredSeriesTitle>
            </c:ext>
            <c:ext xmlns:c16="http://schemas.microsoft.com/office/drawing/2014/chart" uri="{C3380CC4-5D6E-409C-BE32-E72D297353CC}">
              <c16:uniqueId val="{00000000-142E-4700-9603-9D568429064B}"/>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María</c:v>
                </c:pt>
                <c:pt idx="1">
                  <c:v>José Ramón</c:v>
                </c:pt>
                <c:pt idx="2">
                  <c:v>Virginia</c:v>
                </c:pt>
                <c:pt idx="3">
                  <c:v>Jesús</c:v>
                </c:pt>
              </c:strCache>
            </c:strRef>
          </c:cat>
          <c:val>
            <c:numRef>
              <c:f>Hoja1!$C$2:$C$5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Hoja1!$C$1</c15:sqref>
                        </c15:formulaRef>
                      </c:ext>
                    </c:extLst>
                    <c:strCache>
                      <c:ptCount val="1"/>
                      <c:pt idx="0">
                        <c:v>Columna2</c:v>
                      </c:pt>
                    </c:strCache>
                  </c:strRef>
                </c15:tx>
              </c15:filteredSeriesTitle>
            </c:ext>
            <c:ext xmlns:c16="http://schemas.microsoft.com/office/drawing/2014/chart" uri="{C3380CC4-5D6E-409C-BE32-E72D297353CC}">
              <c16:uniqueId val="{00000001-142E-4700-9603-9D568429064B}"/>
            </c:ext>
          </c:extLst>
        </c:ser>
        <c:ser>
          <c:idx val="2"/>
          <c:order val="2"/>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María</c:v>
                </c:pt>
                <c:pt idx="1">
                  <c:v>José Ramón</c:v>
                </c:pt>
                <c:pt idx="2">
                  <c:v>Virginia</c:v>
                </c:pt>
                <c:pt idx="3">
                  <c:v>Jesús</c:v>
                </c:pt>
              </c:strCache>
            </c:strRef>
          </c:cat>
          <c:val>
            <c:numRef>
              <c:f>Hoja1!$D$2:$D$5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Hoja1!$D$1</c15:sqref>
                        </c15:formulaRef>
                      </c:ext>
                    </c:extLst>
                    <c:strCache>
                      <c:ptCount val="1"/>
                      <c:pt idx="0">
                        <c:v>Columna1</c:v>
                      </c:pt>
                    </c:strCache>
                  </c:strRef>
                </c15:tx>
              </c15:filteredSeriesTitle>
            </c:ext>
            <c:ext xmlns:c16="http://schemas.microsoft.com/office/drawing/2014/chart" uri="{C3380CC4-5D6E-409C-BE32-E72D297353CC}">
              <c16:uniqueId val="{00000002-142E-4700-9603-9D568429064B}"/>
            </c:ext>
          </c:extLst>
        </c:ser>
        <c:dLbls>
          <c:dLblPos val="inEnd"/>
          <c:showLegendKey val="0"/>
          <c:showVal val="1"/>
          <c:showCatName val="0"/>
          <c:showSerName val="0"/>
          <c:showPercent val="0"/>
          <c:showBubbleSize val="0"/>
        </c:dLbls>
        <c:gapWidth val="65"/>
        <c:axId val="595507680"/>
        <c:axId val="504799744"/>
      </c:barChart>
      <c:catAx>
        <c:axId val="59550768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ES"/>
          </a:p>
        </c:txPr>
        <c:crossAx val="504799744"/>
        <c:crosses val="autoZero"/>
        <c:auto val="1"/>
        <c:lblAlgn val="ctr"/>
        <c:lblOffset val="100"/>
        <c:noMultiLvlLbl val="0"/>
      </c:catAx>
      <c:valAx>
        <c:axId val="50479974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crossAx val="59550768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Hoja1!$A$2:$A$77</cx:f>
        <cx:lvl ptCount="76" formatCode="Estándar">
          <cx:pt idx="0">1</cx:pt>
          <cx:pt idx="1">3</cx:pt>
          <cx:pt idx="2">3</cx:pt>
          <cx:pt idx="3">3</cx:pt>
          <cx:pt idx="4">5</cx:pt>
          <cx:pt idx="5">6</cx:pt>
          <cx:pt idx="6">6</cx:pt>
          <cx:pt idx="7">6</cx:pt>
          <cx:pt idx="8">7</cx:pt>
          <cx:pt idx="9">8</cx:pt>
          <cx:pt idx="10">8</cx:pt>
          <cx:pt idx="11">9</cx:pt>
          <cx:pt idx="12">9</cx:pt>
          <cx:pt idx="13">9</cx:pt>
          <cx:pt idx="14">9</cx:pt>
          <cx:pt idx="15">9</cx:pt>
          <cx:pt idx="16">10</cx:pt>
          <cx:pt idx="17">10</cx:pt>
          <cx:pt idx="18">10</cx:pt>
          <cx:pt idx="19">10</cx:pt>
          <cx:pt idx="20">10</cx:pt>
          <cx:pt idx="21">10</cx:pt>
          <cx:pt idx="22">11</cx:pt>
          <cx:pt idx="23">11</cx:pt>
          <cx:pt idx="24">11</cx:pt>
          <cx:pt idx="25">11</cx:pt>
          <cx:pt idx="26">11</cx:pt>
          <cx:pt idx="27">11</cx:pt>
          <cx:pt idx="28">12</cx:pt>
          <cx:pt idx="29">12</cx:pt>
          <cx:pt idx="30">12</cx:pt>
          <cx:pt idx="31">12</cx:pt>
          <cx:pt idx="32">12</cx:pt>
          <cx:pt idx="33">12</cx:pt>
          <cx:pt idx="34">13</cx:pt>
          <cx:pt idx="35">13</cx:pt>
          <cx:pt idx="36">13</cx:pt>
          <cx:pt idx="37">13</cx:pt>
          <cx:pt idx="38">13</cx:pt>
          <cx:pt idx="39">14</cx:pt>
          <cx:pt idx="40">14</cx:pt>
          <cx:pt idx="41">14</cx:pt>
          <cx:pt idx="42">14</cx:pt>
          <cx:pt idx="43">14</cx:pt>
          <cx:pt idx="44">14</cx:pt>
          <cx:pt idx="45">15</cx:pt>
          <cx:pt idx="46">15</cx:pt>
          <cx:pt idx="47">15</cx:pt>
          <cx:pt idx="48">15</cx:pt>
          <cx:pt idx="49">15</cx:pt>
          <cx:pt idx="50">15</cx:pt>
          <cx:pt idx="51">15</cx:pt>
          <cx:pt idx="52">15</cx:pt>
          <cx:pt idx="53">16</cx:pt>
          <cx:pt idx="54">16</cx:pt>
          <cx:pt idx="55">16</cx:pt>
          <cx:pt idx="56">16</cx:pt>
          <cx:pt idx="57">17</cx:pt>
          <cx:pt idx="58">17</cx:pt>
          <cx:pt idx="59">17</cx:pt>
          <cx:pt idx="60">17</cx:pt>
          <cx:pt idx="61">17</cx:pt>
          <cx:pt idx="62">17</cx:pt>
          <cx:pt idx="63">18</cx:pt>
          <cx:pt idx="64">18</cx:pt>
          <cx:pt idx="65">18</cx:pt>
          <cx:pt idx="66">18</cx:pt>
          <cx:pt idx="67">19</cx:pt>
          <cx:pt idx="68">19</cx:pt>
          <cx:pt idx="69">19</cx:pt>
          <cx:pt idx="70">20</cx:pt>
          <cx:pt idx="71">21</cx:pt>
          <cx:pt idx="72">22</cx:pt>
          <cx:pt idx="73">22</cx:pt>
          <cx:pt idx="74">24</cx:pt>
          <cx:pt idx="75">24</cx:pt>
        </cx:lvl>
      </cx:numDim>
    </cx:data>
  </cx:chartData>
  <cx:chart>
    <cx:title pos="t" align="ctr" overlay="0">
      <cx:tx>
        <cx:rich>
          <a:bodyPr spcFirstLastPara="1" vertOverflow="ellipsis" wrap="square" lIns="0" tIns="0" rIns="0" bIns="0" anchor="ctr" anchorCtr="1"/>
          <a:lstStyle/>
          <a:p>
            <a:pPr algn="ctr">
              <a:defRPr/>
            </a:pPr>
            <a:r>
              <a:rPr lang="es-ES" dirty="0"/>
              <a:t>Niveles superados por los jugadores</a:t>
            </a:r>
          </a:p>
        </cx:rich>
      </cx:tx>
    </cx:title>
    <cx:plotArea>
      <cx:plotAreaRegion>
        <cx:series layoutId="clusteredColumn" uniqueId="{7A866CEF-4CE6-4399-A70B-8C9A2A617B0D}">
          <cx:tx>
            <cx:txData>
              <cx:f>Hoja1!$A$1</cx:f>
              <cx:v>Serie1</cx:v>
            </cx:txData>
          </cx:tx>
          <cx:dataId val="0"/>
          <cx:layoutPr>
            <cx:binning intervalClosed="r"/>
          </cx:layoutPr>
        </cx:series>
      </cx:plotAreaRegion>
      <cx:axis id="0" hidden="1">
        <cx:catScaling gapWidth="0"/>
        <cx:title>
          <cx:tx>
            <cx:rich>
              <a:bodyPr spcFirstLastPara="1" vertOverflow="ellipsis" wrap="square" lIns="0" tIns="0" rIns="0" bIns="0" anchor="ctr" anchorCtr="1"/>
              <a:lstStyle/>
              <a:p>
                <a:pPr algn="ctr">
                  <a:defRPr/>
                </a:pPr>
                <a:r>
                  <a:rPr lang="es-ES" dirty="0"/>
                  <a:t>Jugadores</a:t>
                </a:r>
              </a:p>
            </cx:rich>
          </cx:tx>
        </cx:title>
        <cx:tickLabels/>
      </cx:axis>
      <cx:axis id="1" hidden="1">
        <cx:valScaling/>
        <cx:title>
          <cx:tx>
            <cx:rich>
              <a:bodyPr spcFirstLastPara="1" vertOverflow="ellipsis" wrap="square" lIns="0" tIns="0" rIns="0" bIns="0" anchor="ctr" anchorCtr="1"/>
              <a:lstStyle/>
              <a:p>
                <a:pPr algn="ctr">
                  <a:defRPr/>
                </a:pPr>
                <a:r>
                  <a:rPr lang="es-ES" dirty="0"/>
                  <a:t>Niveles</a:t>
                </a:r>
              </a:p>
            </cx:rich>
          </cx:tx>
        </cx:title>
        <cx:tickLabels/>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7">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ln w="9525">
        <a:solidFill>
          <a:schemeClr val="tx1"/>
        </a:solidFill>
      </a:ln>
      <a:effectLst>
        <a:innerShdw blurRad="114300">
          <a:schemeClr val="phClr"/>
        </a:innerShdw>
      </a:effectLst>
    </cs:spPr>
  </cs:dataPoint>
  <cs:dataPoint3D>
    <cs:lnRef idx="0"/>
    <cs:fillRef idx="0">
      <cs:styleClr val="auto"/>
    </cs:fillRef>
    <cs:effectRef idx="0"/>
    <cs:fontRef idx="minor">
      <a:schemeClr val="dk1"/>
    </cs:fontRef>
    <cs:spPr>
      <a:solidFill>
        <a:schemeClr val="phClr"/>
      </a:solid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25000"/>
            <a:lumOff val="75000"/>
          </a:schemeClr>
        </a:solidFill>
      </a:ln>
    </cs:spPr>
    <cs:defRPr sz="1197"/>
  </cs:dataTable>
  <cs:downBar>
    <cs:lnRef idx="0"/>
    <cs:fillRef idx="0"/>
    <cs:effectRef idx="0"/>
    <cs:fontRef idx="minor">
      <a:schemeClr val="dk1"/>
    </cs:fontRef>
    <cs:spPr>
      <a:solidFill>
        <a:schemeClr val="dk1"/>
      </a:solidFill>
    </cs:spPr>
  </cs:downBar>
  <cs:dropLine>
    <cs:lnRef idx="0"/>
    <cs:fillRef idx="0"/>
    <cs:effectRef idx="0"/>
    <cs:fontRef idx="minor">
      <a:schemeClr val="dk1"/>
    </cs:fontRef>
  </cs:dropLine>
  <cs:errorBar>
    <cs:lnRef idx="0"/>
    <cs:fillRef idx="0"/>
    <cs:effectRef idx="0"/>
    <cs:fontRef idx="minor">
      <a:schemeClr val="dk1"/>
    </cs:fontRef>
  </cs:errorBar>
  <cs:floor>
    <cs:lnRef idx="0"/>
    <cs:fillRef idx="0"/>
    <cs:effectRef idx="0"/>
    <cs:fontRef idx="minor">
      <a:schemeClr val="dk1"/>
    </cs:fontRef>
  </cs:floor>
  <cs:gridlineMajor>
    <cs:lnRef idx="0"/>
    <cs:fillRef idx="0"/>
    <cs:effectRef idx="0"/>
    <cs:fontRef idx="minor">
      <a:schemeClr val="dk1"/>
    </cs:fontRef>
    <cs:spPr>
      <a:ln>
        <a:solidFill>
          <a:schemeClr val="tx1">
            <a:lumMod val="25000"/>
            <a:lumOff val="75000"/>
          </a:schemeClr>
        </a:solidFill>
      </a:ln>
    </cs:spPr>
  </cs:gridlineMajor>
  <cs:gridlineMinor>
    <cs:lnRef idx="0"/>
    <cs:fillRef idx="0"/>
    <cs:effectRef idx="0"/>
    <cs:fontRef idx="minor">
      <a:schemeClr val="dk1"/>
    </cs:fontRef>
    <cs:spPr>
      <a:ln>
        <a:solidFill>
          <a:schemeClr val="tx1">
            <a:lumMod val="25000"/>
            <a:lumOff val="75000"/>
            <a:lumOff val="10000"/>
          </a:schemeClr>
        </a:solidFill>
      </a:ln>
    </cs:spPr>
  </cs:gridlineMinor>
  <cs:hiLoLine>
    <cs:lnRef idx="0"/>
    <cs:fillRef idx="0"/>
    <cs:effectRef idx="0"/>
    <cs:fontRef idx="minor">
      <a:schemeClr val="dk1"/>
    </cs:fontRef>
  </cs:hiLoLine>
  <cs:leaderLine>
    <cs:lnRef idx="0"/>
    <cs:fillRef idx="0"/>
    <cs:effectRef idx="0"/>
    <cs:fontRef idx="minor">
      <a:schemeClr val="dk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cs:seriesAxis>
  <cs:seriesLine>
    <cs:lnRef idx="0"/>
    <cs:fillRef idx="0"/>
    <cs:effectRef idx="0"/>
    <cs:fontRef idx="minor">
      <a:schemeClr val="dk1"/>
    </cs:fontRef>
    <cs:spPr>
      <a:ln w="9525" cap="flat">
        <a:solidFill>
          <a:srgbClr val="D9D9D9"/>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D61514-8A03-4F08-9C90-BCE87332E0DB}" type="datetimeFigureOut">
              <a:rPr lang="es-ES" smtClean="0"/>
              <a:t>05/03/2021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9AFAB-4F89-4870-A3BF-DA34132CE5C1}" type="slidenum">
              <a:rPr lang="es-ES" smtClean="0"/>
              <a:t>‹Nº›</a:t>
            </a:fld>
            <a:endParaRPr lang="es-ES"/>
          </a:p>
        </p:txBody>
      </p:sp>
    </p:spTree>
    <p:extLst>
      <p:ext uri="{BB962C8B-B14F-4D97-AF65-F5344CB8AC3E}">
        <p14:creationId xmlns:p14="http://schemas.microsoft.com/office/powerpoint/2010/main" val="253515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63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13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A7493225-B95B-4575-8CBF-E1F7BE38D212}" type="slidenum">
              <a:rPr lang="es-ES" altLang="es-ES" smtClean="0"/>
              <a:pPr eaLnBrk="1" hangingPunct="1"/>
              <a:t>103</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71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516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7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68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9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510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Video ejemplos gamificación.</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0E53D-4452-4117-BB9D-B9A5F82AABE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22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44252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5073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296935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567717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163583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2576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77473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481513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229273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586691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25396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227194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2642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848240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177345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239771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020938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40065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440035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271855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647689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420231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34822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743710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4194458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508507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95109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872625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65089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837330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062340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79768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07723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1693160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390233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947139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113802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886835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262002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765368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906304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936967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4044561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86450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127411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487377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721581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737103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617794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308864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413955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561797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642560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463221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62869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584856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811484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40363110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0842331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388319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425862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604622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27716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246242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66904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25573CC-4237-4BD3-80A2-D12DF6B4DAEE}" type="datetimeFigureOut">
              <a:rPr lang="es-ES" smtClean="0"/>
              <a:t>05/03/2021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08744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573CC-4237-4BD3-80A2-D12DF6B4DAEE}" type="datetimeFigureOut">
              <a:rPr lang="es-ES" smtClean="0"/>
              <a:t>05/03/2021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659DB-1639-4EA0-9C07-3C7E3758F141}" type="slidenum">
              <a:rPr lang="es-ES" smtClean="0"/>
              <a:t>‹Nº›</a:t>
            </a:fld>
            <a:endParaRPr lang="es-ES"/>
          </a:p>
        </p:txBody>
      </p:sp>
    </p:spTree>
    <p:extLst>
      <p:ext uri="{BB962C8B-B14F-4D97-AF65-F5344CB8AC3E}">
        <p14:creationId xmlns:p14="http://schemas.microsoft.com/office/powerpoint/2010/main" val="295964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273677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2275883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4270152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2242213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E056DEF-69B8-4A49-9327-1931BEA1F172}" type="datetimeFigureOut">
              <a:rPr lang="es-ES" smtClean="0">
                <a:solidFill>
                  <a:prstClr val="black">
                    <a:tint val="75000"/>
                  </a:prstClr>
                </a:solidFill>
              </a:rPr>
              <a:pPr defTabSz="685800"/>
              <a:t>05/03/2021</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7643423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buffl@unileon.es"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theflippedclassroom.es/what-is-innovacion-educativa/" TargetMode="External"/><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10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 Id="rId5" Type="http://schemas.openxmlformats.org/officeDocument/2006/relationships/hyperlink" Target="https://www.youtube.com/watch?v=g1YfO3cPBJk" TargetMode="External"/><Relationship Id="rId4" Type="http://schemas.openxmlformats.org/officeDocument/2006/relationships/hyperlink" Target="https://www.youtube.com/watch?v=4NzoTMfDJT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bnVt7CnGA7M" TargetMode="External"/><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34.xml"/><Relationship Id="rId4" Type="http://schemas.openxmlformats.org/officeDocument/2006/relationships/hyperlink" Target="https://www.youtube.com/watch?v=HgVopGVpoUk"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yvoAmd70xVI" TargetMode="External"/><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hyperlink" Target="http://www.aulaplaneta.com/" TargetMode="External"/><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pandemicquiz.com/es/q/answer/que-tipo-de-gamer-eres#.XP1c6Yj7Q2w" TargetMode="Externa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hyperlink" Target="https://www.storyjumper.com/book/showframe/33599646/5830e45a2d36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48.png"/><Relationship Id="rId4" Type="http://schemas.openxmlformats.org/officeDocument/2006/relationships/hyperlink" Target="http://www.dolldivine.com/the-tudors-scene-maker.ph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6.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4/relationships/chartEx" Target="../charts/chartEx1.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6.xml"/><Relationship Id="rId5" Type="http://schemas.openxmlformats.org/officeDocument/2006/relationships/hyperlink" Target="https://www.maestrosdeaudicionylenguaje.com/recopilatorio-de-juegos-con-la-ruleta-de-ikea/" TargetMode="Externa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youtube.com/watch?v=sFjcUg8n2UQ"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5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56.xml"/><Relationship Id="rId5" Type="http://schemas.openxmlformats.org/officeDocument/2006/relationships/image" Target="../media/image85.png"/><Relationship Id="rId4" Type="http://schemas.openxmlformats.org/officeDocument/2006/relationships/hyperlink" Target="https://www.lanuevacronica.com/el-rescate-del-biblioescape-de-la-ul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aCX65T-Q6PE" TargetMode="External"/><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56.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6.xml"/><Relationship Id="rId5" Type="http://schemas.openxmlformats.org/officeDocument/2006/relationships/image" Target="../media/image94.png"/><Relationship Id="rId4" Type="http://schemas.openxmlformats.org/officeDocument/2006/relationships/hyperlink" Target="https://www.lanuevacronica.com/jugar-con-libros-en-verano"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2.png"/><Relationship Id="rId1" Type="http://schemas.openxmlformats.org/officeDocument/2006/relationships/slideLayout" Target="../slideLayouts/slideLayout56.xml"/><Relationship Id="rId6" Type="http://schemas.openxmlformats.org/officeDocument/2006/relationships/hyperlink" Target="https://minigenios.unileon.es/" TargetMode="External"/><Relationship Id="rId5" Type="http://schemas.openxmlformats.org/officeDocument/2006/relationships/image" Target="../media/image97.JPG"/><Relationship Id="rId4" Type="http://schemas.openxmlformats.org/officeDocument/2006/relationships/image" Target="../media/image96.jp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100.png"/><Relationship Id="rId16"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aCX65T-Q6PE" TargetMode="External"/><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hyperlink" Target="https://youtu.be/rYuOdVP688E" TargetMode="External"/><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hyperlink" Target="https://ed.ted.com/" TargetMode="External"/><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4.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3" Type="http://schemas.openxmlformats.org/officeDocument/2006/relationships/hyperlink" Target="http://www.americalearningmedia.com/edicion-046/519-casos-de-estudio/7037-wooc-micro-aprendizaje-whatsapp" TargetMode="External"/><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49.png"/></Relationships>
</file>

<file path=ppt/slides/_rels/slide78.xml.rels><?xml version="1.0" encoding="UTF-8" standalone="yes"?>
<Relationships xmlns="http://schemas.openxmlformats.org/package/2006/relationships"><Relationship Id="rId3" Type="http://schemas.openxmlformats.org/officeDocument/2006/relationships/hyperlink" Target="https://twitter.com/moocmicro?lang=en" TargetMode="External"/><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79.xml.rels><?xml version="1.0" encoding="UTF-8" standalone="yes"?>
<Relationships xmlns="http://schemas.openxmlformats.org/package/2006/relationships"><Relationship Id="rId3" Type="http://schemas.openxmlformats.org/officeDocument/2006/relationships/hyperlink" Target="https://www.facebook.com/ProyectosEIAF/" TargetMode="External"/><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snackson.com/mas-de-100-recursos-relacionados-con-el-microlearning/" TargetMode="External"/><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8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8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70.png"/><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9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hyperlink" Target="https://www.ionos.es/startupguide/productividad/g-suite-vs-office-365/" TargetMode="External"/><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hyperlink" Target="https://www.youtube.com/watch?v=lmwXh3O4w_4" TargetMode="External"/><Relationship Id="rId4" Type="http://schemas.openxmlformats.org/officeDocument/2006/relationships/image" Target="../media/image176.png"/></Relationships>
</file>

<file path=ppt/slides/_rels/slide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9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84.png"/></Relationships>
</file>

<file path=ppt/slides/_rels/slide9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9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93.png"/><Relationship Id="rId4" Type="http://schemas.openxmlformats.org/officeDocument/2006/relationships/image" Target="../media/image192.png"/></Relationships>
</file>

<file path=ppt/slides/_rels/slide9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0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5310046" y="5293663"/>
            <a:ext cx="3600400" cy="1292662"/>
          </a:xfrm>
          <a:prstGeom prst="rect">
            <a:avLst/>
          </a:prstGeom>
          <a:noFill/>
        </p:spPr>
        <p:txBody>
          <a:bodyPr wrap="square" rtlCol="0">
            <a:spAutoFit/>
          </a:bodyPr>
          <a:lstStyle/>
          <a:p>
            <a:pPr algn="r"/>
            <a:r>
              <a:rPr lang="es-ES" sz="2400" b="1" dirty="0"/>
              <a:t>Leticia Barrionuevo</a:t>
            </a:r>
          </a:p>
          <a:p>
            <a:pPr algn="r"/>
            <a:r>
              <a:rPr lang="es-ES" dirty="0"/>
              <a:t>Biblioteca Universidad de León</a:t>
            </a:r>
          </a:p>
          <a:p>
            <a:pPr algn="r"/>
            <a:r>
              <a:rPr lang="es-ES" dirty="0">
                <a:hlinkClick r:id="rId2"/>
              </a:rPr>
              <a:t>buffl@unileon.es</a:t>
            </a:r>
            <a:endParaRPr lang="es-ES" dirty="0"/>
          </a:p>
          <a:p>
            <a:pPr algn="r"/>
            <a:r>
              <a:rPr lang="es-ES" dirty="0"/>
              <a:t>Ext.1004</a:t>
            </a:r>
          </a:p>
        </p:txBody>
      </p:sp>
      <p:sp>
        <p:nvSpPr>
          <p:cNvPr id="5" name="4 CuadroTexto"/>
          <p:cNvSpPr txBox="1"/>
          <p:nvPr/>
        </p:nvSpPr>
        <p:spPr>
          <a:xfrm>
            <a:off x="107504" y="3042439"/>
            <a:ext cx="8621237" cy="2123658"/>
          </a:xfrm>
          <a:prstGeom prst="rect">
            <a:avLst/>
          </a:prstGeom>
          <a:noFill/>
        </p:spPr>
        <p:txBody>
          <a:bodyPr wrap="square" rtlCol="0">
            <a:spAutoFit/>
          </a:bodyPr>
          <a:lstStyle/>
          <a:p>
            <a:pPr algn="ctr"/>
            <a:r>
              <a:rPr lang="es-ES" sz="6600" b="1" dirty="0"/>
              <a:t>Metodologías </a:t>
            </a:r>
            <a:r>
              <a:rPr lang="es-ES" sz="6600" dirty="0"/>
              <a:t>activas en el aula</a:t>
            </a:r>
          </a:p>
        </p:txBody>
      </p:sp>
      <p:pic>
        <p:nvPicPr>
          <p:cNvPr id="9" name="Picture 4" descr="C:\Users\Usuario\Desktop\Logo bt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60648"/>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4787529" y="260648"/>
            <a:ext cx="3937213" cy="2654225"/>
          </a:xfrm>
          <a:prstGeom prst="rect">
            <a:avLst/>
          </a:prstGeom>
        </p:spPr>
      </p:pic>
      <p:pic>
        <p:nvPicPr>
          <p:cNvPr id="6" name="Imagen 5"/>
          <p:cNvPicPr>
            <a:picLocks noChangeAspect="1"/>
          </p:cNvPicPr>
          <p:nvPr/>
        </p:nvPicPr>
        <p:blipFill>
          <a:blip r:embed="rId5"/>
          <a:stretch>
            <a:fillRect/>
          </a:stretch>
        </p:blipFill>
        <p:spPr>
          <a:xfrm>
            <a:off x="334241" y="5221550"/>
            <a:ext cx="1789487" cy="1420228"/>
          </a:xfrm>
          <a:prstGeom prst="rect">
            <a:avLst/>
          </a:prstGeom>
        </p:spPr>
      </p:pic>
    </p:spTree>
    <p:extLst>
      <p:ext uri="{BB962C8B-B14F-4D97-AF65-F5344CB8AC3E}">
        <p14:creationId xmlns:p14="http://schemas.microsoft.com/office/powerpoint/2010/main" val="275148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6592" y="2724018"/>
            <a:ext cx="86212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agen 3"/>
          <p:cNvPicPr>
            <a:picLocks noChangeAspect="1"/>
          </p:cNvPicPr>
          <p:nvPr/>
        </p:nvPicPr>
        <p:blipFill>
          <a:blip r:embed="rId2"/>
          <a:stretch>
            <a:fillRect/>
          </a:stretch>
        </p:blipFill>
        <p:spPr>
          <a:xfrm>
            <a:off x="323528" y="1340768"/>
            <a:ext cx="8571315" cy="4606903"/>
          </a:xfrm>
          <a:prstGeom prst="rect">
            <a:avLst/>
          </a:prstGeom>
        </p:spPr>
      </p:pic>
    </p:spTree>
    <p:extLst>
      <p:ext uri="{BB962C8B-B14F-4D97-AF65-F5344CB8AC3E}">
        <p14:creationId xmlns:p14="http://schemas.microsoft.com/office/powerpoint/2010/main" val="42050046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1043608" y="5517232"/>
            <a:ext cx="7488832" cy="646331"/>
          </a:xfrm>
          <a:prstGeom prst="rect">
            <a:avLst/>
          </a:prstGeom>
        </p:spPr>
        <p:txBody>
          <a:bodyPr wrap="square">
            <a:spAutoFit/>
          </a:bodyPr>
          <a:lstStyle/>
          <a:p>
            <a:r>
              <a:rPr lang="es-ES" dirty="0">
                <a:hlinkClick r:id="rId3"/>
              </a:rPr>
              <a:t>https://www.theflippedclassroom.es/what-is-innovacion-educativa/</a:t>
            </a:r>
            <a:endParaRPr lang="es-ES" dirty="0"/>
          </a:p>
          <a:p>
            <a:endParaRPr lang="es-ES" dirty="0"/>
          </a:p>
        </p:txBody>
      </p:sp>
      <p:pic>
        <p:nvPicPr>
          <p:cNvPr id="5" name="Imagen 4"/>
          <p:cNvPicPr>
            <a:picLocks noChangeAspect="1"/>
          </p:cNvPicPr>
          <p:nvPr/>
        </p:nvPicPr>
        <p:blipFill>
          <a:blip r:embed="rId4"/>
          <a:stretch>
            <a:fillRect/>
          </a:stretch>
        </p:blipFill>
        <p:spPr>
          <a:xfrm>
            <a:off x="323528" y="2384425"/>
            <a:ext cx="7848872" cy="2898731"/>
          </a:xfrm>
          <a:prstGeom prst="rect">
            <a:avLst/>
          </a:prstGeom>
        </p:spPr>
      </p:pic>
    </p:spTree>
    <p:extLst>
      <p:ext uri="{BB962C8B-B14F-4D97-AF65-F5344CB8AC3E}">
        <p14:creationId xmlns:p14="http://schemas.microsoft.com/office/powerpoint/2010/main" val="22633870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3"/>
          <a:stretch>
            <a:fillRect/>
          </a:stretch>
        </p:blipFill>
        <p:spPr>
          <a:xfrm>
            <a:off x="251519" y="357452"/>
            <a:ext cx="8826439" cy="6239900"/>
          </a:xfrm>
          <a:prstGeom prst="rect">
            <a:avLst/>
          </a:prstGeom>
        </p:spPr>
      </p:pic>
    </p:spTree>
    <p:extLst>
      <p:ext uri="{BB962C8B-B14F-4D97-AF65-F5344CB8AC3E}">
        <p14:creationId xmlns:p14="http://schemas.microsoft.com/office/powerpoint/2010/main" val="41931111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70200"/>
            <a:ext cx="5105424" cy="660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371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95513"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774700"/>
            <a:ext cx="5499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1 CuadroTexto"/>
          <p:cNvSpPr txBox="1">
            <a:spLocks noChangeArrowheads="1"/>
          </p:cNvSpPr>
          <p:nvPr/>
        </p:nvSpPr>
        <p:spPr bwMode="auto">
          <a:xfrm>
            <a:off x="827088" y="3860800"/>
            <a:ext cx="6408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ES" altLang="es-ES"/>
          </a:p>
        </p:txBody>
      </p:sp>
      <p:sp>
        <p:nvSpPr>
          <p:cNvPr id="38917" name="2 CuadroTexto"/>
          <p:cNvSpPr txBox="1">
            <a:spLocks noChangeArrowheads="1"/>
          </p:cNvSpPr>
          <p:nvPr/>
        </p:nvSpPr>
        <p:spPr bwMode="auto">
          <a:xfrm>
            <a:off x="293688" y="3500438"/>
            <a:ext cx="838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ES" altLang="es-ES" sz="2400"/>
          </a:p>
        </p:txBody>
      </p:sp>
      <p:pic>
        <p:nvPicPr>
          <p:cNvPr id="389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6180138"/>
            <a:ext cx="1920875" cy="6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0" name="6 CuadroTexto"/>
          <p:cNvSpPr txBox="1">
            <a:spLocks noChangeArrowheads="1"/>
          </p:cNvSpPr>
          <p:nvPr/>
        </p:nvSpPr>
        <p:spPr bwMode="auto">
          <a:xfrm>
            <a:off x="2339975" y="6454775"/>
            <a:ext cx="680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s-ES" altLang="es-ES" sz="2000" b="1"/>
              <a:t>Las fotos utilizadas han sido extraídas de Google Imágenes</a:t>
            </a:r>
          </a:p>
        </p:txBody>
      </p:sp>
    </p:spTree>
    <p:extLst>
      <p:ext uri="{BB962C8B-B14F-4D97-AF65-F5344CB8AC3E}">
        <p14:creationId xmlns:p14="http://schemas.microsoft.com/office/powerpoint/2010/main" val="3766480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1187222" y="1934938"/>
          <a:ext cx="6803573" cy="3238275"/>
        </p:xfrm>
        <a:graphic>
          <a:graphicData uri="http://schemas.openxmlformats.org/drawingml/2006/table">
            <a:tbl>
              <a:tblPr firstRow="1" bandRow="1">
                <a:tableStyleId>{8799B23B-EC83-4686-B30A-512413B5E67A}</a:tableStyleId>
              </a:tblPr>
              <a:tblGrid>
                <a:gridCol w="3445067">
                  <a:extLst>
                    <a:ext uri="{9D8B030D-6E8A-4147-A177-3AD203B41FA5}">
                      <a16:colId xmlns:a16="http://schemas.microsoft.com/office/drawing/2014/main" val="2877516281"/>
                    </a:ext>
                  </a:extLst>
                </a:gridCol>
                <a:gridCol w="608222">
                  <a:extLst>
                    <a:ext uri="{9D8B030D-6E8A-4147-A177-3AD203B41FA5}">
                      <a16:colId xmlns:a16="http://schemas.microsoft.com/office/drawing/2014/main" val="3835845790"/>
                    </a:ext>
                  </a:extLst>
                </a:gridCol>
                <a:gridCol w="656058">
                  <a:extLst>
                    <a:ext uri="{9D8B030D-6E8A-4147-A177-3AD203B41FA5}">
                      <a16:colId xmlns:a16="http://schemas.microsoft.com/office/drawing/2014/main" val="2906064579"/>
                    </a:ext>
                  </a:extLst>
                </a:gridCol>
                <a:gridCol w="697062">
                  <a:extLst>
                    <a:ext uri="{9D8B030D-6E8A-4147-A177-3AD203B41FA5}">
                      <a16:colId xmlns:a16="http://schemas.microsoft.com/office/drawing/2014/main" val="74304747"/>
                    </a:ext>
                  </a:extLst>
                </a:gridCol>
                <a:gridCol w="683395">
                  <a:extLst>
                    <a:ext uri="{9D8B030D-6E8A-4147-A177-3AD203B41FA5}">
                      <a16:colId xmlns:a16="http://schemas.microsoft.com/office/drawing/2014/main" val="1973371193"/>
                    </a:ext>
                  </a:extLst>
                </a:gridCol>
                <a:gridCol w="713769">
                  <a:extLst>
                    <a:ext uri="{9D8B030D-6E8A-4147-A177-3AD203B41FA5}">
                      <a16:colId xmlns:a16="http://schemas.microsoft.com/office/drawing/2014/main" val="3819795702"/>
                    </a:ext>
                  </a:extLst>
                </a:gridCol>
              </a:tblGrid>
              <a:tr h="1647143">
                <a:tc>
                  <a:txBody>
                    <a:bodyPr/>
                    <a:lstStyle/>
                    <a:p>
                      <a:endParaRPr lang="es-ES" sz="1000" dirty="0"/>
                    </a:p>
                    <a:p>
                      <a:endParaRPr lang="es-ES" sz="1000" dirty="0"/>
                    </a:p>
                    <a:p>
                      <a:endParaRPr lang="es-ES" sz="1000" dirty="0"/>
                    </a:p>
                    <a:p>
                      <a:endParaRPr lang="es-ES" sz="1000" dirty="0"/>
                    </a:p>
                    <a:p>
                      <a:endParaRPr lang="es-ES" sz="1000" dirty="0"/>
                    </a:p>
                    <a:p>
                      <a:endParaRPr lang="es-ES" sz="1000" dirty="0"/>
                    </a:p>
                    <a:p>
                      <a:endParaRPr lang="es-ES" sz="10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s-ES" sz="1000" dirty="0"/>
                    </a:p>
                  </a:txBody>
                  <a:tcPr marL="68580" marR="68580" marT="34290" marB="34290">
                    <a:lnL w="12700" cap="flat" cmpd="sng" algn="ctr">
                      <a:solidFill>
                        <a:schemeClr val="tx1"/>
                      </a:solidFill>
                      <a:prstDash val="solid"/>
                      <a:round/>
                      <a:headEnd type="none" w="med" len="med"/>
                      <a:tailEnd type="none" w="med" len="med"/>
                    </a:lnL>
                  </a:tcPr>
                </a:tc>
                <a:tc>
                  <a:txBody>
                    <a:bodyPr/>
                    <a:lstStyle/>
                    <a:p>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extLst>
                  <a:ext uri="{0D108BD9-81ED-4DB2-BD59-A6C34878D82A}">
                    <a16:rowId xmlns:a16="http://schemas.microsoft.com/office/drawing/2014/main" val="1820525734"/>
                  </a:ext>
                </a:extLst>
              </a:tr>
              <a:tr h="360738">
                <a:tc>
                  <a:txBody>
                    <a:bodyPr/>
                    <a:lstStyle/>
                    <a:p>
                      <a:r>
                        <a:rPr lang="es-ES" sz="1000" dirty="0"/>
                        <a:t>Le mueve</a:t>
                      </a:r>
                      <a:r>
                        <a:rPr lang="es-ES" sz="1000" baseline="0" dirty="0"/>
                        <a:t> principalmente el comportamiento (a corto plazo)</a:t>
                      </a:r>
                      <a:endParaRPr lang="es-ES" sz="1000" dirty="0"/>
                    </a:p>
                  </a:txBody>
                  <a:tcPr marL="68580" marR="68580" marT="34290" marB="34290">
                    <a:lnT w="12700" cap="flat" cmpd="sng" algn="ctr">
                      <a:solidFill>
                        <a:schemeClr val="tx1"/>
                      </a:solidFill>
                      <a:prstDash val="solid"/>
                      <a:round/>
                      <a:headEnd type="none" w="med" len="med"/>
                      <a:tailEnd type="none" w="med" len="med"/>
                    </a:lnT>
                  </a:tcPr>
                </a:tc>
                <a:tc>
                  <a:txBody>
                    <a:bodyPr/>
                    <a:lstStyle/>
                    <a:p>
                      <a:endParaRPr lang="es-ES" sz="1000" dirty="0"/>
                    </a:p>
                  </a:txBody>
                  <a:tcPr marL="68580" marR="68580" marT="34290" marB="34290"/>
                </a:tc>
                <a:tc>
                  <a:txBody>
                    <a:bodyPr/>
                    <a:lstStyle/>
                    <a:p>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extLst>
                  <a:ext uri="{0D108BD9-81ED-4DB2-BD59-A6C34878D82A}">
                    <a16:rowId xmlns:a16="http://schemas.microsoft.com/office/drawing/2014/main" val="1229287808"/>
                  </a:ext>
                </a:extLst>
              </a:tr>
              <a:tr h="377190">
                <a:tc>
                  <a:txBody>
                    <a:bodyPr/>
                    <a:lstStyle/>
                    <a:p>
                      <a:r>
                        <a:rPr lang="es-ES" sz="1000" dirty="0"/>
                        <a:t>Le mueve</a:t>
                      </a:r>
                      <a:r>
                        <a:rPr lang="es-ES" sz="1000" baseline="0" dirty="0"/>
                        <a:t> principalmente el comportamiento (a medio/largo plazo)</a:t>
                      </a:r>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tc>
                  <a:txBody>
                    <a:bodyPr/>
                    <a:lstStyle/>
                    <a:p>
                      <a:endParaRPr lang="es-ES" sz="1000" dirty="0"/>
                    </a:p>
                  </a:txBody>
                  <a:tcPr marL="68580" marR="68580" marT="34290" marB="34290"/>
                </a:tc>
                <a:tc>
                  <a:txBody>
                    <a:bodyPr/>
                    <a:lstStyle/>
                    <a:p>
                      <a:endParaRPr lang="es-ES" sz="1000"/>
                    </a:p>
                  </a:txBody>
                  <a:tcPr marL="68580" marR="68580" marT="34290" marB="34290"/>
                </a:tc>
                <a:extLst>
                  <a:ext uri="{0D108BD9-81ED-4DB2-BD59-A6C34878D82A}">
                    <a16:rowId xmlns:a16="http://schemas.microsoft.com/office/drawing/2014/main" val="1606844977"/>
                  </a:ext>
                </a:extLst>
              </a:tr>
              <a:tr h="360738">
                <a:tc>
                  <a:txBody>
                    <a:bodyPr/>
                    <a:lstStyle/>
                    <a:p>
                      <a:r>
                        <a:rPr lang="es-ES" sz="1000" dirty="0"/>
                        <a:t>Le</a:t>
                      </a:r>
                      <a:r>
                        <a:rPr lang="es-ES" sz="1000" baseline="0" dirty="0"/>
                        <a:t> mueve principalmente el transmitir competencias</a:t>
                      </a:r>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extLst>
                  <a:ext uri="{0D108BD9-81ED-4DB2-BD59-A6C34878D82A}">
                    <a16:rowId xmlns:a16="http://schemas.microsoft.com/office/drawing/2014/main" val="3093836265"/>
                  </a:ext>
                </a:extLst>
              </a:tr>
              <a:tr h="492466">
                <a:tc>
                  <a:txBody>
                    <a:bodyPr/>
                    <a:lstStyle/>
                    <a:p>
                      <a:r>
                        <a:rPr lang="es-ES" sz="1000" dirty="0"/>
                        <a:t>La mueve</a:t>
                      </a:r>
                      <a:r>
                        <a:rPr lang="es-ES" sz="1000" baseline="0" dirty="0"/>
                        <a:t> principalmente la diversión</a:t>
                      </a:r>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a:p>
                  </a:txBody>
                  <a:tcPr marL="68580" marR="68580" marT="34290" marB="34290"/>
                </a:tc>
                <a:tc>
                  <a:txBody>
                    <a:bodyPr/>
                    <a:lstStyle/>
                    <a:p>
                      <a:endParaRPr lang="es-ES" sz="1000" dirty="0"/>
                    </a:p>
                  </a:txBody>
                  <a:tcPr marL="68580" marR="68580" marT="34290" marB="34290"/>
                </a:tc>
                <a:tc>
                  <a:txBody>
                    <a:bodyPr/>
                    <a:lstStyle/>
                    <a:p>
                      <a:endParaRPr lang="es-ES" sz="1000"/>
                    </a:p>
                  </a:txBody>
                  <a:tcPr marL="68580" marR="68580" marT="34290" marB="34290"/>
                </a:tc>
                <a:tc>
                  <a:txBody>
                    <a:bodyPr/>
                    <a:lstStyle/>
                    <a:p>
                      <a:endParaRPr lang="es-ES" sz="1000" dirty="0"/>
                    </a:p>
                  </a:txBody>
                  <a:tcPr marL="68580" marR="68580" marT="34290" marB="34290"/>
                </a:tc>
                <a:extLst>
                  <a:ext uri="{0D108BD9-81ED-4DB2-BD59-A6C34878D82A}">
                    <a16:rowId xmlns:a16="http://schemas.microsoft.com/office/drawing/2014/main" val="1523515436"/>
                  </a:ext>
                </a:extLst>
              </a:tr>
            </a:tbl>
          </a:graphicData>
        </a:graphic>
      </p:graphicFrame>
      <p:sp>
        <p:nvSpPr>
          <p:cNvPr id="4" name="CuadroTexto 3"/>
          <p:cNvSpPr txBox="1"/>
          <p:nvPr/>
        </p:nvSpPr>
        <p:spPr>
          <a:xfrm rot="-5400000">
            <a:off x="3709158" y="2126844"/>
            <a:ext cx="2408425" cy="415498"/>
          </a:xfrm>
          <a:prstGeom prst="rect">
            <a:avLst/>
          </a:prstGeom>
          <a:noFill/>
        </p:spPr>
        <p:txBody>
          <a:bodyPr wrap="square" rtlCol="0">
            <a:spAutoFit/>
          </a:bodyPr>
          <a:lstStyle/>
          <a:p>
            <a:pPr defTabSz="685800">
              <a:defRPr/>
            </a:pPr>
            <a:r>
              <a:rPr lang="es-ES" sz="2100" b="1" dirty="0">
                <a:solidFill>
                  <a:prstClr val="black"/>
                </a:solidFill>
                <a:latin typeface="Calibri" panose="020F0502020204030204"/>
              </a:rPr>
              <a:t>Punto lúdico</a:t>
            </a:r>
          </a:p>
        </p:txBody>
      </p:sp>
      <p:sp>
        <p:nvSpPr>
          <p:cNvPr id="6" name="CuadroTexto 5"/>
          <p:cNvSpPr txBox="1"/>
          <p:nvPr/>
        </p:nvSpPr>
        <p:spPr>
          <a:xfrm rot="16200000">
            <a:off x="4502428" y="2270981"/>
            <a:ext cx="2027582" cy="300082"/>
          </a:xfrm>
          <a:prstGeom prst="rect">
            <a:avLst/>
          </a:prstGeom>
          <a:noFill/>
        </p:spPr>
        <p:txBody>
          <a:bodyPr wrap="square" rtlCol="0">
            <a:spAutoFit/>
          </a:bodyPr>
          <a:lstStyle/>
          <a:p>
            <a:pPr defTabSz="685800">
              <a:defRPr/>
            </a:pPr>
            <a:r>
              <a:rPr lang="es-ES" sz="1350" dirty="0" err="1">
                <a:solidFill>
                  <a:prstClr val="black"/>
                </a:solidFill>
                <a:latin typeface="Calibri" panose="020F0502020204030204"/>
              </a:rPr>
              <a:t>Gamificación</a:t>
            </a:r>
            <a:endParaRPr lang="es-ES" sz="1350" dirty="0">
              <a:solidFill>
                <a:prstClr val="black"/>
              </a:solidFill>
              <a:latin typeface="Calibri" panose="020F0502020204030204"/>
            </a:endParaRPr>
          </a:p>
        </p:txBody>
      </p:sp>
      <p:sp>
        <p:nvSpPr>
          <p:cNvPr id="7" name="CuadroTexto 6"/>
          <p:cNvSpPr txBox="1"/>
          <p:nvPr/>
        </p:nvSpPr>
        <p:spPr>
          <a:xfrm rot="16200000">
            <a:off x="5086848" y="2184552"/>
            <a:ext cx="2254195" cy="300082"/>
          </a:xfrm>
          <a:prstGeom prst="rect">
            <a:avLst/>
          </a:prstGeom>
          <a:noFill/>
        </p:spPr>
        <p:txBody>
          <a:bodyPr wrap="square" rtlCol="0">
            <a:spAutoFit/>
          </a:bodyPr>
          <a:lstStyle/>
          <a:p>
            <a:pPr defTabSz="685800">
              <a:defRPr/>
            </a:pPr>
            <a:r>
              <a:rPr lang="es-ES" sz="1350" dirty="0">
                <a:solidFill>
                  <a:prstClr val="black"/>
                </a:solidFill>
                <a:latin typeface="Calibri" panose="020F0502020204030204"/>
              </a:rPr>
              <a:t>Dinámicas lúdicas</a:t>
            </a:r>
          </a:p>
        </p:txBody>
      </p:sp>
      <p:sp>
        <p:nvSpPr>
          <p:cNvPr id="8" name="CuadroTexto 7"/>
          <p:cNvSpPr txBox="1"/>
          <p:nvPr/>
        </p:nvSpPr>
        <p:spPr>
          <a:xfrm rot="16200000">
            <a:off x="6036868" y="2367594"/>
            <a:ext cx="1818861" cy="369332"/>
          </a:xfrm>
          <a:prstGeom prst="rect">
            <a:avLst/>
          </a:prstGeom>
          <a:noFill/>
        </p:spPr>
        <p:txBody>
          <a:bodyPr wrap="square" rtlCol="0">
            <a:spAutoFit/>
          </a:bodyPr>
          <a:lstStyle/>
          <a:p>
            <a:pPr defTabSz="685800">
              <a:defRPr/>
            </a:pPr>
            <a:r>
              <a:rPr lang="es-ES" dirty="0" err="1">
                <a:solidFill>
                  <a:prstClr val="black"/>
                </a:solidFill>
                <a:latin typeface="Calibri" panose="020F0502020204030204"/>
              </a:rPr>
              <a:t>Serious</a:t>
            </a:r>
            <a:r>
              <a:rPr lang="es-ES" dirty="0">
                <a:solidFill>
                  <a:prstClr val="black"/>
                </a:solidFill>
                <a:latin typeface="Calibri" panose="020F0502020204030204"/>
              </a:rPr>
              <a:t> </a:t>
            </a:r>
            <a:r>
              <a:rPr lang="es-ES" dirty="0" err="1">
                <a:solidFill>
                  <a:prstClr val="black"/>
                </a:solidFill>
                <a:latin typeface="Calibri" panose="020F0502020204030204"/>
              </a:rPr>
              <a:t>Game</a:t>
            </a:r>
            <a:endParaRPr lang="es-ES" dirty="0">
              <a:solidFill>
                <a:prstClr val="black"/>
              </a:solidFill>
              <a:latin typeface="Calibri" panose="020F0502020204030204"/>
            </a:endParaRPr>
          </a:p>
        </p:txBody>
      </p:sp>
      <p:sp>
        <p:nvSpPr>
          <p:cNvPr id="10" name="CuadroTexto 9"/>
          <p:cNvSpPr txBox="1"/>
          <p:nvPr/>
        </p:nvSpPr>
        <p:spPr>
          <a:xfrm rot="16200000">
            <a:off x="6577717" y="2103761"/>
            <a:ext cx="2039510" cy="461665"/>
          </a:xfrm>
          <a:prstGeom prst="rect">
            <a:avLst/>
          </a:prstGeom>
          <a:noFill/>
        </p:spPr>
        <p:txBody>
          <a:bodyPr wrap="square" rtlCol="0">
            <a:spAutoFit/>
          </a:bodyPr>
          <a:lstStyle/>
          <a:p>
            <a:pPr defTabSz="685800">
              <a:defRPr/>
            </a:pPr>
            <a:r>
              <a:rPr lang="es-ES" sz="2400" dirty="0">
                <a:solidFill>
                  <a:prstClr val="black"/>
                </a:solidFill>
                <a:latin typeface="Calibri" panose="020F0502020204030204"/>
              </a:rPr>
              <a:t>JUEGOS</a:t>
            </a:r>
          </a:p>
        </p:txBody>
      </p:sp>
      <p:pic>
        <p:nvPicPr>
          <p:cNvPr id="11" name="Imagen 10"/>
          <p:cNvPicPr>
            <a:picLocks noChangeAspect="1"/>
          </p:cNvPicPr>
          <p:nvPr/>
        </p:nvPicPr>
        <p:blipFill>
          <a:blip r:embed="rId2"/>
          <a:stretch>
            <a:fillRect/>
          </a:stretch>
        </p:blipFill>
        <p:spPr>
          <a:xfrm>
            <a:off x="4624604" y="3728636"/>
            <a:ext cx="571732" cy="571732"/>
          </a:xfrm>
          <a:prstGeom prst="rect">
            <a:avLst/>
          </a:prstGeom>
        </p:spPr>
      </p:pic>
      <p:pic>
        <p:nvPicPr>
          <p:cNvPr id="13" name="Imagen 12"/>
          <p:cNvPicPr>
            <a:picLocks noChangeAspect="1"/>
          </p:cNvPicPr>
          <p:nvPr/>
        </p:nvPicPr>
        <p:blipFill>
          <a:blip r:embed="rId2"/>
          <a:stretch>
            <a:fillRect/>
          </a:stretch>
        </p:blipFill>
        <p:spPr>
          <a:xfrm>
            <a:off x="5304454" y="3740041"/>
            <a:ext cx="571732" cy="571732"/>
          </a:xfrm>
          <a:prstGeom prst="rect">
            <a:avLst/>
          </a:prstGeom>
        </p:spPr>
      </p:pic>
      <p:pic>
        <p:nvPicPr>
          <p:cNvPr id="14" name="Imagen 13"/>
          <p:cNvPicPr>
            <a:picLocks noChangeAspect="1"/>
          </p:cNvPicPr>
          <p:nvPr/>
        </p:nvPicPr>
        <p:blipFill>
          <a:blip r:embed="rId2"/>
          <a:stretch>
            <a:fillRect/>
          </a:stretch>
        </p:blipFill>
        <p:spPr>
          <a:xfrm>
            <a:off x="5928079" y="3728997"/>
            <a:ext cx="571732" cy="571732"/>
          </a:xfrm>
          <a:prstGeom prst="rect">
            <a:avLst/>
          </a:prstGeom>
        </p:spPr>
      </p:pic>
      <p:pic>
        <p:nvPicPr>
          <p:cNvPr id="15" name="Imagen 14"/>
          <p:cNvPicPr>
            <a:picLocks noChangeAspect="1"/>
          </p:cNvPicPr>
          <p:nvPr/>
        </p:nvPicPr>
        <p:blipFill>
          <a:blip r:embed="rId2"/>
          <a:stretch>
            <a:fillRect/>
          </a:stretch>
        </p:blipFill>
        <p:spPr>
          <a:xfrm>
            <a:off x="5276481" y="4187603"/>
            <a:ext cx="571732" cy="571732"/>
          </a:xfrm>
          <a:prstGeom prst="rect">
            <a:avLst/>
          </a:prstGeom>
        </p:spPr>
      </p:pic>
      <p:pic>
        <p:nvPicPr>
          <p:cNvPr id="12" name="Imagen 11"/>
          <p:cNvPicPr>
            <a:picLocks noChangeAspect="1"/>
          </p:cNvPicPr>
          <p:nvPr/>
        </p:nvPicPr>
        <p:blipFill>
          <a:blip r:embed="rId3"/>
          <a:stretch>
            <a:fillRect/>
          </a:stretch>
        </p:blipFill>
        <p:spPr>
          <a:xfrm>
            <a:off x="5963369" y="4165330"/>
            <a:ext cx="571550" cy="571550"/>
          </a:xfrm>
          <a:prstGeom prst="rect">
            <a:avLst/>
          </a:prstGeom>
        </p:spPr>
      </p:pic>
      <p:pic>
        <p:nvPicPr>
          <p:cNvPr id="16" name="Imagen 15"/>
          <p:cNvPicPr>
            <a:picLocks noChangeAspect="1"/>
          </p:cNvPicPr>
          <p:nvPr/>
        </p:nvPicPr>
        <p:blipFill>
          <a:blip r:embed="rId3"/>
          <a:stretch>
            <a:fillRect/>
          </a:stretch>
        </p:blipFill>
        <p:spPr>
          <a:xfrm>
            <a:off x="6660002" y="4165443"/>
            <a:ext cx="571550" cy="571550"/>
          </a:xfrm>
          <a:prstGeom prst="rect">
            <a:avLst/>
          </a:prstGeom>
        </p:spPr>
      </p:pic>
      <p:pic>
        <p:nvPicPr>
          <p:cNvPr id="17" name="Imagen 16"/>
          <p:cNvPicPr>
            <a:picLocks noChangeAspect="1"/>
          </p:cNvPicPr>
          <p:nvPr/>
        </p:nvPicPr>
        <p:blipFill>
          <a:blip r:embed="rId3"/>
          <a:stretch>
            <a:fillRect/>
          </a:stretch>
        </p:blipFill>
        <p:spPr>
          <a:xfrm>
            <a:off x="5963369" y="4635365"/>
            <a:ext cx="571550" cy="571550"/>
          </a:xfrm>
          <a:prstGeom prst="rect">
            <a:avLst/>
          </a:prstGeom>
        </p:spPr>
      </p:pic>
      <p:pic>
        <p:nvPicPr>
          <p:cNvPr id="18" name="Imagen 17"/>
          <p:cNvPicPr>
            <a:picLocks noChangeAspect="1"/>
          </p:cNvPicPr>
          <p:nvPr/>
        </p:nvPicPr>
        <p:blipFill>
          <a:blip r:embed="rId3"/>
          <a:stretch>
            <a:fillRect/>
          </a:stretch>
        </p:blipFill>
        <p:spPr>
          <a:xfrm>
            <a:off x="6660002" y="4618514"/>
            <a:ext cx="571550" cy="571550"/>
          </a:xfrm>
          <a:prstGeom prst="rect">
            <a:avLst/>
          </a:prstGeom>
        </p:spPr>
      </p:pic>
      <p:pic>
        <p:nvPicPr>
          <p:cNvPr id="19" name="Imagen 18"/>
          <p:cNvPicPr>
            <a:picLocks noChangeAspect="1"/>
          </p:cNvPicPr>
          <p:nvPr/>
        </p:nvPicPr>
        <p:blipFill>
          <a:blip r:embed="rId3"/>
          <a:stretch>
            <a:fillRect/>
          </a:stretch>
        </p:blipFill>
        <p:spPr>
          <a:xfrm>
            <a:off x="7311697" y="4601663"/>
            <a:ext cx="571550" cy="571550"/>
          </a:xfrm>
          <a:prstGeom prst="rect">
            <a:avLst/>
          </a:prstGeom>
        </p:spPr>
      </p:pic>
    </p:spTree>
    <p:extLst>
      <p:ext uri="{BB962C8B-B14F-4D97-AF65-F5344CB8AC3E}">
        <p14:creationId xmlns:p14="http://schemas.microsoft.com/office/powerpoint/2010/main" val="1771536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004133"/>
            <a:ext cx="1493044" cy="1235869"/>
          </a:xfrm>
          <a:prstGeom prst="rect">
            <a:avLst/>
          </a:prstGeom>
        </p:spPr>
      </p:pic>
      <p:pic>
        <p:nvPicPr>
          <p:cNvPr id="7" name="Imagen 6"/>
          <p:cNvPicPr>
            <a:picLocks noChangeAspect="1"/>
          </p:cNvPicPr>
          <p:nvPr/>
        </p:nvPicPr>
        <p:blipFill>
          <a:blip r:embed="rId3"/>
          <a:stretch>
            <a:fillRect/>
          </a:stretch>
        </p:blipFill>
        <p:spPr>
          <a:xfrm>
            <a:off x="1418190" y="1004132"/>
            <a:ext cx="1116288" cy="1116288"/>
          </a:xfrm>
          <a:prstGeom prst="rect">
            <a:avLst/>
          </a:prstGeom>
        </p:spPr>
      </p:pic>
      <p:sp>
        <p:nvSpPr>
          <p:cNvPr id="8" name="CuadroTexto 7"/>
          <p:cNvSpPr txBox="1"/>
          <p:nvPr/>
        </p:nvSpPr>
        <p:spPr>
          <a:xfrm>
            <a:off x="357809" y="2120420"/>
            <a:ext cx="7901609" cy="3970318"/>
          </a:xfrm>
          <a:prstGeom prst="rect">
            <a:avLst/>
          </a:prstGeom>
          <a:noFill/>
        </p:spPr>
        <p:txBody>
          <a:bodyPr wrap="square" rtlCol="0">
            <a:spAutoFit/>
          </a:bodyPr>
          <a:lstStyle/>
          <a:p>
            <a:pPr algn="just" defTabSz="685800">
              <a:defRPr/>
            </a:pPr>
            <a:r>
              <a:rPr lang="es-ES" sz="3600" dirty="0">
                <a:solidFill>
                  <a:prstClr val="black"/>
                </a:solidFill>
                <a:latin typeface="Agency FB" panose="020B0503020202020204" pitchFamily="34" charset="0"/>
              </a:rPr>
              <a:t>Acción que no constituye en sí misma un juego, ni siquiera engloba lógicas de juego pero que busca provocar una sonrisa, crear expectativa o alimentar una curiosidad </a:t>
            </a:r>
          </a:p>
          <a:p>
            <a:pPr algn="just" defTabSz="685800">
              <a:defRPr/>
            </a:pPr>
            <a:r>
              <a:rPr lang="es-ES" sz="3600" b="1" dirty="0">
                <a:solidFill>
                  <a:prstClr val="black"/>
                </a:solidFill>
                <a:latin typeface="Agency FB" panose="020B0503020202020204" pitchFamily="34" charset="0"/>
              </a:rPr>
              <a:t>Ejemplos</a:t>
            </a:r>
            <a:r>
              <a:rPr lang="es-ES" sz="3600" dirty="0">
                <a:solidFill>
                  <a:prstClr val="black"/>
                </a:solidFill>
                <a:latin typeface="Agency FB" panose="020B0503020202020204" pitchFamily="34" charset="0"/>
              </a:rPr>
              <a:t>: </a:t>
            </a:r>
          </a:p>
          <a:p>
            <a:pPr algn="just" defTabSz="685800">
              <a:defRPr/>
            </a:pPr>
            <a:r>
              <a:rPr lang="es-ES" sz="2400" dirty="0">
                <a:solidFill>
                  <a:prstClr val="black"/>
                </a:solidFill>
                <a:latin typeface="Calibri" panose="020F0502020204030204"/>
                <a:hlinkClick r:id="rId4"/>
              </a:rPr>
              <a:t>https://www.youtube.com/watch?v=4NzoTMfDJTY</a:t>
            </a:r>
            <a:endParaRPr lang="es-ES" sz="2400" dirty="0">
              <a:solidFill>
                <a:prstClr val="black"/>
              </a:solidFill>
              <a:latin typeface="Calibri" panose="020F0502020204030204"/>
            </a:endParaRPr>
          </a:p>
          <a:p>
            <a:pPr algn="just" defTabSz="685800">
              <a:defRPr/>
            </a:pPr>
            <a:r>
              <a:rPr lang="es-ES" sz="2400" dirty="0">
                <a:solidFill>
                  <a:prstClr val="black"/>
                </a:solidFill>
                <a:latin typeface="Calibri" panose="020F0502020204030204"/>
                <a:hlinkClick r:id="rId5"/>
              </a:rPr>
              <a:t>https://www.youtube.com/watch?v=g1YfO3cPBJk</a:t>
            </a:r>
            <a:endParaRPr lang="es-ES" sz="2400" dirty="0">
              <a:solidFill>
                <a:prstClr val="black"/>
              </a:solidFill>
              <a:latin typeface="Calibri" panose="020F0502020204030204"/>
            </a:endParaRPr>
          </a:p>
          <a:p>
            <a:pPr algn="just" defTabSz="685800">
              <a:defRPr/>
            </a:pPr>
            <a:endParaRPr lang="es-ES" sz="2400" dirty="0">
              <a:solidFill>
                <a:prstClr val="black"/>
              </a:solidFill>
              <a:latin typeface="Agency FB" panose="020B0503020202020204" pitchFamily="34" charset="0"/>
            </a:endParaRPr>
          </a:p>
        </p:txBody>
      </p:sp>
    </p:spTree>
    <p:extLst>
      <p:ext uri="{BB962C8B-B14F-4D97-AF65-F5344CB8AC3E}">
        <p14:creationId xmlns:p14="http://schemas.microsoft.com/office/powerpoint/2010/main" val="1421566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0903" t="36495" r="15937" b="34630"/>
          <a:stretch/>
        </p:blipFill>
        <p:spPr>
          <a:xfrm>
            <a:off x="101380" y="1122294"/>
            <a:ext cx="4341413" cy="766638"/>
          </a:xfrm>
          <a:prstGeom prst="rect">
            <a:avLst/>
          </a:prstGeom>
        </p:spPr>
      </p:pic>
      <p:sp>
        <p:nvSpPr>
          <p:cNvPr id="4" name="CuadroTexto 3"/>
          <p:cNvSpPr txBox="1"/>
          <p:nvPr/>
        </p:nvSpPr>
        <p:spPr>
          <a:xfrm>
            <a:off x="465151" y="2020128"/>
            <a:ext cx="8104367" cy="3416320"/>
          </a:xfrm>
          <a:prstGeom prst="rect">
            <a:avLst/>
          </a:prstGeom>
          <a:noFill/>
        </p:spPr>
        <p:txBody>
          <a:bodyPr wrap="square" rtlCol="0">
            <a:spAutoFit/>
          </a:bodyPr>
          <a:lstStyle/>
          <a:p>
            <a:pPr algn="just" defTabSz="685800">
              <a:defRPr/>
            </a:pPr>
            <a:r>
              <a:rPr lang="es-ES" sz="2400" dirty="0">
                <a:solidFill>
                  <a:prstClr val="black"/>
                </a:solidFill>
                <a:latin typeface="Copperplate Gothic Light" panose="020E0507020206020404" pitchFamily="34" charset="0"/>
              </a:rPr>
              <a:t>Iniciativa en las que se utilizan elementos del juego pero que no conforman en si mismos un juego. No se trata de diseñar un juego, sino de combinar diferentes principios propios de los juegos (narrativa, reconocimiento, libertad de probar y de equivocarse, etc.) para conseguir un producto más atractivo.</a:t>
            </a:r>
          </a:p>
          <a:p>
            <a:pPr algn="just" defTabSz="685800">
              <a:defRPr/>
            </a:pPr>
            <a:endParaRPr lang="es-ES" sz="2400" dirty="0">
              <a:solidFill>
                <a:prstClr val="black"/>
              </a:solidFill>
              <a:latin typeface="Copperplate Gothic Light" panose="020E0507020206020404" pitchFamily="34" charset="0"/>
            </a:endParaRPr>
          </a:p>
          <a:p>
            <a:pPr algn="just" defTabSz="685800">
              <a:defRPr/>
            </a:pPr>
            <a:r>
              <a:rPr lang="es-ES" sz="2400" b="1" dirty="0">
                <a:solidFill>
                  <a:prstClr val="black"/>
                </a:solidFill>
                <a:latin typeface="Copperplate Gothic Light" panose="020E0507020206020404" pitchFamily="34" charset="0"/>
              </a:rPr>
              <a:t>Ejemplo</a:t>
            </a:r>
            <a:r>
              <a:rPr lang="es-ES" sz="2400" dirty="0">
                <a:solidFill>
                  <a:prstClr val="black"/>
                </a:solidFill>
                <a:latin typeface="Copperplate Gothic Light" panose="020E0507020206020404" pitchFamily="34" charset="0"/>
              </a:rPr>
              <a:t>: </a:t>
            </a:r>
            <a:r>
              <a:rPr lang="es-ES" sz="2100" dirty="0">
                <a:solidFill>
                  <a:prstClr val="black"/>
                </a:solidFill>
                <a:latin typeface="Calibri" panose="020F0502020204030204"/>
                <a:hlinkClick r:id="rId3"/>
              </a:rPr>
              <a:t>https://www.youtube.com/watch?v=bnVt7CnGA7M</a:t>
            </a:r>
            <a:endParaRPr lang="es-ES" sz="2100" dirty="0">
              <a:solidFill>
                <a:prstClr val="black"/>
              </a:solidFill>
              <a:latin typeface="Copperplate Gothic Light" panose="020E0507020206020404" pitchFamily="34" charset="0"/>
            </a:endParaRPr>
          </a:p>
        </p:txBody>
      </p:sp>
    </p:spTree>
    <p:extLst>
      <p:ext uri="{BB962C8B-B14F-4D97-AF65-F5344CB8AC3E}">
        <p14:creationId xmlns:p14="http://schemas.microsoft.com/office/powerpoint/2010/main" val="1095635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33545"/>
          <a:stretch/>
        </p:blipFill>
        <p:spPr>
          <a:xfrm>
            <a:off x="103025" y="1192572"/>
            <a:ext cx="1626384" cy="672505"/>
          </a:xfrm>
          <a:prstGeom prst="rect">
            <a:avLst/>
          </a:prstGeom>
        </p:spPr>
      </p:pic>
      <p:pic>
        <p:nvPicPr>
          <p:cNvPr id="6" name="Imagen 5"/>
          <p:cNvPicPr>
            <a:picLocks noChangeAspect="1"/>
          </p:cNvPicPr>
          <p:nvPr/>
        </p:nvPicPr>
        <p:blipFill rotWithShape="1">
          <a:blip r:embed="rId3"/>
          <a:srcRect r="24140"/>
          <a:stretch/>
        </p:blipFill>
        <p:spPr>
          <a:xfrm>
            <a:off x="1604177" y="970679"/>
            <a:ext cx="846813" cy="1116288"/>
          </a:xfrm>
          <a:prstGeom prst="rect">
            <a:avLst/>
          </a:prstGeom>
        </p:spPr>
      </p:pic>
      <p:sp>
        <p:nvSpPr>
          <p:cNvPr id="7" name="CuadroTexto 6"/>
          <p:cNvSpPr txBox="1"/>
          <p:nvPr/>
        </p:nvSpPr>
        <p:spPr>
          <a:xfrm>
            <a:off x="2379428" y="1159492"/>
            <a:ext cx="1240404" cy="761747"/>
          </a:xfrm>
          <a:prstGeom prst="rect">
            <a:avLst/>
          </a:prstGeom>
          <a:noFill/>
        </p:spPr>
        <p:txBody>
          <a:bodyPr wrap="square" rtlCol="0">
            <a:spAutoFit/>
          </a:bodyPr>
          <a:lstStyle/>
          <a:p>
            <a:pPr defTabSz="685800">
              <a:defRPr/>
            </a:pPr>
            <a:endParaRPr lang="es-ES" sz="1350" dirty="0">
              <a:solidFill>
                <a:prstClr val="black"/>
              </a:solidFill>
              <a:latin typeface="Calibri" panose="020F0502020204030204"/>
            </a:endParaRPr>
          </a:p>
          <a:p>
            <a:pPr defTabSz="685800">
              <a:defRPr/>
            </a:pPr>
            <a:r>
              <a:rPr lang="es-ES" sz="3000" b="1" dirty="0">
                <a:solidFill>
                  <a:prstClr val="black"/>
                </a:solidFill>
                <a:latin typeface="Calibri" panose="020F0502020204030204"/>
              </a:rPr>
              <a:t>AS</a:t>
            </a:r>
          </a:p>
        </p:txBody>
      </p:sp>
      <p:sp>
        <p:nvSpPr>
          <p:cNvPr id="8" name="CuadroTexto 7"/>
          <p:cNvSpPr txBox="1"/>
          <p:nvPr/>
        </p:nvSpPr>
        <p:spPr>
          <a:xfrm>
            <a:off x="489006" y="2163252"/>
            <a:ext cx="7961243" cy="3185487"/>
          </a:xfrm>
          <a:prstGeom prst="rect">
            <a:avLst/>
          </a:prstGeom>
          <a:noFill/>
        </p:spPr>
        <p:txBody>
          <a:bodyPr wrap="square" rtlCol="0">
            <a:spAutoFit/>
          </a:bodyPr>
          <a:lstStyle/>
          <a:p>
            <a:pPr defTabSz="685800">
              <a:defRPr/>
            </a:pPr>
            <a:r>
              <a:rPr lang="es-ES" sz="3000" dirty="0">
                <a:solidFill>
                  <a:prstClr val="black"/>
                </a:solidFill>
                <a:latin typeface="Goudy Stout" panose="0202090407030B020401" pitchFamily="18" charset="0"/>
              </a:rPr>
              <a:t>Iniciativas o experiencias que persiguen provocar sensación de juego</a:t>
            </a:r>
          </a:p>
          <a:p>
            <a:pPr defTabSz="685800">
              <a:defRPr/>
            </a:pPr>
            <a:endParaRPr lang="es-ES" sz="3000" dirty="0">
              <a:solidFill>
                <a:prstClr val="black"/>
              </a:solidFill>
              <a:latin typeface="Goudy Stout" panose="0202090407030B020401" pitchFamily="18" charset="0"/>
            </a:endParaRPr>
          </a:p>
          <a:p>
            <a:pPr defTabSz="685800">
              <a:defRPr/>
            </a:pPr>
            <a:r>
              <a:rPr lang="es-ES" sz="1500" dirty="0">
                <a:solidFill>
                  <a:prstClr val="black"/>
                </a:solidFill>
                <a:latin typeface="Goudy Stout" panose="0202090407030B020401" pitchFamily="18" charset="0"/>
              </a:rPr>
              <a:t>Ejemplo: </a:t>
            </a:r>
            <a:r>
              <a:rPr lang="es-ES" sz="2100" dirty="0">
                <a:solidFill>
                  <a:prstClr val="black"/>
                </a:solidFill>
                <a:latin typeface="Calibri" panose="020F0502020204030204"/>
                <a:hlinkClick r:id="rId4"/>
              </a:rPr>
              <a:t>https://www.youtube.com/watch?v=HgVopGVpoUk</a:t>
            </a:r>
            <a:endParaRPr lang="es-ES" sz="2100" dirty="0">
              <a:solidFill>
                <a:prstClr val="black"/>
              </a:solidFill>
              <a:latin typeface="Goudy Stout" panose="0202090407030B020401" pitchFamily="18" charset="0"/>
            </a:endParaRPr>
          </a:p>
        </p:txBody>
      </p:sp>
    </p:spTree>
    <p:extLst>
      <p:ext uri="{BB962C8B-B14F-4D97-AF65-F5344CB8AC3E}">
        <p14:creationId xmlns:p14="http://schemas.microsoft.com/office/powerpoint/2010/main" val="4010921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serious ga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73" y="952810"/>
            <a:ext cx="1248956" cy="124895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50467" y="2401791"/>
            <a:ext cx="8497957" cy="3416320"/>
          </a:xfrm>
          <a:prstGeom prst="rect">
            <a:avLst/>
          </a:prstGeom>
          <a:noFill/>
        </p:spPr>
        <p:txBody>
          <a:bodyPr wrap="square" rtlCol="0">
            <a:spAutoFit/>
          </a:bodyPr>
          <a:lstStyle/>
          <a:p>
            <a:pPr algn="just" defTabSz="685800">
              <a:defRPr/>
            </a:pPr>
            <a:r>
              <a:rPr lang="es-ES" sz="2400" dirty="0">
                <a:solidFill>
                  <a:prstClr val="black"/>
                </a:solidFill>
                <a:latin typeface="Jokerman" panose="04090605060D06020702" pitchFamily="82" charset="0"/>
              </a:rPr>
              <a:t>Juegos ideados para favorecer un aprendizaje, ya sea un comportamiento o un contenido. El objetivo principal de este tipo de jugos no es divertir sino enseñar. Los juegos serios dirigidos al público infantil se llamaron, siempre, juegos educativos. Hoy en día existen muchas iniciativas orientadas al aprendizaje de adultos, sobre todo videojuegos</a:t>
            </a:r>
          </a:p>
          <a:p>
            <a:pPr algn="just" defTabSz="685800">
              <a:defRPr/>
            </a:pPr>
            <a:endParaRPr lang="es-ES" sz="2400" dirty="0">
              <a:solidFill>
                <a:prstClr val="black"/>
              </a:solidFill>
              <a:latin typeface="Jokerman" panose="04090605060D06020702" pitchFamily="82" charset="0"/>
            </a:endParaRPr>
          </a:p>
          <a:p>
            <a:pPr algn="just" defTabSz="685800">
              <a:defRPr/>
            </a:pPr>
            <a:r>
              <a:rPr lang="es-ES" sz="2400" dirty="0">
                <a:solidFill>
                  <a:prstClr val="black"/>
                </a:solidFill>
                <a:latin typeface="Jokerman" panose="04090605060D06020702" pitchFamily="82" charset="0"/>
              </a:rPr>
              <a:t>Ejemplo: </a:t>
            </a:r>
            <a:r>
              <a:rPr lang="es-ES" sz="2400" dirty="0">
                <a:solidFill>
                  <a:prstClr val="black"/>
                </a:solidFill>
                <a:latin typeface="Calibri" panose="020F0502020204030204"/>
                <a:hlinkClick r:id="rId3"/>
              </a:rPr>
              <a:t>https://www.youtube.com/watch?v=yvoAmd70xVI</a:t>
            </a:r>
            <a:endParaRPr lang="es-ES" sz="2400" dirty="0">
              <a:solidFill>
                <a:prstClr val="black"/>
              </a:solidFill>
              <a:latin typeface="Jokerman" panose="04090605060D06020702" pitchFamily="82" charset="0"/>
            </a:endParaRPr>
          </a:p>
        </p:txBody>
      </p:sp>
    </p:spTree>
    <p:extLst>
      <p:ext uri="{BB962C8B-B14F-4D97-AF65-F5344CB8AC3E}">
        <p14:creationId xmlns:p14="http://schemas.microsoft.com/office/powerpoint/2010/main" val="4148986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90398" y="966581"/>
            <a:ext cx="1703683" cy="1232451"/>
          </a:xfrm>
          <a:prstGeom prst="rect">
            <a:avLst/>
          </a:prstGeom>
        </p:spPr>
      </p:pic>
      <p:sp>
        <p:nvSpPr>
          <p:cNvPr id="5" name="CuadroTexto 4"/>
          <p:cNvSpPr txBox="1"/>
          <p:nvPr/>
        </p:nvSpPr>
        <p:spPr>
          <a:xfrm>
            <a:off x="196795" y="1209095"/>
            <a:ext cx="1577091" cy="553998"/>
          </a:xfrm>
          <a:prstGeom prst="rect">
            <a:avLst/>
          </a:prstGeom>
          <a:noFill/>
        </p:spPr>
        <p:txBody>
          <a:bodyPr wrap="square" rtlCol="0">
            <a:spAutoFit/>
          </a:bodyPr>
          <a:lstStyle/>
          <a:p>
            <a:pPr defTabSz="685800">
              <a:defRPr/>
            </a:pPr>
            <a:r>
              <a:rPr lang="es-ES" sz="3000" b="1" dirty="0">
                <a:solidFill>
                  <a:prstClr val="black"/>
                </a:solidFill>
                <a:latin typeface="Calibri" panose="020F0502020204030204"/>
              </a:rPr>
              <a:t>JUEGOS</a:t>
            </a:r>
          </a:p>
        </p:txBody>
      </p:sp>
      <p:sp>
        <p:nvSpPr>
          <p:cNvPr id="6" name="CuadroTexto 5"/>
          <p:cNvSpPr txBox="1"/>
          <p:nvPr/>
        </p:nvSpPr>
        <p:spPr>
          <a:xfrm>
            <a:off x="327992" y="2441547"/>
            <a:ext cx="8366760" cy="2862322"/>
          </a:xfrm>
          <a:prstGeom prst="rect">
            <a:avLst/>
          </a:prstGeom>
          <a:noFill/>
        </p:spPr>
        <p:txBody>
          <a:bodyPr wrap="square" rtlCol="0">
            <a:spAutoFit/>
          </a:bodyPr>
          <a:lstStyle/>
          <a:p>
            <a:pPr algn="just" defTabSz="685800">
              <a:defRPr/>
            </a:pPr>
            <a:r>
              <a:rPr lang="es-ES" sz="3000" dirty="0">
                <a:solidFill>
                  <a:prstClr val="black"/>
                </a:solidFill>
                <a:latin typeface="Viner Hand ITC" panose="03070502030502020203" pitchFamily="66" charset="0"/>
              </a:rPr>
              <a:t>Los juegos de mesa de “toda la vida”, a los que hoy en día se han sumado los videojuegos y las apps, también se pueden introducir en el aula y pueden llegar a ser un apoyo importante en la tarea del profesor. El objetivo y finalidad de este tipo de recursos es divertir. </a:t>
            </a:r>
          </a:p>
        </p:txBody>
      </p:sp>
    </p:spTree>
    <p:extLst>
      <p:ext uri="{BB962C8B-B14F-4D97-AF65-F5344CB8AC3E}">
        <p14:creationId xmlns:p14="http://schemas.microsoft.com/office/powerpoint/2010/main" val="520616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097" t="15788" r="6748" b="8530"/>
          <a:stretch/>
        </p:blipFill>
        <p:spPr>
          <a:xfrm>
            <a:off x="874196" y="817601"/>
            <a:ext cx="7685180" cy="4776233"/>
          </a:xfrm>
          <a:prstGeom prst="rect">
            <a:avLst/>
          </a:prstGeom>
        </p:spPr>
      </p:pic>
      <p:sp>
        <p:nvSpPr>
          <p:cNvPr id="4" name="Rectángulo 3"/>
          <p:cNvSpPr/>
          <p:nvPr/>
        </p:nvSpPr>
        <p:spPr>
          <a:xfrm>
            <a:off x="503066" y="5538733"/>
            <a:ext cx="2237536" cy="507831"/>
          </a:xfrm>
          <a:prstGeom prst="rect">
            <a:avLst/>
          </a:prstGeom>
        </p:spPr>
        <p:txBody>
          <a:bodyPr wrap="none">
            <a:spAutoFit/>
          </a:bodyPr>
          <a:lstStyle/>
          <a:p>
            <a:pPr defTabSz="685800">
              <a:defRPr/>
            </a:pPr>
            <a:r>
              <a:rPr lang="es-ES" sz="1350" dirty="0">
                <a:solidFill>
                  <a:prstClr val="black"/>
                </a:solidFill>
                <a:latin typeface="Calibri" panose="020F0502020204030204"/>
                <a:hlinkClick r:id="rId3"/>
              </a:rPr>
              <a:t>http://www.aulaplaneta.com</a:t>
            </a:r>
            <a:endParaRPr lang="es-ES" sz="1350" dirty="0">
              <a:solidFill>
                <a:prstClr val="black"/>
              </a:solidFill>
              <a:latin typeface="Calibri" panose="020F0502020204030204"/>
            </a:endParaRPr>
          </a:p>
          <a:p>
            <a:pPr defTabSz="685800">
              <a:defRPr/>
            </a:pPr>
            <a:endParaRPr lang="es-ES" sz="1350" dirty="0">
              <a:solidFill>
                <a:prstClr val="black"/>
              </a:solidFill>
              <a:latin typeface="Calibri" panose="020F0502020204030204"/>
            </a:endParaRPr>
          </a:p>
        </p:txBody>
      </p:sp>
      <p:sp>
        <p:nvSpPr>
          <p:cNvPr id="5" name="CuadroTexto 4"/>
          <p:cNvSpPr txBox="1"/>
          <p:nvPr/>
        </p:nvSpPr>
        <p:spPr>
          <a:xfrm>
            <a:off x="2915816" y="2420888"/>
            <a:ext cx="3601941" cy="1569660"/>
          </a:xfrm>
          <a:prstGeom prst="rect">
            <a:avLst/>
          </a:prstGeom>
          <a:noFill/>
        </p:spPr>
        <p:txBody>
          <a:bodyPr wrap="square" rtlCol="0">
            <a:spAutoFit/>
          </a:bodyPr>
          <a:lstStyle/>
          <a:p>
            <a:pPr algn="ctr" defTabSz="685800">
              <a:defRPr/>
            </a:pPr>
            <a:r>
              <a:rPr lang="es-ES" sz="4050" b="1" dirty="0">
                <a:solidFill>
                  <a:srgbClr val="EB5715"/>
                </a:solidFill>
                <a:latin typeface="Calibri" panose="020F0502020204030204"/>
              </a:rPr>
              <a:t>BENEFICIOS</a:t>
            </a:r>
          </a:p>
          <a:p>
            <a:pPr defTabSz="685800">
              <a:defRPr/>
            </a:pPr>
            <a:endParaRPr lang="es-ES" sz="1350" dirty="0">
              <a:solidFill>
                <a:prstClr val="black"/>
              </a:solidFill>
              <a:latin typeface="Calibri" panose="020F0502020204030204"/>
            </a:endParaRPr>
          </a:p>
          <a:p>
            <a:pPr algn="ctr" defTabSz="685800">
              <a:defRPr/>
            </a:pPr>
            <a:r>
              <a:rPr lang="es-ES" sz="2100" b="1" dirty="0" err="1">
                <a:solidFill>
                  <a:srgbClr val="7030A0"/>
                </a:solidFill>
                <a:latin typeface="Calibri" panose="020F0502020204030204"/>
              </a:rPr>
              <a:t>Gamificación</a:t>
            </a:r>
            <a:r>
              <a:rPr lang="es-ES" sz="2100" b="1" dirty="0">
                <a:solidFill>
                  <a:srgbClr val="7030A0"/>
                </a:solidFill>
                <a:latin typeface="Calibri" panose="020F0502020204030204"/>
              </a:rPr>
              <a:t> y Aprendizaje Basado en Juegos</a:t>
            </a:r>
          </a:p>
        </p:txBody>
      </p:sp>
    </p:spTree>
    <p:extLst>
      <p:ext uri="{BB962C8B-B14F-4D97-AF65-F5344CB8AC3E}">
        <p14:creationId xmlns:p14="http://schemas.microsoft.com/office/powerpoint/2010/main" val="299416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10320" b="6310"/>
          <a:stretch/>
        </p:blipFill>
        <p:spPr>
          <a:xfrm>
            <a:off x="262889" y="181968"/>
            <a:ext cx="3933893" cy="6559400"/>
          </a:xfrm>
          <a:prstGeom prst="rect">
            <a:avLst/>
          </a:prstGeom>
        </p:spPr>
      </p:pic>
      <p:sp>
        <p:nvSpPr>
          <p:cNvPr id="6" name="Rectángulo 5"/>
          <p:cNvSpPr/>
          <p:nvPr/>
        </p:nvSpPr>
        <p:spPr>
          <a:xfrm>
            <a:off x="4136399" y="2075805"/>
            <a:ext cx="4188617" cy="2839239"/>
          </a:xfrm>
          <a:prstGeom prst="rect">
            <a:avLst/>
          </a:prstGeom>
          <a:noFill/>
        </p:spPr>
        <p:txBody>
          <a:bodyPr wrap="square" lIns="68580" tIns="34290" rIns="68580" bIns="34290">
            <a:spAutoFit/>
          </a:bodyPr>
          <a:lstStyle/>
          <a:p>
            <a:pPr algn="ctr" defTabSz="685800">
              <a:defRPr/>
            </a:pPr>
            <a:r>
              <a:rPr lang="es-ES" sz="60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Elementos </a:t>
            </a:r>
          </a:p>
          <a:p>
            <a:pPr algn="ctr" defTabSz="685800">
              <a:defRPr/>
            </a:pPr>
            <a:r>
              <a:rPr lang="es-ES" sz="60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del </a:t>
            </a:r>
          </a:p>
          <a:p>
            <a:pPr algn="ctr" defTabSz="685800">
              <a:defRPr/>
            </a:pPr>
            <a:r>
              <a:rPr lang="es-ES" sz="60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juego</a:t>
            </a:r>
          </a:p>
        </p:txBody>
      </p:sp>
    </p:spTree>
    <p:extLst>
      <p:ext uri="{BB962C8B-B14F-4D97-AF65-F5344CB8AC3E}">
        <p14:creationId xmlns:p14="http://schemas.microsoft.com/office/powerpoint/2010/main" val="321518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35487" y="1091051"/>
            <a:ext cx="4795845" cy="4653683"/>
          </a:xfrm>
          <a:prstGeom prst="rect">
            <a:avLst/>
          </a:prstGeom>
        </p:spPr>
      </p:pic>
      <p:sp>
        <p:nvSpPr>
          <p:cNvPr id="2" name="Rectángulo 1"/>
          <p:cNvSpPr/>
          <p:nvPr/>
        </p:nvSpPr>
        <p:spPr>
          <a:xfrm>
            <a:off x="5829084" y="2933665"/>
            <a:ext cx="2757550" cy="692497"/>
          </a:xfrm>
          <a:prstGeom prst="rect">
            <a:avLst/>
          </a:prstGeom>
          <a:noFill/>
        </p:spPr>
        <p:txBody>
          <a:bodyPr wrap="none" lIns="68580" tIns="34290" rIns="68580" bIns="34290">
            <a:spAutoFit/>
          </a:bodyPr>
          <a:lstStyle/>
          <a:p>
            <a:pPr algn="ctr" defTabSz="685800">
              <a:defRPr/>
            </a:pPr>
            <a:r>
              <a:rPr lang="es-ES" sz="40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JUGADORES</a:t>
            </a:r>
          </a:p>
        </p:txBody>
      </p:sp>
    </p:spTree>
    <p:extLst>
      <p:ext uri="{BB962C8B-B14F-4D97-AF65-F5344CB8AC3E}">
        <p14:creationId xmlns:p14="http://schemas.microsoft.com/office/powerpoint/2010/main" val="3144734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60032" y="2348880"/>
            <a:ext cx="2376264" cy="2376264"/>
          </a:xfrm>
          <a:prstGeom prst="rect">
            <a:avLst/>
          </a:prstGeom>
        </p:spPr>
      </p:pic>
      <p:pic>
        <p:nvPicPr>
          <p:cNvPr id="5" name="Imagen 4"/>
          <p:cNvPicPr>
            <a:picLocks noChangeAspect="1"/>
          </p:cNvPicPr>
          <p:nvPr/>
        </p:nvPicPr>
        <p:blipFill>
          <a:blip r:embed="rId3"/>
          <a:stretch>
            <a:fillRect/>
          </a:stretch>
        </p:blipFill>
        <p:spPr>
          <a:xfrm>
            <a:off x="4453505" y="5157192"/>
            <a:ext cx="3189318" cy="1424237"/>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988840"/>
            <a:ext cx="3150944" cy="4720139"/>
          </a:xfrm>
          <a:prstGeom prst="rect">
            <a:avLst/>
          </a:prstGeom>
        </p:spPr>
      </p:pic>
      <p:pic>
        <p:nvPicPr>
          <p:cNvPr id="2" name="Imagen 1"/>
          <p:cNvPicPr>
            <a:picLocks noChangeAspect="1"/>
          </p:cNvPicPr>
          <p:nvPr/>
        </p:nvPicPr>
        <p:blipFill rotWithShape="1">
          <a:blip r:embed="rId5"/>
          <a:srcRect l="14189" t="18018" r="15541" b="59159"/>
          <a:stretch/>
        </p:blipFill>
        <p:spPr>
          <a:xfrm>
            <a:off x="417150" y="332656"/>
            <a:ext cx="8259305" cy="1368152"/>
          </a:xfrm>
          <a:prstGeom prst="rect">
            <a:avLst/>
          </a:prstGeom>
        </p:spPr>
      </p:pic>
    </p:spTree>
    <p:extLst>
      <p:ext uri="{BB962C8B-B14F-4D97-AF65-F5344CB8AC3E}">
        <p14:creationId xmlns:p14="http://schemas.microsoft.com/office/powerpoint/2010/main" val="30904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hlinkClick r:id="rId2"/>
          </p:cNvPr>
          <p:cNvPicPr>
            <a:picLocks noChangeAspect="1"/>
          </p:cNvPicPr>
          <p:nvPr/>
        </p:nvPicPr>
        <p:blipFill>
          <a:blip r:embed="rId3"/>
          <a:stretch>
            <a:fillRect/>
          </a:stretch>
        </p:blipFill>
        <p:spPr>
          <a:xfrm>
            <a:off x="544726" y="1208660"/>
            <a:ext cx="3271838" cy="3271838"/>
          </a:xfrm>
          <a:prstGeom prst="rect">
            <a:avLst/>
          </a:prstGeom>
        </p:spPr>
      </p:pic>
      <p:sp>
        <p:nvSpPr>
          <p:cNvPr id="5" name="CuadroTexto 4"/>
          <p:cNvSpPr txBox="1"/>
          <p:nvPr/>
        </p:nvSpPr>
        <p:spPr>
          <a:xfrm>
            <a:off x="4234070" y="1531123"/>
            <a:ext cx="4699221" cy="3416320"/>
          </a:xfrm>
          <a:prstGeom prst="rect">
            <a:avLst/>
          </a:prstGeom>
          <a:noFill/>
        </p:spPr>
        <p:txBody>
          <a:bodyPr wrap="square" rtlCol="0">
            <a:spAutoFit/>
          </a:bodyPr>
          <a:lstStyle/>
          <a:p>
            <a:pPr algn="ctr" defTabSz="685800">
              <a:defRPr/>
            </a:pPr>
            <a:r>
              <a:rPr lang="es-ES" sz="5400" dirty="0">
                <a:solidFill>
                  <a:prstClr val="black"/>
                </a:solidFill>
                <a:latin typeface="Snap ITC" panose="04040A07060A02020202" pitchFamily="82" charset="0"/>
              </a:rPr>
              <a:t>¿qué tipos de </a:t>
            </a:r>
            <a:r>
              <a:rPr lang="es-ES" sz="5400" dirty="0" err="1">
                <a:solidFill>
                  <a:prstClr val="black"/>
                </a:solidFill>
                <a:latin typeface="Snap ITC" panose="04040A07060A02020202" pitchFamily="82" charset="0"/>
              </a:rPr>
              <a:t>gamers</a:t>
            </a:r>
            <a:r>
              <a:rPr lang="es-ES" sz="5400" dirty="0">
                <a:solidFill>
                  <a:prstClr val="black"/>
                </a:solidFill>
                <a:latin typeface="Snap ITC" panose="04040A07060A02020202" pitchFamily="82" charset="0"/>
              </a:rPr>
              <a:t> tienes en clase?</a:t>
            </a:r>
          </a:p>
        </p:txBody>
      </p:sp>
      <p:sp>
        <p:nvSpPr>
          <p:cNvPr id="2" name="CuadroTexto 1"/>
          <p:cNvSpPr txBox="1"/>
          <p:nvPr/>
        </p:nvSpPr>
        <p:spPr>
          <a:xfrm>
            <a:off x="661946" y="5019758"/>
            <a:ext cx="3285876" cy="646331"/>
          </a:xfrm>
          <a:prstGeom prst="rect">
            <a:avLst/>
          </a:prstGeom>
          <a:noFill/>
        </p:spPr>
        <p:txBody>
          <a:bodyPr wrap="square" rtlCol="0">
            <a:spAutoFit/>
          </a:bodyPr>
          <a:lstStyle/>
          <a:p>
            <a:pPr defTabSz="685800">
              <a:defRPr/>
            </a:pPr>
            <a:r>
              <a:rPr lang="es-ES" sz="3600" dirty="0">
                <a:solidFill>
                  <a:prstClr val="black"/>
                </a:solidFill>
                <a:latin typeface="Calibri" panose="020F0502020204030204"/>
                <a:hlinkClick r:id="rId2"/>
              </a:rPr>
              <a:t>Test</a:t>
            </a:r>
            <a:r>
              <a:rPr lang="es-ES" sz="1350" dirty="0">
                <a:solidFill>
                  <a:prstClr val="black"/>
                </a:solidFill>
                <a:latin typeface="Calibri" panose="020F0502020204030204"/>
              </a:rPr>
              <a:t> </a:t>
            </a:r>
          </a:p>
        </p:txBody>
      </p:sp>
      <p:sp>
        <p:nvSpPr>
          <p:cNvPr id="3" name="CuadroTexto 2"/>
          <p:cNvSpPr txBox="1"/>
          <p:nvPr/>
        </p:nvSpPr>
        <p:spPr>
          <a:xfrm>
            <a:off x="4019384" y="5083779"/>
            <a:ext cx="4860236" cy="646331"/>
          </a:xfrm>
          <a:prstGeom prst="rect">
            <a:avLst/>
          </a:prstGeom>
          <a:noFill/>
        </p:spPr>
        <p:txBody>
          <a:bodyPr wrap="square" rtlCol="0">
            <a:spAutoFit/>
          </a:bodyPr>
          <a:lstStyle/>
          <a:p>
            <a:pPr defTabSz="685800">
              <a:defRPr/>
            </a:pPr>
            <a:r>
              <a:rPr lang="es-ES" sz="3600" b="1" dirty="0">
                <a:solidFill>
                  <a:srgbClr val="5B9BD5">
                    <a:lumMod val="50000"/>
                  </a:srgbClr>
                </a:solidFill>
                <a:latin typeface="Calibri" panose="020F0502020204030204"/>
              </a:rPr>
              <a:t>Juego y observación</a:t>
            </a:r>
          </a:p>
        </p:txBody>
      </p:sp>
    </p:spTree>
    <p:extLst>
      <p:ext uri="{BB962C8B-B14F-4D97-AF65-F5344CB8AC3E}">
        <p14:creationId xmlns:p14="http://schemas.microsoft.com/office/powerpoint/2010/main" val="1880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8067" y="971680"/>
            <a:ext cx="3614900" cy="900246"/>
          </a:xfrm>
          <a:prstGeom prst="rect">
            <a:avLst/>
          </a:prstGeom>
          <a:noFill/>
        </p:spPr>
        <p:txBody>
          <a:bodyPr wrap="none" lIns="68580" tIns="34290" rIns="68580" bIns="34290">
            <a:spAutoFit/>
          </a:bodyPr>
          <a:lstStyle/>
          <a:p>
            <a:pPr algn="ctr" defTabSz="685800">
              <a:defRPr/>
            </a:pPr>
            <a:r>
              <a:rPr lang="es-E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MECÁNICAS</a:t>
            </a:r>
          </a:p>
        </p:txBody>
      </p:sp>
      <p:sp>
        <p:nvSpPr>
          <p:cNvPr id="3" name="CuadroTexto 2"/>
          <p:cNvSpPr txBox="1"/>
          <p:nvPr/>
        </p:nvSpPr>
        <p:spPr>
          <a:xfrm>
            <a:off x="369736" y="2342156"/>
            <a:ext cx="8205746" cy="2862322"/>
          </a:xfrm>
          <a:prstGeom prst="rect">
            <a:avLst/>
          </a:prstGeom>
          <a:noFill/>
        </p:spPr>
        <p:txBody>
          <a:bodyPr wrap="square" rtlCol="0">
            <a:spAutoFit/>
          </a:bodyPr>
          <a:lstStyle/>
          <a:p>
            <a:pPr algn="ctr" defTabSz="685800">
              <a:defRPr/>
            </a:pPr>
            <a:r>
              <a:rPr lang="es-ES" sz="4500" dirty="0">
                <a:solidFill>
                  <a:prstClr val="black"/>
                </a:solidFill>
                <a:latin typeface="Calibri" panose="020F0502020204030204"/>
              </a:rPr>
              <a:t>Reglas que explican con qué elementos se va a interactuar en el juego y qué hay que hacer para conseguir el objetivo</a:t>
            </a:r>
          </a:p>
        </p:txBody>
      </p:sp>
    </p:spTree>
    <p:extLst>
      <p:ext uri="{BB962C8B-B14F-4D97-AF65-F5344CB8AC3E}">
        <p14:creationId xmlns:p14="http://schemas.microsoft.com/office/powerpoint/2010/main" val="3703346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21089"/>
          <a:stretch/>
        </p:blipFill>
        <p:spPr>
          <a:xfrm>
            <a:off x="1" y="1548168"/>
            <a:ext cx="9143999" cy="4050047"/>
          </a:xfrm>
          <a:prstGeom prst="rect">
            <a:avLst/>
          </a:prstGeom>
        </p:spPr>
      </p:pic>
    </p:spTree>
    <p:extLst>
      <p:ext uri="{BB962C8B-B14F-4D97-AF65-F5344CB8AC3E}">
        <p14:creationId xmlns:p14="http://schemas.microsoft.com/office/powerpoint/2010/main" val="17755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5480" y="971680"/>
            <a:ext cx="3540073" cy="900246"/>
          </a:xfrm>
          <a:prstGeom prst="rect">
            <a:avLst/>
          </a:prstGeom>
          <a:noFill/>
        </p:spPr>
        <p:txBody>
          <a:bodyPr wrap="none" lIns="68580" tIns="34290" rIns="68580" bIns="34290">
            <a:spAutoFit/>
          </a:bodyPr>
          <a:lstStyle/>
          <a:p>
            <a:pPr algn="ctr" defTabSz="685800">
              <a:defRPr/>
            </a:pPr>
            <a:r>
              <a:rPr lang="es-E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DINÁMICAS</a:t>
            </a:r>
          </a:p>
        </p:txBody>
      </p:sp>
      <p:sp>
        <p:nvSpPr>
          <p:cNvPr id="3" name="CuadroTexto 2"/>
          <p:cNvSpPr txBox="1"/>
          <p:nvPr/>
        </p:nvSpPr>
        <p:spPr>
          <a:xfrm>
            <a:off x="327991" y="2168203"/>
            <a:ext cx="8205746" cy="3554819"/>
          </a:xfrm>
          <a:prstGeom prst="rect">
            <a:avLst/>
          </a:prstGeom>
          <a:noFill/>
        </p:spPr>
        <p:txBody>
          <a:bodyPr wrap="square" rtlCol="0">
            <a:spAutoFit/>
          </a:bodyPr>
          <a:lstStyle/>
          <a:p>
            <a:pPr algn="ctr" defTabSz="685800">
              <a:defRPr/>
            </a:pPr>
            <a:r>
              <a:rPr lang="es-ES" sz="4500" dirty="0">
                <a:solidFill>
                  <a:prstClr val="black"/>
                </a:solidFill>
                <a:latin typeface="Calibri" panose="020F0502020204030204"/>
              </a:rPr>
              <a:t>Relacionadas con la motivación y con el comportamiento del jugador ante las mecánicas. Es lo que el jugador experimenta mientras juega</a:t>
            </a:r>
          </a:p>
        </p:txBody>
      </p:sp>
    </p:spTree>
    <p:extLst>
      <p:ext uri="{BB962C8B-B14F-4D97-AF65-F5344CB8AC3E}">
        <p14:creationId xmlns:p14="http://schemas.microsoft.com/office/powerpoint/2010/main" val="375420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4852"/>
          <a:stretch/>
        </p:blipFill>
        <p:spPr>
          <a:xfrm>
            <a:off x="110615" y="1052736"/>
            <a:ext cx="8983317" cy="5068377"/>
          </a:xfrm>
          <a:prstGeom prst="rect">
            <a:avLst/>
          </a:prstGeom>
        </p:spPr>
      </p:pic>
    </p:spTree>
    <p:extLst>
      <p:ext uri="{BB962C8B-B14F-4D97-AF65-F5344CB8AC3E}">
        <p14:creationId xmlns:p14="http://schemas.microsoft.com/office/powerpoint/2010/main" val="148564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1895" y="959752"/>
            <a:ext cx="3479543" cy="900246"/>
          </a:xfrm>
          <a:prstGeom prst="rect">
            <a:avLst/>
          </a:prstGeom>
          <a:noFill/>
        </p:spPr>
        <p:txBody>
          <a:bodyPr wrap="none" lIns="68580" tIns="34290" rIns="68580" bIns="34290">
            <a:spAutoFit/>
          </a:bodyPr>
          <a:lstStyle/>
          <a:p>
            <a:pPr algn="ctr" defTabSz="685800">
              <a:defRPr/>
            </a:pPr>
            <a:r>
              <a:rPr lang="es-E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NARRATIVA</a:t>
            </a:r>
          </a:p>
        </p:txBody>
      </p:sp>
      <p:sp>
        <p:nvSpPr>
          <p:cNvPr id="3" name="CuadroTexto 2"/>
          <p:cNvSpPr txBox="1"/>
          <p:nvPr/>
        </p:nvSpPr>
        <p:spPr>
          <a:xfrm>
            <a:off x="327991" y="2168203"/>
            <a:ext cx="8205746" cy="3139321"/>
          </a:xfrm>
          <a:prstGeom prst="rect">
            <a:avLst/>
          </a:prstGeom>
          <a:noFill/>
        </p:spPr>
        <p:txBody>
          <a:bodyPr wrap="square" rtlCol="0">
            <a:spAutoFit/>
          </a:bodyPr>
          <a:lstStyle/>
          <a:p>
            <a:pPr algn="ctr" defTabSz="685800">
              <a:defRPr/>
            </a:pPr>
            <a:r>
              <a:rPr lang="es-ES" sz="3300" dirty="0">
                <a:solidFill>
                  <a:prstClr val="black"/>
                </a:solidFill>
                <a:latin typeface="Calibri" panose="020F0502020204030204"/>
              </a:rPr>
              <a:t>Elemento esencial de un sistema </a:t>
            </a:r>
            <a:r>
              <a:rPr lang="es-ES" sz="3300" dirty="0" err="1">
                <a:solidFill>
                  <a:prstClr val="black"/>
                </a:solidFill>
                <a:latin typeface="Calibri" panose="020F0502020204030204"/>
              </a:rPr>
              <a:t>gamificado</a:t>
            </a:r>
            <a:r>
              <a:rPr lang="es-ES" sz="3300" dirty="0">
                <a:solidFill>
                  <a:prstClr val="black"/>
                </a:solidFill>
                <a:latin typeface="Calibri" panose="020F0502020204030204"/>
              </a:rPr>
              <a:t> ya que va a servir para captar la atención y crear expectación de los usuarios. Es la temática o historia de la que va a tratar el juego. Es muy conveniente que sea de interés por las personas que van a participar</a:t>
            </a:r>
            <a:endParaRPr lang="es-ES" sz="4500" dirty="0">
              <a:solidFill>
                <a:prstClr val="black"/>
              </a:solidFill>
              <a:latin typeface="Calibri" panose="020F0502020204030204"/>
            </a:endParaRPr>
          </a:p>
        </p:txBody>
      </p:sp>
    </p:spTree>
    <p:extLst>
      <p:ext uri="{BB962C8B-B14F-4D97-AF65-F5344CB8AC3E}">
        <p14:creationId xmlns:p14="http://schemas.microsoft.com/office/powerpoint/2010/main" val="23144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788024" y="2780928"/>
            <a:ext cx="1508760" cy="1015663"/>
          </a:xfrm>
          <a:prstGeom prst="rect">
            <a:avLst/>
          </a:prstGeom>
          <a:noFill/>
        </p:spPr>
        <p:txBody>
          <a:bodyPr wrap="square" rtlCol="0">
            <a:spAutoFit/>
          </a:bodyPr>
          <a:lstStyle/>
          <a:p>
            <a:pPr defTabSz="685800">
              <a:defRPr/>
            </a:pPr>
            <a:r>
              <a:rPr lang="es-ES" sz="6000" dirty="0">
                <a:solidFill>
                  <a:srgbClr val="C00000"/>
                </a:solidFill>
                <a:latin typeface="Calibri" panose="020F0502020204030204"/>
              </a:rPr>
              <a:t>S</a:t>
            </a:r>
          </a:p>
        </p:txBody>
      </p:sp>
      <p:sp>
        <p:nvSpPr>
          <p:cNvPr id="2" name="CuadroTexto 1"/>
          <p:cNvSpPr txBox="1"/>
          <p:nvPr/>
        </p:nvSpPr>
        <p:spPr>
          <a:xfrm>
            <a:off x="2843808" y="2888649"/>
            <a:ext cx="2376264" cy="800219"/>
          </a:xfrm>
          <a:prstGeom prst="rect">
            <a:avLst/>
          </a:prstGeom>
          <a:noFill/>
        </p:spPr>
        <p:txBody>
          <a:bodyPr wrap="square" rtlCol="0">
            <a:spAutoFit/>
          </a:bodyPr>
          <a:lstStyle/>
          <a:p>
            <a:endParaRPr lang="es-ES" dirty="0"/>
          </a:p>
          <a:p>
            <a:r>
              <a:rPr lang="es-ES" sz="2800" dirty="0"/>
              <a:t>herramientas</a:t>
            </a:r>
          </a:p>
        </p:txBody>
      </p:sp>
    </p:spTree>
    <p:extLst>
      <p:ext uri="{BB962C8B-B14F-4D97-AF65-F5344CB8AC3E}">
        <p14:creationId xmlns:p14="http://schemas.microsoft.com/office/powerpoint/2010/main" val="26739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1 CuadroTexto"/>
          <p:cNvSpPr txBox="1"/>
          <p:nvPr/>
        </p:nvSpPr>
        <p:spPr>
          <a:xfrm>
            <a:off x="1592796" y="1253446"/>
            <a:ext cx="4860540" cy="600164"/>
          </a:xfrm>
          <a:prstGeom prst="rect">
            <a:avLst/>
          </a:prstGeom>
          <a:noFill/>
          <a:ln w="7620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srgbClr val="FFC000"/>
                </a:solidFill>
                <a:effectLst/>
                <a:uLnTx/>
                <a:uFillTx/>
                <a:latin typeface="Calibri" panose="020F0502020204030204"/>
                <a:ea typeface="+mn-ea"/>
                <a:cs typeface="+mn-cs"/>
              </a:rPr>
              <a:t>NARRATIVA, ESTÉTICA</a:t>
            </a:r>
            <a:endPar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2"/>
          <a:stretch>
            <a:fillRect/>
          </a:stretch>
        </p:blipFill>
        <p:spPr>
          <a:xfrm>
            <a:off x="2664355" y="2487016"/>
            <a:ext cx="2944623" cy="1092803"/>
          </a:xfrm>
          <a:prstGeom prst="rect">
            <a:avLst/>
          </a:prstGeom>
        </p:spPr>
      </p:pic>
      <p:pic>
        <p:nvPicPr>
          <p:cNvPr id="6" name="Imagen 5"/>
          <p:cNvPicPr>
            <a:picLocks noChangeAspect="1"/>
          </p:cNvPicPr>
          <p:nvPr/>
        </p:nvPicPr>
        <p:blipFill>
          <a:blip r:embed="rId3"/>
          <a:stretch>
            <a:fillRect/>
          </a:stretch>
        </p:blipFill>
        <p:spPr>
          <a:xfrm>
            <a:off x="1028100" y="4236308"/>
            <a:ext cx="2400508" cy="1092803"/>
          </a:xfrm>
          <a:prstGeom prst="rect">
            <a:avLst/>
          </a:prstGeom>
        </p:spPr>
      </p:pic>
      <p:pic>
        <p:nvPicPr>
          <p:cNvPr id="7" name="Imagen 6"/>
          <p:cNvPicPr>
            <a:picLocks noChangeAspect="1"/>
          </p:cNvPicPr>
          <p:nvPr/>
        </p:nvPicPr>
        <p:blipFill>
          <a:blip r:embed="rId4"/>
          <a:stretch>
            <a:fillRect/>
          </a:stretch>
        </p:blipFill>
        <p:spPr>
          <a:xfrm>
            <a:off x="5728287" y="4069331"/>
            <a:ext cx="2994920" cy="887045"/>
          </a:xfrm>
          <a:prstGeom prst="rect">
            <a:avLst/>
          </a:prstGeom>
        </p:spPr>
      </p:pic>
    </p:spTree>
    <p:extLst>
      <p:ext uri="{BB962C8B-B14F-4D97-AF65-F5344CB8AC3E}">
        <p14:creationId xmlns:p14="http://schemas.microsoft.com/office/powerpoint/2010/main" val="276755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20901" y="1680210"/>
            <a:ext cx="3271464" cy="3271464"/>
          </a:xfrm>
          <a:prstGeom prst="rect">
            <a:avLst/>
          </a:prstGeom>
        </p:spPr>
      </p:pic>
      <p:pic>
        <p:nvPicPr>
          <p:cNvPr id="4" name="Imagen 3"/>
          <p:cNvPicPr>
            <a:picLocks noChangeAspect="1"/>
          </p:cNvPicPr>
          <p:nvPr/>
        </p:nvPicPr>
        <p:blipFill>
          <a:blip r:embed="rId3"/>
          <a:stretch>
            <a:fillRect/>
          </a:stretch>
        </p:blipFill>
        <p:spPr>
          <a:xfrm>
            <a:off x="5092888" y="1373826"/>
            <a:ext cx="2713062" cy="1707801"/>
          </a:xfrm>
          <a:prstGeom prst="rect">
            <a:avLst/>
          </a:prstGeom>
        </p:spPr>
      </p:pic>
      <p:pic>
        <p:nvPicPr>
          <p:cNvPr id="8" name="Imagen 7"/>
          <p:cNvPicPr>
            <a:picLocks noChangeAspect="1"/>
          </p:cNvPicPr>
          <p:nvPr/>
        </p:nvPicPr>
        <p:blipFill>
          <a:blip r:embed="rId4"/>
          <a:stretch>
            <a:fillRect/>
          </a:stretch>
        </p:blipFill>
        <p:spPr>
          <a:xfrm>
            <a:off x="5092888" y="3827063"/>
            <a:ext cx="2687183" cy="1696569"/>
          </a:xfrm>
          <a:prstGeom prst="rect">
            <a:avLst/>
          </a:prstGeom>
        </p:spPr>
      </p:pic>
    </p:spTree>
    <p:extLst>
      <p:ext uri="{BB962C8B-B14F-4D97-AF65-F5344CB8AC3E}">
        <p14:creationId xmlns:p14="http://schemas.microsoft.com/office/powerpoint/2010/main" val="356297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11" y="1073701"/>
            <a:ext cx="4840646" cy="184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30" t="25535" r="34652" b="22930"/>
          <a:stretch/>
        </p:blipFill>
        <p:spPr bwMode="auto">
          <a:xfrm>
            <a:off x="3053986" y="3612378"/>
            <a:ext cx="3034197" cy="220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570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504" y="1124744"/>
            <a:ext cx="4176464" cy="2505879"/>
          </a:xfrm>
          <a:prstGeom prst="rect">
            <a:avLst/>
          </a:prstGeom>
        </p:spPr>
      </p:pic>
      <p:pic>
        <p:nvPicPr>
          <p:cNvPr id="4" name="Imagen 3"/>
          <p:cNvPicPr>
            <a:picLocks noChangeAspect="1"/>
          </p:cNvPicPr>
          <p:nvPr/>
        </p:nvPicPr>
        <p:blipFill>
          <a:blip r:embed="rId3"/>
          <a:stretch>
            <a:fillRect/>
          </a:stretch>
        </p:blipFill>
        <p:spPr>
          <a:xfrm>
            <a:off x="5004048" y="3448284"/>
            <a:ext cx="3663730" cy="2060848"/>
          </a:xfrm>
          <a:prstGeom prst="rect">
            <a:avLst/>
          </a:prstGeom>
        </p:spPr>
      </p:pic>
      <p:pic>
        <p:nvPicPr>
          <p:cNvPr id="7" name="Imagen 6"/>
          <p:cNvPicPr>
            <a:picLocks noChangeAspect="1"/>
          </p:cNvPicPr>
          <p:nvPr/>
        </p:nvPicPr>
        <p:blipFill>
          <a:blip r:embed="rId4"/>
          <a:stretch>
            <a:fillRect/>
          </a:stretch>
        </p:blipFill>
        <p:spPr>
          <a:xfrm>
            <a:off x="4355976" y="689705"/>
            <a:ext cx="4585692" cy="2292846"/>
          </a:xfrm>
          <a:prstGeom prst="rect">
            <a:avLst/>
          </a:prstGeom>
        </p:spPr>
      </p:pic>
      <p:pic>
        <p:nvPicPr>
          <p:cNvPr id="10" name="Imagen 9"/>
          <p:cNvPicPr>
            <a:picLocks noChangeAspect="1"/>
          </p:cNvPicPr>
          <p:nvPr/>
        </p:nvPicPr>
        <p:blipFill>
          <a:blip r:embed="rId5"/>
          <a:stretch>
            <a:fillRect/>
          </a:stretch>
        </p:blipFill>
        <p:spPr>
          <a:xfrm>
            <a:off x="251520" y="4437112"/>
            <a:ext cx="4289741" cy="1587204"/>
          </a:xfrm>
          <a:prstGeom prst="rect">
            <a:avLst/>
          </a:prstGeom>
        </p:spPr>
      </p:pic>
    </p:spTree>
    <p:extLst>
      <p:ext uri="{BB962C8B-B14F-4D97-AF65-F5344CB8AC3E}">
        <p14:creationId xmlns:p14="http://schemas.microsoft.com/office/powerpoint/2010/main" val="1865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90" y="1102180"/>
            <a:ext cx="4017143" cy="226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567" y="3821099"/>
            <a:ext cx="3387814" cy="200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995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91" y="1256225"/>
            <a:ext cx="3214688"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12" t="19209" r="2907" b="47303"/>
          <a:stretch/>
        </p:blipFill>
        <p:spPr bwMode="auto">
          <a:xfrm>
            <a:off x="770192" y="3767427"/>
            <a:ext cx="7461889" cy="198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535" y="1653221"/>
            <a:ext cx="1760935" cy="173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576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2816805" y="1118024"/>
            <a:ext cx="4860540" cy="600164"/>
          </a:xfrm>
          <a:prstGeom prst="rect">
            <a:avLst/>
          </a:prstGeom>
          <a:noFill/>
          <a:ln w="7620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srgbClr val="FFC000"/>
                </a:solidFill>
                <a:effectLst/>
                <a:uLnTx/>
                <a:uFillTx/>
                <a:latin typeface="Calibri" panose="020F0502020204030204"/>
                <a:ea typeface="+mn-ea"/>
                <a:cs typeface="+mn-cs"/>
              </a:rPr>
              <a:t>NARRATIVA, ESTÉTICA</a:t>
            </a:r>
            <a:endPar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2 CuadroTexto"/>
          <p:cNvSpPr txBox="1"/>
          <p:nvPr/>
        </p:nvSpPr>
        <p:spPr>
          <a:xfrm>
            <a:off x="961357" y="2545006"/>
            <a:ext cx="4158462"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a:noFill/>
                </a:ln>
                <a:solidFill>
                  <a:prstClr val="black"/>
                </a:solidFill>
                <a:effectLst/>
                <a:uLnTx/>
                <a:uFillTx/>
                <a:latin typeface="Calibri" panose="020F0502020204030204"/>
                <a:ea typeface="+mn-ea"/>
                <a:cs typeface="+mn-cs"/>
              </a:rPr>
              <a:t>Identidades</a:t>
            </a:r>
          </a:p>
        </p:txBody>
      </p:sp>
      <p:sp>
        <p:nvSpPr>
          <p:cNvPr id="16" name="15 CuadroTexto"/>
          <p:cNvSpPr txBox="1"/>
          <p:nvPr/>
        </p:nvSpPr>
        <p:spPr>
          <a:xfrm>
            <a:off x="3372276" y="4422100"/>
            <a:ext cx="4428492"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Personajes o avatares</a:t>
            </a:r>
          </a:p>
        </p:txBody>
      </p:sp>
    </p:spTree>
    <p:extLst>
      <p:ext uri="{BB962C8B-B14F-4D97-AF65-F5344CB8AC3E}">
        <p14:creationId xmlns:p14="http://schemas.microsoft.com/office/powerpoint/2010/main" val="13640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p:cTn id="1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573792" y="1371998"/>
            <a:ext cx="2443728" cy="2386896"/>
          </a:xfrm>
          <a:prstGeom prst="rect">
            <a:avLst/>
          </a:prstGeom>
        </p:spPr>
      </p:pic>
      <p:pic>
        <p:nvPicPr>
          <p:cNvPr id="3" name="Imagen 2"/>
          <p:cNvPicPr>
            <a:picLocks noChangeAspect="1"/>
          </p:cNvPicPr>
          <p:nvPr/>
        </p:nvPicPr>
        <p:blipFill>
          <a:blip r:embed="rId4"/>
          <a:stretch>
            <a:fillRect/>
          </a:stretch>
        </p:blipFill>
        <p:spPr>
          <a:xfrm>
            <a:off x="3909906" y="2109581"/>
            <a:ext cx="4089002" cy="3066752"/>
          </a:xfrm>
          <a:prstGeom prst="rect">
            <a:avLst/>
          </a:prstGeom>
        </p:spPr>
      </p:pic>
    </p:spTree>
    <p:extLst>
      <p:ext uri="{BB962C8B-B14F-4D97-AF65-F5344CB8AC3E}">
        <p14:creationId xmlns:p14="http://schemas.microsoft.com/office/powerpoint/2010/main" val="219970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doll ma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95" y="1406329"/>
            <a:ext cx="5286028" cy="188786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91764" y="4618471"/>
            <a:ext cx="7720961" cy="7386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hlinkClick r:id="rId4"/>
              </a:rPr>
              <a:t>http://www.dolldivine.com/the-tudors-scene-maker.php</a:t>
            </a:r>
            <a:endParaRPr kumimoji="0" lang="es-E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5"/>
          <a:stretch>
            <a:fillRect/>
          </a:stretch>
        </p:blipFill>
        <p:spPr>
          <a:xfrm>
            <a:off x="6719300" y="1659663"/>
            <a:ext cx="1645716" cy="2465216"/>
          </a:xfrm>
          <a:prstGeom prst="rect">
            <a:avLst/>
          </a:prstGeom>
        </p:spPr>
      </p:pic>
    </p:spTree>
    <p:extLst>
      <p:ext uri="{BB962C8B-B14F-4D97-AF65-F5344CB8AC3E}">
        <p14:creationId xmlns:p14="http://schemas.microsoft.com/office/powerpoint/2010/main" val="375340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222692" y="1196530"/>
            <a:ext cx="4860540" cy="600164"/>
          </a:xfrm>
          <a:prstGeom prst="rect">
            <a:avLst/>
          </a:prstGeom>
          <a:noFill/>
          <a:ln w="7620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srgbClr val="FFC000"/>
                </a:solidFill>
                <a:effectLst/>
                <a:uLnTx/>
                <a:uFillTx/>
                <a:latin typeface="Calibri" panose="020F0502020204030204"/>
                <a:ea typeface="+mn-ea"/>
                <a:cs typeface="+mn-cs"/>
              </a:rPr>
              <a:t>MECÁNICAS, DINÁMICAS</a:t>
            </a:r>
            <a:endPar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2 CuadroTexto"/>
          <p:cNvSpPr txBox="1"/>
          <p:nvPr/>
        </p:nvSpPr>
        <p:spPr>
          <a:xfrm>
            <a:off x="1277421" y="2274155"/>
            <a:ext cx="4158462"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a:noFill/>
                </a:ln>
                <a:solidFill>
                  <a:prstClr val="black"/>
                </a:solidFill>
                <a:effectLst/>
                <a:uLnTx/>
                <a:uFillTx/>
                <a:latin typeface="Calibri" panose="020F0502020204030204"/>
                <a:ea typeface="+mn-ea"/>
                <a:cs typeface="+mn-cs"/>
              </a:rPr>
              <a:t>Recompensas</a:t>
            </a:r>
          </a:p>
        </p:txBody>
      </p:sp>
      <p:sp>
        <p:nvSpPr>
          <p:cNvPr id="16" name="15 CuadroTexto"/>
          <p:cNvSpPr txBox="1"/>
          <p:nvPr/>
        </p:nvSpPr>
        <p:spPr>
          <a:xfrm>
            <a:off x="674897" y="3563148"/>
            <a:ext cx="6324225" cy="1615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rPr>
              <a:t>Puntos,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rPr>
              <a:t>Medallas o insignias, clasificaciones</a:t>
            </a:r>
          </a:p>
        </p:txBody>
      </p:sp>
      <p:pic>
        <p:nvPicPr>
          <p:cNvPr id="2" name="Imagen 1"/>
          <p:cNvPicPr>
            <a:picLocks noChangeAspect="1"/>
          </p:cNvPicPr>
          <p:nvPr/>
        </p:nvPicPr>
        <p:blipFill>
          <a:blip r:embed="rId3"/>
          <a:stretch>
            <a:fillRect/>
          </a:stretch>
        </p:blipFill>
        <p:spPr>
          <a:xfrm>
            <a:off x="3005826" y="4733057"/>
            <a:ext cx="1242138" cy="1228794"/>
          </a:xfrm>
          <a:prstGeom prst="rect">
            <a:avLst/>
          </a:prstGeom>
        </p:spPr>
      </p:pic>
      <p:pic>
        <p:nvPicPr>
          <p:cNvPr id="5" name="Imagen 4"/>
          <p:cNvPicPr>
            <a:picLocks noChangeAspect="1"/>
          </p:cNvPicPr>
          <p:nvPr/>
        </p:nvPicPr>
        <p:blipFill>
          <a:blip r:embed="rId4"/>
          <a:stretch>
            <a:fillRect/>
          </a:stretch>
        </p:blipFill>
        <p:spPr>
          <a:xfrm>
            <a:off x="4626006" y="4726385"/>
            <a:ext cx="1242138" cy="1242138"/>
          </a:xfrm>
          <a:prstGeom prst="rect">
            <a:avLst/>
          </a:prstGeom>
        </p:spPr>
      </p:pic>
      <p:pic>
        <p:nvPicPr>
          <p:cNvPr id="6" name="Imagen 5"/>
          <p:cNvPicPr>
            <a:picLocks noChangeAspect="1"/>
          </p:cNvPicPr>
          <p:nvPr/>
        </p:nvPicPr>
        <p:blipFill>
          <a:blip r:embed="rId5"/>
          <a:stretch>
            <a:fillRect/>
          </a:stretch>
        </p:blipFill>
        <p:spPr>
          <a:xfrm>
            <a:off x="6252459" y="4922982"/>
            <a:ext cx="1512485" cy="848943"/>
          </a:xfrm>
          <a:prstGeom prst="rect">
            <a:avLst/>
          </a:prstGeom>
        </p:spPr>
      </p:pic>
    </p:spTree>
    <p:extLst>
      <p:ext uri="{BB962C8B-B14F-4D97-AF65-F5344CB8AC3E}">
        <p14:creationId xmlns:p14="http://schemas.microsoft.com/office/powerpoint/2010/main" val="27809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p:cTn id="1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 calcmode="lin" valueType="num">
                                      <p:cBhvr>
                                        <p:cTn id="20"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10552" y="1232499"/>
            <a:ext cx="1759785" cy="1279336"/>
          </a:xfrm>
          <a:prstGeom prst="rect">
            <a:avLst/>
          </a:prstGeom>
        </p:spPr>
      </p:pic>
      <p:sp>
        <p:nvSpPr>
          <p:cNvPr id="5" name="Rectángulo 4"/>
          <p:cNvSpPr/>
          <p:nvPr/>
        </p:nvSpPr>
        <p:spPr>
          <a:xfrm>
            <a:off x="273418" y="1138658"/>
            <a:ext cx="2287806" cy="830997"/>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PUNTOS</a:t>
            </a:r>
          </a:p>
        </p:txBody>
      </p:sp>
      <p:pic>
        <p:nvPicPr>
          <p:cNvPr id="6" name="Imagen 5"/>
          <p:cNvPicPr>
            <a:picLocks noChangeAspect="1"/>
          </p:cNvPicPr>
          <p:nvPr/>
        </p:nvPicPr>
        <p:blipFill rotWithShape="1">
          <a:blip r:embed="rId3"/>
          <a:srcRect b="14155"/>
          <a:stretch/>
        </p:blipFill>
        <p:spPr>
          <a:xfrm>
            <a:off x="6352741" y="1232499"/>
            <a:ext cx="2079968" cy="1265828"/>
          </a:xfrm>
          <a:prstGeom prst="rect">
            <a:avLst/>
          </a:prstGeom>
        </p:spPr>
      </p:pic>
      <p:pic>
        <p:nvPicPr>
          <p:cNvPr id="7" name="Imagen 6"/>
          <p:cNvPicPr>
            <a:picLocks noChangeAspect="1"/>
          </p:cNvPicPr>
          <p:nvPr/>
        </p:nvPicPr>
        <p:blipFill>
          <a:blip r:embed="rId4"/>
          <a:stretch>
            <a:fillRect/>
          </a:stretch>
        </p:blipFill>
        <p:spPr>
          <a:xfrm>
            <a:off x="4152569" y="3263172"/>
            <a:ext cx="4572000" cy="2693194"/>
          </a:xfrm>
          <a:prstGeom prst="rect">
            <a:avLst/>
          </a:prstGeom>
        </p:spPr>
      </p:pic>
      <p:pic>
        <p:nvPicPr>
          <p:cNvPr id="8" name="Imagen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95708" y="2653365"/>
            <a:ext cx="2887410" cy="2997468"/>
          </a:xfrm>
          <a:prstGeom prst="rect">
            <a:avLst/>
          </a:prstGeom>
        </p:spPr>
      </p:pic>
    </p:spTree>
    <p:extLst>
      <p:ext uri="{BB962C8B-B14F-4D97-AF65-F5344CB8AC3E}">
        <p14:creationId xmlns:p14="http://schemas.microsoft.com/office/powerpoint/2010/main" val="4277096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96197" y="1138657"/>
            <a:ext cx="2590126"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NIVELES</a:t>
            </a:r>
          </a:p>
        </p:txBody>
      </p:sp>
      <mc:AlternateContent xmlns:mc="http://schemas.openxmlformats.org/markup-compatibility/2006">
        <mc:Choice xmlns:cx1="http://schemas.microsoft.com/office/drawing/2015/9/8/chartex" Requires="cx1">
          <p:graphicFrame>
            <p:nvGraphicFramePr>
              <p:cNvPr id="10" name="Gráfico 9"/>
              <p:cNvGraphicFramePr/>
              <p:nvPr/>
            </p:nvGraphicFramePr>
            <p:xfrm>
              <a:off x="1215224" y="2507660"/>
              <a:ext cx="5817594" cy="2758611"/>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0" name="Gráfico 9"/>
              <p:cNvPicPr>
                <a:picLocks noGrp="1" noRot="1" noChangeAspect="1" noMove="1" noResize="1" noEditPoints="1" noAdjustHandles="1" noChangeArrowheads="1" noChangeShapeType="1"/>
              </p:cNvPicPr>
              <p:nvPr/>
            </p:nvPicPr>
            <p:blipFill>
              <a:blip r:embed="rId3"/>
              <a:stretch>
                <a:fillRect/>
              </a:stretch>
            </p:blipFill>
            <p:spPr>
              <a:xfrm>
                <a:off x="1215224" y="2507660"/>
                <a:ext cx="5817594" cy="2758611"/>
              </a:xfrm>
              <a:prstGeom prst="rect">
                <a:avLst/>
              </a:prstGeom>
            </p:spPr>
          </p:pic>
        </mc:Fallback>
      </mc:AlternateContent>
    </p:spTree>
    <p:extLst>
      <p:ext uri="{BB962C8B-B14F-4D97-AF65-F5344CB8AC3E}">
        <p14:creationId xmlns:p14="http://schemas.microsoft.com/office/powerpoint/2010/main" val="387485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4895" y="988132"/>
            <a:ext cx="6144360"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CLASIFICACIONES</a:t>
            </a:r>
          </a:p>
        </p:txBody>
      </p:sp>
      <p:pic>
        <p:nvPicPr>
          <p:cNvPr id="2" name="Imagen 1"/>
          <p:cNvPicPr>
            <a:picLocks noChangeAspect="1"/>
          </p:cNvPicPr>
          <p:nvPr/>
        </p:nvPicPr>
        <p:blipFill>
          <a:blip r:embed="rId2"/>
          <a:stretch>
            <a:fillRect/>
          </a:stretch>
        </p:blipFill>
        <p:spPr>
          <a:xfrm>
            <a:off x="615894" y="2111253"/>
            <a:ext cx="4931739" cy="3658855"/>
          </a:xfrm>
          <a:prstGeom prst="rect">
            <a:avLst/>
          </a:prstGeom>
        </p:spPr>
      </p:pic>
      <p:pic>
        <p:nvPicPr>
          <p:cNvPr id="3" name="Imagen 2"/>
          <p:cNvPicPr>
            <a:picLocks noChangeAspect="1"/>
          </p:cNvPicPr>
          <p:nvPr/>
        </p:nvPicPr>
        <p:blipFill>
          <a:blip r:embed="rId3"/>
          <a:stretch>
            <a:fillRect/>
          </a:stretch>
        </p:blipFill>
        <p:spPr>
          <a:xfrm>
            <a:off x="6188529" y="3219326"/>
            <a:ext cx="2561545" cy="1442709"/>
          </a:xfrm>
          <a:prstGeom prst="rect">
            <a:avLst/>
          </a:prstGeom>
        </p:spPr>
      </p:pic>
    </p:spTree>
    <p:extLst>
      <p:ext uri="{BB962C8B-B14F-4D97-AF65-F5344CB8AC3E}">
        <p14:creationId xmlns:p14="http://schemas.microsoft.com/office/powerpoint/2010/main" val="4281089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4895" y="988132"/>
            <a:ext cx="6144360"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CLASIFICACIONES</a:t>
            </a:r>
          </a:p>
        </p:txBody>
      </p:sp>
      <p:pic>
        <p:nvPicPr>
          <p:cNvPr id="6" name="Imagen 5"/>
          <p:cNvPicPr>
            <a:picLocks noChangeAspect="1"/>
          </p:cNvPicPr>
          <p:nvPr/>
        </p:nvPicPr>
        <p:blipFill rotWithShape="1">
          <a:blip r:embed="rId2"/>
          <a:srcRect l="120" t="595" r="14636" b="-595"/>
          <a:stretch/>
        </p:blipFill>
        <p:spPr>
          <a:xfrm>
            <a:off x="567418" y="2314575"/>
            <a:ext cx="4361770" cy="3087121"/>
          </a:xfrm>
          <a:prstGeom prst="rect">
            <a:avLst/>
          </a:prstGeom>
        </p:spPr>
      </p:pic>
      <p:pic>
        <p:nvPicPr>
          <p:cNvPr id="7" name="Imagen 6"/>
          <p:cNvPicPr>
            <a:picLocks noChangeAspect="1"/>
          </p:cNvPicPr>
          <p:nvPr/>
        </p:nvPicPr>
        <p:blipFill>
          <a:blip r:embed="rId3"/>
          <a:stretch>
            <a:fillRect/>
          </a:stretch>
        </p:blipFill>
        <p:spPr>
          <a:xfrm>
            <a:off x="5729465" y="3432062"/>
            <a:ext cx="3037115" cy="1708377"/>
          </a:xfrm>
          <a:prstGeom prst="rect">
            <a:avLst/>
          </a:prstGeom>
        </p:spPr>
      </p:pic>
    </p:spTree>
    <p:extLst>
      <p:ext uri="{BB962C8B-B14F-4D97-AF65-F5344CB8AC3E}">
        <p14:creationId xmlns:p14="http://schemas.microsoft.com/office/powerpoint/2010/main" val="1229902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46360"/>
            <a:ext cx="9143999" cy="6904359"/>
          </a:xfrm>
          <a:prstGeom prst="rect">
            <a:avLst/>
          </a:prstGeom>
        </p:spPr>
      </p:pic>
    </p:spTree>
    <p:extLst>
      <p:ext uri="{BB962C8B-B14F-4D97-AF65-F5344CB8AC3E}">
        <p14:creationId xmlns:p14="http://schemas.microsoft.com/office/powerpoint/2010/main" val="4228247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4895" y="988132"/>
            <a:ext cx="6144360"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CLASIFICACIONES</a:t>
            </a:r>
          </a:p>
        </p:txBody>
      </p:sp>
      <p:graphicFrame>
        <p:nvGraphicFramePr>
          <p:cNvPr id="4" name="Gráfico 3"/>
          <p:cNvGraphicFramePr/>
          <p:nvPr/>
        </p:nvGraphicFramePr>
        <p:xfrm>
          <a:off x="1493177" y="1912921"/>
          <a:ext cx="6027506" cy="3625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9330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4895" y="988132"/>
            <a:ext cx="6144360"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CLASIFICACIONES</a:t>
            </a:r>
          </a:p>
        </p:txBody>
      </p:sp>
      <p:pic>
        <p:nvPicPr>
          <p:cNvPr id="2" name="Imagen 1"/>
          <p:cNvPicPr>
            <a:picLocks noChangeAspect="1"/>
          </p:cNvPicPr>
          <p:nvPr/>
        </p:nvPicPr>
        <p:blipFill rotWithShape="1">
          <a:blip r:embed="rId2"/>
          <a:srcRect l="16670" t="12574" r="21921" b="17012"/>
          <a:stretch/>
        </p:blipFill>
        <p:spPr>
          <a:xfrm>
            <a:off x="1316491" y="1958534"/>
            <a:ext cx="6172200" cy="3980985"/>
          </a:xfrm>
          <a:prstGeom prst="rect">
            <a:avLst/>
          </a:prstGeom>
        </p:spPr>
      </p:pic>
    </p:spTree>
    <p:extLst>
      <p:ext uri="{BB962C8B-B14F-4D97-AF65-F5344CB8AC3E}">
        <p14:creationId xmlns:p14="http://schemas.microsoft.com/office/powerpoint/2010/main" val="1750269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04827" y="857250"/>
            <a:ext cx="5699228"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TURNOS</a:t>
            </a:r>
          </a:p>
        </p:txBody>
      </p:sp>
      <p:pic>
        <p:nvPicPr>
          <p:cNvPr id="3" name="Imagen 2"/>
          <p:cNvPicPr>
            <a:picLocks noChangeAspect="1"/>
          </p:cNvPicPr>
          <p:nvPr/>
        </p:nvPicPr>
        <p:blipFill>
          <a:blip r:embed="rId2"/>
          <a:stretch>
            <a:fillRect/>
          </a:stretch>
        </p:blipFill>
        <p:spPr>
          <a:xfrm>
            <a:off x="718457" y="1688247"/>
            <a:ext cx="3271838" cy="3271838"/>
          </a:xfrm>
          <a:prstGeom prst="rect">
            <a:avLst/>
          </a:prstGeom>
        </p:spPr>
      </p:pic>
      <p:pic>
        <p:nvPicPr>
          <p:cNvPr id="6" name="Imagen 5"/>
          <p:cNvPicPr>
            <a:picLocks noChangeAspect="1"/>
          </p:cNvPicPr>
          <p:nvPr/>
        </p:nvPicPr>
        <p:blipFill>
          <a:blip r:embed="rId3"/>
          <a:stretch>
            <a:fillRect/>
          </a:stretch>
        </p:blipFill>
        <p:spPr>
          <a:xfrm>
            <a:off x="4695611" y="1619221"/>
            <a:ext cx="3671634" cy="1929551"/>
          </a:xfrm>
          <a:prstGeom prst="rect">
            <a:avLst/>
          </a:prstGeom>
        </p:spPr>
      </p:pic>
      <p:pic>
        <p:nvPicPr>
          <p:cNvPr id="7" name="Imagen 6"/>
          <p:cNvPicPr>
            <a:picLocks noChangeAspect="1"/>
          </p:cNvPicPr>
          <p:nvPr/>
        </p:nvPicPr>
        <p:blipFill>
          <a:blip r:embed="rId4"/>
          <a:stretch>
            <a:fillRect/>
          </a:stretch>
        </p:blipFill>
        <p:spPr>
          <a:xfrm>
            <a:off x="5180330" y="3631067"/>
            <a:ext cx="2227209" cy="1667365"/>
          </a:xfrm>
          <a:prstGeom prst="rect">
            <a:avLst/>
          </a:prstGeom>
        </p:spPr>
      </p:pic>
      <p:sp>
        <p:nvSpPr>
          <p:cNvPr id="2" name="Rectángulo 1"/>
          <p:cNvSpPr/>
          <p:nvPr/>
        </p:nvSpPr>
        <p:spPr>
          <a:xfrm>
            <a:off x="455157" y="5380726"/>
            <a:ext cx="7642666"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Recopilatorio de juegos con la ruleta de </a:t>
            </a:r>
            <a:r>
              <a:rPr kumimoji="0" lang="es-ES"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Ikea</a:t>
            </a: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70828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84320" y="2890219"/>
            <a:ext cx="4264915" cy="2399015"/>
          </a:xfrm>
          <a:prstGeom prst="rect">
            <a:avLst/>
          </a:prstGeom>
        </p:spPr>
      </p:pic>
      <p:pic>
        <p:nvPicPr>
          <p:cNvPr id="9" name="Imagen 8">
            <a:hlinkClick r:id="rId4"/>
          </p:cNvPr>
          <p:cNvPicPr>
            <a:picLocks noChangeAspect="1"/>
          </p:cNvPicPr>
          <p:nvPr/>
        </p:nvPicPr>
        <p:blipFill>
          <a:blip r:embed="rId5"/>
          <a:stretch>
            <a:fillRect/>
          </a:stretch>
        </p:blipFill>
        <p:spPr>
          <a:xfrm>
            <a:off x="5817769" y="1991427"/>
            <a:ext cx="2256188" cy="1269106"/>
          </a:xfrm>
          <a:prstGeom prst="rect">
            <a:avLst/>
          </a:prstGeom>
        </p:spPr>
      </p:pic>
      <p:pic>
        <p:nvPicPr>
          <p:cNvPr id="10" name="Imagen 9"/>
          <p:cNvPicPr>
            <a:picLocks noChangeAspect="1"/>
          </p:cNvPicPr>
          <p:nvPr/>
        </p:nvPicPr>
        <p:blipFill>
          <a:blip r:embed="rId6"/>
          <a:stretch>
            <a:fillRect/>
          </a:stretch>
        </p:blipFill>
        <p:spPr>
          <a:xfrm>
            <a:off x="6388640" y="4178498"/>
            <a:ext cx="972108" cy="967124"/>
          </a:xfrm>
          <a:prstGeom prst="rect">
            <a:avLst/>
          </a:prstGeom>
        </p:spPr>
      </p:pic>
      <p:sp>
        <p:nvSpPr>
          <p:cNvPr id="7" name="Rectángulo 6"/>
          <p:cNvSpPr/>
          <p:nvPr/>
        </p:nvSpPr>
        <p:spPr>
          <a:xfrm>
            <a:off x="296197" y="1138657"/>
            <a:ext cx="3252073"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INSIGNIAS</a:t>
            </a:r>
          </a:p>
        </p:txBody>
      </p:sp>
    </p:spTree>
    <p:extLst>
      <p:ext uri="{BB962C8B-B14F-4D97-AF65-F5344CB8AC3E}">
        <p14:creationId xmlns:p14="http://schemas.microsoft.com/office/powerpoint/2010/main" val="2386838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986017" y="1202494"/>
            <a:ext cx="6414660" cy="600164"/>
          </a:xfrm>
          <a:prstGeom prst="rect">
            <a:avLst/>
          </a:prstGeom>
          <a:noFill/>
          <a:ln w="7620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3300" b="1" i="0" u="none" strike="noStrike" kern="1200" cap="none" spc="0" normalizeH="0" baseline="0" noProof="0" dirty="0">
                <a:ln>
                  <a:noFill/>
                </a:ln>
                <a:solidFill>
                  <a:srgbClr val="FFC000"/>
                </a:solidFill>
                <a:effectLst/>
                <a:uLnTx/>
                <a:uFillTx/>
                <a:latin typeface="Calibri" panose="020F0502020204030204"/>
                <a:ea typeface="+mn-ea"/>
                <a:cs typeface="+mn-cs"/>
              </a:rPr>
              <a:t>OTROS ELEMENTOS DEL JUEGO</a:t>
            </a:r>
            <a:endParaRPr kumimoji="0" lang="es-ES" sz="33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rotWithShape="1">
          <a:blip r:embed="rId3"/>
          <a:srcRect l="31183" t="20672" r="31608" b="46253"/>
          <a:stretch/>
        </p:blipFill>
        <p:spPr>
          <a:xfrm>
            <a:off x="3302858" y="2348881"/>
            <a:ext cx="3888436" cy="1944217"/>
          </a:xfrm>
          <a:prstGeom prst="rect">
            <a:avLst/>
          </a:prstGeom>
        </p:spPr>
      </p:pic>
      <p:sp>
        <p:nvSpPr>
          <p:cNvPr id="3" name="Rectángulo 2"/>
          <p:cNvSpPr/>
          <p:nvPr/>
        </p:nvSpPr>
        <p:spPr>
          <a:xfrm>
            <a:off x="3011414" y="4995175"/>
            <a:ext cx="4850751" cy="7848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prstClr val="black"/>
                </a:solidFill>
                <a:effectLst/>
                <a:uLnTx/>
                <a:uFillTx/>
                <a:latin typeface="Calibri" panose="020F0502020204030204"/>
                <a:ea typeface="+mn-ea"/>
                <a:cs typeface="+mn-cs"/>
              </a:rPr>
              <a:t>https://dado.online</a:t>
            </a:r>
            <a:r>
              <a:rPr kumimoji="0" lang="es-ES"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1911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916099" y="2648195"/>
            <a:ext cx="2052228" cy="557671"/>
          </a:xfrm>
          <a:prstGeom prst="rect">
            <a:avLst/>
          </a:prstGeom>
        </p:spPr>
      </p:pic>
      <p:pic>
        <p:nvPicPr>
          <p:cNvPr id="6" name="Imagen 5"/>
          <p:cNvPicPr>
            <a:picLocks noChangeAspect="1"/>
          </p:cNvPicPr>
          <p:nvPr/>
        </p:nvPicPr>
        <p:blipFill>
          <a:blip r:embed="rId4"/>
          <a:stretch>
            <a:fillRect/>
          </a:stretch>
        </p:blipFill>
        <p:spPr>
          <a:xfrm>
            <a:off x="4724372" y="3062990"/>
            <a:ext cx="1685925" cy="571500"/>
          </a:xfrm>
          <a:prstGeom prst="rect">
            <a:avLst/>
          </a:prstGeom>
        </p:spPr>
      </p:pic>
      <p:pic>
        <p:nvPicPr>
          <p:cNvPr id="7" name="Imagen 6"/>
          <p:cNvPicPr>
            <a:picLocks noChangeAspect="1"/>
          </p:cNvPicPr>
          <p:nvPr/>
        </p:nvPicPr>
        <p:blipFill>
          <a:blip r:embed="rId5"/>
          <a:stretch>
            <a:fillRect/>
          </a:stretch>
        </p:blipFill>
        <p:spPr>
          <a:xfrm>
            <a:off x="4859043" y="1321087"/>
            <a:ext cx="1979531" cy="695511"/>
          </a:xfrm>
          <a:prstGeom prst="rect">
            <a:avLst/>
          </a:prstGeom>
        </p:spPr>
      </p:pic>
      <p:pic>
        <p:nvPicPr>
          <p:cNvPr id="2" name="Imagen 1"/>
          <p:cNvPicPr>
            <a:picLocks noChangeAspect="1"/>
          </p:cNvPicPr>
          <p:nvPr/>
        </p:nvPicPr>
        <p:blipFill rotWithShape="1">
          <a:blip r:embed="rId6"/>
          <a:srcRect l="13223" t="33307" r="52458" b="54070"/>
          <a:stretch/>
        </p:blipFill>
        <p:spPr>
          <a:xfrm>
            <a:off x="5291052" y="4395133"/>
            <a:ext cx="2743084" cy="567534"/>
          </a:xfrm>
          <a:prstGeom prst="rect">
            <a:avLst/>
          </a:prstGeom>
        </p:spPr>
      </p:pic>
      <p:sp>
        <p:nvSpPr>
          <p:cNvPr id="9" name="Rectángulo 8"/>
          <p:cNvSpPr/>
          <p:nvPr/>
        </p:nvSpPr>
        <p:spPr>
          <a:xfrm>
            <a:off x="189695" y="905588"/>
            <a:ext cx="3252073" cy="830997"/>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495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CARTAS</a:t>
            </a:r>
          </a:p>
        </p:txBody>
      </p:sp>
      <p:pic>
        <p:nvPicPr>
          <p:cNvPr id="3" name="Imagen 2"/>
          <p:cNvPicPr>
            <a:picLocks noChangeAspect="1"/>
          </p:cNvPicPr>
          <p:nvPr/>
        </p:nvPicPr>
        <p:blipFill>
          <a:blip r:embed="rId7"/>
          <a:stretch>
            <a:fillRect/>
          </a:stretch>
        </p:blipFill>
        <p:spPr>
          <a:xfrm>
            <a:off x="189695" y="1868412"/>
            <a:ext cx="4028876" cy="4028876"/>
          </a:xfrm>
          <a:prstGeom prst="rect">
            <a:avLst/>
          </a:prstGeom>
        </p:spPr>
      </p:pic>
    </p:spTree>
    <p:extLst>
      <p:ext uri="{BB962C8B-B14F-4D97-AF65-F5344CB8AC3E}">
        <p14:creationId xmlns:p14="http://schemas.microsoft.com/office/powerpoint/2010/main" val="1434139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788024" y="2852936"/>
            <a:ext cx="1508760" cy="1015663"/>
          </a:xfrm>
          <a:prstGeom prst="rect">
            <a:avLst/>
          </a:prstGeom>
          <a:noFill/>
        </p:spPr>
        <p:txBody>
          <a:bodyPr wrap="square" rtlCol="0">
            <a:spAutoFit/>
          </a:bodyPr>
          <a:lstStyle/>
          <a:p>
            <a:pPr defTabSz="685800">
              <a:defRPr/>
            </a:pPr>
            <a:r>
              <a:rPr lang="es-ES" sz="6000" dirty="0">
                <a:solidFill>
                  <a:srgbClr val="C00000"/>
                </a:solidFill>
                <a:latin typeface="Calibri" panose="020F0502020204030204"/>
              </a:rPr>
              <a:t>S</a:t>
            </a:r>
          </a:p>
        </p:txBody>
      </p:sp>
      <p:sp>
        <p:nvSpPr>
          <p:cNvPr id="2" name="CuadroTexto 1"/>
          <p:cNvSpPr txBox="1"/>
          <p:nvPr/>
        </p:nvSpPr>
        <p:spPr>
          <a:xfrm>
            <a:off x="3979952" y="2636912"/>
            <a:ext cx="2316832" cy="1138773"/>
          </a:xfrm>
          <a:prstGeom prst="rect">
            <a:avLst/>
          </a:prstGeom>
          <a:noFill/>
        </p:spPr>
        <p:txBody>
          <a:bodyPr wrap="square" rtlCol="0">
            <a:spAutoFit/>
          </a:bodyPr>
          <a:lstStyle/>
          <a:p>
            <a:endParaRPr lang="es-ES" dirty="0"/>
          </a:p>
          <a:p>
            <a:endParaRPr lang="es-ES" dirty="0"/>
          </a:p>
          <a:p>
            <a:r>
              <a:rPr lang="es-ES" sz="3200" dirty="0"/>
              <a:t>Otra</a:t>
            </a:r>
          </a:p>
        </p:txBody>
      </p:sp>
    </p:spTree>
    <p:extLst>
      <p:ext uri="{BB962C8B-B14F-4D97-AF65-F5344CB8AC3E}">
        <p14:creationId xmlns:p14="http://schemas.microsoft.com/office/powerpoint/2010/main" val="190343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5536" y="764704"/>
            <a:ext cx="4356646" cy="1444749"/>
          </a:xfrm>
          <a:prstGeom prst="rect">
            <a:avLst/>
          </a:prstGeom>
        </p:spPr>
      </p:pic>
      <p:pic>
        <p:nvPicPr>
          <p:cNvPr id="9" name="Imagen 8"/>
          <p:cNvPicPr>
            <a:picLocks noChangeAspect="1"/>
          </p:cNvPicPr>
          <p:nvPr/>
        </p:nvPicPr>
        <p:blipFill rotWithShape="1">
          <a:blip r:embed="rId3"/>
          <a:srcRect t="30767" b="34071"/>
          <a:stretch/>
        </p:blipFill>
        <p:spPr>
          <a:xfrm>
            <a:off x="395536" y="2636912"/>
            <a:ext cx="4876800" cy="1152128"/>
          </a:xfrm>
          <a:prstGeom prst="rect">
            <a:avLst/>
          </a:prstGeom>
        </p:spPr>
      </p:pic>
      <p:pic>
        <p:nvPicPr>
          <p:cNvPr id="2" name="Imagen 1"/>
          <p:cNvPicPr>
            <a:picLocks noChangeAspect="1"/>
          </p:cNvPicPr>
          <p:nvPr/>
        </p:nvPicPr>
        <p:blipFill>
          <a:blip r:embed="rId4"/>
          <a:stretch>
            <a:fillRect/>
          </a:stretch>
        </p:blipFill>
        <p:spPr>
          <a:xfrm>
            <a:off x="5796136" y="476672"/>
            <a:ext cx="2883658" cy="1621677"/>
          </a:xfrm>
          <a:prstGeom prst="rect">
            <a:avLst/>
          </a:prstGeom>
        </p:spPr>
      </p:pic>
      <p:pic>
        <p:nvPicPr>
          <p:cNvPr id="3" name="Imagen 2"/>
          <p:cNvPicPr>
            <a:picLocks noChangeAspect="1"/>
          </p:cNvPicPr>
          <p:nvPr/>
        </p:nvPicPr>
        <p:blipFill>
          <a:blip r:embed="rId5"/>
          <a:stretch>
            <a:fillRect/>
          </a:stretch>
        </p:blipFill>
        <p:spPr>
          <a:xfrm>
            <a:off x="5647922" y="2420888"/>
            <a:ext cx="3462828" cy="1944793"/>
          </a:xfrm>
          <a:prstGeom prst="rect">
            <a:avLst/>
          </a:prstGeom>
        </p:spPr>
      </p:pic>
      <p:pic>
        <p:nvPicPr>
          <p:cNvPr id="4" name="Imagen 3"/>
          <p:cNvPicPr>
            <a:picLocks noChangeAspect="1"/>
          </p:cNvPicPr>
          <p:nvPr/>
        </p:nvPicPr>
        <p:blipFill>
          <a:blip r:embed="rId6"/>
          <a:stretch>
            <a:fillRect/>
          </a:stretch>
        </p:blipFill>
        <p:spPr>
          <a:xfrm>
            <a:off x="496568" y="4005064"/>
            <a:ext cx="2109399" cy="2115495"/>
          </a:xfrm>
          <a:prstGeom prst="rect">
            <a:avLst/>
          </a:prstGeom>
        </p:spPr>
      </p:pic>
      <p:pic>
        <p:nvPicPr>
          <p:cNvPr id="5" name="Imagen 4"/>
          <p:cNvPicPr>
            <a:picLocks noChangeAspect="1"/>
          </p:cNvPicPr>
          <p:nvPr/>
        </p:nvPicPr>
        <p:blipFill>
          <a:blip r:embed="rId7"/>
          <a:stretch>
            <a:fillRect/>
          </a:stretch>
        </p:blipFill>
        <p:spPr>
          <a:xfrm>
            <a:off x="3084781" y="5465182"/>
            <a:ext cx="3334801" cy="1225402"/>
          </a:xfrm>
          <a:prstGeom prst="rect">
            <a:avLst/>
          </a:prstGeom>
        </p:spPr>
      </p:pic>
      <p:pic>
        <p:nvPicPr>
          <p:cNvPr id="6" name="Imagen 5"/>
          <p:cNvPicPr>
            <a:picLocks noChangeAspect="1"/>
          </p:cNvPicPr>
          <p:nvPr/>
        </p:nvPicPr>
        <p:blipFill>
          <a:blip r:embed="rId8"/>
          <a:stretch>
            <a:fillRect/>
          </a:stretch>
        </p:blipFill>
        <p:spPr>
          <a:xfrm>
            <a:off x="6924996" y="5062811"/>
            <a:ext cx="1624725" cy="1627773"/>
          </a:xfrm>
          <a:prstGeom prst="rect">
            <a:avLst/>
          </a:prstGeom>
        </p:spPr>
      </p:pic>
      <p:pic>
        <p:nvPicPr>
          <p:cNvPr id="10" name="Imagen 9"/>
          <p:cNvPicPr>
            <a:picLocks noChangeAspect="1"/>
          </p:cNvPicPr>
          <p:nvPr/>
        </p:nvPicPr>
        <p:blipFill>
          <a:blip r:embed="rId9"/>
          <a:stretch>
            <a:fillRect/>
          </a:stretch>
        </p:blipFill>
        <p:spPr>
          <a:xfrm>
            <a:off x="3404793" y="3885595"/>
            <a:ext cx="2055336" cy="1234209"/>
          </a:xfrm>
          <a:prstGeom prst="rect">
            <a:avLst/>
          </a:prstGeom>
        </p:spPr>
      </p:pic>
    </p:spTree>
    <p:extLst>
      <p:ext uri="{BB962C8B-B14F-4D97-AF65-F5344CB8AC3E}">
        <p14:creationId xmlns:p14="http://schemas.microsoft.com/office/powerpoint/2010/main" val="2220870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788024" y="2852936"/>
            <a:ext cx="1508760" cy="1015663"/>
          </a:xfrm>
          <a:prstGeom prst="rect">
            <a:avLst/>
          </a:prstGeom>
          <a:noFill/>
        </p:spPr>
        <p:txBody>
          <a:bodyPr wrap="square" rtlCol="0">
            <a:spAutoFit/>
          </a:bodyPr>
          <a:lstStyle/>
          <a:p>
            <a:pPr defTabSz="685800">
              <a:defRPr/>
            </a:pPr>
            <a:r>
              <a:rPr lang="es-ES" sz="6000" dirty="0">
                <a:solidFill>
                  <a:srgbClr val="C00000"/>
                </a:solidFill>
                <a:latin typeface="Calibri" panose="020F0502020204030204"/>
              </a:rPr>
              <a:t>S</a:t>
            </a:r>
          </a:p>
        </p:txBody>
      </p:sp>
      <p:sp>
        <p:nvSpPr>
          <p:cNvPr id="2" name="CuadroTexto 1"/>
          <p:cNvSpPr txBox="1"/>
          <p:nvPr/>
        </p:nvSpPr>
        <p:spPr>
          <a:xfrm>
            <a:off x="3419872" y="2636912"/>
            <a:ext cx="2316832" cy="1138773"/>
          </a:xfrm>
          <a:prstGeom prst="rect">
            <a:avLst/>
          </a:prstGeom>
          <a:noFill/>
        </p:spPr>
        <p:txBody>
          <a:bodyPr wrap="square" rtlCol="0">
            <a:spAutoFit/>
          </a:bodyPr>
          <a:lstStyle/>
          <a:p>
            <a:endParaRPr lang="es-ES" dirty="0"/>
          </a:p>
          <a:p>
            <a:endParaRPr lang="es-ES" dirty="0"/>
          </a:p>
          <a:p>
            <a:r>
              <a:rPr lang="es-ES" sz="3200" dirty="0"/>
              <a:t>ejemplo</a:t>
            </a:r>
          </a:p>
        </p:txBody>
      </p:sp>
    </p:spTree>
    <p:extLst>
      <p:ext uri="{BB962C8B-B14F-4D97-AF65-F5344CB8AC3E}">
        <p14:creationId xmlns:p14="http://schemas.microsoft.com/office/powerpoint/2010/main" val="3641668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64812" y="2467154"/>
            <a:ext cx="6961097" cy="3283798"/>
          </a:xfrm>
          <a:prstGeom prst="rect">
            <a:avLst/>
          </a:prstGeom>
        </p:spPr>
      </p:pic>
      <p:sp>
        <p:nvSpPr>
          <p:cNvPr id="5" name="CuadroTexto 4"/>
          <p:cNvSpPr txBox="1"/>
          <p:nvPr/>
        </p:nvSpPr>
        <p:spPr>
          <a:xfrm>
            <a:off x="3143592" y="3570634"/>
            <a:ext cx="2611445" cy="507831"/>
          </a:xfrm>
          <a:prstGeom prst="rect">
            <a:avLst/>
          </a:prstGeom>
          <a:noFill/>
        </p:spPr>
        <p:txBody>
          <a:bodyPr wrap="square" rtlCol="0">
            <a:spAutoFit/>
          </a:bodyPr>
          <a:lstStyle/>
          <a:p>
            <a:pPr defTabSz="685800"/>
            <a:r>
              <a:rPr lang="es-ES" sz="2700" b="1" dirty="0">
                <a:solidFill>
                  <a:srgbClr val="FF0000"/>
                </a:solidFill>
                <a:latin typeface="Calibri" panose="020F0502020204030204"/>
              </a:rPr>
              <a:t>2018, 2019, 2020</a:t>
            </a:r>
          </a:p>
        </p:txBody>
      </p:sp>
      <p:pic>
        <p:nvPicPr>
          <p:cNvPr id="7" name="Imagen 6"/>
          <p:cNvPicPr>
            <a:picLocks noChangeAspect="1"/>
          </p:cNvPicPr>
          <p:nvPr/>
        </p:nvPicPr>
        <p:blipFill rotWithShape="1">
          <a:blip r:embed="rId3"/>
          <a:srcRect l="49372" t="42140" r="20414" b="47229"/>
          <a:stretch/>
        </p:blipFill>
        <p:spPr>
          <a:xfrm>
            <a:off x="5534600" y="4780180"/>
            <a:ext cx="3405293" cy="757361"/>
          </a:xfrm>
          <a:prstGeom prst="rect">
            <a:avLst/>
          </a:prstGeom>
        </p:spPr>
      </p:pic>
      <p:pic>
        <p:nvPicPr>
          <p:cNvPr id="6" name="Imagen 5"/>
          <p:cNvPicPr>
            <a:picLocks noChangeAspect="1"/>
          </p:cNvPicPr>
          <p:nvPr/>
        </p:nvPicPr>
        <p:blipFill>
          <a:blip r:embed="rId4"/>
          <a:stretch>
            <a:fillRect/>
          </a:stretch>
        </p:blipFill>
        <p:spPr>
          <a:xfrm>
            <a:off x="358808" y="857250"/>
            <a:ext cx="3189318" cy="1424237"/>
          </a:xfrm>
          <a:prstGeom prst="rect">
            <a:avLst/>
          </a:prstGeom>
        </p:spPr>
      </p:pic>
    </p:spTree>
    <p:extLst>
      <p:ext uri="{BB962C8B-B14F-4D97-AF65-F5344CB8AC3E}">
        <p14:creationId xmlns:p14="http://schemas.microsoft.com/office/powerpoint/2010/main" val="310479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3872" t="11003" r="22194" b="26403"/>
          <a:stretch/>
        </p:blipFill>
        <p:spPr>
          <a:xfrm>
            <a:off x="179512" y="1988840"/>
            <a:ext cx="4176464" cy="2726472"/>
          </a:xfrm>
          <a:prstGeom prst="rect">
            <a:avLst/>
          </a:prstGeom>
        </p:spPr>
      </p:pic>
      <p:pic>
        <p:nvPicPr>
          <p:cNvPr id="5" name="Imagen 4"/>
          <p:cNvPicPr>
            <a:picLocks noChangeAspect="1"/>
          </p:cNvPicPr>
          <p:nvPr/>
        </p:nvPicPr>
        <p:blipFill rotWithShape="1">
          <a:blip r:embed="rId3"/>
          <a:srcRect l="31746" r="33333"/>
          <a:stretch/>
        </p:blipFill>
        <p:spPr>
          <a:xfrm>
            <a:off x="5220072" y="908720"/>
            <a:ext cx="3168352" cy="4135028"/>
          </a:xfrm>
          <a:prstGeom prst="rect">
            <a:avLst/>
          </a:prstGeom>
        </p:spPr>
      </p:pic>
    </p:spTree>
    <p:extLst>
      <p:ext uri="{BB962C8B-B14F-4D97-AF65-F5344CB8AC3E}">
        <p14:creationId xmlns:p14="http://schemas.microsoft.com/office/powerpoint/2010/main" val="3652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207204" y="2544915"/>
            <a:ext cx="4054157" cy="2846536"/>
          </a:xfrm>
          <a:prstGeom prst="rect">
            <a:avLst/>
          </a:prstGeom>
        </p:spPr>
      </p:pic>
      <p:pic>
        <p:nvPicPr>
          <p:cNvPr id="5" name="Imagen 4"/>
          <p:cNvPicPr>
            <a:picLocks noChangeAspect="1"/>
          </p:cNvPicPr>
          <p:nvPr/>
        </p:nvPicPr>
        <p:blipFill>
          <a:blip r:embed="rId3"/>
          <a:stretch>
            <a:fillRect/>
          </a:stretch>
        </p:blipFill>
        <p:spPr>
          <a:xfrm>
            <a:off x="269836" y="1120678"/>
            <a:ext cx="3189318" cy="1424237"/>
          </a:xfrm>
          <a:prstGeom prst="rect">
            <a:avLst/>
          </a:prstGeom>
        </p:spPr>
      </p:pic>
      <p:pic>
        <p:nvPicPr>
          <p:cNvPr id="2" name="Imagen 1">
            <a:hlinkClick r:id="rId4"/>
          </p:cNvPr>
          <p:cNvPicPr>
            <a:picLocks noChangeAspect="1"/>
          </p:cNvPicPr>
          <p:nvPr/>
        </p:nvPicPr>
        <p:blipFill>
          <a:blip r:embed="rId5"/>
          <a:stretch>
            <a:fillRect/>
          </a:stretch>
        </p:blipFill>
        <p:spPr>
          <a:xfrm>
            <a:off x="188844" y="2659309"/>
            <a:ext cx="3943847" cy="2961993"/>
          </a:xfrm>
          <a:prstGeom prst="rect">
            <a:avLst/>
          </a:prstGeom>
        </p:spPr>
      </p:pic>
    </p:spTree>
    <p:extLst>
      <p:ext uri="{BB962C8B-B14F-4D97-AF65-F5344CB8AC3E}">
        <p14:creationId xmlns:p14="http://schemas.microsoft.com/office/powerpoint/2010/main" val="15485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69836" y="1120678"/>
            <a:ext cx="3189318" cy="1424237"/>
          </a:xfrm>
          <a:prstGeom prst="rect">
            <a:avLst/>
          </a:prstGeom>
        </p:spPr>
      </p:pic>
      <p:pic>
        <p:nvPicPr>
          <p:cNvPr id="3" name="Imagen 2">
            <a:hlinkClick r:id="rId3"/>
          </p:cNvPr>
          <p:cNvPicPr>
            <a:picLocks noChangeAspect="1"/>
          </p:cNvPicPr>
          <p:nvPr/>
        </p:nvPicPr>
        <p:blipFill rotWithShape="1">
          <a:blip r:embed="rId4"/>
          <a:srcRect l="7639" t="25517" r="42161" b="24410"/>
          <a:stretch/>
        </p:blipFill>
        <p:spPr>
          <a:xfrm>
            <a:off x="269836" y="2932540"/>
            <a:ext cx="4442792" cy="2492735"/>
          </a:xfrm>
          <a:prstGeom prst="rect">
            <a:avLst/>
          </a:prstGeom>
        </p:spPr>
      </p:pic>
      <p:pic>
        <p:nvPicPr>
          <p:cNvPr id="4" name="Imagen 3"/>
          <p:cNvPicPr>
            <a:picLocks noChangeAspect="1"/>
          </p:cNvPicPr>
          <p:nvPr/>
        </p:nvPicPr>
        <p:blipFill>
          <a:blip r:embed="rId5"/>
          <a:stretch>
            <a:fillRect/>
          </a:stretch>
        </p:blipFill>
        <p:spPr>
          <a:xfrm>
            <a:off x="5460559" y="1003356"/>
            <a:ext cx="3287864" cy="2465898"/>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199" y="3755501"/>
            <a:ext cx="3245224" cy="2079992"/>
          </a:xfrm>
          <a:prstGeom prst="rect">
            <a:avLst/>
          </a:prstGeom>
        </p:spPr>
      </p:pic>
    </p:spTree>
    <p:extLst>
      <p:ext uri="{BB962C8B-B14F-4D97-AF65-F5344CB8AC3E}">
        <p14:creationId xmlns:p14="http://schemas.microsoft.com/office/powerpoint/2010/main" val="15317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69836" y="1120678"/>
            <a:ext cx="3189318" cy="1424237"/>
          </a:xfrm>
          <a:prstGeom prst="rect">
            <a:avLst/>
          </a:prstGeom>
        </p:spPr>
      </p:pic>
      <p:pic>
        <p:nvPicPr>
          <p:cNvPr id="2" name="Imagen 1"/>
          <p:cNvPicPr>
            <a:picLocks noChangeAspect="1"/>
          </p:cNvPicPr>
          <p:nvPr/>
        </p:nvPicPr>
        <p:blipFill>
          <a:blip r:embed="rId3"/>
          <a:stretch>
            <a:fillRect/>
          </a:stretch>
        </p:blipFill>
        <p:spPr>
          <a:xfrm>
            <a:off x="4224969" y="1120678"/>
            <a:ext cx="3933070" cy="1626916"/>
          </a:xfrm>
          <a:prstGeom prst="rect">
            <a:avLst/>
          </a:prstGeom>
        </p:spPr>
      </p:pic>
      <p:pic>
        <p:nvPicPr>
          <p:cNvPr id="6" name="Imagen 5"/>
          <p:cNvPicPr>
            <a:picLocks noChangeAspect="1"/>
          </p:cNvPicPr>
          <p:nvPr/>
        </p:nvPicPr>
        <p:blipFill rotWithShape="1">
          <a:blip r:embed="rId4"/>
          <a:srcRect t="30179" r="2889" b="15407"/>
          <a:stretch/>
        </p:blipFill>
        <p:spPr>
          <a:xfrm>
            <a:off x="510484" y="3266496"/>
            <a:ext cx="7814384" cy="2462917"/>
          </a:xfrm>
          <a:prstGeom prst="rect">
            <a:avLst/>
          </a:prstGeom>
        </p:spPr>
      </p:pic>
    </p:spTree>
    <p:extLst>
      <p:ext uri="{BB962C8B-B14F-4D97-AF65-F5344CB8AC3E}">
        <p14:creationId xmlns:p14="http://schemas.microsoft.com/office/powerpoint/2010/main" val="241094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1389" y="860749"/>
            <a:ext cx="3189318" cy="1424237"/>
          </a:xfrm>
          <a:prstGeom prst="rect">
            <a:avLst/>
          </a:prstGeom>
        </p:spPr>
      </p:pic>
      <p:pic>
        <p:nvPicPr>
          <p:cNvPr id="3" name="Imagen 2"/>
          <p:cNvPicPr>
            <a:picLocks noChangeAspect="1"/>
          </p:cNvPicPr>
          <p:nvPr/>
        </p:nvPicPr>
        <p:blipFill rotWithShape="1">
          <a:blip r:embed="rId3"/>
          <a:srcRect l="1550" t="22340" r="27793" b="9515"/>
          <a:stretch/>
        </p:blipFill>
        <p:spPr>
          <a:xfrm>
            <a:off x="870667" y="2082204"/>
            <a:ext cx="6995161" cy="3794913"/>
          </a:xfrm>
          <a:prstGeom prst="rect">
            <a:avLst/>
          </a:prstGeom>
        </p:spPr>
      </p:pic>
    </p:spTree>
    <p:extLst>
      <p:ext uri="{BB962C8B-B14F-4D97-AF65-F5344CB8AC3E}">
        <p14:creationId xmlns:p14="http://schemas.microsoft.com/office/powerpoint/2010/main" val="216144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6225" y="1005568"/>
            <a:ext cx="2158171" cy="964775"/>
          </a:xfrm>
          <a:prstGeom prst="rect">
            <a:avLst/>
          </a:prstGeom>
        </p:spPr>
      </p:pic>
      <p:pic>
        <p:nvPicPr>
          <p:cNvPr id="6" name="Imagen 5"/>
          <p:cNvPicPr>
            <a:picLocks noChangeAspect="1"/>
          </p:cNvPicPr>
          <p:nvPr/>
        </p:nvPicPr>
        <p:blipFill rotWithShape="1">
          <a:blip r:embed="rId3"/>
          <a:srcRect l="6006" t="16918" r="32581" b="7233"/>
          <a:stretch/>
        </p:blipFill>
        <p:spPr>
          <a:xfrm>
            <a:off x="2535044" y="1151622"/>
            <a:ext cx="5533543" cy="3844283"/>
          </a:xfrm>
          <a:prstGeom prst="rect">
            <a:avLst/>
          </a:prstGeom>
        </p:spPr>
      </p:pic>
      <p:sp>
        <p:nvSpPr>
          <p:cNvPr id="7" name="Rectángulo 6"/>
          <p:cNvSpPr/>
          <p:nvPr/>
        </p:nvSpPr>
        <p:spPr>
          <a:xfrm>
            <a:off x="1512489" y="5365791"/>
            <a:ext cx="4518225" cy="300082"/>
          </a:xfrm>
          <a:prstGeom prst="rect">
            <a:avLst/>
          </a:prstGeom>
        </p:spPr>
        <p:txBody>
          <a:bodyPr wrap="none">
            <a:spAutoFit/>
          </a:bodyPr>
          <a:lstStyle/>
          <a:p>
            <a:pPr defTabSz="685800"/>
            <a:r>
              <a:rPr lang="es-ES" sz="1350" dirty="0">
                <a:solidFill>
                  <a:prstClr val="black"/>
                </a:solidFill>
                <a:latin typeface="Calibri" panose="020F0502020204030204"/>
                <a:hlinkClick r:id="rId4"/>
              </a:rPr>
              <a:t>https://www.lanuevacronica.com/jugar-con-libros-en-verano</a:t>
            </a:r>
            <a:r>
              <a:rPr lang="es-ES" sz="1350" dirty="0">
                <a:solidFill>
                  <a:prstClr val="black"/>
                </a:solidFill>
                <a:latin typeface="Calibri" panose="020F0502020204030204"/>
              </a:rPr>
              <a:t> </a:t>
            </a:r>
          </a:p>
        </p:txBody>
      </p:sp>
      <p:pic>
        <p:nvPicPr>
          <p:cNvPr id="8" name="Imagen 7"/>
          <p:cNvPicPr>
            <a:picLocks noChangeAspect="1"/>
          </p:cNvPicPr>
          <p:nvPr/>
        </p:nvPicPr>
        <p:blipFill>
          <a:blip r:embed="rId5"/>
          <a:stretch>
            <a:fillRect/>
          </a:stretch>
        </p:blipFill>
        <p:spPr>
          <a:xfrm>
            <a:off x="400483" y="2450709"/>
            <a:ext cx="1913912" cy="2730139"/>
          </a:xfrm>
          <a:prstGeom prst="rect">
            <a:avLst/>
          </a:prstGeom>
        </p:spPr>
      </p:pic>
    </p:spTree>
    <p:extLst>
      <p:ext uri="{BB962C8B-B14F-4D97-AF65-F5344CB8AC3E}">
        <p14:creationId xmlns:p14="http://schemas.microsoft.com/office/powerpoint/2010/main" val="1579233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6225" y="1005568"/>
            <a:ext cx="2158171" cy="96477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25" y="2361974"/>
            <a:ext cx="2156722" cy="340290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446" y="1005568"/>
            <a:ext cx="2146853" cy="338733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1966" y="1582717"/>
            <a:ext cx="2335625" cy="3685178"/>
          </a:xfrm>
          <a:prstGeom prst="rect">
            <a:avLst/>
          </a:prstGeom>
        </p:spPr>
      </p:pic>
      <p:sp>
        <p:nvSpPr>
          <p:cNvPr id="8" name="CuadroTexto 7"/>
          <p:cNvSpPr txBox="1"/>
          <p:nvPr/>
        </p:nvSpPr>
        <p:spPr>
          <a:xfrm>
            <a:off x="2672226" y="4548643"/>
            <a:ext cx="3190460" cy="1200329"/>
          </a:xfrm>
          <a:prstGeom prst="rect">
            <a:avLst/>
          </a:prstGeom>
          <a:noFill/>
        </p:spPr>
        <p:txBody>
          <a:bodyPr wrap="square" rtlCol="0">
            <a:spAutoFit/>
          </a:bodyPr>
          <a:lstStyle/>
          <a:p>
            <a:pPr algn="ctr" defTabSz="685800"/>
            <a:r>
              <a:rPr lang="es-ES" sz="3600" b="1" dirty="0">
                <a:solidFill>
                  <a:srgbClr val="70AD47">
                    <a:lumMod val="75000"/>
                  </a:srgbClr>
                </a:solidFill>
                <a:latin typeface="Calibri" panose="020F0502020204030204"/>
                <a:hlinkClick r:id="rId6"/>
              </a:rPr>
              <a:t>El Club de los </a:t>
            </a:r>
            <a:r>
              <a:rPr lang="es-ES" sz="3600" b="1" dirty="0" err="1">
                <a:solidFill>
                  <a:srgbClr val="70AD47">
                    <a:lumMod val="75000"/>
                  </a:srgbClr>
                </a:solidFill>
                <a:latin typeface="Calibri" panose="020F0502020204030204"/>
                <a:hlinkClick r:id="rId6"/>
              </a:rPr>
              <a:t>Minigenios</a:t>
            </a:r>
            <a:endParaRPr lang="es-ES" sz="3600" b="1" dirty="0">
              <a:solidFill>
                <a:srgbClr val="70AD47">
                  <a:lumMod val="75000"/>
                </a:srgbClr>
              </a:solidFill>
              <a:latin typeface="Calibri" panose="020F0502020204030204"/>
            </a:endParaRPr>
          </a:p>
        </p:txBody>
      </p:sp>
      <p:sp>
        <p:nvSpPr>
          <p:cNvPr id="2" name="Rectángulo 1"/>
          <p:cNvSpPr/>
          <p:nvPr/>
        </p:nvSpPr>
        <p:spPr>
          <a:xfrm>
            <a:off x="2915816" y="6093296"/>
            <a:ext cx="3047181" cy="646331"/>
          </a:xfrm>
          <a:prstGeom prst="rect">
            <a:avLst/>
          </a:prstGeom>
        </p:spPr>
        <p:txBody>
          <a:bodyPr wrap="none">
            <a:spAutoFit/>
          </a:bodyPr>
          <a:lstStyle/>
          <a:p>
            <a:r>
              <a:rPr lang="es-ES" dirty="0">
                <a:hlinkClick r:id="rId6"/>
              </a:rPr>
              <a:t>https://minigenios.unileon.es/</a:t>
            </a:r>
            <a:endParaRPr lang="es-ES" dirty="0"/>
          </a:p>
          <a:p>
            <a:endParaRPr lang="es-ES" dirty="0"/>
          </a:p>
        </p:txBody>
      </p:sp>
    </p:spTree>
    <p:extLst>
      <p:ext uri="{BB962C8B-B14F-4D97-AF65-F5344CB8AC3E}">
        <p14:creationId xmlns:p14="http://schemas.microsoft.com/office/powerpoint/2010/main" val="3453953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6225" y="1005568"/>
            <a:ext cx="2158171" cy="964775"/>
          </a:xfrm>
          <a:prstGeom prst="rect">
            <a:avLst/>
          </a:prstGeom>
        </p:spPr>
      </p:pic>
      <p:pic>
        <p:nvPicPr>
          <p:cNvPr id="3" name="Imagen 2"/>
          <p:cNvPicPr>
            <a:picLocks noChangeAspect="1"/>
          </p:cNvPicPr>
          <p:nvPr/>
        </p:nvPicPr>
        <p:blipFill>
          <a:blip r:embed="rId3"/>
          <a:stretch>
            <a:fillRect/>
          </a:stretch>
        </p:blipFill>
        <p:spPr>
          <a:xfrm>
            <a:off x="3009507" y="1143497"/>
            <a:ext cx="4689344" cy="4689344"/>
          </a:xfrm>
          <a:prstGeom prst="rect">
            <a:avLst/>
          </a:prstGeom>
        </p:spPr>
      </p:pic>
    </p:spTree>
    <p:extLst>
      <p:ext uri="{BB962C8B-B14F-4D97-AF65-F5344CB8AC3E}">
        <p14:creationId xmlns:p14="http://schemas.microsoft.com/office/powerpoint/2010/main" val="1057394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6225" y="1005568"/>
            <a:ext cx="2158171" cy="964775"/>
          </a:xfrm>
          <a:prstGeom prst="rect">
            <a:avLst/>
          </a:prstGeom>
        </p:spPr>
      </p:pic>
      <p:pic>
        <p:nvPicPr>
          <p:cNvPr id="2" name="Imagen 1"/>
          <p:cNvPicPr>
            <a:picLocks noChangeAspect="1"/>
          </p:cNvPicPr>
          <p:nvPr/>
        </p:nvPicPr>
        <p:blipFill>
          <a:blip r:embed="rId3"/>
          <a:stretch>
            <a:fillRect/>
          </a:stretch>
        </p:blipFill>
        <p:spPr>
          <a:xfrm>
            <a:off x="270904" y="2363060"/>
            <a:ext cx="5214938" cy="3121819"/>
          </a:xfrm>
          <a:prstGeom prst="rect">
            <a:avLst/>
          </a:prstGeom>
        </p:spPr>
      </p:pic>
      <p:sp>
        <p:nvSpPr>
          <p:cNvPr id="4" name="CuadroTexto 3"/>
          <p:cNvSpPr txBox="1"/>
          <p:nvPr/>
        </p:nvSpPr>
        <p:spPr>
          <a:xfrm>
            <a:off x="5485842" y="2920613"/>
            <a:ext cx="3560755" cy="1754326"/>
          </a:xfrm>
          <a:prstGeom prst="rect">
            <a:avLst/>
          </a:prstGeom>
          <a:noFill/>
        </p:spPr>
        <p:txBody>
          <a:bodyPr wrap="square" rtlCol="0">
            <a:spAutoFit/>
          </a:bodyPr>
          <a:lstStyle/>
          <a:p>
            <a:pPr algn="ctr" defTabSz="685800"/>
            <a:r>
              <a:rPr lang="es-ES" sz="3600" b="1" dirty="0">
                <a:solidFill>
                  <a:prstClr val="black"/>
                </a:solidFill>
                <a:latin typeface="Calibri" panose="020F0502020204030204"/>
              </a:rPr>
              <a:t>ESCUELA</a:t>
            </a:r>
            <a:r>
              <a:rPr lang="es-ES" sz="3600" dirty="0">
                <a:solidFill>
                  <a:prstClr val="black"/>
                </a:solidFill>
                <a:latin typeface="Calibri" panose="020F0502020204030204"/>
              </a:rPr>
              <a:t> DE PEQUEÑOS INVESTIGADORES</a:t>
            </a:r>
          </a:p>
        </p:txBody>
      </p:sp>
    </p:spTree>
    <p:extLst>
      <p:ext uri="{BB962C8B-B14F-4D97-AF65-F5344CB8AC3E}">
        <p14:creationId xmlns:p14="http://schemas.microsoft.com/office/powerpoint/2010/main" val="3339636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87624" y="1916832"/>
            <a:ext cx="7056784" cy="3528392"/>
          </a:xfrm>
          <a:prstGeom prst="rect">
            <a:avLst/>
          </a:prstGeom>
        </p:spPr>
      </p:pic>
    </p:spTree>
    <p:extLst>
      <p:ext uri="{BB962C8B-B14F-4D97-AF65-F5344CB8AC3E}">
        <p14:creationId xmlns:p14="http://schemas.microsoft.com/office/powerpoint/2010/main" val="131477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547955" y="2492896"/>
            <a:ext cx="8216391" cy="4031873"/>
          </a:xfrm>
          <a:prstGeom prst="rect">
            <a:avLst/>
          </a:prstGeom>
        </p:spPr>
        <p:txBody>
          <a:bodyPr wrap="square">
            <a:spAutoFit/>
          </a:bodyPr>
          <a:lstStyle/>
          <a:p>
            <a:pPr algn="ctr"/>
            <a:r>
              <a:rPr lang="es-ES" sz="3200" dirty="0"/>
              <a:t>El </a:t>
            </a:r>
            <a:r>
              <a:rPr lang="es-ES" sz="3200" dirty="0" err="1"/>
              <a:t>microlearning</a:t>
            </a:r>
            <a:r>
              <a:rPr lang="es-ES" sz="3200" dirty="0"/>
              <a:t> es una estrategia o metodología educativa compuesta por  pequeñas cápsulas de información que permiten </a:t>
            </a:r>
            <a:r>
              <a:rPr lang="es-ES" sz="3200" b="1" dirty="0"/>
              <a:t>sintetizar</a:t>
            </a:r>
            <a:r>
              <a:rPr lang="es-ES" sz="3200" dirty="0"/>
              <a:t> las ideas principales de los temas que se van a desarrollar. Las actividades que ofrece son lecciones de corta duración, las cuales intentan abarcar de una forma ágil los contenidos más relevantes</a:t>
            </a:r>
          </a:p>
        </p:txBody>
      </p:sp>
    </p:spTree>
    <p:extLst>
      <p:ext uri="{BB962C8B-B14F-4D97-AF65-F5344CB8AC3E}">
        <p14:creationId xmlns:p14="http://schemas.microsoft.com/office/powerpoint/2010/main" val="742312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6592" y="2724018"/>
            <a:ext cx="86212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p:cNvPicPr>
            <a:picLocks noChangeAspect="1"/>
          </p:cNvPicPr>
          <p:nvPr/>
        </p:nvPicPr>
        <p:blipFill>
          <a:blip r:embed="rId2"/>
          <a:stretch>
            <a:fillRect/>
          </a:stretch>
        </p:blipFill>
        <p:spPr>
          <a:xfrm>
            <a:off x="6372200" y="2716037"/>
            <a:ext cx="2750993" cy="4126490"/>
          </a:xfrm>
          <a:prstGeom prst="rect">
            <a:avLst/>
          </a:prstGeom>
        </p:spPr>
      </p:pic>
      <p:sp>
        <p:nvSpPr>
          <p:cNvPr id="3" name="CuadroTexto 2"/>
          <p:cNvSpPr txBox="1"/>
          <p:nvPr/>
        </p:nvSpPr>
        <p:spPr>
          <a:xfrm>
            <a:off x="179512" y="1246691"/>
            <a:ext cx="7397101" cy="5170646"/>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a:ln>
                  <a:noFill/>
                </a:ln>
                <a:solidFill>
                  <a:prstClr val="black"/>
                </a:solidFill>
                <a:effectLst/>
                <a:uLnTx/>
                <a:uFillTx/>
                <a:latin typeface="Calibri"/>
                <a:ea typeface="+mn-ea"/>
                <a:cs typeface="+mn-cs"/>
              </a:rPr>
              <a:t>Selección</a:t>
            </a:r>
            <a:r>
              <a:rPr kumimoji="0" lang="es-ES" sz="4200" b="0" i="0" u="none" strike="noStrike" kern="1200" cap="none" spc="0" normalizeH="0" baseline="0" noProof="0" dirty="0">
                <a:ln>
                  <a:noFill/>
                </a:ln>
                <a:solidFill>
                  <a:prstClr val="black"/>
                </a:solidFill>
                <a:effectLst/>
                <a:uLnTx/>
                <a:uFillTx/>
                <a:latin typeface="Calibri"/>
                <a:ea typeface="+mn-ea"/>
                <a:cs typeface="+mn-cs"/>
              </a:rPr>
              <a:t> de herramientas complementarias</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a:ln>
                  <a:noFill/>
                </a:ln>
                <a:solidFill>
                  <a:prstClr val="black"/>
                </a:solidFill>
                <a:effectLst/>
                <a:uLnTx/>
                <a:uFillTx/>
                <a:latin typeface="Calibri"/>
                <a:ea typeface="+mn-ea"/>
                <a:cs typeface="+mn-cs"/>
              </a:rPr>
              <a:t>Moodle</a:t>
            </a:r>
            <a:r>
              <a:rPr kumimoji="0" lang="es-ES" sz="4200" i="0" u="none" strike="noStrike" kern="1200" cap="none" spc="0" normalizeH="0" noProof="0" dirty="0">
                <a:ln>
                  <a:noFill/>
                </a:ln>
                <a:solidFill>
                  <a:prstClr val="black"/>
                </a:solidFill>
                <a:effectLst/>
                <a:uLnTx/>
                <a:uFillTx/>
                <a:latin typeface="Calibri"/>
                <a:ea typeface="+mn-ea"/>
                <a:cs typeface="+mn-cs"/>
              </a:rPr>
              <a:t> u otro </a:t>
            </a:r>
            <a:r>
              <a:rPr kumimoji="0" lang="es-ES" sz="4200" b="1" i="0" u="none" strike="noStrike" kern="1200" cap="none" spc="0" normalizeH="0" noProof="0" dirty="0">
                <a:ln>
                  <a:noFill/>
                </a:ln>
                <a:solidFill>
                  <a:prstClr val="black"/>
                </a:solidFill>
                <a:effectLst/>
                <a:uLnTx/>
                <a:uFillTx/>
                <a:latin typeface="Calibri"/>
                <a:ea typeface="+mn-ea"/>
                <a:cs typeface="+mn-cs"/>
              </a:rPr>
              <a:t>LCM</a:t>
            </a:r>
            <a:r>
              <a:rPr kumimoji="0" lang="es-ES" sz="4200" b="0" i="0" u="none" strike="noStrike" kern="1200" cap="none" spc="0" normalizeH="0" baseline="0" noProof="0" dirty="0">
                <a:ln>
                  <a:noFill/>
                </a:ln>
                <a:solidFill>
                  <a:prstClr val="black"/>
                </a:solidFill>
                <a:effectLst/>
                <a:uLnTx/>
                <a:uFillTx/>
                <a:latin typeface="Calibri"/>
                <a:ea typeface="+mn-ea"/>
                <a:cs typeface="+mn-cs"/>
              </a:rPr>
              <a:t> como entorno de aprendizaje básico</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a:ln>
                  <a:noFill/>
                </a:ln>
                <a:solidFill>
                  <a:prstClr val="black"/>
                </a:solidFill>
                <a:effectLst/>
                <a:uLnTx/>
                <a:uFillTx/>
                <a:latin typeface="Calibri"/>
                <a:ea typeface="+mn-ea"/>
                <a:cs typeface="+mn-cs"/>
              </a:rPr>
              <a:t>PARA QUÉ </a:t>
            </a:r>
            <a:r>
              <a:rPr kumimoji="0" lang="es-ES" sz="4200" b="0" i="0" u="none" strike="noStrike" kern="1200" cap="none" spc="0" normalizeH="0" baseline="0" noProof="0" dirty="0">
                <a:ln>
                  <a:noFill/>
                </a:ln>
                <a:solidFill>
                  <a:prstClr val="black"/>
                </a:solidFill>
                <a:effectLst/>
                <a:uLnTx/>
                <a:uFillTx/>
                <a:latin typeface="Calibri"/>
                <a:ea typeface="+mn-ea"/>
                <a:cs typeface="+mn-cs"/>
              </a:rPr>
              <a:t>y no tanto CÓMO</a:t>
            </a:r>
            <a:endParaRPr kumimoji="0" lang="es-ES" sz="4200" b="1"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a:ln>
                  <a:noFill/>
                </a:ln>
                <a:solidFill>
                  <a:prstClr val="black"/>
                </a:solidFill>
                <a:effectLst/>
                <a:uLnTx/>
                <a:uFillTx/>
                <a:latin typeface="Calibri"/>
                <a:ea typeface="+mn-ea"/>
                <a:cs typeface="+mn-cs"/>
              </a:rPr>
              <a:t>Entornos sencillos, </a:t>
            </a:r>
            <a:r>
              <a:rPr kumimoji="0" lang="es-ES" sz="4200" b="0" i="0" u="none" strike="noStrike" kern="1200" cap="none" spc="0" normalizeH="0" baseline="0" noProof="0" dirty="0">
                <a:ln>
                  <a:noFill/>
                </a:ln>
                <a:solidFill>
                  <a:prstClr val="black"/>
                </a:solidFill>
                <a:effectLst/>
                <a:uLnTx/>
                <a:uFillTx/>
                <a:latin typeface="Calibri"/>
                <a:ea typeface="+mn-ea"/>
                <a:cs typeface="+mn-cs"/>
              </a:rPr>
              <a:t>intuitivos, que faciliten y no dificulten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5997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323528" y="2492896"/>
            <a:ext cx="7848872" cy="584775"/>
          </a:xfrm>
          <a:prstGeom prst="rect">
            <a:avLst/>
          </a:prstGeom>
          <a:noFill/>
        </p:spPr>
        <p:txBody>
          <a:bodyPr wrap="square" rtlCol="0">
            <a:spAutoFit/>
          </a:bodyPr>
          <a:lstStyle/>
          <a:p>
            <a:r>
              <a:rPr lang="es-ES" sz="3200" b="1" dirty="0"/>
              <a:t>Estrategia educativa </a:t>
            </a:r>
            <a:r>
              <a:rPr lang="es-ES" sz="3200" dirty="0"/>
              <a:t>que se caracteriza por</a:t>
            </a:r>
            <a:r>
              <a:rPr lang="es-ES" dirty="0"/>
              <a:t>:</a:t>
            </a:r>
          </a:p>
        </p:txBody>
      </p:sp>
      <p:pic>
        <p:nvPicPr>
          <p:cNvPr id="4" name="Imagen 3"/>
          <p:cNvPicPr>
            <a:picLocks noChangeAspect="1"/>
          </p:cNvPicPr>
          <p:nvPr/>
        </p:nvPicPr>
        <p:blipFill rotWithShape="1">
          <a:blip r:embed="rId3"/>
          <a:srcRect t="38661" r="26240" b="29210"/>
          <a:stretch/>
        </p:blipFill>
        <p:spPr>
          <a:xfrm>
            <a:off x="467544" y="3429000"/>
            <a:ext cx="2901702" cy="722272"/>
          </a:xfrm>
          <a:prstGeom prst="rect">
            <a:avLst/>
          </a:prstGeom>
        </p:spPr>
      </p:pic>
      <p:sp>
        <p:nvSpPr>
          <p:cNvPr id="6" name="Rectángulo 5"/>
          <p:cNvSpPr/>
          <p:nvPr/>
        </p:nvSpPr>
        <p:spPr>
          <a:xfrm>
            <a:off x="1259632" y="4424338"/>
            <a:ext cx="3955763" cy="923330"/>
          </a:xfrm>
          <a:prstGeom prst="rect">
            <a:avLst/>
          </a:prstGeom>
          <a:noFill/>
        </p:spPr>
        <p:txBody>
          <a:bodyPr wrap="none" lIns="91440" tIns="45720" rIns="91440" bIns="45720">
            <a:spAutoFit/>
          </a:bodyPr>
          <a:lstStyle/>
          <a:p>
            <a:pPr algn="ctr"/>
            <a:r>
              <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Granularidad</a:t>
            </a:r>
          </a:p>
        </p:txBody>
      </p:sp>
      <p:grpSp>
        <p:nvGrpSpPr>
          <p:cNvPr id="9" name="Grupo 8"/>
          <p:cNvGrpSpPr/>
          <p:nvPr/>
        </p:nvGrpSpPr>
        <p:grpSpPr>
          <a:xfrm>
            <a:off x="200430" y="5620734"/>
            <a:ext cx="4502531" cy="1043655"/>
            <a:chOff x="200430" y="5620734"/>
            <a:chExt cx="4502531" cy="1043655"/>
          </a:xfrm>
        </p:grpSpPr>
        <p:sp>
          <p:nvSpPr>
            <p:cNvPr id="7" name="Rectángulo 6"/>
            <p:cNvSpPr/>
            <p:nvPr/>
          </p:nvSpPr>
          <p:spPr>
            <a:xfrm>
              <a:off x="200430" y="5620734"/>
              <a:ext cx="3168816"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Tecnología</a:t>
              </a:r>
            </a:p>
          </p:txBody>
        </p:sp>
        <p:pic>
          <p:nvPicPr>
            <p:cNvPr id="8" name="Imagen 7"/>
            <p:cNvPicPr>
              <a:picLocks noChangeAspect="1"/>
            </p:cNvPicPr>
            <p:nvPr/>
          </p:nvPicPr>
          <p:blipFill>
            <a:blip r:embed="rId4"/>
            <a:stretch>
              <a:fillRect/>
            </a:stretch>
          </p:blipFill>
          <p:spPr>
            <a:xfrm>
              <a:off x="3237513" y="5829898"/>
              <a:ext cx="1465448" cy="834491"/>
            </a:xfrm>
            <a:prstGeom prst="rect">
              <a:avLst/>
            </a:prstGeom>
          </p:spPr>
        </p:pic>
      </p:grpSp>
      <p:grpSp>
        <p:nvGrpSpPr>
          <p:cNvPr id="12" name="Grupo 11"/>
          <p:cNvGrpSpPr/>
          <p:nvPr/>
        </p:nvGrpSpPr>
        <p:grpSpPr>
          <a:xfrm>
            <a:off x="5004048" y="3723604"/>
            <a:ext cx="3788868" cy="1162399"/>
            <a:chOff x="4788024" y="5445177"/>
            <a:chExt cx="3788868" cy="1162399"/>
          </a:xfrm>
        </p:grpSpPr>
        <p:sp>
          <p:nvSpPr>
            <p:cNvPr id="10" name="Rectángulo 9"/>
            <p:cNvSpPr/>
            <p:nvPr/>
          </p:nvSpPr>
          <p:spPr>
            <a:xfrm>
              <a:off x="4788024" y="5445177"/>
              <a:ext cx="3677085"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4400" b="1" cap="none" spc="0" dirty="0">
                  <a:ln/>
                  <a:solidFill>
                    <a:schemeClr val="accent4"/>
                  </a:solidFill>
                  <a:effectLst/>
                </a:rPr>
                <a:t>Contenidos</a:t>
              </a:r>
            </a:p>
          </p:txBody>
        </p:sp>
        <p:pic>
          <p:nvPicPr>
            <p:cNvPr id="11" name="Imagen 10"/>
            <p:cNvPicPr>
              <a:picLocks noChangeAspect="1"/>
            </p:cNvPicPr>
            <p:nvPr/>
          </p:nvPicPr>
          <p:blipFill>
            <a:blip r:embed="rId5"/>
            <a:stretch>
              <a:fillRect/>
            </a:stretch>
          </p:blipFill>
          <p:spPr>
            <a:xfrm>
              <a:off x="7359817" y="6016677"/>
              <a:ext cx="1217075" cy="590899"/>
            </a:xfrm>
            <a:prstGeom prst="rect">
              <a:avLst/>
            </a:prstGeom>
          </p:spPr>
        </p:pic>
      </p:grpSp>
      <p:grpSp>
        <p:nvGrpSpPr>
          <p:cNvPr id="15" name="Grupo 14"/>
          <p:cNvGrpSpPr/>
          <p:nvPr/>
        </p:nvGrpSpPr>
        <p:grpSpPr>
          <a:xfrm>
            <a:off x="5004048" y="5457503"/>
            <a:ext cx="3910427" cy="1311024"/>
            <a:chOff x="5004048" y="5457503"/>
            <a:chExt cx="3910427" cy="1311024"/>
          </a:xfrm>
        </p:grpSpPr>
        <p:sp>
          <p:nvSpPr>
            <p:cNvPr id="13" name="Rectángulo 12"/>
            <p:cNvSpPr/>
            <p:nvPr/>
          </p:nvSpPr>
          <p:spPr>
            <a:xfrm>
              <a:off x="5004048" y="5457503"/>
              <a:ext cx="282712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4400" b="1" cap="none" spc="0" dirty="0">
                  <a:ln/>
                  <a:solidFill>
                    <a:schemeClr val="accent4"/>
                  </a:solidFill>
                  <a:effectLst/>
                </a:rPr>
                <a:t>Contenidos</a:t>
              </a:r>
            </a:p>
          </p:txBody>
        </p:sp>
        <p:pic>
          <p:nvPicPr>
            <p:cNvPr id="14" name="Imagen 13"/>
            <p:cNvPicPr>
              <a:picLocks noChangeAspect="1"/>
            </p:cNvPicPr>
            <p:nvPr/>
          </p:nvPicPr>
          <p:blipFill>
            <a:blip r:embed="rId6"/>
            <a:stretch>
              <a:fillRect/>
            </a:stretch>
          </p:blipFill>
          <p:spPr>
            <a:xfrm>
              <a:off x="7864664" y="5717908"/>
              <a:ext cx="1049811" cy="1050619"/>
            </a:xfrm>
            <a:prstGeom prst="rect">
              <a:avLst/>
            </a:prstGeom>
          </p:spPr>
        </p:pic>
      </p:grpSp>
    </p:spTree>
    <p:extLst>
      <p:ext uri="{BB962C8B-B14F-4D97-AF65-F5344CB8AC3E}">
        <p14:creationId xmlns:p14="http://schemas.microsoft.com/office/powerpoint/2010/main" val="26834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769441"/>
          </a:xfrm>
          <a:prstGeom prst="rect">
            <a:avLst/>
          </a:prstGeom>
          <a:noFill/>
          <a:ln w="57150">
            <a:solidFill>
              <a:schemeClr val="tx1"/>
            </a:solidFill>
          </a:ln>
        </p:spPr>
        <p:txBody>
          <a:bodyPr wrap="square" rtlCol="0">
            <a:spAutoFit/>
          </a:bodyPr>
          <a:lstStyle/>
          <a:p>
            <a:pPr algn="ctr"/>
            <a:r>
              <a:rPr lang="es-ES" sz="4400" dirty="0"/>
              <a:t>Beneficios y ventajas</a:t>
            </a:r>
          </a:p>
        </p:txBody>
      </p:sp>
      <p:sp>
        <p:nvSpPr>
          <p:cNvPr id="2" name="Rectángulo 1"/>
          <p:cNvSpPr/>
          <p:nvPr/>
        </p:nvSpPr>
        <p:spPr>
          <a:xfrm>
            <a:off x="172864" y="2564904"/>
            <a:ext cx="8784976" cy="3539430"/>
          </a:xfrm>
          <a:prstGeom prst="rect">
            <a:avLst/>
          </a:prstGeom>
        </p:spPr>
        <p:txBody>
          <a:bodyPr wrap="square">
            <a:spAutoFit/>
          </a:bodyPr>
          <a:lstStyle/>
          <a:p>
            <a:pPr marL="285750" indent="-285750" algn="just">
              <a:buFont typeface="Arial" panose="020B0604020202020204" pitchFamily="34" charset="0"/>
              <a:buChar char="•"/>
            </a:pPr>
            <a:r>
              <a:rPr lang="es-ES" sz="2800" dirty="0"/>
              <a:t>Los resultados del aprendizaje son eficaces y casi </a:t>
            </a:r>
            <a:r>
              <a:rPr lang="es-ES" sz="2800" b="1" dirty="0"/>
              <a:t>inmediatos</a:t>
            </a:r>
          </a:p>
          <a:p>
            <a:pPr marL="285750" indent="-285750" algn="just">
              <a:buFont typeface="Arial" panose="020B0604020202020204" pitchFamily="34" charset="0"/>
              <a:buChar char="•"/>
            </a:pPr>
            <a:r>
              <a:rPr lang="es-ES" sz="2800" dirty="0"/>
              <a:t>Aprendizaje según el </a:t>
            </a:r>
            <a:r>
              <a:rPr lang="es-ES" sz="2800" b="1" dirty="0"/>
              <a:t>propio ritmo </a:t>
            </a:r>
            <a:r>
              <a:rPr lang="es-ES" sz="2800" dirty="0"/>
              <a:t>del alumno</a:t>
            </a:r>
          </a:p>
          <a:p>
            <a:pPr marL="285750" indent="-285750" algn="just">
              <a:buFont typeface="Arial" panose="020B0604020202020204" pitchFamily="34" charset="0"/>
              <a:buChar char="•"/>
            </a:pPr>
            <a:r>
              <a:rPr lang="es-ES" sz="2800" dirty="0"/>
              <a:t>Acceso a los contenidos en </a:t>
            </a:r>
            <a:r>
              <a:rPr lang="es-ES" sz="2800" b="1" dirty="0"/>
              <a:t>cualquier momento</a:t>
            </a:r>
          </a:p>
          <a:p>
            <a:pPr marL="285750" indent="-285750" algn="just">
              <a:buFont typeface="Arial" panose="020B0604020202020204" pitchFamily="34" charset="0"/>
              <a:buChar char="•"/>
            </a:pPr>
            <a:r>
              <a:rPr lang="es-ES" sz="2800" dirty="0"/>
              <a:t>Cubre </a:t>
            </a:r>
            <a:r>
              <a:rPr lang="es-ES" sz="2800" b="1" dirty="0"/>
              <a:t>diferentes estilos </a:t>
            </a:r>
            <a:r>
              <a:rPr lang="es-ES" sz="2800" dirty="0"/>
              <a:t>de aprendizaje como consecuencia de su diverso formato</a:t>
            </a:r>
          </a:p>
          <a:p>
            <a:pPr marL="285750" indent="-285750" algn="just">
              <a:buFont typeface="Arial" panose="020B0604020202020204" pitchFamily="34" charset="0"/>
              <a:buChar char="•"/>
            </a:pPr>
            <a:r>
              <a:rPr lang="es-ES" sz="2800" dirty="0"/>
              <a:t>Tipo de aprendizaje </a:t>
            </a:r>
            <a:r>
              <a:rPr lang="es-ES" sz="2800" b="1" dirty="0"/>
              <a:t>repetitivo, activo, reflexivo, </a:t>
            </a:r>
            <a:r>
              <a:rPr lang="es-ES" sz="2800" dirty="0"/>
              <a:t> </a:t>
            </a:r>
            <a:r>
              <a:rPr lang="es-ES" sz="2800" b="1" dirty="0"/>
              <a:t>dinámico </a:t>
            </a:r>
            <a:r>
              <a:rPr lang="es-ES" sz="2800" dirty="0"/>
              <a:t>y</a:t>
            </a:r>
            <a:r>
              <a:rPr lang="es-ES" sz="2800" b="1" dirty="0"/>
              <a:t> focalizado</a:t>
            </a:r>
          </a:p>
        </p:txBody>
      </p:sp>
    </p:spTree>
    <p:extLst>
      <p:ext uri="{BB962C8B-B14F-4D97-AF65-F5344CB8AC3E}">
        <p14:creationId xmlns:p14="http://schemas.microsoft.com/office/powerpoint/2010/main" val="3191448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Ejemplos de unidades de </a:t>
            </a:r>
            <a:r>
              <a:rPr lang="es-ES" sz="4400" dirty="0" err="1"/>
              <a:t>microlearning</a:t>
            </a:r>
            <a:endParaRPr lang="es-ES" sz="4400" dirty="0"/>
          </a:p>
        </p:txBody>
      </p:sp>
      <p:sp>
        <p:nvSpPr>
          <p:cNvPr id="2" name="Rectángulo 1"/>
          <p:cNvSpPr/>
          <p:nvPr/>
        </p:nvSpPr>
        <p:spPr>
          <a:xfrm>
            <a:off x="172864" y="2619899"/>
            <a:ext cx="8784976" cy="4216539"/>
          </a:xfrm>
          <a:prstGeom prst="rect">
            <a:avLst/>
          </a:prstGeom>
        </p:spPr>
        <p:txBody>
          <a:bodyPr wrap="square">
            <a:spAutoFit/>
          </a:bodyPr>
          <a:lstStyle/>
          <a:p>
            <a:pPr marL="342900" indent="-342900" algn="just" fontAlgn="base">
              <a:buFont typeface="Wingdings" panose="05000000000000000000" pitchFamily="2" charset="2"/>
              <a:buChar char="q"/>
            </a:pPr>
            <a:r>
              <a:rPr lang="es-ES" sz="2400" dirty="0"/>
              <a:t>Escuchar un podcast y, después, realizar un pequeño test</a:t>
            </a:r>
          </a:p>
          <a:p>
            <a:pPr marL="342900" indent="-342900" algn="just" fontAlgn="base">
              <a:buFont typeface="Wingdings" panose="05000000000000000000" pitchFamily="2" charset="2"/>
              <a:buChar char="q"/>
            </a:pPr>
            <a:r>
              <a:rPr lang="es-ES" sz="2400" dirty="0"/>
              <a:t>Ver </a:t>
            </a:r>
            <a:r>
              <a:rPr lang="es-ES" sz="2400" dirty="0" err="1"/>
              <a:t>videotutoriales</a:t>
            </a:r>
            <a:r>
              <a:rPr lang="es-ES" sz="2400" dirty="0"/>
              <a:t> sobre cómo realizar o utilizar algo</a:t>
            </a:r>
          </a:p>
          <a:p>
            <a:pPr marL="342900" indent="-342900" algn="just" fontAlgn="base">
              <a:buFont typeface="Wingdings" panose="05000000000000000000" pitchFamily="2" charset="2"/>
              <a:buChar char="q"/>
            </a:pPr>
            <a:r>
              <a:rPr lang="es-ES" sz="2400" dirty="0"/>
              <a:t>Aprendizaje a través de </a:t>
            </a:r>
            <a:r>
              <a:rPr lang="es-ES" sz="2400" dirty="0" err="1"/>
              <a:t>microjuegos</a:t>
            </a:r>
            <a:r>
              <a:rPr lang="es-ES" sz="2400" dirty="0"/>
              <a:t> con componente educativo</a:t>
            </a:r>
          </a:p>
          <a:p>
            <a:pPr marL="342900" indent="-342900" algn="just" fontAlgn="base">
              <a:buFont typeface="Wingdings" panose="05000000000000000000" pitchFamily="2" charset="2"/>
              <a:buChar char="q"/>
            </a:pPr>
            <a:r>
              <a:rPr lang="es-ES" sz="2400" dirty="0"/>
              <a:t>Visita a un museo virtual, en el que cada día se nos explican dos o tres obras nuevas</a:t>
            </a:r>
          </a:p>
          <a:p>
            <a:pPr marL="342900" indent="-342900" algn="just" fontAlgn="base">
              <a:buFont typeface="Wingdings" panose="05000000000000000000" pitchFamily="2" charset="2"/>
              <a:buChar char="q"/>
            </a:pPr>
            <a:r>
              <a:rPr lang="es-ES" sz="2400" dirty="0"/>
              <a:t>Análisis de una obra musical, fijándonos cada día en un instrumento o parte de la misma</a:t>
            </a:r>
          </a:p>
          <a:p>
            <a:pPr marL="342900" indent="-342900" algn="just" fontAlgn="base">
              <a:buFont typeface="Wingdings" panose="05000000000000000000" pitchFamily="2" charset="2"/>
              <a:buChar char="q"/>
            </a:pPr>
            <a:r>
              <a:rPr lang="es-ES" sz="2400" dirty="0"/>
              <a:t>Lectura de un pequeño texto y resolución de un caso cada día o cada semana </a:t>
            </a:r>
          </a:p>
          <a:p>
            <a:pPr marL="342900" indent="-342900" algn="just" fontAlgn="base">
              <a:buFont typeface="Wingdings" panose="05000000000000000000" pitchFamily="2" charset="2"/>
              <a:buChar char="q"/>
            </a:pPr>
            <a:r>
              <a:rPr lang="es-ES" sz="2400" dirty="0"/>
              <a:t>Comentario de una noticia cada día en un foro</a:t>
            </a:r>
          </a:p>
          <a:p>
            <a:pPr algn="just"/>
            <a:endParaRPr lang="es-ES" sz="2800" b="1" dirty="0"/>
          </a:p>
        </p:txBody>
      </p:sp>
    </p:spTree>
    <p:extLst>
      <p:ext uri="{BB962C8B-B14F-4D97-AF65-F5344CB8AC3E}">
        <p14:creationId xmlns:p14="http://schemas.microsoft.com/office/powerpoint/2010/main" val="4089823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Consejos para diseñar tu curso de </a:t>
            </a:r>
            <a:r>
              <a:rPr lang="es-ES" sz="4400" dirty="0" err="1"/>
              <a:t>microlearning</a:t>
            </a:r>
            <a:endParaRPr lang="es-ES" sz="4400" dirty="0"/>
          </a:p>
        </p:txBody>
      </p:sp>
      <p:sp>
        <p:nvSpPr>
          <p:cNvPr id="2" name="Rectángulo 1"/>
          <p:cNvSpPr/>
          <p:nvPr/>
        </p:nvSpPr>
        <p:spPr>
          <a:xfrm>
            <a:off x="611560" y="2690336"/>
            <a:ext cx="7920880" cy="3539430"/>
          </a:xfrm>
          <a:prstGeom prst="rect">
            <a:avLst/>
          </a:prstGeom>
        </p:spPr>
        <p:txBody>
          <a:bodyPr wrap="square">
            <a:spAutoFit/>
          </a:bodyPr>
          <a:lstStyle/>
          <a:p>
            <a:pPr algn="just"/>
            <a:r>
              <a:rPr lang="es-ES" sz="4400" b="1" dirty="0"/>
              <a:t>Objetivo de aprendizaje</a:t>
            </a:r>
            <a:r>
              <a:rPr lang="es-ES" sz="3600" dirty="0"/>
              <a:t>: antes de diseñar el curso o elegir el /los formato/s más adecuado/s, hay que pensar en qué quieres que aprendan tus alumnos. Una habilidad específica, un contenido concreto, etc.</a:t>
            </a:r>
          </a:p>
        </p:txBody>
      </p:sp>
    </p:spTree>
    <p:extLst>
      <p:ext uri="{BB962C8B-B14F-4D97-AF65-F5344CB8AC3E}">
        <p14:creationId xmlns:p14="http://schemas.microsoft.com/office/powerpoint/2010/main" val="2452293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Consejos para diseñar tu curso de </a:t>
            </a:r>
            <a:r>
              <a:rPr lang="es-ES" sz="4400" dirty="0" err="1"/>
              <a:t>microlearning</a:t>
            </a:r>
            <a:endParaRPr lang="es-ES" sz="4400" dirty="0"/>
          </a:p>
        </p:txBody>
      </p:sp>
      <p:sp>
        <p:nvSpPr>
          <p:cNvPr id="2" name="Rectángulo 1"/>
          <p:cNvSpPr/>
          <p:nvPr/>
        </p:nvSpPr>
        <p:spPr>
          <a:xfrm>
            <a:off x="467544" y="2276872"/>
            <a:ext cx="8064896" cy="4524315"/>
          </a:xfrm>
          <a:prstGeom prst="rect">
            <a:avLst/>
          </a:prstGeom>
        </p:spPr>
        <p:txBody>
          <a:bodyPr wrap="square">
            <a:spAutoFit/>
          </a:bodyPr>
          <a:lstStyle/>
          <a:p>
            <a:pPr algn="just"/>
            <a:r>
              <a:rPr lang="es-ES" sz="4800" b="1" dirty="0"/>
              <a:t>Elección de contenidos</a:t>
            </a:r>
            <a:r>
              <a:rPr lang="es-ES" sz="4000" dirty="0"/>
              <a:t>: delimitado el objetivo de nuestro curso, el siguiente paso es concretar los contenidos, que vamos a introducir en el curso, y estructurarlos en capítulos o lecciones. </a:t>
            </a:r>
            <a:r>
              <a:rPr lang="es-ES" sz="4000" dirty="0">
                <a:solidFill>
                  <a:srgbClr val="FFC000"/>
                </a:solidFill>
              </a:rPr>
              <a:t>REVISA Y ACTUALIZA</a:t>
            </a:r>
          </a:p>
        </p:txBody>
      </p:sp>
    </p:spTree>
    <p:extLst>
      <p:ext uri="{BB962C8B-B14F-4D97-AF65-F5344CB8AC3E}">
        <p14:creationId xmlns:p14="http://schemas.microsoft.com/office/powerpoint/2010/main" val="2925737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Consejos para diseñar tu curso de </a:t>
            </a:r>
            <a:r>
              <a:rPr lang="es-ES" sz="4400" dirty="0" err="1"/>
              <a:t>microlearning</a:t>
            </a:r>
            <a:endParaRPr lang="es-ES" sz="4400" dirty="0"/>
          </a:p>
        </p:txBody>
      </p:sp>
      <p:pic>
        <p:nvPicPr>
          <p:cNvPr id="9" name="Imagen 8"/>
          <p:cNvPicPr>
            <a:picLocks noChangeAspect="1"/>
          </p:cNvPicPr>
          <p:nvPr/>
        </p:nvPicPr>
        <p:blipFill rotWithShape="1">
          <a:blip r:embed="rId3"/>
          <a:srcRect l="18451" t="18451" r="20046" b="13896"/>
          <a:stretch/>
        </p:blipFill>
        <p:spPr>
          <a:xfrm>
            <a:off x="395536" y="3068960"/>
            <a:ext cx="3312368" cy="2900319"/>
          </a:xfrm>
          <a:prstGeom prst="rect">
            <a:avLst/>
          </a:prstGeom>
        </p:spPr>
      </p:pic>
      <p:sp>
        <p:nvSpPr>
          <p:cNvPr id="4" name="CuadroTexto 3"/>
          <p:cNvSpPr txBox="1"/>
          <p:nvPr/>
        </p:nvSpPr>
        <p:spPr>
          <a:xfrm>
            <a:off x="4067944" y="2708920"/>
            <a:ext cx="4464496" cy="3447098"/>
          </a:xfrm>
          <a:prstGeom prst="rect">
            <a:avLst/>
          </a:prstGeom>
          <a:noFill/>
        </p:spPr>
        <p:txBody>
          <a:bodyPr wrap="square" rtlCol="0">
            <a:spAutoFit/>
          </a:bodyPr>
          <a:lstStyle/>
          <a:p>
            <a:endParaRPr lang="es-ES" dirty="0"/>
          </a:p>
          <a:p>
            <a:r>
              <a:rPr lang="es-ES" sz="4000" b="1" dirty="0">
                <a:solidFill>
                  <a:srgbClr val="00B050"/>
                </a:solidFill>
              </a:rPr>
              <a:t>BREVES</a:t>
            </a:r>
          </a:p>
          <a:p>
            <a:endParaRPr lang="es-ES" sz="4000" dirty="0"/>
          </a:p>
          <a:p>
            <a:r>
              <a:rPr lang="es-ES" sz="4000" b="1" dirty="0">
                <a:solidFill>
                  <a:srgbClr val="7030A0"/>
                </a:solidFill>
              </a:rPr>
              <a:t>INDEPENDIENTES</a:t>
            </a:r>
          </a:p>
          <a:p>
            <a:endParaRPr lang="es-ES" sz="4000" dirty="0"/>
          </a:p>
          <a:p>
            <a:r>
              <a:rPr lang="es-ES" sz="4000" b="1" dirty="0">
                <a:solidFill>
                  <a:srgbClr val="FFC000"/>
                </a:solidFill>
              </a:rPr>
              <a:t>PRÁCTICAS</a:t>
            </a:r>
          </a:p>
        </p:txBody>
      </p:sp>
    </p:spTree>
    <p:extLst>
      <p:ext uri="{BB962C8B-B14F-4D97-AF65-F5344CB8AC3E}">
        <p14:creationId xmlns:p14="http://schemas.microsoft.com/office/powerpoint/2010/main" val="41522815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Consejos para diseñar tu curso de </a:t>
            </a:r>
            <a:r>
              <a:rPr lang="es-ES" sz="4400" dirty="0" err="1"/>
              <a:t>microlearning</a:t>
            </a:r>
            <a:endParaRPr lang="es-ES" sz="4400" dirty="0"/>
          </a:p>
        </p:txBody>
      </p:sp>
      <p:sp>
        <p:nvSpPr>
          <p:cNvPr id="2" name="Rectángulo 1"/>
          <p:cNvSpPr/>
          <p:nvPr/>
        </p:nvSpPr>
        <p:spPr>
          <a:xfrm>
            <a:off x="434356" y="2780928"/>
            <a:ext cx="8496944" cy="3908762"/>
          </a:xfrm>
          <a:prstGeom prst="rect">
            <a:avLst/>
          </a:prstGeom>
        </p:spPr>
        <p:txBody>
          <a:bodyPr wrap="square">
            <a:spAutoFit/>
          </a:bodyPr>
          <a:lstStyle/>
          <a:p>
            <a:pPr algn="just"/>
            <a:r>
              <a:rPr lang="es-ES" sz="4800" b="1" dirty="0"/>
              <a:t>Elección de tipos de formatos</a:t>
            </a:r>
            <a:r>
              <a:rPr lang="es-ES" sz="4000" dirty="0"/>
              <a:t>: teniendo en cuanta la gran cantidad que podemos utilizar para el diseño de nuestro curso. Selección de los más adecuados y </a:t>
            </a:r>
            <a:r>
              <a:rPr lang="es-ES" sz="4000" b="1" dirty="0">
                <a:solidFill>
                  <a:srgbClr val="0070C0"/>
                </a:solidFill>
              </a:rPr>
              <a:t>posible combinación </a:t>
            </a:r>
            <a:r>
              <a:rPr lang="es-ES" sz="4000" dirty="0"/>
              <a:t>(</a:t>
            </a:r>
            <a:r>
              <a:rPr lang="es-ES" sz="4000" dirty="0">
                <a:solidFill>
                  <a:srgbClr val="FFC000"/>
                </a:solidFill>
              </a:rPr>
              <a:t>vídeo +…)</a:t>
            </a:r>
          </a:p>
        </p:txBody>
      </p:sp>
    </p:spTree>
    <p:extLst>
      <p:ext uri="{BB962C8B-B14F-4D97-AF65-F5344CB8AC3E}">
        <p14:creationId xmlns:p14="http://schemas.microsoft.com/office/powerpoint/2010/main" val="3658033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11760" y="405695"/>
            <a:ext cx="6480720" cy="769441"/>
          </a:xfrm>
          <a:prstGeom prst="rect">
            <a:avLst/>
          </a:prstGeom>
          <a:noFill/>
          <a:ln w="57150">
            <a:solidFill>
              <a:schemeClr val="tx1"/>
            </a:solidFill>
          </a:ln>
        </p:spPr>
        <p:txBody>
          <a:bodyPr wrap="square" rtlCol="0">
            <a:spAutoFit/>
          </a:bodyPr>
          <a:lstStyle/>
          <a:p>
            <a:pPr algn="ctr"/>
            <a:r>
              <a:rPr lang="es-ES" sz="4400" dirty="0"/>
              <a:t>Tipos de formatos</a:t>
            </a:r>
          </a:p>
        </p:txBody>
      </p:sp>
      <p:grpSp>
        <p:nvGrpSpPr>
          <p:cNvPr id="5" name="Grupo 4"/>
          <p:cNvGrpSpPr/>
          <p:nvPr/>
        </p:nvGrpSpPr>
        <p:grpSpPr>
          <a:xfrm>
            <a:off x="2483768" y="3743949"/>
            <a:ext cx="4176464" cy="1351037"/>
            <a:chOff x="467544" y="2384425"/>
            <a:chExt cx="3960440" cy="1135013"/>
          </a:xfrm>
        </p:grpSpPr>
        <p:pic>
          <p:nvPicPr>
            <p:cNvPr id="2" name="Imagen 1"/>
            <p:cNvPicPr>
              <a:picLocks noChangeAspect="1"/>
            </p:cNvPicPr>
            <p:nvPr/>
          </p:nvPicPr>
          <p:blipFill>
            <a:blip r:embed="rId3"/>
            <a:stretch>
              <a:fillRect/>
            </a:stretch>
          </p:blipFill>
          <p:spPr>
            <a:xfrm>
              <a:off x="467544" y="2384425"/>
              <a:ext cx="1135013" cy="1135013"/>
            </a:xfrm>
            <a:prstGeom prst="rect">
              <a:avLst/>
            </a:prstGeom>
            <a:ln w="76200">
              <a:solidFill>
                <a:srgbClr val="FFC000"/>
              </a:solidFill>
            </a:ln>
          </p:spPr>
        </p:pic>
        <p:sp>
          <p:nvSpPr>
            <p:cNvPr id="4" name="CuadroTexto 3"/>
            <p:cNvSpPr txBox="1"/>
            <p:nvPr/>
          </p:nvSpPr>
          <p:spPr>
            <a:xfrm>
              <a:off x="1691680" y="2981987"/>
              <a:ext cx="2736304" cy="461665"/>
            </a:xfrm>
            <a:prstGeom prst="rect">
              <a:avLst/>
            </a:prstGeom>
            <a:noFill/>
            <a:ln w="76200">
              <a:solidFill>
                <a:srgbClr val="FFC000"/>
              </a:solidFill>
            </a:ln>
          </p:spPr>
          <p:txBody>
            <a:bodyPr wrap="square" rtlCol="0">
              <a:spAutoFit/>
            </a:bodyPr>
            <a:lstStyle/>
            <a:p>
              <a:r>
                <a:rPr lang="es-ES" sz="2400" dirty="0"/>
                <a:t>Vídeo, </a:t>
              </a:r>
              <a:r>
                <a:rPr lang="es-ES" sz="2400" dirty="0" err="1"/>
                <a:t>microvídeo</a:t>
              </a:r>
              <a:endParaRPr lang="es-ES" sz="2400" dirty="0"/>
            </a:p>
          </p:txBody>
        </p:sp>
      </p:grpSp>
      <p:grpSp>
        <p:nvGrpSpPr>
          <p:cNvPr id="21" name="Grupo 20"/>
          <p:cNvGrpSpPr/>
          <p:nvPr/>
        </p:nvGrpSpPr>
        <p:grpSpPr>
          <a:xfrm>
            <a:off x="492547" y="1658161"/>
            <a:ext cx="8395713" cy="5131075"/>
            <a:chOff x="492547" y="1658161"/>
            <a:chExt cx="8395713" cy="5131075"/>
          </a:xfrm>
        </p:grpSpPr>
        <p:pic>
          <p:nvPicPr>
            <p:cNvPr id="6" name="Imagen 5"/>
            <p:cNvPicPr>
              <a:picLocks noChangeAspect="1"/>
            </p:cNvPicPr>
            <p:nvPr/>
          </p:nvPicPr>
          <p:blipFill>
            <a:blip r:embed="rId4"/>
            <a:stretch>
              <a:fillRect/>
            </a:stretch>
          </p:blipFill>
          <p:spPr>
            <a:xfrm>
              <a:off x="6223947" y="1681927"/>
              <a:ext cx="1164467" cy="1164467"/>
            </a:xfrm>
            <a:prstGeom prst="rect">
              <a:avLst/>
            </a:prstGeom>
          </p:spPr>
        </p:pic>
        <p:pic>
          <p:nvPicPr>
            <p:cNvPr id="7" name="Imagen 6"/>
            <p:cNvPicPr>
              <a:picLocks noChangeAspect="1"/>
            </p:cNvPicPr>
            <p:nvPr/>
          </p:nvPicPr>
          <p:blipFill>
            <a:blip r:embed="rId5"/>
            <a:stretch>
              <a:fillRect/>
            </a:stretch>
          </p:blipFill>
          <p:spPr>
            <a:xfrm>
              <a:off x="4456106" y="1658161"/>
              <a:ext cx="1143570" cy="1143570"/>
            </a:xfrm>
            <a:prstGeom prst="rect">
              <a:avLst/>
            </a:prstGeom>
          </p:spPr>
        </p:pic>
        <p:pic>
          <p:nvPicPr>
            <p:cNvPr id="9" name="Imagen 8"/>
            <p:cNvPicPr>
              <a:picLocks noChangeAspect="1"/>
            </p:cNvPicPr>
            <p:nvPr/>
          </p:nvPicPr>
          <p:blipFill rotWithShape="1">
            <a:blip r:embed="rId6"/>
            <a:srcRect l="9096" t="12760" r="9038" b="14928"/>
            <a:stretch/>
          </p:blipFill>
          <p:spPr>
            <a:xfrm>
              <a:off x="2699792" y="2132856"/>
              <a:ext cx="1152127" cy="1088120"/>
            </a:xfrm>
            <a:prstGeom prst="rect">
              <a:avLst/>
            </a:prstGeom>
          </p:spPr>
        </p:pic>
        <p:pic>
          <p:nvPicPr>
            <p:cNvPr id="10" name="Imagen 9"/>
            <p:cNvPicPr>
              <a:picLocks noChangeAspect="1"/>
            </p:cNvPicPr>
            <p:nvPr/>
          </p:nvPicPr>
          <p:blipFill>
            <a:blip r:embed="rId7"/>
            <a:stretch>
              <a:fillRect/>
            </a:stretch>
          </p:blipFill>
          <p:spPr>
            <a:xfrm>
              <a:off x="965181" y="2384425"/>
              <a:ext cx="1147849" cy="1147849"/>
            </a:xfrm>
            <a:prstGeom prst="rect">
              <a:avLst/>
            </a:prstGeom>
          </p:spPr>
        </p:pic>
        <p:pic>
          <p:nvPicPr>
            <p:cNvPr id="11" name="Imagen 10"/>
            <p:cNvPicPr>
              <a:picLocks noChangeAspect="1"/>
            </p:cNvPicPr>
            <p:nvPr/>
          </p:nvPicPr>
          <p:blipFill rotWithShape="1">
            <a:blip r:embed="rId8"/>
            <a:srcRect l="2947" t="598" r="49899" b="3269"/>
            <a:stretch/>
          </p:blipFill>
          <p:spPr>
            <a:xfrm>
              <a:off x="492547" y="3998831"/>
              <a:ext cx="1296144" cy="1308262"/>
            </a:xfrm>
            <a:prstGeom prst="rect">
              <a:avLst/>
            </a:prstGeom>
          </p:spPr>
        </p:pic>
        <p:pic>
          <p:nvPicPr>
            <p:cNvPr id="12" name="Imagen 11"/>
            <p:cNvPicPr>
              <a:picLocks noChangeAspect="1"/>
            </p:cNvPicPr>
            <p:nvPr/>
          </p:nvPicPr>
          <p:blipFill>
            <a:blip r:embed="rId9"/>
            <a:stretch>
              <a:fillRect/>
            </a:stretch>
          </p:blipFill>
          <p:spPr>
            <a:xfrm>
              <a:off x="899813" y="5498055"/>
              <a:ext cx="1278583" cy="1278583"/>
            </a:xfrm>
            <a:prstGeom prst="rect">
              <a:avLst/>
            </a:prstGeom>
          </p:spPr>
        </p:pic>
        <p:pic>
          <p:nvPicPr>
            <p:cNvPr id="13" name="Imagen 12"/>
            <p:cNvPicPr>
              <a:picLocks noChangeAspect="1"/>
            </p:cNvPicPr>
            <p:nvPr/>
          </p:nvPicPr>
          <p:blipFill>
            <a:blip r:embed="rId10"/>
            <a:stretch>
              <a:fillRect/>
            </a:stretch>
          </p:blipFill>
          <p:spPr>
            <a:xfrm>
              <a:off x="2843789" y="5617959"/>
              <a:ext cx="1008130" cy="1008130"/>
            </a:xfrm>
            <a:prstGeom prst="rect">
              <a:avLst/>
            </a:prstGeom>
          </p:spPr>
        </p:pic>
        <p:pic>
          <p:nvPicPr>
            <p:cNvPr id="8" name="Imagen 7"/>
            <p:cNvPicPr>
              <a:picLocks noChangeAspect="1"/>
            </p:cNvPicPr>
            <p:nvPr/>
          </p:nvPicPr>
          <p:blipFill>
            <a:blip r:embed="rId11"/>
            <a:stretch>
              <a:fillRect/>
            </a:stretch>
          </p:blipFill>
          <p:spPr>
            <a:xfrm>
              <a:off x="4427544" y="5383728"/>
              <a:ext cx="1305115" cy="1405508"/>
            </a:xfrm>
            <a:prstGeom prst="rect">
              <a:avLst/>
            </a:prstGeom>
          </p:spPr>
        </p:pic>
        <p:pic>
          <p:nvPicPr>
            <p:cNvPr id="14" name="Imagen 13"/>
            <p:cNvPicPr>
              <a:picLocks noChangeAspect="1"/>
            </p:cNvPicPr>
            <p:nvPr/>
          </p:nvPicPr>
          <p:blipFill>
            <a:blip r:embed="rId12"/>
            <a:stretch>
              <a:fillRect/>
            </a:stretch>
          </p:blipFill>
          <p:spPr>
            <a:xfrm>
              <a:off x="4427544" y="3110378"/>
              <a:ext cx="1036218" cy="1036218"/>
            </a:xfrm>
            <a:prstGeom prst="rect">
              <a:avLst/>
            </a:prstGeom>
          </p:spPr>
        </p:pic>
        <p:pic>
          <p:nvPicPr>
            <p:cNvPr id="15" name="Imagen 14"/>
            <p:cNvPicPr>
              <a:picLocks noChangeAspect="1"/>
            </p:cNvPicPr>
            <p:nvPr/>
          </p:nvPicPr>
          <p:blipFill rotWithShape="1">
            <a:blip r:embed="rId13"/>
            <a:srcRect l="14563" t="17600" r="14704" b="23382"/>
            <a:stretch/>
          </p:blipFill>
          <p:spPr>
            <a:xfrm>
              <a:off x="7452320" y="3046994"/>
              <a:ext cx="1201481" cy="1051295"/>
            </a:xfrm>
            <a:prstGeom prst="rect">
              <a:avLst/>
            </a:prstGeom>
          </p:spPr>
        </p:pic>
        <p:pic>
          <p:nvPicPr>
            <p:cNvPr id="16" name="Imagen 15"/>
            <p:cNvPicPr>
              <a:picLocks noChangeAspect="1"/>
            </p:cNvPicPr>
            <p:nvPr/>
          </p:nvPicPr>
          <p:blipFill>
            <a:blip r:embed="rId14"/>
            <a:stretch>
              <a:fillRect/>
            </a:stretch>
          </p:blipFill>
          <p:spPr>
            <a:xfrm>
              <a:off x="7780894" y="1658161"/>
              <a:ext cx="1107366" cy="1066353"/>
            </a:xfrm>
            <a:prstGeom prst="rect">
              <a:avLst/>
            </a:prstGeom>
          </p:spPr>
        </p:pic>
        <p:pic>
          <p:nvPicPr>
            <p:cNvPr id="17" name="Imagen 16"/>
            <p:cNvPicPr>
              <a:picLocks noChangeAspect="1"/>
            </p:cNvPicPr>
            <p:nvPr/>
          </p:nvPicPr>
          <p:blipFill rotWithShape="1">
            <a:blip r:embed="rId15"/>
            <a:srcRect b="7452"/>
            <a:stretch/>
          </p:blipFill>
          <p:spPr>
            <a:xfrm>
              <a:off x="6228184" y="5496048"/>
              <a:ext cx="1039717" cy="1016372"/>
            </a:xfrm>
            <a:prstGeom prst="rect">
              <a:avLst/>
            </a:prstGeom>
          </p:spPr>
        </p:pic>
        <p:pic>
          <p:nvPicPr>
            <p:cNvPr id="18" name="Imagen 17"/>
            <p:cNvPicPr>
              <a:picLocks noChangeAspect="1"/>
            </p:cNvPicPr>
            <p:nvPr/>
          </p:nvPicPr>
          <p:blipFill>
            <a:blip r:embed="rId16"/>
            <a:stretch>
              <a:fillRect/>
            </a:stretch>
          </p:blipFill>
          <p:spPr>
            <a:xfrm>
              <a:off x="6164141" y="3159403"/>
              <a:ext cx="826478" cy="826478"/>
            </a:xfrm>
            <a:prstGeom prst="rect">
              <a:avLst/>
            </a:prstGeom>
          </p:spPr>
        </p:pic>
        <p:pic>
          <p:nvPicPr>
            <p:cNvPr id="19" name="Imagen 18"/>
            <p:cNvPicPr>
              <a:picLocks noChangeAspect="1"/>
            </p:cNvPicPr>
            <p:nvPr/>
          </p:nvPicPr>
          <p:blipFill>
            <a:blip r:embed="rId17"/>
            <a:stretch>
              <a:fillRect/>
            </a:stretch>
          </p:blipFill>
          <p:spPr>
            <a:xfrm>
              <a:off x="7430079" y="4420769"/>
              <a:ext cx="1201481" cy="814337"/>
            </a:xfrm>
            <a:prstGeom prst="rect">
              <a:avLst/>
            </a:prstGeom>
          </p:spPr>
        </p:pic>
        <p:pic>
          <p:nvPicPr>
            <p:cNvPr id="20" name="Imagen 19"/>
            <p:cNvPicPr>
              <a:picLocks noChangeAspect="1"/>
            </p:cNvPicPr>
            <p:nvPr/>
          </p:nvPicPr>
          <p:blipFill>
            <a:blip r:embed="rId18"/>
            <a:stretch>
              <a:fillRect/>
            </a:stretch>
          </p:blipFill>
          <p:spPr>
            <a:xfrm>
              <a:off x="7668344" y="5657737"/>
              <a:ext cx="1164221" cy="699739"/>
            </a:xfrm>
            <a:prstGeom prst="rect">
              <a:avLst/>
            </a:prstGeom>
          </p:spPr>
        </p:pic>
      </p:grpSp>
    </p:spTree>
    <p:extLst>
      <p:ext uri="{BB962C8B-B14F-4D97-AF65-F5344CB8AC3E}">
        <p14:creationId xmlns:p14="http://schemas.microsoft.com/office/powerpoint/2010/main" val="382263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Consejos para diseñar tu curso de </a:t>
            </a:r>
            <a:r>
              <a:rPr lang="es-ES" sz="4400" dirty="0" err="1"/>
              <a:t>microlearning</a:t>
            </a:r>
            <a:endParaRPr lang="es-ES" sz="4400" dirty="0"/>
          </a:p>
        </p:txBody>
      </p:sp>
      <p:sp>
        <p:nvSpPr>
          <p:cNvPr id="2" name="Rectángulo 1"/>
          <p:cNvSpPr/>
          <p:nvPr/>
        </p:nvSpPr>
        <p:spPr>
          <a:xfrm>
            <a:off x="434356" y="2780928"/>
            <a:ext cx="8496944" cy="3293209"/>
          </a:xfrm>
          <a:prstGeom prst="rect">
            <a:avLst/>
          </a:prstGeom>
        </p:spPr>
        <p:txBody>
          <a:bodyPr wrap="square">
            <a:spAutoFit/>
          </a:bodyPr>
          <a:lstStyle/>
          <a:p>
            <a:pPr algn="just"/>
            <a:r>
              <a:rPr lang="es-ES" sz="4800" b="1" dirty="0"/>
              <a:t>Selección de herramientas web</a:t>
            </a:r>
            <a:r>
              <a:rPr lang="es-ES" sz="4000" dirty="0"/>
              <a:t>: para crear cada una de las píldoras con los contenidos correspondientes. </a:t>
            </a:r>
            <a:r>
              <a:rPr lang="es-ES" sz="4000" dirty="0">
                <a:solidFill>
                  <a:srgbClr val="FF0000"/>
                </a:solidFill>
              </a:rPr>
              <a:t>IMPORTANTE</a:t>
            </a:r>
            <a:r>
              <a:rPr lang="es-ES" sz="4000" dirty="0"/>
              <a:t>: hacer una buena selección</a:t>
            </a:r>
          </a:p>
        </p:txBody>
      </p:sp>
    </p:spTree>
    <p:extLst>
      <p:ext uri="{BB962C8B-B14F-4D97-AF65-F5344CB8AC3E}">
        <p14:creationId xmlns:p14="http://schemas.microsoft.com/office/powerpoint/2010/main" val="844005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339752" y="908720"/>
            <a:ext cx="6480720" cy="769441"/>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Vídeos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3"/>
          <a:stretch>
            <a:fillRect/>
          </a:stretch>
        </p:blipFill>
        <p:spPr>
          <a:xfrm>
            <a:off x="395536" y="2780928"/>
            <a:ext cx="2304256" cy="1328475"/>
          </a:xfrm>
          <a:prstGeom prst="rect">
            <a:avLst/>
          </a:prstGeom>
        </p:spPr>
      </p:pic>
      <p:pic>
        <p:nvPicPr>
          <p:cNvPr id="11" name="Imagen 10"/>
          <p:cNvPicPr>
            <a:picLocks noChangeAspect="1"/>
          </p:cNvPicPr>
          <p:nvPr/>
        </p:nvPicPr>
        <p:blipFill>
          <a:blip r:embed="rId4"/>
          <a:stretch>
            <a:fillRect/>
          </a:stretch>
        </p:blipFill>
        <p:spPr>
          <a:xfrm>
            <a:off x="3673134" y="1889485"/>
            <a:ext cx="3014661" cy="1805186"/>
          </a:xfrm>
          <a:prstGeom prst="rect">
            <a:avLst/>
          </a:prstGeom>
        </p:spPr>
      </p:pic>
      <p:pic>
        <p:nvPicPr>
          <p:cNvPr id="12" name="Imagen 11"/>
          <p:cNvPicPr>
            <a:picLocks noChangeAspect="1"/>
          </p:cNvPicPr>
          <p:nvPr/>
        </p:nvPicPr>
        <p:blipFill>
          <a:blip r:embed="rId5"/>
          <a:stretch>
            <a:fillRect/>
          </a:stretch>
        </p:blipFill>
        <p:spPr>
          <a:xfrm>
            <a:off x="5724128" y="3237072"/>
            <a:ext cx="2952750" cy="1543050"/>
          </a:xfrm>
          <a:prstGeom prst="rect">
            <a:avLst/>
          </a:prstGeom>
        </p:spPr>
      </p:pic>
      <p:pic>
        <p:nvPicPr>
          <p:cNvPr id="13" name="Imagen 12"/>
          <p:cNvPicPr>
            <a:picLocks noChangeAspect="1"/>
          </p:cNvPicPr>
          <p:nvPr/>
        </p:nvPicPr>
        <p:blipFill rotWithShape="1">
          <a:blip r:embed="rId6"/>
          <a:srcRect l="18197" t="17250"/>
          <a:stretch/>
        </p:blipFill>
        <p:spPr>
          <a:xfrm>
            <a:off x="827584" y="5188074"/>
            <a:ext cx="2532909" cy="1381654"/>
          </a:xfrm>
          <a:prstGeom prst="rect">
            <a:avLst/>
          </a:prstGeom>
        </p:spPr>
      </p:pic>
      <p:pic>
        <p:nvPicPr>
          <p:cNvPr id="14" name="Imagen 13"/>
          <p:cNvPicPr>
            <a:picLocks noChangeAspect="1"/>
          </p:cNvPicPr>
          <p:nvPr/>
        </p:nvPicPr>
        <p:blipFill rotWithShape="1">
          <a:blip r:embed="rId7"/>
          <a:srcRect l="849" t="34582" r="-849" b="35158"/>
          <a:stretch/>
        </p:blipFill>
        <p:spPr>
          <a:xfrm>
            <a:off x="1380126" y="4780122"/>
            <a:ext cx="1427824" cy="432048"/>
          </a:xfrm>
          <a:prstGeom prst="rect">
            <a:avLst/>
          </a:prstGeom>
        </p:spPr>
      </p:pic>
      <p:pic>
        <p:nvPicPr>
          <p:cNvPr id="15" name="Imagen 14"/>
          <p:cNvPicPr>
            <a:picLocks noChangeAspect="1"/>
          </p:cNvPicPr>
          <p:nvPr/>
        </p:nvPicPr>
        <p:blipFill>
          <a:blip r:embed="rId8"/>
          <a:stretch>
            <a:fillRect/>
          </a:stretch>
        </p:blipFill>
        <p:spPr>
          <a:xfrm>
            <a:off x="4427984" y="4906793"/>
            <a:ext cx="1944216" cy="1944216"/>
          </a:xfrm>
          <a:prstGeom prst="rect">
            <a:avLst/>
          </a:prstGeom>
        </p:spPr>
      </p:pic>
    </p:spTree>
    <p:extLst>
      <p:ext uri="{BB962C8B-B14F-4D97-AF65-F5344CB8AC3E}">
        <p14:creationId xmlns:p14="http://schemas.microsoft.com/office/powerpoint/2010/main" val="114231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6592" y="2724018"/>
            <a:ext cx="86212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p:cNvPicPr>
            <a:picLocks noChangeAspect="1"/>
          </p:cNvPicPr>
          <p:nvPr/>
        </p:nvPicPr>
        <p:blipFill>
          <a:blip r:embed="rId2"/>
          <a:stretch>
            <a:fillRect/>
          </a:stretch>
        </p:blipFill>
        <p:spPr>
          <a:xfrm>
            <a:off x="6665823" y="3140968"/>
            <a:ext cx="2473026" cy="3709540"/>
          </a:xfrm>
          <a:prstGeom prst="rect">
            <a:avLst/>
          </a:prstGeom>
        </p:spPr>
      </p:pic>
      <p:sp>
        <p:nvSpPr>
          <p:cNvPr id="3" name="CuadroTexto 2"/>
          <p:cNvSpPr txBox="1"/>
          <p:nvPr/>
        </p:nvSpPr>
        <p:spPr>
          <a:xfrm>
            <a:off x="29211" y="764704"/>
            <a:ext cx="7632848" cy="5816977"/>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1" i="0" u="none" strike="noStrike" kern="1200" cap="none" spc="0" normalizeH="0" baseline="0" noProof="0" dirty="0">
                <a:ln>
                  <a:noFill/>
                </a:ln>
                <a:solidFill>
                  <a:prstClr val="black"/>
                </a:solidFill>
                <a:effectLst/>
                <a:uLnTx/>
                <a:uFillTx/>
                <a:latin typeface="Calibri"/>
                <a:ea typeface="+mn-ea"/>
                <a:cs typeface="+mn-cs"/>
              </a:rPr>
              <a:t>Innovación</a:t>
            </a:r>
            <a:r>
              <a:rPr kumimoji="0" lang="es-ES" sz="4800" b="0" i="0" u="none" strike="noStrike" kern="1200" cap="none" spc="0" normalizeH="0" baseline="0" noProof="0" dirty="0">
                <a:ln>
                  <a:noFill/>
                </a:ln>
                <a:solidFill>
                  <a:prstClr val="black"/>
                </a:solidFill>
                <a:effectLst/>
                <a:uLnTx/>
                <a:uFillTx/>
                <a:latin typeface="Calibri"/>
                <a:ea typeface="+mn-ea"/>
                <a:cs typeface="+mn-cs"/>
              </a:rPr>
              <a:t> educativa</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0" i="0" u="none" strike="noStrike" kern="1200" cap="none" spc="0" normalizeH="0" baseline="0" noProof="0" dirty="0">
                <a:ln>
                  <a:noFill/>
                </a:ln>
                <a:solidFill>
                  <a:prstClr val="black"/>
                </a:solidFill>
                <a:effectLst/>
                <a:uLnTx/>
                <a:uFillTx/>
                <a:latin typeface="Calibri"/>
                <a:ea typeface="+mn-ea"/>
                <a:cs typeface="+mn-cs"/>
              </a:rPr>
              <a:t>Motivación, participación, aprendizaje </a:t>
            </a:r>
            <a:r>
              <a:rPr kumimoji="0" lang="es-ES" sz="4800" b="1" i="0" u="none" strike="noStrike" kern="1200" cap="none" spc="0" normalizeH="0" baseline="0" noProof="0" dirty="0">
                <a:ln>
                  <a:noFill/>
                </a:ln>
                <a:solidFill>
                  <a:prstClr val="black"/>
                </a:solidFill>
                <a:effectLst/>
                <a:uLnTx/>
                <a:uFillTx/>
                <a:latin typeface="Calibri"/>
                <a:ea typeface="+mn-ea"/>
                <a:cs typeface="+mn-cs"/>
              </a:rPr>
              <a:t>dinámico</a:t>
            </a:r>
            <a:r>
              <a:rPr kumimoji="0" lang="es-ES" sz="4800" b="0" i="0" u="none" strike="noStrike" kern="1200" cap="none" spc="0" normalizeH="0" baseline="0" noProof="0" dirty="0">
                <a:ln>
                  <a:noFill/>
                </a:ln>
                <a:solidFill>
                  <a:prstClr val="black"/>
                </a:solidFill>
                <a:effectLst/>
                <a:uLnTx/>
                <a:uFillTx/>
                <a:latin typeface="Calibri"/>
                <a:ea typeface="+mn-ea"/>
                <a:cs typeface="+mn-cs"/>
              </a:rPr>
              <a:t>, creativo y divertido</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1" i="0" u="none" strike="noStrike" kern="1200" cap="none" spc="0" normalizeH="0" baseline="0" noProof="0" dirty="0">
                <a:ln>
                  <a:noFill/>
                </a:ln>
                <a:solidFill>
                  <a:prstClr val="black"/>
                </a:solidFill>
                <a:effectLst/>
                <a:uLnTx/>
                <a:uFillTx/>
                <a:latin typeface="Calibri"/>
                <a:ea typeface="+mn-ea"/>
                <a:cs typeface="+mn-cs"/>
              </a:rPr>
              <a:t>Docentes </a:t>
            </a:r>
            <a:r>
              <a:rPr kumimoji="0" lang="es-ES" sz="4800" b="0" i="0" u="none" strike="noStrike" kern="1200" cap="none" spc="0" normalizeH="0" baseline="0" noProof="0" dirty="0">
                <a:ln>
                  <a:noFill/>
                </a:ln>
                <a:solidFill>
                  <a:prstClr val="black"/>
                </a:solidFill>
                <a:effectLst/>
                <a:uLnTx/>
                <a:uFillTx/>
                <a:latin typeface="Calibri"/>
                <a:ea typeface="+mn-ea"/>
                <a:cs typeface="+mn-cs"/>
              </a:rPr>
              <a:t>y</a:t>
            </a:r>
            <a:r>
              <a:rPr kumimoji="0" lang="es-ES" sz="4800" b="1" i="0" u="none" strike="noStrike" kern="1200" cap="none" spc="0" normalizeH="0" baseline="0" noProof="0" dirty="0">
                <a:ln>
                  <a:noFill/>
                </a:ln>
                <a:solidFill>
                  <a:prstClr val="black"/>
                </a:solidFill>
                <a:effectLst/>
                <a:uLnTx/>
                <a:uFillTx/>
                <a:latin typeface="Calibri"/>
                <a:ea typeface="+mn-ea"/>
                <a:cs typeface="+mn-cs"/>
              </a:rPr>
              <a:t> estudiantes</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1" i="0" u="none" strike="noStrike" kern="1200" cap="none" spc="0" normalizeH="0" baseline="0" noProof="0" dirty="0">
                <a:ln>
                  <a:noFill/>
                </a:ln>
                <a:solidFill>
                  <a:prstClr val="black"/>
                </a:solidFill>
                <a:effectLst/>
                <a:uLnTx/>
                <a:uFillTx/>
                <a:latin typeface="Calibri"/>
                <a:ea typeface="+mn-ea"/>
                <a:cs typeface="+mn-cs"/>
              </a:rPr>
              <a:t>Ideas </a:t>
            </a:r>
            <a:r>
              <a:rPr kumimoji="0" lang="es-ES" sz="4800" b="0" i="0" u="none" strike="noStrike" kern="1200" cap="none" spc="0" normalizeH="0" baseline="0" noProof="0" dirty="0">
                <a:ln>
                  <a:noFill/>
                </a:ln>
                <a:solidFill>
                  <a:prstClr val="black"/>
                </a:solidFill>
                <a:effectLst/>
                <a:uLnTx/>
                <a:uFillTx/>
                <a:latin typeface="Calibri"/>
                <a:ea typeface="+mn-ea"/>
                <a:cs typeface="+mn-cs"/>
              </a:rPr>
              <a:t>mediante experiencias concretas</a:t>
            </a:r>
            <a:r>
              <a:rPr kumimoji="0" lang="es-ES" sz="4800" b="1" i="0" u="none" strike="noStrike" kern="1200" cap="none" spc="0" normalizeH="0" baseline="0" noProof="0" dirty="0">
                <a:ln>
                  <a:noFill/>
                </a:ln>
                <a:solidFill>
                  <a:prstClr val="black"/>
                </a:solidFill>
                <a:effectLst/>
                <a:uLnTx/>
                <a:uFillTx/>
                <a:latin typeface="Calibri"/>
                <a:ea typeface="+mn-ea"/>
                <a:cs typeface="+mn-cs"/>
              </a:rPr>
              <a:t> </a:t>
            </a:r>
            <a:endParaRPr kumimoji="0" lang="es-ES" sz="4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096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339752" y="908720"/>
            <a:ext cx="6480720" cy="769441"/>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Vídeos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hlinkClick r:id="rId3"/>
          </p:cNvPr>
          <p:cNvPicPr>
            <a:picLocks noChangeAspect="1"/>
          </p:cNvPicPr>
          <p:nvPr/>
        </p:nvPicPr>
        <p:blipFill rotWithShape="1">
          <a:blip r:embed="rId4"/>
          <a:srcRect l="5555" t="22232" r="41667" b="21800"/>
          <a:stretch/>
        </p:blipFill>
        <p:spPr>
          <a:xfrm>
            <a:off x="222660" y="2996952"/>
            <a:ext cx="4104456" cy="2448273"/>
          </a:xfrm>
          <a:prstGeom prst="rect">
            <a:avLst/>
          </a:prstGeom>
        </p:spPr>
      </p:pic>
      <p:pic>
        <p:nvPicPr>
          <p:cNvPr id="5" name="Imagen 4">
            <a:hlinkClick r:id="rId5"/>
          </p:cNvPr>
          <p:cNvPicPr>
            <a:picLocks noChangeAspect="1"/>
          </p:cNvPicPr>
          <p:nvPr/>
        </p:nvPicPr>
        <p:blipFill rotWithShape="1">
          <a:blip r:embed="rId6"/>
          <a:srcRect l="7539" t="23982" r="41571" b="24081"/>
          <a:stretch/>
        </p:blipFill>
        <p:spPr>
          <a:xfrm>
            <a:off x="4788024" y="3068960"/>
            <a:ext cx="3960440" cy="2273587"/>
          </a:xfrm>
          <a:prstGeom prst="rect">
            <a:avLst/>
          </a:prstGeom>
        </p:spPr>
      </p:pic>
    </p:spTree>
    <p:extLst>
      <p:ext uri="{BB962C8B-B14F-4D97-AF65-F5344CB8AC3E}">
        <p14:creationId xmlns:p14="http://schemas.microsoft.com/office/powerpoint/2010/main" val="860909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339752" y="908720"/>
            <a:ext cx="6480720" cy="769441"/>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Vídeos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a:hlinkClick r:id="rId3"/>
          </p:cNvPr>
          <p:cNvPicPr>
            <a:picLocks noChangeAspect="1"/>
          </p:cNvPicPr>
          <p:nvPr/>
        </p:nvPicPr>
        <p:blipFill>
          <a:blip r:embed="rId4"/>
          <a:stretch>
            <a:fillRect/>
          </a:stretch>
        </p:blipFill>
        <p:spPr>
          <a:xfrm>
            <a:off x="1259632" y="2924944"/>
            <a:ext cx="6377299" cy="2914625"/>
          </a:xfrm>
          <a:prstGeom prst="rect">
            <a:avLst/>
          </a:prstGeom>
        </p:spPr>
      </p:pic>
    </p:spTree>
    <p:extLst>
      <p:ext uri="{BB962C8B-B14F-4D97-AF65-F5344CB8AC3E}">
        <p14:creationId xmlns:p14="http://schemas.microsoft.com/office/powerpoint/2010/main" val="3805479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Tutoriales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3"/>
          <a:stretch>
            <a:fillRect/>
          </a:stretch>
        </p:blipFill>
        <p:spPr>
          <a:xfrm>
            <a:off x="443507" y="2852936"/>
            <a:ext cx="2304256" cy="1328475"/>
          </a:xfrm>
          <a:prstGeom prst="rect">
            <a:avLst/>
          </a:prstGeom>
        </p:spPr>
      </p:pic>
      <p:pic>
        <p:nvPicPr>
          <p:cNvPr id="4" name="Imagen 3"/>
          <p:cNvPicPr>
            <a:picLocks noChangeAspect="1"/>
          </p:cNvPicPr>
          <p:nvPr/>
        </p:nvPicPr>
        <p:blipFill>
          <a:blip r:embed="rId4"/>
          <a:stretch>
            <a:fillRect/>
          </a:stretch>
        </p:blipFill>
        <p:spPr>
          <a:xfrm>
            <a:off x="3851921" y="2747628"/>
            <a:ext cx="2232248" cy="1674185"/>
          </a:xfrm>
          <a:prstGeom prst="rect">
            <a:avLst/>
          </a:prstGeom>
        </p:spPr>
      </p:pic>
      <p:pic>
        <p:nvPicPr>
          <p:cNvPr id="5" name="Imagen 4"/>
          <p:cNvPicPr>
            <a:picLocks noChangeAspect="1"/>
          </p:cNvPicPr>
          <p:nvPr/>
        </p:nvPicPr>
        <p:blipFill>
          <a:blip r:embed="rId5"/>
          <a:stretch>
            <a:fillRect/>
          </a:stretch>
        </p:blipFill>
        <p:spPr>
          <a:xfrm>
            <a:off x="6948264" y="2747628"/>
            <a:ext cx="1503426" cy="1487868"/>
          </a:xfrm>
          <a:prstGeom prst="rect">
            <a:avLst/>
          </a:prstGeom>
        </p:spPr>
      </p:pic>
      <p:pic>
        <p:nvPicPr>
          <p:cNvPr id="6" name="Imagen 5"/>
          <p:cNvPicPr>
            <a:picLocks noChangeAspect="1"/>
          </p:cNvPicPr>
          <p:nvPr/>
        </p:nvPicPr>
        <p:blipFill>
          <a:blip r:embed="rId6"/>
          <a:stretch>
            <a:fillRect/>
          </a:stretch>
        </p:blipFill>
        <p:spPr>
          <a:xfrm>
            <a:off x="460375" y="5060916"/>
            <a:ext cx="4176464" cy="733470"/>
          </a:xfrm>
          <a:prstGeom prst="rect">
            <a:avLst/>
          </a:prstGeom>
        </p:spPr>
      </p:pic>
      <p:pic>
        <p:nvPicPr>
          <p:cNvPr id="8" name="Imagen 7"/>
          <p:cNvPicPr>
            <a:picLocks noChangeAspect="1"/>
          </p:cNvPicPr>
          <p:nvPr/>
        </p:nvPicPr>
        <p:blipFill>
          <a:blip r:embed="rId7"/>
          <a:stretch>
            <a:fillRect/>
          </a:stretch>
        </p:blipFill>
        <p:spPr>
          <a:xfrm>
            <a:off x="5076006" y="5421883"/>
            <a:ext cx="3600450" cy="1266825"/>
          </a:xfrm>
          <a:prstGeom prst="rect">
            <a:avLst/>
          </a:prstGeom>
        </p:spPr>
      </p:pic>
    </p:spTree>
    <p:extLst>
      <p:ext uri="{BB962C8B-B14F-4D97-AF65-F5344CB8AC3E}">
        <p14:creationId xmlns:p14="http://schemas.microsoft.com/office/powerpoint/2010/main" val="29330649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Infografías, gráficos, etc.</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Imagen 7"/>
          <p:cNvPicPr>
            <a:picLocks noChangeAspect="1"/>
          </p:cNvPicPr>
          <p:nvPr/>
        </p:nvPicPr>
        <p:blipFill>
          <a:blip r:embed="rId3"/>
          <a:stretch>
            <a:fillRect/>
          </a:stretch>
        </p:blipFill>
        <p:spPr>
          <a:xfrm>
            <a:off x="307975" y="2264421"/>
            <a:ext cx="3200658" cy="2129892"/>
          </a:xfrm>
          <a:prstGeom prst="rect">
            <a:avLst/>
          </a:prstGeom>
        </p:spPr>
      </p:pic>
      <p:pic>
        <p:nvPicPr>
          <p:cNvPr id="9" name="Imagen 8"/>
          <p:cNvPicPr>
            <a:picLocks noChangeAspect="1"/>
          </p:cNvPicPr>
          <p:nvPr/>
        </p:nvPicPr>
        <p:blipFill>
          <a:blip r:embed="rId4"/>
          <a:stretch>
            <a:fillRect/>
          </a:stretch>
        </p:blipFill>
        <p:spPr>
          <a:xfrm>
            <a:off x="5040759" y="2492896"/>
            <a:ext cx="2847540" cy="1993278"/>
          </a:xfrm>
          <a:prstGeom prst="rect">
            <a:avLst/>
          </a:prstGeom>
        </p:spPr>
      </p:pic>
      <p:pic>
        <p:nvPicPr>
          <p:cNvPr id="10" name="Imagen 9"/>
          <p:cNvPicPr>
            <a:picLocks noChangeAspect="1"/>
          </p:cNvPicPr>
          <p:nvPr/>
        </p:nvPicPr>
        <p:blipFill>
          <a:blip r:embed="rId5"/>
          <a:stretch>
            <a:fillRect/>
          </a:stretch>
        </p:blipFill>
        <p:spPr>
          <a:xfrm>
            <a:off x="1331640" y="4233604"/>
            <a:ext cx="2309242" cy="2309242"/>
          </a:xfrm>
          <a:prstGeom prst="rect">
            <a:avLst/>
          </a:prstGeom>
        </p:spPr>
      </p:pic>
      <p:pic>
        <p:nvPicPr>
          <p:cNvPr id="11" name="Imagen 10"/>
          <p:cNvPicPr>
            <a:picLocks noChangeAspect="1"/>
          </p:cNvPicPr>
          <p:nvPr/>
        </p:nvPicPr>
        <p:blipFill>
          <a:blip r:embed="rId6"/>
          <a:stretch>
            <a:fillRect/>
          </a:stretch>
        </p:blipFill>
        <p:spPr>
          <a:xfrm>
            <a:off x="5436096" y="5005005"/>
            <a:ext cx="2952328" cy="1476164"/>
          </a:xfrm>
          <a:prstGeom prst="rect">
            <a:avLst/>
          </a:prstGeom>
        </p:spPr>
      </p:pic>
    </p:spTree>
    <p:extLst>
      <p:ext uri="{BB962C8B-B14F-4D97-AF65-F5344CB8AC3E}">
        <p14:creationId xmlns:p14="http://schemas.microsoft.com/office/powerpoint/2010/main" val="179402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err="1">
                <a:solidFill>
                  <a:srgbClr val="FFC000"/>
                </a:solidFill>
              </a:rPr>
              <a:t>PechaKucha</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a:blip r:embed="rId3"/>
          <a:stretch>
            <a:fillRect/>
          </a:stretch>
        </p:blipFill>
        <p:spPr>
          <a:xfrm>
            <a:off x="755576" y="2924944"/>
            <a:ext cx="2304488" cy="1329043"/>
          </a:xfrm>
          <a:prstGeom prst="rect">
            <a:avLst/>
          </a:prstGeom>
        </p:spPr>
      </p:pic>
      <p:pic>
        <p:nvPicPr>
          <p:cNvPr id="5" name="Imagen 4"/>
          <p:cNvPicPr>
            <a:picLocks noChangeAspect="1"/>
          </p:cNvPicPr>
          <p:nvPr/>
        </p:nvPicPr>
        <p:blipFill>
          <a:blip r:embed="rId4"/>
          <a:stretch>
            <a:fillRect/>
          </a:stretch>
        </p:blipFill>
        <p:spPr>
          <a:xfrm>
            <a:off x="4139952" y="2564904"/>
            <a:ext cx="4248472" cy="2389766"/>
          </a:xfrm>
          <a:prstGeom prst="rect">
            <a:avLst/>
          </a:prstGeom>
        </p:spPr>
      </p:pic>
      <p:pic>
        <p:nvPicPr>
          <p:cNvPr id="6" name="Imagen 5"/>
          <p:cNvPicPr>
            <a:picLocks noChangeAspect="1"/>
          </p:cNvPicPr>
          <p:nvPr/>
        </p:nvPicPr>
        <p:blipFill>
          <a:blip r:embed="rId5"/>
          <a:stretch>
            <a:fillRect/>
          </a:stretch>
        </p:blipFill>
        <p:spPr>
          <a:xfrm>
            <a:off x="539552" y="5013176"/>
            <a:ext cx="3794510" cy="1306949"/>
          </a:xfrm>
          <a:prstGeom prst="rect">
            <a:avLst/>
          </a:prstGeom>
        </p:spPr>
      </p:pic>
      <p:pic>
        <p:nvPicPr>
          <p:cNvPr id="7" name="Imagen 6"/>
          <p:cNvPicPr>
            <a:picLocks noChangeAspect="1"/>
          </p:cNvPicPr>
          <p:nvPr/>
        </p:nvPicPr>
        <p:blipFill rotWithShape="1">
          <a:blip r:embed="rId6"/>
          <a:srcRect l="22029" t="19760" r="22029" b="22509"/>
          <a:stretch/>
        </p:blipFill>
        <p:spPr>
          <a:xfrm>
            <a:off x="5364088" y="4986845"/>
            <a:ext cx="3024336" cy="1716516"/>
          </a:xfrm>
          <a:prstGeom prst="rect">
            <a:avLst/>
          </a:prstGeom>
        </p:spPr>
      </p:pic>
    </p:spTree>
    <p:extLst>
      <p:ext uri="{BB962C8B-B14F-4D97-AF65-F5344CB8AC3E}">
        <p14:creationId xmlns:p14="http://schemas.microsoft.com/office/powerpoint/2010/main" val="1337307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Chats, mensajes, emails, etc.</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Imagen 7"/>
          <p:cNvPicPr>
            <a:picLocks noChangeAspect="1"/>
          </p:cNvPicPr>
          <p:nvPr/>
        </p:nvPicPr>
        <p:blipFill>
          <a:blip r:embed="rId3"/>
          <a:stretch>
            <a:fillRect/>
          </a:stretch>
        </p:blipFill>
        <p:spPr>
          <a:xfrm>
            <a:off x="704540" y="2343270"/>
            <a:ext cx="1419188" cy="1419188"/>
          </a:xfrm>
          <a:prstGeom prst="rect">
            <a:avLst/>
          </a:prstGeom>
        </p:spPr>
      </p:pic>
      <p:pic>
        <p:nvPicPr>
          <p:cNvPr id="9" name="Imagen 8"/>
          <p:cNvPicPr>
            <a:picLocks noChangeAspect="1"/>
          </p:cNvPicPr>
          <p:nvPr/>
        </p:nvPicPr>
        <p:blipFill rotWithShape="1">
          <a:blip r:embed="rId4"/>
          <a:srcRect l="20857" r="22990"/>
          <a:stretch/>
        </p:blipFill>
        <p:spPr>
          <a:xfrm>
            <a:off x="2699792" y="3021091"/>
            <a:ext cx="1735336" cy="1482734"/>
          </a:xfrm>
          <a:prstGeom prst="rect">
            <a:avLst/>
          </a:prstGeom>
        </p:spPr>
      </p:pic>
      <p:pic>
        <p:nvPicPr>
          <p:cNvPr id="10" name="Imagen 9"/>
          <p:cNvPicPr>
            <a:picLocks noChangeAspect="1"/>
          </p:cNvPicPr>
          <p:nvPr/>
        </p:nvPicPr>
        <p:blipFill>
          <a:blip r:embed="rId5"/>
          <a:stretch>
            <a:fillRect/>
          </a:stretch>
        </p:blipFill>
        <p:spPr>
          <a:xfrm>
            <a:off x="4788024" y="3734537"/>
            <a:ext cx="3659209" cy="2520280"/>
          </a:xfrm>
          <a:prstGeom prst="rect">
            <a:avLst/>
          </a:prstGeom>
        </p:spPr>
      </p:pic>
      <p:pic>
        <p:nvPicPr>
          <p:cNvPr id="11" name="Imagen 10"/>
          <p:cNvPicPr>
            <a:picLocks noChangeAspect="1"/>
          </p:cNvPicPr>
          <p:nvPr/>
        </p:nvPicPr>
        <p:blipFill>
          <a:blip r:embed="rId6"/>
          <a:stretch>
            <a:fillRect/>
          </a:stretch>
        </p:blipFill>
        <p:spPr>
          <a:xfrm>
            <a:off x="155575" y="4620998"/>
            <a:ext cx="2876220" cy="1586880"/>
          </a:xfrm>
          <a:prstGeom prst="rect">
            <a:avLst/>
          </a:prstGeom>
        </p:spPr>
      </p:pic>
    </p:spTree>
    <p:extLst>
      <p:ext uri="{BB962C8B-B14F-4D97-AF65-F5344CB8AC3E}">
        <p14:creationId xmlns:p14="http://schemas.microsoft.com/office/powerpoint/2010/main" val="3602732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Chats, mensajes, emails, etc.</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hlinkClick r:id="rId3"/>
          </p:cNvPr>
          <p:cNvPicPr>
            <a:picLocks noChangeAspect="1"/>
          </p:cNvPicPr>
          <p:nvPr/>
        </p:nvPicPr>
        <p:blipFill rotWithShape="1">
          <a:blip r:embed="rId4"/>
          <a:srcRect t="15115" r="3255" b="7152"/>
          <a:stretch/>
        </p:blipFill>
        <p:spPr>
          <a:xfrm>
            <a:off x="899592" y="2795418"/>
            <a:ext cx="7598056" cy="3434030"/>
          </a:xfrm>
          <a:prstGeom prst="rect">
            <a:avLst/>
          </a:prstGeom>
        </p:spPr>
      </p:pic>
    </p:spTree>
    <p:extLst>
      <p:ext uri="{BB962C8B-B14F-4D97-AF65-F5344CB8AC3E}">
        <p14:creationId xmlns:p14="http://schemas.microsoft.com/office/powerpoint/2010/main" val="1967311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err="1">
                <a:solidFill>
                  <a:srgbClr val="FFC000"/>
                </a:solidFill>
              </a:rPr>
              <a:t>Posts</a:t>
            </a:r>
            <a:r>
              <a:rPr lang="es-ES" sz="4400" b="1" dirty="0">
                <a:solidFill>
                  <a:srgbClr val="FFC000"/>
                </a:solidFill>
              </a:rPr>
              <a:t>, tuits, </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3"/>
          <a:stretch>
            <a:fillRect/>
          </a:stretch>
        </p:blipFill>
        <p:spPr>
          <a:xfrm>
            <a:off x="2627784" y="5052569"/>
            <a:ext cx="3877552" cy="1364324"/>
          </a:xfrm>
          <a:prstGeom prst="rect">
            <a:avLst/>
          </a:prstGeom>
        </p:spPr>
      </p:pic>
      <p:pic>
        <p:nvPicPr>
          <p:cNvPr id="6" name="Imagen 5"/>
          <p:cNvPicPr>
            <a:picLocks noChangeAspect="1"/>
          </p:cNvPicPr>
          <p:nvPr/>
        </p:nvPicPr>
        <p:blipFill>
          <a:blip r:embed="rId4"/>
          <a:stretch>
            <a:fillRect/>
          </a:stretch>
        </p:blipFill>
        <p:spPr>
          <a:xfrm>
            <a:off x="460375" y="2384424"/>
            <a:ext cx="2813298" cy="2813298"/>
          </a:xfrm>
          <a:prstGeom prst="rect">
            <a:avLst/>
          </a:prstGeom>
        </p:spPr>
      </p:pic>
      <p:pic>
        <p:nvPicPr>
          <p:cNvPr id="7" name="Imagen 6"/>
          <p:cNvPicPr>
            <a:picLocks noChangeAspect="1"/>
          </p:cNvPicPr>
          <p:nvPr/>
        </p:nvPicPr>
        <p:blipFill>
          <a:blip r:embed="rId5"/>
          <a:stretch>
            <a:fillRect/>
          </a:stretch>
        </p:blipFill>
        <p:spPr>
          <a:xfrm>
            <a:off x="4644008" y="2924944"/>
            <a:ext cx="3504820" cy="1971462"/>
          </a:xfrm>
          <a:prstGeom prst="rect">
            <a:avLst/>
          </a:prstGeom>
        </p:spPr>
      </p:pic>
    </p:spTree>
    <p:extLst>
      <p:ext uri="{BB962C8B-B14F-4D97-AF65-F5344CB8AC3E}">
        <p14:creationId xmlns:p14="http://schemas.microsoft.com/office/powerpoint/2010/main" val="18635069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err="1">
                <a:solidFill>
                  <a:srgbClr val="FFC000"/>
                </a:solidFill>
              </a:rPr>
              <a:t>Posts</a:t>
            </a:r>
            <a:r>
              <a:rPr lang="es-ES" sz="4400" b="1" dirty="0">
                <a:solidFill>
                  <a:srgbClr val="FFC000"/>
                </a:solidFill>
              </a:rPr>
              <a:t>, tuits, </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hlinkClick r:id="rId3"/>
          </p:cNvPr>
          <p:cNvPicPr>
            <a:picLocks noChangeAspect="1"/>
          </p:cNvPicPr>
          <p:nvPr/>
        </p:nvPicPr>
        <p:blipFill rotWithShape="1">
          <a:blip r:embed="rId4"/>
          <a:srcRect l="6977" t="14174" r="5316" b="6091"/>
          <a:stretch/>
        </p:blipFill>
        <p:spPr>
          <a:xfrm>
            <a:off x="704049" y="2420888"/>
            <a:ext cx="7972407" cy="4076799"/>
          </a:xfrm>
          <a:prstGeom prst="rect">
            <a:avLst/>
          </a:prstGeom>
        </p:spPr>
      </p:pic>
    </p:spTree>
    <p:extLst>
      <p:ext uri="{BB962C8B-B14F-4D97-AF65-F5344CB8AC3E}">
        <p14:creationId xmlns:p14="http://schemas.microsoft.com/office/powerpoint/2010/main" val="5241100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err="1">
                <a:solidFill>
                  <a:srgbClr val="FFC000"/>
                </a:solidFill>
              </a:rPr>
              <a:t>Posts</a:t>
            </a:r>
            <a:r>
              <a:rPr lang="es-ES" sz="4400" b="1" dirty="0">
                <a:solidFill>
                  <a:srgbClr val="FFC000"/>
                </a:solidFill>
              </a:rPr>
              <a:t>, tuits, </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a:hlinkClick r:id="rId3"/>
          </p:cNvPr>
          <p:cNvPicPr>
            <a:picLocks noChangeAspect="1"/>
          </p:cNvPicPr>
          <p:nvPr/>
        </p:nvPicPr>
        <p:blipFill rotWithShape="1">
          <a:blip r:embed="rId4"/>
          <a:srcRect l="3572" t="14286" r="4464" b="9523"/>
          <a:stretch/>
        </p:blipFill>
        <p:spPr>
          <a:xfrm>
            <a:off x="827584" y="2649008"/>
            <a:ext cx="7416824" cy="3456384"/>
          </a:xfrm>
          <a:prstGeom prst="rect">
            <a:avLst/>
          </a:prstGeom>
        </p:spPr>
      </p:pic>
    </p:spTree>
    <p:extLst>
      <p:ext uri="{BB962C8B-B14F-4D97-AF65-F5344CB8AC3E}">
        <p14:creationId xmlns:p14="http://schemas.microsoft.com/office/powerpoint/2010/main" val="2343002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11560" y="1124744"/>
            <a:ext cx="7776863" cy="4666119"/>
          </a:xfrm>
          <a:prstGeom prst="rect">
            <a:avLst/>
          </a:prstGeom>
        </p:spPr>
      </p:pic>
    </p:spTree>
    <p:extLst>
      <p:ext uri="{BB962C8B-B14F-4D97-AF65-F5344CB8AC3E}">
        <p14:creationId xmlns:p14="http://schemas.microsoft.com/office/powerpoint/2010/main" val="12357706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err="1">
                <a:solidFill>
                  <a:srgbClr val="FFC000"/>
                </a:solidFill>
              </a:rPr>
              <a:t>Posts</a:t>
            </a:r>
            <a:r>
              <a:rPr lang="es-ES" sz="4400" b="1" dirty="0">
                <a:solidFill>
                  <a:srgbClr val="FFC000"/>
                </a:solidFill>
              </a:rPr>
              <a:t>, tuits, </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Imagen 7">
            <a:hlinkClick r:id="rId3"/>
          </p:cNvPr>
          <p:cNvPicPr>
            <a:picLocks noChangeAspect="1"/>
          </p:cNvPicPr>
          <p:nvPr/>
        </p:nvPicPr>
        <p:blipFill rotWithShape="1">
          <a:blip r:embed="rId4"/>
          <a:srcRect l="13321" t="27065" r="15319" b="10349"/>
          <a:stretch/>
        </p:blipFill>
        <p:spPr>
          <a:xfrm>
            <a:off x="683568" y="2492896"/>
            <a:ext cx="8011978" cy="3952576"/>
          </a:xfrm>
          <a:prstGeom prst="rect">
            <a:avLst/>
          </a:prstGeom>
        </p:spPr>
      </p:pic>
    </p:spTree>
    <p:extLst>
      <p:ext uri="{BB962C8B-B14F-4D97-AF65-F5344CB8AC3E}">
        <p14:creationId xmlns:p14="http://schemas.microsoft.com/office/powerpoint/2010/main" val="3525193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err="1">
                <a:solidFill>
                  <a:srgbClr val="FFC000"/>
                </a:solidFill>
              </a:rPr>
              <a:t>Storytelling</a:t>
            </a:r>
            <a:r>
              <a:rPr lang="es-ES" sz="4400" b="1" dirty="0">
                <a:solidFill>
                  <a:srgbClr val="FFC000"/>
                </a:solidFill>
              </a:rPr>
              <a:t> </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a:blip r:embed="rId3"/>
          <a:stretch>
            <a:fillRect/>
          </a:stretch>
        </p:blipFill>
        <p:spPr>
          <a:xfrm>
            <a:off x="1144112" y="2795418"/>
            <a:ext cx="5476106" cy="1615556"/>
          </a:xfrm>
          <a:prstGeom prst="rect">
            <a:avLst/>
          </a:prstGeom>
        </p:spPr>
      </p:pic>
      <p:pic>
        <p:nvPicPr>
          <p:cNvPr id="8" name="Imagen 7"/>
          <p:cNvPicPr>
            <a:picLocks noChangeAspect="1"/>
          </p:cNvPicPr>
          <p:nvPr/>
        </p:nvPicPr>
        <p:blipFill rotWithShape="1">
          <a:blip r:embed="rId4"/>
          <a:srcRect t="16071" r="76968" b="76786"/>
          <a:stretch/>
        </p:blipFill>
        <p:spPr>
          <a:xfrm>
            <a:off x="1691680" y="5445224"/>
            <a:ext cx="5760640" cy="951540"/>
          </a:xfrm>
          <a:prstGeom prst="rect">
            <a:avLst/>
          </a:prstGeom>
        </p:spPr>
      </p:pic>
    </p:spTree>
    <p:extLst>
      <p:ext uri="{BB962C8B-B14F-4D97-AF65-F5344CB8AC3E}">
        <p14:creationId xmlns:p14="http://schemas.microsoft.com/office/powerpoint/2010/main" val="16852227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Podcasts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3"/>
          <a:stretch>
            <a:fillRect/>
          </a:stretch>
        </p:blipFill>
        <p:spPr>
          <a:xfrm>
            <a:off x="562124" y="2803173"/>
            <a:ext cx="3425528" cy="3009846"/>
          </a:xfrm>
          <a:prstGeom prst="rect">
            <a:avLst/>
          </a:prstGeom>
        </p:spPr>
      </p:pic>
      <p:pic>
        <p:nvPicPr>
          <p:cNvPr id="6" name="Imagen 5"/>
          <p:cNvPicPr>
            <a:picLocks noChangeAspect="1"/>
          </p:cNvPicPr>
          <p:nvPr/>
        </p:nvPicPr>
        <p:blipFill>
          <a:blip r:embed="rId4"/>
          <a:stretch>
            <a:fillRect/>
          </a:stretch>
        </p:blipFill>
        <p:spPr>
          <a:xfrm>
            <a:off x="4436635" y="3717032"/>
            <a:ext cx="4274900" cy="1835451"/>
          </a:xfrm>
          <a:prstGeom prst="rect">
            <a:avLst/>
          </a:prstGeom>
        </p:spPr>
      </p:pic>
    </p:spTree>
    <p:extLst>
      <p:ext uri="{BB962C8B-B14F-4D97-AF65-F5344CB8AC3E}">
        <p14:creationId xmlns:p14="http://schemas.microsoft.com/office/powerpoint/2010/main" val="2450296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Mapas conceptuales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rotWithShape="1">
          <a:blip r:embed="rId3"/>
          <a:srcRect l="17932" t="20430" r="16415" b="26451"/>
          <a:stretch/>
        </p:blipFill>
        <p:spPr>
          <a:xfrm>
            <a:off x="504407" y="2617512"/>
            <a:ext cx="3963940" cy="1288280"/>
          </a:xfrm>
          <a:prstGeom prst="rect">
            <a:avLst/>
          </a:prstGeom>
        </p:spPr>
      </p:pic>
      <p:pic>
        <p:nvPicPr>
          <p:cNvPr id="7" name="Imagen 6"/>
          <p:cNvPicPr>
            <a:picLocks noChangeAspect="1"/>
          </p:cNvPicPr>
          <p:nvPr/>
        </p:nvPicPr>
        <p:blipFill rotWithShape="1">
          <a:blip r:embed="rId4"/>
          <a:srcRect l="31214" t="16461" r="33601" b="70370"/>
          <a:stretch/>
        </p:blipFill>
        <p:spPr>
          <a:xfrm>
            <a:off x="605168" y="4725144"/>
            <a:ext cx="3762418" cy="792088"/>
          </a:xfrm>
          <a:prstGeom prst="rect">
            <a:avLst/>
          </a:prstGeom>
        </p:spPr>
      </p:pic>
      <p:pic>
        <p:nvPicPr>
          <p:cNvPr id="8" name="Imagen 7"/>
          <p:cNvPicPr>
            <a:picLocks noChangeAspect="1"/>
          </p:cNvPicPr>
          <p:nvPr/>
        </p:nvPicPr>
        <p:blipFill rotWithShape="1">
          <a:blip r:embed="rId5"/>
          <a:srcRect l="7957" t="25008" r="72184" b="63223"/>
          <a:stretch/>
        </p:blipFill>
        <p:spPr>
          <a:xfrm>
            <a:off x="5004046" y="2780928"/>
            <a:ext cx="3672410" cy="1224136"/>
          </a:xfrm>
          <a:prstGeom prst="rect">
            <a:avLst/>
          </a:prstGeom>
        </p:spPr>
      </p:pic>
      <p:pic>
        <p:nvPicPr>
          <p:cNvPr id="10" name="Imagen 9"/>
          <p:cNvPicPr>
            <a:picLocks noChangeAspect="1"/>
          </p:cNvPicPr>
          <p:nvPr/>
        </p:nvPicPr>
        <p:blipFill rotWithShape="1">
          <a:blip r:embed="rId6"/>
          <a:srcRect l="9562" t="16694" r="75140" b="68007"/>
          <a:stretch/>
        </p:blipFill>
        <p:spPr>
          <a:xfrm>
            <a:off x="5292080" y="4812561"/>
            <a:ext cx="2952327" cy="1660684"/>
          </a:xfrm>
          <a:prstGeom prst="rect">
            <a:avLst/>
          </a:prstGeom>
        </p:spPr>
      </p:pic>
    </p:spTree>
    <p:extLst>
      <p:ext uri="{BB962C8B-B14F-4D97-AF65-F5344CB8AC3E}">
        <p14:creationId xmlns:p14="http://schemas.microsoft.com/office/powerpoint/2010/main" val="39893990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Juegos, pruebas, cuestionarios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3"/>
          <a:stretch>
            <a:fillRect/>
          </a:stretch>
        </p:blipFill>
        <p:spPr>
          <a:xfrm>
            <a:off x="470794" y="2644776"/>
            <a:ext cx="2460782" cy="1384190"/>
          </a:xfrm>
          <a:prstGeom prst="rect">
            <a:avLst/>
          </a:prstGeom>
        </p:spPr>
      </p:pic>
      <p:pic>
        <p:nvPicPr>
          <p:cNvPr id="6" name="Imagen 5"/>
          <p:cNvPicPr>
            <a:picLocks noChangeAspect="1"/>
          </p:cNvPicPr>
          <p:nvPr/>
        </p:nvPicPr>
        <p:blipFill>
          <a:blip r:embed="rId4"/>
          <a:stretch>
            <a:fillRect/>
          </a:stretch>
        </p:blipFill>
        <p:spPr>
          <a:xfrm>
            <a:off x="4283968" y="2421140"/>
            <a:ext cx="3550791" cy="1308720"/>
          </a:xfrm>
          <a:prstGeom prst="rect">
            <a:avLst/>
          </a:prstGeom>
        </p:spPr>
      </p:pic>
      <p:pic>
        <p:nvPicPr>
          <p:cNvPr id="9" name="Imagen 8"/>
          <p:cNvPicPr>
            <a:picLocks noChangeAspect="1"/>
          </p:cNvPicPr>
          <p:nvPr/>
        </p:nvPicPr>
        <p:blipFill>
          <a:blip r:embed="rId5"/>
          <a:stretch>
            <a:fillRect/>
          </a:stretch>
        </p:blipFill>
        <p:spPr>
          <a:xfrm>
            <a:off x="827584" y="5144597"/>
            <a:ext cx="2243675" cy="1262067"/>
          </a:xfrm>
          <a:prstGeom prst="rect">
            <a:avLst/>
          </a:prstGeom>
        </p:spPr>
      </p:pic>
      <p:pic>
        <p:nvPicPr>
          <p:cNvPr id="11" name="Imagen 10"/>
          <p:cNvPicPr>
            <a:picLocks noChangeAspect="1"/>
          </p:cNvPicPr>
          <p:nvPr/>
        </p:nvPicPr>
        <p:blipFill rotWithShape="1">
          <a:blip r:embed="rId6"/>
          <a:srcRect t="28833" b="39416"/>
          <a:stretch/>
        </p:blipFill>
        <p:spPr>
          <a:xfrm>
            <a:off x="3707904" y="5486290"/>
            <a:ext cx="4840784" cy="920374"/>
          </a:xfrm>
          <a:prstGeom prst="rect">
            <a:avLst/>
          </a:prstGeom>
        </p:spPr>
      </p:pic>
      <p:pic>
        <p:nvPicPr>
          <p:cNvPr id="12" name="Imagen 11"/>
          <p:cNvPicPr>
            <a:picLocks noChangeAspect="1"/>
          </p:cNvPicPr>
          <p:nvPr/>
        </p:nvPicPr>
        <p:blipFill>
          <a:blip r:embed="rId7"/>
          <a:stretch>
            <a:fillRect/>
          </a:stretch>
        </p:blipFill>
        <p:spPr>
          <a:xfrm>
            <a:off x="4427984" y="3862305"/>
            <a:ext cx="2736304" cy="1539171"/>
          </a:xfrm>
          <a:prstGeom prst="rect">
            <a:avLst/>
          </a:prstGeom>
        </p:spPr>
      </p:pic>
    </p:spTree>
    <p:extLst>
      <p:ext uri="{BB962C8B-B14F-4D97-AF65-F5344CB8AC3E}">
        <p14:creationId xmlns:p14="http://schemas.microsoft.com/office/powerpoint/2010/main" val="217252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526881"/>
            <a:ext cx="6480720" cy="1446550"/>
          </a:xfrm>
          <a:prstGeom prst="rect">
            <a:avLst/>
          </a:prstGeom>
          <a:noFill/>
          <a:ln w="57150">
            <a:solidFill>
              <a:schemeClr val="tx1"/>
            </a:solidFill>
          </a:ln>
        </p:spPr>
        <p:txBody>
          <a:bodyPr wrap="square" rtlCol="0">
            <a:spAutoFit/>
          </a:bodyPr>
          <a:lstStyle/>
          <a:p>
            <a:pPr algn="ctr"/>
            <a:r>
              <a:rPr lang="es-ES" sz="4400" dirty="0"/>
              <a:t>Herramientas web. </a:t>
            </a:r>
            <a:r>
              <a:rPr lang="es-ES" sz="4400" b="1" dirty="0">
                <a:solidFill>
                  <a:srgbClr val="FFC000"/>
                </a:solidFill>
              </a:rPr>
              <a:t>Aplicaciones móviles</a:t>
            </a: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a:blip r:embed="rId3"/>
          <a:stretch>
            <a:fillRect/>
          </a:stretch>
        </p:blipFill>
        <p:spPr>
          <a:xfrm>
            <a:off x="369943" y="3140968"/>
            <a:ext cx="8306513" cy="3390413"/>
          </a:xfrm>
          <a:prstGeom prst="rect">
            <a:avLst/>
          </a:prstGeom>
        </p:spPr>
      </p:pic>
    </p:spTree>
    <p:extLst>
      <p:ext uri="{BB962C8B-B14F-4D97-AF65-F5344CB8AC3E}">
        <p14:creationId xmlns:p14="http://schemas.microsoft.com/office/powerpoint/2010/main" val="1692464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015663"/>
          </a:xfrm>
          <a:prstGeom prst="rect">
            <a:avLst/>
          </a:prstGeom>
          <a:noFill/>
          <a:ln w="57150">
            <a:solidFill>
              <a:schemeClr val="tx1"/>
            </a:solidFill>
          </a:ln>
        </p:spPr>
        <p:txBody>
          <a:bodyPr wrap="square" rtlCol="0">
            <a:spAutoFit/>
          </a:bodyPr>
          <a:lstStyle/>
          <a:p>
            <a:pPr algn="ctr"/>
            <a:r>
              <a:rPr lang="es-ES" sz="6000" dirty="0"/>
              <a:t>Ejemplos</a:t>
            </a:r>
          </a:p>
        </p:txBody>
      </p:sp>
      <p:pic>
        <p:nvPicPr>
          <p:cNvPr id="4" name="Imagen 3"/>
          <p:cNvPicPr>
            <a:picLocks noChangeAspect="1"/>
          </p:cNvPicPr>
          <p:nvPr/>
        </p:nvPicPr>
        <p:blipFill>
          <a:blip r:embed="rId3"/>
          <a:stretch>
            <a:fillRect/>
          </a:stretch>
        </p:blipFill>
        <p:spPr>
          <a:xfrm>
            <a:off x="179512" y="3811339"/>
            <a:ext cx="2949104" cy="1439992"/>
          </a:xfrm>
          <a:prstGeom prst="rect">
            <a:avLst/>
          </a:prstGeom>
        </p:spPr>
      </p:pic>
      <p:pic>
        <p:nvPicPr>
          <p:cNvPr id="5" name="Imagen 4"/>
          <p:cNvPicPr>
            <a:picLocks noChangeAspect="1"/>
          </p:cNvPicPr>
          <p:nvPr/>
        </p:nvPicPr>
        <p:blipFill rotWithShape="1">
          <a:blip r:embed="rId4"/>
          <a:srcRect l="39800" t="30611"/>
          <a:stretch/>
        </p:blipFill>
        <p:spPr>
          <a:xfrm>
            <a:off x="323528" y="5373216"/>
            <a:ext cx="2935808" cy="1255763"/>
          </a:xfrm>
          <a:prstGeom prst="rect">
            <a:avLst/>
          </a:prstGeom>
        </p:spPr>
      </p:pic>
      <p:pic>
        <p:nvPicPr>
          <p:cNvPr id="6" name="Imagen 5"/>
          <p:cNvPicPr>
            <a:picLocks noChangeAspect="1"/>
          </p:cNvPicPr>
          <p:nvPr/>
        </p:nvPicPr>
        <p:blipFill rotWithShape="1">
          <a:blip r:embed="rId5"/>
          <a:srcRect l="26316" t="17408" r="48684" b="11110"/>
          <a:stretch/>
        </p:blipFill>
        <p:spPr>
          <a:xfrm>
            <a:off x="4283968" y="1878079"/>
            <a:ext cx="3096344" cy="4979921"/>
          </a:xfrm>
          <a:prstGeom prst="rect">
            <a:avLst/>
          </a:prstGeom>
        </p:spPr>
      </p:pic>
    </p:spTree>
    <p:extLst>
      <p:ext uri="{BB962C8B-B14F-4D97-AF65-F5344CB8AC3E}">
        <p14:creationId xmlns:p14="http://schemas.microsoft.com/office/powerpoint/2010/main" val="2786400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77120" y="526881"/>
            <a:ext cx="6480720" cy="1446550"/>
          </a:xfrm>
          <a:prstGeom prst="rect">
            <a:avLst/>
          </a:prstGeom>
          <a:noFill/>
          <a:ln w="57150">
            <a:solidFill>
              <a:schemeClr val="tx1"/>
            </a:solidFill>
          </a:ln>
        </p:spPr>
        <p:txBody>
          <a:bodyPr wrap="square" rtlCol="0">
            <a:spAutoFit/>
          </a:bodyPr>
          <a:lstStyle/>
          <a:p>
            <a:pPr algn="ctr"/>
            <a:r>
              <a:rPr lang="es-ES" sz="4400" dirty="0"/>
              <a:t>Consejos para diseñar tu curso de </a:t>
            </a:r>
            <a:r>
              <a:rPr lang="es-ES" sz="4400" dirty="0" err="1"/>
              <a:t>microlearning</a:t>
            </a:r>
            <a:endParaRPr lang="es-ES" sz="4400" dirty="0"/>
          </a:p>
        </p:txBody>
      </p:sp>
      <p:sp>
        <p:nvSpPr>
          <p:cNvPr id="2" name="Rectángulo 1"/>
          <p:cNvSpPr/>
          <p:nvPr/>
        </p:nvSpPr>
        <p:spPr>
          <a:xfrm>
            <a:off x="395536" y="2564904"/>
            <a:ext cx="8496944" cy="3908762"/>
          </a:xfrm>
          <a:prstGeom prst="rect">
            <a:avLst/>
          </a:prstGeom>
        </p:spPr>
        <p:txBody>
          <a:bodyPr wrap="square">
            <a:spAutoFit/>
          </a:bodyPr>
          <a:lstStyle/>
          <a:p>
            <a:pPr algn="just"/>
            <a:r>
              <a:rPr lang="es-ES" sz="4800" b="1" dirty="0"/>
              <a:t>Medición de resultados</a:t>
            </a:r>
            <a:r>
              <a:rPr lang="es-ES" sz="4000" dirty="0"/>
              <a:t>: realizar un test de evaluación a los alumnos, utilizar informes, analíticas para hacer seguimientos de las actividades, y poder mejorar. Conseguir el APRENDIZAJE COTIDIANO</a:t>
            </a:r>
          </a:p>
        </p:txBody>
      </p:sp>
    </p:spTree>
    <p:extLst>
      <p:ext uri="{BB962C8B-B14F-4D97-AF65-F5344CB8AC3E}">
        <p14:creationId xmlns:p14="http://schemas.microsoft.com/office/powerpoint/2010/main" val="34144455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788024" y="2852936"/>
            <a:ext cx="1508760"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6000" b="0" i="0" u="none" strike="noStrike" kern="1200" cap="none" spc="0" normalizeH="0" baseline="0" noProof="0" dirty="0">
                <a:ln>
                  <a:noFill/>
                </a:ln>
                <a:solidFill>
                  <a:srgbClr val="C00000"/>
                </a:solidFill>
                <a:effectLst/>
                <a:uLnTx/>
                <a:uFillTx/>
                <a:latin typeface="Calibri" panose="020F0502020204030204"/>
                <a:ea typeface="+mn-ea"/>
                <a:cs typeface="+mn-cs"/>
              </a:rPr>
              <a:t>S</a:t>
            </a:r>
          </a:p>
        </p:txBody>
      </p:sp>
      <p:sp>
        <p:nvSpPr>
          <p:cNvPr id="2" name="CuadroTexto 1"/>
          <p:cNvSpPr txBox="1"/>
          <p:nvPr/>
        </p:nvSpPr>
        <p:spPr>
          <a:xfrm>
            <a:off x="3419872" y="2636912"/>
            <a:ext cx="2316832"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Calibri" panose="020F0502020204030204"/>
                <a:ea typeface="+mn-ea"/>
                <a:cs typeface="+mn-cs"/>
              </a:rPr>
              <a:t>ejemplo</a:t>
            </a:r>
          </a:p>
        </p:txBody>
      </p:sp>
    </p:spTree>
    <p:extLst>
      <p:ext uri="{BB962C8B-B14F-4D97-AF65-F5344CB8AC3E}">
        <p14:creationId xmlns:p14="http://schemas.microsoft.com/office/powerpoint/2010/main" val="2164364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19672" y="1700808"/>
            <a:ext cx="6313332" cy="3550593"/>
          </a:xfrm>
          <a:prstGeom prst="rect">
            <a:avLst/>
          </a:prstGeom>
        </p:spPr>
      </p:pic>
    </p:spTree>
    <p:extLst>
      <p:ext uri="{BB962C8B-B14F-4D97-AF65-F5344CB8AC3E}">
        <p14:creationId xmlns:p14="http://schemas.microsoft.com/office/powerpoint/2010/main" val="241058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113" r="26254"/>
          <a:stretch/>
        </p:blipFill>
        <p:spPr>
          <a:xfrm>
            <a:off x="63022" y="2060848"/>
            <a:ext cx="2348738" cy="2661557"/>
          </a:xfrm>
          <a:prstGeom prst="rect">
            <a:avLst/>
          </a:prstGeom>
        </p:spPr>
      </p:pic>
      <p:sp>
        <p:nvSpPr>
          <p:cNvPr id="3" name="CuadroTexto 2"/>
          <p:cNvSpPr txBox="1"/>
          <p:nvPr/>
        </p:nvSpPr>
        <p:spPr>
          <a:xfrm>
            <a:off x="2411760" y="1124744"/>
            <a:ext cx="6471563" cy="5328592"/>
          </a:xfrm>
          <a:prstGeom prst="rect">
            <a:avLst/>
          </a:prstGeom>
          <a:noFill/>
        </p:spPr>
        <p:txBody>
          <a:bodyPr wrap="square" rtlCol="0">
            <a:spAutoFit/>
          </a:bodyPr>
          <a:lstStyle/>
          <a:p>
            <a:pPr algn="ctr" defTabSz="685800">
              <a:defRPr/>
            </a:pPr>
            <a:r>
              <a:rPr lang="es-ES" sz="2400" dirty="0">
                <a:solidFill>
                  <a:prstClr val="black"/>
                </a:solidFill>
                <a:latin typeface="Adobe Devanagari" panose="02040503050201020203" pitchFamily="18" charset="0"/>
                <a:cs typeface="Adobe Devanagari" panose="02040503050201020203" pitchFamily="18" charset="0"/>
              </a:rPr>
              <a:t>El cerebro sólo aprende si hay emoción</a:t>
            </a:r>
          </a:p>
          <a:p>
            <a:pPr algn="ctr" defTabSz="685800">
              <a:defRPr/>
            </a:pPr>
            <a:endParaRPr lang="es-ES" sz="2400" dirty="0">
              <a:solidFill>
                <a:prstClr val="black"/>
              </a:solidFill>
              <a:latin typeface="Calibri" panose="020F0502020204030204"/>
            </a:endParaRPr>
          </a:p>
          <a:p>
            <a:pPr algn="ctr" defTabSz="685800">
              <a:defRPr/>
            </a:pPr>
            <a:r>
              <a:rPr lang="es-ES" sz="2400" dirty="0">
                <a:solidFill>
                  <a:prstClr val="black"/>
                </a:solidFill>
                <a:latin typeface="Agency FB" panose="020B0503020202020204" pitchFamily="34" charset="0"/>
              </a:rPr>
              <a:t>La educación debe producir gozo y satisfacción tanto en el alumnado</a:t>
            </a:r>
          </a:p>
          <a:p>
            <a:pPr algn="ctr" defTabSz="685800">
              <a:defRPr/>
            </a:pPr>
            <a:endParaRPr lang="es-ES" sz="2400" dirty="0">
              <a:solidFill>
                <a:prstClr val="black"/>
              </a:solidFill>
              <a:latin typeface="Agency FB" panose="020B0503020202020204" pitchFamily="34" charset="0"/>
            </a:endParaRPr>
          </a:p>
          <a:p>
            <a:pPr algn="ctr" defTabSz="685800">
              <a:defRPr/>
            </a:pPr>
            <a:r>
              <a:rPr lang="es-ES" sz="2400" dirty="0">
                <a:solidFill>
                  <a:prstClr val="black"/>
                </a:solidFill>
                <a:latin typeface="Algerian" panose="04020705040A02060702" pitchFamily="82" charset="0"/>
              </a:rPr>
              <a:t>Los niños aprenden de manera empírica de su propia experiencia</a:t>
            </a:r>
          </a:p>
          <a:p>
            <a:pPr algn="ctr" defTabSz="685800">
              <a:defRPr/>
            </a:pPr>
            <a:endParaRPr lang="es-ES" sz="2400" dirty="0">
              <a:solidFill>
                <a:prstClr val="black"/>
              </a:solidFill>
              <a:latin typeface="Algerian" panose="04020705040A02060702" pitchFamily="82" charset="0"/>
            </a:endParaRPr>
          </a:p>
          <a:p>
            <a:pPr algn="ctr" defTabSz="685800">
              <a:defRPr/>
            </a:pPr>
            <a:r>
              <a:rPr lang="es-ES" sz="2400" dirty="0">
                <a:solidFill>
                  <a:prstClr val="black"/>
                </a:solidFill>
                <a:latin typeface="Arial Rounded MT Bold" panose="020F0704030504030204" pitchFamily="34" charset="0"/>
              </a:rPr>
              <a:t>El juego tiene una gran importancia estratégica para el aprendizaje</a:t>
            </a:r>
          </a:p>
          <a:p>
            <a:pPr algn="ctr" defTabSz="685800">
              <a:defRPr/>
            </a:pPr>
            <a:endParaRPr lang="es-ES" sz="2400" dirty="0">
              <a:solidFill>
                <a:prstClr val="black"/>
              </a:solidFill>
              <a:latin typeface="Arial Rounded MT Bold" panose="020F0704030504030204" pitchFamily="34" charset="0"/>
            </a:endParaRPr>
          </a:p>
          <a:p>
            <a:pPr algn="ctr" defTabSz="685800">
              <a:defRPr/>
            </a:pPr>
            <a:r>
              <a:rPr lang="es-ES" sz="2100" dirty="0">
                <a:solidFill>
                  <a:prstClr val="black"/>
                </a:solidFill>
                <a:latin typeface="Alef" panose="00000500000000000000" pitchFamily="2" charset="-79"/>
                <a:cs typeface="Alef" panose="00000500000000000000" pitchFamily="2" charset="-79"/>
              </a:rPr>
              <a:t>El juego facilita el aprendizaje de contenidos, habilidades, actitudes y procedimientos</a:t>
            </a:r>
          </a:p>
          <a:p>
            <a:pPr defTabSz="685800">
              <a:defRPr/>
            </a:pPr>
            <a:endParaRPr lang="es-ES" sz="1350" dirty="0">
              <a:solidFill>
                <a:prstClr val="black"/>
              </a:solidFill>
              <a:latin typeface="Calibri" panose="020F0502020204030204"/>
            </a:endParaRPr>
          </a:p>
          <a:p>
            <a:pPr defTabSz="685800">
              <a:defRPr/>
            </a:pPr>
            <a:endParaRPr lang="es-ES" sz="1350" dirty="0">
              <a:solidFill>
                <a:prstClr val="black"/>
              </a:solidFill>
              <a:latin typeface="Calibri" panose="020F0502020204030204"/>
            </a:endParaRPr>
          </a:p>
        </p:txBody>
      </p:sp>
    </p:spTree>
    <p:extLst>
      <p:ext uri="{BB962C8B-B14F-4D97-AF65-F5344CB8AC3E}">
        <p14:creationId xmlns:p14="http://schemas.microsoft.com/office/powerpoint/2010/main" val="3096492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404664"/>
            <a:ext cx="8784976" cy="5878532"/>
          </a:xfrm>
          <a:prstGeom prst="rect">
            <a:avLst/>
          </a:prstGeom>
        </p:spPr>
        <p:txBody>
          <a:bodyPr wrap="square">
            <a:spAutoFit/>
          </a:bodyPr>
          <a:lstStyle/>
          <a:p>
            <a:pPr algn="ctr"/>
            <a:r>
              <a:rPr lang="es-ES" sz="3200" dirty="0"/>
              <a:t>Es el empleo didáctico de grupos reducidos en los que los alumnos trabajan juntos para maximizar su propio aprendizaje y el de los demás. Este método contrasta con el aprendizaje competitivo, en el que cada alumno trabaja en contra de los demás para alcanzar objetivos escolares tales como una calificación de “10” que sólo uno o algunos pueden obtener, y con el aprendizaje individualista, en el que los estudiantes trabajan por su cuenta para lograr metas de aprendizaje desvinculadas de las de los demás alumnos (</a:t>
            </a:r>
            <a:r>
              <a:rPr lang="es-ES" sz="2400" b="1" dirty="0"/>
              <a:t>Johnson, D. W., Johnson, R. T. &amp; </a:t>
            </a:r>
            <a:r>
              <a:rPr lang="es-ES" sz="2400" b="1" dirty="0" err="1"/>
              <a:t>Holunec</a:t>
            </a:r>
            <a:r>
              <a:rPr lang="es-ES" sz="2400" b="1" dirty="0"/>
              <a:t>, E. J., 1994</a:t>
            </a:r>
            <a:r>
              <a:rPr lang="es-ES" sz="2400" dirty="0"/>
              <a:t>)</a:t>
            </a:r>
          </a:p>
        </p:txBody>
      </p:sp>
    </p:spTree>
    <p:extLst>
      <p:ext uri="{BB962C8B-B14F-4D97-AF65-F5344CB8AC3E}">
        <p14:creationId xmlns:p14="http://schemas.microsoft.com/office/powerpoint/2010/main" val="2608099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274888" y="865435"/>
            <a:ext cx="6761608"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Entornos de trabajo</a:t>
            </a:r>
          </a:p>
        </p:txBody>
      </p:sp>
      <p:pic>
        <p:nvPicPr>
          <p:cNvPr id="6" name="Imagen 5"/>
          <p:cNvPicPr>
            <a:picLocks noChangeAspect="1"/>
          </p:cNvPicPr>
          <p:nvPr/>
        </p:nvPicPr>
        <p:blipFill>
          <a:blip r:embed="rId3"/>
          <a:stretch>
            <a:fillRect/>
          </a:stretch>
        </p:blipFill>
        <p:spPr>
          <a:xfrm>
            <a:off x="395536" y="2636912"/>
            <a:ext cx="3003821" cy="1532384"/>
          </a:xfrm>
          <a:prstGeom prst="rect">
            <a:avLst/>
          </a:prstGeom>
        </p:spPr>
      </p:pic>
      <p:pic>
        <p:nvPicPr>
          <p:cNvPr id="7" name="Imagen 6"/>
          <p:cNvPicPr>
            <a:picLocks noChangeAspect="1"/>
          </p:cNvPicPr>
          <p:nvPr/>
        </p:nvPicPr>
        <p:blipFill>
          <a:blip r:embed="rId4"/>
          <a:stretch>
            <a:fillRect/>
          </a:stretch>
        </p:blipFill>
        <p:spPr>
          <a:xfrm>
            <a:off x="5685514" y="2081245"/>
            <a:ext cx="2384231" cy="2232248"/>
          </a:xfrm>
          <a:prstGeom prst="rect">
            <a:avLst/>
          </a:prstGeom>
        </p:spPr>
      </p:pic>
      <p:pic>
        <p:nvPicPr>
          <p:cNvPr id="8" name="Imagen 7"/>
          <p:cNvPicPr>
            <a:picLocks noChangeAspect="1"/>
          </p:cNvPicPr>
          <p:nvPr/>
        </p:nvPicPr>
        <p:blipFill>
          <a:blip r:embed="rId5"/>
          <a:stretch>
            <a:fillRect/>
          </a:stretch>
        </p:blipFill>
        <p:spPr>
          <a:xfrm>
            <a:off x="3059832" y="4771715"/>
            <a:ext cx="3168352" cy="1782198"/>
          </a:xfrm>
          <a:prstGeom prst="rect">
            <a:avLst/>
          </a:prstGeom>
        </p:spPr>
      </p:pic>
    </p:spTree>
    <p:extLst>
      <p:ext uri="{BB962C8B-B14F-4D97-AF65-F5344CB8AC3E}">
        <p14:creationId xmlns:p14="http://schemas.microsoft.com/office/powerpoint/2010/main" val="2384893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274888" y="865435"/>
            <a:ext cx="6761608"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Entornos de trabajo</a:t>
            </a:r>
          </a:p>
        </p:txBody>
      </p:sp>
      <p:pic>
        <p:nvPicPr>
          <p:cNvPr id="6" name="Imagen 5"/>
          <p:cNvPicPr>
            <a:picLocks noChangeAspect="1"/>
          </p:cNvPicPr>
          <p:nvPr/>
        </p:nvPicPr>
        <p:blipFill>
          <a:blip r:embed="rId3"/>
          <a:stretch>
            <a:fillRect/>
          </a:stretch>
        </p:blipFill>
        <p:spPr>
          <a:xfrm>
            <a:off x="251520" y="2763372"/>
            <a:ext cx="3003821" cy="1532384"/>
          </a:xfrm>
          <a:prstGeom prst="rect">
            <a:avLst/>
          </a:prstGeom>
        </p:spPr>
      </p:pic>
      <p:pic>
        <p:nvPicPr>
          <p:cNvPr id="8" name="Imagen 7"/>
          <p:cNvPicPr>
            <a:picLocks noChangeAspect="1"/>
          </p:cNvPicPr>
          <p:nvPr/>
        </p:nvPicPr>
        <p:blipFill>
          <a:blip r:embed="rId4"/>
          <a:stretch>
            <a:fillRect/>
          </a:stretch>
        </p:blipFill>
        <p:spPr>
          <a:xfrm>
            <a:off x="5508104" y="2513558"/>
            <a:ext cx="3168352" cy="1782198"/>
          </a:xfrm>
          <a:prstGeom prst="rect">
            <a:avLst/>
          </a:prstGeom>
        </p:spPr>
      </p:pic>
      <p:sp>
        <p:nvSpPr>
          <p:cNvPr id="3" name="Rectángulo 2"/>
          <p:cNvSpPr/>
          <p:nvPr/>
        </p:nvSpPr>
        <p:spPr>
          <a:xfrm>
            <a:off x="395536" y="5661248"/>
            <a:ext cx="806489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hlinkClick r:id="rId5"/>
              </a:rPr>
              <a:t>https://www.ionos.es/startupguide/productividad/g-suite-vs-office-365/</a:t>
            </a: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uadroTexto 3"/>
          <p:cNvSpPr txBox="1"/>
          <p:nvPr/>
        </p:nvSpPr>
        <p:spPr>
          <a:xfrm>
            <a:off x="3923928" y="3068960"/>
            <a:ext cx="11521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a:ln>
                  <a:noFill/>
                </a:ln>
                <a:solidFill>
                  <a:prstClr val="black"/>
                </a:solidFill>
                <a:effectLst/>
                <a:uLnTx/>
                <a:uFillTx/>
                <a:latin typeface="Calibri"/>
                <a:ea typeface="+mn-ea"/>
                <a:cs typeface="+mn-cs"/>
              </a:rPr>
              <a:t>VS</a:t>
            </a:r>
          </a:p>
        </p:txBody>
      </p:sp>
    </p:spTree>
    <p:extLst>
      <p:ext uri="{BB962C8B-B14F-4D97-AF65-F5344CB8AC3E}">
        <p14:creationId xmlns:p14="http://schemas.microsoft.com/office/powerpoint/2010/main" val="3759676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Comunicación, debate. Blogs</a:t>
            </a:r>
          </a:p>
        </p:txBody>
      </p:sp>
      <p:pic>
        <p:nvPicPr>
          <p:cNvPr id="3" name="Imagen 2"/>
          <p:cNvPicPr>
            <a:picLocks noChangeAspect="1"/>
          </p:cNvPicPr>
          <p:nvPr/>
        </p:nvPicPr>
        <p:blipFill>
          <a:blip r:embed="rId3"/>
          <a:stretch>
            <a:fillRect/>
          </a:stretch>
        </p:blipFill>
        <p:spPr>
          <a:xfrm>
            <a:off x="964910" y="2406277"/>
            <a:ext cx="3168352" cy="1782198"/>
          </a:xfrm>
          <a:prstGeom prst="rect">
            <a:avLst/>
          </a:prstGeom>
        </p:spPr>
      </p:pic>
      <p:pic>
        <p:nvPicPr>
          <p:cNvPr id="4" name="Imagen 3"/>
          <p:cNvPicPr>
            <a:picLocks noChangeAspect="1"/>
          </p:cNvPicPr>
          <p:nvPr/>
        </p:nvPicPr>
        <p:blipFill>
          <a:blip r:embed="rId4"/>
          <a:stretch>
            <a:fillRect/>
          </a:stretch>
        </p:blipFill>
        <p:spPr>
          <a:xfrm>
            <a:off x="5364088" y="2366054"/>
            <a:ext cx="3168352" cy="1862644"/>
          </a:xfrm>
          <a:prstGeom prst="rect">
            <a:avLst/>
          </a:prstGeom>
        </p:spPr>
      </p:pic>
      <p:pic>
        <p:nvPicPr>
          <p:cNvPr id="5" name="Imagen 4">
            <a:hlinkClick r:id="rId5"/>
          </p:cNvPr>
          <p:cNvPicPr>
            <a:picLocks noChangeAspect="1"/>
          </p:cNvPicPr>
          <p:nvPr/>
        </p:nvPicPr>
        <p:blipFill>
          <a:blip r:embed="rId6"/>
          <a:stretch>
            <a:fillRect/>
          </a:stretch>
        </p:blipFill>
        <p:spPr>
          <a:xfrm>
            <a:off x="971600" y="4817727"/>
            <a:ext cx="4205662" cy="1605161"/>
          </a:xfrm>
          <a:prstGeom prst="rect">
            <a:avLst/>
          </a:prstGeom>
        </p:spPr>
      </p:pic>
      <p:pic>
        <p:nvPicPr>
          <p:cNvPr id="7" name="Imagen 6"/>
          <p:cNvPicPr>
            <a:picLocks noChangeAspect="1"/>
          </p:cNvPicPr>
          <p:nvPr/>
        </p:nvPicPr>
        <p:blipFill>
          <a:blip r:embed="rId7"/>
          <a:stretch>
            <a:fillRect/>
          </a:stretch>
        </p:blipFill>
        <p:spPr>
          <a:xfrm>
            <a:off x="5544108" y="4509120"/>
            <a:ext cx="3117540" cy="2078360"/>
          </a:xfrm>
          <a:prstGeom prst="rect">
            <a:avLst/>
          </a:prstGeom>
        </p:spPr>
      </p:pic>
    </p:spTree>
    <p:extLst>
      <p:ext uri="{BB962C8B-B14F-4D97-AF65-F5344CB8AC3E}">
        <p14:creationId xmlns:p14="http://schemas.microsoft.com/office/powerpoint/2010/main" val="28710972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Comunicación, debate. Wikis</a:t>
            </a:r>
          </a:p>
        </p:txBody>
      </p:sp>
      <p:pic>
        <p:nvPicPr>
          <p:cNvPr id="6" name="Imagen 5"/>
          <p:cNvPicPr>
            <a:picLocks noChangeAspect="1"/>
          </p:cNvPicPr>
          <p:nvPr/>
        </p:nvPicPr>
        <p:blipFill>
          <a:blip r:embed="rId3"/>
          <a:stretch>
            <a:fillRect/>
          </a:stretch>
        </p:blipFill>
        <p:spPr>
          <a:xfrm>
            <a:off x="539552" y="2852936"/>
            <a:ext cx="3829015" cy="1493316"/>
          </a:xfrm>
          <a:prstGeom prst="rect">
            <a:avLst/>
          </a:prstGeom>
        </p:spPr>
      </p:pic>
      <p:pic>
        <p:nvPicPr>
          <p:cNvPr id="8" name="Imagen 7"/>
          <p:cNvPicPr>
            <a:picLocks noChangeAspect="1"/>
          </p:cNvPicPr>
          <p:nvPr/>
        </p:nvPicPr>
        <p:blipFill>
          <a:blip r:embed="rId4"/>
          <a:stretch>
            <a:fillRect/>
          </a:stretch>
        </p:blipFill>
        <p:spPr>
          <a:xfrm>
            <a:off x="3491880" y="4437112"/>
            <a:ext cx="5214285" cy="1774788"/>
          </a:xfrm>
          <a:prstGeom prst="rect">
            <a:avLst/>
          </a:prstGeom>
        </p:spPr>
      </p:pic>
    </p:spTree>
    <p:extLst>
      <p:ext uri="{BB962C8B-B14F-4D97-AF65-F5344CB8AC3E}">
        <p14:creationId xmlns:p14="http://schemas.microsoft.com/office/powerpoint/2010/main" val="1049248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Comunicación, debate. Chats</a:t>
            </a:r>
          </a:p>
        </p:txBody>
      </p:sp>
      <p:pic>
        <p:nvPicPr>
          <p:cNvPr id="4" name="Imagen 3"/>
          <p:cNvPicPr>
            <a:picLocks noChangeAspect="1"/>
          </p:cNvPicPr>
          <p:nvPr/>
        </p:nvPicPr>
        <p:blipFill>
          <a:blip r:embed="rId3"/>
          <a:stretch>
            <a:fillRect/>
          </a:stretch>
        </p:blipFill>
        <p:spPr>
          <a:xfrm>
            <a:off x="251520" y="2708920"/>
            <a:ext cx="3844493" cy="1877194"/>
          </a:xfrm>
          <a:prstGeom prst="rect">
            <a:avLst/>
          </a:prstGeom>
        </p:spPr>
      </p:pic>
      <p:pic>
        <p:nvPicPr>
          <p:cNvPr id="5" name="Imagen 4"/>
          <p:cNvPicPr>
            <a:picLocks noChangeAspect="1"/>
          </p:cNvPicPr>
          <p:nvPr/>
        </p:nvPicPr>
        <p:blipFill>
          <a:blip r:embed="rId4"/>
          <a:stretch>
            <a:fillRect/>
          </a:stretch>
        </p:blipFill>
        <p:spPr>
          <a:xfrm>
            <a:off x="4572000" y="4725144"/>
            <a:ext cx="4044844" cy="1809725"/>
          </a:xfrm>
          <a:prstGeom prst="rect">
            <a:avLst/>
          </a:prstGeom>
        </p:spPr>
      </p:pic>
    </p:spTree>
    <p:extLst>
      <p:ext uri="{BB962C8B-B14F-4D97-AF65-F5344CB8AC3E}">
        <p14:creationId xmlns:p14="http://schemas.microsoft.com/office/powerpoint/2010/main" val="13206698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Comunicación, debate. Otros</a:t>
            </a:r>
          </a:p>
        </p:txBody>
      </p:sp>
      <p:pic>
        <p:nvPicPr>
          <p:cNvPr id="3" name="Imagen 2"/>
          <p:cNvPicPr>
            <a:picLocks noChangeAspect="1"/>
          </p:cNvPicPr>
          <p:nvPr/>
        </p:nvPicPr>
        <p:blipFill>
          <a:blip r:embed="rId3"/>
          <a:stretch>
            <a:fillRect/>
          </a:stretch>
        </p:blipFill>
        <p:spPr>
          <a:xfrm>
            <a:off x="323528" y="2924944"/>
            <a:ext cx="3686442" cy="2106538"/>
          </a:xfrm>
          <a:prstGeom prst="rect">
            <a:avLst/>
          </a:prstGeom>
        </p:spPr>
      </p:pic>
      <p:pic>
        <p:nvPicPr>
          <p:cNvPr id="6" name="Imagen 5"/>
          <p:cNvPicPr>
            <a:picLocks noChangeAspect="1"/>
          </p:cNvPicPr>
          <p:nvPr/>
        </p:nvPicPr>
        <p:blipFill>
          <a:blip r:embed="rId4"/>
          <a:stretch>
            <a:fillRect/>
          </a:stretch>
        </p:blipFill>
        <p:spPr>
          <a:xfrm>
            <a:off x="4499992" y="3573016"/>
            <a:ext cx="4536504" cy="1727770"/>
          </a:xfrm>
          <a:prstGeom prst="rect">
            <a:avLst/>
          </a:prstGeom>
        </p:spPr>
      </p:pic>
    </p:spTree>
    <p:extLst>
      <p:ext uri="{BB962C8B-B14F-4D97-AF65-F5344CB8AC3E}">
        <p14:creationId xmlns:p14="http://schemas.microsoft.com/office/powerpoint/2010/main" val="7750118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Compartir contenidos</a:t>
            </a:r>
          </a:p>
        </p:txBody>
      </p:sp>
      <p:pic>
        <p:nvPicPr>
          <p:cNvPr id="4" name="Imagen 3"/>
          <p:cNvPicPr>
            <a:picLocks noChangeAspect="1"/>
          </p:cNvPicPr>
          <p:nvPr/>
        </p:nvPicPr>
        <p:blipFill>
          <a:blip r:embed="rId3"/>
          <a:stretch>
            <a:fillRect/>
          </a:stretch>
        </p:blipFill>
        <p:spPr>
          <a:xfrm>
            <a:off x="453629" y="2492896"/>
            <a:ext cx="3187452" cy="1593726"/>
          </a:xfrm>
          <a:prstGeom prst="rect">
            <a:avLst/>
          </a:prstGeom>
        </p:spPr>
      </p:pic>
      <p:pic>
        <p:nvPicPr>
          <p:cNvPr id="5" name="Imagen 4"/>
          <p:cNvPicPr>
            <a:picLocks noChangeAspect="1"/>
          </p:cNvPicPr>
          <p:nvPr/>
        </p:nvPicPr>
        <p:blipFill>
          <a:blip r:embed="rId4"/>
          <a:stretch>
            <a:fillRect/>
          </a:stretch>
        </p:blipFill>
        <p:spPr>
          <a:xfrm>
            <a:off x="3779912" y="2388329"/>
            <a:ext cx="2614670" cy="1469390"/>
          </a:xfrm>
          <a:prstGeom prst="rect">
            <a:avLst/>
          </a:prstGeom>
        </p:spPr>
      </p:pic>
      <p:pic>
        <p:nvPicPr>
          <p:cNvPr id="7" name="Imagen 6"/>
          <p:cNvPicPr>
            <a:picLocks noChangeAspect="1"/>
          </p:cNvPicPr>
          <p:nvPr/>
        </p:nvPicPr>
        <p:blipFill>
          <a:blip r:embed="rId5"/>
          <a:stretch>
            <a:fillRect/>
          </a:stretch>
        </p:blipFill>
        <p:spPr>
          <a:xfrm>
            <a:off x="6191980" y="2384861"/>
            <a:ext cx="2857285" cy="1530446"/>
          </a:xfrm>
          <a:prstGeom prst="rect">
            <a:avLst/>
          </a:prstGeom>
        </p:spPr>
      </p:pic>
      <p:pic>
        <p:nvPicPr>
          <p:cNvPr id="8" name="Imagen 7"/>
          <p:cNvPicPr>
            <a:picLocks noChangeAspect="1"/>
          </p:cNvPicPr>
          <p:nvPr/>
        </p:nvPicPr>
        <p:blipFill rotWithShape="1">
          <a:blip r:embed="rId6"/>
          <a:srcRect l="24800" t="7208" r="24800" b="18619"/>
          <a:stretch/>
        </p:blipFill>
        <p:spPr>
          <a:xfrm>
            <a:off x="453629" y="4437112"/>
            <a:ext cx="2304256" cy="1872208"/>
          </a:xfrm>
          <a:prstGeom prst="rect">
            <a:avLst/>
          </a:prstGeom>
        </p:spPr>
      </p:pic>
      <p:pic>
        <p:nvPicPr>
          <p:cNvPr id="10" name="Imagen 9"/>
          <p:cNvPicPr>
            <a:picLocks noChangeAspect="1"/>
          </p:cNvPicPr>
          <p:nvPr/>
        </p:nvPicPr>
        <p:blipFill>
          <a:blip r:embed="rId7"/>
          <a:stretch>
            <a:fillRect/>
          </a:stretch>
        </p:blipFill>
        <p:spPr>
          <a:xfrm>
            <a:off x="4716016" y="5229200"/>
            <a:ext cx="3877419" cy="1430782"/>
          </a:xfrm>
          <a:prstGeom prst="rect">
            <a:avLst/>
          </a:prstGeom>
        </p:spPr>
      </p:pic>
      <p:pic>
        <p:nvPicPr>
          <p:cNvPr id="11" name="Imagen 10"/>
          <p:cNvPicPr>
            <a:picLocks noChangeAspect="1"/>
          </p:cNvPicPr>
          <p:nvPr/>
        </p:nvPicPr>
        <p:blipFill>
          <a:blip r:embed="rId8"/>
          <a:stretch>
            <a:fillRect/>
          </a:stretch>
        </p:blipFill>
        <p:spPr>
          <a:xfrm>
            <a:off x="3577195" y="4195093"/>
            <a:ext cx="3933825" cy="1162050"/>
          </a:xfrm>
          <a:prstGeom prst="rect">
            <a:avLst/>
          </a:prstGeom>
        </p:spPr>
      </p:pic>
    </p:spTree>
    <p:extLst>
      <p:ext uri="{BB962C8B-B14F-4D97-AF65-F5344CB8AC3E}">
        <p14:creationId xmlns:p14="http://schemas.microsoft.com/office/powerpoint/2010/main" val="35763147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Organizar el trabajo</a:t>
            </a:r>
          </a:p>
        </p:txBody>
      </p:sp>
      <p:pic>
        <p:nvPicPr>
          <p:cNvPr id="3" name="Imagen 2"/>
          <p:cNvPicPr>
            <a:picLocks noChangeAspect="1"/>
          </p:cNvPicPr>
          <p:nvPr/>
        </p:nvPicPr>
        <p:blipFill rotWithShape="1">
          <a:blip r:embed="rId3"/>
          <a:srcRect b="16109"/>
          <a:stretch/>
        </p:blipFill>
        <p:spPr>
          <a:xfrm>
            <a:off x="80381" y="2636912"/>
            <a:ext cx="3942678" cy="1728193"/>
          </a:xfrm>
          <a:prstGeom prst="rect">
            <a:avLst/>
          </a:prstGeom>
        </p:spPr>
      </p:pic>
      <p:pic>
        <p:nvPicPr>
          <p:cNvPr id="6" name="Imagen 5"/>
          <p:cNvPicPr>
            <a:picLocks noChangeAspect="1"/>
          </p:cNvPicPr>
          <p:nvPr/>
        </p:nvPicPr>
        <p:blipFill>
          <a:blip r:embed="rId4"/>
          <a:stretch>
            <a:fillRect/>
          </a:stretch>
        </p:blipFill>
        <p:spPr>
          <a:xfrm>
            <a:off x="4572000" y="2744924"/>
            <a:ext cx="4010533" cy="1512168"/>
          </a:xfrm>
          <a:prstGeom prst="rect">
            <a:avLst/>
          </a:prstGeom>
        </p:spPr>
      </p:pic>
      <p:pic>
        <p:nvPicPr>
          <p:cNvPr id="9" name="Imagen 8"/>
          <p:cNvPicPr>
            <a:picLocks noChangeAspect="1"/>
          </p:cNvPicPr>
          <p:nvPr/>
        </p:nvPicPr>
        <p:blipFill>
          <a:blip r:embed="rId5"/>
          <a:stretch>
            <a:fillRect/>
          </a:stretch>
        </p:blipFill>
        <p:spPr>
          <a:xfrm>
            <a:off x="2894115" y="4869160"/>
            <a:ext cx="3355769" cy="1887620"/>
          </a:xfrm>
          <a:prstGeom prst="rect">
            <a:avLst/>
          </a:prstGeom>
        </p:spPr>
      </p:pic>
    </p:spTree>
    <p:extLst>
      <p:ext uri="{BB962C8B-B14F-4D97-AF65-F5344CB8AC3E}">
        <p14:creationId xmlns:p14="http://schemas.microsoft.com/office/powerpoint/2010/main" val="6484273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051720" y="865435"/>
            <a:ext cx="6984776" cy="76944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black"/>
                </a:solidFill>
                <a:effectLst/>
                <a:uLnTx/>
                <a:uFillTx/>
                <a:latin typeface="Calibri"/>
                <a:ea typeface="+mn-ea"/>
                <a:cs typeface="+mn-cs"/>
              </a:rPr>
              <a:t>Organizar el trabajo</a:t>
            </a:r>
          </a:p>
        </p:txBody>
      </p:sp>
      <p:pic>
        <p:nvPicPr>
          <p:cNvPr id="4" name="Imagen 3"/>
          <p:cNvPicPr>
            <a:picLocks noChangeAspect="1"/>
          </p:cNvPicPr>
          <p:nvPr/>
        </p:nvPicPr>
        <p:blipFill>
          <a:blip r:embed="rId3"/>
          <a:stretch>
            <a:fillRect/>
          </a:stretch>
        </p:blipFill>
        <p:spPr>
          <a:xfrm>
            <a:off x="1331640" y="2852936"/>
            <a:ext cx="6477000" cy="3238500"/>
          </a:xfrm>
          <a:prstGeom prst="rect">
            <a:avLst/>
          </a:prstGeom>
        </p:spPr>
      </p:pic>
    </p:spTree>
    <p:extLst>
      <p:ext uri="{BB962C8B-B14F-4D97-AF65-F5344CB8AC3E}">
        <p14:creationId xmlns:p14="http://schemas.microsoft.com/office/powerpoint/2010/main" val="188128079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7361</TotalTime>
  <Words>1441</Words>
  <Application>Microsoft Office PowerPoint</Application>
  <PresentationFormat>Presentación en pantalla (4:3)</PresentationFormat>
  <Paragraphs>205</Paragraphs>
  <Slides>103</Slides>
  <Notes>11</Notes>
  <HiddenSlides>0</HiddenSlides>
  <MMClips>0</MMClips>
  <ScaleCrop>false</ScaleCrop>
  <HeadingPairs>
    <vt:vector size="6" baseType="variant">
      <vt:variant>
        <vt:lpstr>Fuentes usadas</vt:lpstr>
      </vt:variant>
      <vt:variant>
        <vt:i4>14</vt:i4>
      </vt:variant>
      <vt:variant>
        <vt:lpstr>Tema</vt:lpstr>
      </vt:variant>
      <vt:variant>
        <vt:i4>6</vt:i4>
      </vt:variant>
      <vt:variant>
        <vt:lpstr>Títulos de diapositiva</vt:lpstr>
      </vt:variant>
      <vt:variant>
        <vt:i4>103</vt:i4>
      </vt:variant>
    </vt:vector>
  </HeadingPairs>
  <TitlesOfParts>
    <vt:vector size="123" baseType="lpstr">
      <vt:lpstr>Adobe Devanagari</vt:lpstr>
      <vt:lpstr>Agency FB</vt:lpstr>
      <vt:lpstr>Alef</vt:lpstr>
      <vt:lpstr>Algerian</vt:lpstr>
      <vt:lpstr>Arial</vt:lpstr>
      <vt:lpstr>Arial Rounded MT Bold</vt:lpstr>
      <vt:lpstr>Calibri</vt:lpstr>
      <vt:lpstr>Calibri Light</vt:lpstr>
      <vt:lpstr>Copperplate Gothic Light</vt:lpstr>
      <vt:lpstr>Goudy Stout</vt:lpstr>
      <vt:lpstr>Jokerman</vt:lpstr>
      <vt:lpstr>Snap ITC</vt:lpstr>
      <vt:lpstr>Viner Hand ITC</vt:lpstr>
      <vt:lpstr>Wingdings</vt:lpstr>
      <vt:lpstr>Tema de Office</vt:lpstr>
      <vt:lpstr>1_Tema de Office</vt:lpstr>
      <vt:lpstr>2_Tema de Office</vt:lpstr>
      <vt:lpstr>3_Tema de Office</vt:lpstr>
      <vt:lpstr>4_Tema de Office</vt:lpstr>
      <vt:lpstr>5_Tema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JESUS RICARDO ALVAREZ MONTIEL</cp:lastModifiedBy>
  <cp:revision>767</cp:revision>
  <dcterms:created xsi:type="dcterms:W3CDTF">2014-09-25T12:55:39Z</dcterms:created>
  <dcterms:modified xsi:type="dcterms:W3CDTF">2021-03-05T12:16:49Z</dcterms:modified>
</cp:coreProperties>
</file>