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3"/>
  </p:notesMasterIdLst>
  <p:handoutMasterIdLst>
    <p:handoutMasterId r:id="rId14"/>
  </p:handoutMasterIdLst>
  <p:sldIdLst>
    <p:sldId id="256" r:id="rId5"/>
    <p:sldId id="371" r:id="rId6"/>
    <p:sldId id="372" r:id="rId7"/>
    <p:sldId id="373" r:id="rId8"/>
    <p:sldId id="289" r:id="rId9"/>
    <p:sldId id="290" r:id="rId10"/>
    <p:sldId id="291" r:id="rId11"/>
    <p:sldId id="263"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99"/>
    <a:srgbClr val="6D27D3"/>
    <a:srgbClr val="FF66FF"/>
    <a:srgbClr val="492FE7"/>
    <a:srgbClr val="4C41D5"/>
    <a:srgbClr val="FF3300"/>
    <a:srgbClr val="3366FF"/>
    <a:srgbClr val="4E5AC8"/>
    <a:srgbClr val="EF954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598" autoAdjust="0"/>
  </p:normalViewPr>
  <p:slideViewPr>
    <p:cSldViewPr snapToGrid="0" showGuides="1">
      <p:cViewPr varScale="1">
        <p:scale>
          <a:sx n="108" d="100"/>
          <a:sy n="108" d="100"/>
        </p:scale>
        <p:origin x="714"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F1A4F8C-E918-4AA2-B7D6-8BA3DF09F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66F2EAE0-7046-43A4-A1B0-62E783DBF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3320398-B57E-4984-8C80-58F32627108A}" type="datetime1">
              <a:rPr lang="es-ES" smtClean="0"/>
              <a:t>17/02/2022</a:t>
            </a:fld>
            <a:endParaRPr lang="es-ES"/>
          </a:p>
        </p:txBody>
      </p:sp>
      <p:sp>
        <p:nvSpPr>
          <p:cNvPr id="4" name="Marcador de pie de página 3">
            <a:extLst>
              <a:ext uri="{FF2B5EF4-FFF2-40B4-BE49-F238E27FC236}">
                <a16:creationId xmlns:a16="http://schemas.microsoft.com/office/drawing/2014/main" id="{DBA7D107-515E-4AFF-A175-895B266E3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F022CA95-5884-4688-8B0C-37914EB108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490F62-96B5-44BE-A8A5-3DEBC6A2B636}" type="slidenum">
              <a:rPr lang="es-ES" smtClean="0"/>
              <a:t>‹Nº›</a:t>
            </a:fld>
            <a:endParaRPr lang="es-ES"/>
          </a:p>
        </p:txBody>
      </p:sp>
    </p:spTree>
    <p:extLst>
      <p:ext uri="{BB962C8B-B14F-4D97-AF65-F5344CB8AC3E}">
        <p14:creationId xmlns:p14="http://schemas.microsoft.com/office/powerpoint/2010/main" val="249220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295EB03-9AA3-4D2F-BDF0-1A3BDE788F49}" type="datetime1">
              <a:rPr lang="es-ES" noProof="0" smtClean="0"/>
              <a:t>17/02/2022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3359F2-43EF-4812-9DC0-98C0B1A40681}" type="slidenum">
              <a:rPr lang="es-ES" noProof="0" smtClean="0"/>
              <a:t>‹Nº›</a:t>
            </a:fld>
            <a:endParaRPr lang="es-ES" noProof="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1</a:t>
            </a:fld>
            <a:endParaRPr lang="es-ES"/>
          </a:p>
        </p:txBody>
      </p:sp>
    </p:spTree>
    <p:extLst>
      <p:ext uri="{BB962C8B-B14F-4D97-AF65-F5344CB8AC3E}">
        <p14:creationId xmlns:p14="http://schemas.microsoft.com/office/powerpoint/2010/main" val="301765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5</a:t>
            </a:fld>
            <a:endParaRPr lang="es-ES"/>
          </a:p>
        </p:txBody>
      </p:sp>
    </p:spTree>
    <p:extLst>
      <p:ext uri="{BB962C8B-B14F-4D97-AF65-F5344CB8AC3E}">
        <p14:creationId xmlns:p14="http://schemas.microsoft.com/office/powerpoint/2010/main" val="54250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6</a:t>
            </a:fld>
            <a:endParaRPr lang="es-ES"/>
          </a:p>
        </p:txBody>
      </p:sp>
    </p:spTree>
    <p:extLst>
      <p:ext uri="{BB962C8B-B14F-4D97-AF65-F5344CB8AC3E}">
        <p14:creationId xmlns:p14="http://schemas.microsoft.com/office/powerpoint/2010/main" val="422908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63359F2-43EF-4812-9DC0-98C0B1A40681}" type="slidenum">
              <a:rPr lang="es-ES" smtClean="0"/>
              <a:t>7</a:t>
            </a:fld>
            <a:endParaRPr lang="es-ES"/>
          </a:p>
        </p:txBody>
      </p:sp>
    </p:spTree>
    <p:extLst>
      <p:ext uri="{BB962C8B-B14F-4D97-AF65-F5344CB8AC3E}">
        <p14:creationId xmlns:p14="http://schemas.microsoft.com/office/powerpoint/2010/main" val="167634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B63359F2-43EF-4812-9DC0-98C0B1A40681}" type="slidenum">
              <a:rPr lang="es-ES" smtClean="0"/>
              <a:t>8</a:t>
            </a:fld>
            <a:endParaRPr lang="es-ES"/>
          </a:p>
        </p:txBody>
      </p:sp>
    </p:spTree>
    <p:extLst>
      <p:ext uri="{BB962C8B-B14F-4D97-AF65-F5344CB8AC3E}">
        <p14:creationId xmlns:p14="http://schemas.microsoft.com/office/powerpoint/2010/main" val="171761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rtlCol="0"/>
          <a:lstStyle/>
          <a:p>
            <a:pPr rtl="0"/>
            <a:r>
              <a:rPr lang="es-ES" noProof="0"/>
              <a:t>Haga clic para modificar el estilo de título del patrón</a:t>
            </a:r>
          </a:p>
        </p:txBody>
      </p:sp>
      <p:sp>
        <p:nvSpPr>
          <p:cNvPr id="16" name="Subtítulo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s-ES" noProof="0"/>
              <a:t>Haga clic para modificar el estilo de subtítulo del patrón</a:t>
            </a:r>
          </a:p>
        </p:txBody>
      </p:sp>
      <p:sp>
        <p:nvSpPr>
          <p:cNvPr id="25" name="Marcador de posición de imagen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rtlCol="0"/>
          <a:lstStyle/>
          <a:p>
            <a:pPr rtl="0"/>
            <a:r>
              <a:rPr lang="es-ES" noProof="0"/>
              <a:t>Haga clic en el icono para agregar una imagen</a:t>
            </a:r>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rtlCol="0" anchor="ctr"/>
          <a:lstStyle/>
          <a:p>
            <a:pPr algn="r" rtl="0"/>
            <a:r>
              <a:rPr lang="es-ES" noProof="0">
                <a:solidFill>
                  <a:schemeClr val="tx2"/>
                </a:solidFill>
              </a:rPr>
              <a:t>Haga clic para modificar el estilo de título del patrón</a:t>
            </a:r>
          </a:p>
        </p:txBody>
      </p:sp>
      <p:sp>
        <p:nvSpPr>
          <p:cNvPr id="12" name="Marcador de posición de imagen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rtlCol="0"/>
          <a:lstStyle/>
          <a:p>
            <a:pPr rtl="0"/>
            <a:r>
              <a:rPr lang="es-ES" noProof="0"/>
              <a:t>Haga clic en el icono para agregar una imagen</a:t>
            </a:r>
          </a:p>
        </p:txBody>
      </p:sp>
      <p:sp>
        <p:nvSpPr>
          <p:cNvPr id="13" name="Marcador de posición de imagen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rtlCol="0"/>
          <a:lstStyle/>
          <a:p>
            <a:pPr rtl="0"/>
            <a:r>
              <a:rPr lang="es-ES" noProof="0"/>
              <a:t>Haga clic en el icono para agregar una imagen</a:t>
            </a:r>
          </a:p>
        </p:txBody>
      </p:sp>
      <p:sp>
        <p:nvSpPr>
          <p:cNvPr id="14" name="Marcador de posición de imagen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rtlCol="0"/>
          <a:lstStyle/>
          <a:p>
            <a:pPr rtl="0"/>
            <a:r>
              <a:rPr lang="es-ES" noProof="0"/>
              <a:t>Haga clic en el icono para agregar una imagen</a:t>
            </a:r>
          </a:p>
        </p:txBody>
      </p:sp>
      <p:sp>
        <p:nvSpPr>
          <p:cNvPr id="16" name="Marcador de posición de imagen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rtlCol="0"/>
          <a:lstStyle/>
          <a:p>
            <a:pPr rtl="0"/>
            <a:r>
              <a:rPr lang="es-ES" noProof="0"/>
              <a:t>Haga clic en el icono para agregar una imagen</a:t>
            </a:r>
          </a:p>
        </p:txBody>
      </p:sp>
      <p:sp>
        <p:nvSpPr>
          <p:cNvPr id="10" name="Marcador de contenido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rtlCol="0">
            <a:normAutofit/>
          </a:bodyPr>
          <a:lstStyle>
            <a:lvl1pPr marL="0" indent="0">
              <a:buNone/>
              <a:defRPr/>
            </a:lvl1pPr>
          </a:lstStyle>
          <a:p>
            <a:pPr lvl="0" rtl="0"/>
            <a:r>
              <a:rPr lang="es-ES" noProof="0"/>
              <a:t>Haga clic para modificar los estilos de texto del patrón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ítulo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rtlCol="0"/>
          <a:lstStyle/>
          <a:p>
            <a:pPr rtl="0"/>
            <a:r>
              <a:rPr lang="es-ES" noProof="0"/>
              <a:t>Haga clic para modificar el estilo de título del patrón</a:t>
            </a:r>
          </a:p>
        </p:txBody>
      </p:sp>
      <p:sp>
        <p:nvSpPr>
          <p:cNvPr id="6" name="Marcador de contenido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rtlCol="0">
            <a:normAutofit/>
          </a:bodyPr>
          <a:lstStyle>
            <a:lvl1pPr marL="0" indent="0">
              <a:buNone/>
              <a:defRPr/>
            </a:lvl1pPr>
          </a:lstStyle>
          <a:p>
            <a:pPr lvl="0" rtl="0"/>
            <a:r>
              <a:rPr lang="es-ES" noProof="0"/>
              <a:t>Haga clic para modificar los estilos de texto del patrón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13" name="Marcador de posición de imagen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rtlCol="0"/>
          <a:lstStyle/>
          <a:p>
            <a:pPr rtl="0"/>
            <a:r>
              <a:rPr lang="es-ES" noProof="0"/>
              <a:t>Haga clic en el icono para agregar una imagen</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8" name="Rectángulo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581193" y="2228003"/>
            <a:ext cx="5194767" cy="3633047"/>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416039" y="2228003"/>
            <a:ext cx="5194769" cy="3633047"/>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11"/>
          </p:nvPr>
        </p:nvSpPr>
        <p:spPr/>
        <p:txBody>
          <a:bodyPr rtlCol="0"/>
          <a:lstStyle/>
          <a:p>
            <a:pPr rtl="0"/>
            <a:r>
              <a:rPr lang="es-ES" noProof="0"/>
              <a:t>Ejemplo de Texto de pie de página</a:t>
            </a:r>
          </a:p>
        </p:txBody>
      </p:sp>
      <p:sp>
        <p:nvSpPr>
          <p:cNvPr id="5" name="Marcador de fecha 4"/>
          <p:cNvSpPr>
            <a:spLocks noGrp="1"/>
          </p:cNvSpPr>
          <p:nvPr>
            <p:ph type="dt" sz="half" idx="10"/>
          </p:nvPr>
        </p:nvSpPr>
        <p:spPr/>
        <p:txBody>
          <a:bodyPr rtlCol="0"/>
          <a:lstStyle/>
          <a:p>
            <a:pPr rtl="0"/>
            <a:r>
              <a:rPr lang="es-ES" noProof="0"/>
              <a:t>20XX</a:t>
            </a:r>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s-ES" noProof="0"/>
              <a:t>Haga clic para modificar el estilo de título del patrón</a:t>
            </a:r>
          </a:p>
        </p:txBody>
      </p:sp>
      <p:sp>
        <p:nvSpPr>
          <p:cNvPr id="3" name="Marcador de conteni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10" name="Marcador de pie de pá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s-ES" noProof="0"/>
              <a:t>Muestra de texto de pie de página</a:t>
            </a:r>
          </a:p>
        </p:txBody>
      </p:sp>
      <p:sp>
        <p:nvSpPr>
          <p:cNvPr id="8" name="Marcador de fech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s-ES" noProof="0"/>
              <a:t>20XX</a:t>
            </a:r>
          </a:p>
        </p:txBody>
      </p:sp>
      <p:sp>
        <p:nvSpPr>
          <p:cNvPr id="11" name="Marcador de número de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s-ES" noProof="0" smtClean="0"/>
              <a:pPr rtl="0"/>
              <a:t>‹Nº›</a:t>
            </a:fld>
            <a:endParaRPr lang="es-ES" noProof="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6" name="Marcador de pie de página 5"/>
          <p:cNvSpPr>
            <a:spLocks noGrp="1"/>
          </p:cNvSpPr>
          <p:nvPr>
            <p:ph type="ftr" sz="quarter" idx="11"/>
          </p:nvPr>
        </p:nvSpPr>
        <p:spPr/>
        <p:txBody>
          <a:bodyPr rtlCol="0"/>
          <a:lstStyle/>
          <a:p>
            <a:pPr algn="l" rtl="0"/>
            <a:r>
              <a:rPr lang="es-ES" noProof="0"/>
              <a:t>Ejemplo de Texto de pie de página</a:t>
            </a:r>
          </a:p>
        </p:txBody>
      </p:sp>
      <p:sp>
        <p:nvSpPr>
          <p:cNvPr id="5" name="Marcador de fecha 4"/>
          <p:cNvSpPr>
            <a:spLocks noGrp="1"/>
          </p:cNvSpPr>
          <p:nvPr>
            <p:ph type="dt" sz="half" idx="10"/>
          </p:nvPr>
        </p:nvSpPr>
        <p:spPr/>
        <p:txBody>
          <a:bodyPr rtlCol="0"/>
          <a:lstStyle/>
          <a:p>
            <a:pPr rtl="0"/>
            <a:r>
              <a:rPr lang="es-ES" noProof="0"/>
              <a:t>20XX</a:t>
            </a:r>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rtlCol="0"/>
          <a:lstStyle>
            <a:lvl1pPr>
              <a:defRPr/>
            </a:lvl1pPr>
          </a:lstStyle>
          <a:p>
            <a:pPr rtl="0"/>
            <a:r>
              <a:rPr lang="es-ES" noProof="0"/>
              <a:t>Haga clic para modificar el estilo de título del patrón</a:t>
            </a:r>
          </a:p>
        </p:txBody>
      </p:sp>
      <p:sp>
        <p:nvSpPr>
          <p:cNvPr id="6" name="Marcador de contenido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rtlCol="0"/>
          <a:lstStyle>
            <a:lvl1pPr marL="0" indent="0">
              <a:buNone/>
              <a:defRPr/>
            </a:lvl1pPr>
          </a:lstStyle>
          <a:p>
            <a:pPr lvl="0" rtl="0"/>
            <a:r>
              <a:rPr lang="es-ES" noProof="0"/>
              <a:t>Haga clic para modificar los estilos de texto del patrón</a:t>
            </a:r>
          </a:p>
        </p:txBody>
      </p:sp>
      <p:sp>
        <p:nvSpPr>
          <p:cNvPr id="10" name="Marcador de posición de imagen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rtlCol="0"/>
          <a:lstStyle/>
          <a:p>
            <a:pPr rtl="0"/>
            <a:r>
              <a:rPr lang="es-ES" noProof="0"/>
              <a:t>Haga clic en el icono para agregar una imagen</a:t>
            </a:r>
          </a:p>
        </p:txBody>
      </p:sp>
      <p:sp>
        <p:nvSpPr>
          <p:cNvPr id="11" name="Marcador de posición de imagen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rtlCol="0"/>
          <a:lstStyle/>
          <a:p>
            <a:pPr rtl="0"/>
            <a:r>
              <a:rPr lang="es-ES" noProof="0"/>
              <a:t>Haga clic en el icono para agregar una imagen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rtlCol="0">
            <a:normAutofit/>
          </a:bodyPr>
          <a:lstStyle/>
          <a:p>
            <a:pPr rtl="0"/>
            <a:r>
              <a:rPr lang="es-ES" noProof="0">
                <a:solidFill>
                  <a:schemeClr val="tx2"/>
                </a:solidFill>
              </a:rPr>
              <a:t>Haga clic para modificar el estilo de título del patrón</a:t>
            </a:r>
          </a:p>
        </p:txBody>
      </p:sp>
      <p:sp>
        <p:nvSpPr>
          <p:cNvPr id="6" name="Marcador de contenido 2" descr="Etiqueta=Color de énfasis&#10;Tipo = Claro&#10;Target=Viñeta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rtlCol="0">
            <a:normAutofit/>
          </a:bodyPr>
          <a:lstStyle>
            <a:lvl1pPr marL="0" indent="0">
              <a:buNone/>
              <a:defRPr/>
            </a:lvl1pPr>
          </a:lstStyle>
          <a:p>
            <a:pPr lvl="0" rtl="0"/>
            <a:r>
              <a:rPr lang="es-ES" noProof="0"/>
              <a:t>Haga clic para modificar los estilos de texto del patrón</a:t>
            </a:r>
          </a:p>
        </p:txBody>
      </p:sp>
      <p:sp>
        <p:nvSpPr>
          <p:cNvPr id="11" name="Marcador de posición de imagen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rtlCol="0"/>
          <a:lstStyle/>
          <a:p>
            <a:pPr rtl="0"/>
            <a:r>
              <a:rPr lang="es-ES" noProof="0"/>
              <a:t>Haga clic en el icono para agregar una imagen</a:t>
            </a:r>
          </a:p>
        </p:txBody>
      </p:sp>
      <p:sp>
        <p:nvSpPr>
          <p:cNvPr id="12" name="Marcador de posición de imagen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rtlCol="0"/>
          <a:lstStyle/>
          <a:p>
            <a:pPr rtl="0"/>
            <a:r>
              <a:rPr lang="es-ES" noProof="0"/>
              <a:t>Haga clic en el icono para agregar una imagen</a:t>
            </a:r>
          </a:p>
        </p:txBody>
      </p:sp>
      <p:sp>
        <p:nvSpPr>
          <p:cNvPr id="13" name="Marcador de posición de imagen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rtlCol="0"/>
          <a:lstStyle/>
          <a:p>
            <a:pPr rtl="0"/>
            <a:r>
              <a:rPr lang="es-ES" noProof="0"/>
              <a:t>Haga clic en el icono para agregar una imagen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lto de secció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rtlCol="0"/>
          <a:lstStyle/>
          <a:p>
            <a:pPr rtl="0"/>
            <a:r>
              <a:rPr lang="es-ES" noProof="0"/>
              <a:t>Haga clic para modificar el estilo de título del patrón</a:t>
            </a:r>
          </a:p>
        </p:txBody>
      </p:sp>
      <p:sp>
        <p:nvSpPr>
          <p:cNvPr id="6" name="Subtítulo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es-ES" noProof="0"/>
              <a:t>Haga clic para modificar el estilo de subtítulo del patrón</a:t>
            </a:r>
          </a:p>
        </p:txBody>
      </p:sp>
      <p:sp>
        <p:nvSpPr>
          <p:cNvPr id="9" name="Marcador de posición de imagen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es-ES" noProof="0"/>
              <a:t>Haga clic en el icono para agregar una imagen</a:t>
            </a:r>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31520"/>
            <a:ext cx="11029616" cy="987552"/>
          </a:xfrm>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a:xfrm>
            <a:off x="581192" y="2340864"/>
            <a:ext cx="11029615" cy="363448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ie de pá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s-ES" noProof="0"/>
              <a:t>Ejemplo de Texto de pie de página</a:t>
            </a:r>
          </a:p>
        </p:txBody>
      </p:sp>
      <p:sp>
        <p:nvSpPr>
          <p:cNvPr id="8" name="Marcador de fech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s-ES" noProof="0"/>
              <a:t>20XX</a:t>
            </a:r>
          </a:p>
        </p:txBody>
      </p:sp>
      <p:sp>
        <p:nvSpPr>
          <p:cNvPr id="10" name="Marcador de número de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rtlCol="0"/>
          <a:lstStyle/>
          <a:p>
            <a:pPr rtl="0"/>
            <a:r>
              <a:rPr lang="es-ES" noProof="0"/>
              <a:t>Haga clic para modificar el estilo de título del patrón</a:t>
            </a:r>
          </a:p>
        </p:txBody>
      </p:sp>
      <p:sp>
        <p:nvSpPr>
          <p:cNvPr id="6" name="Subtítulo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s-ES" noProof="0"/>
              <a:t>Haga clic para modificar el estilo de subtítulo del patrón</a:t>
            </a:r>
          </a:p>
        </p:txBody>
      </p:sp>
      <p:sp>
        <p:nvSpPr>
          <p:cNvPr id="10" name="Marcador de posición de imagen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es-ES" noProof="0"/>
              <a:t>Haga clic en el icono para agregar una imagen</a:t>
            </a:r>
          </a:p>
        </p:txBody>
      </p:sp>
      <p:sp>
        <p:nvSpPr>
          <p:cNvPr id="11" name="Marcador de posición de imagen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es-ES" noProof="0"/>
              <a:t>Haga clic en el icono para agregar una imagen</a:t>
            </a:r>
          </a:p>
        </p:txBody>
      </p:sp>
      <p:sp>
        <p:nvSpPr>
          <p:cNvPr id="3" name="Marcador de pie de página 2"/>
          <p:cNvSpPr>
            <a:spLocks noGrp="1"/>
          </p:cNvSpPr>
          <p:nvPr>
            <p:ph type="ftr" sz="quarter" idx="11"/>
          </p:nvPr>
        </p:nvSpPr>
        <p:spPr/>
        <p:txBody>
          <a:bodyPr rtlCol="0"/>
          <a:lstStyle/>
          <a:p>
            <a:pPr rtl="0"/>
            <a:r>
              <a:rPr lang="es-ES" noProof="0"/>
              <a:t>Ejemplo de Texto de pie de página</a:t>
            </a:r>
          </a:p>
        </p:txBody>
      </p:sp>
      <p:sp>
        <p:nvSpPr>
          <p:cNvPr id="2" name="Marcador de fecha 1"/>
          <p:cNvSpPr>
            <a:spLocks noGrp="1"/>
          </p:cNvSpPr>
          <p:nvPr>
            <p:ph type="dt" sz="half" idx="10"/>
          </p:nvPr>
        </p:nvSpPr>
        <p:spPr/>
        <p:txBody>
          <a:bodyPr rtlCol="0"/>
          <a:lstStyle/>
          <a:p>
            <a:pPr rtl="0"/>
            <a:r>
              <a:rPr lang="es-ES" noProof="0"/>
              <a:t>20XX</a:t>
            </a:r>
          </a:p>
        </p:txBody>
      </p:sp>
      <p:sp>
        <p:nvSpPr>
          <p:cNvPr id="4" name="Marcador de número de diapositiva 3"/>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p>
        </p:txBody>
      </p:sp>
      <p:sp>
        <p:nvSpPr>
          <p:cNvPr id="15" name="Marcador de posición de SmartArt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rtlCol="0"/>
          <a:lstStyle/>
          <a:p>
            <a:pPr rtl="0"/>
            <a:r>
              <a:rPr lang="es-ES" noProof="0"/>
              <a:t>Haga clic en el icono para agregar un elemento gráfico SmartArt</a:t>
            </a:r>
          </a:p>
        </p:txBody>
      </p:sp>
      <p:sp>
        <p:nvSpPr>
          <p:cNvPr id="16" name="Marcador de posición de SmartArt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rtlCol="0"/>
          <a:lstStyle/>
          <a:p>
            <a:pPr rtl="0"/>
            <a:r>
              <a:rPr lang="es-ES" noProof="0"/>
              <a:t>Haga clic en el icono para agregar un elemento gráfico SmartArt</a:t>
            </a:r>
          </a:p>
        </p:txBody>
      </p:sp>
      <p:sp>
        <p:nvSpPr>
          <p:cNvPr id="17" name="Marcador de posición de SmartArt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rtlCol="0"/>
          <a:lstStyle/>
          <a:p>
            <a:pPr rtl="0"/>
            <a:r>
              <a:rPr lang="es-ES" noProof="0"/>
              <a:t>Haga clic en el icono para agregar un elemento gráfico SmartArt</a:t>
            </a:r>
          </a:p>
        </p:txBody>
      </p:sp>
      <p:sp>
        <p:nvSpPr>
          <p:cNvPr id="18" name="Marcador de posición de SmartArt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rtlCol="0"/>
          <a:lstStyle/>
          <a:p>
            <a:pPr rtl="0"/>
            <a:r>
              <a:rPr lang="es-ES" noProof="0"/>
              <a:t>Haga clic en el icono para agregar un elemento gráfico SmartArt</a:t>
            </a:r>
          </a:p>
        </p:txBody>
      </p:sp>
      <p:sp>
        <p:nvSpPr>
          <p:cNvPr id="20" name="Marcador de texto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2" name="Marcador de texto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23" name="Marcador de texto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4" name="Marcador de texto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25" name="Marcador de texto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6" name="Marcador de texto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27" name="Marcador de texto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s-ES" noProof="0"/>
              <a:t>Nombre</a:t>
            </a:r>
          </a:p>
        </p:txBody>
      </p:sp>
      <p:sp>
        <p:nvSpPr>
          <p:cNvPr id="28" name="Marcador de texto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s-ES" noProof="0"/>
              <a:t>Título</a:t>
            </a:r>
          </a:p>
        </p:txBody>
      </p:sp>
      <p:sp>
        <p:nvSpPr>
          <p:cNvPr id="4" name="Marcador de pie de página 3"/>
          <p:cNvSpPr>
            <a:spLocks noGrp="1"/>
          </p:cNvSpPr>
          <p:nvPr>
            <p:ph type="ftr" sz="quarter" idx="11"/>
          </p:nvPr>
        </p:nvSpPr>
        <p:spPr/>
        <p:txBody>
          <a:bodyPr rtlCol="0"/>
          <a:lstStyle/>
          <a:p>
            <a:pPr rtl="0"/>
            <a:r>
              <a:rPr lang="es-ES" noProof="0"/>
              <a:t>Texto de ejemplo para el pie de página</a:t>
            </a:r>
          </a:p>
        </p:txBody>
      </p:sp>
      <p:sp>
        <p:nvSpPr>
          <p:cNvPr id="3" name="Marcador de fecha 2"/>
          <p:cNvSpPr>
            <a:spLocks noGrp="1"/>
          </p:cNvSpPr>
          <p:nvPr>
            <p:ph type="dt" sz="half" idx="10"/>
          </p:nvPr>
        </p:nvSpPr>
        <p:spPr/>
        <p:txBody>
          <a:bodyPr rtlCol="0"/>
          <a:lstStyle/>
          <a:p>
            <a:pPr rtl="0"/>
            <a:r>
              <a:rPr lang="es-ES" noProof="0"/>
              <a:t>20XX</a:t>
            </a:r>
          </a:p>
        </p:txBody>
      </p:sp>
      <p:sp>
        <p:nvSpPr>
          <p:cNvPr id="5" name="Marcador de número de diapositiva 4"/>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581194" y="2926052"/>
            <a:ext cx="5194766"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noProof="0"/>
              <a:t>Haga clic para modificar los estilos de texto del patrón</a:t>
            </a:r>
          </a:p>
        </p:txBody>
      </p:sp>
      <p:sp>
        <p:nvSpPr>
          <p:cNvPr id="6" name="Marcador de contenido 5"/>
          <p:cNvSpPr>
            <a:spLocks noGrp="1"/>
          </p:cNvSpPr>
          <p:nvPr>
            <p:ph sz="quarter" idx="4"/>
          </p:nvPr>
        </p:nvSpPr>
        <p:spPr>
          <a:xfrm>
            <a:off x="6416037" y="2926052"/>
            <a:ext cx="5194771"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p:cNvSpPr>
            <a:spLocks noGrp="1"/>
          </p:cNvSpPr>
          <p:nvPr>
            <p:ph type="ftr" sz="quarter" idx="11"/>
          </p:nvPr>
        </p:nvSpPr>
        <p:spPr/>
        <p:txBody>
          <a:bodyPr rtlCol="0"/>
          <a:lstStyle/>
          <a:p>
            <a:pPr rtl="0"/>
            <a:r>
              <a:rPr lang="es-ES" noProof="0"/>
              <a:t>Ejemplo de Texto de pie de página</a:t>
            </a:r>
          </a:p>
        </p:txBody>
      </p:sp>
      <p:sp>
        <p:nvSpPr>
          <p:cNvPr id="7" name="Marcador de fecha 6"/>
          <p:cNvSpPr>
            <a:spLocks noGrp="1"/>
          </p:cNvSpPr>
          <p:nvPr>
            <p:ph type="dt" sz="half" idx="10"/>
          </p:nvPr>
        </p:nvSpPr>
        <p:spPr/>
        <p:txBody>
          <a:bodyPr rtlCol="0"/>
          <a:lstStyle/>
          <a:p>
            <a:pPr rtl="0"/>
            <a:r>
              <a:rPr lang="es-ES" noProof="0"/>
              <a:t>20XX</a:t>
            </a:r>
          </a:p>
        </p:txBody>
      </p:sp>
      <p:sp>
        <p:nvSpPr>
          <p:cNvPr id="9" name="Marcador de número de diapositiva 8"/>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contenido">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581194" y="2926052"/>
            <a:ext cx="3200400"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noProof="0"/>
              <a:t>Haga clic para modificar los estilos de texto del patrón</a:t>
            </a:r>
          </a:p>
        </p:txBody>
      </p:sp>
      <p:sp>
        <p:nvSpPr>
          <p:cNvPr id="6" name="Marcador de contenido 5"/>
          <p:cNvSpPr>
            <a:spLocks noGrp="1"/>
          </p:cNvSpPr>
          <p:nvPr>
            <p:ph sz="quarter" idx="4"/>
          </p:nvPr>
        </p:nvSpPr>
        <p:spPr>
          <a:xfrm>
            <a:off x="4412341" y="2926051"/>
            <a:ext cx="3200400"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texto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s-ES" noProof="0"/>
              <a:t>Haga clic para modificar los estilos de texto del patrón</a:t>
            </a:r>
          </a:p>
        </p:txBody>
      </p:sp>
      <p:sp>
        <p:nvSpPr>
          <p:cNvPr id="11" name="Marcador de contenido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p:cNvSpPr>
            <a:spLocks noGrp="1"/>
          </p:cNvSpPr>
          <p:nvPr>
            <p:ph type="ftr" sz="quarter" idx="11"/>
          </p:nvPr>
        </p:nvSpPr>
        <p:spPr/>
        <p:txBody>
          <a:bodyPr rtlCol="0"/>
          <a:lstStyle/>
          <a:p>
            <a:pPr rtl="0"/>
            <a:r>
              <a:rPr lang="es-ES" noProof="0"/>
              <a:t>Ejemplo de Texto de pie de página</a:t>
            </a:r>
          </a:p>
        </p:txBody>
      </p:sp>
      <p:sp>
        <p:nvSpPr>
          <p:cNvPr id="7" name="Marcador de fecha 6"/>
          <p:cNvSpPr>
            <a:spLocks noGrp="1"/>
          </p:cNvSpPr>
          <p:nvPr>
            <p:ph type="dt" sz="half" idx="10"/>
          </p:nvPr>
        </p:nvSpPr>
        <p:spPr/>
        <p:txBody>
          <a:bodyPr rtlCol="0"/>
          <a:lstStyle/>
          <a:p>
            <a:pPr rtl="0"/>
            <a:r>
              <a:rPr lang="es-ES" noProof="0"/>
              <a:t>20XX</a:t>
            </a:r>
          </a:p>
        </p:txBody>
      </p:sp>
      <p:sp>
        <p:nvSpPr>
          <p:cNvPr id="9" name="Marcador de número de diapositiva 8"/>
          <p:cNvSpPr>
            <a:spLocks noGrp="1"/>
          </p:cNvSpPr>
          <p:nvPr>
            <p:ph type="sldNum" sz="quarter" idx="12"/>
          </p:nvPr>
        </p:nvSpPr>
        <p:spPr/>
        <p:txBody>
          <a:bodyPr rtlCol="0"/>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Marcador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s-ES" noProof="0"/>
              <a:t>20XX</a:t>
            </a:r>
          </a:p>
        </p:txBody>
      </p:sp>
      <p:sp>
        <p:nvSpPr>
          <p:cNvPr id="5" name="Marcador de pie de pá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s-ES" noProof="0"/>
              <a:t>Ejemplo de Texto de pie de página</a:t>
            </a:r>
          </a:p>
        </p:txBody>
      </p:sp>
      <p:sp>
        <p:nvSpPr>
          <p:cNvPr id="6" name="Marcador de número de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s-ES" noProof="0" smtClean="0"/>
              <a:t>‹Nº›</a:t>
            </a:fld>
            <a:endParaRPr lang="es-ES" noProof="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acaradesconocidadelcerebro.blogspot.com/2012/11/traumatismo-craneoencefalico_12.html" TargetMode="External"/><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creativecommons.org/licenses/by-nc-nd/3.0/" TargetMode="External"/><Relationship Id="rId5" Type="http://schemas.openxmlformats.org/officeDocument/2006/relationships/hyperlink" Target="http://clinicafisioterapiahermes.blogspot.com/2013/02/hablemos-de-ligamentos-esguinces.html"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fondoscience.com/reaca/vol24-fasc2-num59/luxacion-de-rodilla-traumatismo-bajo-fs170501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clubsenderismodevalencia.club/senderismo-trekking-montana-auxilio/" TargetMode="External"/><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radiopaedia.org/cases/femoral-shaft-fracture-2" TargetMode="External"/><Relationship Id="rId5" Type="http://schemas.openxmlformats.org/officeDocument/2006/relationships/image" Target="../media/image8.JPEG"/><Relationship Id="rId4" Type="http://schemas.openxmlformats.org/officeDocument/2006/relationships/hyperlink" Target="https://commons.wikimedia.org/wiki/File:Open_fractures_9a_218.jp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mLoUCDPsWDs?feature=oembed" TargetMode="Externa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359453A-78E9-42AE-AE23-C9D218CBC378}"/>
              </a:ext>
            </a:extLst>
          </p:cNvPr>
          <p:cNvSpPr>
            <a:spLocks noGrp="1"/>
          </p:cNvSpPr>
          <p:nvPr>
            <p:ph type="title"/>
          </p:nvPr>
        </p:nvSpPr>
        <p:spPr>
          <a:xfrm>
            <a:off x="581192" y="702155"/>
            <a:ext cx="3424138" cy="3274227"/>
          </a:xfrm>
          <a:scene3d>
            <a:camera prst="perspectiveHeroicExtremeLeftFacing"/>
            <a:lightRig rig="threePt" dir="t"/>
          </a:scene3d>
          <a:sp3d>
            <a:bevelT w="101600" prst="riblet"/>
          </a:sp3d>
        </p:spPr>
        <p:txBody>
          <a:bodyPr rtlCol="0" anchor="b">
            <a:normAutofit/>
          </a:bodyPr>
          <a:lstStyle/>
          <a:p>
            <a:pPr algn="ctr" rtl="0"/>
            <a:r>
              <a:rPr lang="es-ES" sz="3600" dirty="0">
                <a:solidFill>
                  <a:srgbClr val="0070C0"/>
                </a:solidFill>
                <a:latin typeface="! PEPSI !" panose="02000000000000000000" pitchFamily="2" charset="0"/>
              </a:rPr>
              <a:t>Primeros auxilios en el valle de </a:t>
            </a:r>
            <a:r>
              <a:rPr lang="es-ES" sz="3600" dirty="0" err="1">
                <a:solidFill>
                  <a:srgbClr val="0070C0"/>
                </a:solidFill>
                <a:latin typeface="! PEPSI !" panose="02000000000000000000" pitchFamily="2" charset="0"/>
              </a:rPr>
              <a:t>laciana</a:t>
            </a:r>
            <a:endParaRPr lang="es-ES" sz="3600" dirty="0">
              <a:solidFill>
                <a:srgbClr val="0070C0"/>
              </a:solidFill>
              <a:latin typeface="! PEPSI !" panose="02000000000000000000" pitchFamily="2" charset="0"/>
            </a:endParaRPr>
          </a:p>
        </p:txBody>
      </p:sp>
      <p:sp>
        <p:nvSpPr>
          <p:cNvPr id="5" name="Subtítulo 4">
            <a:extLst>
              <a:ext uri="{FF2B5EF4-FFF2-40B4-BE49-F238E27FC236}">
                <a16:creationId xmlns:a16="http://schemas.microsoft.com/office/drawing/2014/main" id="{639AF166-E191-409C-98AE-C2A47C576895}"/>
              </a:ext>
            </a:extLst>
          </p:cNvPr>
          <p:cNvSpPr>
            <a:spLocks noGrp="1"/>
          </p:cNvSpPr>
          <p:nvPr>
            <p:ph idx="1"/>
          </p:nvPr>
        </p:nvSpPr>
        <p:spPr>
          <a:xfrm>
            <a:off x="581193" y="5066522"/>
            <a:ext cx="3424138" cy="1324042"/>
          </a:xfrm>
        </p:spPr>
        <p:txBody>
          <a:bodyPr rtlCol="0" anchor="ctr">
            <a:normAutofit/>
          </a:bodyPr>
          <a:lstStyle/>
          <a:p>
            <a:pPr rtl="0"/>
            <a:r>
              <a:rPr lang="es-ES" b="1" dirty="0"/>
              <a:t>MARIA MURILLO RUBIO </a:t>
            </a:r>
          </a:p>
          <a:p>
            <a:pPr rtl="0"/>
            <a:r>
              <a:rPr lang="es-ES" b="1" dirty="0"/>
              <a:t>DUE DE URGENCIAS</a:t>
            </a:r>
          </a:p>
        </p:txBody>
      </p:sp>
      <p:pic>
        <p:nvPicPr>
          <p:cNvPr id="8" name="Marcador de posición de imagen 7" descr="Equipamiento médicos con un estetoscopio">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41826" r="39179"/>
          <a:stretch/>
        </p:blipFill>
        <p:spPr>
          <a:xfrm>
            <a:off x="4242815" y="640080"/>
            <a:ext cx="5153112" cy="5751576"/>
          </a:xfrm>
          <a:noFill/>
        </p:spPr>
      </p:pic>
      <p:sp>
        <p:nvSpPr>
          <p:cNvPr id="12" name="CuadroTexto 11">
            <a:extLst>
              <a:ext uri="{FF2B5EF4-FFF2-40B4-BE49-F238E27FC236}">
                <a16:creationId xmlns:a16="http://schemas.microsoft.com/office/drawing/2014/main" id="{69BCD53E-BE62-4124-9DF7-E3300F80707F}"/>
              </a:ext>
            </a:extLst>
          </p:cNvPr>
          <p:cNvSpPr txBox="1"/>
          <p:nvPr/>
        </p:nvSpPr>
        <p:spPr>
          <a:xfrm>
            <a:off x="8120543" y="1462105"/>
            <a:ext cx="3330429" cy="1477328"/>
          </a:xfrm>
          <a:prstGeom prst="rect">
            <a:avLst/>
          </a:prstGeom>
          <a:noFill/>
        </p:spPr>
        <p:txBody>
          <a:bodyPr wrap="square">
            <a:spAutoFit/>
          </a:bodyPr>
          <a:lstStyle/>
          <a:p>
            <a:pPr marL="1544638" rtl="0"/>
            <a:r>
              <a:rPr lang="es-ES" sz="1800" b="1" i="0" dirty="0">
                <a:solidFill>
                  <a:srgbClr val="FF0000"/>
                </a:solidFill>
                <a:effectLst/>
                <a:latin typeface="Amasis MT Pro Black" panose="02040A04050005020304" pitchFamily="18" charset="0"/>
              </a:rPr>
              <a:t>La vida está protegida por la formación en primeros auxilios.</a:t>
            </a:r>
          </a:p>
        </p:txBody>
      </p:sp>
    </p:spTree>
    <p:extLst>
      <p:ext uri="{BB962C8B-B14F-4D97-AF65-F5344CB8AC3E}">
        <p14:creationId xmlns:p14="http://schemas.microsoft.com/office/powerpoint/2010/main" val="1039759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3807BF31-6E29-4D8C-A008-DFBF46468273}"/>
              </a:ext>
            </a:extLst>
          </p:cNvPr>
          <p:cNvSpPr>
            <a:spLocks noGrp="1"/>
          </p:cNvSpPr>
          <p:nvPr>
            <p:ph idx="1"/>
          </p:nvPr>
        </p:nvSpPr>
        <p:spPr>
          <a:xfrm>
            <a:off x="4429611" y="340362"/>
            <a:ext cx="7225075" cy="1902749"/>
          </a:xfrm>
          <a:solidFill>
            <a:schemeClr val="bg1"/>
          </a:solidFill>
        </p:spPr>
        <p:txBody>
          <a:bodyPr/>
          <a:lstStyle/>
          <a:p>
            <a:r>
              <a:rPr lang="es-ES" dirty="0"/>
              <a:t>Se denomina TCE  a todo impacto violento recibido en la región craneal y/o facial. Es la primera causa de muerte en menores de 45 años. </a:t>
            </a:r>
          </a:p>
          <a:p>
            <a:pPr marL="285750" indent="-285750">
              <a:buFont typeface="Arial" panose="020B0604020202020204" pitchFamily="34" charset="0"/>
              <a:buChar char="•"/>
            </a:pPr>
            <a:r>
              <a:rPr lang="es-ES" b="1" u="sng" dirty="0"/>
              <a:t>Lesiones primarias</a:t>
            </a:r>
            <a:r>
              <a:rPr lang="es-ES" dirty="0"/>
              <a:t>. Es el resultado de fuerzas mecánicas. </a:t>
            </a:r>
          </a:p>
          <a:p>
            <a:pPr marL="285750" indent="-285750">
              <a:buFont typeface="Arial" panose="020B0604020202020204" pitchFamily="34" charset="0"/>
              <a:buChar char="•"/>
            </a:pPr>
            <a:r>
              <a:rPr lang="es-ES" b="1" u="sng" dirty="0"/>
              <a:t>Lesiones secundarias. </a:t>
            </a:r>
            <a:r>
              <a:rPr lang="es-ES" dirty="0"/>
              <a:t>Como consecuencia de la lesión primaria. </a:t>
            </a:r>
          </a:p>
        </p:txBody>
      </p:sp>
      <p:sp>
        <p:nvSpPr>
          <p:cNvPr id="10" name="Marcador de número de diapositiva 9">
            <a:extLst>
              <a:ext uri="{FF2B5EF4-FFF2-40B4-BE49-F238E27FC236}">
                <a16:creationId xmlns:a16="http://schemas.microsoft.com/office/drawing/2014/main" id="{853CB060-1BA9-4081-80EB-813F0C2E3511}"/>
              </a:ext>
            </a:extLst>
          </p:cNvPr>
          <p:cNvSpPr>
            <a:spLocks noGrp="1"/>
          </p:cNvSpPr>
          <p:nvPr>
            <p:ph type="sldNum" sz="quarter" idx="12"/>
          </p:nvPr>
        </p:nvSpPr>
        <p:spPr>
          <a:xfrm>
            <a:off x="6295789" y="5366803"/>
            <a:ext cx="1052510" cy="365125"/>
          </a:xfrm>
        </p:spPr>
        <p:txBody>
          <a:bodyPr/>
          <a:lstStyle/>
          <a:p>
            <a:pPr rtl="0"/>
            <a:fld id="{3A98EE3D-8CD1-4C3F-BD1C-C98C9596463C}" type="slidenum">
              <a:rPr lang="es-ES" noProof="0" smtClean="0"/>
              <a:t>2</a:t>
            </a:fld>
            <a:endParaRPr lang="es-ES" noProof="0"/>
          </a:p>
        </p:txBody>
      </p:sp>
      <p:sp>
        <p:nvSpPr>
          <p:cNvPr id="11" name="Título 1">
            <a:extLst>
              <a:ext uri="{FF2B5EF4-FFF2-40B4-BE49-F238E27FC236}">
                <a16:creationId xmlns:a16="http://schemas.microsoft.com/office/drawing/2014/main" id="{9005390E-1E68-455D-BE69-1CA6E998CB98}"/>
              </a:ext>
            </a:extLst>
          </p:cNvPr>
          <p:cNvSpPr txBox="1">
            <a:spLocks/>
          </p:cNvSpPr>
          <p:nvPr/>
        </p:nvSpPr>
        <p:spPr>
          <a:xfrm>
            <a:off x="238540" y="691698"/>
            <a:ext cx="4082617" cy="205259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solidFill>
                  <a:srgbClr val="FF0000"/>
                </a:solidFill>
              </a:rPr>
              <a:t>Traumatismo</a:t>
            </a:r>
            <a:br>
              <a:rPr lang="es-ES" b="1" dirty="0">
                <a:solidFill>
                  <a:srgbClr val="FF0000"/>
                </a:solidFill>
              </a:rPr>
            </a:br>
            <a:r>
              <a:rPr lang="es-ES" b="1" dirty="0">
                <a:solidFill>
                  <a:srgbClr val="FF0000"/>
                </a:solidFill>
              </a:rPr>
              <a:t>cráneo- </a:t>
            </a:r>
            <a:br>
              <a:rPr lang="es-ES" b="1" dirty="0">
                <a:solidFill>
                  <a:srgbClr val="FF0000"/>
                </a:solidFill>
              </a:rPr>
            </a:br>
            <a:r>
              <a:rPr lang="es-ES" b="1" dirty="0">
                <a:solidFill>
                  <a:srgbClr val="FF0000"/>
                </a:solidFill>
              </a:rPr>
              <a:t>encefálico</a:t>
            </a:r>
            <a:br>
              <a:rPr lang="es-ES" b="1" dirty="0">
                <a:solidFill>
                  <a:srgbClr val="FF0000"/>
                </a:solidFill>
              </a:rPr>
            </a:br>
            <a:r>
              <a:rPr lang="es-ES" b="1" dirty="0" err="1">
                <a:solidFill>
                  <a:srgbClr val="FF0000"/>
                </a:solidFill>
              </a:rPr>
              <a:t>tce</a:t>
            </a:r>
            <a:endParaRPr lang="es-ES" b="1" dirty="0">
              <a:solidFill>
                <a:srgbClr val="FF0000"/>
              </a:solidFill>
            </a:endParaRPr>
          </a:p>
        </p:txBody>
      </p:sp>
      <p:pic>
        <p:nvPicPr>
          <p:cNvPr id="12" name="Imagen 11" descr="Diagrama&#10;&#10;Descripción generada automáticamente">
            <a:extLst>
              <a:ext uri="{FF2B5EF4-FFF2-40B4-BE49-F238E27FC236}">
                <a16:creationId xmlns:a16="http://schemas.microsoft.com/office/drawing/2014/main" id="{82C73F2F-DB88-412D-850C-F5B9ED45AAF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9978"/>
          <a:stretch/>
        </p:blipFill>
        <p:spPr>
          <a:xfrm>
            <a:off x="238540" y="3010449"/>
            <a:ext cx="3801258" cy="3063467"/>
          </a:xfrm>
          <a:prstGeom prst="rect">
            <a:avLst/>
          </a:prstGeom>
        </p:spPr>
      </p:pic>
      <p:sp>
        <p:nvSpPr>
          <p:cNvPr id="52" name="Rectángulo 51">
            <a:extLst>
              <a:ext uri="{FF2B5EF4-FFF2-40B4-BE49-F238E27FC236}">
                <a16:creationId xmlns:a16="http://schemas.microsoft.com/office/drawing/2014/main" id="{8804752B-F738-45F3-8359-D419B3943E94}"/>
              </a:ext>
            </a:extLst>
          </p:cNvPr>
          <p:cNvSpPr/>
          <p:nvPr/>
        </p:nvSpPr>
        <p:spPr>
          <a:xfrm>
            <a:off x="5071073" y="2359214"/>
            <a:ext cx="6162261" cy="1736035"/>
          </a:xfrm>
          <a:prstGeom prst="rect">
            <a:avLst/>
          </a:prstGeom>
          <a:solidFill>
            <a:srgbClr val="65D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a:solidFill>
                  <a:schemeClr val="tx1"/>
                </a:solidFill>
              </a:rPr>
              <a:t>CONTUSIÓN CEREBRAL</a:t>
            </a:r>
            <a:r>
              <a:rPr lang="es-ES" dirty="0">
                <a:solidFill>
                  <a:schemeClr val="tx1"/>
                </a:solidFill>
              </a:rPr>
              <a:t>: es la lesión que se observa con &gt; frecuencia TCE. Son consecuencia de la acción de fuerzas mecánicas que desplazan los hemisferios cerebrales dentro del cráneo, en la región de impacto o contragolpe. </a:t>
            </a:r>
          </a:p>
        </p:txBody>
      </p:sp>
      <p:sp>
        <p:nvSpPr>
          <p:cNvPr id="53" name="Rectángulo 52">
            <a:extLst>
              <a:ext uri="{FF2B5EF4-FFF2-40B4-BE49-F238E27FC236}">
                <a16:creationId xmlns:a16="http://schemas.microsoft.com/office/drawing/2014/main" id="{5AD7C262-660F-4CC5-85E0-6E246FE9D7E8}"/>
              </a:ext>
            </a:extLst>
          </p:cNvPr>
          <p:cNvSpPr/>
          <p:nvPr/>
        </p:nvSpPr>
        <p:spPr>
          <a:xfrm>
            <a:off x="5071072" y="4498785"/>
            <a:ext cx="6162261" cy="1736035"/>
          </a:xfrm>
          <a:prstGeom prst="rect">
            <a:avLst/>
          </a:prstGeom>
          <a:solidFill>
            <a:srgbClr val="61E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a:solidFill>
                  <a:schemeClr val="tx1"/>
                </a:solidFill>
              </a:rPr>
              <a:t>CONMOCIÓN CEREBRAL</a:t>
            </a:r>
            <a:r>
              <a:rPr lang="es-ES" dirty="0">
                <a:solidFill>
                  <a:schemeClr val="tx1"/>
                </a:solidFill>
              </a:rPr>
              <a:t>: se caracteriza por una breve pérdida de consciencia que se acompaña e un corto periodo de amnesia seguida de una recuperación total sin signos neurológicos normales. </a:t>
            </a:r>
          </a:p>
        </p:txBody>
      </p:sp>
      <p:sp>
        <p:nvSpPr>
          <p:cNvPr id="2" name="Rectángulo 1">
            <a:extLst>
              <a:ext uri="{FF2B5EF4-FFF2-40B4-BE49-F238E27FC236}">
                <a16:creationId xmlns:a16="http://schemas.microsoft.com/office/drawing/2014/main" id="{F850857B-7FBC-4321-9D99-922781D8B1D2}"/>
              </a:ext>
            </a:extLst>
          </p:cNvPr>
          <p:cNvSpPr/>
          <p:nvPr/>
        </p:nvSpPr>
        <p:spPr>
          <a:xfrm>
            <a:off x="381663" y="340362"/>
            <a:ext cx="4778734" cy="216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07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52"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9">
            <a:extLst>
              <a:ext uri="{FF2B5EF4-FFF2-40B4-BE49-F238E27FC236}">
                <a16:creationId xmlns:a16="http://schemas.microsoft.com/office/drawing/2014/main" id="{5D745D8B-6CE6-4388-8096-B535D6A6DD2A}"/>
              </a:ext>
            </a:extLst>
          </p:cNvPr>
          <p:cNvSpPr>
            <a:spLocks noGrp="1"/>
          </p:cNvSpPr>
          <p:nvPr>
            <p:ph type="sldNum" sz="quarter" idx="12"/>
          </p:nvPr>
        </p:nvSpPr>
        <p:spPr/>
        <p:txBody>
          <a:bodyPr/>
          <a:lstStyle/>
          <a:p>
            <a:pPr rtl="0"/>
            <a:fld id="{3A98EE3D-8CD1-4C3F-BD1C-C98C9596463C}" type="slidenum">
              <a:rPr lang="es-ES" noProof="0" smtClean="0"/>
              <a:t>3</a:t>
            </a:fld>
            <a:endParaRPr lang="es-ES" noProof="0" dirty="0"/>
          </a:p>
        </p:txBody>
      </p:sp>
      <p:pic>
        <p:nvPicPr>
          <p:cNvPr id="11" name="Imagen 10">
            <a:extLst>
              <a:ext uri="{FF2B5EF4-FFF2-40B4-BE49-F238E27FC236}">
                <a16:creationId xmlns:a16="http://schemas.microsoft.com/office/drawing/2014/main" id="{9785A214-C218-474C-8E7E-E38CA0725109}"/>
              </a:ext>
            </a:extLst>
          </p:cNvPr>
          <p:cNvPicPr>
            <a:picLocks noChangeAspect="1"/>
          </p:cNvPicPr>
          <p:nvPr/>
        </p:nvPicPr>
        <p:blipFill>
          <a:blip r:embed="rId2"/>
          <a:stretch>
            <a:fillRect/>
          </a:stretch>
        </p:blipFill>
        <p:spPr>
          <a:xfrm>
            <a:off x="781879" y="990948"/>
            <a:ext cx="5523964" cy="5025642"/>
          </a:xfrm>
          <a:prstGeom prst="rect">
            <a:avLst/>
          </a:prstGeom>
        </p:spPr>
      </p:pic>
      <p:sp>
        <p:nvSpPr>
          <p:cNvPr id="12" name="Rectángulo: esquinas redondeadas 11">
            <a:extLst>
              <a:ext uri="{FF2B5EF4-FFF2-40B4-BE49-F238E27FC236}">
                <a16:creationId xmlns:a16="http://schemas.microsoft.com/office/drawing/2014/main" id="{365418C0-3359-4155-82FA-A7FEA1FAE920}"/>
              </a:ext>
            </a:extLst>
          </p:cNvPr>
          <p:cNvSpPr/>
          <p:nvPr/>
        </p:nvSpPr>
        <p:spPr>
          <a:xfrm>
            <a:off x="7199417" y="990948"/>
            <a:ext cx="2514424" cy="914400"/>
          </a:xfrm>
          <a:prstGeom prst="roundRect">
            <a:avLst/>
          </a:prstGeom>
          <a:solidFill>
            <a:srgbClr val="41E614"/>
          </a:solidFill>
          <a:ln>
            <a:solidFill>
              <a:srgbClr val="61E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LEVE: 14-15</a:t>
            </a:r>
          </a:p>
          <a:p>
            <a:pPr algn="ctr"/>
            <a:r>
              <a:rPr lang="es-ES" sz="1400" dirty="0"/>
              <a:t>ALERTA, ORIENTADO</a:t>
            </a:r>
          </a:p>
        </p:txBody>
      </p:sp>
      <p:sp>
        <p:nvSpPr>
          <p:cNvPr id="13" name="Rectángulo: esquinas redondeadas 12">
            <a:extLst>
              <a:ext uri="{FF2B5EF4-FFF2-40B4-BE49-F238E27FC236}">
                <a16:creationId xmlns:a16="http://schemas.microsoft.com/office/drawing/2014/main" id="{161A2F53-2F29-4FA0-A3E7-4FFE652A279D}"/>
              </a:ext>
            </a:extLst>
          </p:cNvPr>
          <p:cNvSpPr/>
          <p:nvPr/>
        </p:nvSpPr>
        <p:spPr>
          <a:xfrm>
            <a:off x="7199417" y="2739197"/>
            <a:ext cx="2514424" cy="914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MODERADO 9-13</a:t>
            </a:r>
          </a:p>
          <a:p>
            <a:pPr algn="ctr"/>
            <a:r>
              <a:rPr lang="es-ES" sz="1400" dirty="0"/>
              <a:t>CONFUSO, OBEDECE ORDENES</a:t>
            </a:r>
          </a:p>
        </p:txBody>
      </p:sp>
      <p:sp>
        <p:nvSpPr>
          <p:cNvPr id="14" name="Rectángulo: esquinas redondeadas 13">
            <a:extLst>
              <a:ext uri="{FF2B5EF4-FFF2-40B4-BE49-F238E27FC236}">
                <a16:creationId xmlns:a16="http://schemas.microsoft.com/office/drawing/2014/main" id="{3C6C9F20-4F8C-47CE-9D33-5EDDD734AA7D}"/>
              </a:ext>
            </a:extLst>
          </p:cNvPr>
          <p:cNvSpPr/>
          <p:nvPr/>
        </p:nvSpPr>
        <p:spPr>
          <a:xfrm>
            <a:off x="7199416" y="4502007"/>
            <a:ext cx="2514425"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GRAVE &lt; 8</a:t>
            </a:r>
          </a:p>
          <a:p>
            <a:pPr algn="ctr"/>
            <a:r>
              <a:rPr lang="es-ES" sz="1400" dirty="0"/>
              <a:t>NO RESPONDE ORDENES</a:t>
            </a:r>
          </a:p>
        </p:txBody>
      </p:sp>
      <p:sp>
        <p:nvSpPr>
          <p:cNvPr id="15" name="Elipse 14">
            <a:extLst>
              <a:ext uri="{FF2B5EF4-FFF2-40B4-BE49-F238E27FC236}">
                <a16:creationId xmlns:a16="http://schemas.microsoft.com/office/drawing/2014/main" id="{670A2AF1-FB24-4BFC-96B7-DB1134A1AF3C}"/>
              </a:ext>
            </a:extLst>
          </p:cNvPr>
          <p:cNvSpPr/>
          <p:nvPr/>
        </p:nvSpPr>
        <p:spPr>
          <a:xfrm>
            <a:off x="9527361" y="1290604"/>
            <a:ext cx="2426097" cy="1229487"/>
          </a:xfrm>
          <a:prstGeom prst="ellipse">
            <a:avLst/>
          </a:prstGeom>
          <a:gradFill flip="none" rotWithShape="1">
            <a:gsLst>
              <a:gs pos="0">
                <a:srgbClr val="61E432">
                  <a:tint val="66000"/>
                  <a:satMod val="160000"/>
                </a:srgbClr>
              </a:gs>
              <a:gs pos="50000">
                <a:srgbClr val="61E432">
                  <a:tint val="44500"/>
                  <a:satMod val="160000"/>
                </a:srgbClr>
              </a:gs>
              <a:gs pos="100000">
                <a:srgbClr val="61E432">
                  <a:tint val="23500"/>
                  <a:satMod val="160000"/>
                </a:srgbClr>
              </a:gs>
            </a:gsLst>
            <a:lin ang="5400000" scaled="1"/>
            <a:tileRect/>
          </a:gradFill>
          <a:ln>
            <a:solidFill>
              <a:srgbClr val="61E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OBSERVACIÓN</a:t>
            </a:r>
          </a:p>
        </p:txBody>
      </p:sp>
      <p:sp>
        <p:nvSpPr>
          <p:cNvPr id="16" name="Elipse 15">
            <a:extLst>
              <a:ext uri="{FF2B5EF4-FFF2-40B4-BE49-F238E27FC236}">
                <a16:creationId xmlns:a16="http://schemas.microsoft.com/office/drawing/2014/main" id="{C826BA0D-9EA4-435E-B0D2-73D2BC913E37}"/>
              </a:ext>
            </a:extLst>
          </p:cNvPr>
          <p:cNvSpPr/>
          <p:nvPr/>
        </p:nvSpPr>
        <p:spPr>
          <a:xfrm>
            <a:off x="9527359" y="4801663"/>
            <a:ext cx="2426097" cy="1229487"/>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RCP, TRASLADO</a:t>
            </a:r>
          </a:p>
        </p:txBody>
      </p:sp>
      <p:sp>
        <p:nvSpPr>
          <p:cNvPr id="17" name="Elipse 16">
            <a:extLst>
              <a:ext uri="{FF2B5EF4-FFF2-40B4-BE49-F238E27FC236}">
                <a16:creationId xmlns:a16="http://schemas.microsoft.com/office/drawing/2014/main" id="{09DF149A-4607-4C65-8B26-068445954647}"/>
              </a:ext>
            </a:extLst>
          </p:cNvPr>
          <p:cNvSpPr/>
          <p:nvPr/>
        </p:nvSpPr>
        <p:spPr>
          <a:xfrm>
            <a:off x="9527360" y="3054298"/>
            <a:ext cx="2426097" cy="122948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TRASLADO, INGRESO, TAC</a:t>
            </a:r>
          </a:p>
        </p:txBody>
      </p:sp>
      <p:sp>
        <p:nvSpPr>
          <p:cNvPr id="2" name="Rectángulo 1">
            <a:extLst>
              <a:ext uri="{FF2B5EF4-FFF2-40B4-BE49-F238E27FC236}">
                <a16:creationId xmlns:a16="http://schemas.microsoft.com/office/drawing/2014/main" id="{2105D52C-EE9A-44D3-BD84-EB033C305383}"/>
              </a:ext>
            </a:extLst>
          </p:cNvPr>
          <p:cNvSpPr/>
          <p:nvPr/>
        </p:nvSpPr>
        <p:spPr>
          <a:xfrm>
            <a:off x="435795" y="243376"/>
            <a:ext cx="11320410" cy="592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u="sng" dirty="0"/>
              <a:t>ESCALA DE GLASGOW</a:t>
            </a:r>
          </a:p>
        </p:txBody>
      </p:sp>
    </p:spTree>
    <p:extLst>
      <p:ext uri="{BB962C8B-B14F-4D97-AF65-F5344CB8AC3E}">
        <p14:creationId xmlns:p14="http://schemas.microsoft.com/office/powerpoint/2010/main" val="30273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87696113-73AE-4F50-AEFD-5FAC10876CA7}"/>
              </a:ext>
            </a:extLst>
          </p:cNvPr>
          <p:cNvSpPr txBox="1"/>
          <p:nvPr/>
        </p:nvSpPr>
        <p:spPr>
          <a:xfrm>
            <a:off x="508474" y="2360015"/>
            <a:ext cx="4927101" cy="5024452"/>
          </a:xfrm>
          <a:prstGeom prst="rect">
            <a:avLst/>
          </a:prstGeom>
          <a:noFill/>
        </p:spPr>
        <p:txBody>
          <a:bodyPr wrap="square" rtlCol="0">
            <a:spAutoFit/>
          </a:bodyPr>
          <a:lstStyle/>
          <a:p>
            <a:pPr marL="285750" indent="-285750">
              <a:buFont typeface="Wingdings" panose="05000000000000000000" pitchFamily="2" charset="2"/>
              <a:buChar char="q"/>
            </a:pPr>
            <a:r>
              <a:rPr lang="es-ES" sz="2200" dirty="0"/>
              <a:t>Cambios en la actitud del niño.</a:t>
            </a:r>
          </a:p>
          <a:p>
            <a:pPr marL="285750" indent="-285750">
              <a:buFont typeface="Wingdings" panose="05000000000000000000" pitchFamily="2" charset="2"/>
              <a:buChar char="q"/>
            </a:pPr>
            <a:r>
              <a:rPr lang="es-ES" sz="2200" dirty="0"/>
              <a:t>Está inconsciente o es difícil despertarlo. </a:t>
            </a:r>
          </a:p>
          <a:p>
            <a:pPr marL="285750" indent="-285750">
              <a:buFont typeface="Wingdings" panose="05000000000000000000" pitchFamily="2" charset="2"/>
              <a:buChar char="q"/>
            </a:pPr>
            <a:r>
              <a:rPr lang="es-ES" sz="2200" dirty="0"/>
              <a:t>Confuso, irracional o delirante, agresividad.</a:t>
            </a:r>
          </a:p>
          <a:p>
            <a:pPr marL="285750" indent="-285750">
              <a:buFont typeface="Wingdings" panose="05000000000000000000" pitchFamily="2" charset="2"/>
              <a:buChar char="q"/>
            </a:pPr>
            <a:r>
              <a:rPr lang="es-ES" sz="2200" dirty="0"/>
              <a:t>Presenta convulsiones o espasmos. </a:t>
            </a:r>
          </a:p>
          <a:p>
            <a:pPr marL="285750" indent="-285750">
              <a:buFont typeface="Wingdings" panose="05000000000000000000" pitchFamily="2" charset="2"/>
              <a:buChar char="q"/>
            </a:pPr>
            <a:r>
              <a:rPr lang="es-ES" sz="2200" dirty="0"/>
              <a:t>Tiene vómitos de forma persistente.</a:t>
            </a:r>
          </a:p>
          <a:p>
            <a:pPr marL="285750" indent="-285750">
              <a:buFont typeface="Wingdings" panose="05000000000000000000" pitchFamily="2" charset="2"/>
              <a:buChar char="q"/>
            </a:pPr>
            <a:r>
              <a:rPr lang="es-ES" sz="2200" dirty="0"/>
              <a:t>Alteraciones en la visión, pupilas de diferente tamaño, desviación de la mirada. </a:t>
            </a:r>
          </a:p>
          <a:p>
            <a:pPr marL="285750" indent="-285750">
              <a:buFont typeface="Wingdings" panose="05000000000000000000" pitchFamily="2" charset="2"/>
              <a:buChar char="q"/>
            </a:pPr>
            <a:r>
              <a:rPr lang="es-ES" sz="2200" dirty="0"/>
              <a:t>Salida de líquido por la nariz y /u oídos.</a:t>
            </a:r>
          </a:p>
          <a:p>
            <a:pPr marL="285750" indent="-285750">
              <a:buFont typeface="Wingdings" panose="05000000000000000000" pitchFamily="2" charset="2"/>
              <a:buChar char="q"/>
            </a:pPr>
            <a:endParaRPr lang="es-ES" sz="1200" dirty="0"/>
          </a:p>
          <a:p>
            <a:pPr marL="285750" indent="-285750">
              <a:buFont typeface="Wingdings" panose="05000000000000000000" pitchFamily="2" charset="2"/>
              <a:buChar char="q"/>
            </a:pPr>
            <a:endParaRPr lang="es-ES" sz="1200" dirty="0"/>
          </a:p>
          <a:p>
            <a:pPr marL="285750" indent="-285750">
              <a:buFont typeface="Wingdings" panose="05000000000000000000" pitchFamily="2" charset="2"/>
              <a:buChar char="q"/>
            </a:pPr>
            <a:endParaRPr lang="es-ES" sz="1200" dirty="0"/>
          </a:p>
          <a:p>
            <a:pPr marL="285750" indent="-285750">
              <a:buFont typeface="Wingdings" panose="05000000000000000000" pitchFamily="2" charset="2"/>
              <a:buChar char="q"/>
            </a:pPr>
            <a:endParaRPr lang="es-ES" sz="1400" dirty="0"/>
          </a:p>
          <a:p>
            <a:endParaRPr lang="es-ES" sz="1050" dirty="0"/>
          </a:p>
          <a:p>
            <a:endParaRPr lang="es-ES" dirty="0"/>
          </a:p>
        </p:txBody>
      </p:sp>
      <p:sp>
        <p:nvSpPr>
          <p:cNvPr id="11" name="Rectángulo 10">
            <a:extLst>
              <a:ext uri="{FF2B5EF4-FFF2-40B4-BE49-F238E27FC236}">
                <a16:creationId xmlns:a16="http://schemas.microsoft.com/office/drawing/2014/main" id="{F9DC6BE5-7C67-45D0-9654-786BB0E3C71E}"/>
              </a:ext>
            </a:extLst>
          </p:cNvPr>
          <p:cNvSpPr/>
          <p:nvPr/>
        </p:nvSpPr>
        <p:spPr>
          <a:xfrm>
            <a:off x="886161" y="1534973"/>
            <a:ext cx="3371772" cy="41945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SINTOMAS DE URGENCIA</a:t>
            </a:r>
          </a:p>
        </p:txBody>
      </p:sp>
      <p:sp>
        <p:nvSpPr>
          <p:cNvPr id="13" name="Rectángulo 12">
            <a:extLst>
              <a:ext uri="{FF2B5EF4-FFF2-40B4-BE49-F238E27FC236}">
                <a16:creationId xmlns:a16="http://schemas.microsoft.com/office/drawing/2014/main" id="{7E05D3A8-E9E6-4A73-B43B-11560B3A2184}"/>
              </a:ext>
            </a:extLst>
          </p:cNvPr>
          <p:cNvSpPr/>
          <p:nvPr/>
        </p:nvSpPr>
        <p:spPr>
          <a:xfrm>
            <a:off x="424070" y="294322"/>
            <a:ext cx="11472461" cy="70521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ACTUACIÓN DEL PROFESORADO</a:t>
            </a:r>
          </a:p>
        </p:txBody>
      </p:sp>
      <p:sp>
        <p:nvSpPr>
          <p:cNvPr id="21" name="Rectángulo: esquinas redondeadas 20">
            <a:extLst>
              <a:ext uri="{FF2B5EF4-FFF2-40B4-BE49-F238E27FC236}">
                <a16:creationId xmlns:a16="http://schemas.microsoft.com/office/drawing/2014/main" id="{C0136E2A-A688-42EB-8611-81BC9DB79B98}"/>
              </a:ext>
            </a:extLst>
          </p:cNvPr>
          <p:cNvSpPr/>
          <p:nvPr/>
        </p:nvSpPr>
        <p:spPr>
          <a:xfrm>
            <a:off x="6378741" y="1284577"/>
            <a:ext cx="4723098" cy="1455576"/>
          </a:xfrm>
          <a:prstGeom prst="roundRect">
            <a:avLst/>
          </a:prstGeom>
          <a:solidFill>
            <a:srgbClr val="FF66FF"/>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b="1" dirty="0">
              <a:solidFill>
                <a:schemeClr val="tx1"/>
              </a:solidFill>
            </a:endParaRPr>
          </a:p>
          <a:p>
            <a:pPr algn="ctr"/>
            <a:r>
              <a:rPr lang="es-ES" b="1" dirty="0">
                <a:solidFill>
                  <a:schemeClr val="tx1"/>
                </a:solidFill>
              </a:rPr>
              <a:t>No mover </a:t>
            </a:r>
            <a:r>
              <a:rPr lang="es-ES"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 alumno ante la sospecha de un posible traumatismos en la columna vertebral. Si es estrictamente necesario por riesgo vital de la victima hacerlo en bloque. </a:t>
            </a:r>
            <a:endParaRPr lang="es-E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s-ES" dirty="0"/>
          </a:p>
        </p:txBody>
      </p:sp>
      <p:sp>
        <p:nvSpPr>
          <p:cNvPr id="17" name="Rectángulo: esquinas redondeadas 16">
            <a:extLst>
              <a:ext uri="{FF2B5EF4-FFF2-40B4-BE49-F238E27FC236}">
                <a16:creationId xmlns:a16="http://schemas.microsoft.com/office/drawing/2014/main" id="{08BA7FF0-0FDF-42C3-9826-2F59944946CB}"/>
              </a:ext>
            </a:extLst>
          </p:cNvPr>
          <p:cNvSpPr/>
          <p:nvPr/>
        </p:nvSpPr>
        <p:spPr>
          <a:xfrm>
            <a:off x="6756426" y="2928730"/>
            <a:ext cx="4723098" cy="1669774"/>
          </a:xfrm>
          <a:prstGeom prst="roundRect">
            <a:avLst/>
          </a:prstGeom>
          <a:solidFill>
            <a:srgbClr val="65D3E9"/>
          </a:soli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latin typeface="Calibri" panose="020F0502020204030204" pitchFamily="34" charset="0"/>
                <a:ea typeface="Times New Roman" panose="02020603050405020304" pitchFamily="18" charset="0"/>
              </a:rPr>
              <a:t>El paciente puede dormir, pero debe de ser despertado cada 2 - 4 horas para comprobar su estado neurológico, realizando preguntas simples y detectar posibles signos de afectación. </a:t>
            </a:r>
            <a:endParaRPr lang="es-ES" b="1" dirty="0"/>
          </a:p>
        </p:txBody>
      </p:sp>
      <p:sp>
        <p:nvSpPr>
          <p:cNvPr id="20" name="Rectángulo: esquinas redondeadas 19">
            <a:extLst>
              <a:ext uri="{FF2B5EF4-FFF2-40B4-BE49-F238E27FC236}">
                <a16:creationId xmlns:a16="http://schemas.microsoft.com/office/drawing/2014/main" id="{ACEB3C84-7E09-4199-A52F-FAE8B532A0C5}"/>
              </a:ext>
            </a:extLst>
          </p:cNvPr>
          <p:cNvSpPr/>
          <p:nvPr/>
        </p:nvSpPr>
        <p:spPr>
          <a:xfrm>
            <a:off x="6365921" y="4872240"/>
            <a:ext cx="4748737" cy="1655461"/>
          </a:xfrm>
          <a:prstGeom prst="roundRect">
            <a:avLst/>
          </a:prstGeom>
          <a:solidFill>
            <a:srgbClr val="DA8EA6"/>
          </a:solidFill>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5000"/>
              </a:lnSpc>
              <a:spcAft>
                <a:spcPts val="1000"/>
              </a:spcAft>
            </a:pPr>
            <a:r>
              <a:rPr lang="es-ES" b="1" dirty="0">
                <a:solidFill>
                  <a:schemeClr val="tx1"/>
                </a:solidFill>
                <a:latin typeface="Calibri" panose="020F0502020204030204" pitchFamily="34" charset="0"/>
                <a:ea typeface="Times New Roman" panose="02020603050405020304" pitchFamily="18" charset="0"/>
                <a:cs typeface="Calibri" panose="020F0502020204030204" pitchFamily="34" charset="0"/>
              </a:rPr>
              <a:t>Se puede tratar el dolor de cabeza con analgesia habitual y si presenta hinchazón aplicar hielo envuelto en la zona de forma local. </a:t>
            </a:r>
            <a:endParaRPr lang="es-ES"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312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1000"/>
                                        <p:tgtEl>
                                          <p:spTgt spid="10">
                                            <p:txEl>
                                              <p:pRg st="1" end="1"/>
                                            </p:txEl>
                                          </p:spTgt>
                                        </p:tgtEl>
                                      </p:cBhvr>
                                    </p:animEffect>
                                    <p:anim calcmode="lin" valueType="num">
                                      <p:cBhvr>
                                        <p:cTn id="2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1000"/>
                                        <p:tgtEl>
                                          <p:spTgt spid="10">
                                            <p:txEl>
                                              <p:pRg st="2" end="2"/>
                                            </p:txEl>
                                          </p:spTgt>
                                        </p:tgtEl>
                                      </p:cBhvr>
                                    </p:animEffect>
                                    <p:anim calcmode="lin" valueType="num">
                                      <p:cBhvr>
                                        <p:cTn id="3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1000"/>
                                        <p:tgtEl>
                                          <p:spTgt spid="10">
                                            <p:txEl>
                                              <p:pRg st="3" end="3"/>
                                            </p:txEl>
                                          </p:spTgt>
                                        </p:tgtEl>
                                      </p:cBhvr>
                                    </p:animEffect>
                                    <p:anim calcmode="lin" valueType="num">
                                      <p:cBhvr>
                                        <p:cTn id="4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1000"/>
                                        <p:tgtEl>
                                          <p:spTgt spid="10">
                                            <p:txEl>
                                              <p:pRg st="4" end="4"/>
                                            </p:txEl>
                                          </p:spTgt>
                                        </p:tgtEl>
                                      </p:cBhvr>
                                    </p:animEffect>
                                    <p:anim calcmode="lin" valueType="num">
                                      <p:cBhvr>
                                        <p:cTn id="4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Effect transition="in" filter="fade">
                                      <p:cBhvr>
                                        <p:cTn id="54" dur="1000"/>
                                        <p:tgtEl>
                                          <p:spTgt spid="10">
                                            <p:txEl>
                                              <p:pRg st="5" end="5"/>
                                            </p:txEl>
                                          </p:spTgt>
                                        </p:tgtEl>
                                      </p:cBhvr>
                                    </p:animEffect>
                                    <p:anim calcmode="lin" valueType="num">
                                      <p:cBhvr>
                                        <p:cTn id="55"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animEffect transition="in" filter="fade">
                                      <p:cBhvr>
                                        <p:cTn id="61" dur="1000"/>
                                        <p:tgtEl>
                                          <p:spTgt spid="10">
                                            <p:txEl>
                                              <p:pRg st="6" end="6"/>
                                            </p:txEl>
                                          </p:spTgt>
                                        </p:tgtEl>
                                      </p:cBhvr>
                                    </p:animEffect>
                                    <p:anim calcmode="lin" valueType="num">
                                      <p:cBhvr>
                                        <p:cTn id="6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ircle(in)">
                                      <p:cBhvr>
                                        <p:cTn id="68" dur="20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circle(in)">
                                      <p:cBhvr>
                                        <p:cTn id="73" dur="20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1"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92F8-8CA0-4216-808E-BCF1E34D38DA}"/>
              </a:ext>
            </a:extLst>
          </p:cNvPr>
          <p:cNvSpPr>
            <a:spLocks noGrp="1"/>
          </p:cNvSpPr>
          <p:nvPr>
            <p:ph type="title"/>
          </p:nvPr>
        </p:nvSpPr>
        <p:spPr>
          <a:xfrm>
            <a:off x="329047" y="79038"/>
            <a:ext cx="3689280" cy="365126"/>
          </a:xfrm>
        </p:spPr>
        <p:txBody>
          <a:bodyPr rtlCol="0">
            <a:normAutofit fontScale="90000"/>
          </a:bodyPr>
          <a:lstStyle/>
          <a:p>
            <a:pPr rtl="0"/>
            <a:r>
              <a:rPr lang="es-ES" b="1" dirty="0">
                <a:solidFill>
                  <a:srgbClr val="00B0F0"/>
                </a:solidFill>
              </a:rPr>
              <a:t>esguinces</a:t>
            </a:r>
          </a:p>
        </p:txBody>
      </p:sp>
      <p:sp>
        <p:nvSpPr>
          <p:cNvPr id="3" name="Marcador de contenido 2">
            <a:extLst>
              <a:ext uri="{FF2B5EF4-FFF2-40B4-BE49-F238E27FC236}">
                <a16:creationId xmlns:a16="http://schemas.microsoft.com/office/drawing/2014/main" id="{5DB065D3-BB45-4A0E-A1BC-1FAA24968BA8}"/>
              </a:ext>
            </a:extLst>
          </p:cNvPr>
          <p:cNvSpPr>
            <a:spLocks noGrp="1"/>
          </p:cNvSpPr>
          <p:nvPr>
            <p:ph idx="1"/>
          </p:nvPr>
        </p:nvSpPr>
        <p:spPr>
          <a:xfrm>
            <a:off x="4227024" y="5227576"/>
            <a:ext cx="7225075" cy="1210498"/>
          </a:xfrm>
        </p:spPr>
        <p:txBody>
          <a:bodyPr rtlCol="0">
            <a:normAutofit fontScale="77500" lnSpcReduction="20000"/>
          </a:bodyPr>
          <a:lstStyle/>
          <a:p>
            <a:pPr marL="285750" indent="-285750" rtl="0">
              <a:buFont typeface="Wingdings" panose="05000000000000000000" pitchFamily="2" charset="2"/>
              <a:buChar char="q"/>
            </a:pPr>
            <a:endParaRPr lang="es-ES" dirty="0"/>
          </a:p>
          <a:p>
            <a:pPr marL="285750" indent="-285750" rtl="0">
              <a:buFont typeface="Wingdings" panose="05000000000000000000" pitchFamily="2" charset="2"/>
              <a:buChar char="q"/>
            </a:pPr>
            <a:r>
              <a:rPr lang="es-ES" sz="1900" dirty="0">
                <a:effectLst/>
                <a:latin typeface="+mj-lt"/>
                <a:ea typeface="Times New Roman" panose="02020603050405020304" pitchFamily="18" charset="0"/>
              </a:rPr>
              <a:t>Frío local.</a:t>
            </a:r>
          </a:p>
          <a:p>
            <a:pPr marL="285750" indent="-285750" rtl="0">
              <a:buFont typeface="Wingdings" panose="05000000000000000000" pitchFamily="2" charset="2"/>
              <a:buChar char="q"/>
            </a:pPr>
            <a:r>
              <a:rPr lang="es-ES" sz="1900" dirty="0">
                <a:effectLst/>
                <a:latin typeface="+mj-lt"/>
                <a:ea typeface="Times New Roman" panose="02020603050405020304" pitchFamily="18" charset="0"/>
              </a:rPr>
              <a:t>Inmovilizar con un vendaje compresivo sin oprimir desde la zona distal a la proximal.</a:t>
            </a:r>
          </a:p>
          <a:p>
            <a:pPr marL="285750" indent="-285750" rtl="0">
              <a:buFont typeface="Wingdings" panose="05000000000000000000" pitchFamily="2" charset="2"/>
              <a:buChar char="q"/>
            </a:pPr>
            <a:r>
              <a:rPr lang="es-ES" sz="1900" dirty="0">
                <a:effectLst/>
                <a:latin typeface="+mj-lt"/>
                <a:ea typeface="Times New Roman" panose="02020603050405020304" pitchFamily="18" charset="0"/>
              </a:rPr>
              <a:t>Mantener la zona afectada en alto.</a:t>
            </a:r>
            <a:endParaRPr lang="es-ES" sz="1900" dirty="0">
              <a:latin typeface="+mj-lt"/>
            </a:endParaRPr>
          </a:p>
        </p:txBody>
      </p:sp>
      <p:sp>
        <p:nvSpPr>
          <p:cNvPr id="6" name="Rectángulo 5">
            <a:extLst>
              <a:ext uri="{FF2B5EF4-FFF2-40B4-BE49-F238E27FC236}">
                <a16:creationId xmlns:a16="http://schemas.microsoft.com/office/drawing/2014/main" id="{6B226977-14CA-455C-9DFD-335F59922184}"/>
              </a:ext>
            </a:extLst>
          </p:cNvPr>
          <p:cNvSpPr/>
          <p:nvPr/>
        </p:nvSpPr>
        <p:spPr>
          <a:xfrm>
            <a:off x="427839" y="838899"/>
            <a:ext cx="2659310" cy="419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DEFINICIÓN</a:t>
            </a:r>
          </a:p>
        </p:txBody>
      </p:sp>
      <p:sp>
        <p:nvSpPr>
          <p:cNvPr id="19" name="Rectángulo 18">
            <a:extLst>
              <a:ext uri="{FF2B5EF4-FFF2-40B4-BE49-F238E27FC236}">
                <a16:creationId xmlns:a16="http://schemas.microsoft.com/office/drawing/2014/main" id="{299E7937-C0CA-4017-A147-8B8F7158849B}"/>
              </a:ext>
            </a:extLst>
          </p:cNvPr>
          <p:cNvSpPr/>
          <p:nvPr/>
        </p:nvSpPr>
        <p:spPr>
          <a:xfrm>
            <a:off x="6963885" y="595520"/>
            <a:ext cx="2659310" cy="419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CLASIFICACIÓN </a:t>
            </a:r>
          </a:p>
        </p:txBody>
      </p:sp>
      <p:sp>
        <p:nvSpPr>
          <p:cNvPr id="43" name="Rectángulo 42">
            <a:extLst>
              <a:ext uri="{FF2B5EF4-FFF2-40B4-BE49-F238E27FC236}">
                <a16:creationId xmlns:a16="http://schemas.microsoft.com/office/drawing/2014/main" id="{C16D33E6-6135-457A-82DE-FDB97F4DC843}"/>
              </a:ext>
            </a:extLst>
          </p:cNvPr>
          <p:cNvSpPr/>
          <p:nvPr/>
        </p:nvSpPr>
        <p:spPr>
          <a:xfrm>
            <a:off x="295063" y="1380931"/>
            <a:ext cx="3542759" cy="234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Un esguince se produce cuando los ligamentos ( son las conexiones que mantienen los huesos juntos) se han estirado demasiado o están parcialmente desgarrados.</a:t>
            </a:r>
          </a:p>
          <a:p>
            <a:r>
              <a:rPr lang="es-ES" dirty="0">
                <a:solidFill>
                  <a:schemeClr val="tx1"/>
                </a:solidFill>
              </a:rPr>
              <a:t>En  la zona afectada puede aparecer dolor, hinchazón y/o movilidad dolorosa </a:t>
            </a:r>
          </a:p>
        </p:txBody>
      </p:sp>
      <p:pic>
        <p:nvPicPr>
          <p:cNvPr id="12" name="Imagen 11">
            <a:extLst>
              <a:ext uri="{FF2B5EF4-FFF2-40B4-BE49-F238E27FC236}">
                <a16:creationId xmlns:a16="http://schemas.microsoft.com/office/drawing/2014/main" id="{F1E61177-36F1-480F-B270-93B34F1E73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6818" y="1014970"/>
            <a:ext cx="7035281" cy="3803295"/>
          </a:xfrm>
          <a:prstGeom prst="rect">
            <a:avLst/>
          </a:prstGeom>
          <a:ln>
            <a:noFill/>
          </a:ln>
          <a:effectLst>
            <a:softEdge rad="112500"/>
          </a:effectLst>
        </p:spPr>
      </p:pic>
      <p:pic>
        <p:nvPicPr>
          <p:cNvPr id="5" name="Imagen 4" descr="Diagrama&#10;&#10;Descripción generada automáticamente">
            <a:extLst>
              <a:ext uri="{FF2B5EF4-FFF2-40B4-BE49-F238E27FC236}">
                <a16:creationId xmlns:a16="http://schemas.microsoft.com/office/drawing/2014/main" id="{F0ADBF67-E616-49E8-B427-7E29C67C503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5062" y="3721584"/>
            <a:ext cx="3338804" cy="2671043"/>
          </a:xfrm>
          <a:prstGeom prst="rect">
            <a:avLst/>
          </a:prstGeom>
        </p:spPr>
      </p:pic>
      <p:sp>
        <p:nvSpPr>
          <p:cNvPr id="7" name="CuadroTexto 6">
            <a:extLst>
              <a:ext uri="{FF2B5EF4-FFF2-40B4-BE49-F238E27FC236}">
                <a16:creationId xmlns:a16="http://schemas.microsoft.com/office/drawing/2014/main" id="{012CEF0B-A39B-49F0-8A00-8194332AEB05}"/>
              </a:ext>
            </a:extLst>
          </p:cNvPr>
          <p:cNvSpPr txBox="1"/>
          <p:nvPr/>
        </p:nvSpPr>
        <p:spPr>
          <a:xfrm>
            <a:off x="295062" y="6438074"/>
            <a:ext cx="3338804" cy="230832"/>
          </a:xfrm>
          <a:prstGeom prst="rect">
            <a:avLst/>
          </a:prstGeom>
          <a:noFill/>
        </p:spPr>
        <p:txBody>
          <a:bodyPr wrap="square" rtlCol="0">
            <a:spAutoFit/>
          </a:bodyPr>
          <a:lstStyle/>
          <a:p>
            <a:r>
              <a:rPr lang="es-ES" sz="900">
                <a:hlinkClick r:id="rId5" tooltip="http://clinicafisioterapiahermes.blogspot.com/2013/02/hablemos-de-ligamentos-esguinces.html"/>
              </a:rPr>
              <a:t>Esta foto</a:t>
            </a:r>
            <a:r>
              <a:rPr lang="es-ES" sz="900"/>
              <a:t> de Autor desconocido está bajo licencia </a:t>
            </a:r>
            <a:r>
              <a:rPr lang="es-ES" sz="900">
                <a:hlinkClick r:id="rId6" tooltip="https://creativecommons.org/licenses/by-nc-nd/3.0/"/>
              </a:rPr>
              <a:t>CC BY-NC-ND</a:t>
            </a:r>
            <a:endParaRPr lang="es-ES" sz="900"/>
          </a:p>
        </p:txBody>
      </p:sp>
      <p:sp>
        <p:nvSpPr>
          <p:cNvPr id="16" name="Rectángulo 15">
            <a:extLst>
              <a:ext uri="{FF2B5EF4-FFF2-40B4-BE49-F238E27FC236}">
                <a16:creationId xmlns:a16="http://schemas.microsoft.com/office/drawing/2014/main" id="{8B1A13D1-9DB4-4AF5-B97F-CAEB8230D75C}"/>
              </a:ext>
            </a:extLst>
          </p:cNvPr>
          <p:cNvSpPr/>
          <p:nvPr/>
        </p:nvSpPr>
        <p:spPr>
          <a:xfrm>
            <a:off x="4227024" y="5057105"/>
            <a:ext cx="4203350" cy="419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ACTUACIÓN DEL PROFESORADO </a:t>
            </a:r>
          </a:p>
        </p:txBody>
      </p:sp>
    </p:spTree>
    <p:extLst>
      <p:ext uri="{BB962C8B-B14F-4D97-AF65-F5344CB8AC3E}">
        <p14:creationId xmlns:p14="http://schemas.microsoft.com/office/powerpoint/2010/main" val="780871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ppt_x"/>
                                          </p:val>
                                        </p:tav>
                                        <p:tav tm="100000">
                                          <p:val>
                                            <p:strVal val="#ppt_x"/>
                                          </p:val>
                                        </p:tav>
                                      </p:tavLst>
                                    </p:anim>
                                    <p:anim calcmode="lin" valueType="num">
                                      <p:cBhvr additive="base">
                                        <p:cTn id="1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9" grpId="0" animBg="1"/>
      <p:bldP spid="4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92F8-8CA0-4216-808E-BCF1E34D38DA}"/>
              </a:ext>
            </a:extLst>
          </p:cNvPr>
          <p:cNvSpPr>
            <a:spLocks noGrp="1"/>
          </p:cNvSpPr>
          <p:nvPr>
            <p:ph type="title"/>
          </p:nvPr>
        </p:nvSpPr>
        <p:spPr>
          <a:xfrm>
            <a:off x="329047" y="79038"/>
            <a:ext cx="5595892" cy="365126"/>
          </a:xfrm>
        </p:spPr>
        <p:txBody>
          <a:bodyPr rtlCol="0">
            <a:normAutofit fontScale="90000"/>
          </a:bodyPr>
          <a:lstStyle/>
          <a:p>
            <a:pPr rtl="0"/>
            <a:r>
              <a:rPr lang="es-ES" b="1" dirty="0">
                <a:solidFill>
                  <a:schemeClr val="accent6">
                    <a:lumMod val="75000"/>
                  </a:schemeClr>
                </a:solidFill>
              </a:rPr>
              <a:t>LUXACIONES</a:t>
            </a:r>
          </a:p>
        </p:txBody>
      </p:sp>
      <p:sp>
        <p:nvSpPr>
          <p:cNvPr id="43" name="Rectángulo 42">
            <a:extLst>
              <a:ext uri="{FF2B5EF4-FFF2-40B4-BE49-F238E27FC236}">
                <a16:creationId xmlns:a16="http://schemas.microsoft.com/office/drawing/2014/main" id="{C16D33E6-6135-457A-82DE-FDB97F4DC843}"/>
              </a:ext>
            </a:extLst>
          </p:cNvPr>
          <p:cNvSpPr/>
          <p:nvPr/>
        </p:nvSpPr>
        <p:spPr>
          <a:xfrm>
            <a:off x="7885693" y="795099"/>
            <a:ext cx="3926006" cy="2428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tx1"/>
                </a:solidFill>
                <a:latin typeface="Calibri" panose="020F0502020204030204" pitchFamily="34" charset="0"/>
                <a:cs typeface="Calibri" panose="020F0502020204030204" pitchFamily="34" charset="0"/>
              </a:rPr>
              <a:t>En estas lesiones  se produce una congruencia articular, es decir, el hueso sale de su sitio. Se trata de un lesión de mayor gravedad ya que puede ir acompañada de rotura de ligamentos , fibras musculares y lesiones del sistema vascular y nervioso.</a:t>
            </a:r>
          </a:p>
        </p:txBody>
      </p:sp>
      <p:sp>
        <p:nvSpPr>
          <p:cNvPr id="6" name="Rectángulo 5">
            <a:extLst>
              <a:ext uri="{FF2B5EF4-FFF2-40B4-BE49-F238E27FC236}">
                <a16:creationId xmlns:a16="http://schemas.microsoft.com/office/drawing/2014/main" id="{6B226977-14CA-455C-9DFD-335F59922184}"/>
              </a:ext>
            </a:extLst>
          </p:cNvPr>
          <p:cNvSpPr/>
          <p:nvPr/>
        </p:nvSpPr>
        <p:spPr>
          <a:xfrm>
            <a:off x="8738284" y="628252"/>
            <a:ext cx="2659310" cy="419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DEFINICIÓN</a:t>
            </a:r>
          </a:p>
        </p:txBody>
      </p:sp>
      <p:sp>
        <p:nvSpPr>
          <p:cNvPr id="19" name="Rectángulo 18">
            <a:extLst>
              <a:ext uri="{FF2B5EF4-FFF2-40B4-BE49-F238E27FC236}">
                <a16:creationId xmlns:a16="http://schemas.microsoft.com/office/drawing/2014/main" id="{299E7937-C0CA-4017-A147-8B8F7158849B}"/>
              </a:ext>
            </a:extLst>
          </p:cNvPr>
          <p:cNvSpPr/>
          <p:nvPr/>
        </p:nvSpPr>
        <p:spPr>
          <a:xfrm>
            <a:off x="253436" y="3875548"/>
            <a:ext cx="2659310" cy="419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SINTOMAS </a:t>
            </a:r>
          </a:p>
        </p:txBody>
      </p:sp>
      <p:sp>
        <p:nvSpPr>
          <p:cNvPr id="16" name="Rectángulo 15">
            <a:extLst>
              <a:ext uri="{FF2B5EF4-FFF2-40B4-BE49-F238E27FC236}">
                <a16:creationId xmlns:a16="http://schemas.microsoft.com/office/drawing/2014/main" id="{8B1A13D1-9DB4-4AF5-B97F-CAEB8230D75C}"/>
              </a:ext>
            </a:extLst>
          </p:cNvPr>
          <p:cNvSpPr/>
          <p:nvPr/>
        </p:nvSpPr>
        <p:spPr>
          <a:xfrm>
            <a:off x="7747021" y="3180741"/>
            <a:ext cx="4203350" cy="4194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ACTUACIÓN DEL PROFESORADO </a:t>
            </a:r>
          </a:p>
        </p:txBody>
      </p:sp>
      <p:pic>
        <p:nvPicPr>
          <p:cNvPr id="14" name="Imagen 13" descr="Imagen que contiene interior, tabla, parado, par&#10;&#10;Descripción generada automáticamente">
            <a:extLst>
              <a:ext uri="{FF2B5EF4-FFF2-40B4-BE49-F238E27FC236}">
                <a16:creationId xmlns:a16="http://schemas.microsoft.com/office/drawing/2014/main" id="{0FB7B759-00A7-41B7-9581-1E679B4526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175" y="628252"/>
            <a:ext cx="7418645" cy="2955093"/>
          </a:xfrm>
          <a:prstGeom prst="rect">
            <a:avLst/>
          </a:prstGeom>
        </p:spPr>
      </p:pic>
      <p:sp>
        <p:nvSpPr>
          <p:cNvPr id="20" name="Marcador de contenido 2">
            <a:extLst>
              <a:ext uri="{FF2B5EF4-FFF2-40B4-BE49-F238E27FC236}">
                <a16:creationId xmlns:a16="http://schemas.microsoft.com/office/drawing/2014/main" id="{337DD72D-DD1F-4642-90EF-F604A26544AC}"/>
              </a:ext>
            </a:extLst>
          </p:cNvPr>
          <p:cNvSpPr>
            <a:spLocks noGrp="1"/>
          </p:cNvSpPr>
          <p:nvPr>
            <p:ph idx="1"/>
          </p:nvPr>
        </p:nvSpPr>
        <p:spPr>
          <a:xfrm>
            <a:off x="3764497" y="3778932"/>
            <a:ext cx="7971510" cy="2490910"/>
          </a:xfrm>
        </p:spPr>
        <p:txBody>
          <a:bodyPr rtlCol="0">
            <a:noAutofit/>
          </a:bodyPr>
          <a:lstStyle/>
          <a:p>
            <a:pPr rtl="0"/>
            <a:endParaRPr lang="es-ES" dirty="0"/>
          </a:p>
          <a:p>
            <a:pPr marL="285750" indent="-285750" rtl="0">
              <a:buFont typeface="Wingdings" panose="05000000000000000000" pitchFamily="2" charset="2"/>
              <a:buChar char="q"/>
            </a:pPr>
            <a:r>
              <a:rPr lang="es-ES" dirty="0">
                <a:effectLst/>
                <a:latin typeface="Calibri" panose="020F0502020204030204" pitchFamily="34" charset="0"/>
                <a:ea typeface="Times New Roman" panose="02020603050405020304" pitchFamily="18" charset="0"/>
              </a:rPr>
              <a:t>No se debe mover al alumno. </a:t>
            </a:r>
          </a:p>
          <a:p>
            <a:pPr marL="285750" indent="-285750" rtl="0">
              <a:buFont typeface="Wingdings" panose="05000000000000000000" pitchFamily="2" charset="2"/>
              <a:buChar char="q"/>
            </a:pPr>
            <a:r>
              <a:rPr lang="es-ES" dirty="0">
                <a:effectLst/>
                <a:latin typeface="Calibri" panose="020F0502020204030204" pitchFamily="34" charset="0"/>
                <a:ea typeface="Times New Roman" panose="02020603050405020304" pitchFamily="18" charset="0"/>
              </a:rPr>
              <a:t>Inmovilizar la zona,</a:t>
            </a:r>
          </a:p>
          <a:p>
            <a:pPr marL="285750" indent="-285750" rtl="0">
              <a:buFont typeface="Wingdings" panose="05000000000000000000" pitchFamily="2" charset="2"/>
              <a:buChar char="q"/>
            </a:pPr>
            <a:r>
              <a:rPr lang="es-ES" dirty="0">
                <a:effectLst/>
                <a:latin typeface="Calibri" panose="020F0502020204030204" pitchFamily="34" charset="0"/>
                <a:ea typeface="Times New Roman" panose="02020603050405020304" pitchFamily="18" charset="0"/>
              </a:rPr>
              <a:t>Si existen heridas lavar y cubrir antes de inmovilizar. Inmovilizar con un vendaje compresivo,</a:t>
            </a:r>
          </a:p>
          <a:p>
            <a:pPr marL="285750" indent="-285750" rtl="0">
              <a:buFont typeface="Wingdings" panose="05000000000000000000" pitchFamily="2" charset="2"/>
              <a:buChar char="q"/>
            </a:pPr>
            <a:r>
              <a:rPr lang="es-ES" dirty="0">
                <a:effectLst/>
                <a:latin typeface="Calibri" panose="020F0502020204030204" pitchFamily="34" charset="0"/>
                <a:ea typeface="Times New Roman" panose="02020603050405020304" pitchFamily="18" charset="0"/>
              </a:rPr>
              <a:t>Evacuar al centro hospitalario. No se debe </a:t>
            </a:r>
            <a:r>
              <a:rPr lang="es-ES" b="1" dirty="0">
                <a:effectLst/>
                <a:latin typeface="Calibri" panose="020F0502020204030204" pitchFamily="34" charset="0"/>
                <a:ea typeface="Times New Roman" panose="02020603050405020304" pitchFamily="18" charset="0"/>
              </a:rPr>
              <a:t>NUNCA</a:t>
            </a:r>
            <a:r>
              <a:rPr lang="es-ES" dirty="0">
                <a:effectLst/>
                <a:latin typeface="Calibri" panose="020F0502020204030204" pitchFamily="34" charset="0"/>
                <a:ea typeface="Times New Roman" panose="02020603050405020304" pitchFamily="18" charset="0"/>
              </a:rPr>
              <a:t> intentar reducirla, forzar a mover la articulación, aplicar calor ni pomadas o analgésicos que enmascaren los síntomas.</a:t>
            </a:r>
          </a:p>
          <a:p>
            <a:pPr marL="285750" indent="-285750" rtl="0">
              <a:buFont typeface="Wingdings" panose="05000000000000000000" pitchFamily="2" charset="2"/>
              <a:buChar char="q"/>
            </a:pPr>
            <a:r>
              <a:rPr lang="es-ES" dirty="0">
                <a:effectLst/>
                <a:latin typeface="Calibri" panose="020F0502020204030204" pitchFamily="34" charset="0"/>
                <a:ea typeface="Times New Roman" panose="02020603050405020304" pitchFamily="18" charset="0"/>
              </a:rPr>
              <a:t>En ocasiones puede ocurrir que a simple vista no se pueda determinar el tipo de lesión. </a:t>
            </a:r>
            <a:endParaRPr lang="es-ES" dirty="0"/>
          </a:p>
        </p:txBody>
      </p:sp>
      <p:sp>
        <p:nvSpPr>
          <p:cNvPr id="17" name="Rectángulo: esquinas redondeadas 16">
            <a:extLst>
              <a:ext uri="{FF2B5EF4-FFF2-40B4-BE49-F238E27FC236}">
                <a16:creationId xmlns:a16="http://schemas.microsoft.com/office/drawing/2014/main" id="{5E4B0BB2-1964-4056-99BE-4DBE2E1CC254}"/>
              </a:ext>
            </a:extLst>
          </p:cNvPr>
          <p:cNvSpPr/>
          <p:nvPr/>
        </p:nvSpPr>
        <p:spPr>
          <a:xfrm>
            <a:off x="253436" y="4444393"/>
            <a:ext cx="1779373" cy="541176"/>
          </a:xfrm>
          <a:prstGeom prst="round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Dolor</a:t>
            </a:r>
          </a:p>
        </p:txBody>
      </p:sp>
      <p:sp>
        <p:nvSpPr>
          <p:cNvPr id="22" name="Rectángulo: esquinas redondeadas 21">
            <a:extLst>
              <a:ext uri="{FF2B5EF4-FFF2-40B4-BE49-F238E27FC236}">
                <a16:creationId xmlns:a16="http://schemas.microsoft.com/office/drawing/2014/main" id="{E07B356D-F5DC-41F8-AB97-F276DD3BB128}"/>
              </a:ext>
            </a:extLst>
          </p:cNvPr>
          <p:cNvSpPr/>
          <p:nvPr/>
        </p:nvSpPr>
        <p:spPr>
          <a:xfrm>
            <a:off x="669561" y="5234387"/>
            <a:ext cx="1779374" cy="541176"/>
          </a:xfrm>
          <a:prstGeom prst="round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Hinchazón</a:t>
            </a:r>
          </a:p>
        </p:txBody>
      </p:sp>
      <p:sp>
        <p:nvSpPr>
          <p:cNvPr id="23" name="Rectángulo: esquinas redondeadas 22">
            <a:extLst>
              <a:ext uri="{FF2B5EF4-FFF2-40B4-BE49-F238E27FC236}">
                <a16:creationId xmlns:a16="http://schemas.microsoft.com/office/drawing/2014/main" id="{AC9B1B14-8E42-4C29-AC3F-EDA001FFC4EB}"/>
              </a:ext>
            </a:extLst>
          </p:cNvPr>
          <p:cNvSpPr/>
          <p:nvPr/>
        </p:nvSpPr>
        <p:spPr>
          <a:xfrm>
            <a:off x="1424213" y="6024381"/>
            <a:ext cx="1779374" cy="541176"/>
          </a:xfrm>
          <a:prstGeom prst="round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Zona amoratada</a:t>
            </a:r>
          </a:p>
        </p:txBody>
      </p:sp>
    </p:spTree>
    <p:extLst>
      <p:ext uri="{BB962C8B-B14F-4D97-AF65-F5344CB8AC3E}">
        <p14:creationId xmlns:p14="http://schemas.microsoft.com/office/powerpoint/2010/main" val="1293211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 calcmode="lin" valueType="num">
                                      <p:cBhvr additive="base">
                                        <p:cTn id="1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0">
                                            <p:txEl>
                                              <p:pRg st="1" end="1"/>
                                            </p:txEl>
                                          </p:spTgt>
                                        </p:tgtEl>
                                        <p:attrNameLst>
                                          <p:attrName>style.visibility</p:attrName>
                                        </p:attrNameLst>
                                      </p:cBhvr>
                                      <p:to>
                                        <p:strVal val="visible"/>
                                      </p:to>
                                    </p:set>
                                    <p:anim calcmode="lin" valueType="num">
                                      <p:cBhvr additive="base">
                                        <p:cTn id="6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0">
                                            <p:txEl>
                                              <p:pRg st="2" end="2"/>
                                            </p:txEl>
                                          </p:spTgt>
                                        </p:tgtEl>
                                        <p:attrNameLst>
                                          <p:attrName>style.visibility</p:attrName>
                                        </p:attrNameLst>
                                      </p:cBhvr>
                                      <p:to>
                                        <p:strVal val="visible"/>
                                      </p:to>
                                    </p:set>
                                    <p:anim calcmode="lin" valueType="num">
                                      <p:cBhvr additive="base">
                                        <p:cTn id="66"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0">
                                            <p:txEl>
                                              <p:pRg st="3" end="3"/>
                                            </p:txEl>
                                          </p:spTgt>
                                        </p:tgtEl>
                                        <p:attrNameLst>
                                          <p:attrName>style.visibility</p:attrName>
                                        </p:attrNameLst>
                                      </p:cBhvr>
                                      <p:to>
                                        <p:strVal val="visible"/>
                                      </p:to>
                                    </p:set>
                                    <p:anim calcmode="lin" valueType="num">
                                      <p:cBhvr additive="base">
                                        <p:cTn id="72"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0">
                                            <p:txEl>
                                              <p:pRg st="4" end="4"/>
                                            </p:txEl>
                                          </p:spTgt>
                                        </p:tgtEl>
                                        <p:attrNameLst>
                                          <p:attrName>style.visibility</p:attrName>
                                        </p:attrNameLst>
                                      </p:cBhvr>
                                      <p:to>
                                        <p:strVal val="visible"/>
                                      </p:to>
                                    </p:set>
                                    <p:anim calcmode="lin" valueType="num">
                                      <p:cBhvr additive="base">
                                        <p:cTn id="78"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0">
                                            <p:txEl>
                                              <p:pRg st="5" end="5"/>
                                            </p:txEl>
                                          </p:spTgt>
                                        </p:tgtEl>
                                        <p:attrNameLst>
                                          <p:attrName>style.visibility</p:attrName>
                                        </p:attrNameLst>
                                      </p:cBhvr>
                                      <p:to>
                                        <p:strVal val="visible"/>
                                      </p:to>
                                    </p:set>
                                    <p:anim calcmode="lin" valueType="num">
                                      <p:cBhvr additive="base">
                                        <p:cTn id="84"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9" grpId="0" animBg="1"/>
      <p:bldP spid="16" grpId="0" animBg="1"/>
      <p:bldP spid="17"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92F8-8CA0-4216-808E-BCF1E34D38DA}"/>
              </a:ext>
            </a:extLst>
          </p:cNvPr>
          <p:cNvSpPr>
            <a:spLocks noGrp="1"/>
          </p:cNvSpPr>
          <p:nvPr>
            <p:ph type="title"/>
          </p:nvPr>
        </p:nvSpPr>
        <p:spPr>
          <a:xfrm>
            <a:off x="329047" y="79038"/>
            <a:ext cx="3689280" cy="365126"/>
          </a:xfrm>
        </p:spPr>
        <p:txBody>
          <a:bodyPr rtlCol="0">
            <a:normAutofit fontScale="90000"/>
          </a:bodyPr>
          <a:lstStyle/>
          <a:p>
            <a:pPr rtl="0"/>
            <a:r>
              <a:rPr lang="es-ES" dirty="0">
                <a:solidFill>
                  <a:srgbClr val="FF0000"/>
                </a:solidFill>
              </a:rPr>
              <a:t>fracturas</a:t>
            </a:r>
          </a:p>
        </p:txBody>
      </p:sp>
      <p:sp>
        <p:nvSpPr>
          <p:cNvPr id="3" name="Marcador de contenido 2">
            <a:extLst>
              <a:ext uri="{FF2B5EF4-FFF2-40B4-BE49-F238E27FC236}">
                <a16:creationId xmlns:a16="http://schemas.microsoft.com/office/drawing/2014/main" id="{5DB065D3-BB45-4A0E-A1BC-1FAA24968BA8}"/>
              </a:ext>
            </a:extLst>
          </p:cNvPr>
          <p:cNvSpPr>
            <a:spLocks noGrp="1"/>
          </p:cNvSpPr>
          <p:nvPr>
            <p:ph idx="1"/>
          </p:nvPr>
        </p:nvSpPr>
        <p:spPr>
          <a:xfrm>
            <a:off x="4227024" y="5145370"/>
            <a:ext cx="7225075" cy="1902749"/>
          </a:xfrm>
        </p:spPr>
        <p:txBody>
          <a:bodyPr rtlCol="0"/>
          <a:lstStyle/>
          <a:p>
            <a:pPr rtl="0"/>
            <a:endParaRPr lang="es-ES" dirty="0"/>
          </a:p>
          <a:p>
            <a:pPr rtl="0"/>
            <a:r>
              <a:rPr lang="es-ES" dirty="0"/>
              <a:t>. </a:t>
            </a:r>
          </a:p>
        </p:txBody>
      </p:sp>
      <p:sp>
        <p:nvSpPr>
          <p:cNvPr id="43" name="Rectángulo 42">
            <a:extLst>
              <a:ext uri="{FF2B5EF4-FFF2-40B4-BE49-F238E27FC236}">
                <a16:creationId xmlns:a16="http://schemas.microsoft.com/office/drawing/2014/main" id="{C16D33E6-6135-457A-82DE-FDB97F4DC843}"/>
              </a:ext>
            </a:extLst>
          </p:cNvPr>
          <p:cNvSpPr/>
          <p:nvPr/>
        </p:nvSpPr>
        <p:spPr>
          <a:xfrm>
            <a:off x="426793" y="988280"/>
            <a:ext cx="2899617" cy="222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Es la perdida de continuidad de la superficie de un hueso,</a:t>
            </a:r>
          </a:p>
          <a:p>
            <a:endParaRPr lang="es-ES" dirty="0">
              <a:solidFill>
                <a:schemeClr val="tx1"/>
              </a:solidFill>
            </a:endParaRPr>
          </a:p>
          <a:p>
            <a:r>
              <a:rPr lang="es-ES" dirty="0">
                <a:solidFill>
                  <a:schemeClr val="tx1"/>
                </a:solidFill>
              </a:rPr>
              <a:t>En el caso de rotura incompleta se denomina fisura. </a:t>
            </a:r>
          </a:p>
        </p:txBody>
      </p:sp>
      <p:sp>
        <p:nvSpPr>
          <p:cNvPr id="6" name="Rectángulo 5">
            <a:extLst>
              <a:ext uri="{FF2B5EF4-FFF2-40B4-BE49-F238E27FC236}">
                <a16:creationId xmlns:a16="http://schemas.microsoft.com/office/drawing/2014/main" id="{6B226977-14CA-455C-9DFD-335F59922184}"/>
              </a:ext>
            </a:extLst>
          </p:cNvPr>
          <p:cNvSpPr/>
          <p:nvPr/>
        </p:nvSpPr>
        <p:spPr>
          <a:xfrm>
            <a:off x="427839" y="838899"/>
            <a:ext cx="2659310" cy="419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DEFINICIÓN</a:t>
            </a:r>
          </a:p>
        </p:txBody>
      </p:sp>
      <p:sp>
        <p:nvSpPr>
          <p:cNvPr id="19" name="Rectángulo 18">
            <a:extLst>
              <a:ext uri="{FF2B5EF4-FFF2-40B4-BE49-F238E27FC236}">
                <a16:creationId xmlns:a16="http://schemas.microsoft.com/office/drawing/2014/main" id="{299E7937-C0CA-4017-A147-8B8F7158849B}"/>
              </a:ext>
            </a:extLst>
          </p:cNvPr>
          <p:cNvSpPr/>
          <p:nvPr/>
        </p:nvSpPr>
        <p:spPr>
          <a:xfrm>
            <a:off x="5694921" y="647482"/>
            <a:ext cx="2659310" cy="419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TIPOS</a:t>
            </a:r>
          </a:p>
        </p:txBody>
      </p:sp>
      <p:sp>
        <p:nvSpPr>
          <p:cNvPr id="23" name="Rectángulo 22">
            <a:extLst>
              <a:ext uri="{FF2B5EF4-FFF2-40B4-BE49-F238E27FC236}">
                <a16:creationId xmlns:a16="http://schemas.microsoft.com/office/drawing/2014/main" id="{063E1B84-69D4-4E60-9B8E-A7DCA8929FDA}"/>
              </a:ext>
            </a:extLst>
          </p:cNvPr>
          <p:cNvSpPr/>
          <p:nvPr/>
        </p:nvSpPr>
        <p:spPr>
          <a:xfrm>
            <a:off x="3431202" y="3786280"/>
            <a:ext cx="3769064" cy="2229726"/>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solidFill>
                  <a:schemeClr val="tx1"/>
                </a:solidFill>
              </a:rPr>
              <a:t>ABIERTA:</a:t>
            </a:r>
          </a:p>
          <a:p>
            <a:endParaRPr lang="es-ES" sz="1600" dirty="0">
              <a:solidFill>
                <a:schemeClr val="tx1"/>
              </a:solidFill>
            </a:endParaRPr>
          </a:p>
          <a:p>
            <a:pPr marL="285750" indent="-285750">
              <a:buFont typeface="Wingdings" panose="05000000000000000000" pitchFamily="2" charset="2"/>
              <a:buChar char="q"/>
            </a:pPr>
            <a:r>
              <a:rPr lang="es-ES" dirty="0">
                <a:solidFill>
                  <a:schemeClr val="tx1"/>
                </a:solidFill>
              </a:rPr>
              <a:t>Existe herida y discontinuidad.</a:t>
            </a:r>
          </a:p>
          <a:p>
            <a:pPr marL="285750" indent="-285750">
              <a:buFont typeface="Wingdings" panose="05000000000000000000" pitchFamily="2" charset="2"/>
              <a:buChar char="q"/>
            </a:pPr>
            <a:r>
              <a:rPr lang="es-ES" dirty="0">
                <a:solidFill>
                  <a:schemeClr val="tx1"/>
                </a:solidFill>
              </a:rPr>
              <a:t>Aplicar presión con una compresa</a:t>
            </a:r>
          </a:p>
          <a:p>
            <a:pPr marL="285750" indent="-285750">
              <a:buFont typeface="Wingdings" panose="05000000000000000000" pitchFamily="2" charset="2"/>
              <a:buChar char="q"/>
            </a:pPr>
            <a:r>
              <a:rPr lang="es-ES" dirty="0">
                <a:solidFill>
                  <a:schemeClr val="tx1"/>
                </a:solidFill>
              </a:rPr>
              <a:t>No empujar el hueso hacia dentro</a:t>
            </a:r>
          </a:p>
          <a:p>
            <a:pPr marL="285750" indent="-285750">
              <a:buFont typeface="Wingdings" panose="05000000000000000000" pitchFamily="2" charset="2"/>
              <a:buChar char="q"/>
            </a:pPr>
            <a:r>
              <a:rPr lang="es-ES" dirty="0">
                <a:solidFill>
                  <a:schemeClr val="tx1"/>
                </a:solidFill>
              </a:rPr>
              <a:t>Si no sangra se puede aplicar frio local mediante una bolsa de hielo.</a:t>
            </a:r>
          </a:p>
          <a:p>
            <a:pPr marL="285750" indent="-285750">
              <a:buFont typeface="Wingdings" panose="05000000000000000000" pitchFamily="2" charset="2"/>
              <a:buChar char="q"/>
            </a:pPr>
            <a:r>
              <a:rPr lang="es-ES" dirty="0">
                <a:solidFill>
                  <a:schemeClr val="tx1"/>
                </a:solidFill>
              </a:rPr>
              <a:t>Dejar la zona en</a:t>
            </a:r>
            <a:r>
              <a:rPr lang="es-ES" sz="2000" dirty="0">
                <a:solidFill>
                  <a:schemeClr val="tx1"/>
                </a:solidFill>
              </a:rPr>
              <a:t> reposo.</a:t>
            </a:r>
          </a:p>
        </p:txBody>
      </p:sp>
      <p:pic>
        <p:nvPicPr>
          <p:cNvPr id="5" name="Imagen 4" descr="Una rebanada de pizza en la mano&#10;&#10;Descripción generada automáticamente con confianza media">
            <a:extLst>
              <a:ext uri="{FF2B5EF4-FFF2-40B4-BE49-F238E27FC236}">
                <a16:creationId xmlns:a16="http://schemas.microsoft.com/office/drawing/2014/main" id="{6EC8154A-2043-4CDB-8500-62C1805708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94917" y="1520540"/>
            <a:ext cx="3025803" cy="2048787"/>
          </a:xfrm>
          <a:prstGeom prst="rect">
            <a:avLst/>
          </a:prstGeom>
        </p:spPr>
      </p:pic>
      <p:pic>
        <p:nvPicPr>
          <p:cNvPr id="9" name="Imagen 8" descr="Imagen que contiene interior, oscuro, foto, hombre&#10;&#10;Descripción generada automáticamente">
            <a:extLst>
              <a:ext uri="{FF2B5EF4-FFF2-40B4-BE49-F238E27FC236}">
                <a16:creationId xmlns:a16="http://schemas.microsoft.com/office/drawing/2014/main" id="{49F4BF83-8614-4098-BE6B-91F6E13EFFB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474969" y="784390"/>
            <a:ext cx="2659310" cy="2659310"/>
          </a:xfrm>
          <a:prstGeom prst="rect">
            <a:avLst/>
          </a:prstGeom>
        </p:spPr>
      </p:pic>
      <p:sp>
        <p:nvSpPr>
          <p:cNvPr id="18" name="Elipse 17">
            <a:extLst>
              <a:ext uri="{FF2B5EF4-FFF2-40B4-BE49-F238E27FC236}">
                <a16:creationId xmlns:a16="http://schemas.microsoft.com/office/drawing/2014/main" id="{41818F73-C49D-41FA-9E4D-F7879725F7F7}"/>
              </a:ext>
            </a:extLst>
          </p:cNvPr>
          <p:cNvSpPr/>
          <p:nvPr/>
        </p:nvSpPr>
        <p:spPr>
          <a:xfrm rot="21383127">
            <a:off x="6158459" y="1264081"/>
            <a:ext cx="1732233" cy="785240"/>
          </a:xfrm>
          <a:prstGeom prst="ellipse">
            <a:avLst/>
          </a:prstGeom>
          <a:solidFill>
            <a:srgbClr val="41E614"/>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t>ABIERTA</a:t>
            </a:r>
          </a:p>
        </p:txBody>
      </p:sp>
      <p:sp>
        <p:nvSpPr>
          <p:cNvPr id="20" name="Elipse 19">
            <a:extLst>
              <a:ext uri="{FF2B5EF4-FFF2-40B4-BE49-F238E27FC236}">
                <a16:creationId xmlns:a16="http://schemas.microsoft.com/office/drawing/2014/main" id="{6C9479AE-00B0-4BDE-A6B0-2E2D2281C11A}"/>
              </a:ext>
            </a:extLst>
          </p:cNvPr>
          <p:cNvSpPr/>
          <p:nvPr/>
        </p:nvSpPr>
        <p:spPr>
          <a:xfrm rot="21383127">
            <a:off x="10249297" y="1043590"/>
            <a:ext cx="1732233" cy="785240"/>
          </a:xfrm>
          <a:prstGeom prst="ellipse">
            <a:avLst/>
          </a:prstGeom>
          <a:solidFill>
            <a:srgbClr val="FF66FF"/>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600" b="1" dirty="0"/>
              <a:t>CERRADA</a:t>
            </a:r>
          </a:p>
        </p:txBody>
      </p:sp>
      <p:sp>
        <p:nvSpPr>
          <p:cNvPr id="16" name="Rectángulo: esquinas redondeadas 15">
            <a:extLst>
              <a:ext uri="{FF2B5EF4-FFF2-40B4-BE49-F238E27FC236}">
                <a16:creationId xmlns:a16="http://schemas.microsoft.com/office/drawing/2014/main" id="{5AF19020-4B9C-49F8-8ADC-2C1AC0A847B3}"/>
              </a:ext>
            </a:extLst>
          </p:cNvPr>
          <p:cNvSpPr/>
          <p:nvPr/>
        </p:nvSpPr>
        <p:spPr>
          <a:xfrm>
            <a:off x="466667" y="3353313"/>
            <a:ext cx="2383519" cy="978110"/>
          </a:xfrm>
          <a:prstGeom prst="roundRect">
            <a:avLst/>
          </a:prstGeom>
          <a:solidFill>
            <a:srgbClr val="368BE0"/>
          </a:solidFill>
          <a:ln>
            <a:solidFill>
              <a:schemeClr val="accent3">
                <a:lumMod val="40000"/>
                <a:lumOff val="6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ANTE UNA FRACTURA PEDIR  SIEMPRE AYUDA</a:t>
            </a:r>
          </a:p>
        </p:txBody>
      </p:sp>
      <p:pic>
        <p:nvPicPr>
          <p:cNvPr id="12" name="Imagen 11" descr="Icono&#10;&#10;Descripción generada automáticamente">
            <a:extLst>
              <a:ext uri="{FF2B5EF4-FFF2-40B4-BE49-F238E27FC236}">
                <a16:creationId xmlns:a16="http://schemas.microsoft.com/office/drawing/2014/main" id="{16E316BC-EB74-456D-BAA5-3A5AC79497F7}"/>
              </a:ext>
            </a:extLst>
          </p:cNvPr>
          <p:cNvPicPr>
            <a:picLocks noChangeAspect="1"/>
          </p:cNvPicPr>
          <p:nvPr/>
        </p:nvPicPr>
        <p:blipFill>
          <a:blip r:embed="rId7">
            <a:clrChange>
              <a:clrFrom>
                <a:srgbClr val="FFFFFF"/>
              </a:clrFrom>
              <a:clrTo>
                <a:srgbClr val="FFFFFF">
                  <a:alpha val="0"/>
                </a:srgbClr>
              </a:clrTo>
            </a:clrChange>
            <a:extLst>
              <a:ext uri="{837473B0-CC2E-450A-ABE3-18F120FF3D39}">
                <a1611:picAttrSrcUrl xmlns:a1611="http://schemas.microsoft.com/office/drawing/2016/11/main" r:id="rId8"/>
              </a:ext>
            </a:extLst>
          </a:blip>
          <a:stretch>
            <a:fillRect/>
          </a:stretch>
        </p:blipFill>
        <p:spPr>
          <a:xfrm>
            <a:off x="884352" y="4398362"/>
            <a:ext cx="2202797" cy="2202797"/>
          </a:xfrm>
          <a:prstGeom prst="rect">
            <a:avLst/>
          </a:prstGeom>
        </p:spPr>
      </p:pic>
      <p:sp>
        <p:nvSpPr>
          <p:cNvPr id="24" name="Rectángulo 23">
            <a:extLst>
              <a:ext uri="{FF2B5EF4-FFF2-40B4-BE49-F238E27FC236}">
                <a16:creationId xmlns:a16="http://schemas.microsoft.com/office/drawing/2014/main" id="{E18831A6-8C3F-4A38-84D9-793CC0132FD2}"/>
              </a:ext>
            </a:extLst>
          </p:cNvPr>
          <p:cNvSpPr/>
          <p:nvPr/>
        </p:nvSpPr>
        <p:spPr>
          <a:xfrm>
            <a:off x="7772576" y="3786279"/>
            <a:ext cx="3992631" cy="285416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solidFill>
                  <a:schemeClr val="tx1"/>
                </a:solidFill>
              </a:rPr>
              <a:t>CERRADA:</a:t>
            </a:r>
          </a:p>
          <a:p>
            <a:endParaRPr lang="es-ES" sz="1600" dirty="0">
              <a:solidFill>
                <a:schemeClr val="tx1"/>
              </a:solidFill>
            </a:endParaRPr>
          </a:p>
          <a:p>
            <a:pPr marL="285750" indent="-285750">
              <a:buFont typeface="Wingdings" panose="05000000000000000000" pitchFamily="2" charset="2"/>
              <a:buChar char="q"/>
            </a:pPr>
            <a:r>
              <a:rPr lang="es-ES" sz="1600" dirty="0">
                <a:solidFill>
                  <a:schemeClr val="tx1"/>
                </a:solidFill>
              </a:rPr>
              <a:t>No existe herida. </a:t>
            </a:r>
          </a:p>
          <a:p>
            <a:pPr marL="285750" indent="-285750">
              <a:buFont typeface="Wingdings" panose="05000000000000000000" pitchFamily="2" charset="2"/>
              <a:buChar char="q"/>
            </a:pPr>
            <a:r>
              <a:rPr lang="es-ES" sz="1600" dirty="0">
                <a:solidFill>
                  <a:schemeClr val="tx1"/>
                </a:solidFill>
              </a:rPr>
              <a:t>Aplicar frío e inmovilizar la zona nunca sobre la propia fractura. </a:t>
            </a:r>
          </a:p>
          <a:p>
            <a:pPr marL="285750" indent="-285750">
              <a:buFont typeface="Wingdings" panose="05000000000000000000" pitchFamily="2" charset="2"/>
              <a:buChar char="q"/>
            </a:pPr>
            <a:r>
              <a:rPr lang="es-ES" sz="1600" dirty="0">
                <a:solidFill>
                  <a:schemeClr val="tx1"/>
                </a:solidFill>
              </a:rPr>
              <a:t>Colocar amortiguación</a:t>
            </a:r>
          </a:p>
          <a:p>
            <a:pPr marL="285750" indent="-285750">
              <a:buFont typeface="Wingdings" panose="05000000000000000000" pitchFamily="2" charset="2"/>
              <a:buChar char="q"/>
            </a:pPr>
            <a:r>
              <a:rPr lang="es-ES" sz="1600" dirty="0">
                <a:solidFill>
                  <a:schemeClr val="tx1"/>
                </a:solidFill>
              </a:rPr>
              <a:t>Inmovilizando la zona proximal y distal. </a:t>
            </a:r>
          </a:p>
          <a:p>
            <a:pPr marL="285750" indent="-285750">
              <a:buFont typeface="Wingdings" panose="05000000000000000000" pitchFamily="2" charset="2"/>
              <a:buChar char="q"/>
            </a:pPr>
            <a:r>
              <a:rPr lang="es-ES" sz="1600" dirty="0">
                <a:solidFill>
                  <a:schemeClr val="tx1"/>
                </a:solidFill>
              </a:rPr>
              <a:t>Comprobar que no se interrumpe la circulación sanguínea. No apretar. </a:t>
            </a:r>
          </a:p>
        </p:txBody>
      </p:sp>
    </p:spTree>
    <p:extLst>
      <p:ext uri="{BB962C8B-B14F-4D97-AF65-F5344CB8AC3E}">
        <p14:creationId xmlns:p14="http://schemas.microsoft.com/office/powerpoint/2010/main" val="1199676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 calcmode="lin" valueType="num">
                                      <p:cBhvr additive="base">
                                        <p:cTn id="18"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3">
                                            <p:txEl>
                                              <p:pRg st="2" end="2"/>
                                            </p:txEl>
                                          </p:spTgt>
                                        </p:tgtEl>
                                        <p:attrNameLst>
                                          <p:attrName>style.visibility</p:attrName>
                                        </p:attrNameLst>
                                      </p:cBhvr>
                                      <p:to>
                                        <p:strVal val="visible"/>
                                      </p:to>
                                    </p:set>
                                    <p:anim calcmode="lin" valueType="num">
                                      <p:cBhvr additive="base">
                                        <p:cTn id="22"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2000"/>
                                        <p:tgtEl>
                                          <p:spTgt spid="23">
                                            <p:txEl>
                                              <p:pRg st="0" end="0"/>
                                            </p:txEl>
                                          </p:spTgt>
                                        </p:tgtEl>
                                      </p:cBhvr>
                                    </p:animEffect>
                                    <p:anim calcmode="lin" valueType="num">
                                      <p:cBhvr>
                                        <p:cTn id="60"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1"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24">
                                            <p:txEl>
                                              <p:pRg st="0" end="0"/>
                                            </p:txEl>
                                          </p:spTgt>
                                        </p:tgtEl>
                                        <p:attrNameLst>
                                          <p:attrName>style.visibility</p:attrName>
                                        </p:attrNameLst>
                                      </p:cBhvr>
                                      <p:to>
                                        <p:strVal val="visible"/>
                                      </p:to>
                                    </p:set>
                                    <p:animEffect transition="in" filter="wheel(1)">
                                      <p:cBhvr>
                                        <p:cTn id="104" dur="2000"/>
                                        <p:tgtEl>
                                          <p:spTgt spid="24">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9" grpId="0" animBg="1"/>
      <p:bldP spid="23" grpId="0" animBg="1"/>
      <p:bldP spid="18" grpId="0" animBg="1"/>
      <p:bldP spid="20" grpId="0" animBg="1"/>
      <p:bldP spid="1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0FB38-0113-4F80-BBD4-A9C97FF40720}"/>
              </a:ext>
            </a:extLst>
          </p:cNvPr>
          <p:cNvSpPr>
            <a:spLocks noGrp="1"/>
          </p:cNvSpPr>
          <p:nvPr>
            <p:ph type="title"/>
          </p:nvPr>
        </p:nvSpPr>
        <p:spPr>
          <a:xfrm>
            <a:off x="588219" y="1507815"/>
            <a:ext cx="3568661" cy="1520927"/>
          </a:xfrm>
          <a:solidFill>
            <a:srgbClr val="0070C0"/>
          </a:solidFill>
          <a:ln>
            <a:noFill/>
          </a:ln>
          <a:effectLst>
            <a:outerShdw blurRad="127000" dist="38100" dir="2700000" algn="ctr">
              <a:srgbClr val="000000">
                <a:alpha val="45000"/>
              </a:srgbClr>
            </a:outerShdw>
          </a:effectLst>
          <a:scene3d>
            <a:camera prst="orthographicFront"/>
            <a:lightRig rig="threePt" dir="t"/>
          </a:scene3d>
          <a:sp3d>
            <a:bevelT w="114300" prst="artDeco"/>
          </a:sp3d>
        </p:spPr>
        <p:txBody>
          <a:bodyPr rtlCol="0"/>
          <a:lstStyle/>
          <a:p>
            <a:pPr algn="ctr" rtl="0"/>
            <a:r>
              <a:rPr lang="es-ES" sz="5400" b="1" dirty="0">
                <a:latin typeface="Chiller" panose="04020404031007020602" pitchFamily="82" charset="0"/>
              </a:rPr>
              <a:t>Gracias</a:t>
            </a:r>
            <a:br>
              <a:rPr lang="es-ES" dirty="0"/>
            </a:br>
            <a:endParaRPr lang="es-ES" dirty="0"/>
          </a:p>
        </p:txBody>
      </p:sp>
      <p:pic>
        <p:nvPicPr>
          <p:cNvPr id="9" name="Marcador de posición de imagen 8" descr="Un joven parado en la cocina&#10;&#10;Descripción generada automáticamente con confianza baja">
            <a:extLst>
              <a:ext uri="{FF2B5EF4-FFF2-40B4-BE49-F238E27FC236}">
                <a16:creationId xmlns:a16="http://schemas.microsoft.com/office/drawing/2014/main" id="{5EA78BC8-2625-4343-8C12-602F2A893C34}"/>
              </a:ext>
            </a:extLst>
          </p:cNvPr>
          <p:cNvPicPr>
            <a:picLocks noGrp="1" noChangeAspect="1"/>
          </p:cNvPicPr>
          <p:nvPr>
            <p:ph type="pic" sz="quarter" idx="13"/>
          </p:nvPr>
        </p:nvPicPr>
        <p:blipFill>
          <a:blip r:embed="rId4"/>
          <a:srcRect t="4337" b="4337"/>
          <a:stretch>
            <a:fillRect/>
          </a:stretch>
        </p:blipFill>
        <p:spPr/>
      </p:pic>
      <p:sp>
        <p:nvSpPr>
          <p:cNvPr id="3" name="Marcador de contenido 2">
            <a:extLst>
              <a:ext uri="{FF2B5EF4-FFF2-40B4-BE49-F238E27FC236}">
                <a16:creationId xmlns:a16="http://schemas.microsoft.com/office/drawing/2014/main" id="{75982AA6-9E74-43FC-B452-142C7571DCCC}"/>
              </a:ext>
            </a:extLst>
          </p:cNvPr>
          <p:cNvSpPr>
            <a:spLocks noGrp="1"/>
          </p:cNvSpPr>
          <p:nvPr>
            <p:ph idx="1"/>
          </p:nvPr>
        </p:nvSpPr>
        <p:spPr>
          <a:xfrm rot="20689368">
            <a:off x="660831" y="3375631"/>
            <a:ext cx="3840230" cy="1813970"/>
          </a:xfrm>
          <a:solidFill>
            <a:srgbClr val="0070C0"/>
          </a:solidFill>
          <a:ln>
            <a:noFill/>
          </a:ln>
          <a:effectLst>
            <a:outerShdw blurRad="127000" dist="38100" dir="2700000" algn="ctr">
              <a:srgbClr val="000000">
                <a:alpha val="45000"/>
              </a:srgbClr>
            </a:outerShdw>
          </a:effectLst>
          <a:scene3d>
            <a:camera prst="orthographicFront"/>
            <a:lightRig rig="threePt" dir="t"/>
          </a:scene3d>
          <a:sp3d>
            <a:bevelT w="114300" prst="artDeco"/>
          </a:sp3d>
        </p:spPr>
        <p:txBody>
          <a:bodyPr rtlCol="0">
            <a:normAutofit/>
          </a:bodyPr>
          <a:lstStyle/>
          <a:p>
            <a:pPr algn="ctr" rtl="0"/>
            <a:r>
              <a:rPr lang="es-ES" sz="3200" b="1" dirty="0">
                <a:latin typeface="Chiller" panose="04020404031007020602" pitchFamily="82" charset="0"/>
              </a:rPr>
              <a:t>MARIA MURILLO RUBIO</a:t>
            </a:r>
            <a:r>
              <a:rPr lang="es-ES" sz="2000" b="1" dirty="0"/>
              <a:t> </a:t>
            </a:r>
          </a:p>
          <a:p>
            <a:pPr algn="ctr" rtl="0"/>
            <a:r>
              <a:rPr lang="es-ES" sz="2000" b="1" dirty="0"/>
              <a:t>mariadue1984@gmail.com</a:t>
            </a:r>
          </a:p>
          <a:p>
            <a:pPr algn="ctr" rtl="0"/>
            <a:endParaRPr lang="es-ES" b="1" dirty="0"/>
          </a:p>
        </p:txBody>
      </p:sp>
      <p:pic>
        <p:nvPicPr>
          <p:cNvPr id="10" name="Elementos multimedia en línea 3" title="Municipio de Tigre hace cancion de RCP!">
            <a:hlinkClick r:id="" action="ppaction://media"/>
            <a:extLst>
              <a:ext uri="{FF2B5EF4-FFF2-40B4-BE49-F238E27FC236}">
                <a16:creationId xmlns:a16="http://schemas.microsoft.com/office/drawing/2014/main" id="{F983FF94-9843-45DF-8699-C85B4D9885FE}"/>
              </a:ext>
            </a:extLst>
          </p:cNvPr>
          <p:cNvPicPr>
            <a:picLocks noRot="1" noChangeAspect="1"/>
          </p:cNvPicPr>
          <p:nvPr>
            <a:videoFile r:link="rId1"/>
          </p:nvPr>
        </p:nvPicPr>
        <p:blipFill>
          <a:blip r:embed="rId5"/>
          <a:stretch>
            <a:fillRect/>
          </a:stretch>
        </p:blipFill>
        <p:spPr>
          <a:xfrm>
            <a:off x="3164177" y="5767626"/>
            <a:ext cx="1113624" cy="629198"/>
          </a:xfrm>
          <a:prstGeom prst="rect">
            <a:avLst/>
          </a:prstGeom>
        </p:spPr>
      </p:pic>
      <p:sp>
        <p:nvSpPr>
          <p:cNvPr id="11" name="Rectángulo 10">
            <a:extLst>
              <a:ext uri="{FF2B5EF4-FFF2-40B4-BE49-F238E27FC236}">
                <a16:creationId xmlns:a16="http://schemas.microsoft.com/office/drawing/2014/main" id="{73AF6BB7-EE86-4846-AB29-AC733F67DDD8}"/>
              </a:ext>
            </a:extLst>
          </p:cNvPr>
          <p:cNvSpPr/>
          <p:nvPr/>
        </p:nvSpPr>
        <p:spPr>
          <a:xfrm>
            <a:off x="490349" y="286247"/>
            <a:ext cx="3771550" cy="445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174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wipe(down)">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10"/>
                </p:tgtEl>
              </p:cMediaNode>
            </p:video>
          </p:childTnLst>
        </p:cTn>
      </p:par>
    </p:tnLst>
    <p:bldLst>
      <p:bldP spid="2" grpId="0" animBg="1"/>
      <p:bldP spid="3" grpId="0" build="p" animBg="1"/>
    </p:bldLst>
  </p:timing>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52848760_TF45205285_Win32" id="{B824BB61-E792-46EB-AD5E-70BCF3562648}" vid="{025F6579-B20A-47E7-97FA-E5CAB5168F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Diseño dividendo</Template>
  <TotalTime>5161</TotalTime>
  <Words>668</Words>
  <Application>Microsoft Office PowerPoint</Application>
  <PresentationFormat>Panorámica</PresentationFormat>
  <Paragraphs>97</Paragraphs>
  <Slides>8</Slides>
  <Notes>5</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 PEPSI !</vt:lpstr>
      <vt:lpstr>Amasis MT Pro Black</vt:lpstr>
      <vt:lpstr>Arial</vt:lpstr>
      <vt:lpstr>Calibri</vt:lpstr>
      <vt:lpstr>Chiller</vt:lpstr>
      <vt:lpstr>Gill Sans MT</vt:lpstr>
      <vt:lpstr>Wingdings</vt:lpstr>
      <vt:lpstr>Wingdings 2</vt:lpstr>
      <vt:lpstr>DividendVTI</vt:lpstr>
      <vt:lpstr>Primeros auxilios en el valle de laciana</vt:lpstr>
      <vt:lpstr>Presentación de PowerPoint</vt:lpstr>
      <vt:lpstr>Presentación de PowerPoint</vt:lpstr>
      <vt:lpstr>Presentación de PowerPoint</vt:lpstr>
      <vt:lpstr>esguinces</vt:lpstr>
      <vt:lpstr>LUXACIONES</vt:lpstr>
      <vt:lpstr>fracturas</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Primeros auxilios en el valle de laciana</dc:title>
  <dc:creator>MARGARET MURILLO RUBIO</dc:creator>
  <cp:lastModifiedBy>MARGARET MURILLO RUBIO</cp:lastModifiedBy>
  <cp:revision>201</cp:revision>
  <dcterms:created xsi:type="dcterms:W3CDTF">2021-11-11T08:56:55Z</dcterms:created>
  <dcterms:modified xsi:type="dcterms:W3CDTF">2022-02-17T09:31:10Z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