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75" r:id="rId3"/>
    <p:sldId id="277" r:id="rId4"/>
    <p:sldId id="302" r:id="rId5"/>
    <p:sldId id="295" r:id="rId6"/>
    <p:sldId id="296" r:id="rId7"/>
    <p:sldId id="297" r:id="rId8"/>
    <p:sldId id="298" r:id="rId9"/>
    <p:sldId id="304" r:id="rId10"/>
    <p:sldId id="303" r:id="rId11"/>
    <p:sldId id="305" r:id="rId12"/>
    <p:sldId id="307" r:id="rId13"/>
    <p:sldId id="308" r:id="rId14"/>
    <p:sldId id="306" r:id="rId15"/>
    <p:sldId id="267" r:id="rId16"/>
    <p:sldId id="269" r:id="rId17"/>
    <p:sldId id="271" r:id="rId18"/>
    <p:sldId id="288" r:id="rId19"/>
    <p:sldId id="289" r:id="rId2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292" autoAdjust="0"/>
  </p:normalViewPr>
  <p:slideViewPr>
    <p:cSldViewPr>
      <p:cViewPr>
        <p:scale>
          <a:sx n="60" d="100"/>
          <a:sy n="60" d="100"/>
        </p:scale>
        <p:origin x="-163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623FDC-AAF9-4442-9A20-EC6E4057559B}" type="datetimeFigureOut">
              <a:rPr lang="es-ES" smtClean="0"/>
              <a:t>01/03/2018</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0E134F-0A32-4676-B362-D85691333433}" type="slidenum">
              <a:rPr lang="es-ES" smtClean="0"/>
              <a:t>‹Nº›</a:t>
            </a:fld>
            <a:endParaRPr lang="es-ES"/>
          </a:p>
        </p:txBody>
      </p:sp>
    </p:spTree>
    <p:extLst>
      <p:ext uri="{BB962C8B-B14F-4D97-AF65-F5344CB8AC3E}">
        <p14:creationId xmlns:p14="http://schemas.microsoft.com/office/powerpoint/2010/main" val="4071890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http://www.nosoyundominguero.es/sensaciones/setas-el-perfume-del-bosque-otonal.html</a:t>
            </a:r>
          </a:p>
          <a:p>
            <a:endParaRPr lang="es-ES" dirty="0" smtClean="0"/>
          </a:p>
          <a:p>
            <a:r>
              <a:rPr lang="es-ES_tradnl" b="1" dirty="0" smtClean="0"/>
              <a:t>Caen las primeras lluvias del otoño. Algo se mueve bajo la tierra, va cobrando vida mientras se cubre aún, temeroso del frío, bajo el manto de las hojas que, dormidas, caen doradas, ocre, rojo, desnudando las ramas de los árboles en el atardecer de la estación.</a:t>
            </a:r>
          </a:p>
          <a:p>
            <a:r>
              <a:rPr lang="es-ES_tradnl" dirty="0" smtClean="0"/>
              <a:t> </a:t>
            </a:r>
          </a:p>
          <a:p>
            <a:r>
              <a:rPr lang="es-ES_tradnl" dirty="0" smtClean="0"/>
              <a:t>Descienden las temperaturas conforme transcurren los días y se suceden las precipitaciones. </a:t>
            </a:r>
            <a:r>
              <a:rPr lang="es-ES_tradnl" b="1" dirty="0" smtClean="0"/>
              <a:t>Los brotes acuosos saltan como kamikazes de sus nubes nodrizas para estrellarse contra el suelo</a:t>
            </a:r>
            <a:r>
              <a:rPr lang="es-ES_tradnl" dirty="0" smtClean="0"/>
              <a:t>, uniéndose a la Tierra. El lecho forestal se va humedeciendo </a:t>
            </a:r>
            <a:r>
              <a:rPr lang="es-ES_tradnl" b="1" dirty="0" smtClean="0"/>
              <a:t>y las primeras setas otoñales se van desperezando</a:t>
            </a:r>
            <a:r>
              <a:rPr lang="es-ES_tradnl" dirty="0" smtClean="0"/>
              <a:t>, asociándose con las raíces de árboles y plantas y formando una misma esencia.</a:t>
            </a:r>
          </a:p>
          <a:p>
            <a:r>
              <a:rPr lang="es-ES_tradnl" b="1" dirty="0" smtClean="0"/>
              <a:t>Se trata de seres</a:t>
            </a:r>
            <a:r>
              <a:rPr lang="es-ES_tradnl" dirty="0" smtClean="0"/>
              <a:t> </a:t>
            </a:r>
            <a:r>
              <a:rPr lang="es-ES_tradnl" dirty="0" err="1" smtClean="0"/>
              <a:t>feéricos</a:t>
            </a:r>
            <a:r>
              <a:rPr lang="es-ES_tradnl" dirty="0" smtClean="0"/>
              <a:t>, esto es, </a:t>
            </a:r>
            <a:r>
              <a:rPr lang="es-ES_tradnl" b="1" dirty="0" smtClean="0"/>
              <a:t>íntimamente relacionados con las hadas</a:t>
            </a:r>
            <a:r>
              <a:rPr lang="es-ES_tradnl" dirty="0" smtClean="0"/>
              <a:t>. Criaturas mágicas que por su naturaleza de vida fugaz, de formas variadas y diversos colores, han sido frecuentemente</a:t>
            </a:r>
            <a:r>
              <a:rPr lang="es-ES_tradnl" b="1" dirty="0" smtClean="0"/>
              <a:t> ligadas a mitos y leyendas</a:t>
            </a:r>
            <a:r>
              <a:rPr lang="es-ES_tradnl" dirty="0" smtClean="0"/>
              <a:t>, e incluso han tenido una importante presencia en las creencias y cultura de algunos pueblos.</a:t>
            </a:r>
          </a:p>
          <a:p>
            <a:r>
              <a:rPr lang="es-ES_tradnl" sz="1200" kern="1200" dirty="0" smtClean="0">
                <a:solidFill>
                  <a:schemeClr val="tx1"/>
                </a:solidFill>
                <a:latin typeface="+mn-lt"/>
                <a:ea typeface="+mn-ea"/>
                <a:cs typeface="+mn-cs"/>
              </a:rPr>
              <a:t/>
            </a:r>
            <a:br>
              <a:rPr lang="es-ES_tradnl" sz="1200" kern="1200" dirty="0" smtClean="0">
                <a:solidFill>
                  <a:schemeClr val="tx1"/>
                </a:solidFill>
                <a:latin typeface="+mn-lt"/>
                <a:ea typeface="+mn-ea"/>
                <a:cs typeface="+mn-cs"/>
              </a:rPr>
            </a:br>
            <a:endParaRPr lang="es-ES_tradnl" dirty="0" smtClean="0"/>
          </a:p>
          <a:p>
            <a:r>
              <a:rPr lang="es-ES_tradnl" sz="1200" kern="1200" dirty="0" smtClean="0">
                <a:solidFill>
                  <a:schemeClr val="tx1"/>
                </a:solidFill>
                <a:latin typeface="+mn-lt"/>
                <a:ea typeface="+mn-ea"/>
                <a:cs typeface="+mn-cs"/>
              </a:rPr>
              <a:t>Amanita muscaria</a:t>
            </a:r>
            <a:endParaRPr lang="es-ES_tradnl" dirty="0" smtClean="0"/>
          </a:p>
          <a:p>
            <a:r>
              <a:rPr lang="es-ES_tradnl" dirty="0" smtClean="0"/>
              <a:t>Así, el agárico del género </a:t>
            </a:r>
            <a:r>
              <a:rPr lang="es-ES_tradnl" i="1" dirty="0" smtClean="0"/>
              <a:t>Amanita muscaria</a:t>
            </a:r>
            <a:r>
              <a:rPr lang="es-ES_tradnl" dirty="0" smtClean="0"/>
              <a:t>, especie de gran toxicidad y efectos alucinógenos, era utilizado por los vikingos por sus propiedades psicoactivas, un estimulante que conducía al </a:t>
            </a:r>
            <a:r>
              <a:rPr lang="es-ES_tradnl" i="1" dirty="0" err="1" smtClean="0"/>
              <a:t>Bersek</a:t>
            </a:r>
            <a:r>
              <a:rPr lang="es-ES_tradnl" dirty="0" smtClean="0"/>
              <a:t>, el terrible ‘furor’ que tan popular hizo a aquellos habitantes del Norte de Europa.</a:t>
            </a:r>
          </a:p>
          <a:p>
            <a:r>
              <a:rPr lang="es-ES_tradnl" dirty="0" smtClean="0"/>
              <a:t>Y es que el vínculo entre mitología y micología, esto es, el conocimiento y estudio de los hongos, va más allá de la mera semejanza fonética. Según relata un pasaje de la mitología nórdica, </a:t>
            </a:r>
            <a:r>
              <a:rPr lang="es-ES_tradnl" b="1" dirty="0" smtClean="0"/>
              <a:t>Odín escapaba de unos demonios a lomos de </a:t>
            </a:r>
            <a:r>
              <a:rPr lang="es-ES_tradnl" b="1" i="1" dirty="0" err="1" smtClean="0"/>
              <a:t>Sleipnir</a:t>
            </a:r>
            <a:r>
              <a:rPr lang="es-ES_tradnl" b="1" dirty="0" smtClean="0"/>
              <a:t>, su montura de ocho patas. En su huída, el corcel escupía por la boca una espuma roja cuyas gotas se transformarían en setas.</a:t>
            </a:r>
            <a:endParaRPr lang="es-ES_tradnl" dirty="0" smtClean="0"/>
          </a:p>
          <a:p>
            <a:r>
              <a:rPr lang="es-ES_tradnl" dirty="0" smtClean="0"/>
              <a:t>Asimismo, existen algunas fuentes que han establecido un paralelismo entre el origen etimológico del todopoderoso Odín y el ciclo vital de la Amanita muscaria.</a:t>
            </a:r>
          </a:p>
          <a:p>
            <a:r>
              <a:rPr lang="es-ES_tradnl" dirty="0" smtClean="0"/>
              <a:t>Ciertamente, </a:t>
            </a:r>
            <a:r>
              <a:rPr lang="es-ES_tradnl" b="1" dirty="0" smtClean="0"/>
              <a:t>algunos hongos pueden llegar a ser muy venenosos</a:t>
            </a:r>
            <a:r>
              <a:rPr lang="es-ES_tradnl" dirty="0" smtClean="0"/>
              <a:t>. Es el caso de la oronja verde o </a:t>
            </a:r>
            <a:r>
              <a:rPr lang="es-ES_tradnl" i="1" dirty="0" smtClean="0"/>
              <a:t>Amanita </a:t>
            </a:r>
            <a:r>
              <a:rPr lang="es-ES_tradnl" i="1" dirty="0" err="1" smtClean="0"/>
              <a:t>phalloides</a:t>
            </a:r>
            <a:r>
              <a:rPr lang="es-ES_tradnl" dirty="0" smtClean="0"/>
              <a:t>, especie letal cuyo consumo puede llegar a producir la muerte en el ser humano. Una seta cuyo uso con fines nefastos pudiera haber cobrado protagonismo en algún capítulo de la Historia.</a:t>
            </a:r>
          </a:p>
          <a:p>
            <a:r>
              <a:rPr lang="es-ES_tradnl" dirty="0" smtClean="0"/>
              <a:t>Nos cuenta una versión sobre el devenir de la antigua Roma que en tiempos del emperador Claudio existía </a:t>
            </a:r>
            <a:r>
              <a:rPr lang="es-ES_tradnl" b="1" dirty="0" smtClean="0"/>
              <a:t>una esclava llamada </a:t>
            </a:r>
            <a:r>
              <a:rPr lang="es-ES_tradnl" b="1" dirty="0" err="1" smtClean="0"/>
              <a:t>Locusta</a:t>
            </a:r>
            <a:r>
              <a:rPr lang="es-ES_tradnl" dirty="0" smtClean="0"/>
              <a:t>, ducha en las artes del envenenamiento, quien por encargo de Agripina, esposa de Claudio, </a:t>
            </a:r>
            <a:r>
              <a:rPr lang="es-ES_tradnl" b="1" dirty="0" smtClean="0"/>
              <a:t>preparó un plato que incluía setas altamente tóxicas que acabaron con la vida del emperador</a:t>
            </a:r>
            <a:r>
              <a:rPr lang="es-ES_tradnl" dirty="0" smtClean="0"/>
              <a:t>. Otras hipótesis, sin embargo, señalan la posible inclusión de arsénico en la comida como el causante de la tragedia.</a:t>
            </a:r>
          </a:p>
          <a:p>
            <a:r>
              <a:rPr lang="es-ES_tradnl" dirty="0" smtClean="0"/>
              <a:t>Sea acaso por esas ‘propiedades’ fatales que algunos hongos poseen que, en ocasiones, se encuentren inmersos dentro de un mundo cargado de misterio e incluso se les haya atribuido supuestos ‘poderes’ vinculados a la nigromancia.</a:t>
            </a:r>
          </a:p>
          <a:p>
            <a:r>
              <a:rPr lang="es-ES_tradnl" dirty="0" smtClean="0"/>
              <a:t>Nada más alejado de la realidad. Los hongos son unos organismos diferenciados algunos de los cuales pueden resultar tóxicos para su consumo. Ciertamente, pueden llegar a ser muy peligrosos, incluso mortales. Tales son los casos de las citadas amanitas o de otros muchos, como la </a:t>
            </a:r>
            <a:r>
              <a:rPr lang="es-ES_tradnl" i="1" dirty="0" err="1" smtClean="0"/>
              <a:t>Ramaria</a:t>
            </a:r>
            <a:r>
              <a:rPr lang="es-ES_tradnl" i="1" dirty="0" smtClean="0"/>
              <a:t> </a:t>
            </a:r>
            <a:r>
              <a:rPr lang="es-ES_tradnl" i="1" dirty="0" err="1" smtClean="0"/>
              <a:t>pallida</a:t>
            </a:r>
            <a:r>
              <a:rPr lang="es-ES_tradnl" dirty="0" smtClean="0"/>
              <a:t>, la </a:t>
            </a:r>
            <a:r>
              <a:rPr lang="es-ES_tradnl" i="1" dirty="0" err="1" smtClean="0"/>
              <a:t>Gyromitra</a:t>
            </a:r>
            <a:r>
              <a:rPr lang="es-ES_tradnl" i="1" dirty="0" smtClean="0"/>
              <a:t> </a:t>
            </a:r>
            <a:r>
              <a:rPr lang="es-ES_tradnl" i="1" dirty="0" err="1" smtClean="0"/>
              <a:t>infula</a:t>
            </a:r>
            <a:r>
              <a:rPr lang="es-ES_tradnl" dirty="0" smtClean="0"/>
              <a:t>, la lepiota castaña (</a:t>
            </a:r>
            <a:r>
              <a:rPr lang="es-ES_tradnl" i="1" dirty="0" smtClean="0"/>
              <a:t>Lepiota </a:t>
            </a:r>
            <a:r>
              <a:rPr lang="es-ES_tradnl" i="1" dirty="0" err="1" smtClean="0"/>
              <a:t>castanea</a:t>
            </a:r>
            <a:r>
              <a:rPr lang="es-ES_tradnl" dirty="0" smtClean="0"/>
              <a:t>), la bruja (</a:t>
            </a:r>
            <a:r>
              <a:rPr lang="es-ES_tradnl" i="1" dirty="0" err="1" smtClean="0"/>
              <a:t>Inocybe</a:t>
            </a:r>
            <a:r>
              <a:rPr lang="es-ES_tradnl" i="1" dirty="0" smtClean="0"/>
              <a:t> </a:t>
            </a:r>
            <a:r>
              <a:rPr lang="es-ES_tradnl" i="1" dirty="0" err="1" smtClean="0"/>
              <a:t>erubuscens</a:t>
            </a:r>
            <a:r>
              <a:rPr lang="es-ES_tradnl" dirty="0" smtClean="0"/>
              <a:t>), la amanita pantera (</a:t>
            </a:r>
            <a:r>
              <a:rPr lang="es-ES_tradnl" i="1" dirty="0" smtClean="0"/>
              <a:t>Amanita </a:t>
            </a:r>
            <a:r>
              <a:rPr lang="es-ES_tradnl" i="1" dirty="0" err="1" smtClean="0"/>
              <a:t>pantherina</a:t>
            </a:r>
            <a:r>
              <a:rPr lang="es-ES_tradnl" dirty="0" smtClean="0"/>
              <a:t>), el hifoloma de color ladrillo (</a:t>
            </a:r>
            <a:r>
              <a:rPr lang="es-ES_tradnl" i="1" dirty="0" err="1" smtClean="0"/>
              <a:t>Hypholoma</a:t>
            </a:r>
            <a:r>
              <a:rPr lang="es-ES_tradnl" i="1" dirty="0" smtClean="0"/>
              <a:t> </a:t>
            </a:r>
            <a:r>
              <a:rPr lang="es-ES_tradnl" i="1" dirty="0" err="1" smtClean="0"/>
              <a:t>sublaterium</a:t>
            </a:r>
            <a:r>
              <a:rPr lang="es-ES_tradnl" dirty="0" smtClean="0"/>
              <a:t>), etc.</a:t>
            </a:r>
          </a:p>
          <a:p>
            <a:r>
              <a:rPr lang="es-ES_tradnl" b="1" dirty="0" smtClean="0"/>
              <a:t>De ahí que se deba extremar la precaución a la hora de identificarlos</a:t>
            </a:r>
            <a:r>
              <a:rPr lang="es-ES_tradnl" dirty="0" smtClean="0"/>
              <a:t>, sobre todo para los menos avezados en la materia o, mejor aún, dejarse asesorar por un experto.</a:t>
            </a:r>
          </a:p>
          <a:p>
            <a:r>
              <a:rPr lang="es-ES_tradnl" dirty="0" smtClean="0"/>
              <a:t>Y hablamos de </a:t>
            </a:r>
            <a:r>
              <a:rPr lang="es-ES_tradnl" b="1" dirty="0" smtClean="0"/>
              <a:t>hongos</a:t>
            </a:r>
            <a:r>
              <a:rPr lang="es-ES_tradnl" dirty="0" smtClean="0"/>
              <a:t>, ya que se consideran setas sólo aquellos que disponen de sombrilla, la cual se encuentra sostenida por una columna carnosa denominada pedicelo. Así pues, todas las setas son hongos, pero no todos los hongos son setas.</a:t>
            </a:r>
          </a:p>
          <a:p>
            <a:r>
              <a:rPr lang="es-ES_tradnl" sz="1200" kern="1200" dirty="0" err="1" smtClean="0">
                <a:solidFill>
                  <a:schemeClr val="tx1"/>
                </a:solidFill>
                <a:latin typeface="+mn-lt"/>
                <a:ea typeface="+mn-ea"/>
                <a:cs typeface="+mn-cs"/>
              </a:rPr>
              <a:t>Boletus</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edulis</a:t>
            </a:r>
            <a:endParaRPr lang="es-ES_tradnl" dirty="0" smtClean="0"/>
          </a:p>
          <a:p>
            <a:r>
              <a:rPr lang="es-ES_tradnl" dirty="0" smtClean="0"/>
              <a:t>Sin embargo, no todos los hongos son venenosos. Conviene recordar que </a:t>
            </a:r>
            <a:r>
              <a:rPr lang="es-ES_tradnl" b="1" dirty="0" smtClean="0"/>
              <a:t>algunas especies están considerados como auténticas delicias culinarias</a:t>
            </a:r>
            <a:r>
              <a:rPr lang="es-ES_tradnl" dirty="0" smtClean="0"/>
              <a:t>, como el níscalo o robellón (su propia denominación científica lo sugiere, ‘</a:t>
            </a:r>
            <a:r>
              <a:rPr lang="es-ES_tradnl" i="1" dirty="0" err="1" smtClean="0"/>
              <a:t>Lactarius</a:t>
            </a:r>
            <a:r>
              <a:rPr lang="es-ES_tradnl" i="1" dirty="0" smtClean="0"/>
              <a:t> </a:t>
            </a:r>
            <a:r>
              <a:rPr lang="es-ES_tradnl" i="1" dirty="0" err="1" smtClean="0"/>
              <a:t>deliciosus</a:t>
            </a:r>
            <a:r>
              <a:rPr lang="es-ES_tradnl" dirty="0" smtClean="0"/>
              <a:t>’), el </a:t>
            </a:r>
            <a:r>
              <a:rPr lang="es-ES_tradnl" dirty="0" err="1" smtClean="0"/>
              <a:t>Boletus</a:t>
            </a:r>
            <a:r>
              <a:rPr lang="es-ES_tradnl" dirty="0" smtClean="0"/>
              <a:t> </a:t>
            </a:r>
            <a:r>
              <a:rPr lang="es-ES_tradnl" dirty="0" err="1" smtClean="0"/>
              <a:t>edulis</a:t>
            </a:r>
            <a:r>
              <a:rPr lang="es-ES_tradnl" dirty="0" smtClean="0"/>
              <a:t>, las setas de cardo (</a:t>
            </a:r>
            <a:r>
              <a:rPr lang="es-ES_tradnl" i="1" dirty="0" err="1" smtClean="0"/>
              <a:t>Pleurotus</a:t>
            </a:r>
            <a:r>
              <a:rPr lang="es-ES_tradnl" i="1" dirty="0" smtClean="0"/>
              <a:t> </a:t>
            </a:r>
            <a:r>
              <a:rPr lang="es-ES_tradnl" i="1" dirty="0" err="1" smtClean="0"/>
              <a:t>Eryngii</a:t>
            </a:r>
            <a:r>
              <a:rPr lang="es-ES_tradnl" dirty="0" smtClean="0"/>
              <a:t>), la colmenilla (</a:t>
            </a:r>
            <a:r>
              <a:rPr lang="es-ES_tradnl" i="1" dirty="0" err="1" smtClean="0"/>
              <a:t>Morchella</a:t>
            </a:r>
            <a:r>
              <a:rPr lang="es-ES_tradnl" i="1" dirty="0" smtClean="0"/>
              <a:t> elata</a:t>
            </a:r>
            <a:r>
              <a:rPr lang="es-ES_tradnl" dirty="0" smtClean="0"/>
              <a:t>), el rebozuelo (</a:t>
            </a:r>
            <a:r>
              <a:rPr lang="es-ES_tradnl" i="1" dirty="0" err="1" smtClean="0"/>
              <a:t>Cantharellus</a:t>
            </a:r>
            <a:r>
              <a:rPr lang="es-ES_tradnl" i="1" dirty="0" smtClean="0"/>
              <a:t> </a:t>
            </a:r>
            <a:r>
              <a:rPr lang="es-ES_tradnl" i="1" dirty="0" err="1" smtClean="0"/>
              <a:t>cibarus</a:t>
            </a:r>
            <a:r>
              <a:rPr lang="es-ES_tradnl" dirty="0" smtClean="0"/>
              <a:t>), la carbonera (</a:t>
            </a:r>
            <a:r>
              <a:rPr lang="es-ES_tradnl" i="1" dirty="0" err="1" smtClean="0"/>
              <a:t>Russula</a:t>
            </a:r>
            <a:r>
              <a:rPr lang="es-ES_tradnl" i="1" dirty="0" smtClean="0"/>
              <a:t> </a:t>
            </a:r>
            <a:r>
              <a:rPr lang="es-ES_tradnl" i="1" dirty="0" err="1" smtClean="0"/>
              <a:t>cyanoxantha</a:t>
            </a:r>
            <a:r>
              <a:rPr lang="es-ES_tradnl" dirty="0" smtClean="0"/>
              <a:t>), las senderuelas o </a:t>
            </a:r>
            <a:r>
              <a:rPr lang="es-ES_tradnl" dirty="0" err="1" smtClean="0"/>
              <a:t>muchardinas</a:t>
            </a:r>
            <a:r>
              <a:rPr lang="es-ES_tradnl" dirty="0" smtClean="0"/>
              <a:t> (</a:t>
            </a:r>
            <a:r>
              <a:rPr lang="es-ES_tradnl" i="1" dirty="0" err="1" smtClean="0"/>
              <a:t>Marasmius</a:t>
            </a:r>
            <a:r>
              <a:rPr lang="es-ES_tradnl" i="1" dirty="0" smtClean="0"/>
              <a:t> </a:t>
            </a:r>
            <a:r>
              <a:rPr lang="es-ES_tradnl" i="1" dirty="0" err="1" smtClean="0"/>
              <a:t>oreades</a:t>
            </a:r>
            <a:r>
              <a:rPr lang="es-ES_tradnl" dirty="0" smtClean="0"/>
              <a:t>), o la afamada </a:t>
            </a:r>
            <a:r>
              <a:rPr lang="es-ES_tradnl" i="1" dirty="0" smtClean="0"/>
              <a:t>Amanita </a:t>
            </a:r>
            <a:r>
              <a:rPr lang="es-ES_tradnl" i="1" dirty="0" err="1" smtClean="0"/>
              <a:t>cesarea</a:t>
            </a:r>
            <a:r>
              <a:rPr lang="es-ES_tradnl" dirty="0" smtClean="0"/>
              <a:t>, cuyos efectos embriagadores sobre el paladar humano nada tienen que ver con los provocados por sus terrible prima </a:t>
            </a:r>
            <a:r>
              <a:rPr lang="es-ES_tradnl" dirty="0" err="1" smtClean="0"/>
              <a:t>phalloides</a:t>
            </a:r>
            <a:r>
              <a:rPr lang="es-ES_tradnl" dirty="0" smtClean="0"/>
              <a:t>.</a:t>
            </a:r>
          </a:p>
          <a:p>
            <a:r>
              <a:rPr lang="es-ES_tradnl" sz="1200" kern="1200" dirty="0" err="1" smtClean="0">
                <a:solidFill>
                  <a:schemeClr val="tx1"/>
                </a:solidFill>
                <a:latin typeface="+mn-lt"/>
                <a:ea typeface="+mn-ea"/>
                <a:cs typeface="+mn-cs"/>
              </a:rPr>
              <a:t>Macrolepiota</a:t>
            </a:r>
            <a:endParaRPr lang="es-ES_tradnl" dirty="0" smtClean="0"/>
          </a:p>
          <a:p>
            <a:r>
              <a:rPr lang="es-ES_tradnl" dirty="0" smtClean="0"/>
              <a:t>Disfrutemos en nuestro caminar por el bosque de ese espectáculo que nos ofrecen estas ‘hadas’ de la Naturaleza. De ese milagro que es la maravilla de lo efímero, doblemente bello, por hermoso y por breve. Bajo las encinas y los robles, donde las </a:t>
            </a:r>
            <a:r>
              <a:rPr lang="es-ES_tradnl" i="1" dirty="0" err="1" smtClean="0"/>
              <a:t>macrolepiotas</a:t>
            </a:r>
            <a:r>
              <a:rPr lang="es-ES_tradnl" dirty="0" smtClean="0"/>
              <a:t> nos saludan, con sus orgullosas sombrillas de porte impresionante. En los pinares que visten las sierras sorianas y que dan cobijo a una de las más ricas variedades micológicas del suelo ibérico. Donde las setas surgen aquí y allá, entre sombras y luces. Unas, medio escondidas, semienterradas en el humus, el ‘humano’ que es el suelo que abraza a sus hijas que brotan de él, esquivas al ojo avizor, entre la magia de la flora edáfica. Otras, mostrándose en todo su esplendor al abrigo de troncos y piedras, o en los claros ocultos de las selvas. </a:t>
            </a:r>
            <a:r>
              <a:rPr lang="es-ES_tradnl" b="1" dirty="0" smtClean="0"/>
              <a:t>Manando de la tierra las fragancias almizcladas y perfumando el aire</a:t>
            </a:r>
            <a:r>
              <a:rPr lang="es-ES_tradnl" dirty="0" smtClean="0"/>
              <a:t>. Evocando visiones de mayor calado y autenticidad que aquellas cuyos efectos se disuelven con el paso del tiempo. </a:t>
            </a:r>
            <a:r>
              <a:rPr lang="es-ES_tradnl" b="1" dirty="0" smtClean="0"/>
              <a:t>Efluvios que quedan para siempre impregnados en la pituitaria del alma.</a:t>
            </a:r>
          </a:p>
          <a:p>
            <a:endParaRPr lang="es-ES_tradnl" b="1" dirty="0" smtClean="0"/>
          </a:p>
          <a:p>
            <a:r>
              <a:rPr lang="es-ES" dirty="0" smtClean="0">
                <a:solidFill>
                  <a:prstClr val="black"/>
                </a:solidFill>
              </a:rPr>
              <a:t>Es la ciencia que trata el estudio de los hongos. </a:t>
            </a:r>
            <a:r>
              <a:rPr lang="es-ES" dirty="0" err="1" smtClean="0">
                <a:solidFill>
                  <a:prstClr val="black"/>
                </a:solidFill>
              </a:rPr>
              <a:t>Elias</a:t>
            </a:r>
            <a:r>
              <a:rPr lang="es-ES" dirty="0" smtClean="0">
                <a:solidFill>
                  <a:prstClr val="black"/>
                </a:solidFill>
              </a:rPr>
              <a:t> Magnus </a:t>
            </a:r>
            <a:r>
              <a:rPr lang="es-ES" dirty="0" err="1" smtClean="0">
                <a:solidFill>
                  <a:prstClr val="black"/>
                </a:solidFill>
              </a:rPr>
              <a:t>Fries</a:t>
            </a:r>
            <a:r>
              <a:rPr lang="es-ES" dirty="0" smtClean="0">
                <a:solidFill>
                  <a:prstClr val="black"/>
                </a:solidFill>
              </a:rPr>
              <a:t>, sueco, fue el principal impulsor de la Micología. Clasificó unas 2500 especies, ayudado por anteriores investigaciones de Linneo, </a:t>
            </a:r>
            <a:r>
              <a:rPr lang="es-ES" dirty="0" err="1" smtClean="0">
                <a:solidFill>
                  <a:prstClr val="black"/>
                </a:solidFill>
              </a:rPr>
              <a:t>Albertini</a:t>
            </a:r>
            <a:r>
              <a:rPr lang="es-ES" dirty="0" smtClean="0">
                <a:solidFill>
                  <a:prstClr val="black"/>
                </a:solidFill>
              </a:rPr>
              <a:t> y </a:t>
            </a:r>
            <a:r>
              <a:rPr lang="es-ES" dirty="0" err="1" smtClean="0">
                <a:solidFill>
                  <a:prstClr val="black"/>
                </a:solidFill>
              </a:rPr>
              <a:t>Scheweinitz</a:t>
            </a:r>
            <a:endParaRPr lang="es-ES_tradnl" dirty="0" smtClean="0"/>
          </a:p>
          <a:p>
            <a:endParaRPr lang="es-ES" dirty="0"/>
          </a:p>
        </p:txBody>
      </p:sp>
      <p:sp>
        <p:nvSpPr>
          <p:cNvPr id="4" name="3 Marcador de número de diapositiva"/>
          <p:cNvSpPr>
            <a:spLocks noGrp="1"/>
          </p:cNvSpPr>
          <p:nvPr>
            <p:ph type="sldNum" sz="quarter" idx="10"/>
          </p:nvPr>
        </p:nvSpPr>
        <p:spPr/>
        <p:txBody>
          <a:bodyPr/>
          <a:lstStyle/>
          <a:p>
            <a:fld id="{5F6E1807-FBB3-4876-8578-4EB7848D242A}" type="slidenum">
              <a:rPr lang="es-ES_tradnl" smtClean="0"/>
              <a:pPr/>
              <a:t>1</a:t>
            </a:fld>
            <a:endParaRPr lang="es-ES_trad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6A0E134F-0A32-4676-B362-D85691333433}" type="slidenum">
              <a:rPr lang="es-ES" smtClean="0"/>
              <a:t>11</a:t>
            </a:fld>
            <a:endParaRPr lang="es-ES"/>
          </a:p>
        </p:txBody>
      </p:sp>
    </p:spTree>
    <p:extLst>
      <p:ext uri="{BB962C8B-B14F-4D97-AF65-F5344CB8AC3E}">
        <p14:creationId xmlns:p14="http://schemas.microsoft.com/office/powerpoint/2010/main" val="2141423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6A0E134F-0A32-4676-B362-D85691333433}" type="slidenum">
              <a:rPr lang="es-ES" smtClean="0"/>
              <a:t>12</a:t>
            </a:fld>
            <a:endParaRPr lang="es-ES"/>
          </a:p>
        </p:txBody>
      </p:sp>
    </p:spTree>
    <p:extLst>
      <p:ext uri="{BB962C8B-B14F-4D97-AF65-F5344CB8AC3E}">
        <p14:creationId xmlns:p14="http://schemas.microsoft.com/office/powerpoint/2010/main" val="2141423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6A0E134F-0A32-4676-B362-D85691333433}" type="slidenum">
              <a:rPr lang="es-ES" smtClean="0"/>
              <a:t>13</a:t>
            </a:fld>
            <a:endParaRPr lang="es-ES"/>
          </a:p>
        </p:txBody>
      </p:sp>
    </p:spTree>
    <p:extLst>
      <p:ext uri="{BB962C8B-B14F-4D97-AF65-F5344CB8AC3E}">
        <p14:creationId xmlns:p14="http://schemas.microsoft.com/office/powerpoint/2010/main" val="2141423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Parásitos </a:t>
            </a:r>
            <a:r>
              <a:rPr lang="es-ES" dirty="0" err="1" smtClean="0"/>
              <a:t>biótrofos</a:t>
            </a:r>
            <a:r>
              <a:rPr lang="es-ES" dirty="0" smtClean="0"/>
              <a:t>: Obtienen sus nutrientes</a:t>
            </a:r>
            <a:r>
              <a:rPr lang="es-ES" baseline="0" dirty="0" smtClean="0"/>
              <a:t> de células </a:t>
            </a:r>
            <a:r>
              <a:rPr lang="es-ES" baseline="0" dirty="0" err="1" smtClean="0"/>
              <a:t>huesped</a:t>
            </a:r>
            <a:r>
              <a:rPr lang="es-ES" baseline="0" dirty="0" smtClean="0"/>
              <a:t> vivas. Establece equilibrio entre el hongo y el </a:t>
            </a:r>
            <a:r>
              <a:rPr lang="es-ES" baseline="0" dirty="0" err="1" smtClean="0"/>
              <a:t>huesped</a:t>
            </a:r>
            <a:r>
              <a:rPr lang="es-ES" baseline="0" dirty="0" smtClean="0"/>
              <a:t>, ya que si el hongo mata a este, mueren ambos</a:t>
            </a:r>
          </a:p>
          <a:p>
            <a:r>
              <a:rPr lang="es-ES" baseline="0" dirty="0" smtClean="0"/>
              <a:t>Otro tipo de parásitos destruyen la célula parasitada </a:t>
            </a:r>
            <a:r>
              <a:rPr lang="es-ES" baseline="0" dirty="0" err="1" smtClean="0"/>
              <a:t>despues</a:t>
            </a:r>
            <a:r>
              <a:rPr lang="es-ES" baseline="0" dirty="0" smtClean="0"/>
              <a:t> de invadirla, aprovechando sus nutrientes posteriormente (</a:t>
            </a:r>
            <a:r>
              <a:rPr lang="es-ES" baseline="0" dirty="0" err="1" smtClean="0"/>
              <a:t>Armillaria</a:t>
            </a:r>
            <a:r>
              <a:rPr lang="es-ES" baseline="0" dirty="0" smtClean="0"/>
              <a:t>)</a:t>
            </a:r>
          </a:p>
          <a:p>
            <a:r>
              <a:rPr lang="es-ES" baseline="0" dirty="0" smtClean="0"/>
              <a:t>Parasitismo de unos hongos sobre otros</a:t>
            </a:r>
          </a:p>
          <a:p>
            <a:endParaRPr lang="es-ES" baseline="0" dirty="0" smtClean="0"/>
          </a:p>
          <a:p>
            <a:r>
              <a:rPr lang="es-ES" baseline="0" dirty="0" err="1" smtClean="0"/>
              <a:t>Saprófits</a:t>
            </a:r>
            <a:r>
              <a:rPr lang="es-ES" baseline="0" dirty="0" smtClean="0"/>
              <a:t> destruyen fuentes de carbono complejas como celulosa, lignina o almidón convirtiendo las en más </a:t>
            </a:r>
            <a:r>
              <a:rPr lang="es-ES" baseline="0" dirty="0" err="1" smtClean="0"/>
              <a:t>facilmente</a:t>
            </a:r>
            <a:r>
              <a:rPr lang="es-ES" baseline="0" dirty="0" smtClean="0"/>
              <a:t> asimilables como azúcares o aminoácidos.</a:t>
            </a:r>
          </a:p>
          <a:p>
            <a:r>
              <a:rPr lang="es-ES" baseline="0" dirty="0" smtClean="0"/>
              <a:t>Algunos de los saprófitos son muy valorados como champiñón, </a:t>
            </a:r>
            <a:r>
              <a:rPr lang="es-ES" baseline="0" dirty="0" err="1" smtClean="0"/>
              <a:t>senderilla</a:t>
            </a:r>
            <a:r>
              <a:rPr lang="es-ES" baseline="0" dirty="0" smtClean="0"/>
              <a:t> o </a:t>
            </a:r>
            <a:r>
              <a:rPr lang="es-ES" baseline="0" dirty="0" err="1" smtClean="0"/>
              <a:t>macrolepiota</a:t>
            </a:r>
            <a:endParaRPr lang="es-ES" baseline="0" dirty="0" smtClean="0"/>
          </a:p>
          <a:p>
            <a:r>
              <a:rPr lang="es-ES" baseline="0" dirty="0" smtClean="0"/>
              <a:t> </a:t>
            </a:r>
          </a:p>
          <a:p>
            <a:r>
              <a:rPr lang="es-ES" baseline="0" dirty="0" smtClean="0"/>
              <a:t>Se distinguen 7 tipos de micorrizas.</a:t>
            </a:r>
          </a:p>
          <a:p>
            <a:r>
              <a:rPr lang="es-ES" baseline="0" dirty="0" smtClean="0"/>
              <a:t>Las </a:t>
            </a:r>
            <a:r>
              <a:rPr lang="es-ES" baseline="0" dirty="0" err="1" smtClean="0"/>
              <a:t>ectomicorrizas</a:t>
            </a:r>
            <a:r>
              <a:rPr lang="es-ES" baseline="0" dirty="0" smtClean="0"/>
              <a:t> se reconocen por la presencia de una cubierta blanquecina alrededor de la </a:t>
            </a:r>
            <a:r>
              <a:rPr lang="es-ES" baseline="0" dirty="0" err="1" smtClean="0"/>
              <a:t>raiz</a:t>
            </a:r>
            <a:r>
              <a:rPr lang="es-ES" baseline="0" dirty="0" smtClean="0"/>
              <a:t> llamada manto </a:t>
            </a:r>
            <a:endParaRPr lang="es-ES" dirty="0"/>
          </a:p>
        </p:txBody>
      </p:sp>
      <p:sp>
        <p:nvSpPr>
          <p:cNvPr id="4" name="3 Marcador de número de diapositiva"/>
          <p:cNvSpPr>
            <a:spLocks noGrp="1"/>
          </p:cNvSpPr>
          <p:nvPr>
            <p:ph type="sldNum" sz="quarter" idx="10"/>
          </p:nvPr>
        </p:nvSpPr>
        <p:spPr/>
        <p:txBody>
          <a:bodyPr/>
          <a:lstStyle/>
          <a:p>
            <a:fld id="{5F6E1807-FBB3-4876-8578-4EB7848D242A}" type="slidenum">
              <a:rPr lang="es-ES_tradnl" smtClean="0"/>
              <a:pPr/>
              <a:t>3</a:t>
            </a:fld>
            <a:endParaRPr lang="es-ES_trad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smtClean="0">
                <a:solidFill>
                  <a:prstClr val="black"/>
                </a:solidFill>
              </a:rPr>
              <a:t>Es el conjunto de técnicas forestales dedicadas a realizar tratamientos en el monte con el fin de conservar y mejorar las producciones de hongos silvestres comestibles.</a:t>
            </a:r>
            <a:endParaRPr kumimoji="0" lang="es-ES" i="0" u="none" strike="noStrike" kern="1200" cap="none" spc="0" normalizeH="0" baseline="0" noProof="0" dirty="0" smtClean="0">
              <a:ln>
                <a:noFill/>
              </a:ln>
              <a:solidFill>
                <a:prstClr val="black"/>
              </a:solidFill>
              <a:effectLst/>
              <a:uLnTx/>
              <a:uFillTx/>
              <a:latin typeface="+mn-lt"/>
              <a:ea typeface="+mn-ea"/>
              <a:cs typeface="+mn-cs"/>
            </a:endParaRPr>
          </a:p>
          <a:p>
            <a:endParaRPr lang="es-E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smtClean="0">
                <a:solidFill>
                  <a:prstClr val="black"/>
                </a:solidFill>
              </a:rPr>
              <a:t>.</a:t>
            </a:r>
            <a:endParaRPr kumimoji="0" lang="es-ES" i="0" u="none" strike="noStrike" kern="1200" cap="none" spc="0" normalizeH="0" baseline="0" noProof="0" dirty="0" smtClean="0">
              <a:ln>
                <a:noFill/>
              </a:ln>
              <a:solidFill>
                <a:prstClr val="black"/>
              </a:solidFill>
              <a:effectLst/>
              <a:uLnTx/>
              <a:uFillTx/>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DD4D3829-512F-48FD-B253-469F84467DF5}" type="slidenum">
              <a:rPr lang="es-ES" smtClean="0"/>
              <a:t>4</a:t>
            </a:fld>
            <a:endParaRPr lang="es-ES"/>
          </a:p>
        </p:txBody>
      </p:sp>
    </p:spTree>
    <p:extLst>
      <p:ext uri="{BB962C8B-B14F-4D97-AF65-F5344CB8AC3E}">
        <p14:creationId xmlns:p14="http://schemas.microsoft.com/office/powerpoint/2010/main" val="1988947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_tradnl" sz="1200" kern="1200" dirty="0" smtClean="0">
                <a:solidFill>
                  <a:schemeClr val="tx1"/>
                </a:solidFill>
                <a:effectLst/>
                <a:latin typeface="+mn-lt"/>
                <a:ea typeface="+mn-ea"/>
                <a:cs typeface="+mn-cs"/>
              </a:rPr>
              <a:t>Para obtener el micelio de </a:t>
            </a:r>
            <a:r>
              <a:rPr lang="es-ES_tradnl" sz="1200" i="1" kern="1200" dirty="0" err="1" smtClean="0">
                <a:solidFill>
                  <a:schemeClr val="tx1"/>
                </a:solidFill>
                <a:effectLst/>
                <a:latin typeface="+mn-lt"/>
                <a:ea typeface="+mn-ea"/>
                <a:cs typeface="+mn-cs"/>
              </a:rPr>
              <a:t>Pleurotus</a:t>
            </a:r>
            <a:r>
              <a:rPr lang="es-ES_tradnl" sz="1200" i="1" kern="1200" dirty="0" smtClean="0">
                <a:solidFill>
                  <a:schemeClr val="tx1"/>
                </a:solidFill>
                <a:effectLst/>
                <a:latin typeface="+mn-lt"/>
                <a:ea typeface="+mn-ea"/>
                <a:cs typeface="+mn-cs"/>
              </a:rPr>
              <a:t> </a:t>
            </a:r>
            <a:r>
              <a:rPr lang="es-ES_tradnl" sz="1200" i="1" kern="1200" dirty="0" err="1" smtClean="0">
                <a:solidFill>
                  <a:schemeClr val="tx1"/>
                </a:solidFill>
                <a:effectLst/>
                <a:latin typeface="+mn-lt"/>
                <a:ea typeface="+mn-ea"/>
                <a:cs typeface="+mn-cs"/>
              </a:rPr>
              <a:t>ostreatus</a:t>
            </a:r>
            <a:r>
              <a:rPr lang="es-ES_tradnl" sz="1200" kern="1200" dirty="0" smtClean="0">
                <a:solidFill>
                  <a:schemeClr val="tx1"/>
                </a:solidFill>
                <a:effectLst/>
                <a:latin typeface="+mn-lt"/>
                <a:ea typeface="+mn-ea"/>
                <a:cs typeface="+mn-cs"/>
              </a:rPr>
              <a:t> necesitamos que la espora se desarrolle, pero primero tenemos que tener espora. La podemos conseguir del sombrero de una de estas </a:t>
            </a:r>
            <a:r>
              <a:rPr lang="es-ES_tradnl" sz="1200" b="1" kern="1200" dirty="0" smtClean="0">
                <a:solidFill>
                  <a:schemeClr val="tx1"/>
                </a:solidFill>
                <a:effectLst/>
                <a:latin typeface="+mn-lt"/>
                <a:ea typeface="+mn-ea"/>
                <a:cs typeface="+mn-cs"/>
              </a:rPr>
              <a:t>setas</a:t>
            </a:r>
            <a:r>
              <a:rPr lang="es-ES_tradnl" sz="1200" kern="1200" dirty="0" smtClean="0">
                <a:solidFill>
                  <a:schemeClr val="tx1"/>
                </a:solidFill>
                <a:effectLst/>
                <a:latin typeface="+mn-lt"/>
                <a:ea typeface="+mn-ea"/>
                <a:cs typeface="+mn-cs"/>
              </a:rPr>
              <a:t>, ¿pero como la extraemos?. Necesitamos una superficie (papel secante para </a:t>
            </a:r>
            <a:r>
              <a:rPr lang="es-ES_tradnl" sz="1200" kern="1200" dirty="0" err="1" smtClean="0">
                <a:solidFill>
                  <a:schemeClr val="tx1"/>
                </a:solidFill>
                <a:effectLst/>
                <a:latin typeface="+mn-lt"/>
                <a:ea typeface="+mn-ea"/>
                <a:cs typeface="+mn-cs"/>
              </a:rPr>
              <a:t>absorver</a:t>
            </a:r>
            <a:r>
              <a:rPr lang="es-ES_tradnl" sz="1200" kern="1200" dirty="0" smtClean="0">
                <a:solidFill>
                  <a:schemeClr val="tx1"/>
                </a:solidFill>
                <a:effectLst/>
                <a:latin typeface="+mn-lt"/>
                <a:ea typeface="+mn-ea"/>
                <a:cs typeface="+mn-cs"/>
              </a:rPr>
              <a:t> el exceso de agua del sombrero) sobre la que depositamos el sombrero, sin el pie y cubrimos con un recipiente o tarro para no crear corriente de aire que se lleven la espora. Al cabo de unas horas tendremos algo parecido a lo que aparece en la fotografía. Es lo que se llama </a:t>
            </a:r>
            <a:r>
              <a:rPr lang="es-ES_tradnl" sz="1200" kern="1200" dirty="0" err="1" smtClean="0">
                <a:solidFill>
                  <a:schemeClr val="tx1"/>
                </a:solidFill>
                <a:effectLst/>
                <a:latin typeface="+mn-lt"/>
                <a:ea typeface="+mn-ea"/>
                <a:cs typeface="+mn-cs"/>
              </a:rPr>
              <a:t>esporografía</a:t>
            </a:r>
            <a:r>
              <a:rPr lang="es-ES_tradnl" sz="1200" kern="1200" dirty="0" smtClean="0">
                <a:solidFill>
                  <a:schemeClr val="tx1"/>
                </a:solidFill>
                <a:effectLst/>
                <a:latin typeface="+mn-lt"/>
                <a:ea typeface="+mn-ea"/>
                <a:cs typeface="+mn-cs"/>
              </a:rPr>
              <a:t>.</a:t>
            </a:r>
            <a:endParaRPr lang="es-E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Una vez extraída la espora debemos incubarla para que germine y se multiplique el micelio. Necesitamos un sustrato y unas determinadas condiciones para poder hacerlo. Necesitaremos:</a:t>
            </a:r>
            <a:endParaRPr lang="es-ES" sz="1200" kern="1200" dirty="0" smtClean="0">
              <a:solidFill>
                <a:schemeClr val="tx1"/>
              </a:solidFill>
              <a:effectLst/>
              <a:latin typeface="+mn-lt"/>
              <a:ea typeface="+mn-ea"/>
              <a:cs typeface="+mn-cs"/>
            </a:endParaRPr>
          </a:p>
          <a:p>
            <a:pPr lvl="0"/>
            <a:r>
              <a:rPr lang="es-ES_tradnl" sz="1200" kern="1200" dirty="0" smtClean="0">
                <a:solidFill>
                  <a:schemeClr val="tx1"/>
                </a:solidFill>
                <a:effectLst/>
                <a:latin typeface="+mn-lt"/>
                <a:ea typeface="+mn-ea"/>
                <a:cs typeface="+mn-cs"/>
              </a:rPr>
              <a:t>Tarros de cristal</a:t>
            </a:r>
            <a:endParaRPr lang="es-ES" sz="1200" kern="1200" dirty="0" smtClean="0">
              <a:solidFill>
                <a:schemeClr val="tx1"/>
              </a:solidFill>
              <a:effectLst/>
              <a:latin typeface="+mn-lt"/>
              <a:ea typeface="+mn-ea"/>
              <a:cs typeface="+mn-cs"/>
            </a:endParaRPr>
          </a:p>
          <a:p>
            <a:pPr lvl="0"/>
            <a:r>
              <a:rPr lang="es-ES_tradnl" sz="1200" kern="1200" dirty="0" smtClean="0">
                <a:solidFill>
                  <a:schemeClr val="tx1"/>
                </a:solidFill>
                <a:effectLst/>
                <a:latin typeface="+mn-lt"/>
                <a:ea typeface="+mn-ea"/>
                <a:cs typeface="+mn-cs"/>
              </a:rPr>
              <a:t>Grano de cereal (trigo, cebada, centeno, arroz…)</a:t>
            </a:r>
            <a:endParaRPr lang="es-ES" sz="1200" kern="1200" dirty="0" smtClean="0">
              <a:solidFill>
                <a:schemeClr val="tx1"/>
              </a:solidFill>
              <a:effectLst/>
              <a:latin typeface="+mn-lt"/>
              <a:ea typeface="+mn-ea"/>
              <a:cs typeface="+mn-cs"/>
            </a:endParaRPr>
          </a:p>
          <a:p>
            <a:pPr lvl="0"/>
            <a:r>
              <a:rPr lang="es-ES_tradnl" sz="1200" kern="1200" dirty="0" smtClean="0">
                <a:solidFill>
                  <a:schemeClr val="tx1"/>
                </a:solidFill>
                <a:effectLst/>
                <a:latin typeface="+mn-lt"/>
                <a:ea typeface="+mn-ea"/>
                <a:cs typeface="+mn-cs"/>
              </a:rPr>
              <a:t>Algodón</a:t>
            </a:r>
            <a:endParaRPr lang="es-E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Como se ha mencionado anteriormente necesitamos esterilizar el material. Hervimos los tarros de cristal durante 1 hora aproximadamente. Hacemos lo mismo con el cereal, lo cocemos durante 45-60 minutos sin que llegue a deshacerse. Si esto ocurriera estaremos destruyendo la fuente de carbono que utilizará el hongo para desarrollarse. Una vez hecho esto dejamos enfriar por lo menos hasta los 25ºC. Llenamos los botes con el grano y distribuimos la espora. Esto se puede hacer disolviendo la misma en un poco de agua (insistiendo en que tiene que ser agua hervida y enfriada) y añadiéndolo al tarro con el cereal. Tapamos el tarro con algodón. ¡Nunca con tapa! NO podemos dejar el medio de cultivo sin aporte de oxígeno. Lo incubaremos a 25º C hasta que el micelio se multiplique y cubra el sustrato.</a:t>
            </a:r>
            <a:endParaRPr lang="es-E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Si por la razón que sea no se puede hacer este paso por falta de tiempo, medios etc., hay empresas que venden micelio granulado listo para ser “sembrado en sustrato directamente”.</a:t>
            </a:r>
            <a:endParaRPr lang="es-ES" sz="1200"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“Siembra” o multiplicación del micelio en el sustrato final</a:t>
            </a:r>
            <a:endParaRPr lang="es-E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Una vez incubado tendremos que sembrarlo o mezclarlo con el sustrato final. El sustrato pueden ser desechos vegetales, serrines, tallos, heno pero lo más recomendable y habitual es usar paja de cereal picada. Mezclamos el contenido de los tarros incubados con paja con una proporción del 3% en peso. Puede parecer repetitivo pero sí, la paja debe ser esterilizada, enfriada y oreada antes de hacer la mezcla. Así que la hervimos durante 1 hora.</a:t>
            </a:r>
            <a:endParaRPr lang="es-E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Después de hacer la mezcla se prensa y se empaca con plástico opaco (bolsa de basura). Esto mantendrá la humedad del sustrato y evitará la exposición a la luz. Una vez hecha la mezcla necesitamos que el micelio se desarrolle e invada el sustrato antes de entrar en fase de producción. </a:t>
            </a:r>
            <a:r>
              <a:rPr lang="es-ES_tradnl" sz="1200" u="sng" kern="1200" dirty="0" smtClean="0">
                <a:solidFill>
                  <a:schemeClr val="tx1"/>
                </a:solidFill>
                <a:effectLst/>
                <a:latin typeface="+mn-lt"/>
                <a:ea typeface="+mn-ea"/>
                <a:cs typeface="+mn-cs"/>
              </a:rPr>
              <a:t>Se mantiene  a 24-27ºC con un 80-90% de humedad.</a:t>
            </a:r>
            <a:endParaRPr lang="es-ES" sz="1200"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Fase de producción del </a:t>
            </a:r>
            <a:r>
              <a:rPr lang="es-ES_tradnl" sz="1200" b="1" i="1" kern="1200" dirty="0" err="1" smtClean="0">
                <a:solidFill>
                  <a:schemeClr val="tx1"/>
                </a:solidFill>
                <a:effectLst/>
                <a:latin typeface="+mn-lt"/>
                <a:ea typeface="+mn-ea"/>
                <a:cs typeface="+mn-cs"/>
              </a:rPr>
              <a:t>Pleurotus</a:t>
            </a:r>
            <a:r>
              <a:rPr lang="es-ES_tradnl" sz="1200" b="1" i="1" kern="1200" dirty="0" smtClean="0">
                <a:solidFill>
                  <a:schemeClr val="tx1"/>
                </a:solidFill>
                <a:effectLst/>
                <a:latin typeface="+mn-lt"/>
                <a:ea typeface="+mn-ea"/>
                <a:cs typeface="+mn-cs"/>
              </a:rPr>
              <a:t> </a:t>
            </a:r>
            <a:r>
              <a:rPr lang="es-ES_tradnl" sz="1200" b="1" i="1" kern="1200" dirty="0" err="1" smtClean="0">
                <a:solidFill>
                  <a:schemeClr val="tx1"/>
                </a:solidFill>
                <a:effectLst/>
                <a:latin typeface="+mn-lt"/>
                <a:ea typeface="+mn-ea"/>
                <a:cs typeface="+mn-cs"/>
              </a:rPr>
              <a:t>ostreatus</a:t>
            </a:r>
            <a:endParaRPr lang="es-E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En este momento tenemos listo todo para entrar en fase de producción. Hacemos unas 6-8 perforaciones de unos 3-4cm de diámetro distribuidas por la superficie de la bolsa. Las condiciones que vamos a necesitar para la fase de producción son:</a:t>
            </a:r>
            <a:endParaRPr lang="es-ES" sz="1200" kern="1200" dirty="0" smtClean="0">
              <a:solidFill>
                <a:schemeClr val="tx1"/>
              </a:solidFill>
              <a:effectLst/>
              <a:latin typeface="+mn-lt"/>
              <a:ea typeface="+mn-ea"/>
              <a:cs typeface="+mn-cs"/>
            </a:endParaRPr>
          </a:p>
          <a:p>
            <a:pPr lvl="0"/>
            <a:r>
              <a:rPr lang="es-ES_tradnl" sz="1200" u="sng" kern="1200" dirty="0" smtClean="0">
                <a:solidFill>
                  <a:schemeClr val="tx1"/>
                </a:solidFill>
                <a:effectLst/>
                <a:latin typeface="+mn-lt"/>
                <a:ea typeface="+mn-ea"/>
                <a:cs typeface="+mn-cs"/>
              </a:rPr>
              <a:t>Temperatura: 11-14 </a:t>
            </a:r>
            <a:r>
              <a:rPr lang="es-ES_tradnl" sz="1200" u="sng" kern="1200" dirty="0" err="1" smtClean="0">
                <a:solidFill>
                  <a:schemeClr val="tx1"/>
                </a:solidFill>
                <a:effectLst/>
                <a:latin typeface="+mn-lt"/>
                <a:ea typeface="+mn-ea"/>
                <a:cs typeface="+mn-cs"/>
              </a:rPr>
              <a:t>ºC</a:t>
            </a:r>
            <a:r>
              <a:rPr lang="es-ES_tradnl" sz="1200" kern="1200" dirty="0" smtClean="0">
                <a:solidFill>
                  <a:schemeClr val="tx1"/>
                </a:solidFill>
                <a:effectLst/>
                <a:latin typeface="+mn-lt"/>
                <a:ea typeface="+mn-ea"/>
                <a:cs typeface="+mn-cs"/>
              </a:rPr>
              <a:t>. Si no se respetan los rangos puede haber consecuencias en el aspecto del producto final.</a:t>
            </a:r>
            <a:endParaRPr lang="es-ES" sz="1200" kern="1200" dirty="0" smtClean="0">
              <a:solidFill>
                <a:schemeClr val="tx1"/>
              </a:solidFill>
              <a:effectLst/>
              <a:latin typeface="+mn-lt"/>
              <a:ea typeface="+mn-ea"/>
              <a:cs typeface="+mn-cs"/>
            </a:endParaRPr>
          </a:p>
          <a:p>
            <a:pPr lvl="0"/>
            <a:r>
              <a:rPr lang="es-ES_tradnl" sz="1200" u="sng" kern="1200" dirty="0" smtClean="0">
                <a:solidFill>
                  <a:schemeClr val="tx1"/>
                </a:solidFill>
                <a:effectLst/>
                <a:latin typeface="+mn-lt"/>
                <a:ea typeface="+mn-ea"/>
                <a:cs typeface="+mn-cs"/>
              </a:rPr>
              <a:t>Humedad</a:t>
            </a:r>
            <a:r>
              <a:rPr lang="es-ES_tradnl" sz="1200" kern="1200" dirty="0" smtClean="0">
                <a:solidFill>
                  <a:schemeClr val="tx1"/>
                </a:solidFill>
                <a:effectLst/>
                <a:latin typeface="+mn-lt"/>
                <a:ea typeface="+mn-ea"/>
                <a:cs typeface="+mn-cs"/>
              </a:rPr>
              <a:t>: hasta un 95% para la formación de </a:t>
            </a:r>
            <a:r>
              <a:rPr lang="es-ES_tradnl" sz="1200" kern="1200" dirty="0" err="1" smtClean="0">
                <a:solidFill>
                  <a:schemeClr val="tx1"/>
                </a:solidFill>
                <a:effectLst/>
                <a:latin typeface="+mn-lt"/>
                <a:ea typeface="+mn-ea"/>
                <a:cs typeface="+mn-cs"/>
              </a:rPr>
              <a:t>primordios</a:t>
            </a:r>
            <a:r>
              <a:rPr lang="es-ES_tradnl" sz="1200" kern="1200" dirty="0" smtClean="0">
                <a:solidFill>
                  <a:schemeClr val="tx1"/>
                </a:solidFill>
                <a:effectLst/>
                <a:latin typeface="+mn-lt"/>
                <a:ea typeface="+mn-ea"/>
                <a:cs typeface="+mn-cs"/>
              </a:rPr>
              <a:t>. </a:t>
            </a:r>
            <a:r>
              <a:rPr lang="es-ES_tradnl" sz="1200" u="sng" kern="1200" dirty="0" smtClean="0">
                <a:solidFill>
                  <a:schemeClr val="tx1"/>
                </a:solidFill>
                <a:effectLst/>
                <a:latin typeface="+mn-lt"/>
                <a:ea typeface="+mn-ea"/>
                <a:cs typeface="+mn-cs"/>
              </a:rPr>
              <a:t>Entre 70-75% en plena producción</a:t>
            </a:r>
            <a:r>
              <a:rPr lang="es-ES_tradnl" sz="1200" kern="1200" dirty="0" smtClean="0">
                <a:solidFill>
                  <a:schemeClr val="tx1"/>
                </a:solidFill>
                <a:effectLst/>
                <a:latin typeface="+mn-lt"/>
                <a:ea typeface="+mn-ea"/>
                <a:cs typeface="+mn-cs"/>
              </a:rPr>
              <a:t>. En </a:t>
            </a:r>
            <a:r>
              <a:rPr lang="es-ES_tradnl" sz="1200" kern="1200" dirty="0" err="1" smtClean="0">
                <a:solidFill>
                  <a:schemeClr val="tx1"/>
                </a:solidFill>
                <a:effectLst/>
                <a:latin typeface="+mn-lt"/>
                <a:ea typeface="+mn-ea"/>
                <a:cs typeface="+mn-cs"/>
              </a:rPr>
              <a:t>Agromática</a:t>
            </a:r>
            <a:r>
              <a:rPr lang="es-ES_tradnl" sz="1200" kern="1200" dirty="0" smtClean="0">
                <a:solidFill>
                  <a:schemeClr val="tx1"/>
                </a:solidFill>
                <a:effectLst/>
                <a:latin typeface="+mn-lt"/>
                <a:ea typeface="+mn-ea"/>
                <a:cs typeface="+mn-cs"/>
              </a:rPr>
              <a:t> hemos colocado el fardo de paja encima de un poco de tierra mojada para que mantenga la humedad. Se pulverizó el ambiente 2 veces al día.</a:t>
            </a:r>
            <a:endParaRPr lang="es-ES" sz="1200" kern="1200" dirty="0" smtClean="0">
              <a:solidFill>
                <a:schemeClr val="tx1"/>
              </a:solidFill>
              <a:effectLst/>
              <a:latin typeface="+mn-lt"/>
              <a:ea typeface="+mn-ea"/>
              <a:cs typeface="+mn-cs"/>
            </a:endParaRPr>
          </a:p>
          <a:p>
            <a:pPr lvl="0"/>
            <a:r>
              <a:rPr lang="es-ES_tradnl" sz="1200" u="sng" kern="1200" dirty="0" smtClean="0">
                <a:solidFill>
                  <a:schemeClr val="tx1"/>
                </a:solidFill>
                <a:effectLst/>
                <a:latin typeface="+mn-lt"/>
                <a:ea typeface="+mn-ea"/>
                <a:cs typeface="+mn-cs"/>
              </a:rPr>
              <a:t>Ventilación</a:t>
            </a:r>
            <a:r>
              <a:rPr lang="es-ES_tradnl" sz="1200" kern="1200" dirty="0" smtClean="0">
                <a:solidFill>
                  <a:schemeClr val="tx1"/>
                </a:solidFill>
                <a:effectLst/>
                <a:latin typeface="+mn-lt"/>
                <a:ea typeface="+mn-ea"/>
                <a:cs typeface="+mn-cs"/>
              </a:rPr>
              <a:t>: Se necesita ventilación  moderada. Hay datos concretos pero difíciles de aplicar a niveles domésticos. Pero por si alguien necesita el dato. 150-250 m3/h ·</a:t>
            </a:r>
            <a:r>
              <a:rPr lang="es-ES_tradnl" sz="1200" kern="1200" dirty="0" err="1" smtClean="0">
                <a:solidFill>
                  <a:schemeClr val="tx1"/>
                </a:solidFill>
                <a:effectLst/>
                <a:latin typeface="+mn-lt"/>
                <a:ea typeface="+mn-ea"/>
                <a:cs typeface="+mn-cs"/>
              </a:rPr>
              <a:t>Tn</a:t>
            </a:r>
            <a:endParaRPr lang="es-ES" sz="1200" kern="1200" dirty="0" smtClean="0">
              <a:solidFill>
                <a:schemeClr val="tx1"/>
              </a:solidFill>
              <a:effectLst/>
              <a:latin typeface="+mn-lt"/>
              <a:ea typeface="+mn-ea"/>
              <a:cs typeface="+mn-cs"/>
            </a:endParaRPr>
          </a:p>
          <a:p>
            <a:pPr lvl="0"/>
            <a:r>
              <a:rPr lang="es-ES_tradnl" sz="1200" u="sng" kern="1200" dirty="0" smtClean="0">
                <a:solidFill>
                  <a:schemeClr val="tx1"/>
                </a:solidFill>
                <a:effectLst/>
                <a:latin typeface="+mn-lt"/>
                <a:ea typeface="+mn-ea"/>
                <a:cs typeface="+mn-cs"/>
              </a:rPr>
              <a:t>Luz: 8-12h de luz natural o artificial</a:t>
            </a:r>
            <a:r>
              <a:rPr lang="es-ES_tradnl" sz="1200" kern="1200" dirty="0" smtClean="0">
                <a:solidFill>
                  <a:schemeClr val="tx1"/>
                </a:solidFill>
                <a:effectLst/>
                <a:latin typeface="+mn-lt"/>
                <a:ea typeface="+mn-ea"/>
                <a:cs typeface="+mn-cs"/>
              </a:rPr>
              <a:t>. Si es artificial son preferibles los fluorescentes. (Nosotros hemos utilizado una lámpara fluorescente con programador)</a:t>
            </a:r>
            <a:endParaRPr lang="es-E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En unos días empezarán a generarse los </a:t>
            </a:r>
            <a:r>
              <a:rPr lang="es-ES_tradnl" sz="1200" kern="1200" dirty="0" err="1" smtClean="0">
                <a:solidFill>
                  <a:schemeClr val="tx1"/>
                </a:solidFill>
                <a:effectLst/>
                <a:latin typeface="+mn-lt"/>
                <a:ea typeface="+mn-ea"/>
                <a:cs typeface="+mn-cs"/>
              </a:rPr>
              <a:t>primordios</a:t>
            </a:r>
            <a:r>
              <a:rPr lang="es-ES_tradnl" sz="1200" kern="1200" dirty="0" smtClean="0">
                <a:solidFill>
                  <a:schemeClr val="tx1"/>
                </a:solidFill>
                <a:effectLst/>
                <a:latin typeface="+mn-lt"/>
                <a:ea typeface="+mn-ea"/>
                <a:cs typeface="+mn-cs"/>
              </a:rPr>
              <a:t> y en un par de semanas ¡tendremos una exquisita producción de</a:t>
            </a:r>
            <a:r>
              <a:rPr lang="es-ES_tradnl" sz="1200" b="1" i="1" kern="1200" dirty="0" smtClean="0">
                <a:solidFill>
                  <a:schemeClr val="tx1"/>
                </a:solidFill>
                <a:effectLst/>
                <a:latin typeface="+mn-lt"/>
                <a:ea typeface="+mn-ea"/>
                <a:cs typeface="+mn-cs"/>
              </a:rPr>
              <a:t> </a:t>
            </a:r>
            <a:r>
              <a:rPr lang="es-ES_tradnl" sz="1200" b="1" i="1" kern="1200" dirty="0" err="1" smtClean="0">
                <a:solidFill>
                  <a:schemeClr val="tx1"/>
                </a:solidFill>
                <a:effectLst/>
                <a:latin typeface="+mn-lt"/>
                <a:ea typeface="+mn-ea"/>
                <a:cs typeface="+mn-cs"/>
              </a:rPr>
              <a:t>Pleurotus</a:t>
            </a:r>
            <a:r>
              <a:rPr lang="es-ES_tradnl" sz="1200" b="1" i="1" kern="1200" dirty="0" smtClean="0">
                <a:solidFill>
                  <a:schemeClr val="tx1"/>
                </a:solidFill>
                <a:effectLst/>
                <a:latin typeface="+mn-lt"/>
                <a:ea typeface="+mn-ea"/>
                <a:cs typeface="+mn-cs"/>
              </a:rPr>
              <a:t> </a:t>
            </a:r>
            <a:r>
              <a:rPr lang="es-ES_tradnl" sz="1200" b="1" i="1" kern="1200" dirty="0" err="1" smtClean="0">
                <a:solidFill>
                  <a:schemeClr val="tx1"/>
                </a:solidFill>
                <a:effectLst/>
                <a:latin typeface="+mn-lt"/>
                <a:ea typeface="+mn-ea"/>
                <a:cs typeface="+mn-cs"/>
              </a:rPr>
              <a:t>ostreatus</a:t>
            </a:r>
            <a:r>
              <a:rPr lang="es-ES_tradnl" sz="1200" b="1" i="1"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No es difícil que la primera vez no salga o se contamine el micelio con otros microorganismos. Si os resulta difícil la fase de preparación o simplemente queréis pasar directamente a la fase de producción siempre podéis acudir a empresas que se dedican a la venta de fardos de paja inoculados y preparados para producir en el momento. En </a:t>
            </a:r>
            <a:r>
              <a:rPr lang="es-ES_tradnl" sz="1200" kern="1200" dirty="0" err="1" smtClean="0">
                <a:solidFill>
                  <a:schemeClr val="tx1"/>
                </a:solidFill>
                <a:effectLst/>
                <a:latin typeface="+mn-lt"/>
                <a:ea typeface="+mn-ea"/>
                <a:cs typeface="+mn-cs"/>
              </a:rPr>
              <a:t>Agromática</a:t>
            </a:r>
            <a:r>
              <a:rPr lang="es-ES_tradnl" sz="1200" kern="1200" dirty="0" smtClean="0">
                <a:solidFill>
                  <a:schemeClr val="tx1"/>
                </a:solidFill>
                <a:effectLst/>
                <a:latin typeface="+mn-lt"/>
                <a:ea typeface="+mn-ea"/>
                <a:cs typeface="+mn-cs"/>
              </a:rPr>
              <a:t> hemos hecho esto último para que veáis de una forma rápida la evolución de crecimiento y el resultado final.</a:t>
            </a:r>
            <a:endParaRPr lang="es-ES" sz="1200" kern="1200" smtClean="0">
              <a:solidFill>
                <a:schemeClr val="tx1"/>
              </a:solidFill>
              <a:effectLst/>
              <a:latin typeface="+mn-lt"/>
              <a:ea typeface="+mn-ea"/>
              <a:cs typeface="+mn-cs"/>
            </a:endParaRPr>
          </a:p>
          <a:p>
            <a:endParaRPr lang="es-ES"/>
          </a:p>
        </p:txBody>
      </p:sp>
      <p:sp>
        <p:nvSpPr>
          <p:cNvPr id="4" name="3 Marcador de número de diapositiva"/>
          <p:cNvSpPr>
            <a:spLocks noGrp="1"/>
          </p:cNvSpPr>
          <p:nvPr>
            <p:ph type="sldNum" sz="quarter" idx="10"/>
          </p:nvPr>
        </p:nvSpPr>
        <p:spPr/>
        <p:txBody>
          <a:bodyPr/>
          <a:lstStyle/>
          <a:p>
            <a:fld id="{6A0E134F-0A32-4676-B362-D85691333433}" type="slidenum">
              <a:rPr lang="es-ES" smtClean="0"/>
              <a:t>5</a:t>
            </a:fld>
            <a:endParaRPr lang="es-ES"/>
          </a:p>
        </p:txBody>
      </p:sp>
    </p:spTree>
    <p:extLst>
      <p:ext uri="{BB962C8B-B14F-4D97-AF65-F5344CB8AC3E}">
        <p14:creationId xmlns:p14="http://schemas.microsoft.com/office/powerpoint/2010/main" val="2141423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_tradnl" sz="1200" kern="1200" dirty="0" smtClean="0">
                <a:solidFill>
                  <a:schemeClr val="tx1"/>
                </a:solidFill>
                <a:effectLst/>
                <a:latin typeface="+mn-lt"/>
                <a:ea typeface="+mn-ea"/>
                <a:cs typeface="+mn-cs"/>
              </a:rPr>
              <a:t>Para obtener el micelio de </a:t>
            </a:r>
            <a:r>
              <a:rPr lang="es-ES_tradnl" sz="1200" i="1" kern="1200" dirty="0" err="1" smtClean="0">
                <a:solidFill>
                  <a:schemeClr val="tx1"/>
                </a:solidFill>
                <a:effectLst/>
                <a:latin typeface="+mn-lt"/>
                <a:ea typeface="+mn-ea"/>
                <a:cs typeface="+mn-cs"/>
              </a:rPr>
              <a:t>Pleurotus</a:t>
            </a:r>
            <a:r>
              <a:rPr lang="es-ES_tradnl" sz="1200" i="1" kern="1200" dirty="0" smtClean="0">
                <a:solidFill>
                  <a:schemeClr val="tx1"/>
                </a:solidFill>
                <a:effectLst/>
                <a:latin typeface="+mn-lt"/>
                <a:ea typeface="+mn-ea"/>
                <a:cs typeface="+mn-cs"/>
              </a:rPr>
              <a:t> </a:t>
            </a:r>
            <a:r>
              <a:rPr lang="es-ES_tradnl" sz="1200" i="1" kern="1200" dirty="0" err="1" smtClean="0">
                <a:solidFill>
                  <a:schemeClr val="tx1"/>
                </a:solidFill>
                <a:effectLst/>
                <a:latin typeface="+mn-lt"/>
                <a:ea typeface="+mn-ea"/>
                <a:cs typeface="+mn-cs"/>
              </a:rPr>
              <a:t>ostreatus</a:t>
            </a:r>
            <a:r>
              <a:rPr lang="es-ES_tradnl" sz="1200" kern="1200" dirty="0" smtClean="0">
                <a:solidFill>
                  <a:schemeClr val="tx1"/>
                </a:solidFill>
                <a:effectLst/>
                <a:latin typeface="+mn-lt"/>
                <a:ea typeface="+mn-ea"/>
                <a:cs typeface="+mn-cs"/>
              </a:rPr>
              <a:t> necesitamos que la espora se desarrolle, pero primero tenemos que tener espora. La podemos conseguir del sombrero de una de estas </a:t>
            </a:r>
            <a:r>
              <a:rPr lang="es-ES_tradnl" sz="1200" b="1" kern="1200" dirty="0" smtClean="0">
                <a:solidFill>
                  <a:schemeClr val="tx1"/>
                </a:solidFill>
                <a:effectLst/>
                <a:latin typeface="+mn-lt"/>
                <a:ea typeface="+mn-ea"/>
                <a:cs typeface="+mn-cs"/>
              </a:rPr>
              <a:t>setas</a:t>
            </a:r>
            <a:r>
              <a:rPr lang="es-ES_tradnl" sz="1200" kern="1200" dirty="0" smtClean="0">
                <a:solidFill>
                  <a:schemeClr val="tx1"/>
                </a:solidFill>
                <a:effectLst/>
                <a:latin typeface="+mn-lt"/>
                <a:ea typeface="+mn-ea"/>
                <a:cs typeface="+mn-cs"/>
              </a:rPr>
              <a:t>, ¿pero como la extraemos?. Necesitamos una superficie (papel secante para </a:t>
            </a:r>
            <a:r>
              <a:rPr lang="es-ES_tradnl" sz="1200" kern="1200" dirty="0" err="1" smtClean="0">
                <a:solidFill>
                  <a:schemeClr val="tx1"/>
                </a:solidFill>
                <a:effectLst/>
                <a:latin typeface="+mn-lt"/>
                <a:ea typeface="+mn-ea"/>
                <a:cs typeface="+mn-cs"/>
              </a:rPr>
              <a:t>absorver</a:t>
            </a:r>
            <a:r>
              <a:rPr lang="es-ES_tradnl" sz="1200" kern="1200" dirty="0" smtClean="0">
                <a:solidFill>
                  <a:schemeClr val="tx1"/>
                </a:solidFill>
                <a:effectLst/>
                <a:latin typeface="+mn-lt"/>
                <a:ea typeface="+mn-ea"/>
                <a:cs typeface="+mn-cs"/>
              </a:rPr>
              <a:t> el exceso de agua del sombrero) sobre la que depositamos el sombrero, sin el pie y cubrimos con un recipiente o tarro para no crear corriente de aire que se lleven la espora. Al cabo de unas horas tendremos algo parecido a lo que aparece en la fotografía. Es lo que se llama </a:t>
            </a:r>
            <a:r>
              <a:rPr lang="es-ES_tradnl" sz="1200" kern="1200" dirty="0" err="1" smtClean="0">
                <a:solidFill>
                  <a:schemeClr val="tx1"/>
                </a:solidFill>
                <a:effectLst/>
                <a:latin typeface="+mn-lt"/>
                <a:ea typeface="+mn-ea"/>
                <a:cs typeface="+mn-cs"/>
              </a:rPr>
              <a:t>esporografía</a:t>
            </a:r>
            <a:r>
              <a:rPr lang="es-ES_tradnl" sz="1200" kern="1200" dirty="0" smtClean="0">
                <a:solidFill>
                  <a:schemeClr val="tx1"/>
                </a:solidFill>
                <a:effectLst/>
                <a:latin typeface="+mn-lt"/>
                <a:ea typeface="+mn-ea"/>
                <a:cs typeface="+mn-cs"/>
              </a:rPr>
              <a:t>.</a:t>
            </a:r>
            <a:endParaRPr lang="es-E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Una vez extraída la espora debemos incubarla para que germine y se multiplique el micelio. Necesitamos un sustrato y unas determinadas condiciones para poder hacerlo. Necesitaremos:</a:t>
            </a:r>
            <a:endParaRPr lang="es-ES" sz="1200" kern="1200" dirty="0" smtClean="0">
              <a:solidFill>
                <a:schemeClr val="tx1"/>
              </a:solidFill>
              <a:effectLst/>
              <a:latin typeface="+mn-lt"/>
              <a:ea typeface="+mn-ea"/>
              <a:cs typeface="+mn-cs"/>
            </a:endParaRPr>
          </a:p>
          <a:p>
            <a:pPr lvl="0"/>
            <a:r>
              <a:rPr lang="es-ES_tradnl" sz="1200" kern="1200" dirty="0" smtClean="0">
                <a:solidFill>
                  <a:schemeClr val="tx1"/>
                </a:solidFill>
                <a:effectLst/>
                <a:latin typeface="+mn-lt"/>
                <a:ea typeface="+mn-ea"/>
                <a:cs typeface="+mn-cs"/>
              </a:rPr>
              <a:t>Tarros de cristal</a:t>
            </a:r>
            <a:endParaRPr lang="es-ES" sz="1200" kern="1200" dirty="0" smtClean="0">
              <a:solidFill>
                <a:schemeClr val="tx1"/>
              </a:solidFill>
              <a:effectLst/>
              <a:latin typeface="+mn-lt"/>
              <a:ea typeface="+mn-ea"/>
              <a:cs typeface="+mn-cs"/>
            </a:endParaRPr>
          </a:p>
          <a:p>
            <a:pPr lvl="0"/>
            <a:r>
              <a:rPr lang="es-ES_tradnl" sz="1200" kern="1200" dirty="0" smtClean="0">
                <a:solidFill>
                  <a:schemeClr val="tx1"/>
                </a:solidFill>
                <a:effectLst/>
                <a:latin typeface="+mn-lt"/>
                <a:ea typeface="+mn-ea"/>
                <a:cs typeface="+mn-cs"/>
              </a:rPr>
              <a:t>Grano de cereal (trigo, cebada, centeno, arroz…)</a:t>
            </a:r>
            <a:endParaRPr lang="es-ES" sz="1200" kern="1200" dirty="0" smtClean="0">
              <a:solidFill>
                <a:schemeClr val="tx1"/>
              </a:solidFill>
              <a:effectLst/>
              <a:latin typeface="+mn-lt"/>
              <a:ea typeface="+mn-ea"/>
              <a:cs typeface="+mn-cs"/>
            </a:endParaRPr>
          </a:p>
          <a:p>
            <a:pPr lvl="0"/>
            <a:r>
              <a:rPr lang="es-ES_tradnl" sz="1200" kern="1200" dirty="0" smtClean="0">
                <a:solidFill>
                  <a:schemeClr val="tx1"/>
                </a:solidFill>
                <a:effectLst/>
                <a:latin typeface="+mn-lt"/>
                <a:ea typeface="+mn-ea"/>
                <a:cs typeface="+mn-cs"/>
              </a:rPr>
              <a:t>Algodón</a:t>
            </a:r>
            <a:endParaRPr lang="es-E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Como se ha mencionado anteriormente necesitamos esterilizar el material. Hervimos los tarros de cristal durante 1 hora aproximadamente. Hacemos lo mismo con el cereal, lo cocemos durante 45-60 minutos sin que llegue a deshacerse. Si esto ocurriera estaremos destruyendo la fuente de carbono que utilizará el hongo para desarrollarse. Una vez hecho esto dejamos enfriar por lo menos hasta los 25ºC. Llenamos los botes con el grano y distribuimos la espora. Esto se puede hacer disolviendo la misma en un poco de agua (insistiendo en que tiene que ser agua hervida y enfriada) y añadiéndolo al tarro con el cereal. Tapamos el tarro con algodón. ¡Nunca con tapa! NO podemos dejar el medio de cultivo sin aporte de oxígeno. Lo incubaremos a 25º C hasta que el micelio se multiplique y cubra el sustrato.</a:t>
            </a:r>
            <a:endParaRPr lang="es-E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Si por la razón que sea no se puede hacer este paso por falta de tiempo, medios etc., hay empresas que venden micelio granulado listo para ser “sembrado en sustrato directamente”.</a:t>
            </a:r>
            <a:endParaRPr lang="es-ES" sz="1200"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“Siembra” o multiplicación del micelio en el sustrato final</a:t>
            </a:r>
            <a:endParaRPr lang="es-E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Una vez incubado tendremos que sembrarlo o mezclarlo con el sustrato final. El sustrato pueden ser desechos vegetales, serrines, tallos, heno pero lo más recomendable y habitual es usar paja de cereal picada. Mezclamos el contenido de los tarros incubados con paja con una proporción del 3% en peso. Puede parecer repetitivo pero sí, la paja debe ser esterilizada, enfriada y oreada antes de hacer la mezcla. Así que la hervimos durante 1 hora.</a:t>
            </a:r>
            <a:endParaRPr lang="es-E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Después de hacer la mezcla se prensa y se empaca con plástico opaco (bolsa de basura). Esto mantendrá la humedad del sustrato y evitará la exposición a la luz. Una vez hecha la mezcla necesitamos que el micelio se desarrolle e invada el sustrato antes de entrar en fase de producción. </a:t>
            </a:r>
            <a:r>
              <a:rPr lang="es-ES_tradnl" sz="1200" u="sng" kern="1200" dirty="0" smtClean="0">
                <a:solidFill>
                  <a:schemeClr val="tx1"/>
                </a:solidFill>
                <a:effectLst/>
                <a:latin typeface="+mn-lt"/>
                <a:ea typeface="+mn-ea"/>
                <a:cs typeface="+mn-cs"/>
              </a:rPr>
              <a:t>Se mantiene  a 24-27ºC con un 80-90% de humedad.</a:t>
            </a:r>
            <a:endParaRPr lang="es-ES" sz="1200"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Fase de producción del </a:t>
            </a:r>
            <a:r>
              <a:rPr lang="es-ES_tradnl" sz="1200" b="1" i="1" kern="1200" dirty="0" err="1" smtClean="0">
                <a:solidFill>
                  <a:schemeClr val="tx1"/>
                </a:solidFill>
                <a:effectLst/>
                <a:latin typeface="+mn-lt"/>
                <a:ea typeface="+mn-ea"/>
                <a:cs typeface="+mn-cs"/>
              </a:rPr>
              <a:t>Pleurotus</a:t>
            </a:r>
            <a:r>
              <a:rPr lang="es-ES_tradnl" sz="1200" b="1" i="1" kern="1200" dirty="0" smtClean="0">
                <a:solidFill>
                  <a:schemeClr val="tx1"/>
                </a:solidFill>
                <a:effectLst/>
                <a:latin typeface="+mn-lt"/>
                <a:ea typeface="+mn-ea"/>
                <a:cs typeface="+mn-cs"/>
              </a:rPr>
              <a:t> </a:t>
            </a:r>
            <a:r>
              <a:rPr lang="es-ES_tradnl" sz="1200" b="1" i="1" kern="1200" dirty="0" err="1" smtClean="0">
                <a:solidFill>
                  <a:schemeClr val="tx1"/>
                </a:solidFill>
                <a:effectLst/>
                <a:latin typeface="+mn-lt"/>
                <a:ea typeface="+mn-ea"/>
                <a:cs typeface="+mn-cs"/>
              </a:rPr>
              <a:t>ostreatus</a:t>
            </a:r>
            <a:endParaRPr lang="es-E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En este momento tenemos listo todo para entrar en fase de producción. Hacemos unas 6-8 perforaciones de unos 3-4cm de diámetro distribuidas por la superficie de la bolsa. Las condiciones que vamos a necesitar para la fase de producción son:</a:t>
            </a:r>
            <a:endParaRPr lang="es-ES" sz="1200" kern="1200" dirty="0" smtClean="0">
              <a:solidFill>
                <a:schemeClr val="tx1"/>
              </a:solidFill>
              <a:effectLst/>
              <a:latin typeface="+mn-lt"/>
              <a:ea typeface="+mn-ea"/>
              <a:cs typeface="+mn-cs"/>
            </a:endParaRPr>
          </a:p>
          <a:p>
            <a:pPr lvl="0"/>
            <a:r>
              <a:rPr lang="es-ES_tradnl" sz="1200" u="sng" kern="1200" dirty="0" smtClean="0">
                <a:solidFill>
                  <a:schemeClr val="tx1"/>
                </a:solidFill>
                <a:effectLst/>
                <a:latin typeface="+mn-lt"/>
                <a:ea typeface="+mn-ea"/>
                <a:cs typeface="+mn-cs"/>
              </a:rPr>
              <a:t>Temperatura: 11-14 </a:t>
            </a:r>
            <a:r>
              <a:rPr lang="es-ES_tradnl" sz="1200" u="sng" kern="1200" dirty="0" err="1" smtClean="0">
                <a:solidFill>
                  <a:schemeClr val="tx1"/>
                </a:solidFill>
                <a:effectLst/>
                <a:latin typeface="+mn-lt"/>
                <a:ea typeface="+mn-ea"/>
                <a:cs typeface="+mn-cs"/>
              </a:rPr>
              <a:t>ºC</a:t>
            </a:r>
            <a:r>
              <a:rPr lang="es-ES_tradnl" sz="1200" kern="1200" dirty="0" smtClean="0">
                <a:solidFill>
                  <a:schemeClr val="tx1"/>
                </a:solidFill>
                <a:effectLst/>
                <a:latin typeface="+mn-lt"/>
                <a:ea typeface="+mn-ea"/>
                <a:cs typeface="+mn-cs"/>
              </a:rPr>
              <a:t>. Si no se respetan los rangos puede haber consecuencias en el aspecto del producto final.</a:t>
            </a:r>
            <a:endParaRPr lang="es-ES" sz="1200" kern="1200" dirty="0" smtClean="0">
              <a:solidFill>
                <a:schemeClr val="tx1"/>
              </a:solidFill>
              <a:effectLst/>
              <a:latin typeface="+mn-lt"/>
              <a:ea typeface="+mn-ea"/>
              <a:cs typeface="+mn-cs"/>
            </a:endParaRPr>
          </a:p>
          <a:p>
            <a:pPr lvl="0"/>
            <a:r>
              <a:rPr lang="es-ES_tradnl" sz="1200" u="sng" kern="1200" dirty="0" smtClean="0">
                <a:solidFill>
                  <a:schemeClr val="tx1"/>
                </a:solidFill>
                <a:effectLst/>
                <a:latin typeface="+mn-lt"/>
                <a:ea typeface="+mn-ea"/>
                <a:cs typeface="+mn-cs"/>
              </a:rPr>
              <a:t>Humedad</a:t>
            </a:r>
            <a:r>
              <a:rPr lang="es-ES_tradnl" sz="1200" kern="1200" dirty="0" smtClean="0">
                <a:solidFill>
                  <a:schemeClr val="tx1"/>
                </a:solidFill>
                <a:effectLst/>
                <a:latin typeface="+mn-lt"/>
                <a:ea typeface="+mn-ea"/>
                <a:cs typeface="+mn-cs"/>
              </a:rPr>
              <a:t>: hasta un 95% para la formación de </a:t>
            </a:r>
            <a:r>
              <a:rPr lang="es-ES_tradnl" sz="1200" kern="1200" dirty="0" err="1" smtClean="0">
                <a:solidFill>
                  <a:schemeClr val="tx1"/>
                </a:solidFill>
                <a:effectLst/>
                <a:latin typeface="+mn-lt"/>
                <a:ea typeface="+mn-ea"/>
                <a:cs typeface="+mn-cs"/>
              </a:rPr>
              <a:t>primordios</a:t>
            </a:r>
            <a:r>
              <a:rPr lang="es-ES_tradnl" sz="1200" kern="1200" dirty="0" smtClean="0">
                <a:solidFill>
                  <a:schemeClr val="tx1"/>
                </a:solidFill>
                <a:effectLst/>
                <a:latin typeface="+mn-lt"/>
                <a:ea typeface="+mn-ea"/>
                <a:cs typeface="+mn-cs"/>
              </a:rPr>
              <a:t>. </a:t>
            </a:r>
            <a:r>
              <a:rPr lang="es-ES_tradnl" sz="1200" u="sng" kern="1200" dirty="0" smtClean="0">
                <a:solidFill>
                  <a:schemeClr val="tx1"/>
                </a:solidFill>
                <a:effectLst/>
                <a:latin typeface="+mn-lt"/>
                <a:ea typeface="+mn-ea"/>
                <a:cs typeface="+mn-cs"/>
              </a:rPr>
              <a:t>Entre 70-75% en plena producción</a:t>
            </a:r>
            <a:r>
              <a:rPr lang="es-ES_tradnl" sz="1200" kern="1200" dirty="0" smtClean="0">
                <a:solidFill>
                  <a:schemeClr val="tx1"/>
                </a:solidFill>
                <a:effectLst/>
                <a:latin typeface="+mn-lt"/>
                <a:ea typeface="+mn-ea"/>
                <a:cs typeface="+mn-cs"/>
              </a:rPr>
              <a:t>. En </a:t>
            </a:r>
            <a:r>
              <a:rPr lang="es-ES_tradnl" sz="1200" kern="1200" dirty="0" err="1" smtClean="0">
                <a:solidFill>
                  <a:schemeClr val="tx1"/>
                </a:solidFill>
                <a:effectLst/>
                <a:latin typeface="+mn-lt"/>
                <a:ea typeface="+mn-ea"/>
                <a:cs typeface="+mn-cs"/>
              </a:rPr>
              <a:t>Agromática</a:t>
            </a:r>
            <a:r>
              <a:rPr lang="es-ES_tradnl" sz="1200" kern="1200" dirty="0" smtClean="0">
                <a:solidFill>
                  <a:schemeClr val="tx1"/>
                </a:solidFill>
                <a:effectLst/>
                <a:latin typeface="+mn-lt"/>
                <a:ea typeface="+mn-ea"/>
                <a:cs typeface="+mn-cs"/>
              </a:rPr>
              <a:t> hemos colocado el fardo de paja encima de un poco de tierra mojada para que mantenga la humedad. Se pulverizó el ambiente 2 veces al día.</a:t>
            </a:r>
            <a:endParaRPr lang="es-ES" sz="1200" kern="1200" dirty="0" smtClean="0">
              <a:solidFill>
                <a:schemeClr val="tx1"/>
              </a:solidFill>
              <a:effectLst/>
              <a:latin typeface="+mn-lt"/>
              <a:ea typeface="+mn-ea"/>
              <a:cs typeface="+mn-cs"/>
            </a:endParaRPr>
          </a:p>
          <a:p>
            <a:pPr lvl="0"/>
            <a:r>
              <a:rPr lang="es-ES_tradnl" sz="1200" u="sng" kern="1200" dirty="0" smtClean="0">
                <a:solidFill>
                  <a:schemeClr val="tx1"/>
                </a:solidFill>
                <a:effectLst/>
                <a:latin typeface="+mn-lt"/>
                <a:ea typeface="+mn-ea"/>
                <a:cs typeface="+mn-cs"/>
              </a:rPr>
              <a:t>Ventilación</a:t>
            </a:r>
            <a:r>
              <a:rPr lang="es-ES_tradnl" sz="1200" kern="1200" dirty="0" smtClean="0">
                <a:solidFill>
                  <a:schemeClr val="tx1"/>
                </a:solidFill>
                <a:effectLst/>
                <a:latin typeface="+mn-lt"/>
                <a:ea typeface="+mn-ea"/>
                <a:cs typeface="+mn-cs"/>
              </a:rPr>
              <a:t>: Se necesita ventilación  moderada. Hay datos concretos pero difíciles de aplicar a niveles domésticos. Pero por si alguien necesita el dato. 150-250 m3/h ·</a:t>
            </a:r>
            <a:r>
              <a:rPr lang="es-ES_tradnl" sz="1200" kern="1200" dirty="0" err="1" smtClean="0">
                <a:solidFill>
                  <a:schemeClr val="tx1"/>
                </a:solidFill>
                <a:effectLst/>
                <a:latin typeface="+mn-lt"/>
                <a:ea typeface="+mn-ea"/>
                <a:cs typeface="+mn-cs"/>
              </a:rPr>
              <a:t>Tn</a:t>
            </a:r>
            <a:endParaRPr lang="es-ES" sz="1200" kern="1200" dirty="0" smtClean="0">
              <a:solidFill>
                <a:schemeClr val="tx1"/>
              </a:solidFill>
              <a:effectLst/>
              <a:latin typeface="+mn-lt"/>
              <a:ea typeface="+mn-ea"/>
              <a:cs typeface="+mn-cs"/>
            </a:endParaRPr>
          </a:p>
          <a:p>
            <a:pPr lvl="0"/>
            <a:r>
              <a:rPr lang="es-ES_tradnl" sz="1200" u="sng" kern="1200" dirty="0" smtClean="0">
                <a:solidFill>
                  <a:schemeClr val="tx1"/>
                </a:solidFill>
                <a:effectLst/>
                <a:latin typeface="+mn-lt"/>
                <a:ea typeface="+mn-ea"/>
                <a:cs typeface="+mn-cs"/>
              </a:rPr>
              <a:t>Luz: 8-12h de luz natural o artificial</a:t>
            </a:r>
            <a:r>
              <a:rPr lang="es-ES_tradnl" sz="1200" kern="1200" dirty="0" smtClean="0">
                <a:solidFill>
                  <a:schemeClr val="tx1"/>
                </a:solidFill>
                <a:effectLst/>
                <a:latin typeface="+mn-lt"/>
                <a:ea typeface="+mn-ea"/>
                <a:cs typeface="+mn-cs"/>
              </a:rPr>
              <a:t>. Si es artificial son preferibles los fluorescentes. (Nosotros hemos utilizado una lámpara fluorescente con programador)</a:t>
            </a:r>
            <a:endParaRPr lang="es-E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En unos días empezarán a generarse los </a:t>
            </a:r>
            <a:r>
              <a:rPr lang="es-ES_tradnl" sz="1200" kern="1200" dirty="0" err="1" smtClean="0">
                <a:solidFill>
                  <a:schemeClr val="tx1"/>
                </a:solidFill>
                <a:effectLst/>
                <a:latin typeface="+mn-lt"/>
                <a:ea typeface="+mn-ea"/>
                <a:cs typeface="+mn-cs"/>
              </a:rPr>
              <a:t>primordios</a:t>
            </a:r>
            <a:r>
              <a:rPr lang="es-ES_tradnl" sz="1200" kern="1200" dirty="0" smtClean="0">
                <a:solidFill>
                  <a:schemeClr val="tx1"/>
                </a:solidFill>
                <a:effectLst/>
                <a:latin typeface="+mn-lt"/>
                <a:ea typeface="+mn-ea"/>
                <a:cs typeface="+mn-cs"/>
              </a:rPr>
              <a:t> y en un par de semanas ¡tendremos una exquisita producción de</a:t>
            </a:r>
            <a:r>
              <a:rPr lang="es-ES_tradnl" sz="1200" b="1" i="1" kern="1200" dirty="0" smtClean="0">
                <a:solidFill>
                  <a:schemeClr val="tx1"/>
                </a:solidFill>
                <a:effectLst/>
                <a:latin typeface="+mn-lt"/>
                <a:ea typeface="+mn-ea"/>
                <a:cs typeface="+mn-cs"/>
              </a:rPr>
              <a:t> </a:t>
            </a:r>
            <a:r>
              <a:rPr lang="es-ES_tradnl" sz="1200" b="1" i="1" kern="1200" dirty="0" err="1" smtClean="0">
                <a:solidFill>
                  <a:schemeClr val="tx1"/>
                </a:solidFill>
                <a:effectLst/>
                <a:latin typeface="+mn-lt"/>
                <a:ea typeface="+mn-ea"/>
                <a:cs typeface="+mn-cs"/>
              </a:rPr>
              <a:t>Pleurotus</a:t>
            </a:r>
            <a:r>
              <a:rPr lang="es-ES_tradnl" sz="1200" b="1" i="1" kern="1200" dirty="0" smtClean="0">
                <a:solidFill>
                  <a:schemeClr val="tx1"/>
                </a:solidFill>
                <a:effectLst/>
                <a:latin typeface="+mn-lt"/>
                <a:ea typeface="+mn-ea"/>
                <a:cs typeface="+mn-cs"/>
              </a:rPr>
              <a:t> </a:t>
            </a:r>
            <a:r>
              <a:rPr lang="es-ES_tradnl" sz="1200" b="1" i="1" kern="1200" dirty="0" err="1" smtClean="0">
                <a:solidFill>
                  <a:schemeClr val="tx1"/>
                </a:solidFill>
                <a:effectLst/>
                <a:latin typeface="+mn-lt"/>
                <a:ea typeface="+mn-ea"/>
                <a:cs typeface="+mn-cs"/>
              </a:rPr>
              <a:t>ostreatus</a:t>
            </a:r>
            <a:r>
              <a:rPr lang="es-ES_tradnl" sz="1200" b="1" i="1"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No es difícil que la primera vez no salga o se contamine el micelio con otros microorganismos. Si os resulta difícil la fase de preparación o simplemente queréis pasar directamente a la fase de producción siempre podéis acudir a empresas que se dedican a la venta de fardos de paja inoculados y preparados para producir en el momento. En </a:t>
            </a:r>
            <a:r>
              <a:rPr lang="es-ES_tradnl" sz="1200" kern="1200" dirty="0" err="1" smtClean="0">
                <a:solidFill>
                  <a:schemeClr val="tx1"/>
                </a:solidFill>
                <a:effectLst/>
                <a:latin typeface="+mn-lt"/>
                <a:ea typeface="+mn-ea"/>
                <a:cs typeface="+mn-cs"/>
              </a:rPr>
              <a:t>Agromática</a:t>
            </a:r>
            <a:r>
              <a:rPr lang="es-ES_tradnl" sz="1200" kern="1200" dirty="0" smtClean="0">
                <a:solidFill>
                  <a:schemeClr val="tx1"/>
                </a:solidFill>
                <a:effectLst/>
                <a:latin typeface="+mn-lt"/>
                <a:ea typeface="+mn-ea"/>
                <a:cs typeface="+mn-cs"/>
              </a:rPr>
              <a:t> hemos hecho esto último para que veáis de una forma rápida la evolución de crecimiento y el resultado final.</a:t>
            </a:r>
            <a:endParaRPr lang="es-ES" sz="1200" kern="1200" smtClean="0">
              <a:solidFill>
                <a:schemeClr val="tx1"/>
              </a:solidFill>
              <a:effectLst/>
              <a:latin typeface="+mn-lt"/>
              <a:ea typeface="+mn-ea"/>
              <a:cs typeface="+mn-cs"/>
            </a:endParaRPr>
          </a:p>
          <a:p>
            <a:endParaRPr lang="es-ES"/>
          </a:p>
        </p:txBody>
      </p:sp>
      <p:sp>
        <p:nvSpPr>
          <p:cNvPr id="4" name="3 Marcador de número de diapositiva"/>
          <p:cNvSpPr>
            <a:spLocks noGrp="1"/>
          </p:cNvSpPr>
          <p:nvPr>
            <p:ph type="sldNum" sz="quarter" idx="10"/>
          </p:nvPr>
        </p:nvSpPr>
        <p:spPr/>
        <p:txBody>
          <a:bodyPr/>
          <a:lstStyle/>
          <a:p>
            <a:fld id="{6A0E134F-0A32-4676-B362-D85691333433}" type="slidenum">
              <a:rPr lang="es-ES" smtClean="0"/>
              <a:t>6</a:t>
            </a:fld>
            <a:endParaRPr lang="es-ES"/>
          </a:p>
        </p:txBody>
      </p:sp>
    </p:spTree>
    <p:extLst>
      <p:ext uri="{BB962C8B-B14F-4D97-AF65-F5344CB8AC3E}">
        <p14:creationId xmlns:p14="http://schemas.microsoft.com/office/powerpoint/2010/main" val="2141423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_tradnl" sz="1200" kern="1200" dirty="0" smtClean="0">
                <a:solidFill>
                  <a:schemeClr val="tx1"/>
                </a:solidFill>
                <a:effectLst/>
                <a:latin typeface="+mn-lt"/>
                <a:ea typeface="+mn-ea"/>
                <a:cs typeface="+mn-cs"/>
              </a:rPr>
              <a:t>Para obtener el micelio de </a:t>
            </a:r>
            <a:r>
              <a:rPr lang="es-ES_tradnl" sz="1200" i="1" kern="1200" dirty="0" err="1" smtClean="0">
                <a:solidFill>
                  <a:schemeClr val="tx1"/>
                </a:solidFill>
                <a:effectLst/>
                <a:latin typeface="+mn-lt"/>
                <a:ea typeface="+mn-ea"/>
                <a:cs typeface="+mn-cs"/>
              </a:rPr>
              <a:t>Pleurotus</a:t>
            </a:r>
            <a:r>
              <a:rPr lang="es-ES_tradnl" sz="1200" i="1" kern="1200" dirty="0" smtClean="0">
                <a:solidFill>
                  <a:schemeClr val="tx1"/>
                </a:solidFill>
                <a:effectLst/>
                <a:latin typeface="+mn-lt"/>
                <a:ea typeface="+mn-ea"/>
                <a:cs typeface="+mn-cs"/>
              </a:rPr>
              <a:t> </a:t>
            </a:r>
            <a:r>
              <a:rPr lang="es-ES_tradnl" sz="1200" i="1" kern="1200" dirty="0" err="1" smtClean="0">
                <a:solidFill>
                  <a:schemeClr val="tx1"/>
                </a:solidFill>
                <a:effectLst/>
                <a:latin typeface="+mn-lt"/>
                <a:ea typeface="+mn-ea"/>
                <a:cs typeface="+mn-cs"/>
              </a:rPr>
              <a:t>ostreatus</a:t>
            </a:r>
            <a:r>
              <a:rPr lang="es-ES_tradnl" sz="1200" kern="1200" dirty="0" smtClean="0">
                <a:solidFill>
                  <a:schemeClr val="tx1"/>
                </a:solidFill>
                <a:effectLst/>
                <a:latin typeface="+mn-lt"/>
                <a:ea typeface="+mn-ea"/>
                <a:cs typeface="+mn-cs"/>
              </a:rPr>
              <a:t> necesitamos que la espora se desarrolle, pero primero tenemos que tener espora. La podemos conseguir del sombrero de una de estas </a:t>
            </a:r>
            <a:r>
              <a:rPr lang="es-ES_tradnl" sz="1200" b="1" kern="1200" dirty="0" smtClean="0">
                <a:solidFill>
                  <a:schemeClr val="tx1"/>
                </a:solidFill>
                <a:effectLst/>
                <a:latin typeface="+mn-lt"/>
                <a:ea typeface="+mn-ea"/>
                <a:cs typeface="+mn-cs"/>
              </a:rPr>
              <a:t>setas</a:t>
            </a:r>
            <a:r>
              <a:rPr lang="es-ES_tradnl" sz="1200" kern="1200" dirty="0" smtClean="0">
                <a:solidFill>
                  <a:schemeClr val="tx1"/>
                </a:solidFill>
                <a:effectLst/>
                <a:latin typeface="+mn-lt"/>
                <a:ea typeface="+mn-ea"/>
                <a:cs typeface="+mn-cs"/>
              </a:rPr>
              <a:t>, ¿pero como la extraemos?. Necesitamos una superficie (papel secante para </a:t>
            </a:r>
            <a:r>
              <a:rPr lang="es-ES_tradnl" sz="1200" kern="1200" dirty="0" err="1" smtClean="0">
                <a:solidFill>
                  <a:schemeClr val="tx1"/>
                </a:solidFill>
                <a:effectLst/>
                <a:latin typeface="+mn-lt"/>
                <a:ea typeface="+mn-ea"/>
                <a:cs typeface="+mn-cs"/>
              </a:rPr>
              <a:t>absorver</a:t>
            </a:r>
            <a:r>
              <a:rPr lang="es-ES_tradnl" sz="1200" kern="1200" dirty="0" smtClean="0">
                <a:solidFill>
                  <a:schemeClr val="tx1"/>
                </a:solidFill>
                <a:effectLst/>
                <a:latin typeface="+mn-lt"/>
                <a:ea typeface="+mn-ea"/>
                <a:cs typeface="+mn-cs"/>
              </a:rPr>
              <a:t> el exceso de agua del sombrero) sobre la que depositamos el sombrero, sin el pie y cubrimos con un recipiente o tarro para no crear corriente de aire que se lleven la espora. Al cabo de unas horas tendremos algo parecido a lo que aparece en la fotografía. Es lo que se llama </a:t>
            </a:r>
            <a:r>
              <a:rPr lang="es-ES_tradnl" sz="1200" kern="1200" dirty="0" err="1" smtClean="0">
                <a:solidFill>
                  <a:schemeClr val="tx1"/>
                </a:solidFill>
                <a:effectLst/>
                <a:latin typeface="+mn-lt"/>
                <a:ea typeface="+mn-ea"/>
                <a:cs typeface="+mn-cs"/>
              </a:rPr>
              <a:t>esporografía</a:t>
            </a:r>
            <a:r>
              <a:rPr lang="es-ES_tradnl" sz="1200" kern="1200" dirty="0" smtClean="0">
                <a:solidFill>
                  <a:schemeClr val="tx1"/>
                </a:solidFill>
                <a:effectLst/>
                <a:latin typeface="+mn-lt"/>
                <a:ea typeface="+mn-ea"/>
                <a:cs typeface="+mn-cs"/>
              </a:rPr>
              <a:t>.</a:t>
            </a:r>
            <a:endParaRPr lang="es-E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Una vez extraída la espora debemos incubarla para que germine y se multiplique el micelio. Necesitamos un sustrato y unas determinadas condiciones para poder hacerlo. Necesitaremos:</a:t>
            </a:r>
            <a:endParaRPr lang="es-ES" sz="1200" kern="1200" dirty="0" smtClean="0">
              <a:solidFill>
                <a:schemeClr val="tx1"/>
              </a:solidFill>
              <a:effectLst/>
              <a:latin typeface="+mn-lt"/>
              <a:ea typeface="+mn-ea"/>
              <a:cs typeface="+mn-cs"/>
            </a:endParaRPr>
          </a:p>
          <a:p>
            <a:pPr lvl="0"/>
            <a:r>
              <a:rPr lang="es-ES_tradnl" sz="1200" kern="1200" dirty="0" smtClean="0">
                <a:solidFill>
                  <a:schemeClr val="tx1"/>
                </a:solidFill>
                <a:effectLst/>
                <a:latin typeface="+mn-lt"/>
                <a:ea typeface="+mn-ea"/>
                <a:cs typeface="+mn-cs"/>
              </a:rPr>
              <a:t>Tarros de cristal</a:t>
            </a:r>
            <a:endParaRPr lang="es-ES" sz="1200" kern="1200" dirty="0" smtClean="0">
              <a:solidFill>
                <a:schemeClr val="tx1"/>
              </a:solidFill>
              <a:effectLst/>
              <a:latin typeface="+mn-lt"/>
              <a:ea typeface="+mn-ea"/>
              <a:cs typeface="+mn-cs"/>
            </a:endParaRPr>
          </a:p>
          <a:p>
            <a:pPr lvl="0"/>
            <a:r>
              <a:rPr lang="es-ES_tradnl" sz="1200" kern="1200" dirty="0" smtClean="0">
                <a:solidFill>
                  <a:schemeClr val="tx1"/>
                </a:solidFill>
                <a:effectLst/>
                <a:latin typeface="+mn-lt"/>
                <a:ea typeface="+mn-ea"/>
                <a:cs typeface="+mn-cs"/>
              </a:rPr>
              <a:t>Grano de cereal (trigo, cebada, centeno, arroz…)</a:t>
            </a:r>
            <a:endParaRPr lang="es-ES" sz="1200" kern="1200" dirty="0" smtClean="0">
              <a:solidFill>
                <a:schemeClr val="tx1"/>
              </a:solidFill>
              <a:effectLst/>
              <a:latin typeface="+mn-lt"/>
              <a:ea typeface="+mn-ea"/>
              <a:cs typeface="+mn-cs"/>
            </a:endParaRPr>
          </a:p>
          <a:p>
            <a:pPr lvl="0"/>
            <a:r>
              <a:rPr lang="es-ES_tradnl" sz="1200" kern="1200" dirty="0" smtClean="0">
                <a:solidFill>
                  <a:schemeClr val="tx1"/>
                </a:solidFill>
                <a:effectLst/>
                <a:latin typeface="+mn-lt"/>
                <a:ea typeface="+mn-ea"/>
                <a:cs typeface="+mn-cs"/>
              </a:rPr>
              <a:t>Algodón</a:t>
            </a:r>
            <a:endParaRPr lang="es-E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Como se ha mencionado anteriormente necesitamos esterilizar el material. Hervimos los tarros de cristal durante 1 hora aproximadamente. Hacemos lo mismo con el cereal, lo cocemos durante 45-60 minutos sin que llegue a deshacerse. Si esto ocurriera estaremos destruyendo la fuente de carbono que utilizará el hongo para desarrollarse. Una vez hecho esto dejamos enfriar por lo menos hasta los 25ºC. Llenamos los botes con el grano y distribuimos la espora. Esto se puede hacer disolviendo la misma en un poco de agua (insistiendo en que tiene que ser agua hervida y enfriada) y añadiéndolo al tarro con el cereal. Tapamos el tarro con algodón. ¡Nunca con tapa! NO podemos dejar el medio de cultivo sin aporte de oxígeno. Lo incubaremos a 25º C hasta que el micelio se multiplique y cubra el sustrato.</a:t>
            </a:r>
            <a:endParaRPr lang="es-E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Si por la razón que sea no se puede hacer este paso por falta de tiempo, medios etc., hay empresas que venden micelio granulado listo para ser “sembrado en sustrato directamente”.</a:t>
            </a:r>
            <a:endParaRPr lang="es-ES" sz="1200"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“Siembra” o multiplicación del micelio en el sustrato final</a:t>
            </a:r>
            <a:endParaRPr lang="es-E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Una vez incubado tendremos que sembrarlo o mezclarlo con el sustrato final. El sustrato pueden ser desechos vegetales, serrines, tallos, heno pero lo más recomendable y habitual es usar paja de cereal picada. Mezclamos el contenido de los tarros incubados con paja con una proporción del 3% en peso. Puede parecer repetitivo pero sí, la paja debe ser esterilizada, enfriada y oreada antes de hacer la mezcla. Así que la hervimos durante 1 hora.</a:t>
            </a:r>
            <a:endParaRPr lang="es-E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Después de hacer la mezcla se prensa y se empaca con plástico opaco (bolsa de basura). Esto mantendrá la humedad del sustrato y evitará la exposición a la luz. Una vez hecha la mezcla necesitamos que el micelio se desarrolle e invada el sustrato antes de entrar en fase de producción. </a:t>
            </a:r>
            <a:r>
              <a:rPr lang="es-ES_tradnl" sz="1200" u="sng" kern="1200" dirty="0" smtClean="0">
                <a:solidFill>
                  <a:schemeClr val="tx1"/>
                </a:solidFill>
                <a:effectLst/>
                <a:latin typeface="+mn-lt"/>
                <a:ea typeface="+mn-ea"/>
                <a:cs typeface="+mn-cs"/>
              </a:rPr>
              <a:t>Se mantiene  a 24-27ºC con un 80-90% de humedad.</a:t>
            </a:r>
            <a:endParaRPr lang="es-ES" sz="1200"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Fase de producción del </a:t>
            </a:r>
            <a:r>
              <a:rPr lang="es-ES_tradnl" sz="1200" b="1" i="1" kern="1200" dirty="0" err="1" smtClean="0">
                <a:solidFill>
                  <a:schemeClr val="tx1"/>
                </a:solidFill>
                <a:effectLst/>
                <a:latin typeface="+mn-lt"/>
                <a:ea typeface="+mn-ea"/>
                <a:cs typeface="+mn-cs"/>
              </a:rPr>
              <a:t>Pleurotus</a:t>
            </a:r>
            <a:r>
              <a:rPr lang="es-ES_tradnl" sz="1200" b="1" i="1" kern="1200" dirty="0" smtClean="0">
                <a:solidFill>
                  <a:schemeClr val="tx1"/>
                </a:solidFill>
                <a:effectLst/>
                <a:latin typeface="+mn-lt"/>
                <a:ea typeface="+mn-ea"/>
                <a:cs typeface="+mn-cs"/>
              </a:rPr>
              <a:t> </a:t>
            </a:r>
            <a:r>
              <a:rPr lang="es-ES_tradnl" sz="1200" b="1" i="1" kern="1200" dirty="0" err="1" smtClean="0">
                <a:solidFill>
                  <a:schemeClr val="tx1"/>
                </a:solidFill>
                <a:effectLst/>
                <a:latin typeface="+mn-lt"/>
                <a:ea typeface="+mn-ea"/>
                <a:cs typeface="+mn-cs"/>
              </a:rPr>
              <a:t>ostreatus</a:t>
            </a:r>
            <a:endParaRPr lang="es-E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En este momento tenemos listo todo para entrar en fase de producción. Hacemos unas 6-8 perforaciones de unos 3-4cm de diámetro distribuidas por la superficie de la bolsa. Las condiciones que vamos a necesitar para la fase de producción son:</a:t>
            </a:r>
            <a:endParaRPr lang="es-ES" sz="1200" kern="1200" dirty="0" smtClean="0">
              <a:solidFill>
                <a:schemeClr val="tx1"/>
              </a:solidFill>
              <a:effectLst/>
              <a:latin typeface="+mn-lt"/>
              <a:ea typeface="+mn-ea"/>
              <a:cs typeface="+mn-cs"/>
            </a:endParaRPr>
          </a:p>
          <a:p>
            <a:pPr lvl="0"/>
            <a:r>
              <a:rPr lang="es-ES_tradnl" sz="1200" u="sng" kern="1200" dirty="0" smtClean="0">
                <a:solidFill>
                  <a:schemeClr val="tx1"/>
                </a:solidFill>
                <a:effectLst/>
                <a:latin typeface="+mn-lt"/>
                <a:ea typeface="+mn-ea"/>
                <a:cs typeface="+mn-cs"/>
              </a:rPr>
              <a:t>Temperatura: 11-14 </a:t>
            </a:r>
            <a:r>
              <a:rPr lang="es-ES_tradnl" sz="1200" u="sng" kern="1200" dirty="0" err="1" smtClean="0">
                <a:solidFill>
                  <a:schemeClr val="tx1"/>
                </a:solidFill>
                <a:effectLst/>
                <a:latin typeface="+mn-lt"/>
                <a:ea typeface="+mn-ea"/>
                <a:cs typeface="+mn-cs"/>
              </a:rPr>
              <a:t>ºC</a:t>
            </a:r>
            <a:r>
              <a:rPr lang="es-ES_tradnl" sz="1200" kern="1200" dirty="0" smtClean="0">
                <a:solidFill>
                  <a:schemeClr val="tx1"/>
                </a:solidFill>
                <a:effectLst/>
                <a:latin typeface="+mn-lt"/>
                <a:ea typeface="+mn-ea"/>
                <a:cs typeface="+mn-cs"/>
              </a:rPr>
              <a:t>. Si no se respetan los rangos puede haber consecuencias en el aspecto del producto final.</a:t>
            </a:r>
            <a:endParaRPr lang="es-ES" sz="1200" kern="1200" dirty="0" smtClean="0">
              <a:solidFill>
                <a:schemeClr val="tx1"/>
              </a:solidFill>
              <a:effectLst/>
              <a:latin typeface="+mn-lt"/>
              <a:ea typeface="+mn-ea"/>
              <a:cs typeface="+mn-cs"/>
            </a:endParaRPr>
          </a:p>
          <a:p>
            <a:pPr lvl="0"/>
            <a:r>
              <a:rPr lang="es-ES_tradnl" sz="1200" u="sng" kern="1200" dirty="0" smtClean="0">
                <a:solidFill>
                  <a:schemeClr val="tx1"/>
                </a:solidFill>
                <a:effectLst/>
                <a:latin typeface="+mn-lt"/>
                <a:ea typeface="+mn-ea"/>
                <a:cs typeface="+mn-cs"/>
              </a:rPr>
              <a:t>Humedad</a:t>
            </a:r>
            <a:r>
              <a:rPr lang="es-ES_tradnl" sz="1200" kern="1200" dirty="0" smtClean="0">
                <a:solidFill>
                  <a:schemeClr val="tx1"/>
                </a:solidFill>
                <a:effectLst/>
                <a:latin typeface="+mn-lt"/>
                <a:ea typeface="+mn-ea"/>
                <a:cs typeface="+mn-cs"/>
              </a:rPr>
              <a:t>: hasta un 95% para la formación de </a:t>
            </a:r>
            <a:r>
              <a:rPr lang="es-ES_tradnl" sz="1200" kern="1200" dirty="0" err="1" smtClean="0">
                <a:solidFill>
                  <a:schemeClr val="tx1"/>
                </a:solidFill>
                <a:effectLst/>
                <a:latin typeface="+mn-lt"/>
                <a:ea typeface="+mn-ea"/>
                <a:cs typeface="+mn-cs"/>
              </a:rPr>
              <a:t>primordios</a:t>
            </a:r>
            <a:r>
              <a:rPr lang="es-ES_tradnl" sz="1200" kern="1200" dirty="0" smtClean="0">
                <a:solidFill>
                  <a:schemeClr val="tx1"/>
                </a:solidFill>
                <a:effectLst/>
                <a:latin typeface="+mn-lt"/>
                <a:ea typeface="+mn-ea"/>
                <a:cs typeface="+mn-cs"/>
              </a:rPr>
              <a:t>. </a:t>
            </a:r>
            <a:r>
              <a:rPr lang="es-ES_tradnl" sz="1200" u="sng" kern="1200" dirty="0" smtClean="0">
                <a:solidFill>
                  <a:schemeClr val="tx1"/>
                </a:solidFill>
                <a:effectLst/>
                <a:latin typeface="+mn-lt"/>
                <a:ea typeface="+mn-ea"/>
                <a:cs typeface="+mn-cs"/>
              </a:rPr>
              <a:t>Entre 70-75% en plena producción</a:t>
            </a:r>
            <a:r>
              <a:rPr lang="es-ES_tradnl" sz="1200" kern="1200" dirty="0" smtClean="0">
                <a:solidFill>
                  <a:schemeClr val="tx1"/>
                </a:solidFill>
                <a:effectLst/>
                <a:latin typeface="+mn-lt"/>
                <a:ea typeface="+mn-ea"/>
                <a:cs typeface="+mn-cs"/>
              </a:rPr>
              <a:t>. En </a:t>
            </a:r>
            <a:r>
              <a:rPr lang="es-ES_tradnl" sz="1200" kern="1200" dirty="0" err="1" smtClean="0">
                <a:solidFill>
                  <a:schemeClr val="tx1"/>
                </a:solidFill>
                <a:effectLst/>
                <a:latin typeface="+mn-lt"/>
                <a:ea typeface="+mn-ea"/>
                <a:cs typeface="+mn-cs"/>
              </a:rPr>
              <a:t>Agromática</a:t>
            </a:r>
            <a:r>
              <a:rPr lang="es-ES_tradnl" sz="1200" kern="1200" dirty="0" smtClean="0">
                <a:solidFill>
                  <a:schemeClr val="tx1"/>
                </a:solidFill>
                <a:effectLst/>
                <a:latin typeface="+mn-lt"/>
                <a:ea typeface="+mn-ea"/>
                <a:cs typeface="+mn-cs"/>
              </a:rPr>
              <a:t> hemos colocado el fardo de paja encima de un poco de tierra mojada para que mantenga la humedad. Se pulverizó el ambiente 2 veces al día.</a:t>
            </a:r>
            <a:endParaRPr lang="es-ES" sz="1200" kern="1200" dirty="0" smtClean="0">
              <a:solidFill>
                <a:schemeClr val="tx1"/>
              </a:solidFill>
              <a:effectLst/>
              <a:latin typeface="+mn-lt"/>
              <a:ea typeface="+mn-ea"/>
              <a:cs typeface="+mn-cs"/>
            </a:endParaRPr>
          </a:p>
          <a:p>
            <a:pPr lvl="0"/>
            <a:r>
              <a:rPr lang="es-ES_tradnl" sz="1200" u="sng" kern="1200" dirty="0" smtClean="0">
                <a:solidFill>
                  <a:schemeClr val="tx1"/>
                </a:solidFill>
                <a:effectLst/>
                <a:latin typeface="+mn-lt"/>
                <a:ea typeface="+mn-ea"/>
                <a:cs typeface="+mn-cs"/>
              </a:rPr>
              <a:t>Ventilación</a:t>
            </a:r>
            <a:r>
              <a:rPr lang="es-ES_tradnl" sz="1200" kern="1200" dirty="0" smtClean="0">
                <a:solidFill>
                  <a:schemeClr val="tx1"/>
                </a:solidFill>
                <a:effectLst/>
                <a:latin typeface="+mn-lt"/>
                <a:ea typeface="+mn-ea"/>
                <a:cs typeface="+mn-cs"/>
              </a:rPr>
              <a:t>: Se necesita ventilación  moderada. Hay datos concretos pero difíciles de aplicar a niveles domésticos. Pero por si alguien necesita el dato. 150-250 m3/h ·</a:t>
            </a:r>
            <a:r>
              <a:rPr lang="es-ES_tradnl" sz="1200" kern="1200" dirty="0" err="1" smtClean="0">
                <a:solidFill>
                  <a:schemeClr val="tx1"/>
                </a:solidFill>
                <a:effectLst/>
                <a:latin typeface="+mn-lt"/>
                <a:ea typeface="+mn-ea"/>
                <a:cs typeface="+mn-cs"/>
              </a:rPr>
              <a:t>Tn</a:t>
            </a:r>
            <a:endParaRPr lang="es-ES" sz="1200" kern="1200" dirty="0" smtClean="0">
              <a:solidFill>
                <a:schemeClr val="tx1"/>
              </a:solidFill>
              <a:effectLst/>
              <a:latin typeface="+mn-lt"/>
              <a:ea typeface="+mn-ea"/>
              <a:cs typeface="+mn-cs"/>
            </a:endParaRPr>
          </a:p>
          <a:p>
            <a:pPr lvl="0"/>
            <a:r>
              <a:rPr lang="es-ES_tradnl" sz="1200" u="sng" kern="1200" dirty="0" smtClean="0">
                <a:solidFill>
                  <a:schemeClr val="tx1"/>
                </a:solidFill>
                <a:effectLst/>
                <a:latin typeface="+mn-lt"/>
                <a:ea typeface="+mn-ea"/>
                <a:cs typeface="+mn-cs"/>
              </a:rPr>
              <a:t>Luz: 8-12h de luz natural o artificial</a:t>
            </a:r>
            <a:r>
              <a:rPr lang="es-ES_tradnl" sz="1200" kern="1200" dirty="0" smtClean="0">
                <a:solidFill>
                  <a:schemeClr val="tx1"/>
                </a:solidFill>
                <a:effectLst/>
                <a:latin typeface="+mn-lt"/>
                <a:ea typeface="+mn-ea"/>
                <a:cs typeface="+mn-cs"/>
              </a:rPr>
              <a:t>. Si es artificial son preferibles los fluorescentes. (Nosotros hemos utilizado una lámpara fluorescente con programador)</a:t>
            </a:r>
            <a:endParaRPr lang="es-E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En unos días empezarán a generarse los </a:t>
            </a:r>
            <a:r>
              <a:rPr lang="es-ES_tradnl" sz="1200" kern="1200" dirty="0" err="1" smtClean="0">
                <a:solidFill>
                  <a:schemeClr val="tx1"/>
                </a:solidFill>
                <a:effectLst/>
                <a:latin typeface="+mn-lt"/>
                <a:ea typeface="+mn-ea"/>
                <a:cs typeface="+mn-cs"/>
              </a:rPr>
              <a:t>primordios</a:t>
            </a:r>
            <a:r>
              <a:rPr lang="es-ES_tradnl" sz="1200" kern="1200" dirty="0" smtClean="0">
                <a:solidFill>
                  <a:schemeClr val="tx1"/>
                </a:solidFill>
                <a:effectLst/>
                <a:latin typeface="+mn-lt"/>
                <a:ea typeface="+mn-ea"/>
                <a:cs typeface="+mn-cs"/>
              </a:rPr>
              <a:t> y en un par de semanas ¡tendremos una exquisita producción de</a:t>
            </a:r>
            <a:r>
              <a:rPr lang="es-ES_tradnl" sz="1200" b="1" i="1" kern="1200" dirty="0" smtClean="0">
                <a:solidFill>
                  <a:schemeClr val="tx1"/>
                </a:solidFill>
                <a:effectLst/>
                <a:latin typeface="+mn-lt"/>
                <a:ea typeface="+mn-ea"/>
                <a:cs typeface="+mn-cs"/>
              </a:rPr>
              <a:t> </a:t>
            </a:r>
            <a:r>
              <a:rPr lang="es-ES_tradnl" sz="1200" b="1" i="1" kern="1200" dirty="0" err="1" smtClean="0">
                <a:solidFill>
                  <a:schemeClr val="tx1"/>
                </a:solidFill>
                <a:effectLst/>
                <a:latin typeface="+mn-lt"/>
                <a:ea typeface="+mn-ea"/>
                <a:cs typeface="+mn-cs"/>
              </a:rPr>
              <a:t>Pleurotus</a:t>
            </a:r>
            <a:r>
              <a:rPr lang="es-ES_tradnl" sz="1200" b="1" i="1" kern="1200" dirty="0" smtClean="0">
                <a:solidFill>
                  <a:schemeClr val="tx1"/>
                </a:solidFill>
                <a:effectLst/>
                <a:latin typeface="+mn-lt"/>
                <a:ea typeface="+mn-ea"/>
                <a:cs typeface="+mn-cs"/>
              </a:rPr>
              <a:t> </a:t>
            </a:r>
            <a:r>
              <a:rPr lang="es-ES_tradnl" sz="1200" b="1" i="1" kern="1200" dirty="0" err="1" smtClean="0">
                <a:solidFill>
                  <a:schemeClr val="tx1"/>
                </a:solidFill>
                <a:effectLst/>
                <a:latin typeface="+mn-lt"/>
                <a:ea typeface="+mn-ea"/>
                <a:cs typeface="+mn-cs"/>
              </a:rPr>
              <a:t>ostreatus</a:t>
            </a:r>
            <a:r>
              <a:rPr lang="es-ES_tradnl" sz="1200" b="1" i="1"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No es difícil que la primera vez no salga o se contamine el micelio con otros microorganismos. Si os resulta difícil la fase de preparación o simplemente queréis pasar directamente a la fase de producción siempre podéis acudir a empresas que se dedican a la venta de fardos de paja inoculados y preparados para producir en el momento. En </a:t>
            </a:r>
            <a:r>
              <a:rPr lang="es-ES_tradnl" sz="1200" kern="1200" dirty="0" err="1" smtClean="0">
                <a:solidFill>
                  <a:schemeClr val="tx1"/>
                </a:solidFill>
                <a:effectLst/>
                <a:latin typeface="+mn-lt"/>
                <a:ea typeface="+mn-ea"/>
                <a:cs typeface="+mn-cs"/>
              </a:rPr>
              <a:t>Agromática</a:t>
            </a:r>
            <a:r>
              <a:rPr lang="es-ES_tradnl" sz="1200" kern="1200" dirty="0" smtClean="0">
                <a:solidFill>
                  <a:schemeClr val="tx1"/>
                </a:solidFill>
                <a:effectLst/>
                <a:latin typeface="+mn-lt"/>
                <a:ea typeface="+mn-ea"/>
                <a:cs typeface="+mn-cs"/>
              </a:rPr>
              <a:t> hemos hecho esto último para que veáis de una forma rápida la evolución de crecimiento y el resultado final.</a:t>
            </a:r>
            <a:endParaRPr lang="es-ES" sz="1200" kern="1200" smtClean="0">
              <a:solidFill>
                <a:schemeClr val="tx1"/>
              </a:solidFill>
              <a:effectLst/>
              <a:latin typeface="+mn-lt"/>
              <a:ea typeface="+mn-ea"/>
              <a:cs typeface="+mn-cs"/>
            </a:endParaRPr>
          </a:p>
          <a:p>
            <a:endParaRPr lang="es-ES"/>
          </a:p>
        </p:txBody>
      </p:sp>
      <p:sp>
        <p:nvSpPr>
          <p:cNvPr id="4" name="3 Marcador de número de diapositiva"/>
          <p:cNvSpPr>
            <a:spLocks noGrp="1"/>
          </p:cNvSpPr>
          <p:nvPr>
            <p:ph type="sldNum" sz="quarter" idx="10"/>
          </p:nvPr>
        </p:nvSpPr>
        <p:spPr/>
        <p:txBody>
          <a:bodyPr/>
          <a:lstStyle/>
          <a:p>
            <a:fld id="{6A0E134F-0A32-4676-B362-D85691333433}" type="slidenum">
              <a:rPr lang="es-ES" smtClean="0"/>
              <a:t>7</a:t>
            </a:fld>
            <a:endParaRPr lang="es-ES"/>
          </a:p>
        </p:txBody>
      </p:sp>
    </p:spTree>
    <p:extLst>
      <p:ext uri="{BB962C8B-B14F-4D97-AF65-F5344CB8AC3E}">
        <p14:creationId xmlns:p14="http://schemas.microsoft.com/office/powerpoint/2010/main" val="2141423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6A0E134F-0A32-4676-B362-D85691333433}" type="slidenum">
              <a:rPr lang="es-ES" smtClean="0"/>
              <a:t>8</a:t>
            </a:fld>
            <a:endParaRPr lang="es-ES"/>
          </a:p>
        </p:txBody>
      </p:sp>
    </p:spTree>
    <p:extLst>
      <p:ext uri="{BB962C8B-B14F-4D97-AF65-F5344CB8AC3E}">
        <p14:creationId xmlns:p14="http://schemas.microsoft.com/office/powerpoint/2010/main" val="2141423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6A0E134F-0A32-4676-B362-D85691333433}" type="slidenum">
              <a:rPr lang="es-ES" smtClean="0"/>
              <a:t>9</a:t>
            </a:fld>
            <a:endParaRPr lang="es-ES"/>
          </a:p>
        </p:txBody>
      </p:sp>
    </p:spTree>
    <p:extLst>
      <p:ext uri="{BB962C8B-B14F-4D97-AF65-F5344CB8AC3E}">
        <p14:creationId xmlns:p14="http://schemas.microsoft.com/office/powerpoint/2010/main" val="2141423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6A0E134F-0A32-4676-B362-D85691333433}" type="slidenum">
              <a:rPr lang="es-ES" smtClean="0"/>
              <a:t>10</a:t>
            </a:fld>
            <a:endParaRPr lang="es-ES"/>
          </a:p>
        </p:txBody>
      </p:sp>
    </p:spTree>
    <p:extLst>
      <p:ext uri="{BB962C8B-B14F-4D97-AF65-F5344CB8AC3E}">
        <p14:creationId xmlns:p14="http://schemas.microsoft.com/office/powerpoint/2010/main" val="2141423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01/03/2018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01/03/2018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01/03/2018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01/03/2018</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7021189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01/03/2018</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151918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01/03/2018</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142809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01/03/2018</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17089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01/03/2018</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432700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01/03/2018</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856572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01/03/2018</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4179599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01/03/2018</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888026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01/03/2018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01/03/2018</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054576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01/03/2018</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5411835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01/03/2018</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010537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t>01/03/2018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t>01/03/2018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t>01/03/2018</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t>01/03/2018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t>01/03/2018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t>01/03/2018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t>01/03/2018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t>01/03/2018</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solidFill>
                  <a:prstClr val="black">
                    <a:tint val="75000"/>
                  </a:prstClr>
                </a:solidFill>
              </a:rPr>
              <a:pPr/>
              <a:t>01/03/2018</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9358222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5.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5.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www.forestales.net/" TargetMode="External"/><Relationship Id="rId7" Type="http://schemas.openxmlformats.org/officeDocument/2006/relationships/image" Target="../media/image17.jpeg"/><Relationship Id="rId2" Type="http://schemas.openxmlformats.org/officeDocument/2006/relationships/hyperlink" Target="http://www.cultivosforestales.com/" TargetMode="Externa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5.png"/><Relationship Id="rId7" Type="http://schemas.openxmlformats.org/officeDocument/2006/relationships/image" Target="../media/image28.pn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jpeg"/><Relationship Id="rId7"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10.jpeg"/><Relationship Id="rId7"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3.jpeg"/><Relationship Id="rId11" Type="http://schemas.openxmlformats.org/officeDocument/2006/relationships/image" Target="../media/image5.jpeg"/><Relationship Id="rId5" Type="http://schemas.openxmlformats.org/officeDocument/2006/relationships/image" Target="../media/image12.jpeg"/><Relationship Id="rId10" Type="http://schemas.openxmlformats.org/officeDocument/2006/relationships/image" Target="../media/image4.jpeg"/><Relationship Id="rId4" Type="http://schemas.openxmlformats.org/officeDocument/2006/relationships/image" Target="../media/image11.jpeg"/><Relationship Id="rId9"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jpeg"/><Relationship Id="rId7" Type="http://schemas.openxmlformats.org/officeDocument/2006/relationships/image" Target="../media/image14.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8" Type="http://schemas.openxmlformats.org/officeDocument/2006/relationships/hyperlink" Target="http://www.agromatica.es/wp-content/uploads/2012/11/esporograf%C3%ADa.jpg" TargetMode="External"/><Relationship Id="rId3" Type="http://schemas.openxmlformats.org/officeDocument/2006/relationships/image" Target="../media/image15.png"/><Relationship Id="rId7" Type="http://schemas.openxmlformats.org/officeDocument/2006/relationships/image" Target="../media/image19.jpeg"/><Relationship Id="rId12"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1.png"/><Relationship Id="rId5" Type="http://schemas.openxmlformats.org/officeDocument/2006/relationships/image" Target="../media/image17.jpeg"/><Relationship Id="rId10" Type="http://schemas.openxmlformats.org/officeDocument/2006/relationships/hyperlink" Target="http://www.agromatica.es/wp-content/uploads/2012/11/Micelio-incubado.png" TargetMode="External"/><Relationship Id="rId4" Type="http://schemas.openxmlformats.org/officeDocument/2006/relationships/image" Target="../media/image16.jpeg"/><Relationship Id="rId9"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5.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a:xfrm>
            <a:off x="457200" y="1556792"/>
            <a:ext cx="8229600" cy="5301208"/>
          </a:xfrm>
        </p:spPr>
        <p:txBody>
          <a:bodyPr>
            <a:normAutofit fontScale="85000" lnSpcReduction="20000"/>
          </a:bodyPr>
          <a:lstStyle/>
          <a:p>
            <a:pPr lvl="0" algn="ctr">
              <a:buNone/>
            </a:pPr>
            <a:r>
              <a:rPr lang="es-ES" sz="3500" b="1" dirty="0" smtClean="0">
                <a:solidFill>
                  <a:prstClr val="black"/>
                </a:solidFill>
              </a:rPr>
              <a:t>HISTORIA DE LA MICOLOGÍA</a:t>
            </a:r>
          </a:p>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smtClean="0"/>
          </a:p>
          <a:p>
            <a:r>
              <a:rPr lang="es-ES" dirty="0" smtClean="0"/>
              <a:t>Se creía que eran producidas por:</a:t>
            </a:r>
          </a:p>
          <a:p>
            <a:pPr lvl="1"/>
            <a:r>
              <a:rPr lang="es-ES" dirty="0" smtClean="0"/>
              <a:t>Los encantamientos de las brujas (aquelarres)</a:t>
            </a:r>
          </a:p>
          <a:p>
            <a:pPr lvl="1"/>
            <a:r>
              <a:rPr lang="es-ES" dirty="0" smtClean="0"/>
              <a:t>El encuentro de un rayo de sol y una gota de rocío.</a:t>
            </a:r>
            <a:endParaRPr lang="es-ES" dirty="0"/>
          </a:p>
        </p:txBody>
      </p:sp>
      <p:sp>
        <p:nvSpPr>
          <p:cNvPr id="5" name="4 CuadroTexto"/>
          <p:cNvSpPr txBox="1"/>
          <p:nvPr/>
        </p:nvSpPr>
        <p:spPr>
          <a:xfrm>
            <a:off x="6913632" y="333077"/>
            <a:ext cx="1556466" cy="956773"/>
          </a:xfrm>
          <a:prstGeom prst="rect">
            <a:avLst/>
          </a:prstGeom>
          <a:solidFill>
            <a:srgbClr val="C3EA36"/>
          </a:solidFill>
          <a:ln w="22225">
            <a:solidFill>
              <a:schemeClr val="accent3">
                <a:lumMod val="75000"/>
              </a:schemeClr>
            </a:solidFill>
          </a:ln>
        </p:spPr>
        <p:txBody>
          <a:bodyPr wrap="square" tIns="108000" bIns="108000" rtlCol="0">
            <a:spAutoFit/>
          </a:bodyPr>
          <a:lstStyle/>
          <a:p>
            <a:pPr algn="ctr"/>
            <a:endParaRPr lang="es-ES" sz="1600" b="1" dirty="0" smtClean="0">
              <a:solidFill>
                <a:schemeClr val="bg1"/>
              </a:solidFill>
            </a:endParaRPr>
          </a:p>
          <a:p>
            <a:pPr algn="ctr"/>
            <a:r>
              <a:rPr lang="es-ES" sz="1600" b="1" dirty="0" smtClean="0">
                <a:solidFill>
                  <a:schemeClr val="bg1"/>
                </a:solidFill>
              </a:rPr>
              <a:t>INTRODUCCIÓN</a:t>
            </a:r>
          </a:p>
          <a:p>
            <a:pPr algn="ctr"/>
            <a:endParaRPr lang="es-ES" sz="1600" dirty="0"/>
          </a:p>
        </p:txBody>
      </p:sp>
      <p:pic>
        <p:nvPicPr>
          <p:cNvPr id="2052" name="Picture 4" descr="http://guadarramistas.com/wp-content/uploads/2010/10/setas-de-cardo.jpg"/>
          <p:cNvPicPr>
            <a:picLocks noChangeAspect="1" noChangeArrowheads="1"/>
          </p:cNvPicPr>
          <p:nvPr/>
        </p:nvPicPr>
        <p:blipFill>
          <a:blip r:embed="rId3" cstate="print"/>
          <a:srcRect l="11125" b="7143"/>
          <a:stretch>
            <a:fillRect/>
          </a:stretch>
        </p:blipFill>
        <p:spPr bwMode="auto">
          <a:xfrm>
            <a:off x="2061386" y="332656"/>
            <a:ext cx="1343934" cy="936104"/>
          </a:xfrm>
          <a:prstGeom prst="rect">
            <a:avLst/>
          </a:prstGeom>
          <a:noFill/>
          <a:ln>
            <a:solidFill>
              <a:schemeClr val="accent3">
                <a:lumMod val="75000"/>
              </a:schemeClr>
            </a:solidFill>
          </a:ln>
        </p:spPr>
      </p:pic>
      <p:pic>
        <p:nvPicPr>
          <p:cNvPr id="2054" name="Picture 6" descr="https://encrypted-tbn2.gstatic.com/images?q=tbn:ANd9GcRcCFQhxiDs-gtSxqFlkcdjydV33dN8zkdvJ8UFqsdOi5ONSWhPow"/>
          <p:cNvPicPr>
            <a:picLocks noChangeAspect="1" noChangeArrowheads="1"/>
          </p:cNvPicPr>
          <p:nvPr/>
        </p:nvPicPr>
        <p:blipFill>
          <a:blip r:embed="rId4" cstate="print"/>
          <a:srcRect/>
          <a:stretch>
            <a:fillRect/>
          </a:stretch>
        </p:blipFill>
        <p:spPr bwMode="auto">
          <a:xfrm>
            <a:off x="3429538" y="332656"/>
            <a:ext cx="1171240" cy="936104"/>
          </a:xfrm>
          <a:prstGeom prst="rect">
            <a:avLst/>
          </a:prstGeom>
          <a:noFill/>
          <a:ln>
            <a:solidFill>
              <a:schemeClr val="accent3">
                <a:lumMod val="75000"/>
              </a:schemeClr>
            </a:solidFill>
          </a:ln>
        </p:spPr>
      </p:pic>
      <p:pic>
        <p:nvPicPr>
          <p:cNvPr id="2056" name="Picture 8" descr="https://www.soriashop.com/sites/default/files/imagecache/product_full/PERREXICO_TEMPORADA_0.jpg"/>
          <p:cNvPicPr>
            <a:picLocks noChangeAspect="1" noChangeArrowheads="1"/>
          </p:cNvPicPr>
          <p:nvPr/>
        </p:nvPicPr>
        <p:blipFill>
          <a:blip r:embed="rId5" cstate="print"/>
          <a:srcRect l="4884" r="7213"/>
          <a:stretch>
            <a:fillRect/>
          </a:stretch>
        </p:blipFill>
        <p:spPr bwMode="auto">
          <a:xfrm>
            <a:off x="4581666" y="332656"/>
            <a:ext cx="1296144" cy="936104"/>
          </a:xfrm>
          <a:prstGeom prst="rect">
            <a:avLst/>
          </a:prstGeom>
          <a:noFill/>
          <a:ln>
            <a:solidFill>
              <a:schemeClr val="accent3">
                <a:lumMod val="75000"/>
              </a:schemeClr>
            </a:solidFill>
          </a:ln>
        </p:spPr>
      </p:pic>
      <p:pic>
        <p:nvPicPr>
          <p:cNvPr id="2058" name="Picture 10" descr="http://3.bp.blogspot.com/-_MsVlqeb6Ao/UBg8Cg2_ejI/AAAAAAAAA-k/U9qHLZAMqN4/s1600/boletus%2520edulis%252024.jpg"/>
          <p:cNvPicPr>
            <a:picLocks noChangeAspect="1" noChangeArrowheads="1"/>
          </p:cNvPicPr>
          <p:nvPr/>
        </p:nvPicPr>
        <p:blipFill>
          <a:blip r:embed="rId6" cstate="print"/>
          <a:srcRect l="5962" r="10572"/>
          <a:stretch>
            <a:fillRect/>
          </a:stretch>
        </p:blipFill>
        <p:spPr bwMode="auto">
          <a:xfrm>
            <a:off x="5877810" y="332657"/>
            <a:ext cx="1008112" cy="936104"/>
          </a:xfrm>
          <a:prstGeom prst="rect">
            <a:avLst/>
          </a:prstGeom>
          <a:noFill/>
          <a:ln>
            <a:solidFill>
              <a:schemeClr val="accent3">
                <a:lumMod val="75000"/>
              </a:schemeClr>
            </a:solidFill>
          </a:ln>
        </p:spPr>
      </p:pic>
      <p:pic>
        <p:nvPicPr>
          <p:cNvPr id="56322" name="Picture 2" descr="http://sobrecadiz.com/wp-content/uploads/pinar-del-rey.jpg"/>
          <p:cNvPicPr>
            <a:picLocks noChangeAspect="1" noChangeArrowheads="1"/>
          </p:cNvPicPr>
          <p:nvPr/>
        </p:nvPicPr>
        <p:blipFill>
          <a:blip r:embed="rId7" cstate="print"/>
          <a:srcRect/>
          <a:stretch>
            <a:fillRect/>
          </a:stretch>
        </p:blipFill>
        <p:spPr bwMode="auto">
          <a:xfrm>
            <a:off x="650202" y="332656"/>
            <a:ext cx="1404000" cy="936000"/>
          </a:xfrm>
          <a:prstGeom prst="rect">
            <a:avLst/>
          </a:prstGeom>
          <a:noFill/>
          <a:ln>
            <a:solidFill>
              <a:schemeClr val="accent3">
                <a:lumMod val="75000"/>
              </a:schemeClr>
            </a:solidFill>
          </a:ln>
        </p:spPr>
      </p:pic>
      <p:pic>
        <p:nvPicPr>
          <p:cNvPr id="2050" name="Picture 2" descr="http://www.ediciona.com/portafolio/image/1/3/5/6/aquelarre_brujas_6531.jpg"/>
          <p:cNvPicPr>
            <a:picLocks noChangeAspect="1" noChangeArrowheads="1"/>
          </p:cNvPicPr>
          <p:nvPr/>
        </p:nvPicPr>
        <p:blipFill>
          <a:blip r:embed="rId8" cstate="print"/>
          <a:srcRect/>
          <a:stretch>
            <a:fillRect/>
          </a:stretch>
        </p:blipFill>
        <p:spPr bwMode="auto">
          <a:xfrm>
            <a:off x="2411760" y="2060848"/>
            <a:ext cx="4392488" cy="3107611"/>
          </a:xfrm>
          <a:prstGeom prst="rect">
            <a:avLst/>
          </a:prstGeom>
          <a:noFill/>
        </p:spPr>
      </p:pic>
    </p:spTree>
    <p:extLst>
      <p:ext uri="{BB962C8B-B14F-4D97-AF65-F5344CB8AC3E}">
        <p14:creationId xmlns:p14="http://schemas.microsoft.com/office/powerpoint/2010/main" val="1203318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normAutofit/>
          </a:bodyPr>
          <a:lstStyle/>
          <a:p>
            <a:pPr lvl="0" algn="r">
              <a:buNone/>
            </a:pPr>
            <a:r>
              <a:rPr lang="es-ES" sz="2400" b="1" dirty="0" smtClean="0">
                <a:solidFill>
                  <a:srgbClr val="C3EA36"/>
                </a:solidFill>
                <a:effectLst>
                  <a:outerShdw blurRad="38100" dist="38100" dir="2700000" algn="tl">
                    <a:srgbClr val="000000">
                      <a:alpha val="43137"/>
                    </a:srgbClr>
                  </a:outerShdw>
                </a:effectLst>
              </a:rPr>
              <a:t>Seta </a:t>
            </a:r>
            <a:r>
              <a:rPr lang="es-ES" sz="2400" b="1" dirty="0" smtClean="0">
                <a:solidFill>
                  <a:srgbClr val="C3EA36"/>
                </a:solidFill>
                <a:effectLst>
                  <a:outerShdw blurRad="38100" dist="38100" dir="2700000" algn="tl">
                    <a:srgbClr val="000000">
                      <a:alpha val="43137"/>
                    </a:srgbClr>
                  </a:outerShdw>
                </a:effectLst>
              </a:rPr>
              <a:t>(</a:t>
            </a:r>
            <a:r>
              <a:rPr lang="es-ES" sz="2400" b="1" dirty="0" err="1" smtClean="0">
                <a:solidFill>
                  <a:srgbClr val="C3EA36"/>
                </a:solidFill>
                <a:effectLst>
                  <a:outerShdw blurRad="38100" dist="38100" dir="2700000" algn="tl">
                    <a:srgbClr val="000000">
                      <a:alpha val="43137"/>
                    </a:srgbClr>
                  </a:outerShdw>
                </a:effectLst>
              </a:rPr>
              <a:t>Pleorotus</a:t>
            </a:r>
            <a:r>
              <a:rPr lang="es-ES" sz="2400" b="1" dirty="0" smtClean="0">
                <a:solidFill>
                  <a:srgbClr val="C3EA36"/>
                </a:solidFill>
                <a:effectLst>
                  <a:outerShdw blurRad="38100" dist="38100" dir="2700000" algn="tl">
                    <a:srgbClr val="000000">
                      <a:alpha val="43137"/>
                    </a:srgbClr>
                  </a:outerShdw>
                </a:effectLst>
              </a:rPr>
              <a:t> </a:t>
            </a:r>
            <a:r>
              <a:rPr lang="es-ES" sz="2400" b="1" dirty="0" err="1" smtClean="0">
                <a:solidFill>
                  <a:srgbClr val="C3EA36"/>
                </a:solidFill>
                <a:effectLst>
                  <a:outerShdw blurRad="38100" dist="38100" dir="2700000" algn="tl">
                    <a:srgbClr val="000000">
                      <a:alpha val="43137"/>
                    </a:srgbClr>
                  </a:outerShdw>
                </a:effectLst>
              </a:rPr>
              <a:t>ostreatus</a:t>
            </a:r>
            <a:r>
              <a:rPr lang="es-ES" sz="2400" b="1" dirty="0" smtClean="0">
                <a:solidFill>
                  <a:srgbClr val="C3EA36"/>
                </a:solidFill>
                <a:effectLst>
                  <a:outerShdw blurRad="38100" dist="38100" dir="2700000" algn="tl">
                    <a:srgbClr val="000000">
                      <a:alpha val="43137"/>
                    </a:srgbClr>
                  </a:outerShdw>
                </a:effectLst>
              </a:rPr>
              <a:t>):</a:t>
            </a:r>
          </a:p>
          <a:p>
            <a:pPr marL="800100" lvl="1" indent="-342900">
              <a:buFont typeface="+mj-lt"/>
              <a:buAutoNum type="arabicPeriod"/>
            </a:pPr>
            <a:endParaRPr lang="es-ES" sz="1700" dirty="0" smtClean="0">
              <a:solidFill>
                <a:prstClr val="black"/>
              </a:solidFill>
            </a:endParaRPr>
          </a:p>
          <a:p>
            <a:pPr lvl="0">
              <a:buNone/>
            </a:pPr>
            <a:r>
              <a:rPr lang="es-ES" sz="1700" dirty="0" smtClean="0">
                <a:solidFill>
                  <a:prstClr val="black"/>
                </a:solidFill>
              </a:rPr>
              <a:t>	</a:t>
            </a:r>
            <a:endParaRPr lang="es-ES" sz="1700" dirty="0" smtClean="0"/>
          </a:p>
          <a:p>
            <a:pPr>
              <a:buNone/>
            </a:pPr>
            <a:endParaRPr lang="es-ES" sz="1800" b="1" dirty="0" smtClean="0">
              <a:solidFill>
                <a:srgbClr val="C3EA36"/>
              </a:solidFill>
              <a:effectLst>
                <a:outerShdw blurRad="38100" dist="38100" dir="2700000" algn="tl">
                  <a:srgbClr val="000000">
                    <a:alpha val="43137"/>
                  </a:srgbClr>
                </a:outerShdw>
              </a:effectLst>
            </a:endParaRPr>
          </a:p>
          <a:p>
            <a:pPr>
              <a:buNone/>
            </a:pPr>
            <a:endParaRPr lang="es-ES" sz="1800" b="1" dirty="0" smtClean="0"/>
          </a:p>
          <a:p>
            <a:endParaRPr lang="es-ES" sz="1800" dirty="0" smtClean="0">
              <a:sym typeface="Wingdings" pitchFamily="2" charset="2"/>
            </a:endParaRPr>
          </a:p>
          <a:p>
            <a:endParaRPr lang="es-ES" sz="1800" dirty="0" smtClean="0"/>
          </a:p>
          <a:p>
            <a:pPr>
              <a:buNone/>
            </a:pPr>
            <a:endParaRPr lang="es-ES" sz="1800" dirty="0" smtClean="0">
              <a:solidFill>
                <a:srgbClr val="C3EA36"/>
              </a:solidFill>
            </a:endParaRPr>
          </a:p>
          <a:p>
            <a:pPr>
              <a:buNone/>
            </a:pPr>
            <a:endParaRPr lang="es-ES" sz="1800" dirty="0" smtClean="0">
              <a:solidFill>
                <a:srgbClr val="C3EA36"/>
              </a:solidFill>
            </a:endParaRPr>
          </a:p>
          <a:p>
            <a:pPr>
              <a:buNone/>
            </a:pPr>
            <a:endParaRPr lang="es-ES" sz="1800" dirty="0" smtClean="0"/>
          </a:p>
          <a:p>
            <a:pPr algn="just"/>
            <a:endParaRPr lang="es-ES" dirty="0"/>
          </a:p>
        </p:txBody>
      </p:sp>
      <p:pic>
        <p:nvPicPr>
          <p:cNvPr id="5" name="Picture 4"/>
          <p:cNvPicPr>
            <a:picLocks noChangeAspect="1" noChangeArrowheads="1"/>
          </p:cNvPicPr>
          <p:nvPr/>
        </p:nvPicPr>
        <p:blipFill>
          <a:blip r:embed="rId3" cstate="print"/>
          <a:srcRect/>
          <a:stretch>
            <a:fillRect/>
          </a:stretch>
        </p:blipFill>
        <p:spPr bwMode="auto">
          <a:xfrm>
            <a:off x="2440735" y="332656"/>
            <a:ext cx="1241071" cy="936104"/>
          </a:xfrm>
          <a:prstGeom prst="rect">
            <a:avLst/>
          </a:prstGeom>
          <a:noFill/>
          <a:ln w="9525">
            <a:solidFill>
              <a:schemeClr val="accent3">
                <a:lumMod val="75000"/>
              </a:schemeClr>
            </a:solidFill>
            <a:miter lim="800000"/>
            <a:headEnd/>
            <a:tailEnd/>
          </a:ln>
        </p:spPr>
      </p:pic>
      <p:pic>
        <p:nvPicPr>
          <p:cNvPr id="17410" name="Picture 2" descr="http://imagenes.infojardin.com/updown/images/bwy1188589641c.jpg"/>
          <p:cNvPicPr>
            <a:picLocks noChangeAspect="1" noChangeArrowheads="1"/>
          </p:cNvPicPr>
          <p:nvPr/>
        </p:nvPicPr>
        <p:blipFill>
          <a:blip r:embed="rId4" cstate="print"/>
          <a:srcRect/>
          <a:stretch>
            <a:fillRect/>
          </a:stretch>
        </p:blipFill>
        <p:spPr bwMode="auto">
          <a:xfrm>
            <a:off x="5667240" y="318801"/>
            <a:ext cx="1344149" cy="949960"/>
          </a:xfrm>
          <a:prstGeom prst="rect">
            <a:avLst/>
          </a:prstGeom>
          <a:noFill/>
          <a:ln>
            <a:solidFill>
              <a:schemeClr val="accent3">
                <a:lumMod val="75000"/>
              </a:schemeClr>
            </a:solidFill>
          </a:ln>
        </p:spPr>
      </p:pic>
      <p:pic>
        <p:nvPicPr>
          <p:cNvPr id="17414" name="Picture 6" descr="http://www.cestaysetas.com/wp-content/uploads/2012/08/Amanita-Caesarea.jpg"/>
          <p:cNvPicPr>
            <a:picLocks noChangeAspect="1" noChangeArrowheads="1"/>
          </p:cNvPicPr>
          <p:nvPr/>
        </p:nvPicPr>
        <p:blipFill>
          <a:blip r:embed="rId5" cstate="print"/>
          <a:srcRect/>
          <a:stretch>
            <a:fillRect/>
          </a:stretch>
        </p:blipFill>
        <p:spPr bwMode="auto">
          <a:xfrm>
            <a:off x="3692582" y="325260"/>
            <a:ext cx="1268434" cy="943500"/>
          </a:xfrm>
          <a:prstGeom prst="rect">
            <a:avLst/>
          </a:prstGeom>
          <a:noFill/>
          <a:ln>
            <a:solidFill>
              <a:schemeClr val="accent3">
                <a:lumMod val="75000"/>
              </a:schemeClr>
            </a:solidFill>
          </a:ln>
        </p:spPr>
      </p:pic>
      <p:pic>
        <p:nvPicPr>
          <p:cNvPr id="17416" name="Picture 8" descr="https://encrypted-tbn0.gstatic.com/images?q=tbn:ANd9GcTlA6P23054NCtf0A1C7c22tYEhCLegtIKDyEL7CKmqT_gSKzQNkw"/>
          <p:cNvPicPr>
            <a:picLocks noChangeAspect="1" noChangeArrowheads="1"/>
          </p:cNvPicPr>
          <p:nvPr/>
        </p:nvPicPr>
        <p:blipFill>
          <a:blip r:embed="rId6" cstate="print"/>
          <a:srcRect l="7592" r="3895" b="4959"/>
          <a:stretch>
            <a:fillRect/>
          </a:stretch>
        </p:blipFill>
        <p:spPr bwMode="auto">
          <a:xfrm>
            <a:off x="4976338" y="323655"/>
            <a:ext cx="663193" cy="945105"/>
          </a:xfrm>
          <a:prstGeom prst="rect">
            <a:avLst/>
          </a:prstGeom>
          <a:noFill/>
          <a:ln>
            <a:solidFill>
              <a:schemeClr val="accent3">
                <a:lumMod val="75000"/>
              </a:schemeClr>
            </a:solidFill>
          </a:ln>
        </p:spPr>
      </p:pic>
      <p:sp>
        <p:nvSpPr>
          <p:cNvPr id="10" name="9 CuadroTexto"/>
          <p:cNvSpPr txBox="1"/>
          <p:nvPr/>
        </p:nvSpPr>
        <p:spPr>
          <a:xfrm>
            <a:off x="7035393" y="313443"/>
            <a:ext cx="1699216" cy="928661"/>
          </a:xfrm>
          <a:prstGeom prst="rect">
            <a:avLst/>
          </a:prstGeom>
          <a:solidFill>
            <a:srgbClr val="C3EA36"/>
          </a:solidFill>
          <a:ln w="22225">
            <a:solidFill>
              <a:schemeClr val="accent3">
                <a:lumMod val="75000"/>
              </a:schemeClr>
            </a:solidFill>
          </a:ln>
        </p:spPr>
        <p:txBody>
          <a:bodyPr wrap="square" tIns="216000" bIns="216000" rtlCol="0">
            <a:spAutoFit/>
          </a:bodyPr>
          <a:lstStyle/>
          <a:p>
            <a:pPr algn="ctr"/>
            <a:r>
              <a:rPr lang="es-ES" sz="1600" b="1" dirty="0" smtClean="0">
                <a:solidFill>
                  <a:schemeClr val="bg1"/>
                </a:solidFill>
              </a:rPr>
              <a:t>HONGOS SAPRÓBIOS</a:t>
            </a:r>
            <a:endParaRPr lang="es-ES" dirty="0"/>
          </a:p>
        </p:txBody>
      </p: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5536" y="2060848"/>
            <a:ext cx="1886145" cy="1886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2615195" y="2780928"/>
            <a:ext cx="6048672" cy="2262158"/>
          </a:xfrm>
          <a:prstGeom prst="rect">
            <a:avLst/>
          </a:prstGeom>
          <a:noFill/>
        </p:spPr>
        <p:txBody>
          <a:bodyPr wrap="square" rtlCol="0">
            <a:spAutoFit/>
          </a:bodyPr>
          <a:lstStyle/>
          <a:p>
            <a:pPr fontAlgn="base">
              <a:spcBef>
                <a:spcPts val="600"/>
              </a:spcBef>
            </a:pPr>
            <a:r>
              <a:rPr lang="es-ES" dirty="0"/>
              <a:t>Fase 3 – Floración de las setas (general)</a:t>
            </a:r>
          </a:p>
          <a:p>
            <a:pPr marL="342900" indent="-342900" fontAlgn="base">
              <a:spcBef>
                <a:spcPts val="600"/>
              </a:spcBef>
              <a:buFont typeface="+mj-lt"/>
              <a:buAutoNum type="arabicPeriod"/>
            </a:pPr>
            <a:r>
              <a:rPr lang="es-ES" dirty="0" smtClean="0"/>
              <a:t>La </a:t>
            </a:r>
            <a:r>
              <a:rPr lang="es-ES" dirty="0"/>
              <a:t>colocación del tronco será vertical y habrá que enterrarlo de 15 a 30 cm directamente en el suelo o en una maceta con arena limpia.</a:t>
            </a:r>
          </a:p>
          <a:p>
            <a:pPr marL="342900" indent="-342900" fontAlgn="base">
              <a:spcBef>
                <a:spcPts val="600"/>
              </a:spcBef>
              <a:buFont typeface="+mj-lt"/>
              <a:buAutoNum type="arabicPeriod"/>
            </a:pPr>
            <a:r>
              <a:rPr lang="es-ES" dirty="0"/>
              <a:t>Regar regularmente y mojar la totalidad del tronco (sin presión)</a:t>
            </a:r>
          </a:p>
          <a:p>
            <a:pPr marL="342900" indent="-342900" fontAlgn="base">
              <a:spcBef>
                <a:spcPts val="600"/>
              </a:spcBef>
              <a:buFont typeface="+mj-lt"/>
              <a:buAutoNum type="arabicPeriod"/>
            </a:pPr>
            <a:r>
              <a:rPr lang="es-ES" dirty="0"/>
              <a:t>El tronco entrará en producción de 1 a 3 veces al año</a:t>
            </a:r>
          </a:p>
        </p:txBody>
      </p:sp>
    </p:spTree>
    <p:extLst>
      <p:ext uri="{BB962C8B-B14F-4D97-AF65-F5344CB8AC3E}">
        <p14:creationId xmlns:p14="http://schemas.microsoft.com/office/powerpoint/2010/main" val="35999191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normAutofit/>
          </a:bodyPr>
          <a:lstStyle/>
          <a:p>
            <a:pPr lvl="0" algn="r">
              <a:buNone/>
            </a:pPr>
            <a:r>
              <a:rPr lang="es-ES" sz="2400" b="1" dirty="0" smtClean="0">
                <a:solidFill>
                  <a:srgbClr val="C3EA36"/>
                </a:solidFill>
                <a:effectLst>
                  <a:outerShdw blurRad="38100" dist="38100" dir="2700000" algn="tl">
                    <a:srgbClr val="000000">
                      <a:alpha val="43137"/>
                    </a:srgbClr>
                  </a:outerShdw>
                </a:effectLst>
              </a:rPr>
              <a:t>Seta </a:t>
            </a:r>
            <a:r>
              <a:rPr lang="es-ES" sz="2400" b="1" dirty="0" smtClean="0">
                <a:solidFill>
                  <a:srgbClr val="C3EA36"/>
                </a:solidFill>
                <a:effectLst>
                  <a:outerShdw blurRad="38100" dist="38100" dir="2700000" algn="tl">
                    <a:srgbClr val="000000">
                      <a:alpha val="43137"/>
                    </a:srgbClr>
                  </a:outerShdw>
                </a:effectLst>
              </a:rPr>
              <a:t>(</a:t>
            </a:r>
            <a:r>
              <a:rPr lang="es-ES" sz="2400" b="1" dirty="0" err="1" smtClean="0">
                <a:solidFill>
                  <a:srgbClr val="C3EA36"/>
                </a:solidFill>
                <a:effectLst>
                  <a:outerShdw blurRad="38100" dist="38100" dir="2700000" algn="tl">
                    <a:srgbClr val="000000">
                      <a:alpha val="43137"/>
                    </a:srgbClr>
                  </a:outerShdw>
                </a:effectLst>
              </a:rPr>
              <a:t>Pleorotus</a:t>
            </a:r>
            <a:r>
              <a:rPr lang="es-ES" sz="2400" b="1" dirty="0" smtClean="0">
                <a:solidFill>
                  <a:srgbClr val="C3EA36"/>
                </a:solidFill>
                <a:effectLst>
                  <a:outerShdw blurRad="38100" dist="38100" dir="2700000" algn="tl">
                    <a:srgbClr val="000000">
                      <a:alpha val="43137"/>
                    </a:srgbClr>
                  </a:outerShdw>
                </a:effectLst>
              </a:rPr>
              <a:t> </a:t>
            </a:r>
            <a:r>
              <a:rPr lang="es-ES" sz="2400" b="1" dirty="0" err="1" smtClean="0">
                <a:solidFill>
                  <a:srgbClr val="C3EA36"/>
                </a:solidFill>
                <a:effectLst>
                  <a:outerShdw blurRad="38100" dist="38100" dir="2700000" algn="tl">
                    <a:srgbClr val="000000">
                      <a:alpha val="43137"/>
                    </a:srgbClr>
                  </a:outerShdw>
                </a:effectLst>
              </a:rPr>
              <a:t>ostreatus</a:t>
            </a:r>
            <a:r>
              <a:rPr lang="es-ES" sz="2400" b="1" dirty="0" smtClean="0">
                <a:solidFill>
                  <a:srgbClr val="C3EA36"/>
                </a:solidFill>
                <a:effectLst>
                  <a:outerShdw blurRad="38100" dist="38100" dir="2700000" algn="tl">
                    <a:srgbClr val="000000">
                      <a:alpha val="43137"/>
                    </a:srgbClr>
                  </a:outerShdw>
                </a:effectLst>
              </a:rPr>
              <a:t>):</a:t>
            </a:r>
          </a:p>
          <a:p>
            <a:pPr marL="800100" lvl="1" indent="-342900">
              <a:buFont typeface="+mj-lt"/>
              <a:buAutoNum type="arabicPeriod"/>
            </a:pPr>
            <a:endParaRPr lang="es-ES" sz="1700" dirty="0" smtClean="0">
              <a:solidFill>
                <a:prstClr val="black"/>
              </a:solidFill>
            </a:endParaRPr>
          </a:p>
          <a:p>
            <a:pPr lvl="0">
              <a:buNone/>
            </a:pPr>
            <a:r>
              <a:rPr lang="es-ES" sz="1700" dirty="0" smtClean="0">
                <a:solidFill>
                  <a:prstClr val="black"/>
                </a:solidFill>
              </a:rPr>
              <a:t>	</a:t>
            </a:r>
            <a:endParaRPr lang="es-ES" sz="1700" dirty="0" smtClean="0"/>
          </a:p>
          <a:p>
            <a:pPr>
              <a:buNone/>
            </a:pPr>
            <a:endParaRPr lang="es-ES" sz="1800" b="1" dirty="0" smtClean="0">
              <a:solidFill>
                <a:srgbClr val="C3EA36"/>
              </a:solidFill>
              <a:effectLst>
                <a:outerShdw blurRad="38100" dist="38100" dir="2700000" algn="tl">
                  <a:srgbClr val="000000">
                    <a:alpha val="43137"/>
                  </a:srgbClr>
                </a:outerShdw>
              </a:effectLst>
            </a:endParaRPr>
          </a:p>
          <a:p>
            <a:pPr>
              <a:buNone/>
            </a:pPr>
            <a:endParaRPr lang="es-ES" sz="1800" b="1" dirty="0" smtClean="0"/>
          </a:p>
          <a:p>
            <a:endParaRPr lang="es-ES" sz="1800" dirty="0" smtClean="0">
              <a:sym typeface="Wingdings" pitchFamily="2" charset="2"/>
            </a:endParaRPr>
          </a:p>
          <a:p>
            <a:endParaRPr lang="es-ES" sz="1800" dirty="0" smtClean="0"/>
          </a:p>
          <a:p>
            <a:pPr>
              <a:buNone/>
            </a:pPr>
            <a:endParaRPr lang="es-ES" sz="1800" dirty="0" smtClean="0">
              <a:solidFill>
                <a:srgbClr val="C3EA36"/>
              </a:solidFill>
            </a:endParaRPr>
          </a:p>
          <a:p>
            <a:pPr>
              <a:buNone/>
            </a:pPr>
            <a:endParaRPr lang="es-ES" sz="1800" dirty="0" smtClean="0">
              <a:solidFill>
                <a:srgbClr val="C3EA36"/>
              </a:solidFill>
            </a:endParaRPr>
          </a:p>
          <a:p>
            <a:pPr>
              <a:buNone/>
            </a:pPr>
            <a:endParaRPr lang="es-ES" sz="1800" dirty="0" smtClean="0"/>
          </a:p>
          <a:p>
            <a:pPr algn="just"/>
            <a:endParaRPr lang="es-ES" dirty="0"/>
          </a:p>
        </p:txBody>
      </p:sp>
      <p:pic>
        <p:nvPicPr>
          <p:cNvPr id="5" name="Picture 4"/>
          <p:cNvPicPr>
            <a:picLocks noChangeAspect="1" noChangeArrowheads="1"/>
          </p:cNvPicPr>
          <p:nvPr/>
        </p:nvPicPr>
        <p:blipFill>
          <a:blip r:embed="rId3" cstate="print"/>
          <a:srcRect/>
          <a:stretch>
            <a:fillRect/>
          </a:stretch>
        </p:blipFill>
        <p:spPr bwMode="auto">
          <a:xfrm>
            <a:off x="2440735" y="332656"/>
            <a:ext cx="1241071" cy="936104"/>
          </a:xfrm>
          <a:prstGeom prst="rect">
            <a:avLst/>
          </a:prstGeom>
          <a:noFill/>
          <a:ln w="9525">
            <a:solidFill>
              <a:schemeClr val="accent3">
                <a:lumMod val="75000"/>
              </a:schemeClr>
            </a:solidFill>
            <a:miter lim="800000"/>
            <a:headEnd/>
            <a:tailEnd/>
          </a:ln>
        </p:spPr>
      </p:pic>
      <p:pic>
        <p:nvPicPr>
          <p:cNvPr id="17410" name="Picture 2" descr="http://imagenes.infojardin.com/updown/images/bwy1188589641c.jpg"/>
          <p:cNvPicPr>
            <a:picLocks noChangeAspect="1" noChangeArrowheads="1"/>
          </p:cNvPicPr>
          <p:nvPr/>
        </p:nvPicPr>
        <p:blipFill>
          <a:blip r:embed="rId4" cstate="print"/>
          <a:srcRect/>
          <a:stretch>
            <a:fillRect/>
          </a:stretch>
        </p:blipFill>
        <p:spPr bwMode="auto">
          <a:xfrm>
            <a:off x="5667240" y="318801"/>
            <a:ext cx="1344149" cy="949960"/>
          </a:xfrm>
          <a:prstGeom prst="rect">
            <a:avLst/>
          </a:prstGeom>
          <a:noFill/>
          <a:ln>
            <a:solidFill>
              <a:schemeClr val="accent3">
                <a:lumMod val="75000"/>
              </a:schemeClr>
            </a:solidFill>
          </a:ln>
        </p:spPr>
      </p:pic>
      <p:pic>
        <p:nvPicPr>
          <p:cNvPr id="17414" name="Picture 6" descr="http://www.cestaysetas.com/wp-content/uploads/2012/08/Amanita-Caesarea.jpg"/>
          <p:cNvPicPr>
            <a:picLocks noChangeAspect="1" noChangeArrowheads="1"/>
          </p:cNvPicPr>
          <p:nvPr/>
        </p:nvPicPr>
        <p:blipFill>
          <a:blip r:embed="rId5" cstate="print"/>
          <a:srcRect/>
          <a:stretch>
            <a:fillRect/>
          </a:stretch>
        </p:blipFill>
        <p:spPr bwMode="auto">
          <a:xfrm>
            <a:off x="3692582" y="325260"/>
            <a:ext cx="1268434" cy="943500"/>
          </a:xfrm>
          <a:prstGeom prst="rect">
            <a:avLst/>
          </a:prstGeom>
          <a:noFill/>
          <a:ln>
            <a:solidFill>
              <a:schemeClr val="accent3">
                <a:lumMod val="75000"/>
              </a:schemeClr>
            </a:solidFill>
          </a:ln>
        </p:spPr>
      </p:pic>
      <p:pic>
        <p:nvPicPr>
          <p:cNvPr id="17416" name="Picture 8" descr="https://encrypted-tbn0.gstatic.com/images?q=tbn:ANd9GcTlA6P23054NCtf0A1C7c22tYEhCLegtIKDyEL7CKmqT_gSKzQNkw"/>
          <p:cNvPicPr>
            <a:picLocks noChangeAspect="1" noChangeArrowheads="1"/>
          </p:cNvPicPr>
          <p:nvPr/>
        </p:nvPicPr>
        <p:blipFill>
          <a:blip r:embed="rId6" cstate="print"/>
          <a:srcRect l="7592" r="3895" b="4959"/>
          <a:stretch>
            <a:fillRect/>
          </a:stretch>
        </p:blipFill>
        <p:spPr bwMode="auto">
          <a:xfrm>
            <a:off x="4976338" y="323655"/>
            <a:ext cx="663193" cy="945105"/>
          </a:xfrm>
          <a:prstGeom prst="rect">
            <a:avLst/>
          </a:prstGeom>
          <a:noFill/>
          <a:ln>
            <a:solidFill>
              <a:schemeClr val="accent3">
                <a:lumMod val="75000"/>
              </a:schemeClr>
            </a:solidFill>
          </a:ln>
        </p:spPr>
      </p:pic>
      <p:sp>
        <p:nvSpPr>
          <p:cNvPr id="10" name="9 CuadroTexto"/>
          <p:cNvSpPr txBox="1"/>
          <p:nvPr/>
        </p:nvSpPr>
        <p:spPr>
          <a:xfrm>
            <a:off x="7035393" y="313443"/>
            <a:ext cx="1699216" cy="928661"/>
          </a:xfrm>
          <a:prstGeom prst="rect">
            <a:avLst/>
          </a:prstGeom>
          <a:solidFill>
            <a:srgbClr val="C3EA36"/>
          </a:solidFill>
          <a:ln w="22225">
            <a:solidFill>
              <a:schemeClr val="accent3">
                <a:lumMod val="75000"/>
              </a:schemeClr>
            </a:solidFill>
          </a:ln>
        </p:spPr>
        <p:txBody>
          <a:bodyPr wrap="square" tIns="216000" bIns="216000" rtlCol="0">
            <a:spAutoFit/>
          </a:bodyPr>
          <a:lstStyle/>
          <a:p>
            <a:pPr algn="ctr"/>
            <a:r>
              <a:rPr lang="es-ES" sz="1600" b="1" dirty="0" smtClean="0">
                <a:solidFill>
                  <a:schemeClr val="bg1"/>
                </a:solidFill>
              </a:rPr>
              <a:t>HONGOS SAPRÓBIOS</a:t>
            </a:r>
            <a:endParaRPr lang="es-ES" dirty="0"/>
          </a:p>
        </p:txBody>
      </p: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5536" y="2060848"/>
            <a:ext cx="1886145" cy="1886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2615195" y="2780928"/>
            <a:ext cx="6048672" cy="2616101"/>
          </a:xfrm>
          <a:prstGeom prst="rect">
            <a:avLst/>
          </a:prstGeom>
          <a:noFill/>
        </p:spPr>
        <p:txBody>
          <a:bodyPr wrap="square" rtlCol="0">
            <a:spAutoFit/>
          </a:bodyPr>
          <a:lstStyle/>
          <a:p>
            <a:pPr fontAlgn="base">
              <a:spcBef>
                <a:spcPts val="600"/>
              </a:spcBef>
            </a:pPr>
            <a:r>
              <a:rPr lang="es-ES" dirty="0" smtClean="0"/>
              <a:t>Condiciones que debe de cumplir el espacio de cultivo (exterior)</a:t>
            </a:r>
            <a:endParaRPr lang="es-ES" dirty="0"/>
          </a:p>
          <a:p>
            <a:pPr marL="285750" indent="-285750" fontAlgn="base">
              <a:spcBef>
                <a:spcPts val="600"/>
              </a:spcBef>
              <a:buFont typeface="Arial" pitchFamily="34" charset="0"/>
              <a:buChar char="•"/>
            </a:pPr>
            <a:r>
              <a:rPr lang="es-ES" dirty="0"/>
              <a:t>Espacio en la sombra, nunca bajo el sol directo</a:t>
            </a:r>
          </a:p>
          <a:p>
            <a:pPr marL="285750" indent="-285750" fontAlgn="base">
              <a:spcBef>
                <a:spcPts val="600"/>
              </a:spcBef>
              <a:buFont typeface="Arial" pitchFamily="34" charset="0"/>
              <a:buChar char="•"/>
            </a:pPr>
            <a:r>
              <a:rPr lang="es-ES" dirty="0"/>
              <a:t>Protegido totalmente del viento</a:t>
            </a:r>
          </a:p>
          <a:p>
            <a:pPr marL="285750" indent="-285750" fontAlgn="base">
              <a:spcBef>
                <a:spcPts val="600"/>
              </a:spcBef>
              <a:buFont typeface="Arial" pitchFamily="34" charset="0"/>
              <a:buChar char="•"/>
            </a:pPr>
            <a:r>
              <a:rPr lang="es-ES" dirty="0"/>
              <a:t>Espacio húmedo, por ejemplo los sitios donde aparece moho o musgo</a:t>
            </a:r>
          </a:p>
          <a:p>
            <a:pPr marL="285750" indent="-285750" fontAlgn="base">
              <a:spcBef>
                <a:spcPts val="600"/>
              </a:spcBef>
              <a:buFont typeface="Arial" pitchFamily="34" charset="0"/>
              <a:buChar char="•"/>
            </a:pPr>
            <a:r>
              <a:rPr lang="es-ES" dirty="0"/>
              <a:t>No sirve el típico balcón o terraza donde hay mucha corriente de aire</a:t>
            </a:r>
          </a:p>
        </p:txBody>
      </p:sp>
    </p:spTree>
    <p:extLst>
      <p:ext uri="{BB962C8B-B14F-4D97-AF65-F5344CB8AC3E}">
        <p14:creationId xmlns:p14="http://schemas.microsoft.com/office/powerpoint/2010/main" val="38297443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normAutofit/>
          </a:bodyPr>
          <a:lstStyle/>
          <a:p>
            <a:pPr lvl="0" algn="r">
              <a:buNone/>
            </a:pPr>
            <a:r>
              <a:rPr lang="es-ES" sz="2400" b="1" dirty="0" smtClean="0">
                <a:solidFill>
                  <a:srgbClr val="C3EA36"/>
                </a:solidFill>
                <a:effectLst>
                  <a:outerShdw blurRad="38100" dist="38100" dir="2700000" algn="tl">
                    <a:srgbClr val="000000">
                      <a:alpha val="43137"/>
                    </a:srgbClr>
                  </a:outerShdw>
                </a:effectLst>
              </a:rPr>
              <a:t>Seta </a:t>
            </a:r>
            <a:r>
              <a:rPr lang="es-ES" sz="2400" b="1" dirty="0" smtClean="0">
                <a:solidFill>
                  <a:srgbClr val="C3EA36"/>
                </a:solidFill>
                <a:effectLst>
                  <a:outerShdw blurRad="38100" dist="38100" dir="2700000" algn="tl">
                    <a:srgbClr val="000000">
                      <a:alpha val="43137"/>
                    </a:srgbClr>
                  </a:outerShdw>
                </a:effectLst>
              </a:rPr>
              <a:t>(</a:t>
            </a:r>
            <a:r>
              <a:rPr lang="es-ES" sz="2400" b="1" dirty="0" err="1" smtClean="0">
                <a:solidFill>
                  <a:srgbClr val="C3EA36"/>
                </a:solidFill>
                <a:effectLst>
                  <a:outerShdw blurRad="38100" dist="38100" dir="2700000" algn="tl">
                    <a:srgbClr val="000000">
                      <a:alpha val="43137"/>
                    </a:srgbClr>
                  </a:outerShdw>
                </a:effectLst>
              </a:rPr>
              <a:t>Pleorotus</a:t>
            </a:r>
            <a:r>
              <a:rPr lang="es-ES" sz="2400" b="1" dirty="0" smtClean="0">
                <a:solidFill>
                  <a:srgbClr val="C3EA36"/>
                </a:solidFill>
                <a:effectLst>
                  <a:outerShdw blurRad="38100" dist="38100" dir="2700000" algn="tl">
                    <a:srgbClr val="000000">
                      <a:alpha val="43137"/>
                    </a:srgbClr>
                  </a:outerShdw>
                </a:effectLst>
              </a:rPr>
              <a:t> </a:t>
            </a:r>
            <a:r>
              <a:rPr lang="es-ES" sz="2400" b="1" dirty="0" err="1" smtClean="0">
                <a:solidFill>
                  <a:srgbClr val="C3EA36"/>
                </a:solidFill>
                <a:effectLst>
                  <a:outerShdw blurRad="38100" dist="38100" dir="2700000" algn="tl">
                    <a:srgbClr val="000000">
                      <a:alpha val="43137"/>
                    </a:srgbClr>
                  </a:outerShdw>
                </a:effectLst>
              </a:rPr>
              <a:t>ostreatus</a:t>
            </a:r>
            <a:r>
              <a:rPr lang="es-ES" sz="2400" b="1" dirty="0" smtClean="0">
                <a:solidFill>
                  <a:srgbClr val="C3EA36"/>
                </a:solidFill>
                <a:effectLst>
                  <a:outerShdw blurRad="38100" dist="38100" dir="2700000" algn="tl">
                    <a:srgbClr val="000000">
                      <a:alpha val="43137"/>
                    </a:srgbClr>
                  </a:outerShdw>
                </a:effectLst>
              </a:rPr>
              <a:t>):</a:t>
            </a:r>
          </a:p>
          <a:p>
            <a:pPr marL="800100" lvl="1" indent="-342900">
              <a:buFont typeface="+mj-lt"/>
              <a:buAutoNum type="arabicPeriod"/>
            </a:pPr>
            <a:endParaRPr lang="es-ES" sz="1700" dirty="0" smtClean="0">
              <a:solidFill>
                <a:prstClr val="black"/>
              </a:solidFill>
            </a:endParaRPr>
          </a:p>
          <a:p>
            <a:pPr lvl="0">
              <a:buNone/>
            </a:pPr>
            <a:r>
              <a:rPr lang="es-ES" sz="1700" dirty="0" smtClean="0">
                <a:solidFill>
                  <a:prstClr val="black"/>
                </a:solidFill>
              </a:rPr>
              <a:t>	</a:t>
            </a:r>
            <a:endParaRPr lang="es-ES" sz="1700" dirty="0" smtClean="0"/>
          </a:p>
          <a:p>
            <a:pPr>
              <a:buNone/>
            </a:pPr>
            <a:endParaRPr lang="es-ES" sz="1800" b="1" dirty="0" smtClean="0">
              <a:solidFill>
                <a:srgbClr val="C3EA36"/>
              </a:solidFill>
              <a:effectLst>
                <a:outerShdw blurRad="38100" dist="38100" dir="2700000" algn="tl">
                  <a:srgbClr val="000000">
                    <a:alpha val="43137"/>
                  </a:srgbClr>
                </a:outerShdw>
              </a:effectLst>
            </a:endParaRPr>
          </a:p>
          <a:p>
            <a:pPr>
              <a:buNone/>
            </a:pPr>
            <a:endParaRPr lang="es-ES" sz="1800" b="1" dirty="0" smtClean="0"/>
          </a:p>
          <a:p>
            <a:endParaRPr lang="es-ES" sz="1800" dirty="0" smtClean="0">
              <a:sym typeface="Wingdings" pitchFamily="2" charset="2"/>
            </a:endParaRPr>
          </a:p>
          <a:p>
            <a:endParaRPr lang="es-ES" sz="1800" dirty="0" smtClean="0"/>
          </a:p>
          <a:p>
            <a:pPr>
              <a:buNone/>
            </a:pPr>
            <a:endParaRPr lang="es-ES" sz="1800" dirty="0" smtClean="0">
              <a:solidFill>
                <a:srgbClr val="C3EA36"/>
              </a:solidFill>
            </a:endParaRPr>
          </a:p>
          <a:p>
            <a:pPr>
              <a:buNone/>
            </a:pPr>
            <a:endParaRPr lang="es-ES" sz="1800" dirty="0" smtClean="0">
              <a:solidFill>
                <a:srgbClr val="C3EA36"/>
              </a:solidFill>
            </a:endParaRPr>
          </a:p>
          <a:p>
            <a:pPr>
              <a:buNone/>
            </a:pPr>
            <a:endParaRPr lang="es-ES" sz="1800" dirty="0" smtClean="0"/>
          </a:p>
          <a:p>
            <a:pPr algn="just"/>
            <a:endParaRPr lang="es-ES" dirty="0"/>
          </a:p>
        </p:txBody>
      </p:sp>
      <p:pic>
        <p:nvPicPr>
          <p:cNvPr id="5" name="Picture 4"/>
          <p:cNvPicPr>
            <a:picLocks noChangeAspect="1" noChangeArrowheads="1"/>
          </p:cNvPicPr>
          <p:nvPr/>
        </p:nvPicPr>
        <p:blipFill>
          <a:blip r:embed="rId3" cstate="print"/>
          <a:srcRect/>
          <a:stretch>
            <a:fillRect/>
          </a:stretch>
        </p:blipFill>
        <p:spPr bwMode="auto">
          <a:xfrm>
            <a:off x="2440735" y="332656"/>
            <a:ext cx="1241071" cy="936104"/>
          </a:xfrm>
          <a:prstGeom prst="rect">
            <a:avLst/>
          </a:prstGeom>
          <a:noFill/>
          <a:ln w="9525">
            <a:solidFill>
              <a:schemeClr val="accent3">
                <a:lumMod val="75000"/>
              </a:schemeClr>
            </a:solidFill>
            <a:miter lim="800000"/>
            <a:headEnd/>
            <a:tailEnd/>
          </a:ln>
        </p:spPr>
      </p:pic>
      <p:pic>
        <p:nvPicPr>
          <p:cNvPr id="17410" name="Picture 2" descr="http://imagenes.infojardin.com/updown/images/bwy1188589641c.jpg"/>
          <p:cNvPicPr>
            <a:picLocks noChangeAspect="1" noChangeArrowheads="1"/>
          </p:cNvPicPr>
          <p:nvPr/>
        </p:nvPicPr>
        <p:blipFill>
          <a:blip r:embed="rId4" cstate="print"/>
          <a:srcRect/>
          <a:stretch>
            <a:fillRect/>
          </a:stretch>
        </p:blipFill>
        <p:spPr bwMode="auto">
          <a:xfrm>
            <a:off x="5667240" y="318801"/>
            <a:ext cx="1344149" cy="949960"/>
          </a:xfrm>
          <a:prstGeom prst="rect">
            <a:avLst/>
          </a:prstGeom>
          <a:noFill/>
          <a:ln>
            <a:solidFill>
              <a:schemeClr val="accent3">
                <a:lumMod val="75000"/>
              </a:schemeClr>
            </a:solidFill>
          </a:ln>
        </p:spPr>
      </p:pic>
      <p:pic>
        <p:nvPicPr>
          <p:cNvPr id="17414" name="Picture 6" descr="http://www.cestaysetas.com/wp-content/uploads/2012/08/Amanita-Caesarea.jpg"/>
          <p:cNvPicPr>
            <a:picLocks noChangeAspect="1" noChangeArrowheads="1"/>
          </p:cNvPicPr>
          <p:nvPr/>
        </p:nvPicPr>
        <p:blipFill>
          <a:blip r:embed="rId5" cstate="print"/>
          <a:srcRect/>
          <a:stretch>
            <a:fillRect/>
          </a:stretch>
        </p:blipFill>
        <p:spPr bwMode="auto">
          <a:xfrm>
            <a:off x="3692582" y="325260"/>
            <a:ext cx="1268434" cy="943500"/>
          </a:xfrm>
          <a:prstGeom prst="rect">
            <a:avLst/>
          </a:prstGeom>
          <a:noFill/>
          <a:ln>
            <a:solidFill>
              <a:schemeClr val="accent3">
                <a:lumMod val="75000"/>
              </a:schemeClr>
            </a:solidFill>
          </a:ln>
        </p:spPr>
      </p:pic>
      <p:pic>
        <p:nvPicPr>
          <p:cNvPr id="17416" name="Picture 8" descr="https://encrypted-tbn0.gstatic.com/images?q=tbn:ANd9GcTlA6P23054NCtf0A1C7c22tYEhCLegtIKDyEL7CKmqT_gSKzQNkw"/>
          <p:cNvPicPr>
            <a:picLocks noChangeAspect="1" noChangeArrowheads="1"/>
          </p:cNvPicPr>
          <p:nvPr/>
        </p:nvPicPr>
        <p:blipFill>
          <a:blip r:embed="rId6" cstate="print"/>
          <a:srcRect l="7592" r="3895" b="4959"/>
          <a:stretch>
            <a:fillRect/>
          </a:stretch>
        </p:blipFill>
        <p:spPr bwMode="auto">
          <a:xfrm>
            <a:off x="4976338" y="323655"/>
            <a:ext cx="663193" cy="945105"/>
          </a:xfrm>
          <a:prstGeom prst="rect">
            <a:avLst/>
          </a:prstGeom>
          <a:noFill/>
          <a:ln>
            <a:solidFill>
              <a:schemeClr val="accent3">
                <a:lumMod val="75000"/>
              </a:schemeClr>
            </a:solidFill>
          </a:ln>
        </p:spPr>
      </p:pic>
      <p:sp>
        <p:nvSpPr>
          <p:cNvPr id="10" name="9 CuadroTexto"/>
          <p:cNvSpPr txBox="1"/>
          <p:nvPr/>
        </p:nvSpPr>
        <p:spPr>
          <a:xfrm>
            <a:off x="7035393" y="313443"/>
            <a:ext cx="1699216" cy="928661"/>
          </a:xfrm>
          <a:prstGeom prst="rect">
            <a:avLst/>
          </a:prstGeom>
          <a:solidFill>
            <a:srgbClr val="C3EA36"/>
          </a:solidFill>
          <a:ln w="22225">
            <a:solidFill>
              <a:schemeClr val="accent3">
                <a:lumMod val="75000"/>
              </a:schemeClr>
            </a:solidFill>
          </a:ln>
        </p:spPr>
        <p:txBody>
          <a:bodyPr wrap="square" tIns="216000" bIns="216000" rtlCol="0">
            <a:spAutoFit/>
          </a:bodyPr>
          <a:lstStyle/>
          <a:p>
            <a:pPr algn="ctr"/>
            <a:r>
              <a:rPr lang="es-ES" sz="1600" b="1" dirty="0" smtClean="0">
                <a:solidFill>
                  <a:schemeClr val="bg1"/>
                </a:solidFill>
              </a:rPr>
              <a:t>HONGOS SAPRÓBIOS</a:t>
            </a:r>
            <a:endParaRPr lang="es-ES" dirty="0"/>
          </a:p>
        </p:txBody>
      </p: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5536" y="2060848"/>
            <a:ext cx="1886145" cy="1886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2615195" y="2780928"/>
            <a:ext cx="6048672" cy="3600986"/>
          </a:xfrm>
          <a:prstGeom prst="rect">
            <a:avLst/>
          </a:prstGeom>
          <a:noFill/>
        </p:spPr>
        <p:txBody>
          <a:bodyPr wrap="square" rtlCol="0">
            <a:spAutoFit/>
          </a:bodyPr>
          <a:lstStyle/>
          <a:p>
            <a:pPr fontAlgn="base">
              <a:spcBef>
                <a:spcPts val="600"/>
              </a:spcBef>
            </a:pPr>
            <a:r>
              <a:rPr lang="es-ES" dirty="0" smtClean="0"/>
              <a:t>Condiciones que debe de cumplir el espacio de cultivo (interior)</a:t>
            </a:r>
            <a:endParaRPr lang="es-ES" dirty="0"/>
          </a:p>
          <a:p>
            <a:pPr marL="285750" indent="-285750" fontAlgn="base">
              <a:spcBef>
                <a:spcPts val="600"/>
              </a:spcBef>
              <a:buFont typeface="Arial" pitchFamily="34" charset="0"/>
              <a:buChar char="•"/>
            </a:pPr>
            <a:r>
              <a:rPr lang="es-ES" dirty="0"/>
              <a:t>Temperatura entre 12 y 18 </a:t>
            </a:r>
            <a:r>
              <a:rPr lang="es-ES" dirty="0" err="1"/>
              <a:t>ºC</a:t>
            </a:r>
            <a:endParaRPr lang="es-ES" dirty="0"/>
          </a:p>
          <a:p>
            <a:pPr marL="285750" indent="-285750" fontAlgn="base">
              <a:spcBef>
                <a:spcPts val="600"/>
              </a:spcBef>
              <a:buFont typeface="Arial" pitchFamily="34" charset="0"/>
              <a:buChar char="•"/>
            </a:pPr>
            <a:r>
              <a:rPr lang="es-ES" dirty="0"/>
              <a:t>Humedad del 80 al 95%</a:t>
            </a:r>
          </a:p>
          <a:p>
            <a:pPr marL="285750" indent="-285750" fontAlgn="base">
              <a:spcBef>
                <a:spcPts val="600"/>
              </a:spcBef>
              <a:buFont typeface="Arial" pitchFamily="34" charset="0"/>
              <a:buChar char="•"/>
            </a:pPr>
            <a:r>
              <a:rPr lang="es-ES" dirty="0"/>
              <a:t>10 horas de luz al día, nunca el sol directo</a:t>
            </a:r>
          </a:p>
          <a:p>
            <a:pPr marL="285750" indent="-285750" fontAlgn="base">
              <a:spcBef>
                <a:spcPts val="600"/>
              </a:spcBef>
              <a:buFont typeface="Arial" pitchFamily="34" charset="0"/>
              <a:buChar char="•"/>
            </a:pPr>
            <a:r>
              <a:rPr lang="es-ES" dirty="0"/>
              <a:t>Nada de corrientes de aire</a:t>
            </a:r>
          </a:p>
          <a:p>
            <a:pPr marL="285750" indent="-285750" fontAlgn="base">
              <a:spcBef>
                <a:spcPts val="600"/>
              </a:spcBef>
              <a:buFont typeface="Arial" pitchFamily="34" charset="0"/>
              <a:buChar char="•"/>
            </a:pPr>
            <a:r>
              <a:rPr lang="es-ES" dirty="0"/>
              <a:t>El tronco deberá sumergirse en agua durante 24-48 horas cada vez que lo queramos hacer florecer</a:t>
            </a:r>
          </a:p>
          <a:p>
            <a:pPr marL="285750" indent="-285750" fontAlgn="base">
              <a:spcBef>
                <a:spcPts val="600"/>
              </a:spcBef>
              <a:buFont typeface="Arial" pitchFamily="34" charset="0"/>
              <a:buChar char="•"/>
            </a:pPr>
            <a:r>
              <a:rPr lang="es-ES" dirty="0"/>
              <a:t>Se aconseja realizar un invernadero con una bolsa de plástico con agujeros para ayudar a mantener mejor la humedad.</a:t>
            </a:r>
          </a:p>
        </p:txBody>
      </p:sp>
    </p:spTree>
    <p:extLst>
      <p:ext uri="{BB962C8B-B14F-4D97-AF65-F5344CB8AC3E}">
        <p14:creationId xmlns:p14="http://schemas.microsoft.com/office/powerpoint/2010/main" val="12517046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normAutofit/>
          </a:bodyPr>
          <a:lstStyle/>
          <a:p>
            <a:pPr lvl="0" algn="r">
              <a:buNone/>
            </a:pPr>
            <a:r>
              <a:rPr lang="es-ES" sz="2400" b="1" dirty="0" smtClean="0">
                <a:solidFill>
                  <a:srgbClr val="C3EA36"/>
                </a:solidFill>
                <a:effectLst>
                  <a:outerShdw blurRad="38100" dist="38100" dir="2700000" algn="tl">
                    <a:srgbClr val="000000">
                      <a:alpha val="43137"/>
                    </a:srgbClr>
                  </a:outerShdw>
                </a:effectLst>
              </a:rPr>
              <a:t>Seta </a:t>
            </a:r>
            <a:r>
              <a:rPr lang="es-ES" sz="2400" b="1" dirty="0" smtClean="0">
                <a:solidFill>
                  <a:srgbClr val="C3EA36"/>
                </a:solidFill>
                <a:effectLst>
                  <a:outerShdw blurRad="38100" dist="38100" dir="2700000" algn="tl">
                    <a:srgbClr val="000000">
                      <a:alpha val="43137"/>
                    </a:srgbClr>
                  </a:outerShdw>
                </a:effectLst>
              </a:rPr>
              <a:t>(</a:t>
            </a:r>
            <a:r>
              <a:rPr lang="es-ES" sz="2400" b="1" dirty="0" err="1" smtClean="0">
                <a:solidFill>
                  <a:srgbClr val="C3EA36"/>
                </a:solidFill>
                <a:effectLst>
                  <a:outerShdw blurRad="38100" dist="38100" dir="2700000" algn="tl">
                    <a:srgbClr val="000000">
                      <a:alpha val="43137"/>
                    </a:srgbClr>
                  </a:outerShdw>
                </a:effectLst>
              </a:rPr>
              <a:t>Pleorotus</a:t>
            </a:r>
            <a:r>
              <a:rPr lang="es-ES" sz="2400" b="1" dirty="0" smtClean="0">
                <a:solidFill>
                  <a:srgbClr val="C3EA36"/>
                </a:solidFill>
                <a:effectLst>
                  <a:outerShdw blurRad="38100" dist="38100" dir="2700000" algn="tl">
                    <a:srgbClr val="000000">
                      <a:alpha val="43137"/>
                    </a:srgbClr>
                  </a:outerShdw>
                </a:effectLst>
              </a:rPr>
              <a:t> </a:t>
            </a:r>
            <a:r>
              <a:rPr lang="es-ES" sz="2400" b="1" dirty="0" err="1" smtClean="0">
                <a:solidFill>
                  <a:srgbClr val="C3EA36"/>
                </a:solidFill>
                <a:effectLst>
                  <a:outerShdw blurRad="38100" dist="38100" dir="2700000" algn="tl">
                    <a:srgbClr val="000000">
                      <a:alpha val="43137"/>
                    </a:srgbClr>
                  </a:outerShdw>
                </a:effectLst>
              </a:rPr>
              <a:t>ostreatus</a:t>
            </a:r>
            <a:r>
              <a:rPr lang="es-ES" sz="2400" b="1" dirty="0" smtClean="0">
                <a:solidFill>
                  <a:srgbClr val="C3EA36"/>
                </a:solidFill>
                <a:effectLst>
                  <a:outerShdw blurRad="38100" dist="38100" dir="2700000" algn="tl">
                    <a:srgbClr val="000000">
                      <a:alpha val="43137"/>
                    </a:srgbClr>
                  </a:outerShdw>
                </a:effectLst>
              </a:rPr>
              <a:t>):</a:t>
            </a:r>
          </a:p>
          <a:p>
            <a:pPr marL="800100" lvl="1" indent="-342900">
              <a:buFont typeface="+mj-lt"/>
              <a:buAutoNum type="arabicPeriod"/>
            </a:pPr>
            <a:endParaRPr lang="es-ES" sz="1700" dirty="0" smtClean="0">
              <a:solidFill>
                <a:prstClr val="black"/>
              </a:solidFill>
            </a:endParaRPr>
          </a:p>
          <a:p>
            <a:pPr lvl="0">
              <a:buNone/>
            </a:pPr>
            <a:r>
              <a:rPr lang="es-ES" sz="1700" dirty="0" smtClean="0">
                <a:solidFill>
                  <a:prstClr val="black"/>
                </a:solidFill>
              </a:rPr>
              <a:t>	</a:t>
            </a:r>
            <a:endParaRPr lang="es-ES" sz="1700" dirty="0" smtClean="0"/>
          </a:p>
          <a:p>
            <a:pPr>
              <a:buNone/>
            </a:pPr>
            <a:endParaRPr lang="es-ES" sz="1800" b="1" dirty="0" smtClean="0">
              <a:solidFill>
                <a:srgbClr val="C3EA36"/>
              </a:solidFill>
              <a:effectLst>
                <a:outerShdw blurRad="38100" dist="38100" dir="2700000" algn="tl">
                  <a:srgbClr val="000000">
                    <a:alpha val="43137"/>
                  </a:srgbClr>
                </a:outerShdw>
              </a:effectLst>
            </a:endParaRPr>
          </a:p>
          <a:p>
            <a:pPr>
              <a:buNone/>
            </a:pPr>
            <a:endParaRPr lang="es-ES" sz="1800" b="1" dirty="0" smtClean="0"/>
          </a:p>
          <a:p>
            <a:endParaRPr lang="es-ES" sz="1800" dirty="0" smtClean="0">
              <a:sym typeface="Wingdings" pitchFamily="2" charset="2"/>
            </a:endParaRPr>
          </a:p>
          <a:p>
            <a:endParaRPr lang="es-ES" sz="1800" dirty="0" smtClean="0"/>
          </a:p>
          <a:p>
            <a:pPr>
              <a:buNone/>
            </a:pPr>
            <a:endParaRPr lang="es-ES" sz="1800" dirty="0" smtClean="0">
              <a:solidFill>
                <a:srgbClr val="C3EA36"/>
              </a:solidFill>
            </a:endParaRPr>
          </a:p>
          <a:p>
            <a:pPr>
              <a:buNone/>
            </a:pPr>
            <a:endParaRPr lang="es-ES" sz="1800" dirty="0" smtClean="0">
              <a:solidFill>
                <a:srgbClr val="C3EA36"/>
              </a:solidFill>
            </a:endParaRPr>
          </a:p>
          <a:p>
            <a:pPr>
              <a:buNone/>
            </a:pPr>
            <a:endParaRPr lang="es-ES" sz="1800" dirty="0" smtClean="0"/>
          </a:p>
          <a:p>
            <a:pPr algn="just"/>
            <a:endParaRPr lang="es-ES" dirty="0"/>
          </a:p>
        </p:txBody>
      </p:sp>
      <p:pic>
        <p:nvPicPr>
          <p:cNvPr id="5" name="Picture 4"/>
          <p:cNvPicPr>
            <a:picLocks noChangeAspect="1" noChangeArrowheads="1"/>
          </p:cNvPicPr>
          <p:nvPr/>
        </p:nvPicPr>
        <p:blipFill>
          <a:blip r:embed="rId3" cstate="print"/>
          <a:srcRect/>
          <a:stretch>
            <a:fillRect/>
          </a:stretch>
        </p:blipFill>
        <p:spPr bwMode="auto">
          <a:xfrm>
            <a:off x="2440735" y="332656"/>
            <a:ext cx="1241071" cy="936104"/>
          </a:xfrm>
          <a:prstGeom prst="rect">
            <a:avLst/>
          </a:prstGeom>
          <a:noFill/>
          <a:ln w="9525">
            <a:solidFill>
              <a:schemeClr val="accent3">
                <a:lumMod val="75000"/>
              </a:schemeClr>
            </a:solidFill>
            <a:miter lim="800000"/>
            <a:headEnd/>
            <a:tailEnd/>
          </a:ln>
        </p:spPr>
      </p:pic>
      <p:pic>
        <p:nvPicPr>
          <p:cNvPr id="17410" name="Picture 2" descr="http://imagenes.infojardin.com/updown/images/bwy1188589641c.jpg"/>
          <p:cNvPicPr>
            <a:picLocks noChangeAspect="1" noChangeArrowheads="1"/>
          </p:cNvPicPr>
          <p:nvPr/>
        </p:nvPicPr>
        <p:blipFill>
          <a:blip r:embed="rId4" cstate="print"/>
          <a:srcRect/>
          <a:stretch>
            <a:fillRect/>
          </a:stretch>
        </p:blipFill>
        <p:spPr bwMode="auto">
          <a:xfrm>
            <a:off x="5667240" y="318801"/>
            <a:ext cx="1344149" cy="949960"/>
          </a:xfrm>
          <a:prstGeom prst="rect">
            <a:avLst/>
          </a:prstGeom>
          <a:noFill/>
          <a:ln>
            <a:solidFill>
              <a:schemeClr val="accent3">
                <a:lumMod val="75000"/>
              </a:schemeClr>
            </a:solidFill>
          </a:ln>
        </p:spPr>
      </p:pic>
      <p:pic>
        <p:nvPicPr>
          <p:cNvPr id="17414" name="Picture 6" descr="http://www.cestaysetas.com/wp-content/uploads/2012/08/Amanita-Caesarea.jpg"/>
          <p:cNvPicPr>
            <a:picLocks noChangeAspect="1" noChangeArrowheads="1"/>
          </p:cNvPicPr>
          <p:nvPr/>
        </p:nvPicPr>
        <p:blipFill>
          <a:blip r:embed="rId5" cstate="print"/>
          <a:srcRect/>
          <a:stretch>
            <a:fillRect/>
          </a:stretch>
        </p:blipFill>
        <p:spPr bwMode="auto">
          <a:xfrm>
            <a:off x="3692582" y="325260"/>
            <a:ext cx="1268434" cy="943500"/>
          </a:xfrm>
          <a:prstGeom prst="rect">
            <a:avLst/>
          </a:prstGeom>
          <a:noFill/>
          <a:ln>
            <a:solidFill>
              <a:schemeClr val="accent3">
                <a:lumMod val="75000"/>
              </a:schemeClr>
            </a:solidFill>
          </a:ln>
        </p:spPr>
      </p:pic>
      <p:pic>
        <p:nvPicPr>
          <p:cNvPr id="17416" name="Picture 8" descr="https://encrypted-tbn0.gstatic.com/images?q=tbn:ANd9GcTlA6P23054NCtf0A1C7c22tYEhCLegtIKDyEL7CKmqT_gSKzQNkw"/>
          <p:cNvPicPr>
            <a:picLocks noChangeAspect="1" noChangeArrowheads="1"/>
          </p:cNvPicPr>
          <p:nvPr/>
        </p:nvPicPr>
        <p:blipFill>
          <a:blip r:embed="rId6" cstate="print"/>
          <a:srcRect l="7592" r="3895" b="4959"/>
          <a:stretch>
            <a:fillRect/>
          </a:stretch>
        </p:blipFill>
        <p:spPr bwMode="auto">
          <a:xfrm>
            <a:off x="4976338" y="323655"/>
            <a:ext cx="663193" cy="945105"/>
          </a:xfrm>
          <a:prstGeom prst="rect">
            <a:avLst/>
          </a:prstGeom>
          <a:noFill/>
          <a:ln>
            <a:solidFill>
              <a:schemeClr val="accent3">
                <a:lumMod val="75000"/>
              </a:schemeClr>
            </a:solidFill>
          </a:ln>
        </p:spPr>
      </p:pic>
      <p:sp>
        <p:nvSpPr>
          <p:cNvPr id="10" name="9 CuadroTexto"/>
          <p:cNvSpPr txBox="1"/>
          <p:nvPr/>
        </p:nvSpPr>
        <p:spPr>
          <a:xfrm>
            <a:off x="7035393" y="313443"/>
            <a:ext cx="1699216" cy="928661"/>
          </a:xfrm>
          <a:prstGeom prst="rect">
            <a:avLst/>
          </a:prstGeom>
          <a:solidFill>
            <a:srgbClr val="C3EA36"/>
          </a:solidFill>
          <a:ln w="22225">
            <a:solidFill>
              <a:schemeClr val="accent3">
                <a:lumMod val="75000"/>
              </a:schemeClr>
            </a:solidFill>
          </a:ln>
        </p:spPr>
        <p:txBody>
          <a:bodyPr wrap="square" tIns="216000" bIns="216000" rtlCol="0">
            <a:spAutoFit/>
          </a:bodyPr>
          <a:lstStyle/>
          <a:p>
            <a:pPr algn="ctr"/>
            <a:r>
              <a:rPr lang="es-ES" sz="1600" b="1" dirty="0" smtClean="0">
                <a:solidFill>
                  <a:schemeClr val="bg1"/>
                </a:solidFill>
              </a:rPr>
              <a:t>HONGOS SAPRÓBIOS</a:t>
            </a:r>
            <a:endParaRPr lang="es-ES" dirty="0"/>
          </a:p>
        </p:txBody>
      </p: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5536" y="2060848"/>
            <a:ext cx="1886145" cy="1886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5 Tabla"/>
          <p:cNvGraphicFramePr>
            <a:graphicFrameLocks noGrp="1"/>
          </p:cNvGraphicFramePr>
          <p:nvPr>
            <p:extLst>
              <p:ext uri="{D42A27DB-BD31-4B8C-83A1-F6EECF244321}">
                <p14:modId xmlns:p14="http://schemas.microsoft.com/office/powerpoint/2010/main" val="437848339"/>
              </p:ext>
            </p:extLst>
          </p:nvPr>
        </p:nvGraphicFramePr>
        <p:xfrm>
          <a:off x="3061270" y="3356992"/>
          <a:ext cx="4238625" cy="2194560"/>
        </p:xfrm>
        <a:graphic>
          <a:graphicData uri="http://schemas.openxmlformats.org/drawingml/2006/table">
            <a:tbl>
              <a:tblPr/>
              <a:tblGrid>
                <a:gridCol w="3229429"/>
                <a:gridCol w="1009196"/>
              </a:tblGrid>
              <a:tr h="0">
                <a:tc>
                  <a:txBody>
                    <a:bodyPr/>
                    <a:lstStyle/>
                    <a:p>
                      <a:pPr algn="l" fontAlgn="t"/>
                      <a:r>
                        <a:rPr lang="es-ES">
                          <a:effectLst/>
                        </a:rPr>
                        <a:t>Chopo (</a:t>
                      </a:r>
                      <a:r>
                        <a:rPr lang="es-ES" i="1">
                          <a:effectLst/>
                        </a:rPr>
                        <a:t>Populus tremula</a:t>
                      </a:r>
                      <a:r>
                        <a:rPr lang="es-ES">
                          <a:effectLst/>
                        </a:rPr>
                        <a:t>)</a:t>
                      </a:r>
                    </a:p>
                  </a:txBody>
                  <a:tcPr>
                    <a:lnL>
                      <a:noFill/>
                    </a:lnL>
                    <a:lnR>
                      <a:noFill/>
                    </a:lnR>
                    <a:lnT>
                      <a:noFill/>
                    </a:lnT>
                    <a:lnB>
                      <a:noFill/>
                    </a:lnB>
                    <a:solidFill>
                      <a:srgbClr val="FFFFFF"/>
                    </a:solidFill>
                  </a:tcPr>
                </a:tc>
                <a:tc>
                  <a:txBody>
                    <a:bodyPr/>
                    <a:lstStyle/>
                    <a:p>
                      <a:pPr algn="ctr" fontAlgn="t"/>
                      <a:r>
                        <a:rPr lang="es-ES">
                          <a:effectLst/>
                        </a:rPr>
                        <a:t>5</a:t>
                      </a:r>
                    </a:p>
                  </a:txBody>
                  <a:tcPr>
                    <a:lnL>
                      <a:noFill/>
                    </a:lnL>
                    <a:lnR>
                      <a:noFill/>
                    </a:lnR>
                    <a:lnT>
                      <a:noFill/>
                    </a:lnT>
                    <a:lnB>
                      <a:noFill/>
                    </a:lnB>
                    <a:solidFill>
                      <a:srgbClr val="FFFFFF"/>
                    </a:solidFill>
                  </a:tcPr>
                </a:tc>
              </a:tr>
              <a:tr h="0">
                <a:tc>
                  <a:txBody>
                    <a:bodyPr/>
                    <a:lstStyle/>
                    <a:p>
                      <a:pPr algn="l" fontAlgn="t"/>
                      <a:r>
                        <a:rPr lang="es-ES">
                          <a:effectLst/>
                        </a:rPr>
                        <a:t>Álamo (</a:t>
                      </a:r>
                      <a:r>
                        <a:rPr lang="es-ES" i="1">
                          <a:effectLst/>
                        </a:rPr>
                        <a:t>Populus alba</a:t>
                      </a:r>
                      <a:r>
                        <a:rPr lang="es-ES">
                          <a:effectLst/>
                        </a:rPr>
                        <a:t>)</a:t>
                      </a:r>
                    </a:p>
                  </a:txBody>
                  <a:tcPr>
                    <a:lnL>
                      <a:noFill/>
                    </a:lnL>
                    <a:lnR>
                      <a:noFill/>
                    </a:lnR>
                    <a:lnT>
                      <a:noFill/>
                    </a:lnT>
                    <a:lnB>
                      <a:noFill/>
                    </a:lnB>
                    <a:solidFill>
                      <a:srgbClr val="FAFAFA"/>
                    </a:solidFill>
                  </a:tcPr>
                </a:tc>
                <a:tc>
                  <a:txBody>
                    <a:bodyPr/>
                    <a:lstStyle/>
                    <a:p>
                      <a:pPr algn="ctr" fontAlgn="t"/>
                      <a:r>
                        <a:rPr lang="es-ES">
                          <a:effectLst/>
                        </a:rPr>
                        <a:t>5</a:t>
                      </a:r>
                    </a:p>
                  </a:txBody>
                  <a:tcPr>
                    <a:lnL>
                      <a:noFill/>
                    </a:lnL>
                    <a:lnR>
                      <a:noFill/>
                    </a:lnR>
                    <a:lnT>
                      <a:noFill/>
                    </a:lnT>
                    <a:lnB>
                      <a:noFill/>
                    </a:lnB>
                    <a:solidFill>
                      <a:srgbClr val="FAFAFA"/>
                    </a:solidFill>
                  </a:tcPr>
                </a:tc>
              </a:tr>
              <a:tr h="0">
                <a:tc>
                  <a:txBody>
                    <a:bodyPr/>
                    <a:lstStyle/>
                    <a:p>
                      <a:pPr algn="l" fontAlgn="t"/>
                      <a:r>
                        <a:rPr lang="es-ES">
                          <a:effectLst/>
                        </a:rPr>
                        <a:t>Haya (</a:t>
                      </a:r>
                      <a:r>
                        <a:rPr lang="es-ES" i="1">
                          <a:effectLst/>
                        </a:rPr>
                        <a:t>Fagus sylvatica</a:t>
                      </a:r>
                      <a:r>
                        <a:rPr lang="es-ES">
                          <a:effectLst/>
                        </a:rPr>
                        <a:t>)</a:t>
                      </a:r>
                    </a:p>
                  </a:txBody>
                  <a:tcPr>
                    <a:lnL>
                      <a:noFill/>
                    </a:lnL>
                    <a:lnR>
                      <a:noFill/>
                    </a:lnR>
                    <a:lnT>
                      <a:noFill/>
                    </a:lnT>
                    <a:lnB>
                      <a:noFill/>
                    </a:lnB>
                    <a:solidFill>
                      <a:srgbClr val="FFFFFF"/>
                    </a:solidFill>
                  </a:tcPr>
                </a:tc>
                <a:tc>
                  <a:txBody>
                    <a:bodyPr/>
                    <a:lstStyle/>
                    <a:p>
                      <a:pPr algn="ctr" fontAlgn="t"/>
                      <a:r>
                        <a:rPr lang="es-ES">
                          <a:effectLst/>
                        </a:rPr>
                        <a:t>3</a:t>
                      </a:r>
                    </a:p>
                  </a:txBody>
                  <a:tcPr>
                    <a:lnL>
                      <a:noFill/>
                    </a:lnL>
                    <a:lnR>
                      <a:noFill/>
                    </a:lnR>
                    <a:lnT>
                      <a:noFill/>
                    </a:lnT>
                    <a:lnB>
                      <a:noFill/>
                    </a:lnB>
                    <a:solidFill>
                      <a:srgbClr val="FFFFFF"/>
                    </a:solidFill>
                  </a:tcPr>
                </a:tc>
              </a:tr>
              <a:tr h="0">
                <a:tc>
                  <a:txBody>
                    <a:bodyPr/>
                    <a:lstStyle/>
                    <a:p>
                      <a:pPr algn="l" fontAlgn="t"/>
                      <a:r>
                        <a:rPr lang="es-ES">
                          <a:effectLst/>
                        </a:rPr>
                        <a:t>Encina (</a:t>
                      </a:r>
                      <a:r>
                        <a:rPr lang="es-ES" i="1">
                          <a:effectLst/>
                        </a:rPr>
                        <a:t>Quercus ilex</a:t>
                      </a:r>
                      <a:r>
                        <a:rPr lang="es-ES">
                          <a:effectLst/>
                        </a:rPr>
                        <a:t>)</a:t>
                      </a:r>
                    </a:p>
                  </a:txBody>
                  <a:tcPr>
                    <a:lnL>
                      <a:noFill/>
                    </a:lnL>
                    <a:lnR>
                      <a:noFill/>
                    </a:lnR>
                    <a:lnT>
                      <a:noFill/>
                    </a:lnT>
                    <a:lnB>
                      <a:noFill/>
                    </a:lnB>
                    <a:solidFill>
                      <a:srgbClr val="FAFAFA"/>
                    </a:solidFill>
                  </a:tcPr>
                </a:tc>
                <a:tc>
                  <a:txBody>
                    <a:bodyPr/>
                    <a:lstStyle/>
                    <a:p>
                      <a:pPr algn="ctr" fontAlgn="t"/>
                      <a:r>
                        <a:rPr lang="es-ES">
                          <a:effectLst/>
                        </a:rPr>
                        <a:t>1</a:t>
                      </a:r>
                    </a:p>
                  </a:txBody>
                  <a:tcPr>
                    <a:lnL>
                      <a:noFill/>
                    </a:lnL>
                    <a:lnR>
                      <a:noFill/>
                    </a:lnR>
                    <a:lnT>
                      <a:noFill/>
                    </a:lnT>
                    <a:lnB>
                      <a:noFill/>
                    </a:lnB>
                    <a:solidFill>
                      <a:srgbClr val="FAFAFA"/>
                    </a:solidFill>
                  </a:tcPr>
                </a:tc>
              </a:tr>
              <a:tr h="0">
                <a:tc>
                  <a:txBody>
                    <a:bodyPr/>
                    <a:lstStyle/>
                    <a:p>
                      <a:pPr algn="l" fontAlgn="t"/>
                      <a:r>
                        <a:rPr lang="es-ES">
                          <a:effectLst/>
                        </a:rPr>
                        <a:t>Roble (</a:t>
                      </a:r>
                      <a:r>
                        <a:rPr lang="es-ES" i="1">
                          <a:effectLst/>
                        </a:rPr>
                        <a:t>Quercus pubescens</a:t>
                      </a:r>
                      <a:r>
                        <a:rPr lang="es-ES">
                          <a:effectLst/>
                        </a:rPr>
                        <a:t>)</a:t>
                      </a:r>
                    </a:p>
                  </a:txBody>
                  <a:tcPr>
                    <a:lnL>
                      <a:noFill/>
                    </a:lnL>
                    <a:lnR>
                      <a:noFill/>
                    </a:lnR>
                    <a:lnT>
                      <a:noFill/>
                    </a:lnT>
                    <a:lnB>
                      <a:noFill/>
                    </a:lnB>
                    <a:solidFill>
                      <a:srgbClr val="FFFFFF"/>
                    </a:solidFill>
                  </a:tcPr>
                </a:tc>
                <a:tc>
                  <a:txBody>
                    <a:bodyPr/>
                    <a:lstStyle/>
                    <a:p>
                      <a:pPr algn="ctr" fontAlgn="t"/>
                      <a:r>
                        <a:rPr lang="es-ES">
                          <a:effectLst/>
                        </a:rPr>
                        <a:t>1</a:t>
                      </a:r>
                    </a:p>
                  </a:txBody>
                  <a:tcPr>
                    <a:lnL>
                      <a:noFill/>
                    </a:lnL>
                    <a:lnR>
                      <a:noFill/>
                    </a:lnR>
                    <a:lnT>
                      <a:noFill/>
                    </a:lnT>
                    <a:lnB>
                      <a:noFill/>
                    </a:lnB>
                    <a:solidFill>
                      <a:srgbClr val="FFFFFF"/>
                    </a:solidFill>
                  </a:tcPr>
                </a:tc>
              </a:tr>
              <a:tr h="0">
                <a:tc>
                  <a:txBody>
                    <a:bodyPr/>
                    <a:lstStyle/>
                    <a:p>
                      <a:pPr algn="l" fontAlgn="t"/>
                      <a:r>
                        <a:rPr lang="es-ES">
                          <a:effectLst/>
                        </a:rPr>
                        <a:t>Pino piñonero (</a:t>
                      </a:r>
                      <a:r>
                        <a:rPr lang="es-ES" i="1">
                          <a:effectLst/>
                        </a:rPr>
                        <a:t>Pinus pinea</a:t>
                      </a:r>
                      <a:r>
                        <a:rPr lang="es-ES">
                          <a:effectLst/>
                        </a:rPr>
                        <a:t>)</a:t>
                      </a:r>
                    </a:p>
                  </a:txBody>
                  <a:tcPr>
                    <a:lnL>
                      <a:noFill/>
                    </a:lnL>
                    <a:lnR>
                      <a:noFill/>
                    </a:lnR>
                    <a:lnT>
                      <a:noFill/>
                    </a:lnT>
                    <a:lnB>
                      <a:noFill/>
                    </a:lnB>
                    <a:solidFill>
                      <a:srgbClr val="F8F8F8"/>
                    </a:solidFill>
                  </a:tcPr>
                </a:tc>
                <a:tc>
                  <a:txBody>
                    <a:bodyPr/>
                    <a:lstStyle/>
                    <a:p>
                      <a:pPr algn="ctr" fontAlgn="t"/>
                      <a:r>
                        <a:rPr lang="es-ES" dirty="0">
                          <a:effectLst/>
                        </a:rPr>
                        <a:t>0</a:t>
                      </a:r>
                    </a:p>
                  </a:txBody>
                  <a:tcPr>
                    <a:lnL>
                      <a:noFill/>
                    </a:lnL>
                    <a:lnR>
                      <a:noFill/>
                    </a:lnR>
                    <a:lnT>
                      <a:noFill/>
                    </a:lnT>
                    <a:lnB>
                      <a:noFill/>
                    </a:lnB>
                    <a:solidFill>
                      <a:srgbClr val="F8F8F8"/>
                    </a:solidFill>
                  </a:tcPr>
                </a:tc>
              </a:tr>
            </a:tbl>
          </a:graphicData>
        </a:graphic>
      </p:graphicFrame>
      <p:sp>
        <p:nvSpPr>
          <p:cNvPr id="7" name="Rectangle 1"/>
          <p:cNvSpPr>
            <a:spLocks noChangeArrowheads="1"/>
          </p:cNvSpPr>
          <p:nvPr/>
        </p:nvSpPr>
        <p:spPr bwMode="auto">
          <a:xfrm>
            <a:off x="2452688" y="2855527"/>
            <a:ext cx="536140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i="0" u="none" strike="noStrike" cap="none" normalizeH="0" baseline="0" dirty="0" smtClean="0">
                <a:ln>
                  <a:noFill/>
                </a:ln>
                <a:effectLst/>
                <a:latin typeface="+mj-lt"/>
                <a:cs typeface="Arial" pitchFamily="34" charset="0"/>
              </a:rPr>
              <a:t>Tabla orientativa de maderas (5 = excelente, 0 = no apta):</a:t>
            </a:r>
            <a:endParaRPr kumimoji="0" lang="es-ES" sz="4000" i="0" u="none" strike="noStrike" cap="none" normalizeH="0" baseline="0" dirty="0" smtClean="0">
              <a:ln>
                <a:noFill/>
              </a:ln>
              <a:effectLst/>
              <a:latin typeface="+mj-lt"/>
              <a:cs typeface="Arial" pitchFamily="34" charset="0"/>
            </a:endParaRPr>
          </a:p>
        </p:txBody>
      </p:sp>
    </p:spTree>
    <p:extLst>
      <p:ext uri="{BB962C8B-B14F-4D97-AF65-F5344CB8AC3E}">
        <p14:creationId xmlns:p14="http://schemas.microsoft.com/office/powerpoint/2010/main" val="41166934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0</a:t>
            </a:r>
            <a:endParaRPr lang="es-ES" dirty="0"/>
          </a:p>
        </p:txBody>
      </p:sp>
      <p:sp>
        <p:nvSpPr>
          <p:cNvPr id="3" name="2 Marcador de contenido"/>
          <p:cNvSpPr>
            <a:spLocks noGrp="1"/>
          </p:cNvSpPr>
          <p:nvPr>
            <p:ph idx="1"/>
          </p:nvPr>
        </p:nvSpPr>
        <p:spPr>
          <a:xfrm>
            <a:off x="457200" y="1600200"/>
            <a:ext cx="8229600" cy="4925144"/>
          </a:xfrm>
        </p:spPr>
        <p:txBody>
          <a:bodyPr>
            <a:normAutofit lnSpcReduction="10000"/>
          </a:bodyPr>
          <a:lstStyle/>
          <a:p>
            <a:pPr lvl="0" algn="ctr">
              <a:buNone/>
            </a:pPr>
            <a:r>
              <a:rPr lang="es-ES" sz="2400" b="1" dirty="0" smtClean="0">
                <a:solidFill>
                  <a:prstClr val="black"/>
                </a:solidFill>
              </a:rPr>
              <a:t>Cultivo de los hongos comercialmente más relevantes</a:t>
            </a:r>
          </a:p>
          <a:p>
            <a:pPr lvl="0">
              <a:buNone/>
            </a:pPr>
            <a:r>
              <a:rPr lang="es-ES" sz="1800" b="1" dirty="0" smtClean="0">
                <a:solidFill>
                  <a:srgbClr val="C3EA36"/>
                </a:solidFill>
                <a:effectLst>
                  <a:outerShdw blurRad="38100" dist="38100" dir="2700000" algn="tl">
                    <a:srgbClr val="000000">
                      <a:alpha val="43137"/>
                    </a:srgbClr>
                  </a:outerShdw>
                </a:effectLst>
              </a:rPr>
              <a:t>Champiñón (</a:t>
            </a:r>
            <a:r>
              <a:rPr lang="es-ES" sz="1800" b="1" i="1" dirty="0" err="1" smtClean="0">
                <a:solidFill>
                  <a:srgbClr val="C3EA36"/>
                </a:solidFill>
                <a:effectLst>
                  <a:outerShdw blurRad="38100" dist="38100" dir="2700000" algn="tl">
                    <a:srgbClr val="000000">
                      <a:alpha val="43137"/>
                    </a:srgbClr>
                  </a:outerShdw>
                </a:effectLst>
              </a:rPr>
              <a:t>Agaricus</a:t>
            </a:r>
            <a:r>
              <a:rPr lang="es-ES" sz="1800" b="1" i="1" dirty="0" smtClean="0">
                <a:solidFill>
                  <a:srgbClr val="C3EA36"/>
                </a:solidFill>
                <a:effectLst>
                  <a:outerShdw blurRad="38100" dist="38100" dir="2700000" algn="tl">
                    <a:srgbClr val="000000">
                      <a:alpha val="43137"/>
                    </a:srgbClr>
                  </a:outerShdw>
                </a:effectLst>
              </a:rPr>
              <a:t> </a:t>
            </a:r>
            <a:r>
              <a:rPr lang="es-ES" sz="1800" b="1" i="1" dirty="0" err="1" smtClean="0">
                <a:solidFill>
                  <a:srgbClr val="C3EA36"/>
                </a:solidFill>
                <a:effectLst>
                  <a:outerShdw blurRad="38100" dist="38100" dir="2700000" algn="tl">
                    <a:srgbClr val="000000">
                      <a:alpha val="43137"/>
                    </a:srgbClr>
                  </a:outerShdw>
                </a:effectLst>
              </a:rPr>
              <a:t>bisporus</a:t>
            </a:r>
            <a:r>
              <a:rPr lang="es-ES" sz="1800" b="1" dirty="0" smtClean="0">
                <a:solidFill>
                  <a:srgbClr val="C3EA36"/>
                </a:solidFill>
                <a:effectLst>
                  <a:outerShdw blurRad="38100" dist="38100" dir="2700000" algn="tl">
                    <a:srgbClr val="000000">
                      <a:alpha val="43137"/>
                    </a:srgbClr>
                  </a:outerShdw>
                </a:effectLst>
              </a:rPr>
              <a:t>):</a:t>
            </a:r>
          </a:p>
          <a:p>
            <a:pPr lvl="0"/>
            <a:r>
              <a:rPr lang="es-ES" sz="2000" dirty="0" smtClean="0">
                <a:solidFill>
                  <a:prstClr val="black"/>
                </a:solidFill>
              </a:rPr>
              <a:t>Tipo de sustrato</a:t>
            </a:r>
          </a:p>
          <a:p>
            <a:pPr lvl="1">
              <a:buNone/>
            </a:pPr>
            <a:r>
              <a:rPr lang="es-ES" sz="1800" dirty="0" smtClean="0">
                <a:solidFill>
                  <a:prstClr val="black"/>
                </a:solidFill>
              </a:rPr>
              <a:t>            orgánico ( selectivo para el micelio de </a:t>
            </a:r>
            <a:r>
              <a:rPr lang="es-ES" sz="1800" dirty="0" err="1" smtClean="0">
                <a:solidFill>
                  <a:prstClr val="black"/>
                </a:solidFill>
              </a:rPr>
              <a:t>Agaricus</a:t>
            </a:r>
            <a:r>
              <a:rPr lang="es-ES" sz="1800" dirty="0" smtClean="0">
                <a:solidFill>
                  <a:prstClr val="black"/>
                </a:solidFill>
              </a:rPr>
              <a:t>)</a:t>
            </a:r>
          </a:p>
          <a:p>
            <a:pPr lvl="1">
              <a:buNone/>
            </a:pPr>
            <a:endParaRPr lang="es-ES" sz="2000" dirty="0" smtClean="0">
              <a:solidFill>
                <a:prstClr val="black"/>
              </a:solidFill>
            </a:endParaRPr>
          </a:p>
          <a:p>
            <a:pPr lvl="0"/>
            <a:r>
              <a:rPr lang="es-ES" sz="2000" dirty="0" smtClean="0">
                <a:solidFill>
                  <a:prstClr val="black"/>
                </a:solidFill>
              </a:rPr>
              <a:t>Proceso de elaboración:</a:t>
            </a:r>
          </a:p>
          <a:p>
            <a:pPr marL="800100" lvl="1" indent="-342900">
              <a:buFont typeface="+mj-lt"/>
              <a:buAutoNum type="arabicPeriod"/>
            </a:pPr>
            <a:r>
              <a:rPr lang="es-ES" sz="1600" dirty="0" smtClean="0">
                <a:solidFill>
                  <a:prstClr val="black"/>
                </a:solidFill>
              </a:rPr>
              <a:t>Composición a base de paja de trigo, estiércol fresco de pollo y nitrógeno mineral</a:t>
            </a:r>
          </a:p>
          <a:p>
            <a:pPr marL="800100" lvl="1" indent="-342900">
              <a:buFont typeface="+mj-lt"/>
              <a:buAutoNum type="arabicPeriod"/>
            </a:pPr>
            <a:r>
              <a:rPr lang="es-ES" sz="1600" dirty="0" smtClean="0">
                <a:solidFill>
                  <a:prstClr val="black"/>
                </a:solidFill>
              </a:rPr>
              <a:t>Mezclado, humectación y fermentación</a:t>
            </a:r>
          </a:p>
          <a:p>
            <a:pPr marL="800100" lvl="1" indent="-342900">
              <a:buFont typeface="+mj-lt"/>
              <a:buAutoNum type="arabicPeriod"/>
            </a:pPr>
            <a:r>
              <a:rPr lang="es-ES" sz="1600" dirty="0" smtClean="0">
                <a:solidFill>
                  <a:prstClr val="black"/>
                </a:solidFill>
              </a:rPr>
              <a:t>Pasteurización y acondicionamiento para hongos termófilos</a:t>
            </a:r>
          </a:p>
          <a:p>
            <a:pPr marL="800100" lvl="1" indent="-342900">
              <a:buFont typeface="+mj-lt"/>
              <a:buAutoNum type="arabicPeriod"/>
            </a:pPr>
            <a:r>
              <a:rPr lang="es-ES" sz="1600" dirty="0" smtClean="0">
                <a:solidFill>
                  <a:prstClr val="black"/>
                </a:solidFill>
              </a:rPr>
              <a:t>Siembra de la cepa elegida y comienzo de la germinación</a:t>
            </a:r>
          </a:p>
          <a:p>
            <a:pPr marL="800100" lvl="1" indent="-342900">
              <a:buFont typeface="+mj-lt"/>
              <a:buAutoNum type="arabicPeriod"/>
            </a:pPr>
            <a:r>
              <a:rPr lang="es-ES" sz="1600" dirty="0" smtClean="0">
                <a:solidFill>
                  <a:prstClr val="black"/>
                </a:solidFill>
              </a:rPr>
              <a:t>Aplicación de capa de cobertura con tierra y turba (mantenimiento de la humedad, dispone minerales y bacterias)</a:t>
            </a:r>
          </a:p>
          <a:p>
            <a:pPr marL="800100" lvl="1" indent="-342900">
              <a:buFont typeface="+mj-lt"/>
              <a:buAutoNum type="arabicPeriod"/>
            </a:pPr>
            <a:r>
              <a:rPr lang="es-ES" sz="1600" dirty="0" smtClean="0">
                <a:solidFill>
                  <a:prstClr val="black"/>
                </a:solidFill>
              </a:rPr>
              <a:t>Bajada de la temperatura, humedad y CO2 </a:t>
            </a:r>
            <a:r>
              <a:rPr lang="es-ES" sz="1600" dirty="0" smtClean="0">
                <a:solidFill>
                  <a:prstClr val="black"/>
                </a:solidFill>
                <a:sym typeface="Wingdings" pitchFamily="2" charset="2"/>
              </a:rPr>
              <a:t> Para el crecimiento del micelio  Comienza ciclo reproductivo</a:t>
            </a:r>
          </a:p>
          <a:p>
            <a:pPr marL="800100" lvl="1" indent="-342900">
              <a:buFont typeface="+mj-lt"/>
              <a:buAutoNum type="arabicPeriod"/>
            </a:pPr>
            <a:r>
              <a:rPr lang="es-ES" sz="1600" dirty="0" smtClean="0">
                <a:solidFill>
                  <a:prstClr val="black"/>
                </a:solidFill>
                <a:sym typeface="Wingdings" pitchFamily="2" charset="2"/>
              </a:rPr>
              <a:t>Tras 8 días, aparecen los champiñones listos para recolectar</a:t>
            </a:r>
          </a:p>
          <a:p>
            <a:pPr marL="800100" lvl="1" indent="-342900">
              <a:buFont typeface="+mj-lt"/>
              <a:buAutoNum type="arabicPeriod"/>
            </a:pPr>
            <a:endParaRPr lang="es-ES" sz="1600" dirty="0" smtClean="0">
              <a:solidFill>
                <a:prstClr val="black"/>
              </a:solidFill>
              <a:sym typeface="Wingdings" pitchFamily="2" charset="2"/>
            </a:endParaRPr>
          </a:p>
          <a:p>
            <a:pPr marL="800100" lvl="1" indent="-342900">
              <a:buNone/>
            </a:pPr>
            <a:r>
              <a:rPr lang="es-ES" sz="1600" dirty="0" smtClean="0">
                <a:solidFill>
                  <a:prstClr val="black"/>
                </a:solidFill>
                <a:sym typeface="Wingdings" pitchFamily="2" charset="2"/>
              </a:rPr>
              <a:t>Tres floradas en un tiempo de una semana cada una</a:t>
            </a:r>
            <a:endParaRPr lang="es-ES" sz="1600" dirty="0" smtClean="0">
              <a:solidFill>
                <a:prstClr val="black"/>
              </a:solidFill>
            </a:endParaRPr>
          </a:p>
          <a:p>
            <a:pPr marL="800100" lvl="1" indent="-342900">
              <a:buFont typeface="+mj-lt"/>
              <a:buAutoNum type="arabicPeriod"/>
            </a:pPr>
            <a:endParaRPr lang="es-ES" sz="1400" dirty="0" smtClean="0">
              <a:solidFill>
                <a:prstClr val="black"/>
              </a:solidFill>
            </a:endParaRPr>
          </a:p>
          <a:p>
            <a:pPr lvl="1">
              <a:buNone/>
            </a:pPr>
            <a:endParaRPr lang="es-ES" sz="1800" dirty="0" smtClean="0">
              <a:solidFill>
                <a:prstClr val="black"/>
              </a:solidFill>
            </a:endParaRPr>
          </a:p>
          <a:p>
            <a:pPr lvl="0" algn="just">
              <a:buNone/>
            </a:pPr>
            <a:endParaRPr lang="es-ES" sz="1800" dirty="0" smtClean="0"/>
          </a:p>
          <a:p>
            <a:pPr>
              <a:buNone/>
            </a:pPr>
            <a:endParaRPr lang="es-ES" sz="1800" b="1" dirty="0" smtClean="0">
              <a:solidFill>
                <a:srgbClr val="C3EA36"/>
              </a:solidFill>
              <a:effectLst>
                <a:outerShdw blurRad="38100" dist="38100" dir="2700000" algn="tl">
                  <a:srgbClr val="000000">
                    <a:alpha val="43137"/>
                  </a:srgbClr>
                </a:outerShdw>
              </a:effectLst>
            </a:endParaRPr>
          </a:p>
          <a:p>
            <a:pPr>
              <a:buNone/>
            </a:pPr>
            <a:endParaRPr lang="es-ES" sz="1800" b="1" dirty="0" smtClean="0"/>
          </a:p>
          <a:p>
            <a:endParaRPr lang="es-ES" sz="1800" dirty="0" smtClean="0">
              <a:sym typeface="Wingdings" pitchFamily="2" charset="2"/>
            </a:endParaRPr>
          </a:p>
          <a:p>
            <a:endParaRPr lang="es-ES" sz="1800" dirty="0" smtClean="0"/>
          </a:p>
          <a:p>
            <a:pPr>
              <a:buNone/>
            </a:pPr>
            <a:endParaRPr lang="es-ES" sz="1800" dirty="0" smtClean="0">
              <a:solidFill>
                <a:srgbClr val="C3EA36"/>
              </a:solidFill>
            </a:endParaRPr>
          </a:p>
          <a:p>
            <a:pPr>
              <a:buNone/>
            </a:pPr>
            <a:endParaRPr lang="es-ES" sz="1800" dirty="0" smtClean="0">
              <a:solidFill>
                <a:srgbClr val="C3EA36"/>
              </a:solidFill>
            </a:endParaRPr>
          </a:p>
          <a:p>
            <a:pPr>
              <a:buNone/>
            </a:pPr>
            <a:endParaRPr lang="es-ES" sz="1800" dirty="0" smtClean="0"/>
          </a:p>
          <a:p>
            <a:pPr algn="just"/>
            <a:endParaRPr lang="es-ES" dirty="0"/>
          </a:p>
        </p:txBody>
      </p:sp>
      <p:pic>
        <p:nvPicPr>
          <p:cNvPr id="5" name="Picture 4"/>
          <p:cNvPicPr>
            <a:picLocks noChangeAspect="1" noChangeArrowheads="1"/>
          </p:cNvPicPr>
          <p:nvPr/>
        </p:nvPicPr>
        <p:blipFill>
          <a:blip r:embed="rId2" cstate="print"/>
          <a:srcRect/>
          <a:stretch>
            <a:fillRect/>
          </a:stretch>
        </p:blipFill>
        <p:spPr bwMode="auto">
          <a:xfrm>
            <a:off x="2440735" y="332656"/>
            <a:ext cx="1241071" cy="936104"/>
          </a:xfrm>
          <a:prstGeom prst="rect">
            <a:avLst/>
          </a:prstGeom>
          <a:noFill/>
          <a:ln w="9525">
            <a:solidFill>
              <a:schemeClr val="accent3">
                <a:lumMod val="75000"/>
              </a:schemeClr>
            </a:solidFill>
            <a:miter lim="800000"/>
            <a:headEnd/>
            <a:tailEnd/>
          </a:ln>
        </p:spPr>
      </p:pic>
      <p:pic>
        <p:nvPicPr>
          <p:cNvPr id="17410" name="Picture 2" descr="http://imagenes.infojardin.com/updown/images/bwy1188589641c.jpg"/>
          <p:cNvPicPr>
            <a:picLocks noChangeAspect="1" noChangeArrowheads="1"/>
          </p:cNvPicPr>
          <p:nvPr/>
        </p:nvPicPr>
        <p:blipFill>
          <a:blip r:embed="rId3" cstate="print"/>
          <a:srcRect/>
          <a:stretch>
            <a:fillRect/>
          </a:stretch>
        </p:blipFill>
        <p:spPr bwMode="auto">
          <a:xfrm>
            <a:off x="5667240" y="318801"/>
            <a:ext cx="1344149" cy="949960"/>
          </a:xfrm>
          <a:prstGeom prst="rect">
            <a:avLst/>
          </a:prstGeom>
          <a:noFill/>
          <a:ln>
            <a:solidFill>
              <a:schemeClr val="accent3">
                <a:lumMod val="75000"/>
              </a:schemeClr>
            </a:solidFill>
          </a:ln>
        </p:spPr>
      </p:pic>
      <p:pic>
        <p:nvPicPr>
          <p:cNvPr id="17414" name="Picture 6" descr="http://www.cestaysetas.com/wp-content/uploads/2012/08/Amanita-Caesarea.jpg"/>
          <p:cNvPicPr>
            <a:picLocks noChangeAspect="1" noChangeArrowheads="1"/>
          </p:cNvPicPr>
          <p:nvPr/>
        </p:nvPicPr>
        <p:blipFill>
          <a:blip r:embed="rId4" cstate="print"/>
          <a:srcRect/>
          <a:stretch>
            <a:fillRect/>
          </a:stretch>
        </p:blipFill>
        <p:spPr bwMode="auto">
          <a:xfrm>
            <a:off x="3692582" y="325260"/>
            <a:ext cx="1268434" cy="943500"/>
          </a:xfrm>
          <a:prstGeom prst="rect">
            <a:avLst/>
          </a:prstGeom>
          <a:noFill/>
          <a:ln>
            <a:solidFill>
              <a:schemeClr val="accent3">
                <a:lumMod val="75000"/>
              </a:schemeClr>
            </a:solidFill>
          </a:ln>
        </p:spPr>
      </p:pic>
      <p:pic>
        <p:nvPicPr>
          <p:cNvPr id="17416" name="Picture 8" descr="https://encrypted-tbn0.gstatic.com/images?q=tbn:ANd9GcTlA6P23054NCtf0A1C7c22tYEhCLegtIKDyEL7CKmqT_gSKzQNkw"/>
          <p:cNvPicPr>
            <a:picLocks noChangeAspect="1" noChangeArrowheads="1"/>
          </p:cNvPicPr>
          <p:nvPr/>
        </p:nvPicPr>
        <p:blipFill>
          <a:blip r:embed="rId5" cstate="print"/>
          <a:srcRect l="7592" r="3895" b="4959"/>
          <a:stretch>
            <a:fillRect/>
          </a:stretch>
        </p:blipFill>
        <p:spPr bwMode="auto">
          <a:xfrm>
            <a:off x="4976338" y="323655"/>
            <a:ext cx="663193" cy="945105"/>
          </a:xfrm>
          <a:prstGeom prst="rect">
            <a:avLst/>
          </a:prstGeom>
          <a:noFill/>
          <a:ln>
            <a:solidFill>
              <a:schemeClr val="accent3">
                <a:lumMod val="75000"/>
              </a:schemeClr>
            </a:solidFill>
          </a:ln>
        </p:spPr>
      </p:pic>
      <p:sp>
        <p:nvSpPr>
          <p:cNvPr id="10" name="9 Cerrar llave"/>
          <p:cNvSpPr/>
          <p:nvPr/>
        </p:nvSpPr>
        <p:spPr>
          <a:xfrm>
            <a:off x="7236296" y="3933056"/>
            <a:ext cx="216024" cy="648072"/>
          </a:xfrm>
          <a:prstGeom prst="rightBrace">
            <a:avLst/>
          </a:prstGeom>
          <a:ln>
            <a:solidFill>
              <a:srgbClr val="C3EA3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b="1" dirty="0">
              <a:effectLst>
                <a:outerShdw blurRad="38100" dist="38100" dir="2700000" algn="tl">
                  <a:srgbClr val="000000">
                    <a:alpha val="43137"/>
                  </a:srgbClr>
                </a:outerShdw>
              </a:effectLst>
            </a:endParaRPr>
          </a:p>
        </p:txBody>
      </p:sp>
      <p:sp>
        <p:nvSpPr>
          <p:cNvPr id="11" name="10 CuadroTexto"/>
          <p:cNvSpPr txBox="1"/>
          <p:nvPr/>
        </p:nvSpPr>
        <p:spPr>
          <a:xfrm>
            <a:off x="7452320" y="4077072"/>
            <a:ext cx="957313" cy="307777"/>
          </a:xfrm>
          <a:prstGeom prst="rect">
            <a:avLst/>
          </a:prstGeom>
          <a:noFill/>
        </p:spPr>
        <p:txBody>
          <a:bodyPr wrap="none" rtlCol="0">
            <a:spAutoFit/>
          </a:bodyPr>
          <a:lstStyle/>
          <a:p>
            <a:r>
              <a:rPr lang="es-ES" sz="1400" dirty="0" smtClean="0"/>
              <a:t>3 semanas</a:t>
            </a:r>
            <a:endParaRPr lang="es-ES" sz="1400" dirty="0"/>
          </a:p>
        </p:txBody>
      </p:sp>
      <p:sp>
        <p:nvSpPr>
          <p:cNvPr id="12" name="11 CuadroTexto"/>
          <p:cNvSpPr txBox="1"/>
          <p:nvPr/>
        </p:nvSpPr>
        <p:spPr>
          <a:xfrm>
            <a:off x="7035393" y="313443"/>
            <a:ext cx="1699216" cy="928661"/>
          </a:xfrm>
          <a:prstGeom prst="rect">
            <a:avLst/>
          </a:prstGeom>
          <a:solidFill>
            <a:srgbClr val="C3EA36"/>
          </a:solidFill>
          <a:ln w="22225">
            <a:solidFill>
              <a:schemeClr val="accent3">
                <a:lumMod val="75000"/>
              </a:schemeClr>
            </a:solidFill>
          </a:ln>
        </p:spPr>
        <p:txBody>
          <a:bodyPr wrap="square" tIns="216000" bIns="216000" rtlCol="0">
            <a:spAutoFit/>
          </a:bodyPr>
          <a:lstStyle/>
          <a:p>
            <a:pPr algn="ctr"/>
            <a:r>
              <a:rPr lang="es-ES" sz="1600" b="1" dirty="0" smtClean="0">
                <a:solidFill>
                  <a:schemeClr val="bg1"/>
                </a:solidFill>
              </a:rPr>
              <a:t>HONGOS SAPRÓBIOS</a:t>
            </a:r>
            <a:endParaRPr lang="es-ES" dirty="0"/>
          </a:p>
        </p:txBody>
      </p:sp>
      <p:pic>
        <p:nvPicPr>
          <p:cNvPr id="7170" name="Picture 2" descr="http://www.bestspores.com/image/cache/data/WHITE%20BUTTON%20%28AGARICUS%20BISPORUS%29-900x900.jpg"/>
          <p:cNvPicPr>
            <a:picLocks noChangeAspect="1" noChangeArrowheads="1"/>
          </p:cNvPicPr>
          <p:nvPr/>
        </p:nvPicPr>
        <p:blipFill>
          <a:blip r:embed="rId6" cstate="print"/>
          <a:srcRect/>
          <a:stretch>
            <a:fillRect/>
          </a:stretch>
        </p:blipFill>
        <p:spPr bwMode="auto">
          <a:xfrm>
            <a:off x="7164288" y="2060848"/>
            <a:ext cx="1520603" cy="1520603"/>
          </a:xfrm>
          <a:prstGeom prst="rect">
            <a:avLst/>
          </a:prstGeom>
          <a:noFill/>
        </p:spPr>
      </p:pic>
      <p:pic>
        <p:nvPicPr>
          <p:cNvPr id="13" name="Picture 2" descr="http://sobrecadiz.com/wp-content/uploads/pinar-del-rey.jpg"/>
          <p:cNvPicPr>
            <a:picLocks noChangeAspect="1" noChangeArrowheads="1"/>
          </p:cNvPicPr>
          <p:nvPr/>
        </p:nvPicPr>
        <p:blipFill>
          <a:blip r:embed="rId7" cstate="print"/>
          <a:srcRect/>
          <a:stretch>
            <a:fillRect/>
          </a:stretch>
        </p:blipFill>
        <p:spPr bwMode="auto">
          <a:xfrm>
            <a:off x="1003132" y="332656"/>
            <a:ext cx="1404000" cy="936000"/>
          </a:xfrm>
          <a:prstGeom prst="rect">
            <a:avLst/>
          </a:prstGeom>
          <a:noFill/>
          <a:ln>
            <a:solidFill>
              <a:schemeClr val="accent3">
                <a:lumMod val="75000"/>
              </a:schemeClr>
            </a:solidFill>
          </a:ln>
        </p:spPr>
      </p:pic>
    </p:spTree>
    <p:extLst>
      <p:ext uri="{BB962C8B-B14F-4D97-AF65-F5344CB8AC3E}">
        <p14:creationId xmlns:p14="http://schemas.microsoft.com/office/powerpoint/2010/main" val="28848317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normAutofit/>
          </a:bodyPr>
          <a:lstStyle/>
          <a:p>
            <a:pPr lvl="0" algn="ctr">
              <a:buNone/>
            </a:pPr>
            <a:r>
              <a:rPr lang="es-ES" sz="2400" b="1" dirty="0" smtClean="0">
                <a:solidFill>
                  <a:prstClr val="black"/>
                </a:solidFill>
              </a:rPr>
              <a:t>Cultivo de los hongos comercialmente más relevantes</a:t>
            </a:r>
          </a:p>
          <a:p>
            <a:pPr lvl="0">
              <a:buNone/>
            </a:pPr>
            <a:r>
              <a:rPr lang="es-ES" sz="1800" b="1" dirty="0" err="1" smtClean="0">
                <a:solidFill>
                  <a:srgbClr val="C3EA36"/>
                </a:solidFill>
                <a:effectLst>
                  <a:outerShdw blurRad="38100" dist="38100" dir="2700000" algn="tl">
                    <a:srgbClr val="000000">
                      <a:alpha val="43137"/>
                    </a:srgbClr>
                  </a:outerShdw>
                </a:effectLst>
              </a:rPr>
              <a:t>Shii-take</a:t>
            </a:r>
            <a:r>
              <a:rPr lang="es-ES" sz="1800" b="1" dirty="0" smtClean="0">
                <a:solidFill>
                  <a:srgbClr val="C3EA36"/>
                </a:solidFill>
                <a:effectLst>
                  <a:outerShdw blurRad="38100" dist="38100" dir="2700000" algn="tl">
                    <a:srgbClr val="000000">
                      <a:alpha val="43137"/>
                    </a:srgbClr>
                  </a:outerShdw>
                </a:effectLst>
              </a:rPr>
              <a:t> (</a:t>
            </a:r>
            <a:r>
              <a:rPr lang="es-ES" sz="1800" b="1" dirty="0" err="1" smtClean="0">
                <a:solidFill>
                  <a:srgbClr val="C3EA36"/>
                </a:solidFill>
                <a:effectLst>
                  <a:outerShdw blurRad="38100" dist="38100" dir="2700000" algn="tl">
                    <a:srgbClr val="000000">
                      <a:alpha val="43137"/>
                    </a:srgbClr>
                  </a:outerShdw>
                </a:effectLst>
              </a:rPr>
              <a:t>Lentinula</a:t>
            </a:r>
            <a:r>
              <a:rPr lang="es-ES" sz="1800" b="1" dirty="0" smtClean="0">
                <a:solidFill>
                  <a:srgbClr val="C3EA36"/>
                </a:solidFill>
                <a:effectLst>
                  <a:outerShdw blurRad="38100" dist="38100" dir="2700000" algn="tl">
                    <a:srgbClr val="000000">
                      <a:alpha val="43137"/>
                    </a:srgbClr>
                  </a:outerShdw>
                </a:effectLst>
              </a:rPr>
              <a:t> edades):</a:t>
            </a:r>
          </a:p>
          <a:p>
            <a:pPr lvl="0"/>
            <a:r>
              <a:rPr lang="es-ES" sz="2200" dirty="0" smtClean="0">
                <a:solidFill>
                  <a:prstClr val="black"/>
                </a:solidFill>
              </a:rPr>
              <a:t>Tipo de sustrato:</a:t>
            </a:r>
          </a:p>
          <a:p>
            <a:pPr lvl="0">
              <a:buNone/>
            </a:pPr>
            <a:r>
              <a:rPr lang="es-ES" sz="1900" dirty="0" smtClean="0">
                <a:solidFill>
                  <a:prstClr val="black"/>
                </a:solidFill>
              </a:rPr>
              <a:t>	Serrines de maderas (</a:t>
            </a:r>
            <a:r>
              <a:rPr lang="es-ES" sz="1900" i="1" dirty="0" err="1" smtClean="0">
                <a:solidFill>
                  <a:prstClr val="black"/>
                </a:solidFill>
              </a:rPr>
              <a:t>Quercus</a:t>
            </a:r>
            <a:r>
              <a:rPr lang="es-ES" sz="1900" dirty="0" smtClean="0">
                <a:solidFill>
                  <a:prstClr val="black"/>
                </a:solidFill>
              </a:rPr>
              <a:t>), harinas de cereales, salvado,                               cáscara de arroz, etc. sin </a:t>
            </a:r>
            <a:r>
              <a:rPr lang="es-ES" sz="1900" dirty="0" err="1" smtClean="0">
                <a:solidFill>
                  <a:prstClr val="black"/>
                </a:solidFill>
              </a:rPr>
              <a:t>compostar</a:t>
            </a:r>
            <a:endParaRPr lang="es-ES" sz="1900" dirty="0" smtClean="0">
              <a:solidFill>
                <a:prstClr val="black"/>
              </a:solidFill>
            </a:endParaRPr>
          </a:p>
          <a:p>
            <a:pPr lvl="0">
              <a:buNone/>
            </a:pPr>
            <a:endParaRPr lang="es-ES" sz="1900" dirty="0" smtClean="0">
              <a:solidFill>
                <a:prstClr val="black"/>
              </a:solidFill>
            </a:endParaRPr>
          </a:p>
          <a:p>
            <a:pPr lvl="0"/>
            <a:r>
              <a:rPr lang="es-ES" sz="2200" dirty="0" smtClean="0">
                <a:solidFill>
                  <a:prstClr val="black"/>
                </a:solidFill>
              </a:rPr>
              <a:t>Proceso de elaboración :</a:t>
            </a:r>
          </a:p>
          <a:p>
            <a:pPr marL="800100" lvl="1" indent="-342900">
              <a:buFont typeface="+mj-lt"/>
              <a:buAutoNum type="arabicPeriod"/>
            </a:pPr>
            <a:r>
              <a:rPr lang="es-ES" sz="1700" dirty="0" smtClean="0">
                <a:solidFill>
                  <a:prstClr val="black"/>
                </a:solidFill>
              </a:rPr>
              <a:t>Mezclado, humectación y esterilización a 121 ºC</a:t>
            </a:r>
          </a:p>
          <a:p>
            <a:pPr marL="800100" lvl="1" indent="-342900">
              <a:buFont typeface="+mj-lt"/>
              <a:buAutoNum type="arabicPeriod"/>
            </a:pPr>
            <a:r>
              <a:rPr lang="es-ES" sz="1700" dirty="0" smtClean="0">
                <a:solidFill>
                  <a:prstClr val="black"/>
                </a:solidFill>
              </a:rPr>
              <a:t>Germinación entre 45 y 60 días</a:t>
            </a:r>
          </a:p>
          <a:p>
            <a:pPr marL="800100" lvl="1" indent="-342900">
              <a:buFont typeface="+mj-lt"/>
              <a:buAutoNum type="arabicPeriod"/>
            </a:pPr>
            <a:r>
              <a:rPr lang="es-ES" sz="1700" dirty="0" smtClean="0">
                <a:solidFill>
                  <a:prstClr val="black"/>
                </a:solidFill>
              </a:rPr>
              <a:t>La fructificación se estimula con la inmersión en agua fría durante varias horas</a:t>
            </a:r>
          </a:p>
          <a:p>
            <a:pPr marL="800100" lvl="1" indent="-342900">
              <a:buFont typeface="+mj-lt"/>
              <a:buAutoNum type="arabicPeriod"/>
            </a:pPr>
            <a:endParaRPr lang="es-ES" sz="1700" dirty="0" smtClean="0">
              <a:solidFill>
                <a:prstClr val="black"/>
              </a:solidFill>
            </a:endParaRPr>
          </a:p>
          <a:p>
            <a:pPr marL="800100" lvl="1" indent="-342900">
              <a:buFont typeface="+mj-lt"/>
              <a:buAutoNum type="arabicPeriod"/>
            </a:pPr>
            <a:endParaRPr lang="es-ES" sz="1700" i="1" dirty="0" smtClean="0">
              <a:solidFill>
                <a:prstClr val="black"/>
              </a:solidFill>
            </a:endParaRPr>
          </a:p>
          <a:p>
            <a:pPr marL="800100" lvl="1" indent="-342900">
              <a:buNone/>
            </a:pPr>
            <a:r>
              <a:rPr lang="es-ES" sz="1700" i="1" dirty="0" smtClean="0">
                <a:solidFill>
                  <a:prstClr val="black"/>
                </a:solidFill>
              </a:rPr>
              <a:t>	</a:t>
            </a:r>
            <a:r>
              <a:rPr lang="es-ES" sz="1700" dirty="0" smtClean="0"/>
              <a:t>Normalmente se recogen tres floradas, siendo la primera la más productiva</a:t>
            </a:r>
          </a:p>
          <a:p>
            <a:pPr lvl="0"/>
            <a:endParaRPr lang="es-ES" dirty="0" smtClean="0">
              <a:solidFill>
                <a:prstClr val="black"/>
              </a:solidFill>
            </a:endParaRPr>
          </a:p>
          <a:p>
            <a:pPr lvl="0" algn="just">
              <a:buNone/>
            </a:pPr>
            <a:endParaRPr lang="es-ES" sz="1800" dirty="0" smtClean="0"/>
          </a:p>
          <a:p>
            <a:pPr>
              <a:buNone/>
            </a:pPr>
            <a:endParaRPr lang="es-ES" sz="1800" b="1" dirty="0" smtClean="0">
              <a:solidFill>
                <a:srgbClr val="C3EA36"/>
              </a:solidFill>
              <a:effectLst>
                <a:outerShdw blurRad="38100" dist="38100" dir="2700000" algn="tl">
                  <a:srgbClr val="000000">
                    <a:alpha val="43137"/>
                  </a:srgbClr>
                </a:outerShdw>
              </a:effectLst>
            </a:endParaRPr>
          </a:p>
          <a:p>
            <a:pPr>
              <a:buNone/>
            </a:pPr>
            <a:endParaRPr lang="es-ES" sz="1800" b="1" dirty="0" smtClean="0"/>
          </a:p>
          <a:p>
            <a:endParaRPr lang="es-ES" sz="1800" dirty="0" smtClean="0">
              <a:sym typeface="Wingdings" pitchFamily="2" charset="2"/>
            </a:endParaRPr>
          </a:p>
          <a:p>
            <a:endParaRPr lang="es-ES" sz="1800" dirty="0" smtClean="0"/>
          </a:p>
          <a:p>
            <a:pPr>
              <a:buNone/>
            </a:pPr>
            <a:endParaRPr lang="es-ES" sz="1800" dirty="0" smtClean="0">
              <a:solidFill>
                <a:srgbClr val="C3EA36"/>
              </a:solidFill>
            </a:endParaRPr>
          </a:p>
          <a:p>
            <a:pPr>
              <a:buNone/>
            </a:pPr>
            <a:endParaRPr lang="es-ES" sz="1800" dirty="0" smtClean="0">
              <a:solidFill>
                <a:srgbClr val="C3EA36"/>
              </a:solidFill>
            </a:endParaRPr>
          </a:p>
          <a:p>
            <a:pPr>
              <a:buNone/>
            </a:pPr>
            <a:endParaRPr lang="es-ES" sz="1800" dirty="0" smtClean="0"/>
          </a:p>
          <a:p>
            <a:pPr algn="just"/>
            <a:endParaRPr lang="es-ES" dirty="0"/>
          </a:p>
        </p:txBody>
      </p:sp>
      <p:pic>
        <p:nvPicPr>
          <p:cNvPr id="5" name="Picture 4"/>
          <p:cNvPicPr>
            <a:picLocks noChangeAspect="1" noChangeArrowheads="1"/>
          </p:cNvPicPr>
          <p:nvPr/>
        </p:nvPicPr>
        <p:blipFill>
          <a:blip r:embed="rId2" cstate="print"/>
          <a:srcRect/>
          <a:stretch>
            <a:fillRect/>
          </a:stretch>
        </p:blipFill>
        <p:spPr bwMode="auto">
          <a:xfrm>
            <a:off x="2440735" y="332656"/>
            <a:ext cx="1241071" cy="936104"/>
          </a:xfrm>
          <a:prstGeom prst="rect">
            <a:avLst/>
          </a:prstGeom>
          <a:noFill/>
          <a:ln w="9525">
            <a:solidFill>
              <a:schemeClr val="accent3">
                <a:lumMod val="75000"/>
              </a:schemeClr>
            </a:solidFill>
            <a:miter lim="800000"/>
            <a:headEnd/>
            <a:tailEnd/>
          </a:ln>
        </p:spPr>
      </p:pic>
      <p:pic>
        <p:nvPicPr>
          <p:cNvPr id="17410" name="Picture 2" descr="http://imagenes.infojardin.com/updown/images/bwy1188589641c.jpg"/>
          <p:cNvPicPr>
            <a:picLocks noChangeAspect="1" noChangeArrowheads="1"/>
          </p:cNvPicPr>
          <p:nvPr/>
        </p:nvPicPr>
        <p:blipFill>
          <a:blip r:embed="rId3" cstate="print"/>
          <a:srcRect/>
          <a:stretch>
            <a:fillRect/>
          </a:stretch>
        </p:blipFill>
        <p:spPr bwMode="auto">
          <a:xfrm>
            <a:off x="5667240" y="318801"/>
            <a:ext cx="1344149" cy="949960"/>
          </a:xfrm>
          <a:prstGeom prst="rect">
            <a:avLst/>
          </a:prstGeom>
          <a:noFill/>
          <a:ln>
            <a:solidFill>
              <a:schemeClr val="accent3">
                <a:lumMod val="75000"/>
              </a:schemeClr>
            </a:solidFill>
          </a:ln>
        </p:spPr>
      </p:pic>
      <p:pic>
        <p:nvPicPr>
          <p:cNvPr id="17414" name="Picture 6" descr="http://www.cestaysetas.com/wp-content/uploads/2012/08/Amanita-Caesarea.jpg"/>
          <p:cNvPicPr>
            <a:picLocks noChangeAspect="1" noChangeArrowheads="1"/>
          </p:cNvPicPr>
          <p:nvPr/>
        </p:nvPicPr>
        <p:blipFill>
          <a:blip r:embed="rId4" cstate="print"/>
          <a:srcRect/>
          <a:stretch>
            <a:fillRect/>
          </a:stretch>
        </p:blipFill>
        <p:spPr bwMode="auto">
          <a:xfrm>
            <a:off x="3692582" y="325260"/>
            <a:ext cx="1268434" cy="943500"/>
          </a:xfrm>
          <a:prstGeom prst="rect">
            <a:avLst/>
          </a:prstGeom>
          <a:noFill/>
          <a:ln>
            <a:solidFill>
              <a:schemeClr val="accent3">
                <a:lumMod val="75000"/>
              </a:schemeClr>
            </a:solidFill>
          </a:ln>
        </p:spPr>
      </p:pic>
      <p:pic>
        <p:nvPicPr>
          <p:cNvPr id="17416" name="Picture 8" descr="https://encrypted-tbn0.gstatic.com/images?q=tbn:ANd9GcTlA6P23054NCtf0A1C7c22tYEhCLegtIKDyEL7CKmqT_gSKzQNkw"/>
          <p:cNvPicPr>
            <a:picLocks noChangeAspect="1" noChangeArrowheads="1"/>
          </p:cNvPicPr>
          <p:nvPr/>
        </p:nvPicPr>
        <p:blipFill>
          <a:blip r:embed="rId5" cstate="print"/>
          <a:srcRect l="7592" r="3895" b="4959"/>
          <a:stretch>
            <a:fillRect/>
          </a:stretch>
        </p:blipFill>
        <p:spPr bwMode="auto">
          <a:xfrm>
            <a:off x="4976338" y="323655"/>
            <a:ext cx="663193" cy="945105"/>
          </a:xfrm>
          <a:prstGeom prst="rect">
            <a:avLst/>
          </a:prstGeom>
          <a:noFill/>
          <a:ln>
            <a:solidFill>
              <a:schemeClr val="accent3">
                <a:lumMod val="75000"/>
              </a:schemeClr>
            </a:solidFill>
          </a:ln>
        </p:spPr>
      </p:pic>
      <p:sp>
        <p:nvSpPr>
          <p:cNvPr id="10" name="9 CuadroTexto"/>
          <p:cNvSpPr txBox="1"/>
          <p:nvPr/>
        </p:nvSpPr>
        <p:spPr>
          <a:xfrm>
            <a:off x="7035393" y="313443"/>
            <a:ext cx="1699216" cy="928661"/>
          </a:xfrm>
          <a:prstGeom prst="rect">
            <a:avLst/>
          </a:prstGeom>
          <a:solidFill>
            <a:srgbClr val="C3EA36"/>
          </a:solidFill>
          <a:ln w="22225">
            <a:solidFill>
              <a:schemeClr val="accent3">
                <a:lumMod val="75000"/>
              </a:schemeClr>
            </a:solidFill>
          </a:ln>
        </p:spPr>
        <p:txBody>
          <a:bodyPr wrap="square" tIns="216000" bIns="216000" rtlCol="0">
            <a:spAutoFit/>
          </a:bodyPr>
          <a:lstStyle/>
          <a:p>
            <a:pPr algn="ctr"/>
            <a:r>
              <a:rPr lang="es-ES" sz="1600" b="1" dirty="0" smtClean="0">
                <a:solidFill>
                  <a:schemeClr val="bg1"/>
                </a:solidFill>
              </a:rPr>
              <a:t>HONGOS SAPRÓBIOS</a:t>
            </a:r>
            <a:endParaRPr lang="es-ES" dirty="0"/>
          </a:p>
        </p:txBody>
      </p:sp>
      <p:pic>
        <p:nvPicPr>
          <p:cNvPr id="5122" name="Picture 2" descr="http://hongosparalavida.com/page4/files/lentinula.jpg"/>
          <p:cNvPicPr>
            <a:picLocks noChangeAspect="1" noChangeArrowheads="1"/>
          </p:cNvPicPr>
          <p:nvPr/>
        </p:nvPicPr>
        <p:blipFill>
          <a:blip r:embed="rId6" cstate="print"/>
          <a:srcRect/>
          <a:stretch>
            <a:fillRect/>
          </a:stretch>
        </p:blipFill>
        <p:spPr bwMode="auto">
          <a:xfrm>
            <a:off x="7020272" y="2060848"/>
            <a:ext cx="1586111" cy="1586112"/>
          </a:xfrm>
          <a:prstGeom prst="rect">
            <a:avLst/>
          </a:prstGeom>
          <a:noFill/>
        </p:spPr>
      </p:pic>
      <p:pic>
        <p:nvPicPr>
          <p:cNvPr id="11" name="Picture 2" descr="http://sobrecadiz.com/wp-content/uploads/pinar-del-rey.jpg"/>
          <p:cNvPicPr>
            <a:picLocks noChangeAspect="1" noChangeArrowheads="1"/>
          </p:cNvPicPr>
          <p:nvPr/>
        </p:nvPicPr>
        <p:blipFill>
          <a:blip r:embed="rId7" cstate="print"/>
          <a:srcRect/>
          <a:stretch>
            <a:fillRect/>
          </a:stretch>
        </p:blipFill>
        <p:spPr bwMode="auto">
          <a:xfrm>
            <a:off x="1003132" y="332656"/>
            <a:ext cx="1404000" cy="936000"/>
          </a:xfrm>
          <a:prstGeom prst="rect">
            <a:avLst/>
          </a:prstGeom>
          <a:noFill/>
          <a:ln>
            <a:solidFill>
              <a:schemeClr val="accent3">
                <a:lumMod val="75000"/>
              </a:schemeClr>
            </a:solidFill>
          </a:ln>
        </p:spPr>
      </p:pic>
    </p:spTree>
    <p:extLst>
      <p:ext uri="{BB962C8B-B14F-4D97-AF65-F5344CB8AC3E}">
        <p14:creationId xmlns:p14="http://schemas.microsoft.com/office/powerpoint/2010/main" val="3881161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normAutofit/>
          </a:bodyPr>
          <a:lstStyle/>
          <a:p>
            <a:pPr>
              <a:spcBef>
                <a:spcPts val="600"/>
              </a:spcBef>
            </a:pPr>
            <a:r>
              <a:rPr lang="es-ES" sz="2000" dirty="0" smtClean="0"/>
              <a:t>Bon, M., 2005. Guía de Campo de los hongos de España y de Europa</a:t>
            </a:r>
          </a:p>
          <a:p>
            <a:pPr>
              <a:spcBef>
                <a:spcPts val="600"/>
              </a:spcBef>
            </a:pPr>
            <a:r>
              <a:rPr lang="es-ES" sz="2000" dirty="0" err="1" smtClean="0"/>
              <a:t>Fernandez</a:t>
            </a:r>
            <a:r>
              <a:rPr lang="es-ES" sz="2000" dirty="0" smtClean="0"/>
              <a:t>, M. 1999. Los hongos en los montes de Soria. Junta de Castilla y León</a:t>
            </a:r>
          </a:p>
          <a:p>
            <a:pPr>
              <a:spcBef>
                <a:spcPts val="600"/>
              </a:spcBef>
            </a:pPr>
            <a:r>
              <a:rPr lang="es-ES" sz="2000" dirty="0" err="1" smtClean="0"/>
              <a:t>Martines</a:t>
            </a:r>
            <a:r>
              <a:rPr lang="es-ES" sz="2000" dirty="0" smtClean="0"/>
              <a:t>-Peña, F. et al. 2011. Manual para la gestión del recurso micológico forestal en Castilla y León</a:t>
            </a:r>
          </a:p>
          <a:p>
            <a:pPr>
              <a:spcBef>
                <a:spcPts val="600"/>
              </a:spcBef>
            </a:pPr>
            <a:r>
              <a:rPr lang="es-ES" sz="2000" dirty="0" smtClean="0"/>
              <a:t>Oria de Rueda, J.A., 2007. Hongo y Setas, Tesoro de nuestros bosques</a:t>
            </a:r>
          </a:p>
          <a:p>
            <a:pPr>
              <a:spcBef>
                <a:spcPts val="600"/>
              </a:spcBef>
            </a:pPr>
            <a:r>
              <a:rPr lang="es-ES" sz="2000" dirty="0" smtClean="0"/>
              <a:t>Oria de Rueda </a:t>
            </a:r>
            <a:r>
              <a:rPr lang="es-ES" sz="2000" dirty="0" err="1" smtClean="0"/>
              <a:t>Salguerio</a:t>
            </a:r>
            <a:r>
              <a:rPr lang="es-ES" sz="2000" dirty="0" smtClean="0"/>
              <a:t> J.A., 2008. Capitulo de libro: Selvicultura </a:t>
            </a:r>
            <a:r>
              <a:rPr lang="es-ES" sz="2000" dirty="0" err="1" smtClean="0"/>
              <a:t>micologica</a:t>
            </a:r>
            <a:r>
              <a:rPr lang="es-ES" sz="2000" dirty="0" smtClean="0"/>
              <a:t> en compendio de selvicultura aplicada en </a:t>
            </a:r>
            <a:r>
              <a:rPr lang="es-ES" sz="2000" dirty="0" err="1" smtClean="0"/>
              <a:t>Espana</a:t>
            </a:r>
            <a:r>
              <a:rPr lang="es-ES" sz="2000" dirty="0" smtClean="0"/>
              <a:t>. Ed. INIA.</a:t>
            </a:r>
          </a:p>
          <a:p>
            <a:pPr>
              <a:spcBef>
                <a:spcPts val="600"/>
              </a:spcBef>
              <a:buNone/>
            </a:pPr>
            <a:endParaRPr lang="es-ES" sz="2000" dirty="0" smtClean="0"/>
          </a:p>
          <a:p>
            <a:pPr>
              <a:spcBef>
                <a:spcPts val="600"/>
              </a:spcBef>
              <a:buNone/>
            </a:pPr>
            <a:r>
              <a:rPr lang="es-ES" sz="2000" dirty="0" smtClean="0"/>
              <a:t>Páginas web:</a:t>
            </a:r>
          </a:p>
          <a:p>
            <a:pPr>
              <a:spcBef>
                <a:spcPts val="600"/>
              </a:spcBef>
            </a:pPr>
            <a:r>
              <a:rPr lang="es-ES" sz="2000" dirty="0" smtClean="0">
                <a:hlinkClick r:id="rId2"/>
              </a:rPr>
              <a:t>http://www.cultivosforestales.com/</a:t>
            </a:r>
            <a:endParaRPr lang="es-ES" sz="2000" dirty="0" smtClean="0"/>
          </a:p>
          <a:p>
            <a:pPr>
              <a:spcBef>
                <a:spcPts val="600"/>
              </a:spcBef>
            </a:pPr>
            <a:r>
              <a:rPr lang="es-ES" sz="2000" dirty="0" smtClean="0">
                <a:hlinkClick r:id="rId3"/>
              </a:rPr>
              <a:t>www.forestales.net</a:t>
            </a:r>
            <a:endParaRPr lang="es-ES" sz="2000" dirty="0" smtClean="0"/>
          </a:p>
          <a:p>
            <a:pPr>
              <a:spcBef>
                <a:spcPts val="600"/>
              </a:spcBef>
            </a:pPr>
            <a:endParaRPr lang="es-ES" sz="2000" dirty="0" smtClean="0"/>
          </a:p>
          <a:p>
            <a:pPr lvl="0"/>
            <a:endParaRPr lang="es-ES" sz="2200" dirty="0" smtClean="0">
              <a:solidFill>
                <a:prstClr val="black"/>
              </a:solidFill>
            </a:endParaRPr>
          </a:p>
          <a:p>
            <a:pPr lvl="0"/>
            <a:endParaRPr lang="es-ES" sz="2200" dirty="0" smtClean="0">
              <a:solidFill>
                <a:prstClr val="black"/>
              </a:solidFill>
            </a:endParaRPr>
          </a:p>
          <a:p>
            <a:pPr lvl="0"/>
            <a:endParaRPr lang="es-ES" sz="2200" dirty="0" smtClean="0">
              <a:solidFill>
                <a:prstClr val="black"/>
              </a:solidFill>
            </a:endParaRPr>
          </a:p>
          <a:p>
            <a:pPr lvl="0"/>
            <a:endParaRPr lang="es-ES" sz="2200" dirty="0" smtClean="0">
              <a:solidFill>
                <a:prstClr val="black"/>
              </a:solidFill>
            </a:endParaRPr>
          </a:p>
        </p:txBody>
      </p:sp>
      <p:pic>
        <p:nvPicPr>
          <p:cNvPr id="4" name="5 Marcador de contenido" descr="logo erde último.jpg"/>
          <p:cNvPicPr>
            <a:picLocks noChangeAspect="1"/>
          </p:cNvPicPr>
          <p:nvPr/>
        </p:nvPicPr>
        <p:blipFill>
          <a:blip r:embed="rId4" cstate="print"/>
          <a:stretch>
            <a:fillRect/>
          </a:stretch>
        </p:blipFill>
        <p:spPr>
          <a:xfrm>
            <a:off x="496520" y="332656"/>
            <a:ext cx="1917278" cy="936104"/>
          </a:xfrm>
          <a:prstGeom prst="rect">
            <a:avLst/>
          </a:prstGeom>
          <a:ln>
            <a:solidFill>
              <a:schemeClr val="accent3">
                <a:lumMod val="75000"/>
              </a:schemeClr>
            </a:solidFill>
          </a:ln>
        </p:spPr>
      </p:pic>
      <p:pic>
        <p:nvPicPr>
          <p:cNvPr id="5" name="Picture 4"/>
          <p:cNvPicPr>
            <a:picLocks noChangeAspect="1" noChangeArrowheads="1"/>
          </p:cNvPicPr>
          <p:nvPr/>
        </p:nvPicPr>
        <p:blipFill>
          <a:blip r:embed="rId5" cstate="print"/>
          <a:srcRect/>
          <a:stretch>
            <a:fillRect/>
          </a:stretch>
        </p:blipFill>
        <p:spPr bwMode="auto">
          <a:xfrm>
            <a:off x="2440735" y="332656"/>
            <a:ext cx="1241071" cy="936104"/>
          </a:xfrm>
          <a:prstGeom prst="rect">
            <a:avLst/>
          </a:prstGeom>
          <a:noFill/>
          <a:ln w="9525">
            <a:solidFill>
              <a:schemeClr val="accent3">
                <a:lumMod val="75000"/>
              </a:schemeClr>
            </a:solidFill>
            <a:miter lim="800000"/>
            <a:headEnd/>
            <a:tailEnd/>
          </a:ln>
        </p:spPr>
      </p:pic>
      <p:sp>
        <p:nvSpPr>
          <p:cNvPr id="9" name="8 CuadroTexto"/>
          <p:cNvSpPr txBox="1"/>
          <p:nvPr/>
        </p:nvSpPr>
        <p:spPr>
          <a:xfrm>
            <a:off x="7035393" y="327298"/>
            <a:ext cx="1699216" cy="945625"/>
          </a:xfrm>
          <a:prstGeom prst="rect">
            <a:avLst/>
          </a:prstGeom>
          <a:solidFill>
            <a:srgbClr val="C3EA36"/>
          </a:solidFill>
          <a:ln w="22225">
            <a:solidFill>
              <a:schemeClr val="accent3">
                <a:lumMod val="75000"/>
              </a:schemeClr>
            </a:solidFill>
          </a:ln>
        </p:spPr>
        <p:txBody>
          <a:bodyPr wrap="square" tIns="72000" bIns="72000" rtlCol="0">
            <a:spAutoFit/>
          </a:bodyPr>
          <a:lstStyle/>
          <a:p>
            <a:endParaRPr lang="es-ES" dirty="0" smtClean="0"/>
          </a:p>
          <a:p>
            <a:pPr algn="ctr"/>
            <a:r>
              <a:rPr lang="es-ES" sz="1600" b="1" dirty="0" smtClean="0">
                <a:solidFill>
                  <a:schemeClr val="bg1"/>
                </a:solidFill>
              </a:rPr>
              <a:t>BIBLIOGRAFIA</a:t>
            </a:r>
          </a:p>
          <a:p>
            <a:pPr algn="ctr"/>
            <a:endParaRPr lang="es-ES" dirty="0"/>
          </a:p>
        </p:txBody>
      </p:sp>
      <p:pic>
        <p:nvPicPr>
          <p:cNvPr id="17410" name="Picture 2" descr="http://imagenes.infojardin.com/updown/images/bwy1188589641c.jpg"/>
          <p:cNvPicPr>
            <a:picLocks noChangeAspect="1" noChangeArrowheads="1"/>
          </p:cNvPicPr>
          <p:nvPr/>
        </p:nvPicPr>
        <p:blipFill>
          <a:blip r:embed="rId6" cstate="print"/>
          <a:srcRect/>
          <a:stretch>
            <a:fillRect/>
          </a:stretch>
        </p:blipFill>
        <p:spPr bwMode="auto">
          <a:xfrm>
            <a:off x="5667240" y="318801"/>
            <a:ext cx="1344149" cy="949960"/>
          </a:xfrm>
          <a:prstGeom prst="rect">
            <a:avLst/>
          </a:prstGeom>
          <a:noFill/>
          <a:ln>
            <a:solidFill>
              <a:schemeClr val="accent3">
                <a:lumMod val="75000"/>
              </a:schemeClr>
            </a:solidFill>
          </a:ln>
        </p:spPr>
      </p:pic>
      <p:pic>
        <p:nvPicPr>
          <p:cNvPr id="17414" name="Picture 6" descr="http://www.cestaysetas.com/wp-content/uploads/2012/08/Amanita-Caesarea.jpg"/>
          <p:cNvPicPr>
            <a:picLocks noChangeAspect="1" noChangeArrowheads="1"/>
          </p:cNvPicPr>
          <p:nvPr/>
        </p:nvPicPr>
        <p:blipFill>
          <a:blip r:embed="rId7" cstate="print"/>
          <a:srcRect/>
          <a:stretch>
            <a:fillRect/>
          </a:stretch>
        </p:blipFill>
        <p:spPr bwMode="auto">
          <a:xfrm>
            <a:off x="3692582" y="325260"/>
            <a:ext cx="1268434" cy="943500"/>
          </a:xfrm>
          <a:prstGeom prst="rect">
            <a:avLst/>
          </a:prstGeom>
          <a:noFill/>
          <a:ln>
            <a:solidFill>
              <a:schemeClr val="accent3">
                <a:lumMod val="75000"/>
              </a:schemeClr>
            </a:solidFill>
          </a:ln>
        </p:spPr>
      </p:pic>
      <p:pic>
        <p:nvPicPr>
          <p:cNvPr id="17416" name="Picture 8" descr="https://encrypted-tbn0.gstatic.com/images?q=tbn:ANd9GcTlA6P23054NCtf0A1C7c22tYEhCLegtIKDyEL7CKmqT_gSKzQNkw"/>
          <p:cNvPicPr>
            <a:picLocks noChangeAspect="1" noChangeArrowheads="1"/>
          </p:cNvPicPr>
          <p:nvPr/>
        </p:nvPicPr>
        <p:blipFill>
          <a:blip r:embed="rId8" cstate="print"/>
          <a:srcRect l="7592" r="3895" b="4959"/>
          <a:stretch>
            <a:fillRect/>
          </a:stretch>
        </p:blipFill>
        <p:spPr bwMode="auto">
          <a:xfrm>
            <a:off x="4976338" y="323655"/>
            <a:ext cx="663193" cy="945105"/>
          </a:xfrm>
          <a:prstGeom prst="rect">
            <a:avLst/>
          </a:prstGeom>
          <a:noFill/>
          <a:ln>
            <a:solidFill>
              <a:schemeClr val="accent3">
                <a:lumMod val="75000"/>
              </a:schemeClr>
            </a:solidFill>
          </a:ln>
        </p:spPr>
      </p:pic>
    </p:spTree>
    <p:extLst>
      <p:ext uri="{BB962C8B-B14F-4D97-AF65-F5344CB8AC3E}">
        <p14:creationId xmlns:p14="http://schemas.microsoft.com/office/powerpoint/2010/main" val="20635822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buNone/>
            </a:pPr>
            <a:endParaRPr lang="es-ES" sz="1800" dirty="0" smtClean="0"/>
          </a:p>
          <a:p>
            <a:pPr lvl="1"/>
            <a:endParaRPr lang="es-ES" sz="1400" dirty="0" smtClean="0"/>
          </a:p>
          <a:p>
            <a:pPr>
              <a:buNone/>
            </a:pPr>
            <a:endParaRPr lang="es-ES" sz="1800" b="1" dirty="0" smtClean="0">
              <a:solidFill>
                <a:srgbClr val="C3EA36"/>
              </a:solidFill>
              <a:effectLst>
                <a:outerShdw blurRad="38100" dist="38100" dir="2700000" algn="tl">
                  <a:srgbClr val="000000">
                    <a:alpha val="43137"/>
                  </a:srgbClr>
                </a:outerShdw>
              </a:effectLst>
            </a:endParaRPr>
          </a:p>
          <a:p>
            <a:pPr>
              <a:buNone/>
            </a:pPr>
            <a:endParaRPr lang="es-ES" sz="1800" b="1" dirty="0" smtClean="0"/>
          </a:p>
          <a:p>
            <a:endParaRPr lang="es-ES" sz="1800" dirty="0" smtClean="0">
              <a:sym typeface="Wingdings" pitchFamily="2" charset="2"/>
            </a:endParaRPr>
          </a:p>
          <a:p>
            <a:endParaRPr lang="es-ES" sz="1800" dirty="0" smtClean="0"/>
          </a:p>
          <a:p>
            <a:pPr>
              <a:buNone/>
            </a:pPr>
            <a:endParaRPr lang="es-ES" sz="1800" dirty="0" smtClean="0">
              <a:solidFill>
                <a:srgbClr val="C3EA36"/>
              </a:solidFill>
            </a:endParaRPr>
          </a:p>
          <a:p>
            <a:pPr>
              <a:buNone/>
            </a:pPr>
            <a:endParaRPr lang="es-ES" sz="1800" dirty="0" smtClean="0">
              <a:solidFill>
                <a:srgbClr val="C3EA36"/>
              </a:solidFill>
            </a:endParaRPr>
          </a:p>
          <a:p>
            <a:pPr>
              <a:buNone/>
            </a:pPr>
            <a:endParaRPr lang="es-ES" sz="1800" dirty="0" smtClean="0"/>
          </a:p>
          <a:p>
            <a:pPr algn="just"/>
            <a:endParaRPr lang="es-ES" dirty="0"/>
          </a:p>
        </p:txBody>
      </p:sp>
      <p:pic>
        <p:nvPicPr>
          <p:cNvPr id="4" name="5 Marcador de contenido" descr="logo erde último.jpg"/>
          <p:cNvPicPr>
            <a:picLocks noChangeAspect="1"/>
          </p:cNvPicPr>
          <p:nvPr/>
        </p:nvPicPr>
        <p:blipFill>
          <a:blip r:embed="rId2" cstate="print"/>
          <a:stretch>
            <a:fillRect/>
          </a:stretch>
        </p:blipFill>
        <p:spPr>
          <a:xfrm>
            <a:off x="496520" y="332656"/>
            <a:ext cx="1917278" cy="936104"/>
          </a:xfrm>
          <a:prstGeom prst="rect">
            <a:avLst/>
          </a:prstGeom>
          <a:ln>
            <a:solidFill>
              <a:schemeClr val="accent3">
                <a:lumMod val="75000"/>
              </a:schemeClr>
            </a:solidFill>
          </a:ln>
        </p:spPr>
      </p:pic>
      <p:pic>
        <p:nvPicPr>
          <p:cNvPr id="5" name="Picture 4"/>
          <p:cNvPicPr>
            <a:picLocks noChangeAspect="1" noChangeArrowheads="1"/>
          </p:cNvPicPr>
          <p:nvPr/>
        </p:nvPicPr>
        <p:blipFill>
          <a:blip r:embed="rId3" cstate="print"/>
          <a:srcRect/>
          <a:stretch>
            <a:fillRect/>
          </a:stretch>
        </p:blipFill>
        <p:spPr bwMode="auto">
          <a:xfrm>
            <a:off x="2440735" y="332656"/>
            <a:ext cx="1241071" cy="936104"/>
          </a:xfrm>
          <a:prstGeom prst="rect">
            <a:avLst/>
          </a:prstGeom>
          <a:noFill/>
          <a:ln w="9525">
            <a:solidFill>
              <a:schemeClr val="accent3">
                <a:lumMod val="75000"/>
              </a:schemeClr>
            </a:solidFill>
            <a:miter lim="800000"/>
            <a:headEnd/>
            <a:tailEnd/>
          </a:ln>
        </p:spPr>
      </p:pic>
      <p:pic>
        <p:nvPicPr>
          <p:cNvPr id="17410" name="Picture 2" descr="http://imagenes.infojardin.com/updown/images/bwy1188589641c.jpg"/>
          <p:cNvPicPr>
            <a:picLocks noChangeAspect="1" noChangeArrowheads="1"/>
          </p:cNvPicPr>
          <p:nvPr/>
        </p:nvPicPr>
        <p:blipFill>
          <a:blip r:embed="rId4" cstate="print"/>
          <a:srcRect/>
          <a:stretch>
            <a:fillRect/>
          </a:stretch>
        </p:blipFill>
        <p:spPr bwMode="auto">
          <a:xfrm>
            <a:off x="5667240" y="318801"/>
            <a:ext cx="1344149" cy="949960"/>
          </a:xfrm>
          <a:prstGeom prst="rect">
            <a:avLst/>
          </a:prstGeom>
          <a:noFill/>
          <a:ln>
            <a:solidFill>
              <a:schemeClr val="accent3">
                <a:lumMod val="75000"/>
              </a:schemeClr>
            </a:solidFill>
          </a:ln>
        </p:spPr>
      </p:pic>
      <p:pic>
        <p:nvPicPr>
          <p:cNvPr id="17414" name="Picture 6" descr="http://www.cestaysetas.com/wp-content/uploads/2012/08/Amanita-Caesarea.jpg"/>
          <p:cNvPicPr>
            <a:picLocks noChangeAspect="1" noChangeArrowheads="1"/>
          </p:cNvPicPr>
          <p:nvPr/>
        </p:nvPicPr>
        <p:blipFill>
          <a:blip r:embed="rId5" cstate="print"/>
          <a:srcRect/>
          <a:stretch>
            <a:fillRect/>
          </a:stretch>
        </p:blipFill>
        <p:spPr bwMode="auto">
          <a:xfrm>
            <a:off x="3692582" y="325260"/>
            <a:ext cx="1268434" cy="943500"/>
          </a:xfrm>
          <a:prstGeom prst="rect">
            <a:avLst/>
          </a:prstGeom>
          <a:noFill/>
          <a:ln>
            <a:solidFill>
              <a:schemeClr val="accent3">
                <a:lumMod val="75000"/>
              </a:schemeClr>
            </a:solidFill>
          </a:ln>
        </p:spPr>
      </p:pic>
      <p:pic>
        <p:nvPicPr>
          <p:cNvPr id="17416" name="Picture 8" descr="https://encrypted-tbn0.gstatic.com/images?q=tbn:ANd9GcTlA6P23054NCtf0A1C7c22tYEhCLegtIKDyEL7CKmqT_gSKzQNkw"/>
          <p:cNvPicPr>
            <a:picLocks noChangeAspect="1" noChangeArrowheads="1"/>
          </p:cNvPicPr>
          <p:nvPr/>
        </p:nvPicPr>
        <p:blipFill>
          <a:blip r:embed="rId6" cstate="print"/>
          <a:srcRect l="7592" r="3895" b="4959"/>
          <a:stretch>
            <a:fillRect/>
          </a:stretch>
        </p:blipFill>
        <p:spPr bwMode="auto">
          <a:xfrm>
            <a:off x="4976338" y="323655"/>
            <a:ext cx="663193" cy="945105"/>
          </a:xfrm>
          <a:prstGeom prst="rect">
            <a:avLst/>
          </a:prstGeom>
          <a:noFill/>
          <a:ln>
            <a:solidFill>
              <a:schemeClr val="accent3">
                <a:lumMod val="75000"/>
              </a:schemeClr>
            </a:solidFill>
          </a:ln>
        </p:spPr>
      </p:pic>
      <p:pic>
        <p:nvPicPr>
          <p:cNvPr id="2050" name="Picture 2"/>
          <p:cNvPicPr>
            <a:picLocks noChangeAspect="1" noChangeArrowheads="1"/>
          </p:cNvPicPr>
          <p:nvPr/>
        </p:nvPicPr>
        <p:blipFill>
          <a:blip r:embed="rId7" cstate="print"/>
          <a:srcRect/>
          <a:stretch>
            <a:fillRect/>
          </a:stretch>
        </p:blipFill>
        <p:spPr bwMode="auto">
          <a:xfrm>
            <a:off x="1331640" y="1524000"/>
            <a:ext cx="6467475" cy="5334000"/>
          </a:xfrm>
          <a:prstGeom prst="rect">
            <a:avLst/>
          </a:prstGeom>
          <a:noFill/>
          <a:ln w="9525">
            <a:noFill/>
            <a:miter lim="800000"/>
            <a:headEnd/>
            <a:tailEnd/>
          </a:ln>
        </p:spPr>
      </p:pic>
      <p:sp>
        <p:nvSpPr>
          <p:cNvPr id="12" name="11 CuadroTexto"/>
          <p:cNvSpPr txBox="1"/>
          <p:nvPr/>
        </p:nvSpPr>
        <p:spPr>
          <a:xfrm>
            <a:off x="7035393" y="327298"/>
            <a:ext cx="1699216" cy="945625"/>
          </a:xfrm>
          <a:prstGeom prst="rect">
            <a:avLst/>
          </a:prstGeom>
          <a:solidFill>
            <a:srgbClr val="C3EA36"/>
          </a:solidFill>
          <a:ln w="22225">
            <a:solidFill>
              <a:schemeClr val="accent3">
                <a:lumMod val="75000"/>
              </a:schemeClr>
            </a:solidFill>
          </a:ln>
        </p:spPr>
        <p:txBody>
          <a:bodyPr wrap="square" tIns="72000" bIns="72000" rtlCol="0">
            <a:spAutoFit/>
          </a:bodyPr>
          <a:lstStyle/>
          <a:p>
            <a:endParaRPr lang="es-ES" dirty="0" smtClean="0"/>
          </a:p>
          <a:p>
            <a:pPr algn="ctr"/>
            <a:r>
              <a:rPr lang="es-ES" sz="1600" b="1" dirty="0" smtClean="0">
                <a:solidFill>
                  <a:schemeClr val="bg1"/>
                </a:solidFill>
              </a:rPr>
              <a:t>BIBLIOGRAFIA</a:t>
            </a:r>
          </a:p>
          <a:p>
            <a:pPr algn="ctr"/>
            <a:endParaRPr lang="es-ES" dirty="0"/>
          </a:p>
        </p:txBody>
      </p:sp>
    </p:spTree>
    <p:extLst>
      <p:ext uri="{BB962C8B-B14F-4D97-AF65-F5344CB8AC3E}">
        <p14:creationId xmlns:p14="http://schemas.microsoft.com/office/powerpoint/2010/main" val="2123295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lstStyle/>
          <a:p>
            <a:pPr>
              <a:buNone/>
            </a:pPr>
            <a:endParaRPr lang="es-ES" sz="1800" dirty="0" smtClean="0"/>
          </a:p>
          <a:p>
            <a:pPr lvl="1"/>
            <a:endParaRPr lang="es-ES" sz="1400" dirty="0" smtClean="0"/>
          </a:p>
          <a:p>
            <a:pPr>
              <a:buNone/>
            </a:pPr>
            <a:endParaRPr lang="es-ES" sz="1800" b="1" dirty="0" smtClean="0">
              <a:solidFill>
                <a:srgbClr val="C3EA36"/>
              </a:solidFill>
              <a:effectLst>
                <a:outerShdw blurRad="38100" dist="38100" dir="2700000" algn="tl">
                  <a:srgbClr val="000000">
                    <a:alpha val="43137"/>
                  </a:srgbClr>
                </a:outerShdw>
              </a:effectLst>
            </a:endParaRPr>
          </a:p>
          <a:p>
            <a:pPr>
              <a:buNone/>
            </a:pPr>
            <a:endParaRPr lang="es-ES" sz="1800" b="1" dirty="0" smtClean="0"/>
          </a:p>
          <a:p>
            <a:endParaRPr lang="es-ES" sz="1800" dirty="0" smtClean="0">
              <a:sym typeface="Wingdings" pitchFamily="2" charset="2"/>
            </a:endParaRPr>
          </a:p>
          <a:p>
            <a:endParaRPr lang="es-ES" sz="1800" dirty="0" smtClean="0"/>
          </a:p>
          <a:p>
            <a:pPr>
              <a:buNone/>
            </a:pPr>
            <a:endParaRPr lang="es-ES" sz="1800" dirty="0" smtClean="0">
              <a:solidFill>
                <a:srgbClr val="C3EA36"/>
              </a:solidFill>
            </a:endParaRPr>
          </a:p>
          <a:p>
            <a:pPr>
              <a:buNone/>
            </a:pPr>
            <a:endParaRPr lang="es-ES" sz="1800" dirty="0" smtClean="0">
              <a:solidFill>
                <a:srgbClr val="C3EA36"/>
              </a:solidFill>
            </a:endParaRPr>
          </a:p>
          <a:p>
            <a:pPr>
              <a:buNone/>
            </a:pPr>
            <a:endParaRPr lang="es-ES" sz="1800" dirty="0" smtClean="0"/>
          </a:p>
          <a:p>
            <a:pPr algn="just"/>
            <a:endParaRPr lang="es-ES" dirty="0"/>
          </a:p>
        </p:txBody>
      </p:sp>
      <p:pic>
        <p:nvPicPr>
          <p:cNvPr id="4" name="5 Marcador de contenido" descr="logo erde último.jpg"/>
          <p:cNvPicPr>
            <a:picLocks noChangeAspect="1"/>
          </p:cNvPicPr>
          <p:nvPr/>
        </p:nvPicPr>
        <p:blipFill>
          <a:blip r:embed="rId2" cstate="print"/>
          <a:stretch>
            <a:fillRect/>
          </a:stretch>
        </p:blipFill>
        <p:spPr>
          <a:xfrm>
            <a:off x="496520" y="332656"/>
            <a:ext cx="1917278" cy="936104"/>
          </a:xfrm>
          <a:prstGeom prst="rect">
            <a:avLst/>
          </a:prstGeom>
          <a:ln>
            <a:solidFill>
              <a:schemeClr val="accent3">
                <a:lumMod val="75000"/>
              </a:schemeClr>
            </a:solidFill>
          </a:ln>
        </p:spPr>
      </p:pic>
      <p:pic>
        <p:nvPicPr>
          <p:cNvPr id="5" name="Picture 4"/>
          <p:cNvPicPr>
            <a:picLocks noChangeAspect="1" noChangeArrowheads="1"/>
          </p:cNvPicPr>
          <p:nvPr/>
        </p:nvPicPr>
        <p:blipFill>
          <a:blip r:embed="rId3" cstate="print"/>
          <a:srcRect/>
          <a:stretch>
            <a:fillRect/>
          </a:stretch>
        </p:blipFill>
        <p:spPr bwMode="auto">
          <a:xfrm>
            <a:off x="2440735" y="332656"/>
            <a:ext cx="1241071" cy="936104"/>
          </a:xfrm>
          <a:prstGeom prst="rect">
            <a:avLst/>
          </a:prstGeom>
          <a:noFill/>
          <a:ln w="9525">
            <a:solidFill>
              <a:schemeClr val="accent3">
                <a:lumMod val="75000"/>
              </a:schemeClr>
            </a:solidFill>
            <a:miter lim="800000"/>
            <a:headEnd/>
            <a:tailEnd/>
          </a:ln>
        </p:spPr>
      </p:pic>
      <p:pic>
        <p:nvPicPr>
          <p:cNvPr id="17410" name="Picture 2" descr="http://imagenes.infojardin.com/updown/images/bwy1188589641c.jpg"/>
          <p:cNvPicPr>
            <a:picLocks noChangeAspect="1" noChangeArrowheads="1"/>
          </p:cNvPicPr>
          <p:nvPr/>
        </p:nvPicPr>
        <p:blipFill>
          <a:blip r:embed="rId4" cstate="print"/>
          <a:srcRect/>
          <a:stretch>
            <a:fillRect/>
          </a:stretch>
        </p:blipFill>
        <p:spPr bwMode="auto">
          <a:xfrm>
            <a:off x="5667240" y="318801"/>
            <a:ext cx="1344149" cy="949960"/>
          </a:xfrm>
          <a:prstGeom prst="rect">
            <a:avLst/>
          </a:prstGeom>
          <a:noFill/>
          <a:ln>
            <a:solidFill>
              <a:schemeClr val="accent3">
                <a:lumMod val="75000"/>
              </a:schemeClr>
            </a:solidFill>
          </a:ln>
        </p:spPr>
      </p:pic>
      <p:pic>
        <p:nvPicPr>
          <p:cNvPr id="17414" name="Picture 6" descr="http://www.cestaysetas.com/wp-content/uploads/2012/08/Amanita-Caesarea.jpg"/>
          <p:cNvPicPr>
            <a:picLocks noChangeAspect="1" noChangeArrowheads="1"/>
          </p:cNvPicPr>
          <p:nvPr/>
        </p:nvPicPr>
        <p:blipFill>
          <a:blip r:embed="rId5" cstate="print"/>
          <a:srcRect/>
          <a:stretch>
            <a:fillRect/>
          </a:stretch>
        </p:blipFill>
        <p:spPr bwMode="auto">
          <a:xfrm>
            <a:off x="3692582" y="325260"/>
            <a:ext cx="1268434" cy="943500"/>
          </a:xfrm>
          <a:prstGeom prst="rect">
            <a:avLst/>
          </a:prstGeom>
          <a:noFill/>
          <a:ln>
            <a:solidFill>
              <a:schemeClr val="accent3">
                <a:lumMod val="75000"/>
              </a:schemeClr>
            </a:solidFill>
          </a:ln>
        </p:spPr>
      </p:pic>
      <p:pic>
        <p:nvPicPr>
          <p:cNvPr id="17416" name="Picture 8" descr="https://encrypted-tbn0.gstatic.com/images?q=tbn:ANd9GcTlA6P23054NCtf0A1C7c22tYEhCLegtIKDyEL7CKmqT_gSKzQNkw"/>
          <p:cNvPicPr>
            <a:picLocks noChangeAspect="1" noChangeArrowheads="1"/>
          </p:cNvPicPr>
          <p:nvPr/>
        </p:nvPicPr>
        <p:blipFill>
          <a:blip r:embed="rId6" cstate="print"/>
          <a:srcRect l="7592" r="3895" b="4959"/>
          <a:stretch>
            <a:fillRect/>
          </a:stretch>
        </p:blipFill>
        <p:spPr bwMode="auto">
          <a:xfrm>
            <a:off x="4976338" y="323655"/>
            <a:ext cx="663193" cy="945105"/>
          </a:xfrm>
          <a:prstGeom prst="rect">
            <a:avLst/>
          </a:prstGeom>
          <a:noFill/>
          <a:ln>
            <a:solidFill>
              <a:schemeClr val="accent3">
                <a:lumMod val="75000"/>
              </a:schemeClr>
            </a:solidFill>
          </a:ln>
        </p:spPr>
      </p:pic>
      <p:pic>
        <p:nvPicPr>
          <p:cNvPr id="3074" name="Picture 2"/>
          <p:cNvPicPr>
            <a:picLocks noChangeAspect="1" noChangeArrowheads="1"/>
          </p:cNvPicPr>
          <p:nvPr/>
        </p:nvPicPr>
        <p:blipFill>
          <a:blip r:embed="rId7" cstate="print"/>
          <a:srcRect b="14388"/>
          <a:stretch>
            <a:fillRect/>
          </a:stretch>
        </p:blipFill>
        <p:spPr bwMode="auto">
          <a:xfrm>
            <a:off x="1331640" y="1772816"/>
            <a:ext cx="6429375" cy="4550246"/>
          </a:xfrm>
          <a:prstGeom prst="rect">
            <a:avLst/>
          </a:prstGeom>
          <a:noFill/>
          <a:ln w="9525">
            <a:noFill/>
            <a:miter lim="800000"/>
            <a:headEnd/>
            <a:tailEnd/>
          </a:ln>
        </p:spPr>
      </p:pic>
      <p:pic>
        <p:nvPicPr>
          <p:cNvPr id="3075" name="Picture 3"/>
          <p:cNvPicPr>
            <a:picLocks noChangeAspect="1" noChangeArrowheads="1"/>
          </p:cNvPicPr>
          <p:nvPr/>
        </p:nvPicPr>
        <p:blipFill>
          <a:blip r:embed="rId8" cstate="print"/>
          <a:srcRect/>
          <a:stretch>
            <a:fillRect/>
          </a:stretch>
        </p:blipFill>
        <p:spPr bwMode="auto">
          <a:xfrm>
            <a:off x="1331640" y="1628800"/>
            <a:ext cx="6438900" cy="161925"/>
          </a:xfrm>
          <a:prstGeom prst="rect">
            <a:avLst/>
          </a:prstGeom>
          <a:noFill/>
          <a:ln w="9525">
            <a:noFill/>
            <a:miter lim="800000"/>
            <a:headEnd/>
            <a:tailEnd/>
          </a:ln>
        </p:spPr>
      </p:pic>
      <p:sp>
        <p:nvSpPr>
          <p:cNvPr id="13" name="12 CuadroTexto"/>
          <p:cNvSpPr txBox="1"/>
          <p:nvPr/>
        </p:nvSpPr>
        <p:spPr>
          <a:xfrm>
            <a:off x="2267744" y="6309320"/>
            <a:ext cx="4322017" cy="261610"/>
          </a:xfrm>
          <a:prstGeom prst="rect">
            <a:avLst/>
          </a:prstGeom>
          <a:noFill/>
        </p:spPr>
        <p:txBody>
          <a:bodyPr wrap="none" rtlCol="0">
            <a:spAutoFit/>
          </a:bodyPr>
          <a:lstStyle/>
          <a:p>
            <a:r>
              <a:rPr lang="es-ES" sz="1100" dirty="0" smtClean="0"/>
              <a:t>Fuente: Manual para la Gestión del recurso micológico en Castilla y León</a:t>
            </a:r>
            <a:endParaRPr lang="es-ES" sz="1100" dirty="0"/>
          </a:p>
        </p:txBody>
      </p:sp>
      <p:sp>
        <p:nvSpPr>
          <p:cNvPr id="15" name="14 CuadroTexto"/>
          <p:cNvSpPr txBox="1"/>
          <p:nvPr/>
        </p:nvSpPr>
        <p:spPr>
          <a:xfrm>
            <a:off x="7035393" y="327298"/>
            <a:ext cx="1699216" cy="945625"/>
          </a:xfrm>
          <a:prstGeom prst="rect">
            <a:avLst/>
          </a:prstGeom>
          <a:solidFill>
            <a:srgbClr val="C3EA36"/>
          </a:solidFill>
          <a:ln w="22225">
            <a:solidFill>
              <a:schemeClr val="accent3">
                <a:lumMod val="75000"/>
              </a:schemeClr>
            </a:solidFill>
          </a:ln>
        </p:spPr>
        <p:txBody>
          <a:bodyPr wrap="square" tIns="72000" bIns="72000" rtlCol="0">
            <a:spAutoFit/>
          </a:bodyPr>
          <a:lstStyle/>
          <a:p>
            <a:endParaRPr lang="es-ES" dirty="0" smtClean="0"/>
          </a:p>
          <a:p>
            <a:pPr algn="ctr"/>
            <a:r>
              <a:rPr lang="es-ES" sz="1600" b="1" dirty="0" smtClean="0">
                <a:solidFill>
                  <a:schemeClr val="bg1"/>
                </a:solidFill>
              </a:rPr>
              <a:t>BIBLIOGRAFIA</a:t>
            </a:r>
          </a:p>
          <a:p>
            <a:pPr algn="ctr"/>
            <a:endParaRPr lang="es-ES" dirty="0"/>
          </a:p>
        </p:txBody>
      </p:sp>
    </p:spTree>
    <p:extLst>
      <p:ext uri="{BB962C8B-B14F-4D97-AF65-F5344CB8AC3E}">
        <p14:creationId xmlns:p14="http://schemas.microsoft.com/office/powerpoint/2010/main" val="1747119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a:xfrm>
            <a:off x="395536" y="1484784"/>
            <a:ext cx="8229600" cy="4525963"/>
          </a:xfrm>
        </p:spPr>
        <p:txBody>
          <a:bodyPr/>
          <a:lstStyle/>
          <a:p>
            <a:pPr lvl="0" algn="ctr">
              <a:buNone/>
            </a:pPr>
            <a:r>
              <a:rPr lang="es-ES" sz="2400" b="1" dirty="0" smtClean="0">
                <a:solidFill>
                  <a:prstClr val="black"/>
                </a:solidFill>
              </a:rPr>
              <a:t>Características generales de los hongos</a:t>
            </a:r>
          </a:p>
          <a:p>
            <a:endParaRPr lang="es-ES" dirty="0"/>
          </a:p>
        </p:txBody>
      </p:sp>
      <p:sp>
        <p:nvSpPr>
          <p:cNvPr id="5" name="4 CuadroTexto"/>
          <p:cNvSpPr txBox="1"/>
          <p:nvPr/>
        </p:nvSpPr>
        <p:spPr>
          <a:xfrm>
            <a:off x="6913632" y="333077"/>
            <a:ext cx="1556466" cy="956773"/>
          </a:xfrm>
          <a:prstGeom prst="rect">
            <a:avLst/>
          </a:prstGeom>
          <a:solidFill>
            <a:srgbClr val="C3EA36"/>
          </a:solidFill>
          <a:ln w="22225">
            <a:solidFill>
              <a:schemeClr val="accent3">
                <a:lumMod val="75000"/>
              </a:schemeClr>
            </a:solidFill>
          </a:ln>
        </p:spPr>
        <p:txBody>
          <a:bodyPr wrap="square" tIns="108000" bIns="108000" rtlCol="0">
            <a:spAutoFit/>
          </a:bodyPr>
          <a:lstStyle/>
          <a:p>
            <a:pPr algn="ctr"/>
            <a:endParaRPr lang="es-ES" sz="1600" b="1" dirty="0" smtClean="0">
              <a:solidFill>
                <a:schemeClr val="bg1"/>
              </a:solidFill>
            </a:endParaRPr>
          </a:p>
          <a:p>
            <a:pPr algn="ctr"/>
            <a:r>
              <a:rPr lang="es-ES" sz="1600" b="1" dirty="0" smtClean="0">
                <a:solidFill>
                  <a:schemeClr val="bg1"/>
                </a:solidFill>
              </a:rPr>
              <a:t>INTRODUCCIÓN</a:t>
            </a:r>
          </a:p>
          <a:p>
            <a:pPr algn="ctr"/>
            <a:endParaRPr lang="es-ES" sz="1600" dirty="0"/>
          </a:p>
        </p:txBody>
      </p:sp>
      <p:pic>
        <p:nvPicPr>
          <p:cNvPr id="2052" name="Picture 4" descr="http://guadarramistas.com/wp-content/uploads/2010/10/setas-de-cardo.jpg"/>
          <p:cNvPicPr>
            <a:picLocks noChangeAspect="1" noChangeArrowheads="1"/>
          </p:cNvPicPr>
          <p:nvPr/>
        </p:nvPicPr>
        <p:blipFill>
          <a:blip r:embed="rId2" cstate="print"/>
          <a:srcRect l="11125" b="7143"/>
          <a:stretch>
            <a:fillRect/>
          </a:stretch>
        </p:blipFill>
        <p:spPr bwMode="auto">
          <a:xfrm>
            <a:off x="2061386" y="332656"/>
            <a:ext cx="1343934" cy="936104"/>
          </a:xfrm>
          <a:prstGeom prst="rect">
            <a:avLst/>
          </a:prstGeom>
          <a:noFill/>
          <a:ln>
            <a:solidFill>
              <a:schemeClr val="accent3">
                <a:lumMod val="75000"/>
              </a:schemeClr>
            </a:solidFill>
          </a:ln>
        </p:spPr>
      </p:pic>
      <p:pic>
        <p:nvPicPr>
          <p:cNvPr id="2054" name="Picture 6" descr="https://encrypted-tbn2.gstatic.com/images?q=tbn:ANd9GcRcCFQhxiDs-gtSxqFlkcdjydV33dN8zkdvJ8UFqsdOi5ONSWhPow"/>
          <p:cNvPicPr>
            <a:picLocks noChangeAspect="1" noChangeArrowheads="1"/>
          </p:cNvPicPr>
          <p:nvPr/>
        </p:nvPicPr>
        <p:blipFill>
          <a:blip r:embed="rId3" cstate="print"/>
          <a:srcRect/>
          <a:stretch>
            <a:fillRect/>
          </a:stretch>
        </p:blipFill>
        <p:spPr bwMode="auto">
          <a:xfrm>
            <a:off x="3429538" y="332656"/>
            <a:ext cx="1171240" cy="936104"/>
          </a:xfrm>
          <a:prstGeom prst="rect">
            <a:avLst/>
          </a:prstGeom>
          <a:noFill/>
          <a:ln>
            <a:solidFill>
              <a:schemeClr val="accent3">
                <a:lumMod val="75000"/>
              </a:schemeClr>
            </a:solidFill>
          </a:ln>
        </p:spPr>
      </p:pic>
      <p:pic>
        <p:nvPicPr>
          <p:cNvPr id="2056" name="Picture 8" descr="https://www.soriashop.com/sites/default/files/imagecache/product_full/PERREXICO_TEMPORADA_0.jpg"/>
          <p:cNvPicPr>
            <a:picLocks noChangeAspect="1" noChangeArrowheads="1"/>
          </p:cNvPicPr>
          <p:nvPr/>
        </p:nvPicPr>
        <p:blipFill>
          <a:blip r:embed="rId4" cstate="print"/>
          <a:srcRect l="4884" r="7213"/>
          <a:stretch>
            <a:fillRect/>
          </a:stretch>
        </p:blipFill>
        <p:spPr bwMode="auto">
          <a:xfrm>
            <a:off x="4581666" y="332656"/>
            <a:ext cx="1296144" cy="936104"/>
          </a:xfrm>
          <a:prstGeom prst="rect">
            <a:avLst/>
          </a:prstGeom>
          <a:noFill/>
          <a:ln>
            <a:solidFill>
              <a:schemeClr val="accent3">
                <a:lumMod val="75000"/>
              </a:schemeClr>
            </a:solidFill>
          </a:ln>
        </p:spPr>
      </p:pic>
      <p:pic>
        <p:nvPicPr>
          <p:cNvPr id="2058" name="Picture 10" descr="http://3.bp.blogspot.com/-_MsVlqeb6Ao/UBg8Cg2_ejI/AAAAAAAAA-k/U9qHLZAMqN4/s1600/boletus%2520edulis%252024.jpg"/>
          <p:cNvPicPr>
            <a:picLocks noChangeAspect="1" noChangeArrowheads="1"/>
          </p:cNvPicPr>
          <p:nvPr/>
        </p:nvPicPr>
        <p:blipFill>
          <a:blip r:embed="rId5" cstate="print"/>
          <a:srcRect l="5962" r="10572"/>
          <a:stretch>
            <a:fillRect/>
          </a:stretch>
        </p:blipFill>
        <p:spPr bwMode="auto">
          <a:xfrm>
            <a:off x="5877810" y="332657"/>
            <a:ext cx="1008112" cy="936104"/>
          </a:xfrm>
          <a:prstGeom prst="rect">
            <a:avLst/>
          </a:prstGeom>
          <a:noFill/>
          <a:ln>
            <a:solidFill>
              <a:schemeClr val="accent3">
                <a:lumMod val="75000"/>
              </a:schemeClr>
            </a:solidFill>
          </a:ln>
        </p:spPr>
      </p:pic>
      <p:sp>
        <p:nvSpPr>
          <p:cNvPr id="15" name="14 CuadroTexto"/>
          <p:cNvSpPr txBox="1"/>
          <p:nvPr/>
        </p:nvSpPr>
        <p:spPr>
          <a:xfrm>
            <a:off x="6084168" y="1916832"/>
            <a:ext cx="2520280" cy="923330"/>
          </a:xfrm>
          <a:prstGeom prst="rect">
            <a:avLst/>
          </a:prstGeom>
          <a:noFill/>
          <a:ln>
            <a:solidFill>
              <a:srgbClr val="C3EA36"/>
            </a:solidFill>
          </a:ln>
        </p:spPr>
        <p:txBody>
          <a:bodyPr wrap="square" rtlCol="0">
            <a:spAutoFit/>
          </a:bodyPr>
          <a:lstStyle/>
          <a:p>
            <a:r>
              <a:rPr lang="es-ES" dirty="0" smtClean="0"/>
              <a:t>Se supone la existencia de entre 250.000 y 300.000 especies</a:t>
            </a:r>
            <a:endParaRPr lang="es-ES" dirty="0"/>
          </a:p>
        </p:txBody>
      </p:sp>
      <p:pic>
        <p:nvPicPr>
          <p:cNvPr id="2060" name="Picture 12" descr="http://www.scielo.cl/fbpe/img/rci/v18n4/fig12.jpg"/>
          <p:cNvPicPr>
            <a:picLocks noChangeAspect="1" noChangeArrowheads="1"/>
          </p:cNvPicPr>
          <p:nvPr/>
        </p:nvPicPr>
        <p:blipFill>
          <a:blip r:embed="rId6" cstate="print"/>
          <a:srcRect/>
          <a:stretch>
            <a:fillRect/>
          </a:stretch>
        </p:blipFill>
        <p:spPr bwMode="auto">
          <a:xfrm>
            <a:off x="827584" y="3212976"/>
            <a:ext cx="3274715" cy="2269146"/>
          </a:xfrm>
          <a:prstGeom prst="rect">
            <a:avLst/>
          </a:prstGeom>
          <a:noFill/>
        </p:spPr>
      </p:pic>
      <p:sp>
        <p:nvSpPr>
          <p:cNvPr id="17" name="16 CuadroTexto"/>
          <p:cNvSpPr txBox="1"/>
          <p:nvPr/>
        </p:nvSpPr>
        <p:spPr>
          <a:xfrm>
            <a:off x="1583147" y="5517232"/>
            <a:ext cx="1721946" cy="261610"/>
          </a:xfrm>
          <a:prstGeom prst="rect">
            <a:avLst/>
          </a:prstGeom>
          <a:noFill/>
        </p:spPr>
        <p:txBody>
          <a:bodyPr wrap="none" rtlCol="0">
            <a:spAutoFit/>
          </a:bodyPr>
          <a:lstStyle/>
          <a:p>
            <a:pPr algn="just"/>
            <a:r>
              <a:rPr lang="es-ES" sz="1100" dirty="0" smtClean="0"/>
              <a:t>Micelio. Cuerpo vegetativo</a:t>
            </a:r>
            <a:endParaRPr lang="es-ES" sz="1100" dirty="0"/>
          </a:p>
        </p:txBody>
      </p:sp>
      <p:pic>
        <p:nvPicPr>
          <p:cNvPr id="2062" name="Picture 14" descr="http://www.laumont.net/img/productos/seta_de_cardo_silvestre.jpg"/>
          <p:cNvPicPr>
            <a:picLocks noChangeAspect="1" noChangeArrowheads="1"/>
          </p:cNvPicPr>
          <p:nvPr/>
        </p:nvPicPr>
        <p:blipFill>
          <a:blip r:embed="rId7" cstate="print"/>
          <a:srcRect/>
          <a:stretch>
            <a:fillRect/>
          </a:stretch>
        </p:blipFill>
        <p:spPr bwMode="auto">
          <a:xfrm>
            <a:off x="4572000" y="3212976"/>
            <a:ext cx="3384376" cy="2256251"/>
          </a:xfrm>
          <a:prstGeom prst="rect">
            <a:avLst/>
          </a:prstGeom>
          <a:noFill/>
        </p:spPr>
      </p:pic>
      <p:sp>
        <p:nvSpPr>
          <p:cNvPr id="19" name="18 CuadroTexto"/>
          <p:cNvSpPr txBox="1"/>
          <p:nvPr/>
        </p:nvSpPr>
        <p:spPr>
          <a:xfrm>
            <a:off x="5425003" y="5589240"/>
            <a:ext cx="1600118" cy="261610"/>
          </a:xfrm>
          <a:prstGeom prst="rect">
            <a:avLst/>
          </a:prstGeom>
          <a:noFill/>
        </p:spPr>
        <p:txBody>
          <a:bodyPr wrap="none" rtlCol="0">
            <a:spAutoFit/>
          </a:bodyPr>
          <a:lstStyle/>
          <a:p>
            <a:pPr algn="just"/>
            <a:r>
              <a:rPr lang="es-ES" sz="1100" dirty="0" smtClean="0"/>
              <a:t>Seta. Parte reproductora</a:t>
            </a:r>
            <a:endParaRPr lang="es-ES" sz="1100" dirty="0"/>
          </a:p>
        </p:txBody>
      </p:sp>
      <p:pic>
        <p:nvPicPr>
          <p:cNvPr id="56322" name="Picture 2" descr="http://sobrecadiz.com/wp-content/uploads/pinar-del-rey.jpg"/>
          <p:cNvPicPr>
            <a:picLocks noChangeAspect="1" noChangeArrowheads="1"/>
          </p:cNvPicPr>
          <p:nvPr/>
        </p:nvPicPr>
        <p:blipFill>
          <a:blip r:embed="rId8" cstate="print"/>
          <a:srcRect/>
          <a:stretch>
            <a:fillRect/>
          </a:stretch>
        </p:blipFill>
        <p:spPr bwMode="auto">
          <a:xfrm>
            <a:off x="650202" y="332656"/>
            <a:ext cx="1404000" cy="936000"/>
          </a:xfrm>
          <a:prstGeom prst="rect">
            <a:avLst/>
          </a:prstGeom>
          <a:noFill/>
          <a:ln>
            <a:solidFill>
              <a:schemeClr val="accent3">
                <a:lumMod val="75000"/>
              </a:schemeClr>
            </a:solidFill>
          </a:ln>
        </p:spPr>
      </p:pic>
      <p:pic>
        <p:nvPicPr>
          <p:cNvPr id="4" name="Picture 2" descr="http://fondos.depantalla.com/img/fondos/manzano-lleno-de-manzanas_8441.jpg"/>
          <p:cNvPicPr>
            <a:picLocks noChangeAspect="1" noChangeArrowheads="1"/>
          </p:cNvPicPr>
          <p:nvPr/>
        </p:nvPicPr>
        <p:blipFill>
          <a:blip r:embed="rId9" cstate="print"/>
          <a:srcRect/>
          <a:stretch>
            <a:fillRect/>
          </a:stretch>
        </p:blipFill>
        <p:spPr bwMode="auto">
          <a:xfrm>
            <a:off x="1187624" y="1916832"/>
            <a:ext cx="6264696" cy="4695359"/>
          </a:xfrm>
          <a:prstGeom prst="rect">
            <a:avLst/>
          </a:prstGeom>
          <a:noFill/>
        </p:spPr>
      </p:pic>
    </p:spTree>
    <p:extLst>
      <p:ext uri="{BB962C8B-B14F-4D97-AF65-F5344CB8AC3E}">
        <p14:creationId xmlns:p14="http://schemas.microsoft.com/office/powerpoint/2010/main" val="725980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ox(in)">
                                      <p:cBhvr>
                                        <p:cTn id="12" dur="500"/>
                                        <p:tgtEl>
                                          <p:spTgt spid="15"/>
                                        </p:tgtEl>
                                      </p:cBhvr>
                                    </p:animEffect>
                                  </p:childTnLst>
                                </p:cTn>
                              </p:par>
                              <p:par>
                                <p:cTn id="13" presetID="4" presetClass="entr" presetSubtype="16" fill="hold" nodeType="withEffect">
                                  <p:stCondLst>
                                    <p:cond delay="0"/>
                                  </p:stCondLst>
                                  <p:childTnLst>
                                    <p:set>
                                      <p:cBhvr>
                                        <p:cTn id="14" dur="1" fill="hold">
                                          <p:stCondLst>
                                            <p:cond delay="0"/>
                                          </p:stCondLst>
                                        </p:cTn>
                                        <p:tgtEl>
                                          <p:spTgt spid="2062"/>
                                        </p:tgtEl>
                                        <p:attrNameLst>
                                          <p:attrName>style.visibility</p:attrName>
                                        </p:attrNameLst>
                                      </p:cBhvr>
                                      <p:to>
                                        <p:strVal val="visible"/>
                                      </p:to>
                                    </p:set>
                                    <p:animEffect transition="in" filter="box(in)">
                                      <p:cBhvr>
                                        <p:cTn id="15" dur="500"/>
                                        <p:tgtEl>
                                          <p:spTgt spid="2062"/>
                                        </p:tgtEl>
                                      </p:cBhvr>
                                    </p:animEffect>
                                  </p:childTnLst>
                                </p:cTn>
                              </p:par>
                              <p:par>
                                <p:cTn id="16" presetID="4" presetClass="entr" presetSubtype="16" fill="hold" nodeType="withEffect">
                                  <p:stCondLst>
                                    <p:cond delay="0"/>
                                  </p:stCondLst>
                                  <p:childTnLst>
                                    <p:set>
                                      <p:cBhvr>
                                        <p:cTn id="17" dur="1" fill="hold">
                                          <p:stCondLst>
                                            <p:cond delay="0"/>
                                          </p:stCondLst>
                                        </p:cTn>
                                        <p:tgtEl>
                                          <p:spTgt spid="2060"/>
                                        </p:tgtEl>
                                        <p:attrNameLst>
                                          <p:attrName>style.visibility</p:attrName>
                                        </p:attrNameLst>
                                      </p:cBhvr>
                                      <p:to>
                                        <p:strVal val="visible"/>
                                      </p:to>
                                    </p:set>
                                    <p:animEffect transition="in" filter="box(in)">
                                      <p:cBhvr>
                                        <p:cTn id="18" dur="500"/>
                                        <p:tgtEl>
                                          <p:spTgt spid="2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a:xfrm>
            <a:off x="467544" y="1356792"/>
            <a:ext cx="8229600" cy="5501208"/>
          </a:xfrm>
        </p:spPr>
        <p:txBody>
          <a:bodyPr>
            <a:normAutofit/>
          </a:bodyPr>
          <a:lstStyle/>
          <a:p>
            <a:pPr lvl="0" algn="ctr">
              <a:buNone/>
            </a:pPr>
            <a:r>
              <a:rPr lang="es-ES" sz="2400" b="1" dirty="0" smtClean="0">
                <a:solidFill>
                  <a:prstClr val="black"/>
                </a:solidFill>
              </a:rPr>
              <a:t>Formas de vida de los hongos</a:t>
            </a:r>
          </a:p>
          <a:p>
            <a:pPr lvl="0">
              <a:buNone/>
            </a:pPr>
            <a:endParaRPr lang="es-ES" sz="2000" dirty="0" smtClean="0">
              <a:solidFill>
                <a:prstClr val="black"/>
              </a:solidFill>
            </a:endParaRPr>
          </a:p>
          <a:p>
            <a:pPr lvl="0">
              <a:buNone/>
            </a:pPr>
            <a:endParaRPr lang="es-ES" sz="2000" dirty="0" smtClean="0">
              <a:solidFill>
                <a:prstClr val="black"/>
              </a:solidFill>
            </a:endParaRPr>
          </a:p>
          <a:p>
            <a:pPr lvl="0">
              <a:buNone/>
            </a:pPr>
            <a:endParaRPr lang="es-ES" sz="1800" dirty="0" smtClean="0">
              <a:solidFill>
                <a:prstClr val="black"/>
              </a:solidFill>
            </a:endParaRPr>
          </a:p>
        </p:txBody>
      </p:sp>
      <p:sp>
        <p:nvSpPr>
          <p:cNvPr id="13" name="12 CuadroTexto"/>
          <p:cNvSpPr txBox="1"/>
          <p:nvPr/>
        </p:nvSpPr>
        <p:spPr>
          <a:xfrm>
            <a:off x="395536" y="2060848"/>
            <a:ext cx="5544616" cy="1200329"/>
          </a:xfrm>
          <a:prstGeom prst="rect">
            <a:avLst/>
          </a:prstGeom>
          <a:noFill/>
        </p:spPr>
        <p:txBody>
          <a:bodyPr wrap="square" rtlCol="0">
            <a:spAutoFit/>
          </a:bodyPr>
          <a:lstStyle/>
          <a:p>
            <a:r>
              <a:rPr lang="es-ES" b="1" dirty="0" smtClean="0"/>
              <a:t>Hongos parásitos</a:t>
            </a:r>
          </a:p>
          <a:p>
            <a:pPr algn="just">
              <a:buNone/>
            </a:pPr>
            <a:r>
              <a:rPr lang="es-ES" dirty="0" smtClean="0"/>
              <a:t>Estos hongos se caracterizan por vivir en diferentes huéspedes, a los que provocan daños más o menos graves o incluso la muerte.</a:t>
            </a:r>
            <a:endParaRPr lang="es-ES" dirty="0"/>
          </a:p>
        </p:txBody>
      </p:sp>
      <p:pic>
        <p:nvPicPr>
          <p:cNvPr id="1026" name="Picture 2" descr="http://www.biopix.es/photos/jcs-armillaria-mellea-40263.jpg"/>
          <p:cNvPicPr>
            <a:picLocks noChangeAspect="1" noChangeArrowheads="1"/>
          </p:cNvPicPr>
          <p:nvPr/>
        </p:nvPicPr>
        <p:blipFill>
          <a:blip r:embed="rId3" cstate="print"/>
          <a:srcRect/>
          <a:stretch>
            <a:fillRect/>
          </a:stretch>
        </p:blipFill>
        <p:spPr bwMode="auto">
          <a:xfrm>
            <a:off x="6438742" y="1872534"/>
            <a:ext cx="2216916" cy="1661568"/>
          </a:xfrm>
          <a:prstGeom prst="rect">
            <a:avLst/>
          </a:prstGeom>
          <a:noFill/>
        </p:spPr>
      </p:pic>
      <p:sp>
        <p:nvSpPr>
          <p:cNvPr id="15" name="14 CuadroTexto"/>
          <p:cNvSpPr txBox="1"/>
          <p:nvPr/>
        </p:nvSpPr>
        <p:spPr>
          <a:xfrm>
            <a:off x="425979" y="3838994"/>
            <a:ext cx="5544616" cy="923330"/>
          </a:xfrm>
          <a:prstGeom prst="rect">
            <a:avLst/>
          </a:prstGeom>
          <a:noFill/>
        </p:spPr>
        <p:txBody>
          <a:bodyPr wrap="square" rtlCol="0">
            <a:spAutoFit/>
          </a:bodyPr>
          <a:lstStyle/>
          <a:p>
            <a:r>
              <a:rPr lang="es-ES" b="1" dirty="0" smtClean="0"/>
              <a:t>Hongos saprófitos</a:t>
            </a:r>
          </a:p>
          <a:p>
            <a:pPr algn="just">
              <a:buNone/>
            </a:pPr>
            <a:r>
              <a:rPr lang="es-ES" dirty="0" smtClean="0"/>
              <a:t>Los hongos saprófitos se nutren de sustancias fruto de la descomposición de la materia orgánica muerta. </a:t>
            </a:r>
            <a:endParaRPr lang="es-ES" dirty="0"/>
          </a:p>
        </p:txBody>
      </p:sp>
      <p:pic>
        <p:nvPicPr>
          <p:cNvPr id="1028" name="Picture 4" descr="http://3.bp.blogspot.com/-6MxLGxn79ao/Una8Wd3J-NI/AAAAAAAAHQ8/upStfpcZ96U/s1600/Mycena+Seynii+26-10-2013+12-56-51.JPG"/>
          <p:cNvPicPr>
            <a:picLocks noChangeAspect="1" noChangeArrowheads="1"/>
          </p:cNvPicPr>
          <p:nvPr/>
        </p:nvPicPr>
        <p:blipFill>
          <a:blip r:embed="rId4" cstate="print"/>
          <a:srcRect/>
          <a:stretch>
            <a:fillRect/>
          </a:stretch>
        </p:blipFill>
        <p:spPr bwMode="auto">
          <a:xfrm>
            <a:off x="5942885" y="3717032"/>
            <a:ext cx="1782000" cy="1188000"/>
          </a:xfrm>
          <a:prstGeom prst="rect">
            <a:avLst/>
          </a:prstGeom>
          <a:noFill/>
        </p:spPr>
      </p:pic>
      <p:pic>
        <p:nvPicPr>
          <p:cNvPr id="1030" name="Picture 6" descr="http://www.micobotanicajaen.com/AsoJaen/Imagenes/RioMadera2006/PleurotusEryngii2.jpg"/>
          <p:cNvPicPr>
            <a:picLocks noChangeAspect="1" noChangeArrowheads="1"/>
          </p:cNvPicPr>
          <p:nvPr/>
        </p:nvPicPr>
        <p:blipFill>
          <a:blip r:embed="rId5" cstate="print"/>
          <a:srcRect/>
          <a:stretch>
            <a:fillRect/>
          </a:stretch>
        </p:blipFill>
        <p:spPr bwMode="auto">
          <a:xfrm>
            <a:off x="7527094" y="3717032"/>
            <a:ext cx="1587023" cy="1188000"/>
          </a:xfrm>
          <a:prstGeom prst="rect">
            <a:avLst/>
          </a:prstGeom>
          <a:noFill/>
        </p:spPr>
      </p:pic>
      <p:sp>
        <p:nvSpPr>
          <p:cNvPr id="18" name="17 CuadroTexto"/>
          <p:cNvSpPr txBox="1"/>
          <p:nvPr/>
        </p:nvSpPr>
        <p:spPr>
          <a:xfrm>
            <a:off x="442567" y="5229200"/>
            <a:ext cx="5544616" cy="923330"/>
          </a:xfrm>
          <a:prstGeom prst="rect">
            <a:avLst/>
          </a:prstGeom>
          <a:noFill/>
        </p:spPr>
        <p:txBody>
          <a:bodyPr wrap="square" rtlCol="0">
            <a:spAutoFit/>
          </a:bodyPr>
          <a:lstStyle/>
          <a:p>
            <a:r>
              <a:rPr lang="es-ES" b="1" dirty="0" smtClean="0"/>
              <a:t>Hongos </a:t>
            </a:r>
            <a:r>
              <a:rPr lang="es-ES" b="1" dirty="0" err="1" smtClean="0"/>
              <a:t>micorrícicos</a:t>
            </a:r>
            <a:endParaRPr lang="es-ES" b="1" dirty="0" smtClean="0"/>
          </a:p>
          <a:p>
            <a:pPr algn="just">
              <a:buNone/>
            </a:pPr>
            <a:r>
              <a:rPr lang="es-ES" dirty="0" smtClean="0"/>
              <a:t>Las micorrizas son asociaciones simbióticas entre las hifas de un hongo y las raíces cortas de una planta. </a:t>
            </a:r>
            <a:endParaRPr lang="es-ES" dirty="0"/>
          </a:p>
        </p:txBody>
      </p:sp>
      <p:pic>
        <p:nvPicPr>
          <p:cNvPr id="1032" name="Picture 8" descr="http://www.amanitacesarea.com/imagenes/boletus/edulis4.jpg"/>
          <p:cNvPicPr>
            <a:picLocks noChangeAspect="1" noChangeArrowheads="1"/>
          </p:cNvPicPr>
          <p:nvPr/>
        </p:nvPicPr>
        <p:blipFill>
          <a:blip r:embed="rId6" cstate="print"/>
          <a:srcRect/>
          <a:stretch>
            <a:fillRect/>
          </a:stretch>
        </p:blipFill>
        <p:spPr bwMode="auto">
          <a:xfrm>
            <a:off x="6530907" y="5085184"/>
            <a:ext cx="2024766" cy="1517552"/>
          </a:xfrm>
          <a:prstGeom prst="rect">
            <a:avLst/>
          </a:prstGeom>
          <a:noFill/>
        </p:spPr>
      </p:pic>
      <p:sp>
        <p:nvSpPr>
          <p:cNvPr id="17" name="16 CuadroTexto"/>
          <p:cNvSpPr txBox="1"/>
          <p:nvPr/>
        </p:nvSpPr>
        <p:spPr>
          <a:xfrm>
            <a:off x="6913632" y="333077"/>
            <a:ext cx="1556466" cy="956773"/>
          </a:xfrm>
          <a:prstGeom prst="rect">
            <a:avLst/>
          </a:prstGeom>
          <a:solidFill>
            <a:srgbClr val="C3EA36"/>
          </a:solidFill>
          <a:ln w="22225">
            <a:solidFill>
              <a:schemeClr val="accent3">
                <a:lumMod val="75000"/>
              </a:schemeClr>
            </a:solidFill>
          </a:ln>
        </p:spPr>
        <p:txBody>
          <a:bodyPr wrap="square" tIns="108000" bIns="108000" rtlCol="0">
            <a:spAutoFit/>
          </a:bodyPr>
          <a:lstStyle/>
          <a:p>
            <a:pPr algn="ctr"/>
            <a:endParaRPr lang="es-ES" sz="1600" b="1" dirty="0" smtClean="0">
              <a:solidFill>
                <a:schemeClr val="bg1"/>
              </a:solidFill>
            </a:endParaRPr>
          </a:p>
          <a:p>
            <a:pPr algn="ctr"/>
            <a:r>
              <a:rPr lang="es-ES" sz="1600" b="1" dirty="0" smtClean="0">
                <a:solidFill>
                  <a:schemeClr val="bg1"/>
                </a:solidFill>
              </a:rPr>
              <a:t>INTRODUCCIÓN</a:t>
            </a:r>
          </a:p>
          <a:p>
            <a:pPr algn="ctr"/>
            <a:endParaRPr lang="es-ES" sz="1600" dirty="0"/>
          </a:p>
        </p:txBody>
      </p:sp>
      <p:pic>
        <p:nvPicPr>
          <p:cNvPr id="19" name="Picture 4" descr="http://guadarramistas.com/wp-content/uploads/2010/10/setas-de-cardo.jpg"/>
          <p:cNvPicPr>
            <a:picLocks noChangeAspect="1" noChangeArrowheads="1"/>
          </p:cNvPicPr>
          <p:nvPr/>
        </p:nvPicPr>
        <p:blipFill>
          <a:blip r:embed="rId7" cstate="print"/>
          <a:srcRect l="11125" b="7143"/>
          <a:stretch>
            <a:fillRect/>
          </a:stretch>
        </p:blipFill>
        <p:spPr bwMode="auto">
          <a:xfrm>
            <a:off x="2061386" y="332656"/>
            <a:ext cx="1343934" cy="936104"/>
          </a:xfrm>
          <a:prstGeom prst="rect">
            <a:avLst/>
          </a:prstGeom>
          <a:noFill/>
          <a:ln>
            <a:solidFill>
              <a:schemeClr val="accent3">
                <a:lumMod val="75000"/>
              </a:schemeClr>
            </a:solidFill>
          </a:ln>
        </p:spPr>
      </p:pic>
      <p:pic>
        <p:nvPicPr>
          <p:cNvPr id="20" name="Picture 6" descr="https://encrypted-tbn2.gstatic.com/images?q=tbn:ANd9GcRcCFQhxiDs-gtSxqFlkcdjydV33dN8zkdvJ8UFqsdOi5ONSWhPow"/>
          <p:cNvPicPr>
            <a:picLocks noChangeAspect="1" noChangeArrowheads="1"/>
          </p:cNvPicPr>
          <p:nvPr/>
        </p:nvPicPr>
        <p:blipFill>
          <a:blip r:embed="rId8" cstate="print"/>
          <a:srcRect/>
          <a:stretch>
            <a:fillRect/>
          </a:stretch>
        </p:blipFill>
        <p:spPr bwMode="auto">
          <a:xfrm>
            <a:off x="3429538" y="332656"/>
            <a:ext cx="1171240" cy="936104"/>
          </a:xfrm>
          <a:prstGeom prst="rect">
            <a:avLst/>
          </a:prstGeom>
          <a:noFill/>
          <a:ln>
            <a:solidFill>
              <a:schemeClr val="accent3">
                <a:lumMod val="75000"/>
              </a:schemeClr>
            </a:solidFill>
          </a:ln>
        </p:spPr>
      </p:pic>
      <p:pic>
        <p:nvPicPr>
          <p:cNvPr id="21" name="Picture 8" descr="https://www.soriashop.com/sites/default/files/imagecache/product_full/PERREXICO_TEMPORADA_0.jpg"/>
          <p:cNvPicPr>
            <a:picLocks noChangeAspect="1" noChangeArrowheads="1"/>
          </p:cNvPicPr>
          <p:nvPr/>
        </p:nvPicPr>
        <p:blipFill>
          <a:blip r:embed="rId9" cstate="print"/>
          <a:srcRect l="4884" r="7213"/>
          <a:stretch>
            <a:fillRect/>
          </a:stretch>
        </p:blipFill>
        <p:spPr bwMode="auto">
          <a:xfrm>
            <a:off x="4581666" y="332656"/>
            <a:ext cx="1296144" cy="936104"/>
          </a:xfrm>
          <a:prstGeom prst="rect">
            <a:avLst/>
          </a:prstGeom>
          <a:noFill/>
          <a:ln>
            <a:solidFill>
              <a:schemeClr val="accent3">
                <a:lumMod val="75000"/>
              </a:schemeClr>
            </a:solidFill>
          </a:ln>
        </p:spPr>
      </p:pic>
      <p:pic>
        <p:nvPicPr>
          <p:cNvPr id="22" name="Picture 10" descr="http://3.bp.blogspot.com/-_MsVlqeb6Ao/UBg8Cg2_ejI/AAAAAAAAA-k/U9qHLZAMqN4/s1600/boletus%2520edulis%252024.jpg"/>
          <p:cNvPicPr>
            <a:picLocks noChangeAspect="1" noChangeArrowheads="1"/>
          </p:cNvPicPr>
          <p:nvPr/>
        </p:nvPicPr>
        <p:blipFill>
          <a:blip r:embed="rId10" cstate="print"/>
          <a:srcRect l="5962" r="10572"/>
          <a:stretch>
            <a:fillRect/>
          </a:stretch>
        </p:blipFill>
        <p:spPr bwMode="auto">
          <a:xfrm>
            <a:off x="5877810" y="332657"/>
            <a:ext cx="1008112" cy="936104"/>
          </a:xfrm>
          <a:prstGeom prst="rect">
            <a:avLst/>
          </a:prstGeom>
          <a:noFill/>
          <a:ln>
            <a:solidFill>
              <a:schemeClr val="accent3">
                <a:lumMod val="75000"/>
              </a:schemeClr>
            </a:solidFill>
          </a:ln>
        </p:spPr>
      </p:pic>
      <p:pic>
        <p:nvPicPr>
          <p:cNvPr id="23" name="Picture 2" descr="http://sobrecadiz.com/wp-content/uploads/pinar-del-rey.jpg"/>
          <p:cNvPicPr>
            <a:picLocks noChangeAspect="1" noChangeArrowheads="1"/>
          </p:cNvPicPr>
          <p:nvPr/>
        </p:nvPicPr>
        <p:blipFill>
          <a:blip r:embed="rId11" cstate="print"/>
          <a:srcRect/>
          <a:stretch>
            <a:fillRect/>
          </a:stretch>
        </p:blipFill>
        <p:spPr bwMode="auto">
          <a:xfrm>
            <a:off x="650202" y="332656"/>
            <a:ext cx="1404000" cy="936000"/>
          </a:xfrm>
          <a:prstGeom prst="rect">
            <a:avLst/>
          </a:prstGeom>
          <a:noFill/>
          <a:ln>
            <a:solidFill>
              <a:schemeClr val="accent3">
                <a:lumMod val="75000"/>
              </a:schemeClr>
            </a:solidFill>
          </a:ln>
        </p:spPr>
      </p:pic>
    </p:spTree>
    <p:extLst>
      <p:ext uri="{BB962C8B-B14F-4D97-AF65-F5344CB8AC3E}">
        <p14:creationId xmlns:p14="http://schemas.microsoft.com/office/powerpoint/2010/main" val="6401311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par>
                                <p:cTn id="8" presetID="4" presetClass="entr" presetSubtype="16"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ox(in)">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ox(in)">
                                      <p:cBhvr>
                                        <p:cTn id="15" dur="500"/>
                                        <p:tgtEl>
                                          <p:spTgt spid="15"/>
                                        </p:tgtEl>
                                      </p:cBhvr>
                                    </p:animEffect>
                                  </p:childTnLst>
                                </p:cTn>
                              </p:par>
                              <p:par>
                                <p:cTn id="16" presetID="4" presetClass="entr" presetSubtype="16" fill="hold" nodeType="with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box(in)">
                                      <p:cBhvr>
                                        <p:cTn id="18" dur="500"/>
                                        <p:tgtEl>
                                          <p:spTgt spid="1028"/>
                                        </p:tgtEl>
                                      </p:cBhvr>
                                    </p:animEffect>
                                  </p:childTnLst>
                                </p:cTn>
                              </p:par>
                              <p:par>
                                <p:cTn id="19" presetID="4" presetClass="entr" presetSubtype="16" fill="hold" nodeType="withEffect">
                                  <p:stCondLst>
                                    <p:cond delay="0"/>
                                  </p:stCondLst>
                                  <p:childTnLst>
                                    <p:set>
                                      <p:cBhvr>
                                        <p:cTn id="20" dur="1" fill="hold">
                                          <p:stCondLst>
                                            <p:cond delay="0"/>
                                          </p:stCondLst>
                                        </p:cTn>
                                        <p:tgtEl>
                                          <p:spTgt spid="1030"/>
                                        </p:tgtEl>
                                        <p:attrNameLst>
                                          <p:attrName>style.visibility</p:attrName>
                                        </p:attrNameLst>
                                      </p:cBhvr>
                                      <p:to>
                                        <p:strVal val="visible"/>
                                      </p:to>
                                    </p:set>
                                    <p:animEffect transition="in" filter="box(in)">
                                      <p:cBhvr>
                                        <p:cTn id="21" dur="500"/>
                                        <p:tgtEl>
                                          <p:spTgt spid="1030"/>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ox(in)">
                                      <p:cBhvr>
                                        <p:cTn id="26" dur="500"/>
                                        <p:tgtEl>
                                          <p:spTgt spid="18"/>
                                        </p:tgtEl>
                                      </p:cBhvr>
                                    </p:animEffect>
                                  </p:childTnLst>
                                </p:cTn>
                              </p:par>
                              <p:par>
                                <p:cTn id="27" presetID="4" presetClass="entr" presetSubtype="16" fill="hold" nodeType="withEffect">
                                  <p:stCondLst>
                                    <p:cond delay="0"/>
                                  </p:stCondLst>
                                  <p:childTnLst>
                                    <p:set>
                                      <p:cBhvr>
                                        <p:cTn id="28" dur="1" fill="hold">
                                          <p:stCondLst>
                                            <p:cond delay="0"/>
                                          </p:stCondLst>
                                        </p:cTn>
                                        <p:tgtEl>
                                          <p:spTgt spid="1032"/>
                                        </p:tgtEl>
                                        <p:attrNameLst>
                                          <p:attrName>style.visibility</p:attrName>
                                        </p:attrNameLst>
                                      </p:cBhvr>
                                      <p:to>
                                        <p:strVal val="visible"/>
                                      </p:to>
                                    </p:set>
                                    <p:animEffect transition="in" filter="box(in)">
                                      <p:cBhvr>
                                        <p:cTn id="29"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a:xfrm>
            <a:off x="467544" y="1356792"/>
            <a:ext cx="8229600" cy="5501208"/>
          </a:xfrm>
        </p:spPr>
        <p:txBody>
          <a:bodyPr>
            <a:normAutofit/>
          </a:bodyPr>
          <a:lstStyle/>
          <a:p>
            <a:pPr lvl="0" algn="ctr">
              <a:buNone/>
            </a:pPr>
            <a:r>
              <a:rPr lang="es-ES" sz="2400" b="1" dirty="0" smtClean="0">
                <a:solidFill>
                  <a:prstClr val="black"/>
                </a:solidFill>
              </a:rPr>
              <a:t>Reproducción de los hongos</a:t>
            </a:r>
          </a:p>
        </p:txBody>
      </p:sp>
      <p:pic>
        <p:nvPicPr>
          <p:cNvPr id="2052" name="Picture 4" descr="http://guadarramistas.com/wp-content/uploads/2010/10/setas-de-cardo.jpg"/>
          <p:cNvPicPr>
            <a:picLocks noChangeAspect="1" noChangeArrowheads="1"/>
          </p:cNvPicPr>
          <p:nvPr/>
        </p:nvPicPr>
        <p:blipFill>
          <a:blip r:embed="rId3" cstate="print"/>
          <a:srcRect l="11125" b="7143"/>
          <a:stretch>
            <a:fillRect/>
          </a:stretch>
        </p:blipFill>
        <p:spPr bwMode="auto">
          <a:xfrm>
            <a:off x="2310776" y="332656"/>
            <a:ext cx="1343934" cy="936104"/>
          </a:xfrm>
          <a:prstGeom prst="rect">
            <a:avLst/>
          </a:prstGeom>
          <a:noFill/>
          <a:ln>
            <a:solidFill>
              <a:schemeClr val="accent3">
                <a:lumMod val="75000"/>
              </a:schemeClr>
            </a:solidFill>
          </a:ln>
        </p:spPr>
      </p:pic>
      <p:pic>
        <p:nvPicPr>
          <p:cNvPr id="2054" name="Picture 6" descr="https://encrypted-tbn2.gstatic.com/images?q=tbn:ANd9GcRcCFQhxiDs-gtSxqFlkcdjydV33dN8zkdvJ8UFqsdOi5ONSWhPow"/>
          <p:cNvPicPr>
            <a:picLocks noChangeAspect="1" noChangeArrowheads="1"/>
          </p:cNvPicPr>
          <p:nvPr/>
        </p:nvPicPr>
        <p:blipFill>
          <a:blip r:embed="rId4" cstate="print"/>
          <a:srcRect/>
          <a:stretch>
            <a:fillRect/>
          </a:stretch>
        </p:blipFill>
        <p:spPr bwMode="auto">
          <a:xfrm>
            <a:off x="3678928" y="332656"/>
            <a:ext cx="1171240" cy="936104"/>
          </a:xfrm>
          <a:prstGeom prst="rect">
            <a:avLst/>
          </a:prstGeom>
          <a:noFill/>
          <a:ln>
            <a:solidFill>
              <a:schemeClr val="accent3">
                <a:lumMod val="75000"/>
              </a:schemeClr>
            </a:solidFill>
          </a:ln>
        </p:spPr>
      </p:pic>
      <p:pic>
        <p:nvPicPr>
          <p:cNvPr id="2056" name="Picture 8" descr="https://www.soriashop.com/sites/default/files/imagecache/product_full/PERREXICO_TEMPORADA_0.jpg"/>
          <p:cNvPicPr>
            <a:picLocks noChangeAspect="1" noChangeArrowheads="1"/>
          </p:cNvPicPr>
          <p:nvPr/>
        </p:nvPicPr>
        <p:blipFill>
          <a:blip r:embed="rId5" cstate="print"/>
          <a:srcRect l="4884" r="7213"/>
          <a:stretch>
            <a:fillRect/>
          </a:stretch>
        </p:blipFill>
        <p:spPr bwMode="auto">
          <a:xfrm>
            <a:off x="4831056" y="332656"/>
            <a:ext cx="1296144" cy="936104"/>
          </a:xfrm>
          <a:prstGeom prst="rect">
            <a:avLst/>
          </a:prstGeom>
          <a:noFill/>
          <a:ln>
            <a:solidFill>
              <a:schemeClr val="accent3">
                <a:lumMod val="75000"/>
              </a:schemeClr>
            </a:solidFill>
          </a:ln>
        </p:spPr>
      </p:pic>
      <p:pic>
        <p:nvPicPr>
          <p:cNvPr id="2058" name="Picture 10" descr="http://3.bp.blogspot.com/-_MsVlqeb6Ao/UBg8Cg2_ejI/AAAAAAAAA-k/U9qHLZAMqN4/s1600/boletus%2520edulis%252024.jpg"/>
          <p:cNvPicPr>
            <a:picLocks noChangeAspect="1" noChangeArrowheads="1"/>
          </p:cNvPicPr>
          <p:nvPr/>
        </p:nvPicPr>
        <p:blipFill>
          <a:blip r:embed="rId6" cstate="print"/>
          <a:srcRect l="5962" r="10572"/>
          <a:stretch>
            <a:fillRect/>
          </a:stretch>
        </p:blipFill>
        <p:spPr bwMode="auto">
          <a:xfrm>
            <a:off x="6127200" y="332657"/>
            <a:ext cx="1008112" cy="936104"/>
          </a:xfrm>
          <a:prstGeom prst="rect">
            <a:avLst/>
          </a:prstGeom>
          <a:noFill/>
          <a:ln>
            <a:solidFill>
              <a:schemeClr val="accent3">
                <a:lumMod val="75000"/>
              </a:schemeClr>
            </a:solidFill>
          </a:ln>
        </p:spPr>
      </p:pic>
      <p:pic>
        <p:nvPicPr>
          <p:cNvPr id="1026" name="Picture 2" descr="http://www.inbio.ac.cr/papers/hongos/images/Figura06-mhcrv1.gif"/>
          <p:cNvPicPr>
            <a:picLocks noChangeAspect="1" noChangeArrowheads="1"/>
          </p:cNvPicPr>
          <p:nvPr/>
        </p:nvPicPr>
        <p:blipFill>
          <a:blip r:embed="rId7" cstate="print"/>
          <a:srcRect/>
          <a:stretch>
            <a:fillRect/>
          </a:stretch>
        </p:blipFill>
        <p:spPr bwMode="auto">
          <a:xfrm>
            <a:off x="2267744" y="2060848"/>
            <a:ext cx="4400550" cy="3752851"/>
          </a:xfrm>
          <a:prstGeom prst="rect">
            <a:avLst/>
          </a:prstGeom>
          <a:noFill/>
        </p:spPr>
      </p:pic>
      <p:sp>
        <p:nvSpPr>
          <p:cNvPr id="11" name="10 CuadroTexto"/>
          <p:cNvSpPr txBox="1"/>
          <p:nvPr/>
        </p:nvSpPr>
        <p:spPr>
          <a:xfrm>
            <a:off x="3275856" y="5877272"/>
            <a:ext cx="2448106" cy="261610"/>
          </a:xfrm>
          <a:prstGeom prst="rect">
            <a:avLst/>
          </a:prstGeom>
          <a:noFill/>
        </p:spPr>
        <p:txBody>
          <a:bodyPr wrap="none" rtlCol="0">
            <a:spAutoFit/>
          </a:bodyPr>
          <a:lstStyle/>
          <a:p>
            <a:pPr algn="just"/>
            <a:r>
              <a:rPr lang="es-ES" sz="1100" dirty="0" smtClean="0"/>
              <a:t>Ciclo reproductivo de un </a:t>
            </a:r>
            <a:r>
              <a:rPr lang="es-ES" sz="1100" dirty="0" err="1" smtClean="0"/>
              <a:t>basidiomycete</a:t>
            </a:r>
            <a:endParaRPr lang="es-ES" sz="1100" dirty="0"/>
          </a:p>
        </p:txBody>
      </p:sp>
      <p:sp>
        <p:nvSpPr>
          <p:cNvPr id="12" name="11 CuadroTexto"/>
          <p:cNvSpPr txBox="1"/>
          <p:nvPr/>
        </p:nvSpPr>
        <p:spPr>
          <a:xfrm>
            <a:off x="7163022" y="333077"/>
            <a:ext cx="1556466" cy="956773"/>
          </a:xfrm>
          <a:prstGeom prst="rect">
            <a:avLst/>
          </a:prstGeom>
          <a:solidFill>
            <a:srgbClr val="C3EA36"/>
          </a:solidFill>
          <a:ln w="22225">
            <a:solidFill>
              <a:schemeClr val="accent3">
                <a:lumMod val="75000"/>
              </a:schemeClr>
            </a:solidFill>
          </a:ln>
        </p:spPr>
        <p:txBody>
          <a:bodyPr wrap="square" tIns="108000" bIns="108000" rtlCol="0">
            <a:spAutoFit/>
          </a:bodyPr>
          <a:lstStyle/>
          <a:p>
            <a:pPr algn="ctr"/>
            <a:endParaRPr lang="es-ES" sz="1600" b="1" dirty="0" smtClean="0">
              <a:solidFill>
                <a:schemeClr val="bg1"/>
              </a:solidFill>
            </a:endParaRPr>
          </a:p>
          <a:p>
            <a:pPr algn="ctr"/>
            <a:r>
              <a:rPr lang="es-ES" sz="1600" b="1" dirty="0" smtClean="0">
                <a:solidFill>
                  <a:schemeClr val="bg1"/>
                </a:solidFill>
              </a:rPr>
              <a:t>CULTIVO DE SETAS</a:t>
            </a:r>
            <a:endParaRPr lang="es-ES" sz="1600" dirty="0"/>
          </a:p>
        </p:txBody>
      </p:sp>
      <p:pic>
        <p:nvPicPr>
          <p:cNvPr id="13" name="Picture 2" descr="http://sobrecadiz.com/wp-content/uploads/pinar-del-rey.jpg"/>
          <p:cNvPicPr>
            <a:picLocks noChangeAspect="1" noChangeArrowheads="1"/>
          </p:cNvPicPr>
          <p:nvPr/>
        </p:nvPicPr>
        <p:blipFill>
          <a:blip r:embed="rId8" cstate="print"/>
          <a:srcRect/>
          <a:stretch>
            <a:fillRect/>
          </a:stretch>
        </p:blipFill>
        <p:spPr bwMode="auto">
          <a:xfrm>
            <a:off x="1003132" y="332656"/>
            <a:ext cx="1404000" cy="936000"/>
          </a:xfrm>
          <a:prstGeom prst="rect">
            <a:avLst/>
          </a:prstGeom>
          <a:noFill/>
          <a:ln>
            <a:solidFill>
              <a:schemeClr val="accent3">
                <a:lumMod val="75000"/>
              </a:schemeClr>
            </a:solidFill>
          </a:ln>
        </p:spPr>
      </p:pic>
    </p:spTree>
    <p:extLst>
      <p:ext uri="{BB962C8B-B14F-4D97-AF65-F5344CB8AC3E}">
        <p14:creationId xmlns:p14="http://schemas.microsoft.com/office/powerpoint/2010/main" val="31691867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normAutofit/>
          </a:bodyPr>
          <a:lstStyle/>
          <a:p>
            <a:pPr lvl="0">
              <a:buNone/>
            </a:pPr>
            <a:r>
              <a:rPr lang="es-ES" sz="2400" b="1" dirty="0" smtClean="0">
                <a:solidFill>
                  <a:srgbClr val="C3EA36"/>
                </a:solidFill>
                <a:effectLst>
                  <a:outerShdw blurRad="38100" dist="38100" dir="2700000" algn="tl">
                    <a:srgbClr val="000000">
                      <a:alpha val="43137"/>
                    </a:srgbClr>
                  </a:outerShdw>
                </a:effectLst>
              </a:rPr>
              <a:t>Seta </a:t>
            </a:r>
            <a:r>
              <a:rPr lang="es-ES" sz="2400" b="1" dirty="0" smtClean="0">
                <a:solidFill>
                  <a:srgbClr val="C3EA36"/>
                </a:solidFill>
                <a:effectLst>
                  <a:outerShdw blurRad="38100" dist="38100" dir="2700000" algn="tl">
                    <a:srgbClr val="000000">
                      <a:alpha val="43137"/>
                    </a:srgbClr>
                  </a:outerShdw>
                </a:effectLst>
              </a:rPr>
              <a:t>(</a:t>
            </a:r>
            <a:r>
              <a:rPr lang="es-ES" sz="2400" b="1" dirty="0" err="1" smtClean="0">
                <a:solidFill>
                  <a:srgbClr val="C3EA36"/>
                </a:solidFill>
                <a:effectLst>
                  <a:outerShdw blurRad="38100" dist="38100" dir="2700000" algn="tl">
                    <a:srgbClr val="000000">
                      <a:alpha val="43137"/>
                    </a:srgbClr>
                  </a:outerShdw>
                </a:effectLst>
              </a:rPr>
              <a:t>Pleorotus</a:t>
            </a:r>
            <a:r>
              <a:rPr lang="es-ES" sz="2400" b="1" dirty="0" smtClean="0">
                <a:solidFill>
                  <a:srgbClr val="C3EA36"/>
                </a:solidFill>
                <a:effectLst>
                  <a:outerShdw blurRad="38100" dist="38100" dir="2700000" algn="tl">
                    <a:srgbClr val="000000">
                      <a:alpha val="43137"/>
                    </a:srgbClr>
                  </a:outerShdw>
                </a:effectLst>
              </a:rPr>
              <a:t> </a:t>
            </a:r>
            <a:r>
              <a:rPr lang="es-ES" sz="2400" b="1" dirty="0" err="1" smtClean="0">
                <a:solidFill>
                  <a:srgbClr val="C3EA36"/>
                </a:solidFill>
                <a:effectLst>
                  <a:outerShdw blurRad="38100" dist="38100" dir="2700000" algn="tl">
                    <a:srgbClr val="000000">
                      <a:alpha val="43137"/>
                    </a:srgbClr>
                  </a:outerShdw>
                </a:effectLst>
              </a:rPr>
              <a:t>ostreatus</a:t>
            </a:r>
            <a:r>
              <a:rPr lang="es-ES" sz="2400" b="1" dirty="0" smtClean="0">
                <a:solidFill>
                  <a:srgbClr val="C3EA36"/>
                </a:solidFill>
                <a:effectLst>
                  <a:outerShdw blurRad="38100" dist="38100" dir="2700000" algn="tl">
                    <a:srgbClr val="000000">
                      <a:alpha val="43137"/>
                    </a:srgbClr>
                  </a:outerShdw>
                </a:effectLst>
              </a:rPr>
              <a:t>):</a:t>
            </a:r>
          </a:p>
          <a:p>
            <a:pPr lvl="0">
              <a:buNone/>
            </a:pPr>
            <a:r>
              <a:rPr lang="es-ES" sz="1900" dirty="0" smtClean="0">
                <a:solidFill>
                  <a:prstClr val="black"/>
                </a:solidFill>
              </a:rPr>
              <a:t>P</a:t>
            </a:r>
            <a:r>
              <a:rPr lang="es-ES" sz="2200" dirty="0" smtClean="0">
                <a:solidFill>
                  <a:prstClr val="black"/>
                </a:solidFill>
              </a:rPr>
              <a:t>roceso de elaboración (obtención del micelio)</a:t>
            </a:r>
          </a:p>
          <a:p>
            <a:pPr marL="800100" lvl="1" indent="-342900">
              <a:buFont typeface="+mj-lt"/>
              <a:buAutoNum type="arabicPeriod"/>
            </a:pPr>
            <a:r>
              <a:rPr lang="es-ES" sz="1700" dirty="0" smtClean="0">
                <a:solidFill>
                  <a:prstClr val="black"/>
                </a:solidFill>
              </a:rPr>
              <a:t>Colocamos el sombrero de una seta sobre papel secante</a:t>
            </a:r>
          </a:p>
          <a:p>
            <a:pPr marL="800100" lvl="1" indent="-342900">
              <a:buFont typeface="+mj-lt"/>
              <a:buAutoNum type="arabicPeriod"/>
            </a:pPr>
            <a:r>
              <a:rPr lang="es-ES" sz="1700" dirty="0" smtClean="0">
                <a:solidFill>
                  <a:prstClr val="black"/>
                </a:solidFill>
              </a:rPr>
              <a:t>Esterilizamos tarros de cristal </a:t>
            </a:r>
          </a:p>
          <a:p>
            <a:pPr marL="800100" lvl="1" indent="-342900">
              <a:buFont typeface="+mj-lt"/>
              <a:buAutoNum type="arabicPeriod"/>
            </a:pPr>
            <a:r>
              <a:rPr lang="es-ES" sz="1700" dirty="0" smtClean="0">
                <a:solidFill>
                  <a:prstClr val="black"/>
                </a:solidFill>
              </a:rPr>
              <a:t>Hervimos el cereal (45 – 50 min)</a:t>
            </a:r>
          </a:p>
          <a:p>
            <a:pPr marL="800100" lvl="1" indent="-342900">
              <a:buFont typeface="+mj-lt"/>
              <a:buAutoNum type="arabicPeriod"/>
            </a:pPr>
            <a:r>
              <a:rPr lang="es-ES" sz="1700" dirty="0" smtClean="0">
                <a:solidFill>
                  <a:prstClr val="black"/>
                </a:solidFill>
              </a:rPr>
              <a:t>Bajamos la temperatura a 25ºC</a:t>
            </a:r>
          </a:p>
          <a:p>
            <a:pPr marL="800100" lvl="1" indent="-342900">
              <a:buFont typeface="+mj-lt"/>
              <a:buAutoNum type="arabicPeriod"/>
            </a:pPr>
            <a:r>
              <a:rPr lang="es-ES" sz="1700" dirty="0" smtClean="0">
                <a:solidFill>
                  <a:prstClr val="black"/>
                </a:solidFill>
              </a:rPr>
              <a:t>Introducimos el cereal en los tarros y vertemos la </a:t>
            </a:r>
            <a:r>
              <a:rPr lang="es-ES" sz="1700" dirty="0" err="1" smtClean="0">
                <a:solidFill>
                  <a:prstClr val="black"/>
                </a:solidFill>
              </a:rPr>
              <a:t>esporada</a:t>
            </a:r>
            <a:endParaRPr lang="es-ES" sz="1700" dirty="0" smtClean="0">
              <a:solidFill>
                <a:prstClr val="black"/>
              </a:solidFill>
            </a:endParaRPr>
          </a:p>
          <a:p>
            <a:pPr marL="800100" lvl="1" indent="-342900">
              <a:buFont typeface="+mj-lt"/>
              <a:buAutoNum type="arabicPeriod"/>
            </a:pPr>
            <a:r>
              <a:rPr lang="es-ES" sz="1700" dirty="0" smtClean="0">
                <a:solidFill>
                  <a:prstClr val="black"/>
                </a:solidFill>
              </a:rPr>
              <a:t>Tapamos con algodón los tarros. (Nunca con tapa)</a:t>
            </a:r>
          </a:p>
          <a:p>
            <a:pPr marL="800100" lvl="1" indent="-342900">
              <a:buFont typeface="+mj-lt"/>
              <a:buAutoNum type="arabicPeriod"/>
            </a:pPr>
            <a:r>
              <a:rPr lang="es-ES" sz="1700" dirty="0" smtClean="0">
                <a:solidFill>
                  <a:prstClr val="black"/>
                </a:solidFill>
              </a:rPr>
              <a:t>Incubamos a 25ºC hasta que el micelio se multiplique y cubra el sustrato</a:t>
            </a:r>
          </a:p>
          <a:p>
            <a:pPr marL="800100" lvl="1" indent="-342900">
              <a:buFont typeface="+mj-lt"/>
              <a:buAutoNum type="arabicPeriod"/>
            </a:pPr>
            <a:endParaRPr lang="es-ES" sz="1700" dirty="0" smtClean="0">
              <a:solidFill>
                <a:prstClr val="black"/>
              </a:solidFill>
            </a:endParaRPr>
          </a:p>
          <a:p>
            <a:pPr lvl="0">
              <a:buNone/>
            </a:pPr>
            <a:r>
              <a:rPr lang="es-ES" sz="1700" dirty="0" smtClean="0">
                <a:solidFill>
                  <a:prstClr val="black"/>
                </a:solidFill>
              </a:rPr>
              <a:t>		</a:t>
            </a:r>
            <a:endParaRPr lang="es-ES" sz="1700" dirty="0" smtClean="0"/>
          </a:p>
          <a:p>
            <a:pPr>
              <a:buNone/>
            </a:pPr>
            <a:endParaRPr lang="es-ES" sz="1800" b="1" dirty="0" smtClean="0">
              <a:solidFill>
                <a:srgbClr val="C3EA36"/>
              </a:solidFill>
              <a:effectLst>
                <a:outerShdw blurRad="38100" dist="38100" dir="2700000" algn="tl">
                  <a:srgbClr val="000000">
                    <a:alpha val="43137"/>
                  </a:srgbClr>
                </a:outerShdw>
              </a:effectLst>
            </a:endParaRPr>
          </a:p>
          <a:p>
            <a:pPr>
              <a:buNone/>
            </a:pPr>
            <a:endParaRPr lang="es-ES" sz="1800" b="1" dirty="0" smtClean="0"/>
          </a:p>
          <a:p>
            <a:endParaRPr lang="es-ES" sz="1800" dirty="0" smtClean="0">
              <a:sym typeface="Wingdings" pitchFamily="2" charset="2"/>
            </a:endParaRPr>
          </a:p>
          <a:p>
            <a:endParaRPr lang="es-ES" sz="1800" dirty="0" smtClean="0"/>
          </a:p>
          <a:p>
            <a:pPr>
              <a:buNone/>
            </a:pPr>
            <a:endParaRPr lang="es-ES" sz="1800" dirty="0" smtClean="0">
              <a:solidFill>
                <a:srgbClr val="C3EA36"/>
              </a:solidFill>
            </a:endParaRPr>
          </a:p>
          <a:p>
            <a:pPr>
              <a:buNone/>
            </a:pPr>
            <a:endParaRPr lang="es-ES" sz="1800" dirty="0" smtClean="0">
              <a:solidFill>
                <a:srgbClr val="C3EA36"/>
              </a:solidFill>
            </a:endParaRPr>
          </a:p>
          <a:p>
            <a:pPr>
              <a:buNone/>
            </a:pPr>
            <a:endParaRPr lang="es-ES" sz="1800" dirty="0" smtClean="0"/>
          </a:p>
          <a:p>
            <a:pPr algn="just"/>
            <a:endParaRPr lang="es-ES" dirty="0"/>
          </a:p>
        </p:txBody>
      </p:sp>
      <p:pic>
        <p:nvPicPr>
          <p:cNvPr id="5" name="Picture 4"/>
          <p:cNvPicPr>
            <a:picLocks noChangeAspect="1" noChangeArrowheads="1"/>
          </p:cNvPicPr>
          <p:nvPr/>
        </p:nvPicPr>
        <p:blipFill>
          <a:blip r:embed="rId3" cstate="print"/>
          <a:srcRect/>
          <a:stretch>
            <a:fillRect/>
          </a:stretch>
        </p:blipFill>
        <p:spPr bwMode="auto">
          <a:xfrm>
            <a:off x="2440735" y="332656"/>
            <a:ext cx="1241071" cy="936104"/>
          </a:xfrm>
          <a:prstGeom prst="rect">
            <a:avLst/>
          </a:prstGeom>
          <a:noFill/>
          <a:ln w="9525">
            <a:solidFill>
              <a:schemeClr val="accent3">
                <a:lumMod val="75000"/>
              </a:schemeClr>
            </a:solidFill>
            <a:miter lim="800000"/>
            <a:headEnd/>
            <a:tailEnd/>
          </a:ln>
        </p:spPr>
      </p:pic>
      <p:pic>
        <p:nvPicPr>
          <p:cNvPr id="17410" name="Picture 2" descr="http://imagenes.infojardin.com/updown/images/bwy1188589641c.jpg"/>
          <p:cNvPicPr>
            <a:picLocks noChangeAspect="1" noChangeArrowheads="1"/>
          </p:cNvPicPr>
          <p:nvPr/>
        </p:nvPicPr>
        <p:blipFill>
          <a:blip r:embed="rId4" cstate="print"/>
          <a:srcRect/>
          <a:stretch>
            <a:fillRect/>
          </a:stretch>
        </p:blipFill>
        <p:spPr bwMode="auto">
          <a:xfrm>
            <a:off x="5667240" y="318801"/>
            <a:ext cx="1344149" cy="949960"/>
          </a:xfrm>
          <a:prstGeom prst="rect">
            <a:avLst/>
          </a:prstGeom>
          <a:noFill/>
          <a:ln>
            <a:solidFill>
              <a:schemeClr val="accent3">
                <a:lumMod val="75000"/>
              </a:schemeClr>
            </a:solidFill>
          </a:ln>
        </p:spPr>
      </p:pic>
      <p:pic>
        <p:nvPicPr>
          <p:cNvPr id="17414" name="Picture 6" descr="http://www.cestaysetas.com/wp-content/uploads/2012/08/Amanita-Caesarea.jpg"/>
          <p:cNvPicPr>
            <a:picLocks noChangeAspect="1" noChangeArrowheads="1"/>
          </p:cNvPicPr>
          <p:nvPr/>
        </p:nvPicPr>
        <p:blipFill>
          <a:blip r:embed="rId5" cstate="print"/>
          <a:srcRect/>
          <a:stretch>
            <a:fillRect/>
          </a:stretch>
        </p:blipFill>
        <p:spPr bwMode="auto">
          <a:xfrm>
            <a:off x="3692582" y="325260"/>
            <a:ext cx="1268434" cy="943500"/>
          </a:xfrm>
          <a:prstGeom prst="rect">
            <a:avLst/>
          </a:prstGeom>
          <a:noFill/>
          <a:ln>
            <a:solidFill>
              <a:schemeClr val="accent3">
                <a:lumMod val="75000"/>
              </a:schemeClr>
            </a:solidFill>
          </a:ln>
        </p:spPr>
      </p:pic>
      <p:pic>
        <p:nvPicPr>
          <p:cNvPr id="17416" name="Picture 8" descr="https://encrypted-tbn0.gstatic.com/images?q=tbn:ANd9GcTlA6P23054NCtf0A1C7c22tYEhCLegtIKDyEL7CKmqT_gSKzQNkw"/>
          <p:cNvPicPr>
            <a:picLocks noChangeAspect="1" noChangeArrowheads="1"/>
          </p:cNvPicPr>
          <p:nvPr/>
        </p:nvPicPr>
        <p:blipFill>
          <a:blip r:embed="rId6" cstate="print"/>
          <a:srcRect l="7592" r="3895" b="4959"/>
          <a:stretch>
            <a:fillRect/>
          </a:stretch>
        </p:blipFill>
        <p:spPr bwMode="auto">
          <a:xfrm>
            <a:off x="4976338" y="323655"/>
            <a:ext cx="663193" cy="945105"/>
          </a:xfrm>
          <a:prstGeom prst="rect">
            <a:avLst/>
          </a:prstGeom>
          <a:noFill/>
          <a:ln>
            <a:solidFill>
              <a:schemeClr val="accent3">
                <a:lumMod val="75000"/>
              </a:schemeClr>
            </a:solidFill>
          </a:ln>
        </p:spPr>
      </p:pic>
      <p:sp>
        <p:nvSpPr>
          <p:cNvPr id="10" name="9 CuadroTexto"/>
          <p:cNvSpPr txBox="1"/>
          <p:nvPr/>
        </p:nvSpPr>
        <p:spPr>
          <a:xfrm>
            <a:off x="7035393" y="313443"/>
            <a:ext cx="1699216" cy="928661"/>
          </a:xfrm>
          <a:prstGeom prst="rect">
            <a:avLst/>
          </a:prstGeom>
          <a:solidFill>
            <a:srgbClr val="C3EA36"/>
          </a:solidFill>
          <a:ln w="22225">
            <a:solidFill>
              <a:schemeClr val="accent3">
                <a:lumMod val="75000"/>
              </a:schemeClr>
            </a:solidFill>
          </a:ln>
        </p:spPr>
        <p:txBody>
          <a:bodyPr wrap="square" tIns="216000" bIns="216000" rtlCol="0">
            <a:spAutoFit/>
          </a:bodyPr>
          <a:lstStyle/>
          <a:p>
            <a:pPr algn="ctr"/>
            <a:r>
              <a:rPr lang="es-ES" sz="1600" b="1" dirty="0" smtClean="0">
                <a:solidFill>
                  <a:schemeClr val="bg1"/>
                </a:solidFill>
              </a:rPr>
              <a:t>HONGOS SAPRÓBIOS</a:t>
            </a:r>
            <a:endParaRPr lang="es-ES" dirty="0"/>
          </a:p>
        </p:txBody>
      </p:sp>
      <p:pic>
        <p:nvPicPr>
          <p:cNvPr id="6146" name="Picture 2" descr="http://www.boletsdesoca.com/wp-content/uploads/sac_girgola_7.jpg"/>
          <p:cNvPicPr>
            <a:picLocks noChangeAspect="1" noChangeArrowheads="1"/>
          </p:cNvPicPr>
          <p:nvPr/>
        </p:nvPicPr>
        <p:blipFill>
          <a:blip r:embed="rId7" cstate="print"/>
          <a:srcRect/>
          <a:stretch>
            <a:fillRect/>
          </a:stretch>
        </p:blipFill>
        <p:spPr bwMode="auto">
          <a:xfrm>
            <a:off x="6876256" y="1988840"/>
            <a:ext cx="1829594" cy="1660968"/>
          </a:xfrm>
          <a:prstGeom prst="rect">
            <a:avLst/>
          </a:prstGeom>
          <a:noFill/>
        </p:spPr>
      </p:pic>
      <p:pic>
        <p:nvPicPr>
          <p:cNvPr id="12" name="11 Imagen" descr="Esporografía ">
            <a:hlinkClick r:id="rId8" tgtFrame="&quot;_blank&quot;"/>
          </p:cNvPr>
          <p:cNvPicPr/>
          <p:nvPr/>
        </p:nvPicPr>
        <p:blipFill>
          <a:blip r:embed="rId9" cstate="print"/>
          <a:srcRect/>
          <a:stretch>
            <a:fillRect/>
          </a:stretch>
        </p:blipFill>
        <p:spPr bwMode="auto">
          <a:xfrm>
            <a:off x="3143249" y="3068960"/>
            <a:ext cx="2857500" cy="1905000"/>
          </a:xfrm>
          <a:prstGeom prst="rect">
            <a:avLst/>
          </a:prstGeom>
          <a:noFill/>
          <a:ln w="9525">
            <a:noFill/>
            <a:miter lim="800000"/>
            <a:headEnd/>
            <a:tailEnd/>
          </a:ln>
        </p:spPr>
      </p:pic>
      <p:pic>
        <p:nvPicPr>
          <p:cNvPr id="13" name="12 Imagen" descr="Micelio incubado">
            <a:hlinkClick r:id="rId10" tgtFrame="&quot;_blank&quot;"/>
          </p:cNvPr>
          <p:cNvPicPr/>
          <p:nvPr/>
        </p:nvPicPr>
        <p:blipFill>
          <a:blip r:embed="rId11" cstate="print"/>
          <a:srcRect/>
          <a:stretch>
            <a:fillRect/>
          </a:stretch>
        </p:blipFill>
        <p:spPr bwMode="auto">
          <a:xfrm>
            <a:off x="3129968" y="3703036"/>
            <a:ext cx="2847975" cy="1905000"/>
          </a:xfrm>
          <a:prstGeom prst="rect">
            <a:avLst/>
          </a:prstGeom>
          <a:noFill/>
          <a:ln w="9525">
            <a:noFill/>
            <a:miter lim="800000"/>
            <a:headEnd/>
            <a:tailEnd/>
          </a:ln>
        </p:spPr>
      </p:pic>
      <p:pic>
        <p:nvPicPr>
          <p:cNvPr id="14" name="Picture 2" descr="http://sobrecadiz.com/wp-content/uploads/pinar-del-rey.jpg"/>
          <p:cNvPicPr>
            <a:picLocks noChangeAspect="1" noChangeArrowheads="1"/>
          </p:cNvPicPr>
          <p:nvPr/>
        </p:nvPicPr>
        <p:blipFill>
          <a:blip r:embed="rId12" cstate="print"/>
          <a:srcRect/>
          <a:stretch>
            <a:fillRect/>
          </a:stretch>
        </p:blipFill>
        <p:spPr bwMode="auto">
          <a:xfrm>
            <a:off x="1003132" y="332656"/>
            <a:ext cx="1404000" cy="936000"/>
          </a:xfrm>
          <a:prstGeom prst="rect">
            <a:avLst/>
          </a:prstGeom>
          <a:noFill/>
          <a:ln>
            <a:solidFill>
              <a:schemeClr val="accent3">
                <a:lumMod val="75000"/>
              </a:schemeClr>
            </a:solidFill>
          </a:ln>
        </p:spPr>
      </p:pic>
    </p:spTree>
    <p:extLst>
      <p:ext uri="{BB962C8B-B14F-4D97-AF65-F5344CB8AC3E}">
        <p14:creationId xmlns:p14="http://schemas.microsoft.com/office/powerpoint/2010/main" val="3070508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normAutofit/>
          </a:bodyPr>
          <a:lstStyle/>
          <a:p>
            <a:pPr lvl="0">
              <a:buNone/>
            </a:pPr>
            <a:r>
              <a:rPr lang="es-ES" sz="2400" b="1" dirty="0" smtClean="0">
                <a:solidFill>
                  <a:srgbClr val="C3EA36"/>
                </a:solidFill>
                <a:effectLst>
                  <a:outerShdw blurRad="38100" dist="38100" dir="2700000" algn="tl">
                    <a:srgbClr val="000000">
                      <a:alpha val="43137"/>
                    </a:srgbClr>
                  </a:outerShdw>
                </a:effectLst>
              </a:rPr>
              <a:t>Seta </a:t>
            </a:r>
            <a:r>
              <a:rPr lang="es-ES" sz="2400" b="1" dirty="0" smtClean="0">
                <a:solidFill>
                  <a:srgbClr val="C3EA36"/>
                </a:solidFill>
                <a:effectLst>
                  <a:outerShdw blurRad="38100" dist="38100" dir="2700000" algn="tl">
                    <a:srgbClr val="000000">
                      <a:alpha val="43137"/>
                    </a:srgbClr>
                  </a:outerShdw>
                </a:effectLst>
              </a:rPr>
              <a:t>(</a:t>
            </a:r>
            <a:r>
              <a:rPr lang="es-ES" sz="2400" b="1" dirty="0" err="1" smtClean="0">
                <a:solidFill>
                  <a:srgbClr val="C3EA36"/>
                </a:solidFill>
                <a:effectLst>
                  <a:outerShdw blurRad="38100" dist="38100" dir="2700000" algn="tl">
                    <a:srgbClr val="000000">
                      <a:alpha val="43137"/>
                    </a:srgbClr>
                  </a:outerShdw>
                </a:effectLst>
              </a:rPr>
              <a:t>Pleorotus</a:t>
            </a:r>
            <a:r>
              <a:rPr lang="es-ES" sz="2400" b="1" dirty="0" smtClean="0">
                <a:solidFill>
                  <a:srgbClr val="C3EA36"/>
                </a:solidFill>
                <a:effectLst>
                  <a:outerShdw blurRad="38100" dist="38100" dir="2700000" algn="tl">
                    <a:srgbClr val="000000">
                      <a:alpha val="43137"/>
                    </a:srgbClr>
                  </a:outerShdw>
                </a:effectLst>
              </a:rPr>
              <a:t> </a:t>
            </a:r>
            <a:r>
              <a:rPr lang="es-ES" sz="2400" b="1" dirty="0" err="1" smtClean="0">
                <a:solidFill>
                  <a:srgbClr val="C3EA36"/>
                </a:solidFill>
                <a:effectLst>
                  <a:outerShdw blurRad="38100" dist="38100" dir="2700000" algn="tl">
                    <a:srgbClr val="000000">
                      <a:alpha val="43137"/>
                    </a:srgbClr>
                  </a:outerShdw>
                </a:effectLst>
              </a:rPr>
              <a:t>ostreatus</a:t>
            </a:r>
            <a:r>
              <a:rPr lang="es-ES" sz="2400" b="1" dirty="0" smtClean="0">
                <a:solidFill>
                  <a:srgbClr val="C3EA36"/>
                </a:solidFill>
                <a:effectLst>
                  <a:outerShdw blurRad="38100" dist="38100" dir="2700000" algn="tl">
                    <a:srgbClr val="000000">
                      <a:alpha val="43137"/>
                    </a:srgbClr>
                  </a:outerShdw>
                </a:effectLst>
              </a:rPr>
              <a:t>):</a:t>
            </a:r>
          </a:p>
          <a:p>
            <a:pPr lvl="0">
              <a:buNone/>
            </a:pPr>
            <a:r>
              <a:rPr lang="es-ES" sz="1900" dirty="0" smtClean="0">
                <a:solidFill>
                  <a:prstClr val="black"/>
                </a:solidFill>
              </a:rPr>
              <a:t>P</a:t>
            </a:r>
            <a:r>
              <a:rPr lang="es-ES" sz="2200" dirty="0" smtClean="0">
                <a:solidFill>
                  <a:prstClr val="black"/>
                </a:solidFill>
              </a:rPr>
              <a:t>roceso de elaboración (siembra del micelio)</a:t>
            </a:r>
          </a:p>
          <a:p>
            <a:pPr lvl="0"/>
            <a:r>
              <a:rPr lang="es-ES" sz="1900" dirty="0">
                <a:solidFill>
                  <a:prstClr val="black"/>
                </a:solidFill>
              </a:rPr>
              <a:t>Tipo de sustrato:</a:t>
            </a:r>
          </a:p>
          <a:p>
            <a:pPr lvl="0">
              <a:buNone/>
            </a:pPr>
            <a:r>
              <a:rPr lang="es-ES" sz="1600" dirty="0">
                <a:solidFill>
                  <a:prstClr val="black"/>
                </a:solidFill>
              </a:rPr>
              <a:t>		Compost muy rico en celulosas y muy bajo en nitrógeno </a:t>
            </a:r>
          </a:p>
          <a:p>
            <a:pPr lvl="0">
              <a:buNone/>
            </a:pPr>
            <a:r>
              <a:rPr lang="es-ES" sz="1600" dirty="0">
                <a:solidFill>
                  <a:prstClr val="black"/>
                </a:solidFill>
              </a:rPr>
              <a:t>		(PAJA) + Salvado de cereal</a:t>
            </a:r>
          </a:p>
          <a:p>
            <a:pPr marL="800100" lvl="1" indent="-342900">
              <a:buFont typeface="+mj-lt"/>
              <a:buAutoNum type="arabicPeriod"/>
            </a:pPr>
            <a:r>
              <a:rPr lang="es-ES" sz="1700" dirty="0" smtClean="0">
                <a:solidFill>
                  <a:prstClr val="black"/>
                </a:solidFill>
              </a:rPr>
              <a:t>Esterilizamos la paja, la enfriamos y dejamos orear</a:t>
            </a:r>
          </a:p>
          <a:p>
            <a:pPr marL="800100" lvl="1" indent="-342900">
              <a:buFont typeface="+mj-lt"/>
              <a:buAutoNum type="arabicPeriod"/>
            </a:pPr>
            <a:r>
              <a:rPr lang="es-ES" sz="1700" dirty="0" smtClean="0">
                <a:solidFill>
                  <a:prstClr val="black"/>
                </a:solidFill>
              </a:rPr>
              <a:t>Introducimos en el molde dentro de una bolsa negra una base de paja al 80% de humedad, de manera alterna con salvado de cereal y micelio</a:t>
            </a:r>
          </a:p>
          <a:p>
            <a:pPr marL="800100" lvl="1" indent="-342900">
              <a:buFont typeface="+mj-lt"/>
              <a:buAutoNum type="arabicPeriod"/>
            </a:pPr>
            <a:r>
              <a:rPr lang="es-ES" sz="1700" dirty="0" smtClean="0">
                <a:solidFill>
                  <a:prstClr val="black"/>
                </a:solidFill>
              </a:rPr>
              <a:t>Cerramos la bolsa y mantenemos a 24 -27ºC</a:t>
            </a:r>
          </a:p>
          <a:p>
            <a:pPr marL="800100" lvl="1" indent="-342900">
              <a:buFont typeface="+mj-lt"/>
              <a:buAutoNum type="arabicPeriod"/>
            </a:pPr>
            <a:endParaRPr lang="es-ES" sz="1700" dirty="0" smtClean="0">
              <a:solidFill>
                <a:prstClr val="black"/>
              </a:solidFill>
            </a:endParaRPr>
          </a:p>
          <a:p>
            <a:pPr lvl="0">
              <a:buNone/>
            </a:pPr>
            <a:r>
              <a:rPr lang="es-ES" sz="1700" dirty="0" smtClean="0">
                <a:solidFill>
                  <a:prstClr val="black"/>
                </a:solidFill>
              </a:rPr>
              <a:t>	</a:t>
            </a:r>
            <a:endParaRPr lang="es-ES" sz="1700" dirty="0" smtClean="0"/>
          </a:p>
          <a:p>
            <a:pPr>
              <a:buNone/>
            </a:pPr>
            <a:endParaRPr lang="es-ES" sz="1800" b="1" dirty="0" smtClean="0">
              <a:solidFill>
                <a:srgbClr val="C3EA36"/>
              </a:solidFill>
              <a:effectLst>
                <a:outerShdw blurRad="38100" dist="38100" dir="2700000" algn="tl">
                  <a:srgbClr val="000000">
                    <a:alpha val="43137"/>
                  </a:srgbClr>
                </a:outerShdw>
              </a:effectLst>
            </a:endParaRPr>
          </a:p>
          <a:p>
            <a:pPr>
              <a:buNone/>
            </a:pPr>
            <a:endParaRPr lang="es-ES" sz="1800" b="1" dirty="0" smtClean="0"/>
          </a:p>
          <a:p>
            <a:endParaRPr lang="es-ES" sz="1800" dirty="0" smtClean="0">
              <a:sym typeface="Wingdings" pitchFamily="2" charset="2"/>
            </a:endParaRPr>
          </a:p>
          <a:p>
            <a:endParaRPr lang="es-ES" sz="1800" dirty="0" smtClean="0"/>
          </a:p>
          <a:p>
            <a:pPr>
              <a:buNone/>
            </a:pPr>
            <a:endParaRPr lang="es-ES" sz="1800" dirty="0" smtClean="0">
              <a:solidFill>
                <a:srgbClr val="C3EA36"/>
              </a:solidFill>
            </a:endParaRPr>
          </a:p>
          <a:p>
            <a:pPr>
              <a:buNone/>
            </a:pPr>
            <a:endParaRPr lang="es-ES" sz="1800" dirty="0" smtClean="0">
              <a:solidFill>
                <a:srgbClr val="C3EA36"/>
              </a:solidFill>
            </a:endParaRPr>
          </a:p>
          <a:p>
            <a:pPr>
              <a:buNone/>
            </a:pPr>
            <a:endParaRPr lang="es-ES" sz="1800" dirty="0" smtClean="0"/>
          </a:p>
          <a:p>
            <a:pPr algn="just"/>
            <a:endParaRPr lang="es-ES" dirty="0"/>
          </a:p>
        </p:txBody>
      </p:sp>
      <p:pic>
        <p:nvPicPr>
          <p:cNvPr id="5" name="Picture 4"/>
          <p:cNvPicPr>
            <a:picLocks noChangeAspect="1" noChangeArrowheads="1"/>
          </p:cNvPicPr>
          <p:nvPr/>
        </p:nvPicPr>
        <p:blipFill>
          <a:blip r:embed="rId3" cstate="print"/>
          <a:srcRect/>
          <a:stretch>
            <a:fillRect/>
          </a:stretch>
        </p:blipFill>
        <p:spPr bwMode="auto">
          <a:xfrm>
            <a:off x="2440735" y="332656"/>
            <a:ext cx="1241071" cy="936104"/>
          </a:xfrm>
          <a:prstGeom prst="rect">
            <a:avLst/>
          </a:prstGeom>
          <a:noFill/>
          <a:ln w="9525">
            <a:solidFill>
              <a:schemeClr val="accent3">
                <a:lumMod val="75000"/>
              </a:schemeClr>
            </a:solidFill>
            <a:miter lim="800000"/>
            <a:headEnd/>
            <a:tailEnd/>
          </a:ln>
        </p:spPr>
      </p:pic>
      <p:pic>
        <p:nvPicPr>
          <p:cNvPr id="17410" name="Picture 2" descr="http://imagenes.infojardin.com/updown/images/bwy1188589641c.jpg"/>
          <p:cNvPicPr>
            <a:picLocks noChangeAspect="1" noChangeArrowheads="1"/>
          </p:cNvPicPr>
          <p:nvPr/>
        </p:nvPicPr>
        <p:blipFill>
          <a:blip r:embed="rId4" cstate="print"/>
          <a:srcRect/>
          <a:stretch>
            <a:fillRect/>
          </a:stretch>
        </p:blipFill>
        <p:spPr bwMode="auto">
          <a:xfrm>
            <a:off x="5667240" y="318801"/>
            <a:ext cx="1344149" cy="949960"/>
          </a:xfrm>
          <a:prstGeom prst="rect">
            <a:avLst/>
          </a:prstGeom>
          <a:noFill/>
          <a:ln>
            <a:solidFill>
              <a:schemeClr val="accent3">
                <a:lumMod val="75000"/>
              </a:schemeClr>
            </a:solidFill>
          </a:ln>
        </p:spPr>
      </p:pic>
      <p:pic>
        <p:nvPicPr>
          <p:cNvPr id="17414" name="Picture 6" descr="http://www.cestaysetas.com/wp-content/uploads/2012/08/Amanita-Caesarea.jpg"/>
          <p:cNvPicPr>
            <a:picLocks noChangeAspect="1" noChangeArrowheads="1"/>
          </p:cNvPicPr>
          <p:nvPr/>
        </p:nvPicPr>
        <p:blipFill>
          <a:blip r:embed="rId5" cstate="print"/>
          <a:srcRect/>
          <a:stretch>
            <a:fillRect/>
          </a:stretch>
        </p:blipFill>
        <p:spPr bwMode="auto">
          <a:xfrm>
            <a:off x="3692582" y="325260"/>
            <a:ext cx="1268434" cy="943500"/>
          </a:xfrm>
          <a:prstGeom prst="rect">
            <a:avLst/>
          </a:prstGeom>
          <a:noFill/>
          <a:ln>
            <a:solidFill>
              <a:schemeClr val="accent3">
                <a:lumMod val="75000"/>
              </a:schemeClr>
            </a:solidFill>
          </a:ln>
        </p:spPr>
      </p:pic>
      <p:pic>
        <p:nvPicPr>
          <p:cNvPr id="17416" name="Picture 8" descr="https://encrypted-tbn0.gstatic.com/images?q=tbn:ANd9GcTlA6P23054NCtf0A1C7c22tYEhCLegtIKDyEL7CKmqT_gSKzQNkw"/>
          <p:cNvPicPr>
            <a:picLocks noChangeAspect="1" noChangeArrowheads="1"/>
          </p:cNvPicPr>
          <p:nvPr/>
        </p:nvPicPr>
        <p:blipFill>
          <a:blip r:embed="rId6" cstate="print"/>
          <a:srcRect l="7592" r="3895" b="4959"/>
          <a:stretch>
            <a:fillRect/>
          </a:stretch>
        </p:blipFill>
        <p:spPr bwMode="auto">
          <a:xfrm>
            <a:off x="4976338" y="323655"/>
            <a:ext cx="663193" cy="945105"/>
          </a:xfrm>
          <a:prstGeom prst="rect">
            <a:avLst/>
          </a:prstGeom>
          <a:noFill/>
          <a:ln>
            <a:solidFill>
              <a:schemeClr val="accent3">
                <a:lumMod val="75000"/>
              </a:schemeClr>
            </a:solidFill>
          </a:ln>
        </p:spPr>
      </p:pic>
      <p:sp>
        <p:nvSpPr>
          <p:cNvPr id="10" name="9 CuadroTexto"/>
          <p:cNvSpPr txBox="1"/>
          <p:nvPr/>
        </p:nvSpPr>
        <p:spPr>
          <a:xfrm>
            <a:off x="7035393" y="313443"/>
            <a:ext cx="1699216" cy="928661"/>
          </a:xfrm>
          <a:prstGeom prst="rect">
            <a:avLst/>
          </a:prstGeom>
          <a:solidFill>
            <a:srgbClr val="C3EA36"/>
          </a:solidFill>
          <a:ln w="22225">
            <a:solidFill>
              <a:schemeClr val="accent3">
                <a:lumMod val="75000"/>
              </a:schemeClr>
            </a:solidFill>
          </a:ln>
        </p:spPr>
        <p:txBody>
          <a:bodyPr wrap="square" tIns="216000" bIns="216000" rtlCol="0">
            <a:spAutoFit/>
          </a:bodyPr>
          <a:lstStyle/>
          <a:p>
            <a:pPr algn="ctr"/>
            <a:r>
              <a:rPr lang="es-ES" sz="1600" b="1" dirty="0" smtClean="0">
                <a:solidFill>
                  <a:schemeClr val="bg1"/>
                </a:solidFill>
              </a:rPr>
              <a:t>HONGOS SAPRÓBIOS</a:t>
            </a:r>
            <a:endParaRPr lang="es-ES" dirty="0"/>
          </a:p>
        </p:txBody>
      </p:sp>
      <p:pic>
        <p:nvPicPr>
          <p:cNvPr id="6146" name="Picture 2" descr="http://www.boletsdesoca.com/wp-content/uploads/sac_girgola_7.jpg"/>
          <p:cNvPicPr>
            <a:picLocks noChangeAspect="1" noChangeArrowheads="1"/>
          </p:cNvPicPr>
          <p:nvPr/>
        </p:nvPicPr>
        <p:blipFill>
          <a:blip r:embed="rId7" cstate="print"/>
          <a:srcRect/>
          <a:stretch>
            <a:fillRect/>
          </a:stretch>
        </p:blipFill>
        <p:spPr bwMode="auto">
          <a:xfrm>
            <a:off x="6876256" y="1885768"/>
            <a:ext cx="1829594" cy="1660968"/>
          </a:xfrm>
          <a:prstGeom prst="rect">
            <a:avLst/>
          </a:prstGeom>
          <a:noFill/>
        </p:spPr>
      </p:pic>
    </p:spTree>
    <p:extLst>
      <p:ext uri="{BB962C8B-B14F-4D97-AF65-F5344CB8AC3E}">
        <p14:creationId xmlns:p14="http://schemas.microsoft.com/office/powerpoint/2010/main" val="12021632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a:xfrm>
            <a:off x="251520" y="1600200"/>
            <a:ext cx="6552728" cy="4853136"/>
          </a:xfrm>
        </p:spPr>
        <p:txBody>
          <a:bodyPr>
            <a:normAutofit/>
          </a:bodyPr>
          <a:lstStyle/>
          <a:p>
            <a:pPr lvl="0">
              <a:buNone/>
            </a:pPr>
            <a:r>
              <a:rPr lang="es-ES" sz="2400" b="1" dirty="0" smtClean="0">
                <a:solidFill>
                  <a:srgbClr val="C3EA36"/>
                </a:solidFill>
                <a:effectLst>
                  <a:outerShdw blurRad="38100" dist="38100" dir="2700000" algn="tl">
                    <a:srgbClr val="000000">
                      <a:alpha val="43137"/>
                    </a:srgbClr>
                  </a:outerShdw>
                </a:effectLst>
              </a:rPr>
              <a:t>Seta </a:t>
            </a:r>
            <a:r>
              <a:rPr lang="es-ES" sz="2400" b="1" dirty="0" smtClean="0">
                <a:solidFill>
                  <a:srgbClr val="C3EA36"/>
                </a:solidFill>
                <a:effectLst>
                  <a:outerShdw blurRad="38100" dist="38100" dir="2700000" algn="tl">
                    <a:srgbClr val="000000">
                      <a:alpha val="43137"/>
                    </a:srgbClr>
                  </a:outerShdw>
                </a:effectLst>
              </a:rPr>
              <a:t>(</a:t>
            </a:r>
            <a:r>
              <a:rPr lang="es-ES" sz="2400" b="1" dirty="0" err="1" smtClean="0">
                <a:solidFill>
                  <a:srgbClr val="C3EA36"/>
                </a:solidFill>
                <a:effectLst>
                  <a:outerShdw blurRad="38100" dist="38100" dir="2700000" algn="tl">
                    <a:srgbClr val="000000">
                      <a:alpha val="43137"/>
                    </a:srgbClr>
                  </a:outerShdw>
                </a:effectLst>
              </a:rPr>
              <a:t>Pleorotus</a:t>
            </a:r>
            <a:r>
              <a:rPr lang="es-ES" sz="2400" b="1" dirty="0" smtClean="0">
                <a:solidFill>
                  <a:srgbClr val="C3EA36"/>
                </a:solidFill>
                <a:effectLst>
                  <a:outerShdw blurRad="38100" dist="38100" dir="2700000" algn="tl">
                    <a:srgbClr val="000000">
                      <a:alpha val="43137"/>
                    </a:srgbClr>
                  </a:outerShdw>
                </a:effectLst>
              </a:rPr>
              <a:t> </a:t>
            </a:r>
            <a:r>
              <a:rPr lang="es-ES" sz="2400" b="1" dirty="0" err="1" smtClean="0">
                <a:solidFill>
                  <a:srgbClr val="C3EA36"/>
                </a:solidFill>
                <a:effectLst>
                  <a:outerShdw blurRad="38100" dist="38100" dir="2700000" algn="tl">
                    <a:srgbClr val="000000">
                      <a:alpha val="43137"/>
                    </a:srgbClr>
                  </a:outerShdw>
                </a:effectLst>
              </a:rPr>
              <a:t>ostreatus</a:t>
            </a:r>
            <a:r>
              <a:rPr lang="es-ES" sz="2400" b="1" dirty="0" smtClean="0">
                <a:solidFill>
                  <a:srgbClr val="C3EA36"/>
                </a:solidFill>
                <a:effectLst>
                  <a:outerShdw blurRad="38100" dist="38100" dir="2700000" algn="tl">
                    <a:srgbClr val="000000">
                      <a:alpha val="43137"/>
                    </a:srgbClr>
                  </a:outerShdw>
                </a:effectLst>
              </a:rPr>
              <a:t>):</a:t>
            </a:r>
          </a:p>
          <a:p>
            <a:pPr lvl="0">
              <a:buNone/>
            </a:pPr>
            <a:r>
              <a:rPr lang="es-ES" sz="1900" dirty="0" smtClean="0">
                <a:solidFill>
                  <a:prstClr val="black"/>
                </a:solidFill>
              </a:rPr>
              <a:t>P</a:t>
            </a:r>
            <a:r>
              <a:rPr lang="es-ES" sz="2200" dirty="0" smtClean="0">
                <a:solidFill>
                  <a:prstClr val="black"/>
                </a:solidFill>
              </a:rPr>
              <a:t>roceso de elaboración (fase de producción)</a:t>
            </a:r>
          </a:p>
          <a:p>
            <a:pPr marL="800100" lvl="1" indent="-342900">
              <a:buFont typeface="+mj-lt"/>
              <a:buAutoNum type="arabicPeriod"/>
            </a:pPr>
            <a:r>
              <a:rPr lang="es-ES" sz="1600" dirty="0" smtClean="0">
                <a:solidFill>
                  <a:prstClr val="black"/>
                </a:solidFill>
              </a:rPr>
              <a:t>Pasados 15 días hacemos </a:t>
            </a:r>
            <a:r>
              <a:rPr lang="es-ES" sz="1600" dirty="0">
                <a:solidFill>
                  <a:prstClr val="black"/>
                </a:solidFill>
              </a:rPr>
              <a:t>unas 6-8 perforaciones de unos 3-4cm de diámetro distribuidas por la superficie de la bolsa. Las condiciones que vamos a necesitar para la fase de </a:t>
            </a:r>
            <a:r>
              <a:rPr lang="es-ES" sz="1600" dirty="0" smtClean="0">
                <a:solidFill>
                  <a:prstClr val="black"/>
                </a:solidFill>
              </a:rPr>
              <a:t>producción son:</a:t>
            </a:r>
          </a:p>
          <a:p>
            <a:pPr marL="1200150" lvl="2" indent="-342900">
              <a:buFont typeface="+mj-lt"/>
              <a:buAutoNum type="arabicPeriod"/>
            </a:pPr>
            <a:r>
              <a:rPr lang="es-ES_tradnl" sz="1300" u="sng" dirty="0" smtClean="0"/>
              <a:t>Temperatura</a:t>
            </a:r>
            <a:r>
              <a:rPr lang="es-ES_tradnl" sz="1300" u="sng" dirty="0"/>
              <a:t>: 11-14 </a:t>
            </a:r>
            <a:r>
              <a:rPr lang="es-ES_tradnl" sz="1300" u="sng" dirty="0" err="1"/>
              <a:t>ºC</a:t>
            </a:r>
            <a:r>
              <a:rPr lang="es-ES_tradnl" sz="1300" dirty="0"/>
              <a:t>. Si no se respetan los rangos puede haber consecuencias en el aspecto del producto </a:t>
            </a:r>
            <a:r>
              <a:rPr lang="es-ES_tradnl" sz="1300" dirty="0" smtClean="0"/>
              <a:t>final.</a:t>
            </a:r>
            <a:endParaRPr lang="es-ES" sz="1300" dirty="0"/>
          </a:p>
          <a:p>
            <a:pPr marL="1200150" lvl="2" indent="-342900">
              <a:buFont typeface="+mj-lt"/>
              <a:buAutoNum type="arabicPeriod"/>
            </a:pPr>
            <a:r>
              <a:rPr lang="es-ES_tradnl" sz="1300" u="sng" dirty="0" smtClean="0"/>
              <a:t>Humedad</a:t>
            </a:r>
            <a:r>
              <a:rPr lang="es-ES_tradnl" sz="1300" dirty="0"/>
              <a:t>: hasta un 95% para la formación de </a:t>
            </a:r>
            <a:r>
              <a:rPr lang="es-ES_tradnl" sz="1300" dirty="0" err="1"/>
              <a:t>primordios</a:t>
            </a:r>
            <a:r>
              <a:rPr lang="es-ES_tradnl" sz="1300" dirty="0"/>
              <a:t>. Entre 70-75% en plena producción. </a:t>
            </a:r>
            <a:endParaRPr lang="es-ES_tradnl" sz="1300" dirty="0" smtClean="0"/>
          </a:p>
          <a:p>
            <a:pPr marL="1200150" lvl="2" indent="-342900">
              <a:buFont typeface="+mj-lt"/>
              <a:buAutoNum type="arabicPeriod"/>
            </a:pPr>
            <a:r>
              <a:rPr lang="es-ES_tradnl" sz="1300" u="sng" dirty="0" smtClean="0"/>
              <a:t>Ventilación</a:t>
            </a:r>
            <a:r>
              <a:rPr lang="es-ES_tradnl" sz="1300" dirty="0"/>
              <a:t>: Se necesita ventilación  moderada. </a:t>
            </a:r>
            <a:endParaRPr lang="es-ES_tradnl" sz="1300" dirty="0" smtClean="0"/>
          </a:p>
          <a:p>
            <a:pPr marL="1200150" lvl="2" indent="-342900">
              <a:buFont typeface="+mj-lt"/>
              <a:buAutoNum type="arabicPeriod"/>
            </a:pPr>
            <a:r>
              <a:rPr lang="es-ES_tradnl" sz="1300" u="sng" dirty="0" smtClean="0"/>
              <a:t>Luz</a:t>
            </a:r>
            <a:r>
              <a:rPr lang="es-ES_tradnl" sz="1300" u="sng" dirty="0"/>
              <a:t>: 8-12h de luz natural o artificial</a:t>
            </a:r>
            <a:r>
              <a:rPr lang="es-ES_tradnl" sz="1300" dirty="0"/>
              <a:t>. Si es artificial son preferibles los fluorescentes. </a:t>
            </a:r>
            <a:endParaRPr lang="es-ES" sz="1700" dirty="0" smtClean="0"/>
          </a:p>
          <a:p>
            <a:pPr>
              <a:buNone/>
            </a:pPr>
            <a:endParaRPr lang="es-ES" sz="1800" b="1" dirty="0" smtClean="0">
              <a:solidFill>
                <a:srgbClr val="C3EA36"/>
              </a:solidFill>
              <a:effectLst>
                <a:outerShdw blurRad="38100" dist="38100" dir="2700000" algn="tl">
                  <a:srgbClr val="000000">
                    <a:alpha val="43137"/>
                  </a:srgbClr>
                </a:outerShdw>
              </a:effectLst>
            </a:endParaRPr>
          </a:p>
          <a:p>
            <a:pPr>
              <a:buNone/>
            </a:pPr>
            <a:endParaRPr lang="es-ES" sz="1800" b="1" dirty="0" smtClean="0"/>
          </a:p>
          <a:p>
            <a:endParaRPr lang="es-ES" sz="1800" dirty="0" smtClean="0">
              <a:sym typeface="Wingdings" pitchFamily="2" charset="2"/>
            </a:endParaRPr>
          </a:p>
          <a:p>
            <a:endParaRPr lang="es-ES" sz="1800" dirty="0" smtClean="0"/>
          </a:p>
          <a:p>
            <a:pPr>
              <a:buNone/>
            </a:pPr>
            <a:endParaRPr lang="es-ES" sz="1800" dirty="0" smtClean="0">
              <a:solidFill>
                <a:srgbClr val="C3EA36"/>
              </a:solidFill>
            </a:endParaRPr>
          </a:p>
          <a:p>
            <a:pPr>
              <a:buNone/>
            </a:pPr>
            <a:endParaRPr lang="es-ES" sz="1800" dirty="0" smtClean="0">
              <a:solidFill>
                <a:srgbClr val="C3EA36"/>
              </a:solidFill>
            </a:endParaRPr>
          </a:p>
          <a:p>
            <a:pPr>
              <a:buNone/>
            </a:pPr>
            <a:endParaRPr lang="es-ES" sz="1800" dirty="0" smtClean="0"/>
          </a:p>
          <a:p>
            <a:pPr algn="just"/>
            <a:endParaRPr lang="es-ES" dirty="0"/>
          </a:p>
        </p:txBody>
      </p:sp>
      <p:pic>
        <p:nvPicPr>
          <p:cNvPr id="5" name="Picture 4"/>
          <p:cNvPicPr>
            <a:picLocks noChangeAspect="1" noChangeArrowheads="1"/>
          </p:cNvPicPr>
          <p:nvPr/>
        </p:nvPicPr>
        <p:blipFill>
          <a:blip r:embed="rId3" cstate="print"/>
          <a:srcRect/>
          <a:stretch>
            <a:fillRect/>
          </a:stretch>
        </p:blipFill>
        <p:spPr bwMode="auto">
          <a:xfrm>
            <a:off x="2440735" y="332656"/>
            <a:ext cx="1241071" cy="936104"/>
          </a:xfrm>
          <a:prstGeom prst="rect">
            <a:avLst/>
          </a:prstGeom>
          <a:noFill/>
          <a:ln w="9525">
            <a:solidFill>
              <a:schemeClr val="accent3">
                <a:lumMod val="75000"/>
              </a:schemeClr>
            </a:solidFill>
            <a:miter lim="800000"/>
            <a:headEnd/>
            <a:tailEnd/>
          </a:ln>
        </p:spPr>
      </p:pic>
      <p:pic>
        <p:nvPicPr>
          <p:cNvPr id="17410" name="Picture 2" descr="http://imagenes.infojardin.com/updown/images/bwy1188589641c.jpg"/>
          <p:cNvPicPr>
            <a:picLocks noChangeAspect="1" noChangeArrowheads="1"/>
          </p:cNvPicPr>
          <p:nvPr/>
        </p:nvPicPr>
        <p:blipFill>
          <a:blip r:embed="rId4" cstate="print"/>
          <a:srcRect/>
          <a:stretch>
            <a:fillRect/>
          </a:stretch>
        </p:blipFill>
        <p:spPr bwMode="auto">
          <a:xfrm>
            <a:off x="5667240" y="318801"/>
            <a:ext cx="1344149" cy="949960"/>
          </a:xfrm>
          <a:prstGeom prst="rect">
            <a:avLst/>
          </a:prstGeom>
          <a:noFill/>
          <a:ln>
            <a:solidFill>
              <a:schemeClr val="accent3">
                <a:lumMod val="75000"/>
              </a:schemeClr>
            </a:solidFill>
          </a:ln>
        </p:spPr>
      </p:pic>
      <p:pic>
        <p:nvPicPr>
          <p:cNvPr id="17414" name="Picture 6" descr="http://www.cestaysetas.com/wp-content/uploads/2012/08/Amanita-Caesarea.jpg"/>
          <p:cNvPicPr>
            <a:picLocks noChangeAspect="1" noChangeArrowheads="1"/>
          </p:cNvPicPr>
          <p:nvPr/>
        </p:nvPicPr>
        <p:blipFill>
          <a:blip r:embed="rId5" cstate="print"/>
          <a:srcRect/>
          <a:stretch>
            <a:fillRect/>
          </a:stretch>
        </p:blipFill>
        <p:spPr bwMode="auto">
          <a:xfrm>
            <a:off x="3692582" y="325260"/>
            <a:ext cx="1268434" cy="943500"/>
          </a:xfrm>
          <a:prstGeom prst="rect">
            <a:avLst/>
          </a:prstGeom>
          <a:noFill/>
          <a:ln>
            <a:solidFill>
              <a:schemeClr val="accent3">
                <a:lumMod val="75000"/>
              </a:schemeClr>
            </a:solidFill>
          </a:ln>
        </p:spPr>
      </p:pic>
      <p:pic>
        <p:nvPicPr>
          <p:cNvPr id="17416" name="Picture 8" descr="https://encrypted-tbn0.gstatic.com/images?q=tbn:ANd9GcTlA6P23054NCtf0A1C7c22tYEhCLegtIKDyEL7CKmqT_gSKzQNkw"/>
          <p:cNvPicPr>
            <a:picLocks noChangeAspect="1" noChangeArrowheads="1"/>
          </p:cNvPicPr>
          <p:nvPr/>
        </p:nvPicPr>
        <p:blipFill>
          <a:blip r:embed="rId6" cstate="print"/>
          <a:srcRect l="7592" r="3895" b="4959"/>
          <a:stretch>
            <a:fillRect/>
          </a:stretch>
        </p:blipFill>
        <p:spPr bwMode="auto">
          <a:xfrm>
            <a:off x="4976338" y="323655"/>
            <a:ext cx="663193" cy="945105"/>
          </a:xfrm>
          <a:prstGeom prst="rect">
            <a:avLst/>
          </a:prstGeom>
          <a:noFill/>
          <a:ln>
            <a:solidFill>
              <a:schemeClr val="accent3">
                <a:lumMod val="75000"/>
              </a:schemeClr>
            </a:solidFill>
          </a:ln>
        </p:spPr>
      </p:pic>
      <p:sp>
        <p:nvSpPr>
          <p:cNvPr id="10" name="9 CuadroTexto"/>
          <p:cNvSpPr txBox="1"/>
          <p:nvPr/>
        </p:nvSpPr>
        <p:spPr>
          <a:xfrm>
            <a:off x="7035393" y="313443"/>
            <a:ext cx="1699216" cy="928661"/>
          </a:xfrm>
          <a:prstGeom prst="rect">
            <a:avLst/>
          </a:prstGeom>
          <a:solidFill>
            <a:srgbClr val="C3EA36"/>
          </a:solidFill>
          <a:ln w="22225">
            <a:solidFill>
              <a:schemeClr val="accent3">
                <a:lumMod val="75000"/>
              </a:schemeClr>
            </a:solidFill>
          </a:ln>
        </p:spPr>
        <p:txBody>
          <a:bodyPr wrap="square" tIns="216000" bIns="216000" rtlCol="0">
            <a:spAutoFit/>
          </a:bodyPr>
          <a:lstStyle/>
          <a:p>
            <a:pPr algn="ctr"/>
            <a:r>
              <a:rPr lang="es-ES" sz="1600" b="1" dirty="0" smtClean="0">
                <a:solidFill>
                  <a:schemeClr val="bg1"/>
                </a:solidFill>
              </a:rPr>
              <a:t>HONGOS SAPRÓBIOS</a:t>
            </a:r>
            <a:endParaRPr lang="es-ES" dirty="0"/>
          </a:p>
        </p:txBody>
      </p:sp>
      <p:pic>
        <p:nvPicPr>
          <p:cNvPr id="6146" name="Picture 2" descr="http://www.boletsdesoca.com/wp-content/uploads/sac_girgola_7.jpg"/>
          <p:cNvPicPr>
            <a:picLocks noChangeAspect="1" noChangeArrowheads="1"/>
          </p:cNvPicPr>
          <p:nvPr/>
        </p:nvPicPr>
        <p:blipFill>
          <a:blip r:embed="rId7" cstate="print"/>
          <a:srcRect/>
          <a:stretch>
            <a:fillRect/>
          </a:stretch>
        </p:blipFill>
        <p:spPr bwMode="auto">
          <a:xfrm>
            <a:off x="6876256" y="1885768"/>
            <a:ext cx="1829594" cy="1660968"/>
          </a:xfrm>
          <a:prstGeom prst="rect">
            <a:avLst/>
          </a:prstGeom>
          <a:noFill/>
        </p:spPr>
      </p:pic>
      <p:pic>
        <p:nvPicPr>
          <p:cNvPr id="11" name="Picture 2" descr="http://sobrecadiz.com/wp-content/uploads/pinar-del-rey.jpg"/>
          <p:cNvPicPr>
            <a:picLocks noChangeAspect="1" noChangeArrowheads="1"/>
          </p:cNvPicPr>
          <p:nvPr/>
        </p:nvPicPr>
        <p:blipFill>
          <a:blip r:embed="rId8" cstate="print"/>
          <a:srcRect/>
          <a:stretch>
            <a:fillRect/>
          </a:stretch>
        </p:blipFill>
        <p:spPr bwMode="auto">
          <a:xfrm>
            <a:off x="1003132" y="332656"/>
            <a:ext cx="1404000" cy="936000"/>
          </a:xfrm>
          <a:prstGeom prst="rect">
            <a:avLst/>
          </a:prstGeom>
          <a:noFill/>
          <a:ln>
            <a:solidFill>
              <a:schemeClr val="accent3">
                <a:lumMod val="75000"/>
              </a:schemeClr>
            </a:solidFill>
          </a:ln>
        </p:spPr>
      </p:pic>
    </p:spTree>
    <p:extLst>
      <p:ext uri="{BB962C8B-B14F-4D97-AF65-F5344CB8AC3E}">
        <p14:creationId xmlns:p14="http://schemas.microsoft.com/office/powerpoint/2010/main" val="14480996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normAutofit/>
          </a:bodyPr>
          <a:lstStyle/>
          <a:p>
            <a:pPr lvl="0" algn="r">
              <a:buNone/>
            </a:pPr>
            <a:r>
              <a:rPr lang="es-ES" sz="2400" b="1" dirty="0" smtClean="0">
                <a:solidFill>
                  <a:srgbClr val="C3EA36"/>
                </a:solidFill>
                <a:effectLst>
                  <a:outerShdw blurRad="38100" dist="38100" dir="2700000" algn="tl">
                    <a:srgbClr val="000000">
                      <a:alpha val="43137"/>
                    </a:srgbClr>
                  </a:outerShdw>
                </a:effectLst>
              </a:rPr>
              <a:t>Seta </a:t>
            </a:r>
            <a:r>
              <a:rPr lang="es-ES" sz="2400" b="1" dirty="0" smtClean="0">
                <a:solidFill>
                  <a:srgbClr val="C3EA36"/>
                </a:solidFill>
                <a:effectLst>
                  <a:outerShdw blurRad="38100" dist="38100" dir="2700000" algn="tl">
                    <a:srgbClr val="000000">
                      <a:alpha val="43137"/>
                    </a:srgbClr>
                  </a:outerShdw>
                </a:effectLst>
              </a:rPr>
              <a:t>(</a:t>
            </a:r>
            <a:r>
              <a:rPr lang="es-ES" sz="2400" b="1" dirty="0" err="1" smtClean="0">
                <a:solidFill>
                  <a:srgbClr val="C3EA36"/>
                </a:solidFill>
                <a:effectLst>
                  <a:outerShdw blurRad="38100" dist="38100" dir="2700000" algn="tl">
                    <a:srgbClr val="000000">
                      <a:alpha val="43137"/>
                    </a:srgbClr>
                  </a:outerShdw>
                </a:effectLst>
              </a:rPr>
              <a:t>Pleorotus</a:t>
            </a:r>
            <a:r>
              <a:rPr lang="es-ES" sz="2400" b="1" dirty="0" smtClean="0">
                <a:solidFill>
                  <a:srgbClr val="C3EA36"/>
                </a:solidFill>
                <a:effectLst>
                  <a:outerShdw blurRad="38100" dist="38100" dir="2700000" algn="tl">
                    <a:srgbClr val="000000">
                      <a:alpha val="43137"/>
                    </a:srgbClr>
                  </a:outerShdw>
                </a:effectLst>
              </a:rPr>
              <a:t> </a:t>
            </a:r>
            <a:r>
              <a:rPr lang="es-ES" sz="2400" b="1" dirty="0" err="1" smtClean="0">
                <a:solidFill>
                  <a:srgbClr val="C3EA36"/>
                </a:solidFill>
                <a:effectLst>
                  <a:outerShdw blurRad="38100" dist="38100" dir="2700000" algn="tl">
                    <a:srgbClr val="000000">
                      <a:alpha val="43137"/>
                    </a:srgbClr>
                  </a:outerShdw>
                </a:effectLst>
              </a:rPr>
              <a:t>ostreatus</a:t>
            </a:r>
            <a:r>
              <a:rPr lang="es-ES" sz="2400" b="1" dirty="0" smtClean="0">
                <a:solidFill>
                  <a:srgbClr val="C3EA36"/>
                </a:solidFill>
                <a:effectLst>
                  <a:outerShdw blurRad="38100" dist="38100" dir="2700000" algn="tl">
                    <a:srgbClr val="000000">
                      <a:alpha val="43137"/>
                    </a:srgbClr>
                  </a:outerShdw>
                </a:effectLst>
              </a:rPr>
              <a:t>):</a:t>
            </a:r>
          </a:p>
          <a:p>
            <a:pPr marL="800100" lvl="1" indent="-342900">
              <a:buFont typeface="+mj-lt"/>
              <a:buAutoNum type="arabicPeriod"/>
            </a:pPr>
            <a:endParaRPr lang="es-ES" sz="1700" dirty="0" smtClean="0">
              <a:solidFill>
                <a:prstClr val="black"/>
              </a:solidFill>
            </a:endParaRPr>
          </a:p>
          <a:p>
            <a:pPr lvl="0">
              <a:buNone/>
            </a:pPr>
            <a:r>
              <a:rPr lang="es-ES" sz="1700" dirty="0" smtClean="0">
                <a:solidFill>
                  <a:prstClr val="black"/>
                </a:solidFill>
              </a:rPr>
              <a:t>	</a:t>
            </a:r>
            <a:endParaRPr lang="es-ES" sz="1700" dirty="0" smtClean="0"/>
          </a:p>
          <a:p>
            <a:pPr>
              <a:buNone/>
            </a:pPr>
            <a:endParaRPr lang="es-ES" sz="1800" b="1" dirty="0" smtClean="0">
              <a:solidFill>
                <a:srgbClr val="C3EA36"/>
              </a:solidFill>
              <a:effectLst>
                <a:outerShdw blurRad="38100" dist="38100" dir="2700000" algn="tl">
                  <a:srgbClr val="000000">
                    <a:alpha val="43137"/>
                  </a:srgbClr>
                </a:outerShdw>
              </a:effectLst>
            </a:endParaRPr>
          </a:p>
          <a:p>
            <a:pPr>
              <a:buNone/>
            </a:pPr>
            <a:endParaRPr lang="es-ES" sz="1800" b="1" dirty="0" smtClean="0"/>
          </a:p>
          <a:p>
            <a:endParaRPr lang="es-ES" sz="1800" dirty="0" smtClean="0">
              <a:sym typeface="Wingdings" pitchFamily="2" charset="2"/>
            </a:endParaRPr>
          </a:p>
          <a:p>
            <a:endParaRPr lang="es-ES" sz="1800" dirty="0" smtClean="0"/>
          </a:p>
          <a:p>
            <a:pPr>
              <a:buNone/>
            </a:pPr>
            <a:endParaRPr lang="es-ES" sz="1800" dirty="0" smtClean="0">
              <a:solidFill>
                <a:srgbClr val="C3EA36"/>
              </a:solidFill>
            </a:endParaRPr>
          </a:p>
          <a:p>
            <a:pPr>
              <a:buNone/>
            </a:pPr>
            <a:endParaRPr lang="es-ES" sz="1800" dirty="0" smtClean="0">
              <a:solidFill>
                <a:srgbClr val="C3EA36"/>
              </a:solidFill>
            </a:endParaRPr>
          </a:p>
          <a:p>
            <a:pPr>
              <a:buNone/>
            </a:pPr>
            <a:endParaRPr lang="es-ES" sz="1800" dirty="0" smtClean="0"/>
          </a:p>
          <a:p>
            <a:pPr algn="just"/>
            <a:endParaRPr lang="es-ES" dirty="0"/>
          </a:p>
        </p:txBody>
      </p:sp>
      <p:pic>
        <p:nvPicPr>
          <p:cNvPr id="5" name="Picture 4"/>
          <p:cNvPicPr>
            <a:picLocks noChangeAspect="1" noChangeArrowheads="1"/>
          </p:cNvPicPr>
          <p:nvPr/>
        </p:nvPicPr>
        <p:blipFill>
          <a:blip r:embed="rId3" cstate="print"/>
          <a:srcRect/>
          <a:stretch>
            <a:fillRect/>
          </a:stretch>
        </p:blipFill>
        <p:spPr bwMode="auto">
          <a:xfrm>
            <a:off x="2440735" y="332656"/>
            <a:ext cx="1241071" cy="936104"/>
          </a:xfrm>
          <a:prstGeom prst="rect">
            <a:avLst/>
          </a:prstGeom>
          <a:noFill/>
          <a:ln w="9525">
            <a:solidFill>
              <a:schemeClr val="accent3">
                <a:lumMod val="75000"/>
              </a:schemeClr>
            </a:solidFill>
            <a:miter lim="800000"/>
            <a:headEnd/>
            <a:tailEnd/>
          </a:ln>
        </p:spPr>
      </p:pic>
      <p:pic>
        <p:nvPicPr>
          <p:cNvPr id="17410" name="Picture 2" descr="http://imagenes.infojardin.com/updown/images/bwy1188589641c.jpg"/>
          <p:cNvPicPr>
            <a:picLocks noChangeAspect="1" noChangeArrowheads="1"/>
          </p:cNvPicPr>
          <p:nvPr/>
        </p:nvPicPr>
        <p:blipFill>
          <a:blip r:embed="rId4" cstate="print"/>
          <a:srcRect/>
          <a:stretch>
            <a:fillRect/>
          </a:stretch>
        </p:blipFill>
        <p:spPr bwMode="auto">
          <a:xfrm>
            <a:off x="5667240" y="318801"/>
            <a:ext cx="1344149" cy="949960"/>
          </a:xfrm>
          <a:prstGeom prst="rect">
            <a:avLst/>
          </a:prstGeom>
          <a:noFill/>
          <a:ln>
            <a:solidFill>
              <a:schemeClr val="accent3">
                <a:lumMod val="75000"/>
              </a:schemeClr>
            </a:solidFill>
          </a:ln>
        </p:spPr>
      </p:pic>
      <p:pic>
        <p:nvPicPr>
          <p:cNvPr id="17414" name="Picture 6" descr="http://www.cestaysetas.com/wp-content/uploads/2012/08/Amanita-Caesarea.jpg"/>
          <p:cNvPicPr>
            <a:picLocks noChangeAspect="1" noChangeArrowheads="1"/>
          </p:cNvPicPr>
          <p:nvPr/>
        </p:nvPicPr>
        <p:blipFill>
          <a:blip r:embed="rId5" cstate="print"/>
          <a:srcRect/>
          <a:stretch>
            <a:fillRect/>
          </a:stretch>
        </p:blipFill>
        <p:spPr bwMode="auto">
          <a:xfrm>
            <a:off x="3692582" y="325260"/>
            <a:ext cx="1268434" cy="943500"/>
          </a:xfrm>
          <a:prstGeom prst="rect">
            <a:avLst/>
          </a:prstGeom>
          <a:noFill/>
          <a:ln>
            <a:solidFill>
              <a:schemeClr val="accent3">
                <a:lumMod val="75000"/>
              </a:schemeClr>
            </a:solidFill>
          </a:ln>
        </p:spPr>
      </p:pic>
      <p:pic>
        <p:nvPicPr>
          <p:cNvPr id="17416" name="Picture 8" descr="https://encrypted-tbn0.gstatic.com/images?q=tbn:ANd9GcTlA6P23054NCtf0A1C7c22tYEhCLegtIKDyEL7CKmqT_gSKzQNkw"/>
          <p:cNvPicPr>
            <a:picLocks noChangeAspect="1" noChangeArrowheads="1"/>
          </p:cNvPicPr>
          <p:nvPr/>
        </p:nvPicPr>
        <p:blipFill>
          <a:blip r:embed="rId6" cstate="print"/>
          <a:srcRect l="7592" r="3895" b="4959"/>
          <a:stretch>
            <a:fillRect/>
          </a:stretch>
        </p:blipFill>
        <p:spPr bwMode="auto">
          <a:xfrm>
            <a:off x="4976338" y="323655"/>
            <a:ext cx="663193" cy="945105"/>
          </a:xfrm>
          <a:prstGeom prst="rect">
            <a:avLst/>
          </a:prstGeom>
          <a:noFill/>
          <a:ln>
            <a:solidFill>
              <a:schemeClr val="accent3">
                <a:lumMod val="75000"/>
              </a:schemeClr>
            </a:solidFill>
          </a:ln>
        </p:spPr>
      </p:pic>
      <p:sp>
        <p:nvSpPr>
          <p:cNvPr id="10" name="9 CuadroTexto"/>
          <p:cNvSpPr txBox="1"/>
          <p:nvPr/>
        </p:nvSpPr>
        <p:spPr>
          <a:xfrm>
            <a:off x="7035393" y="313443"/>
            <a:ext cx="1699216" cy="928661"/>
          </a:xfrm>
          <a:prstGeom prst="rect">
            <a:avLst/>
          </a:prstGeom>
          <a:solidFill>
            <a:srgbClr val="C3EA36"/>
          </a:solidFill>
          <a:ln w="22225">
            <a:solidFill>
              <a:schemeClr val="accent3">
                <a:lumMod val="75000"/>
              </a:schemeClr>
            </a:solidFill>
          </a:ln>
        </p:spPr>
        <p:txBody>
          <a:bodyPr wrap="square" tIns="216000" bIns="216000" rtlCol="0">
            <a:spAutoFit/>
          </a:bodyPr>
          <a:lstStyle/>
          <a:p>
            <a:pPr algn="ctr"/>
            <a:r>
              <a:rPr lang="es-ES" sz="1600" b="1" dirty="0" smtClean="0">
                <a:solidFill>
                  <a:schemeClr val="bg1"/>
                </a:solidFill>
              </a:rPr>
              <a:t>HONGOS SAPRÓBIOS</a:t>
            </a:r>
            <a:endParaRPr lang="es-ES" dirty="0"/>
          </a:p>
        </p:txBody>
      </p: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5536" y="2060848"/>
            <a:ext cx="1886145" cy="1886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2615195" y="2780928"/>
            <a:ext cx="6048672" cy="3370153"/>
          </a:xfrm>
          <a:prstGeom prst="rect">
            <a:avLst/>
          </a:prstGeom>
          <a:noFill/>
        </p:spPr>
        <p:txBody>
          <a:bodyPr wrap="square" rtlCol="0">
            <a:spAutoFit/>
          </a:bodyPr>
          <a:lstStyle/>
          <a:p>
            <a:pPr fontAlgn="base">
              <a:spcBef>
                <a:spcPts val="600"/>
              </a:spcBef>
            </a:pPr>
            <a:r>
              <a:rPr lang="es-ES" dirty="0" smtClean="0"/>
              <a:t>Fase 1: Inoculación del tronco</a:t>
            </a:r>
          </a:p>
          <a:p>
            <a:pPr marL="342900" indent="-342900" fontAlgn="base">
              <a:spcBef>
                <a:spcPts val="600"/>
              </a:spcBef>
              <a:buFont typeface="+mj-lt"/>
              <a:buAutoNum type="arabicPeriod"/>
            </a:pPr>
            <a:r>
              <a:rPr lang="es-ES" dirty="0" smtClean="0"/>
              <a:t>Cortar </a:t>
            </a:r>
            <a:r>
              <a:rPr lang="es-ES" dirty="0"/>
              <a:t>los extremos de los troncos con una motosierra de forma que queden dos rodajas de unos 3 cm de grosor. Mantenga la parte del corte limpia y sin contacto con el suelo para evitar contaminaciones.</a:t>
            </a:r>
          </a:p>
          <a:p>
            <a:pPr marL="342900" indent="-342900" fontAlgn="base">
              <a:spcBef>
                <a:spcPts val="600"/>
              </a:spcBef>
              <a:buFont typeface="+mj-lt"/>
              <a:buAutoNum type="arabicPeriod"/>
            </a:pPr>
            <a:r>
              <a:rPr lang="es-ES" dirty="0"/>
              <a:t>Depositar el micelio directamente sobre la madera en cada uno de los extremos. Tapar con la rodaja sobrante y clavarla con un clavo tratando de no aplastar el micelio.</a:t>
            </a:r>
          </a:p>
          <a:p>
            <a:pPr marL="342900" indent="-342900" fontAlgn="base">
              <a:spcBef>
                <a:spcPts val="600"/>
              </a:spcBef>
              <a:buFont typeface="+mj-lt"/>
              <a:buAutoNum type="arabicPeriod"/>
            </a:pPr>
            <a:r>
              <a:rPr lang="es-ES" dirty="0"/>
              <a:t>Para troncos de grandes dimensiones también puede hacer cortes por todo el alrededor, donde introduciremos el micelio y taparemos con cinta protectora de </a:t>
            </a:r>
            <a:r>
              <a:rPr lang="es-ES" dirty="0" smtClean="0"/>
              <a:t>papel</a:t>
            </a:r>
            <a:endParaRPr lang="es-ES" dirty="0"/>
          </a:p>
        </p:txBody>
      </p:sp>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1800" y="3212976"/>
            <a:ext cx="39243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229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2050"/>
                                        </p:tgtEl>
                                      </p:cBhvr>
                                    </p:animEffect>
                                    <p:set>
                                      <p:cBhvr>
                                        <p:cTn id="11" dur="1" fill="hold">
                                          <p:stCondLst>
                                            <p:cond delay="499"/>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normAutofit/>
          </a:bodyPr>
          <a:lstStyle/>
          <a:p>
            <a:pPr lvl="0" algn="r">
              <a:buNone/>
            </a:pPr>
            <a:r>
              <a:rPr lang="es-ES" sz="2400" b="1" dirty="0" smtClean="0">
                <a:solidFill>
                  <a:srgbClr val="C3EA36"/>
                </a:solidFill>
                <a:effectLst>
                  <a:outerShdw blurRad="38100" dist="38100" dir="2700000" algn="tl">
                    <a:srgbClr val="000000">
                      <a:alpha val="43137"/>
                    </a:srgbClr>
                  </a:outerShdw>
                </a:effectLst>
              </a:rPr>
              <a:t>Seta </a:t>
            </a:r>
            <a:r>
              <a:rPr lang="es-ES" sz="2400" b="1" dirty="0" smtClean="0">
                <a:solidFill>
                  <a:srgbClr val="C3EA36"/>
                </a:solidFill>
                <a:effectLst>
                  <a:outerShdw blurRad="38100" dist="38100" dir="2700000" algn="tl">
                    <a:srgbClr val="000000">
                      <a:alpha val="43137"/>
                    </a:srgbClr>
                  </a:outerShdw>
                </a:effectLst>
              </a:rPr>
              <a:t>(</a:t>
            </a:r>
            <a:r>
              <a:rPr lang="es-ES" sz="2400" b="1" dirty="0" err="1" smtClean="0">
                <a:solidFill>
                  <a:srgbClr val="C3EA36"/>
                </a:solidFill>
                <a:effectLst>
                  <a:outerShdw blurRad="38100" dist="38100" dir="2700000" algn="tl">
                    <a:srgbClr val="000000">
                      <a:alpha val="43137"/>
                    </a:srgbClr>
                  </a:outerShdw>
                </a:effectLst>
              </a:rPr>
              <a:t>Pleorotus</a:t>
            </a:r>
            <a:r>
              <a:rPr lang="es-ES" sz="2400" b="1" dirty="0" smtClean="0">
                <a:solidFill>
                  <a:srgbClr val="C3EA36"/>
                </a:solidFill>
                <a:effectLst>
                  <a:outerShdw blurRad="38100" dist="38100" dir="2700000" algn="tl">
                    <a:srgbClr val="000000">
                      <a:alpha val="43137"/>
                    </a:srgbClr>
                  </a:outerShdw>
                </a:effectLst>
              </a:rPr>
              <a:t> </a:t>
            </a:r>
            <a:r>
              <a:rPr lang="es-ES" sz="2400" b="1" dirty="0" err="1" smtClean="0">
                <a:solidFill>
                  <a:srgbClr val="C3EA36"/>
                </a:solidFill>
                <a:effectLst>
                  <a:outerShdw blurRad="38100" dist="38100" dir="2700000" algn="tl">
                    <a:srgbClr val="000000">
                      <a:alpha val="43137"/>
                    </a:srgbClr>
                  </a:outerShdw>
                </a:effectLst>
              </a:rPr>
              <a:t>ostreatus</a:t>
            </a:r>
            <a:r>
              <a:rPr lang="es-ES" sz="2400" b="1" dirty="0" smtClean="0">
                <a:solidFill>
                  <a:srgbClr val="C3EA36"/>
                </a:solidFill>
                <a:effectLst>
                  <a:outerShdw blurRad="38100" dist="38100" dir="2700000" algn="tl">
                    <a:srgbClr val="000000">
                      <a:alpha val="43137"/>
                    </a:srgbClr>
                  </a:outerShdw>
                </a:effectLst>
              </a:rPr>
              <a:t>):</a:t>
            </a:r>
          </a:p>
          <a:p>
            <a:pPr marL="800100" lvl="1" indent="-342900">
              <a:buFont typeface="+mj-lt"/>
              <a:buAutoNum type="arabicPeriod"/>
            </a:pPr>
            <a:endParaRPr lang="es-ES" sz="1700" dirty="0" smtClean="0">
              <a:solidFill>
                <a:prstClr val="black"/>
              </a:solidFill>
            </a:endParaRPr>
          </a:p>
          <a:p>
            <a:pPr lvl="0">
              <a:buNone/>
            </a:pPr>
            <a:r>
              <a:rPr lang="es-ES" sz="1700" dirty="0" smtClean="0">
                <a:solidFill>
                  <a:prstClr val="black"/>
                </a:solidFill>
              </a:rPr>
              <a:t>	</a:t>
            </a:r>
            <a:endParaRPr lang="es-ES" sz="1700" dirty="0" smtClean="0"/>
          </a:p>
          <a:p>
            <a:pPr>
              <a:buNone/>
            </a:pPr>
            <a:endParaRPr lang="es-ES" sz="1800" b="1" dirty="0" smtClean="0">
              <a:solidFill>
                <a:srgbClr val="C3EA36"/>
              </a:solidFill>
              <a:effectLst>
                <a:outerShdw blurRad="38100" dist="38100" dir="2700000" algn="tl">
                  <a:srgbClr val="000000">
                    <a:alpha val="43137"/>
                  </a:srgbClr>
                </a:outerShdw>
              </a:effectLst>
            </a:endParaRPr>
          </a:p>
          <a:p>
            <a:pPr>
              <a:buNone/>
            </a:pPr>
            <a:endParaRPr lang="es-ES" sz="1800" b="1" dirty="0" smtClean="0"/>
          </a:p>
          <a:p>
            <a:endParaRPr lang="es-ES" sz="1800" dirty="0" smtClean="0">
              <a:sym typeface="Wingdings" pitchFamily="2" charset="2"/>
            </a:endParaRPr>
          </a:p>
          <a:p>
            <a:endParaRPr lang="es-ES" sz="1800" dirty="0" smtClean="0"/>
          </a:p>
          <a:p>
            <a:pPr>
              <a:buNone/>
            </a:pPr>
            <a:endParaRPr lang="es-ES" sz="1800" dirty="0" smtClean="0">
              <a:solidFill>
                <a:srgbClr val="C3EA36"/>
              </a:solidFill>
            </a:endParaRPr>
          </a:p>
          <a:p>
            <a:pPr>
              <a:buNone/>
            </a:pPr>
            <a:endParaRPr lang="es-ES" sz="1800" dirty="0" smtClean="0">
              <a:solidFill>
                <a:srgbClr val="C3EA36"/>
              </a:solidFill>
            </a:endParaRPr>
          </a:p>
          <a:p>
            <a:pPr>
              <a:buNone/>
            </a:pPr>
            <a:endParaRPr lang="es-ES" sz="1800" dirty="0" smtClean="0"/>
          </a:p>
          <a:p>
            <a:pPr algn="just"/>
            <a:endParaRPr lang="es-ES" dirty="0"/>
          </a:p>
        </p:txBody>
      </p:sp>
      <p:pic>
        <p:nvPicPr>
          <p:cNvPr id="5" name="Picture 4"/>
          <p:cNvPicPr>
            <a:picLocks noChangeAspect="1" noChangeArrowheads="1"/>
          </p:cNvPicPr>
          <p:nvPr/>
        </p:nvPicPr>
        <p:blipFill>
          <a:blip r:embed="rId3" cstate="print"/>
          <a:srcRect/>
          <a:stretch>
            <a:fillRect/>
          </a:stretch>
        </p:blipFill>
        <p:spPr bwMode="auto">
          <a:xfrm>
            <a:off x="2440735" y="332656"/>
            <a:ext cx="1241071" cy="936104"/>
          </a:xfrm>
          <a:prstGeom prst="rect">
            <a:avLst/>
          </a:prstGeom>
          <a:noFill/>
          <a:ln w="9525">
            <a:solidFill>
              <a:schemeClr val="accent3">
                <a:lumMod val="75000"/>
              </a:schemeClr>
            </a:solidFill>
            <a:miter lim="800000"/>
            <a:headEnd/>
            <a:tailEnd/>
          </a:ln>
        </p:spPr>
      </p:pic>
      <p:pic>
        <p:nvPicPr>
          <p:cNvPr id="17410" name="Picture 2" descr="http://imagenes.infojardin.com/updown/images/bwy1188589641c.jpg"/>
          <p:cNvPicPr>
            <a:picLocks noChangeAspect="1" noChangeArrowheads="1"/>
          </p:cNvPicPr>
          <p:nvPr/>
        </p:nvPicPr>
        <p:blipFill>
          <a:blip r:embed="rId4" cstate="print"/>
          <a:srcRect/>
          <a:stretch>
            <a:fillRect/>
          </a:stretch>
        </p:blipFill>
        <p:spPr bwMode="auto">
          <a:xfrm>
            <a:off x="5667240" y="318801"/>
            <a:ext cx="1344149" cy="949960"/>
          </a:xfrm>
          <a:prstGeom prst="rect">
            <a:avLst/>
          </a:prstGeom>
          <a:noFill/>
          <a:ln>
            <a:solidFill>
              <a:schemeClr val="accent3">
                <a:lumMod val="75000"/>
              </a:schemeClr>
            </a:solidFill>
          </a:ln>
        </p:spPr>
      </p:pic>
      <p:pic>
        <p:nvPicPr>
          <p:cNvPr id="17414" name="Picture 6" descr="http://www.cestaysetas.com/wp-content/uploads/2012/08/Amanita-Caesarea.jpg"/>
          <p:cNvPicPr>
            <a:picLocks noChangeAspect="1" noChangeArrowheads="1"/>
          </p:cNvPicPr>
          <p:nvPr/>
        </p:nvPicPr>
        <p:blipFill>
          <a:blip r:embed="rId5" cstate="print"/>
          <a:srcRect/>
          <a:stretch>
            <a:fillRect/>
          </a:stretch>
        </p:blipFill>
        <p:spPr bwMode="auto">
          <a:xfrm>
            <a:off x="3692582" y="325260"/>
            <a:ext cx="1268434" cy="943500"/>
          </a:xfrm>
          <a:prstGeom prst="rect">
            <a:avLst/>
          </a:prstGeom>
          <a:noFill/>
          <a:ln>
            <a:solidFill>
              <a:schemeClr val="accent3">
                <a:lumMod val="75000"/>
              </a:schemeClr>
            </a:solidFill>
          </a:ln>
        </p:spPr>
      </p:pic>
      <p:pic>
        <p:nvPicPr>
          <p:cNvPr id="17416" name="Picture 8" descr="https://encrypted-tbn0.gstatic.com/images?q=tbn:ANd9GcTlA6P23054NCtf0A1C7c22tYEhCLegtIKDyEL7CKmqT_gSKzQNkw"/>
          <p:cNvPicPr>
            <a:picLocks noChangeAspect="1" noChangeArrowheads="1"/>
          </p:cNvPicPr>
          <p:nvPr/>
        </p:nvPicPr>
        <p:blipFill>
          <a:blip r:embed="rId6" cstate="print"/>
          <a:srcRect l="7592" r="3895" b="4959"/>
          <a:stretch>
            <a:fillRect/>
          </a:stretch>
        </p:blipFill>
        <p:spPr bwMode="auto">
          <a:xfrm>
            <a:off x="4976338" y="323655"/>
            <a:ext cx="663193" cy="945105"/>
          </a:xfrm>
          <a:prstGeom prst="rect">
            <a:avLst/>
          </a:prstGeom>
          <a:noFill/>
          <a:ln>
            <a:solidFill>
              <a:schemeClr val="accent3">
                <a:lumMod val="75000"/>
              </a:schemeClr>
            </a:solidFill>
          </a:ln>
        </p:spPr>
      </p:pic>
      <p:sp>
        <p:nvSpPr>
          <p:cNvPr id="10" name="9 CuadroTexto"/>
          <p:cNvSpPr txBox="1"/>
          <p:nvPr/>
        </p:nvSpPr>
        <p:spPr>
          <a:xfrm>
            <a:off x="7035393" y="313443"/>
            <a:ext cx="1699216" cy="928661"/>
          </a:xfrm>
          <a:prstGeom prst="rect">
            <a:avLst/>
          </a:prstGeom>
          <a:solidFill>
            <a:srgbClr val="C3EA36"/>
          </a:solidFill>
          <a:ln w="22225">
            <a:solidFill>
              <a:schemeClr val="accent3">
                <a:lumMod val="75000"/>
              </a:schemeClr>
            </a:solidFill>
          </a:ln>
        </p:spPr>
        <p:txBody>
          <a:bodyPr wrap="square" tIns="216000" bIns="216000" rtlCol="0">
            <a:spAutoFit/>
          </a:bodyPr>
          <a:lstStyle/>
          <a:p>
            <a:pPr algn="ctr"/>
            <a:r>
              <a:rPr lang="es-ES" sz="1600" b="1" dirty="0" smtClean="0">
                <a:solidFill>
                  <a:schemeClr val="bg1"/>
                </a:solidFill>
              </a:rPr>
              <a:t>HONGOS SAPRÓBIOS</a:t>
            </a:r>
            <a:endParaRPr lang="es-ES" dirty="0"/>
          </a:p>
        </p:txBody>
      </p: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5536" y="2060848"/>
            <a:ext cx="1886145" cy="1886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2615195" y="2780928"/>
            <a:ext cx="6048672" cy="2539157"/>
          </a:xfrm>
          <a:prstGeom prst="rect">
            <a:avLst/>
          </a:prstGeom>
          <a:noFill/>
        </p:spPr>
        <p:txBody>
          <a:bodyPr wrap="square" rtlCol="0">
            <a:spAutoFit/>
          </a:bodyPr>
          <a:lstStyle/>
          <a:p>
            <a:pPr fontAlgn="base">
              <a:spcBef>
                <a:spcPts val="600"/>
              </a:spcBef>
            </a:pPr>
            <a:r>
              <a:rPr lang="es-ES" dirty="0"/>
              <a:t>Fase </a:t>
            </a:r>
            <a:r>
              <a:rPr lang="es-ES" dirty="0" smtClean="0"/>
              <a:t>2: </a:t>
            </a:r>
            <a:r>
              <a:rPr lang="es-ES" dirty="0"/>
              <a:t>Incubación del tronco:</a:t>
            </a:r>
          </a:p>
          <a:p>
            <a:pPr marL="342900" indent="-342900" fontAlgn="base">
              <a:spcBef>
                <a:spcPts val="600"/>
              </a:spcBef>
              <a:buFont typeface="+mj-lt"/>
              <a:buAutoNum type="arabicPeriod"/>
            </a:pPr>
            <a:r>
              <a:rPr lang="es-ES" dirty="0" smtClean="0"/>
              <a:t>La </a:t>
            </a:r>
            <a:r>
              <a:rPr lang="es-ES" dirty="0"/>
              <a:t>incubación se realizará en un espacio interior con una duración que va de los 2 a 6 meses.</a:t>
            </a:r>
          </a:p>
          <a:p>
            <a:pPr marL="342900" indent="-342900" fontAlgn="base">
              <a:spcBef>
                <a:spcPts val="600"/>
              </a:spcBef>
              <a:buFont typeface="+mj-lt"/>
              <a:buAutoNum type="arabicPeriod"/>
            </a:pPr>
            <a:r>
              <a:rPr lang="es-ES" dirty="0"/>
              <a:t>Coloque el tronco dentro de una bolsa de plástico negra con agujeros y manténgalo a una temperatura cercana a los 25 </a:t>
            </a:r>
            <a:r>
              <a:rPr lang="es-ES" dirty="0" err="1"/>
              <a:t>ºC</a:t>
            </a:r>
            <a:r>
              <a:rPr lang="es-ES" dirty="0"/>
              <a:t>. No deje que se seque y rociar si es necesario.</a:t>
            </a:r>
          </a:p>
          <a:p>
            <a:pPr marL="342900" indent="-342900" fontAlgn="base">
              <a:spcBef>
                <a:spcPts val="600"/>
              </a:spcBef>
              <a:buFont typeface="+mj-lt"/>
              <a:buAutoNum type="arabicPeriod"/>
            </a:pPr>
            <a:r>
              <a:rPr lang="es-ES" dirty="0"/>
              <a:t>Si todo va bien, tienen que aparecer las hifas de la seta y colonizar todo el tronco. </a:t>
            </a:r>
          </a:p>
        </p:txBody>
      </p:sp>
    </p:spTree>
    <p:extLst>
      <p:ext uri="{BB962C8B-B14F-4D97-AF65-F5344CB8AC3E}">
        <p14:creationId xmlns:p14="http://schemas.microsoft.com/office/powerpoint/2010/main" val="36265669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1653</TotalTime>
  <Words>1948</Words>
  <Application>Microsoft Office PowerPoint</Application>
  <PresentationFormat>Presentación en pantalla (4:3)</PresentationFormat>
  <Paragraphs>364</Paragraphs>
  <Slides>18</Slides>
  <Notes>12</Notes>
  <HiddenSlides>2</HiddenSlides>
  <MMClips>0</MMClips>
  <ScaleCrop>false</ScaleCrop>
  <HeadingPairs>
    <vt:vector size="4" baseType="variant">
      <vt:variant>
        <vt:lpstr>Tema</vt:lpstr>
      </vt:variant>
      <vt:variant>
        <vt:i4>2</vt:i4>
      </vt:variant>
      <vt:variant>
        <vt:lpstr>Títulos de diapositiva</vt:lpstr>
      </vt:variant>
      <vt:variant>
        <vt:i4>18</vt:i4>
      </vt:variant>
    </vt:vector>
  </HeadingPairs>
  <TitlesOfParts>
    <vt:vector size="20" baseType="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0</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USUARO1</dc:creator>
  <cp:lastModifiedBy>USUARO1</cp:lastModifiedBy>
  <cp:revision>44</cp:revision>
  <dcterms:created xsi:type="dcterms:W3CDTF">2016-07-05T17:28:59Z</dcterms:created>
  <dcterms:modified xsi:type="dcterms:W3CDTF">2018-03-01T15:44:38Z</dcterms:modified>
</cp:coreProperties>
</file>