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4" r:id="rId35"/>
    <p:sldId id="293" r:id="rId36"/>
    <p:sldId id="292" r:id="rId37"/>
    <p:sldId id="291" r:id="rId38"/>
    <p:sldId id="290" r:id="rId39"/>
    <p:sldId id="289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12" r:id="rId48"/>
    <p:sldId id="303" r:id="rId49"/>
    <p:sldId id="304" r:id="rId50"/>
    <p:sldId id="305" r:id="rId51"/>
    <p:sldId id="306" r:id="rId52"/>
    <p:sldId id="308" r:id="rId53"/>
    <p:sldId id="310" r:id="rId54"/>
    <p:sldId id="311" r:id="rId55"/>
    <p:sldId id="313" r:id="rId56"/>
    <p:sldId id="314" r:id="rId57"/>
    <p:sldId id="315" r:id="rId5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8A8E3-3C58-46A9-8A5A-BDA778F7C181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B0C0-2970-42AF-804C-F8222D4A23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4156-49FD-4972-A3FF-9C95FF012F69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B7CE-C26A-4A6A-9985-D8CA868177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8DAE-15B5-46B0-8A34-9A7897A0D073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4254-2744-4486-9A41-1850E335DEDA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D2F8-214A-42CF-954A-B3D1D6655AE7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0C3-1306-422F-BB64-21E99F709966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8781-140A-47D2-A034-B6384ED6B3B6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73FF-EA8B-4A53-9B55-D57A977F59A2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93A0-336D-411B-9E34-B63ED5149C5B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0B-645E-4DA6-86D6-9DF7B236C696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D8F2-2925-4877-B235-FB13D44A8436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BC3A-BDC2-46D8-A8C9-16BB54112672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E1B8-8B7E-4E1D-AA87-9F946EF5BA0C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804EAC-6177-4999-8E2F-C977F2350236}" type="datetime1">
              <a:rPr lang="es-ES" smtClean="0"/>
              <a:pPr/>
              <a:t>20/02/2020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EB0652-6312-4743-A0A9-B7499C5492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oknews.com/20-ejemplos-de-empresas-que-trabajan-por-los-objetivos-de-desarrollo-sostenible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o-goals.org/es/" TargetMode="External"/><Relationship Id="rId2" Type="http://schemas.openxmlformats.org/officeDocument/2006/relationships/hyperlink" Target="https://issuu.com/unpublications/docs/spanish_frieda_2018_fin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oknews.com/20-ejemplos-de-empresas-que-trabajan-por-los-objetivos-de-desarrollo-sostenibl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5&amp;v=5ns5zI7nL5I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8PiTSfASEY" TargetMode="External"/><Relationship Id="rId5" Type="http://schemas.openxmlformats.org/officeDocument/2006/relationships/hyperlink" Target="https://www.youtube.com/watch?v=bndRw2TMtmQ" TargetMode="External"/><Relationship Id="rId4" Type="http://schemas.openxmlformats.org/officeDocument/2006/relationships/hyperlink" Target="https://www.youtube.com/watch?v=INY7f3T3v1w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luisamariaarias.wordpress.com/2012/06/09/puzzle-interactivo-facil-provincias-de-espana/" TargetMode="External"/><Relationship Id="rId2" Type="http://schemas.openxmlformats.org/officeDocument/2006/relationships/hyperlink" Target="https://mapasinteractivos.didactalia.net/comunidad/mapasflashinteractivos/recurso/provincias-de-espaa/70546e40-acb2-4175-9fa9-f27dba4f71d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82422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9600" dirty="0" smtClean="0">
                <a:latin typeface="ChiquiFont" panose="02000000000000000000" pitchFamily="2" charset="0"/>
              </a:rPr>
              <a:t>ABP: </a:t>
            </a:r>
            <a:r>
              <a:rPr lang="es-ES_tradnl" sz="9600" dirty="0" smtClean="0">
                <a:solidFill>
                  <a:srgbClr val="92D050"/>
                </a:solidFill>
                <a:latin typeface="ChiquiFont" panose="02000000000000000000" pitchFamily="2" charset="0"/>
              </a:rPr>
              <a:t>ECO</a:t>
            </a:r>
            <a:r>
              <a:rPr lang="es-ES_tradnl" sz="9600" dirty="0" smtClean="0">
                <a:solidFill>
                  <a:srgbClr val="00B0F0"/>
                </a:solidFill>
                <a:latin typeface="ChiquiFont" panose="02000000000000000000" pitchFamily="2" charset="0"/>
              </a:rPr>
              <a:t>EUROPA</a:t>
            </a:r>
            <a:endParaRPr lang="es-ES" sz="9600" dirty="0">
              <a:solidFill>
                <a:srgbClr val="00B0F0"/>
              </a:solidFill>
              <a:latin typeface="ChiquiFont" panose="02000000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52447"/>
            <a:ext cx="5932951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732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1660" y="62068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hiquiFont" panose="02000000000000000000" pitchFamily="2" charset="0"/>
              </a:rPr>
              <a:t>CONTENIDOS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123728" y="620688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cap="all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ChiquiFont" panose="02000000000000000000" pitchFamily="2" charset="0"/>
              </a:rPr>
              <a:t>LENGUA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44834" y="1225688"/>
            <a:ext cx="81768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u="sng" dirty="0">
                <a:solidFill>
                  <a:srgbClr val="00B0F0"/>
                </a:solidFill>
              </a:rPr>
              <a:t>BLOQUE 3: COMUNICACIÓN ESCRITA. ESCRIBIR</a:t>
            </a:r>
            <a:endParaRPr lang="es-ES" u="sng" dirty="0">
              <a:solidFill>
                <a:srgbClr val="00B0F0"/>
              </a:solidFill>
            </a:endParaRPr>
          </a:p>
          <a:p>
            <a:pPr marL="176213" indent="-176213" algn="just" fontAlgn="base"/>
            <a:r>
              <a:rPr lang="es-ES" dirty="0" smtClean="0"/>
              <a:t>- </a:t>
            </a:r>
            <a:r>
              <a:rPr lang="es-ES" b="1" dirty="0"/>
              <a:t>Producción de textos</a:t>
            </a:r>
            <a:r>
              <a:rPr lang="es-ES" dirty="0"/>
              <a:t> para comunicar conocimientos, experiencias y necesidades: narraciones, descripciones, textos expositivos, argumentativos y persuasivos, poemas, diálogos, entrevistas y encuestas.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Cohesión del texto</a:t>
            </a:r>
            <a:r>
              <a:rPr lang="es-ES" dirty="0"/>
              <a:t>: enlaces, sustituciones léxicas, mantenimiento del tiempo verbal, puntuación.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Creación de textos utilizando el lenguaje verbal y no verbal con intención informativa</a:t>
            </a:r>
            <a:r>
              <a:rPr lang="es-ES" dirty="0"/>
              <a:t>: carteles publicitarios. Anuncios. Tebeos.</a:t>
            </a:r>
          </a:p>
          <a:p>
            <a:pPr marL="176213" indent="-176213" algn="just" fontAlgn="base"/>
            <a:r>
              <a:rPr lang="es-ES" dirty="0"/>
              <a:t> - </a:t>
            </a:r>
            <a:r>
              <a:rPr lang="es-ES" b="1" dirty="0"/>
              <a:t>Normas y estrategias para la producción de </a:t>
            </a:r>
            <a:r>
              <a:rPr lang="es-ES" b="1" dirty="0" smtClean="0"/>
              <a:t>textos</a:t>
            </a:r>
            <a:r>
              <a:rPr lang="es-ES" dirty="0" smtClean="0"/>
              <a:t>. Revisión </a:t>
            </a:r>
            <a:r>
              <a:rPr lang="es-ES" dirty="0"/>
              <a:t>y mejora del texto.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Conocimiento y uso de los elementos básicos de los textos </a:t>
            </a:r>
            <a:r>
              <a:rPr lang="es-ES" dirty="0"/>
              <a:t>(estructura y organización recursos lingüísticos específicos) para su aplicación en la composición de textos.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Aplicación de las normas ortográficas y signos de </a:t>
            </a:r>
            <a:r>
              <a:rPr lang="es-ES" b="1" dirty="0" smtClean="0"/>
              <a:t>puntuación</a:t>
            </a:r>
            <a:r>
              <a:rPr lang="es-ES" dirty="0" smtClean="0"/>
              <a:t>. </a:t>
            </a:r>
            <a:r>
              <a:rPr lang="es-ES" dirty="0"/>
              <a:t>Acentuación.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Cuidado en la calidad, orden, caligrafía y presentación de los textos</a:t>
            </a:r>
            <a:r>
              <a:rPr lang="es-ES" dirty="0"/>
              <a:t>, como medio para garantizar una comunicación fluida, clara y como herramienta de búsqueda de expresividad y creatividad. - </a:t>
            </a:r>
            <a:r>
              <a:rPr lang="es-ES" b="1" dirty="0"/>
              <a:t>Dictados</a:t>
            </a:r>
            <a:r>
              <a:rPr lang="es-ES" dirty="0"/>
              <a:t>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Plan de escritura</a:t>
            </a:r>
            <a:r>
              <a:rPr lang="es-ES" dirty="0"/>
              <a:t>. </a:t>
            </a:r>
          </a:p>
          <a:p>
            <a:pPr marL="176213" indent="-176213" algn="just" fontAlgn="base"/>
            <a:r>
              <a:rPr lang="es-ES" dirty="0"/>
              <a:t>- Utilización guiada, y progresivamente más autónoma, de </a:t>
            </a:r>
            <a:r>
              <a:rPr lang="es-ES" b="1" dirty="0"/>
              <a:t>programas informáticos de procesamiento de textos</a:t>
            </a:r>
            <a:r>
              <a:rPr lang="es-ES" dirty="0"/>
              <a:t> y de otros medios informáticos para la producción de textos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653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4838704" cy="838200"/>
          </a:xfrm>
        </p:spPr>
        <p:txBody>
          <a:bodyPr>
            <a:noAutofit/>
          </a:bodyPr>
          <a:lstStyle/>
          <a:p>
            <a:r>
              <a:rPr lang="es-ES_tradnl" sz="6600" dirty="0" smtClean="0">
                <a:latin typeface="ChiquiFont" panose="02000000000000000000" pitchFamily="2" charset="0"/>
              </a:rPr>
              <a:t>CONTENIDOS</a:t>
            </a:r>
            <a:endParaRPr lang="es-ES" sz="6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967396" y="188640"/>
            <a:ext cx="41662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5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ChiquiFont" panose="02000000000000000000" pitchFamily="2" charset="0"/>
                <a:ea typeface="+mj-ea"/>
                <a:cs typeface="+mj-cs"/>
              </a:rPr>
              <a:t>MATEMÁTICAS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700807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u="sng" dirty="0">
                <a:solidFill>
                  <a:srgbClr val="FF0000"/>
                </a:solidFill>
              </a:rPr>
              <a:t>BLOQUE 1: PROCESOS, MÉTODOS Y ACTITUDES EN MATEMÁTICAS</a:t>
            </a:r>
            <a:r>
              <a:rPr lang="es-ES" u="sng" dirty="0">
                <a:solidFill>
                  <a:srgbClr val="FF0000"/>
                </a:solidFill>
              </a:rPr>
              <a:t> </a:t>
            </a:r>
            <a:endParaRPr lang="es-ES" u="sng" dirty="0" smtClean="0">
              <a:solidFill>
                <a:srgbClr val="FF0000"/>
              </a:solidFill>
            </a:endParaRPr>
          </a:p>
          <a:p>
            <a:pPr fontAlgn="base"/>
            <a:endParaRPr lang="es-ES" u="sng" dirty="0"/>
          </a:p>
          <a:p>
            <a:pPr marL="176213" indent="-176213" algn="just" fontAlgn="base">
              <a:buFontTx/>
              <a:buChar char="-"/>
            </a:pPr>
            <a:r>
              <a:rPr lang="es-ES" dirty="0" smtClean="0"/>
              <a:t>Planificación </a:t>
            </a:r>
            <a:r>
              <a:rPr lang="es-ES" dirty="0"/>
              <a:t>del proceso de </a:t>
            </a:r>
            <a:r>
              <a:rPr lang="es-ES" b="1" dirty="0"/>
              <a:t>resolución de </a:t>
            </a:r>
            <a:r>
              <a:rPr lang="es-ES" b="1" dirty="0" smtClean="0"/>
              <a:t>problemas.</a:t>
            </a:r>
            <a:endParaRPr lang="es-ES" b="1" dirty="0"/>
          </a:p>
          <a:p>
            <a:pPr marL="176213" indent="-176213" algn="just" fontAlgn="base">
              <a:buFontTx/>
              <a:buChar char="-"/>
            </a:pPr>
            <a:r>
              <a:rPr lang="es-ES" b="1" dirty="0" smtClean="0"/>
              <a:t>Acercamiento </a:t>
            </a:r>
            <a:r>
              <a:rPr lang="es-ES" b="1" dirty="0"/>
              <a:t>al método de trabajo científico</a:t>
            </a:r>
            <a:r>
              <a:rPr lang="es-ES" dirty="0"/>
              <a:t> con el planteamiento de pequeñas investigaciones en contextos numéricos, geométricos y funcionales.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Utilización de los procedimientos matemáticos estudiados para resolver problemas en situaciones reales</a:t>
            </a:r>
            <a:r>
              <a:rPr lang="es-ES" dirty="0"/>
              <a:t>. </a:t>
            </a:r>
          </a:p>
          <a:p>
            <a:pPr marL="176213" indent="-176213" algn="just" fontAlgn="base">
              <a:buFontTx/>
              <a:buChar char="-"/>
            </a:pPr>
            <a:r>
              <a:rPr lang="es-ES" b="1" dirty="0" smtClean="0"/>
              <a:t>Disposición </a:t>
            </a:r>
            <a:r>
              <a:rPr lang="es-ES" b="1" dirty="0"/>
              <a:t>para desarrollar aprendizajes autónomos y confianza en sus propias capacidades</a:t>
            </a:r>
            <a:r>
              <a:rPr lang="es-ES" dirty="0"/>
              <a:t> para desarrollar actitudes adecuadas y afrontar las dificultades propias del trabajo científico. </a:t>
            </a:r>
            <a:endParaRPr lang="es-ES" dirty="0" smtClean="0"/>
          </a:p>
          <a:p>
            <a:pPr marL="176213" indent="-176213" algn="just" fontAlgn="base">
              <a:buFontTx/>
              <a:buChar char="-"/>
            </a:pPr>
            <a:r>
              <a:rPr lang="es-ES" b="1" dirty="0" smtClean="0"/>
              <a:t>Interés </a:t>
            </a:r>
            <a:r>
              <a:rPr lang="es-ES" b="1" dirty="0"/>
              <a:t>y curiosidad por el aprendizaje y utilización de las Matemáticas.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Participación y colaboración activa en el trabajo en equipo </a:t>
            </a:r>
            <a:r>
              <a:rPr lang="es-ES" dirty="0"/>
              <a:t>y el aprendizaje organizado a partir de la investigación sobre situaciones reales. Respeto por el trabajo de los demás.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Integración de las TIC </a:t>
            </a:r>
            <a:r>
              <a:rPr lang="es-ES" dirty="0"/>
              <a:t>en el proceso de aprendizaje para obtener información, realizar cálculos numéricos, resolver problemas y presentar resultados.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645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1660" y="62068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hiquiFont" panose="02000000000000000000" pitchFamily="2" charset="0"/>
              </a:rPr>
              <a:t>CONTENIDOS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123728" y="620688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ChiquiFont" panose="02000000000000000000" pitchFamily="2" charset="0"/>
              </a:rPr>
              <a:t>MATEMÁTICAS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582341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u="sng" dirty="0">
                <a:solidFill>
                  <a:srgbClr val="FF0000"/>
                </a:solidFill>
              </a:rPr>
              <a:t>BLOQUE 5: ESTADÍSTICA Y PROBABILIDAD</a:t>
            </a:r>
            <a:r>
              <a:rPr lang="es-ES" u="sng" dirty="0">
                <a:solidFill>
                  <a:srgbClr val="FF0000"/>
                </a:solidFill>
              </a:rPr>
              <a:t> </a:t>
            </a:r>
            <a:endParaRPr lang="es-ES" u="sng" dirty="0" smtClean="0">
              <a:solidFill>
                <a:srgbClr val="FF0000"/>
              </a:solidFill>
            </a:endParaRPr>
          </a:p>
          <a:p>
            <a:pPr algn="just" fontAlgn="base"/>
            <a:endParaRPr lang="es-ES" u="sng" dirty="0"/>
          </a:p>
          <a:p>
            <a:pPr marL="176213" indent="-176213" algn="just" fontAlgn="base"/>
            <a:r>
              <a:rPr lang="es-ES" dirty="0" smtClean="0"/>
              <a:t>- </a:t>
            </a:r>
            <a:r>
              <a:rPr lang="es-ES" b="1" dirty="0"/>
              <a:t>Gráficos y parámetros estadísticos</a:t>
            </a:r>
            <a:r>
              <a:rPr lang="es-ES" dirty="0"/>
              <a:t>. Recogida y clasificación de datos cualitativos y cuantitativos. </a:t>
            </a:r>
            <a:r>
              <a:rPr lang="es-ES" b="1" dirty="0"/>
              <a:t>Construcción de tablas de frecuencias absolutas y relativas</a:t>
            </a:r>
            <a:r>
              <a:rPr lang="es-ES" dirty="0"/>
              <a:t>. Iniciación intuitiva a las medidas de centralización: </a:t>
            </a:r>
            <a:r>
              <a:rPr lang="es-ES" b="1" dirty="0"/>
              <a:t>la media aritmética, la moda y el rango</a:t>
            </a:r>
            <a:r>
              <a:rPr lang="es-ES" dirty="0"/>
              <a:t>. Aplicaciones a situaciones familiares. -</a:t>
            </a:r>
          </a:p>
          <a:p>
            <a:pPr marL="176213" indent="-176213" algn="just" fontAlgn="base"/>
            <a:r>
              <a:rPr lang="es-ES" dirty="0" smtClean="0"/>
              <a:t>- </a:t>
            </a:r>
            <a:r>
              <a:rPr lang="es-ES" b="1" dirty="0" smtClean="0"/>
              <a:t>Realización </a:t>
            </a:r>
            <a:r>
              <a:rPr lang="es-ES" b="1" dirty="0"/>
              <a:t>e interpretación de gráficos sencillos: diagramas de barras, poligonales y sectoriales.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Análisis crítico de las informaciones </a:t>
            </a:r>
            <a:r>
              <a:rPr lang="es-ES" dirty="0"/>
              <a:t>que se presentan mediante gráficos estadísticos.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693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4838704" cy="838200"/>
          </a:xfrm>
        </p:spPr>
        <p:txBody>
          <a:bodyPr>
            <a:noAutofit/>
          </a:bodyPr>
          <a:lstStyle/>
          <a:p>
            <a:r>
              <a:rPr lang="es-ES_tradnl" sz="6600" dirty="0" smtClean="0">
                <a:latin typeface="ChiquiFont" panose="02000000000000000000" pitchFamily="2" charset="0"/>
              </a:rPr>
              <a:t>CONTENIDOS</a:t>
            </a:r>
            <a:endParaRPr lang="es-ES" sz="6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967396" y="188640"/>
            <a:ext cx="41662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500" cap="all" dirty="0" smtClean="0">
                <a:solidFill>
                  <a:srgbClr val="FF33CC"/>
                </a:solidFill>
                <a:effectLst>
                  <a:reflection blurRad="12700" stA="48000" endA="300" endPos="55000" dir="5400000" sy="-90000" algn="bl" rotWithShape="0"/>
                </a:effectLst>
                <a:latin typeface="ChiquiFont" panose="02000000000000000000" pitchFamily="2" charset="0"/>
                <a:ea typeface="+mj-ea"/>
                <a:cs typeface="+mj-cs"/>
              </a:rPr>
              <a:t>ED. ARTÍSTICA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11560" y="148478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u="sng" dirty="0">
                <a:solidFill>
                  <a:srgbClr val="FF33CC"/>
                </a:solidFill>
              </a:rPr>
              <a:t>EDUCACIÓN PLÁSTICA </a:t>
            </a:r>
            <a:r>
              <a:rPr lang="es-ES" b="1" u="sng" dirty="0" smtClean="0">
                <a:solidFill>
                  <a:srgbClr val="FF33CC"/>
                </a:solidFill>
              </a:rPr>
              <a:t> BLOQUE </a:t>
            </a:r>
            <a:r>
              <a:rPr lang="es-ES" b="1" u="sng" dirty="0">
                <a:solidFill>
                  <a:srgbClr val="FF33CC"/>
                </a:solidFill>
              </a:rPr>
              <a:t>1. EDUCACIÓN </a:t>
            </a:r>
            <a:r>
              <a:rPr lang="es-ES" b="1" u="sng" dirty="0" smtClean="0">
                <a:solidFill>
                  <a:srgbClr val="FF33CC"/>
                </a:solidFill>
              </a:rPr>
              <a:t>AUDIOVISUAL</a:t>
            </a:r>
          </a:p>
          <a:p>
            <a:pPr fontAlgn="base"/>
            <a:endParaRPr lang="es-ES" u="sng" dirty="0"/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Las imágenes en el contexto social y cultural</a:t>
            </a:r>
            <a:r>
              <a:rPr lang="es-ES" dirty="0"/>
              <a:t>. Interpretación, valoración y comentarios de la información que proporcionan. Diferenciación y clasificación de imágenes fijas y en movimiento. Elementos plásticos presentes en el entorno.</a:t>
            </a:r>
          </a:p>
          <a:p>
            <a:pPr marL="176213" indent="-176213" algn="just" fontAlgn="base"/>
            <a:r>
              <a:rPr lang="es-ES" dirty="0"/>
              <a:t> - </a:t>
            </a:r>
            <a:r>
              <a:rPr lang="es-ES" b="1" dirty="0"/>
              <a:t>El cine</a:t>
            </a:r>
            <a:r>
              <a:rPr lang="es-ES" dirty="0"/>
              <a:t>. Establecimiento de un orden o pauta para seguir el proceso de observación y clasificación. El cine de animación. </a:t>
            </a:r>
            <a:r>
              <a:rPr lang="es-ES" dirty="0" smtClean="0"/>
              <a:t>La </a:t>
            </a:r>
            <a:r>
              <a:rPr lang="es-ES" dirty="0"/>
              <a:t>secuenciación de imágenes fijas y en movimiento. El cómic y la animación. La fotografía y el cine.</a:t>
            </a:r>
          </a:p>
          <a:p>
            <a:pPr marL="176213" indent="-176213" algn="just" fontAlgn="base"/>
            <a:r>
              <a:rPr lang="es-ES" dirty="0" smtClean="0"/>
              <a:t>- </a:t>
            </a:r>
            <a:r>
              <a:rPr lang="es-ES" b="1" dirty="0" smtClean="0"/>
              <a:t>La </a:t>
            </a:r>
            <a:r>
              <a:rPr lang="es-ES" b="1" dirty="0"/>
              <a:t>composición plástica utilizando imágenes en movimiento</a:t>
            </a:r>
            <a:r>
              <a:rPr lang="es-ES" dirty="0"/>
              <a:t>. El montaje audiovisual como recurso creativo. Las técnicas de animación. El videoclip y el cortometraje.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Los recursos digitales para la creación de obras artísticas</a:t>
            </a:r>
            <a:r>
              <a:rPr lang="es-ES" dirty="0"/>
              <a:t>: búsqueda, creación, tratamiento, diseño y animación de imágenes, y difusión de los trabajos elaborados.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Los documentos propios de la comunicación artística. Preparación de carteles y guías.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La imagen en los medios y TIC</a:t>
            </a:r>
            <a:r>
              <a:rPr lang="es-ES" dirty="0"/>
              <a:t>. Análisis y valoración de la intención comunicativa de los nuevos códigos audiovisuales. El uso responsable de las TIC.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20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17894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20787" y="8946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dirty="0" smtClean="0">
                <a:latin typeface="ChiquiFont" panose="02000000000000000000" pitchFamily="2" charset="0"/>
              </a:rPr>
              <a:t>competencias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662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3456384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381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23"/>
            <a:ext cx="3838683" cy="689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028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46"/>
            <a:ext cx="359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828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46" y="0"/>
            <a:ext cx="39357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620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"/>
            <a:ext cx="3744416" cy="69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852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17" y="621107"/>
            <a:ext cx="3140968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4" y="2018815"/>
            <a:ext cx="4876799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03" y="4271477"/>
            <a:ext cx="3932150" cy="22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897355" y="23847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EUROPA</a:t>
            </a:r>
            <a:endParaRPr lang="es-ES" sz="36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31640" y="1545260"/>
            <a:ext cx="23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EMPRESA</a:t>
            </a:r>
            <a:endParaRPr lang="es-ES" sz="36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71435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PALABRAS CLAVE</a:t>
            </a:r>
            <a:endParaRPr lang="es-ES" b="1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721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1"/>
            <a:ext cx="375267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31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84" y="0"/>
            <a:ext cx="4470989" cy="688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180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" y="213285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600" dirty="0" smtClean="0">
                <a:latin typeface="Forte" panose="03060902040502070203" pitchFamily="66" charset="0"/>
              </a:rPr>
              <a:t>Criterios y estándares de evaluación</a:t>
            </a:r>
            <a:endParaRPr lang="es-ES" dirty="0">
              <a:latin typeface="Forte" panose="03060902040502070203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47" y="153895"/>
            <a:ext cx="2232248" cy="2250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900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20688"/>
            <a:ext cx="3714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Forte" panose="03060902040502070203" pitchFamily="66" charset="0"/>
              </a:rPr>
              <a:t>Criterios y estándares de evaluación</a:t>
            </a:r>
            <a:endParaRPr lang="es-ES" dirty="0">
              <a:latin typeface="Forte" panose="03060902040502070203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56176" y="272258"/>
            <a:ext cx="2758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400" dirty="0" smtClean="0">
                <a:solidFill>
                  <a:srgbClr val="7030A0"/>
                </a:solidFill>
                <a:latin typeface="Forte" panose="03060902040502070203" pitchFamily="66" charset="0"/>
              </a:rPr>
              <a:t>C. Sociales</a:t>
            </a:r>
            <a:endParaRPr lang="es-ES" sz="4400" dirty="0">
              <a:solidFill>
                <a:srgbClr val="7030A0"/>
              </a:solidFill>
              <a:latin typeface="Forte" panose="03060902040502070203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2865" y="1502688"/>
            <a:ext cx="84198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/>
              <a:t>2. Reconocer las actividades económicas y los sectores de producción de España y Europa.</a:t>
            </a:r>
            <a:endParaRPr lang="es-ES" dirty="0"/>
          </a:p>
          <a:p>
            <a:pPr algn="just" fontAlgn="base"/>
            <a:r>
              <a:rPr lang="es-ES" dirty="0"/>
              <a:t>2.1. Identifica los tres sectores de actividades económicas y clasifica distintas actividades según el grupo al que pertenecen. </a:t>
            </a:r>
          </a:p>
          <a:p>
            <a:pPr algn="just" fontAlgn="base"/>
            <a:r>
              <a:rPr lang="es-ES" dirty="0"/>
              <a:t>2.2. Explica las actividades relevantes de los sectores primario, secundario y terciario en España y Europa y sus localizaciones en los territorios </a:t>
            </a:r>
            <a:r>
              <a:rPr lang="es-ES" dirty="0" smtClean="0"/>
              <a:t>correspondientes.</a:t>
            </a:r>
          </a:p>
          <a:p>
            <a:pPr algn="just" fontAlgn="base"/>
            <a:endParaRPr lang="es-ES_tradnl" dirty="0"/>
          </a:p>
          <a:p>
            <a:pPr algn="just" fontAlgn="base"/>
            <a:r>
              <a:rPr lang="es-ES" b="1" dirty="0"/>
              <a:t>3. Explicar las características esenciales de una empresa, especificando las diferentes actividades y formas de organización que pueden desarrollar distinguiendo entre los distintos tipos de empresas y comprender los beneficios que ofrece el espíritu emprendedor.</a:t>
            </a:r>
            <a:endParaRPr lang="es-ES" dirty="0"/>
          </a:p>
          <a:p>
            <a:pPr algn="just" fontAlgn="base"/>
            <a:r>
              <a:rPr lang="es-ES" dirty="0"/>
              <a:t>3.1. Identifica diferentes tipos de empresa según su tamaño y el sector económico al que pertenecen las actividades que desarrollan.</a:t>
            </a:r>
          </a:p>
          <a:p>
            <a:pPr algn="just" fontAlgn="base"/>
            <a:r>
              <a:rPr lang="es-ES" dirty="0"/>
              <a:t>3.2. Describe diversas formas de organización empresarial. </a:t>
            </a:r>
          </a:p>
          <a:p>
            <a:pPr algn="just" fontAlgn="base"/>
            <a:r>
              <a:rPr lang="es-ES" dirty="0"/>
              <a:t>3.3. Define términos sencillos relacionados con el mundo de la empresa y la economía, ilustrando las definiciones con ejemplos.</a:t>
            </a:r>
          </a:p>
          <a:p>
            <a:pPr algn="just" fontAlgn="base"/>
            <a:r>
              <a:rPr lang="es-ES" dirty="0"/>
              <a:t>3.4. Desarrolla la creatividad y valora la capacidad emprendedora de los miembros de una sociedad</a:t>
            </a:r>
          </a:p>
          <a:p>
            <a:pPr fontAlgn="base"/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021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305342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/>
              <a:t>4. Explicar las características que tienen en el mundo actual las comunicaciones, los medios de transporte y las nuevas actividades económicas relacionadas con la producción de bienes y servicios, especificando los cambios que han supuesto para la vida humana.</a:t>
            </a:r>
            <a:endParaRPr lang="es-ES" dirty="0"/>
          </a:p>
          <a:p>
            <a:pPr algn="just" fontAlgn="base"/>
            <a:r>
              <a:rPr lang="es-ES" dirty="0"/>
              <a:t>4.1. Describe cuáles son las actividades destinadas a ofrecer servicios a la sociedad. </a:t>
            </a:r>
          </a:p>
          <a:p>
            <a:pPr algn="just" fontAlgn="base"/>
            <a:r>
              <a:rPr lang="es-ES" dirty="0"/>
              <a:t>4.2. Identifica los principales productos que exporta e importa Castilla y León, España y </a:t>
            </a:r>
            <a:r>
              <a:rPr lang="es-ES" dirty="0" smtClean="0"/>
              <a:t>Europa.</a:t>
            </a:r>
          </a:p>
          <a:p>
            <a:pPr algn="just" fontAlgn="base"/>
            <a:r>
              <a:rPr lang="es-ES" dirty="0" smtClean="0"/>
              <a:t>4.3</a:t>
            </a:r>
            <a:r>
              <a:rPr lang="es-ES" dirty="0"/>
              <a:t>. Explica cómo la introducción de nuevas actividades económicas relacionadas con la producción de bienes y servicios ha supuesto cambios para la vida humana.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53127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20688"/>
            <a:ext cx="3714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Forte" panose="03060902040502070203" pitchFamily="66" charset="0"/>
              </a:rPr>
              <a:t>Criterios y estándares de evaluación</a:t>
            </a:r>
            <a:endParaRPr lang="es-ES" dirty="0">
              <a:latin typeface="Forte" panose="03060902040502070203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610116" y="272258"/>
            <a:ext cx="1850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400" dirty="0" smtClean="0">
                <a:solidFill>
                  <a:srgbClr val="0070C0"/>
                </a:solidFill>
                <a:latin typeface="Forte" panose="03060902040502070203" pitchFamily="66" charset="0"/>
              </a:rPr>
              <a:t>Lengua</a:t>
            </a:r>
            <a:endParaRPr lang="es-ES" sz="44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4430" y="119675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>
                <a:solidFill>
                  <a:srgbClr val="0070C0"/>
                </a:solidFill>
              </a:rPr>
              <a:t>BLOQUE 1. COMUNICACIÓN ORAL, HABLAR Y ESCUCHAR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10932" y="1767271"/>
            <a:ext cx="81820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/>
              <a:t>9. Producir textos orales breves y sencillos de los géneros más habituales y directamente relacionados con las actividades del aula, imitando modelos: narrativos, descriptivos argumentativos, expositivos, instructivos, informativos y persuasivos.</a:t>
            </a:r>
            <a:endParaRPr lang="es-ES" dirty="0"/>
          </a:p>
          <a:p>
            <a:pPr algn="just" fontAlgn="base"/>
            <a:r>
              <a:rPr lang="es-ES" dirty="0"/>
              <a:t>9.1 Reproduce comprensiblemente textos orales sencillos y breves imitando modelos.</a:t>
            </a:r>
          </a:p>
          <a:p>
            <a:pPr algn="just" fontAlgn="base"/>
            <a:r>
              <a:rPr lang="es-ES" dirty="0"/>
              <a:t>9.2 Recuerda algunas ideas básicas de un texto escuchado y las expresa oralmente en respuesta a preguntas directas. </a:t>
            </a:r>
          </a:p>
          <a:p>
            <a:pPr algn="just" fontAlgn="base"/>
            <a:r>
              <a:rPr lang="es-ES" dirty="0"/>
              <a:t>9.3 Organiza y planifica el discurso adecuándose a la situación de comunicación y a las diferentes necesidades comunicativas (narrar, describir, informarse, dialogar) utilizando los recursos lingüísticos pertinentes.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55157" y="5203686"/>
            <a:ext cx="4348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BLOQUE 2. COMUNICACIÓN ESCRITA: LEER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55157" y="5735582"/>
            <a:ext cx="8153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/>
              <a:t>6. Utilizar y seleccionar información en diferentes fuentes y soportes, para recoger información, ampliar conocimientos y aplicarlos en trabajos personales. </a:t>
            </a:r>
            <a:endParaRPr lang="es-ES" dirty="0"/>
          </a:p>
          <a:p>
            <a:pPr fontAlgn="base"/>
            <a:r>
              <a:rPr lang="es-ES" dirty="0"/>
              <a:t>6.1. Produce esquemas a partir de textos expositivos. </a:t>
            </a: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735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19675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dirty="0"/>
              <a:t>6.2. Utiliza estrategias de localización de recursos e información para reforzar o ampliar su aprendizaje de forma autónoma. </a:t>
            </a:r>
          </a:p>
          <a:p>
            <a:pPr algn="just" fontAlgn="base"/>
            <a:r>
              <a:rPr lang="es-ES" dirty="0"/>
              <a:t>6.3. Recoge la información que proporcionan los textos expositivos para identificar los valores que transmiten esos textos.</a:t>
            </a:r>
          </a:p>
          <a:p>
            <a:pPr algn="just" fontAlgn="base"/>
            <a:r>
              <a:rPr lang="es-ES" b="1" dirty="0"/>
              <a:t>7. Elaborar proyectos documentales sencillos.</a:t>
            </a:r>
            <a:endParaRPr lang="es-ES" dirty="0"/>
          </a:p>
          <a:p>
            <a:pPr algn="just" fontAlgn="base"/>
            <a:r>
              <a:rPr lang="es-ES" dirty="0"/>
              <a:t>7.1. Localiza información para realizar sencillos proyectos documentales.</a:t>
            </a:r>
          </a:p>
          <a:p>
            <a:pPr algn="just" fontAlgn="base"/>
            <a:r>
              <a:rPr lang="es-ES" b="1" dirty="0"/>
              <a:t>10. Utilizar las TIC de modo eficiente y responsable para la búsqueda y tratamiento de la información.</a:t>
            </a:r>
            <a:endParaRPr lang="es-ES" dirty="0"/>
          </a:p>
          <a:p>
            <a:pPr algn="just" fontAlgn="base"/>
            <a:r>
              <a:rPr lang="es-ES" dirty="0"/>
              <a:t>10.1. Sabe utilizar los medios informáticos para obtener información. </a:t>
            </a:r>
          </a:p>
          <a:p>
            <a:pPr algn="just" fontAlgn="base"/>
            <a:r>
              <a:rPr lang="es-ES" dirty="0"/>
              <a:t>10.2. Es capaz de interpretar la información y hacer un resumen de la misma.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42930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BLOQUE 3. COMUNICACIÓN ESCRITA: ESCRIBIR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93324" y="4868095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/>
              <a:t>1. Producir textos con diferentes intenciones comunicativas con coherencia, respetando su estructura y aplicando las reglas ortográficas, cuidando la caligrafía, el orden y la presentación. Teniendo en cuenta la audiencia a la que se dirige. </a:t>
            </a:r>
            <a:endParaRPr lang="es-ES" dirty="0"/>
          </a:p>
          <a:p>
            <a:pPr algn="just" fontAlgn="base"/>
            <a:r>
              <a:rPr lang="es-ES" dirty="0"/>
              <a:t>1.1. Escribe, en diferentes soportes, textos propios del ámbito de la vida cotidiana: diarios, cartas, etc. imitando textos modelo. 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15376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69617" y="1432543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dirty="0"/>
              <a:t>1.2. Escribe textos usando el registro adecuado, organizando las ideas con claridad, enlazando enunciados y respetando las normas gramaticales y ortográficas estudiadas. </a:t>
            </a:r>
          </a:p>
          <a:p>
            <a:pPr algn="just" fontAlgn="base"/>
            <a:r>
              <a:rPr lang="es-ES" dirty="0"/>
              <a:t>1.4. Aplica la ortografía correctamente así como los signos de puntuación y las reglas de acentuación. </a:t>
            </a:r>
          </a:p>
          <a:p>
            <a:pPr algn="just" fontAlgn="base"/>
            <a:r>
              <a:rPr lang="es-ES" dirty="0"/>
              <a:t>1.5. Presenta con precisión, claridad, orden y buena caligrafía los escritos.</a:t>
            </a:r>
          </a:p>
          <a:p>
            <a:pPr algn="just" fontAlgn="base"/>
            <a:r>
              <a:rPr lang="es-ES" b="1" dirty="0"/>
              <a:t>2. Aplicar todas las fases del proceso de escritura en la producción de textos escritos de distinta índole: planificación, revisión y reescritura, con la ayuda de guías, en las producciones propias y ajenas. </a:t>
            </a:r>
            <a:endParaRPr lang="es-ES" dirty="0"/>
          </a:p>
          <a:p>
            <a:pPr algn="just" fontAlgn="base"/>
            <a:r>
              <a:rPr lang="es-ES" dirty="0"/>
              <a:t>2.1. Planifica y redacta textos siguiendo unos pasos: planificación, redacción, revisión y mejora.</a:t>
            </a:r>
          </a:p>
          <a:p>
            <a:pPr algn="just" fontAlgn="base"/>
            <a:r>
              <a:rPr lang="es-ES" b="1" dirty="0"/>
              <a:t>4. Elaborar proyectos individuales o colectivos sobre diferentes temas del área. </a:t>
            </a:r>
            <a:endParaRPr lang="es-ES" dirty="0"/>
          </a:p>
          <a:p>
            <a:pPr algn="just" fontAlgn="base"/>
            <a:r>
              <a:rPr lang="es-ES" dirty="0"/>
              <a:t>4.1. Elabora textos que permiten progresar en la autonomía para aprender, emplea estrategias de búsqueda y selección de la información: tomar notas, esquemas, descripciones y explicaciones. </a:t>
            </a:r>
          </a:p>
          <a:p>
            <a:pPr algn="just" fontAlgn="base"/>
            <a:r>
              <a:rPr lang="es-ES" dirty="0"/>
              <a:t>4.2. Resume el contenido de textos recogiendo las ideas fundamentales, evitando parafrasear el texto y utilizando una expresión personal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66332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48478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/>
              <a:t>6. Utilizar las TIC de modo eficiente y responsable para presentar sus producciones.</a:t>
            </a:r>
            <a:endParaRPr lang="es-ES" dirty="0"/>
          </a:p>
          <a:p>
            <a:pPr algn="just" fontAlgn="base"/>
            <a:r>
              <a:rPr lang="es-ES" dirty="0"/>
              <a:t>6.1. Utiliza adecuadamente, con supervisión, los programas informáticos de búsqueda de información. </a:t>
            </a:r>
          </a:p>
          <a:p>
            <a:pPr algn="just" fontAlgn="base"/>
            <a:r>
              <a:rPr lang="es-ES" dirty="0"/>
              <a:t>6.2. Utiliza los procesadores de textos para mejorar sus producciones escritas, ampliar su vocabulario y mejorar su competencia ortográfica.</a:t>
            </a:r>
          </a:p>
          <a:p>
            <a:pPr algn="just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39552" y="379310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BLOQUE 4. CONOCIMIENTO DE LA LENGUA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8072" y="4437112"/>
            <a:ext cx="80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4. Desarrollar las destrezas y competencias lingüísticas a través del uso de la lengua.</a:t>
            </a:r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78075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20688"/>
            <a:ext cx="3714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Forte" panose="03060902040502070203" pitchFamily="66" charset="0"/>
              </a:rPr>
              <a:t>Criterios y estándares de evaluación</a:t>
            </a:r>
            <a:endParaRPr lang="es-ES" dirty="0">
              <a:latin typeface="Forte" panose="03060902040502070203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42107" y="272258"/>
            <a:ext cx="3401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400" dirty="0" smtClean="0">
                <a:solidFill>
                  <a:srgbClr val="FF0000"/>
                </a:solidFill>
                <a:latin typeface="Forte" panose="03060902040502070203" pitchFamily="66" charset="0"/>
              </a:rPr>
              <a:t>Matemáticas</a:t>
            </a:r>
            <a:endParaRPr lang="es-ES" sz="44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1313337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BLOQUE 5. ESTADÍSTICA Y PROBABILIDAD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3688" y="1695888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/>
              <a:t>1. Realizar, leer e interpretar representaciones gráficas de un conjunto de datos relativos al entorno inmediato. </a:t>
            </a:r>
            <a:endParaRPr lang="es-ES" dirty="0"/>
          </a:p>
          <a:p>
            <a:pPr algn="just" fontAlgn="base"/>
            <a:r>
              <a:rPr lang="es-ES" dirty="0"/>
              <a:t>1.1 Interpreta datos, realiza tablas y utiliza diferentes gráficos para su representación, con la información obtenida en su entorno. </a:t>
            </a:r>
          </a:p>
          <a:p>
            <a:pPr algn="just" fontAlgn="base"/>
            <a:r>
              <a:rPr lang="es-ES" dirty="0"/>
              <a:t>1.2 Recoge y clasifica datos cuantitativos, de situaciones de su entorno, utilizándolos para construir tablas de frecuencias absolutas y relativas.</a:t>
            </a:r>
          </a:p>
          <a:p>
            <a:pPr algn="just" fontAlgn="base"/>
            <a:endParaRPr lang="es-ES" dirty="0"/>
          </a:p>
          <a:p>
            <a:pPr algn="just" fontAlgn="base"/>
            <a:r>
              <a:rPr lang="es-ES" b="1" dirty="0"/>
              <a:t>2. Recoger y registrar una información cuantificable, utilizando algunos recursos sencillos de representación gráfica: tablas de datos, bloques de barras, diagramas lineales... comunicando la información.</a:t>
            </a:r>
            <a:endParaRPr lang="es-ES" dirty="0"/>
          </a:p>
          <a:p>
            <a:pPr algn="just" fontAlgn="base"/>
            <a:r>
              <a:rPr lang="es-ES" dirty="0"/>
              <a:t>2.1 Aplica de forma intuitiva a situaciones familiares las medidas de centralización: la media aritmética, la moda y el rango. </a:t>
            </a:r>
          </a:p>
          <a:p>
            <a:pPr algn="just" fontAlgn="base"/>
            <a:r>
              <a:rPr lang="es-ES" dirty="0"/>
              <a:t>2.2 Realiza análisis crítico y argumentado sobre las informaciones que se presentan mediante gráficos estadísticos.</a:t>
            </a:r>
          </a:p>
          <a:p>
            <a:pPr algn="just" fontAlgn="base"/>
            <a:r>
              <a:rPr lang="es-ES" dirty="0"/>
              <a:t/>
            </a:r>
            <a:br>
              <a:rPr lang="es-ES" dirty="0"/>
            </a:br>
            <a:r>
              <a:rPr lang="es-ES" b="1" dirty="0" smtClean="0"/>
              <a:t>5</a:t>
            </a:r>
            <a:r>
              <a:rPr lang="es-ES" b="1" dirty="0"/>
              <a:t>. Utilizar las TIC con contenidos relacionados con el tratamiento de la información.</a:t>
            </a:r>
            <a:endParaRPr lang="es-ES" dirty="0"/>
          </a:p>
          <a:p>
            <a:pPr algn="just" fontAlgn="base"/>
            <a:r>
              <a:rPr lang="es-ES" dirty="0"/>
              <a:t>5.1 Usa las TIC con contenidos relacionados con el tratamiento de la información.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896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948"/>
            <a:ext cx="5339577" cy="537305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619672" y="332656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000" b="1" dirty="0" smtClean="0">
                <a:solidFill>
                  <a:srgbClr val="00B050"/>
                </a:solidFill>
                <a:latin typeface="Colonna MT" panose="04020805060202030203" pitchFamily="82" charset="0"/>
              </a:rPr>
              <a:t>FERIA DE TURISMO: ECOEUROPA</a:t>
            </a:r>
            <a:endParaRPr lang="es-ES" sz="5000" b="1" dirty="0">
              <a:solidFill>
                <a:srgbClr val="00B050"/>
              </a:solidFill>
              <a:latin typeface="Colonna MT" panose="04020805060202030203" pitchFamily="82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5646081" y="3055350"/>
            <a:ext cx="288032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latin typeface="ChiquiFont" panose="02000000000000000000" pitchFamily="2" charset="0"/>
              </a:rPr>
              <a:t>PRODUCTO FINAL</a:t>
            </a:r>
            <a:endParaRPr lang="es-ES" sz="3600" dirty="0">
              <a:latin typeface="ChiquiFont" panose="02000000000000000000" pitchFamily="2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SANDRA M. MARTÍN SÁNCHEZ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768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20688"/>
            <a:ext cx="3714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latin typeface="Forte" panose="03060902040502070203" pitchFamily="66" charset="0"/>
              </a:rPr>
              <a:t>Criterios y estándares de evaluación</a:t>
            </a:r>
            <a:endParaRPr lang="es-ES" dirty="0">
              <a:latin typeface="Forte" panose="03060902040502070203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11451" y="272258"/>
            <a:ext cx="30632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400" dirty="0" smtClean="0">
                <a:solidFill>
                  <a:srgbClr val="FF33CC"/>
                </a:solidFill>
                <a:latin typeface="Forte" panose="03060902040502070203" pitchFamily="66" charset="0"/>
              </a:rPr>
              <a:t>Ed. Artística</a:t>
            </a:r>
            <a:endParaRPr lang="es-ES" sz="4400" dirty="0">
              <a:solidFill>
                <a:srgbClr val="FF33CC"/>
              </a:solidFill>
              <a:latin typeface="Forte" panose="03060902040502070203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1366" y="1372126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33CC"/>
                </a:solidFill>
              </a:rPr>
              <a:t>BLOQUE 1. EDUCACIÓN AUDIOVISUAL</a:t>
            </a:r>
            <a:endParaRPr lang="es-ES" dirty="0">
              <a:solidFill>
                <a:srgbClr val="FF33CC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1366" y="1988840"/>
            <a:ext cx="8103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/>
              <a:t>3. Utilizar las TIC de manera responsable para la búsqueda, creación y difusión de imágenes fijas y en movimiento.</a:t>
            </a:r>
            <a:endParaRPr lang="es-ES" dirty="0"/>
          </a:p>
          <a:p>
            <a:pPr algn="just" fontAlgn="base"/>
            <a:r>
              <a:rPr lang="es-ES" dirty="0"/>
              <a:t>3.1 Maneja programas informáticos sencillos de elaboración y retoque de imágenes digitales (copiar, cortar, pegar, modificar tamaño, color, brillo, contraste…) que le sirvan para la ilustración de trabajos con textos.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87320" y="3789040"/>
            <a:ext cx="369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33CC"/>
                </a:solidFill>
              </a:rPr>
              <a:t>BLOQUE 2. EXPRESIÓN ARTÍSTICA</a:t>
            </a:r>
            <a:endParaRPr lang="es-ES" dirty="0">
              <a:solidFill>
                <a:srgbClr val="FF33CC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99458" y="4178524"/>
            <a:ext cx="8017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/>
              <a:t>3. Realizar producciones plásticas siguiendo pautas elementales del proceso creativo, experimentando, reconociendo y diferenciando la expresividad de los diferentes materiales y técnicas pictóricas y eligiendo las más adecuadas para la realización de la obra planeada, disfrutando tanto del proceso de elaboración como del resultado final.</a:t>
            </a:r>
            <a:endParaRPr lang="es-ES" dirty="0"/>
          </a:p>
          <a:p>
            <a:pPr fontAlgn="base"/>
            <a:r>
              <a:rPr lang="es-ES" dirty="0"/>
              <a:t>3.1. Utiliza las técnicas </a:t>
            </a:r>
            <a:r>
              <a:rPr lang="es-ES" dirty="0" err="1"/>
              <a:t>dibujísticas</a:t>
            </a:r>
            <a:r>
              <a:rPr lang="es-ES" dirty="0"/>
              <a:t> y/o pictóricas más adecuadas para sus creaciones, manejando los materiales </a:t>
            </a:r>
            <a:r>
              <a:rPr lang="es-ES" dirty="0" err="1"/>
              <a:t>einstrumentos</a:t>
            </a:r>
            <a:r>
              <a:rPr lang="es-ES" dirty="0"/>
              <a:t> de manera adecuada, cuidando el material y el espacio de uso. </a:t>
            </a: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345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162623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dirty="0"/>
              <a:t>3.2 Lleva a cabo proyectos en grupo respetando las ideas de los demás y colaborando con las tareas que le hayan sido encomendadas. </a:t>
            </a:r>
          </a:p>
          <a:p>
            <a:pPr algn="just" fontAlgn="base"/>
            <a:r>
              <a:rPr lang="es-ES" dirty="0"/>
              <a:t>3.3. Explica con la terminología aprendida el propósito de sus trabajos y las características de los mismos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38268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70701" y="620688"/>
            <a:ext cx="290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 smtClean="0">
                <a:latin typeface="Forte" panose="03060902040502070203" pitchFamily="66" charset="0"/>
              </a:rPr>
              <a:t>Herramientas </a:t>
            </a:r>
            <a:r>
              <a:rPr lang="es-ES_tradnl" dirty="0">
                <a:latin typeface="Forte" panose="03060902040502070203" pitchFamily="66" charset="0"/>
              </a:rPr>
              <a:t>de evaluación</a:t>
            </a:r>
            <a:endParaRPr lang="es-ES" dirty="0">
              <a:latin typeface="Forte" panose="03060902040502070203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3962" y="1988840"/>
            <a:ext cx="731283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4400" b="1" dirty="0"/>
              <a:t>Portfolio del </a:t>
            </a:r>
            <a:r>
              <a:rPr lang="es-ES" sz="4400" b="1" dirty="0" smtClean="0"/>
              <a:t>alumno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4400" b="1" dirty="0" smtClean="0"/>
              <a:t>Pruebas escritas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4400" b="1" dirty="0" smtClean="0">
                <a:hlinkClick r:id="rId2" action="ppaction://hlinksldjump"/>
              </a:rPr>
              <a:t>Evaluación de competencias</a:t>
            </a:r>
            <a:endParaRPr lang="es-ES_tradnl" sz="4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4400" b="1" dirty="0" smtClean="0"/>
              <a:t>Rúbricas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4400" b="1" dirty="0" smtClean="0"/>
              <a:t>Portfolio del equipo</a:t>
            </a:r>
            <a:endParaRPr lang="es-ES" sz="44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921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7834989"/>
              </p:ext>
            </p:extLst>
          </p:nvPr>
        </p:nvGraphicFramePr>
        <p:xfrm>
          <a:off x="1475657" y="692691"/>
          <a:ext cx="6192686" cy="5688636"/>
        </p:xfrm>
        <a:graphic>
          <a:graphicData uri="http://schemas.openxmlformats.org/drawingml/2006/table">
            <a:tbl>
              <a:tblPr/>
              <a:tblGrid>
                <a:gridCol w="4938833"/>
                <a:gridCol w="313289"/>
                <a:gridCol w="313289"/>
                <a:gridCol w="313289"/>
                <a:gridCol w="313986"/>
              </a:tblGrid>
              <a:tr h="66861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800"/>
                        </a:spcAft>
                      </a:pPr>
                      <a:r>
                        <a:rPr lang="es-ES" sz="1700" b="1">
                          <a:solidFill>
                            <a:srgbClr val="FFFFFF"/>
                          </a:solidFill>
                          <a:effectLst/>
                          <a:latin typeface="Berlin Sans FB Demi"/>
                        </a:rPr>
                        <a:t>OMPETENCIA MATEMÁTICA Y COMPETENCIAS BÁSICAS EN CIENCIA Y TECNOLOGÍA</a:t>
                      </a: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4307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</a:t>
                      </a: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68614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Berlin Sans FB"/>
                        </a:rPr>
                        <a:t>Términos y conceptos matemáticos</a:t>
                      </a: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14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Berlin Sans FB"/>
                        </a:rPr>
                        <a:t>Estadística</a:t>
                      </a: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14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Berlin Sans FB"/>
                        </a:rPr>
                        <a:t>Números</a:t>
                      </a: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14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Berlin Sans FB"/>
                        </a:rPr>
                        <a:t>Representaciones matemáticas</a:t>
                      </a: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24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HACER</a:t>
                      </a: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68614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Berlin Sans FB"/>
                        </a:rPr>
                        <a:t>Analizar gráficos y representaciones matemáticas</a:t>
                      </a: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07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SER</a:t>
                      </a: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68614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  <a:latin typeface="Berlin Sans FB"/>
                        </a:rPr>
                        <a:t>Respetar los datos y su veracidad</a:t>
                      </a:r>
                      <a:endParaRPr lang="es-ES" sz="1700" dirty="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>
                          <a:effectLst/>
                          <a:latin typeface="Calibri"/>
                        </a:rPr>
                        <a:t/>
                      </a:r>
                      <a:br>
                        <a:rPr lang="es-ES" sz="1700">
                          <a:effectLst/>
                          <a:latin typeface="Calibri"/>
                        </a:rPr>
                      </a:br>
                      <a:endParaRPr lang="es-ES" sz="170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700" dirty="0">
                          <a:effectLst/>
                          <a:latin typeface="Calibri"/>
                        </a:rPr>
                        <a:t/>
                      </a:r>
                      <a:br>
                        <a:rPr lang="es-ES" sz="1700" dirty="0">
                          <a:effectLst/>
                          <a:latin typeface="Calibri"/>
                        </a:rPr>
                      </a:br>
                      <a:endParaRPr lang="es-ES" sz="1700" dirty="0">
                        <a:effectLst/>
                        <a:latin typeface="Calibri"/>
                      </a:endParaRPr>
                    </a:p>
                  </a:txBody>
                  <a:tcPr marL="43099" marR="430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79788" y="144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740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4174776"/>
              </p:ext>
            </p:extLst>
          </p:nvPr>
        </p:nvGraphicFramePr>
        <p:xfrm>
          <a:off x="1835696" y="548676"/>
          <a:ext cx="5544616" cy="5760647"/>
        </p:xfrm>
        <a:graphic>
          <a:graphicData uri="http://schemas.openxmlformats.org/drawingml/2006/table">
            <a:tbl>
              <a:tblPr/>
              <a:tblGrid>
                <a:gridCol w="4421980"/>
                <a:gridCol w="280503"/>
                <a:gridCol w="280503"/>
                <a:gridCol w="280503"/>
                <a:gridCol w="281127"/>
              </a:tblGrid>
              <a:tr h="41147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Berlin Sans FB Demi"/>
                        </a:rPr>
                        <a:t>SENTIDO DE LA INICIATIVA Y ESPÍRITU EMPRENDEDOR</a:t>
                      </a: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56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5737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Comprensión del funcionamiento de las sociedades y las organizaciones sindicales y empresariales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5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Diseño e implementación de un plan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2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Berlin Sans FB"/>
                        </a:rPr>
                        <a:t>Conocimiento de las oportunidades existentes para actividades personales , profesionales y comerciales</a:t>
                      </a: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37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HACER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1475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Capacidad de análisis, planificación , organización y gestión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5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Capacidad de adaptación al cambio y resolución de problemas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5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Saber comunicar , presentar, representar y negociar 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5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Hacer evaluación y auto-</a:t>
                      </a:r>
                      <a:r>
                        <a:rPr lang="es-ES" sz="1100">
                          <a:effectLst/>
                          <a:latin typeface="Berlin Sans FB, sans-serif"/>
                        </a:rPr>
                        <a:t>evaluación</a:t>
                      </a:r>
                      <a:endParaRPr lang="es-ES" sz="1100">
                        <a:effectLst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37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SER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1475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Actuar de forma creativa e imaginativa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5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Tener autoconocimiento y autoestima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2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Tener iniciativa , interés , proactividad e innovación, tanto en la vida privada y social como en la profesión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</a:rPr>
                        <a:t/>
                      </a:r>
                      <a:br>
                        <a:rPr lang="es-ES" sz="1100" dirty="0">
                          <a:effectLst/>
                          <a:latin typeface="Calibri"/>
                        </a:rPr>
                      </a:b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26177" marR="26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48661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7175757"/>
              </p:ext>
            </p:extLst>
          </p:nvPr>
        </p:nvGraphicFramePr>
        <p:xfrm>
          <a:off x="1619673" y="476672"/>
          <a:ext cx="5904654" cy="5904661"/>
        </p:xfrm>
        <a:graphic>
          <a:graphicData uri="http://schemas.openxmlformats.org/drawingml/2006/table">
            <a:tbl>
              <a:tblPr/>
              <a:tblGrid>
                <a:gridCol w="4709121"/>
                <a:gridCol w="298717"/>
                <a:gridCol w="298717"/>
                <a:gridCol w="298717"/>
                <a:gridCol w="299382"/>
              </a:tblGrid>
              <a:tr h="361122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Berlin Sans FB Demi"/>
                        </a:rPr>
                        <a:t>APRENDER A APRENDER</a:t>
                      </a: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1597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Berlin Sans FB"/>
                        </a:rPr>
                        <a:t>Los procesos implicados en el aprendizaje ( cómo se aprende)</a:t>
                      </a: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Conocimiento sobre lo que uno sabe y desconoce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El conocimiento de la disciplina y el contenido concreto de la tarea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Conocimiento sobre disciplinas estrategias posibles para afrontar tareas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89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HACER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Estrategias de planificación de resolución de una tarea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Estrategias de supervisión de las acciones que el estudiante está desarrollando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Estrategias de evaluación del resultado y del proceso que se ha llevado a cabo 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97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SER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Motivarse para aprender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Tener la necesidad y la curiosidad de aprender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Sentirse protagonistas del proceso y del resultado de su aprendizaje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9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Berlin Sans FB"/>
                        </a:rPr>
                        <a:t>Tener la percepción de auto- eficacia y confianza en si mismo</a:t>
                      </a: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/>
                        </a:rPr>
                        <a:t/>
                      </a:r>
                      <a:br>
                        <a:rPr lang="es-ES" sz="1100">
                          <a:effectLst/>
                          <a:latin typeface="Calibri"/>
                        </a:rPr>
                      </a:br>
                      <a:endParaRPr lang="es-ES" sz="110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</a:rPr>
                        <a:t/>
                      </a:r>
                      <a:br>
                        <a:rPr lang="es-ES" sz="1100" dirty="0">
                          <a:effectLst/>
                          <a:latin typeface="Calibri"/>
                        </a:rPr>
                      </a:br>
                      <a:endParaRPr lang="es-ES" sz="1100" dirty="0">
                        <a:effectLst/>
                        <a:latin typeface="Calibri"/>
                      </a:endParaRPr>
                    </a:p>
                  </a:txBody>
                  <a:tcPr marL="27523" marR="2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90390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6298854"/>
              </p:ext>
            </p:extLst>
          </p:nvPr>
        </p:nvGraphicFramePr>
        <p:xfrm>
          <a:off x="1115613" y="548680"/>
          <a:ext cx="7128794" cy="5904656"/>
        </p:xfrm>
        <a:graphic>
          <a:graphicData uri="http://schemas.openxmlformats.org/drawingml/2006/table">
            <a:tbl>
              <a:tblPr/>
              <a:tblGrid>
                <a:gridCol w="5685405"/>
                <a:gridCol w="360647"/>
                <a:gridCol w="360647"/>
                <a:gridCol w="360647"/>
                <a:gridCol w="361448"/>
              </a:tblGrid>
              <a:tr h="65700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800"/>
                        </a:spcAft>
                      </a:pPr>
                      <a:r>
                        <a:rPr lang="es-ES" b="1" dirty="0">
                          <a:solidFill>
                            <a:srgbClr val="FFFFFF"/>
                          </a:solidFill>
                          <a:effectLst/>
                          <a:latin typeface="Berlin Sans FB Demi"/>
                        </a:rPr>
                        <a:t>CONCIENCIA Y EXPRESIONES CULTURALES</a:t>
                      </a:r>
                      <a:endParaRPr lang="es-ES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3163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</a:t>
                      </a: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2651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dirty="0">
                          <a:effectLst/>
                          <a:latin typeface="Berlin Sans FB"/>
                        </a:rPr>
                        <a:t>Diferentes géneros y estilos de las bellas artes ( música, pintura, escultura, arquitectura, cine, literatura, fotografía, teatro, danza)</a:t>
                      </a:r>
                      <a:endParaRPr lang="es-ES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95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HACER</a:t>
                      </a: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0632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Berlin Sans FB"/>
                        </a:rPr>
                        <a:t>Desarrollar la iniciativa , la imaginación y la creatividad</a:t>
                      </a: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32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Berlin Sans FB"/>
                        </a:rPr>
                        <a:t>Ser capaz de emplear distintos materiales y técnicas en el diseño de proyectos</a:t>
                      </a: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63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SER</a:t>
                      </a: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06326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Berlin Sans FB"/>
                        </a:rPr>
                        <a:t>Valorar la libertad de expresión</a:t>
                      </a: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>
                          <a:effectLst/>
                          <a:latin typeface="Calibri"/>
                        </a:rPr>
                        <a:t/>
                      </a:r>
                      <a:br>
                        <a:rPr lang="es-ES">
                          <a:effectLst/>
                          <a:latin typeface="Calibri"/>
                        </a:rPr>
                      </a:br>
                      <a:endParaRPr lang="es-ES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dirty="0">
                          <a:effectLst/>
                          <a:latin typeface="Calibri"/>
                        </a:rPr>
                        <a:t/>
                      </a:r>
                      <a:br>
                        <a:rPr lang="es-ES" dirty="0">
                          <a:effectLst/>
                          <a:latin typeface="Calibri"/>
                        </a:rPr>
                      </a:br>
                      <a:endParaRPr lang="es-ES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dirty="0">
                          <a:effectLst/>
                          <a:latin typeface="Calibri"/>
                        </a:rPr>
                        <a:t/>
                      </a:r>
                      <a:br>
                        <a:rPr lang="es-ES" dirty="0">
                          <a:effectLst/>
                          <a:latin typeface="Calibri"/>
                        </a:rPr>
                      </a:br>
                      <a:endParaRPr lang="es-ES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3518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8216480"/>
              </p:ext>
            </p:extLst>
          </p:nvPr>
        </p:nvGraphicFramePr>
        <p:xfrm>
          <a:off x="1835697" y="404662"/>
          <a:ext cx="5328590" cy="5832647"/>
        </p:xfrm>
        <a:graphic>
          <a:graphicData uri="http://schemas.openxmlformats.org/drawingml/2006/table">
            <a:tbl>
              <a:tblPr/>
              <a:tblGrid>
                <a:gridCol w="4249695"/>
                <a:gridCol w="269574"/>
                <a:gridCol w="269574"/>
                <a:gridCol w="269574"/>
                <a:gridCol w="270173"/>
              </a:tblGrid>
              <a:tr h="41972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800"/>
                        </a:spcAft>
                      </a:pPr>
                      <a:r>
                        <a:rPr lang="es-ES" sz="1300" b="1" dirty="0">
                          <a:effectLst/>
                          <a:latin typeface="Berlin Sans FB Demi"/>
                        </a:rPr>
                        <a:t>COMPETENCIA DIGITAL</a:t>
                      </a:r>
                      <a:endParaRPr lang="es-ES" sz="1300" dirty="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7559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5119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  <a:latin typeface="Berlin Sans FB"/>
                        </a:rPr>
                        <a:t>Derechos y riesgos en el mundo digital</a:t>
                      </a:r>
                      <a:endParaRPr lang="es-ES" sz="1300" dirty="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119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Lenguaje específico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119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Principales aplicaciones informáticas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119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Fuentes de información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33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HACER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5119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Buscar , obtener y tratar información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119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Crear contenido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59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SER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72678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Tener actitud activa , crítica y realista hacia las tecnologías y los medios tecnológicos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678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Tener la curiosidad y la motivación por el aprendizaje y la mejora en el uso de las tecnologías.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  <a:latin typeface="Calibri"/>
                        </a:rPr>
                        <a:t/>
                      </a:r>
                      <a:br>
                        <a:rPr lang="es-ES" sz="1300" dirty="0">
                          <a:effectLst/>
                          <a:latin typeface="Calibri"/>
                        </a:rPr>
                      </a:br>
                      <a:endParaRPr lang="es-ES" sz="1300" dirty="0">
                        <a:effectLst/>
                        <a:latin typeface="Calibri"/>
                      </a:endParaRPr>
                    </a:p>
                  </a:txBody>
                  <a:tcPr marL="32384" marR="32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726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1887665"/>
              </p:ext>
            </p:extLst>
          </p:nvPr>
        </p:nvGraphicFramePr>
        <p:xfrm>
          <a:off x="1619669" y="404662"/>
          <a:ext cx="5976666" cy="6192689"/>
        </p:xfrm>
        <a:graphic>
          <a:graphicData uri="http://schemas.openxmlformats.org/drawingml/2006/table">
            <a:tbl>
              <a:tblPr/>
              <a:tblGrid>
                <a:gridCol w="4766551"/>
                <a:gridCol w="302361"/>
                <a:gridCol w="302361"/>
                <a:gridCol w="302361"/>
                <a:gridCol w="303032"/>
              </a:tblGrid>
              <a:tr h="41357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800"/>
                        </a:spcAft>
                      </a:pPr>
                      <a:r>
                        <a:rPr lang="es-ES" sz="1300" b="1" dirty="0">
                          <a:solidFill>
                            <a:srgbClr val="FFFFFF"/>
                          </a:solidFill>
                          <a:effectLst/>
                          <a:latin typeface="Berlin Sans FB Demi"/>
                        </a:rPr>
                        <a:t>COMPETENCIAS SOCIALES Y CÍVICAS</a:t>
                      </a:r>
                      <a:endParaRPr lang="es-ES" sz="1300" dirty="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2687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50748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Comprender los conceptos de igualdad, no discriminación entre mujeres y hombres, diferentes grupos étnicos o culturales , la sociedad y la cultura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61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Comprender las dimensiones intercultural y socieconómicas de las sociedades europeas 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87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HACER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88061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Saber comunicarse de una manera constructiva en distintos entornos y mostrar </a:t>
                      </a:r>
                      <a:r>
                        <a:rPr lang="es-ES" sz="1300">
                          <a:effectLst/>
                          <a:latin typeface="Berlin Sans FB, sans-serif"/>
                        </a:rPr>
                        <a:t>tolerancia</a:t>
                      </a:r>
                      <a:endParaRPr lang="es-ES" sz="1300">
                        <a:effectLst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74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Manifestar solidaridad e interés por resolver problemas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74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Participar en la toma de decisiones democráticas a todos los niveles 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87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SER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88061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Tener interés por el desarrollo socioeconómico y por su contribución a un mayor bienestar social 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74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Berlin Sans FB"/>
                        </a:rPr>
                        <a:t>Participar en la toma de decisiones democráticas a todos los niveles</a:t>
                      </a: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Calibri"/>
                        </a:rPr>
                        <a:t/>
                      </a:r>
                      <a:br>
                        <a:rPr lang="es-ES" sz="1300">
                          <a:effectLst/>
                          <a:latin typeface="Calibri"/>
                        </a:rPr>
                      </a:br>
                      <a:endParaRPr lang="es-ES" sz="130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  <a:latin typeface="Calibri"/>
                        </a:rPr>
                        <a:t/>
                      </a:r>
                      <a:br>
                        <a:rPr lang="es-ES" sz="1300" dirty="0">
                          <a:effectLst/>
                          <a:latin typeface="Calibri"/>
                        </a:rPr>
                      </a:br>
                      <a:endParaRPr lang="es-ES" sz="1300" dirty="0">
                        <a:effectLst/>
                        <a:latin typeface="Calibri"/>
                      </a:endParaRPr>
                    </a:p>
                  </a:txBody>
                  <a:tcPr marL="31015" marR="31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552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507216"/>
              </p:ext>
            </p:extLst>
          </p:nvPr>
        </p:nvGraphicFramePr>
        <p:xfrm>
          <a:off x="1835696" y="404664"/>
          <a:ext cx="5688632" cy="6192688"/>
        </p:xfrm>
        <a:graphic>
          <a:graphicData uri="http://schemas.openxmlformats.org/drawingml/2006/table">
            <a:tbl>
              <a:tblPr/>
              <a:tblGrid>
                <a:gridCol w="4967059"/>
                <a:gridCol w="180293"/>
                <a:gridCol w="180293"/>
                <a:gridCol w="180293"/>
                <a:gridCol w="180694"/>
              </a:tblGrid>
              <a:tr h="295088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80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effectLst/>
                          <a:latin typeface="Berlin Sans FB Demi"/>
                        </a:rPr>
                        <a:t>COMUNICACIÓN LINGÜÍSTICA</a:t>
                      </a:r>
                      <a:endParaRPr lang="es-ES" sz="900" dirty="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633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El vocabulario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Las funciones del lenguaje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La gramática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Principales características de los distintos estilos y registros de la lengua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Tipos de interacción verbal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La diversidad del lenguaje y de la comunicación en función del contexto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</a:rPr>
                        <a:t/>
                      </a:r>
                      <a:br>
                        <a:rPr lang="es-ES" sz="900" dirty="0">
                          <a:effectLst/>
                          <a:latin typeface="Calibri"/>
                        </a:rPr>
                      </a:br>
                      <a:endParaRPr lang="es-ES" sz="900" dirty="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33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HACER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Expresarse de forma oral en múltiples situaciones comunicativas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Expresarse de forma escrita en múltiples modalidades, formatos y soportes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Comprender distintos tipos de textos: buscar, recopilar y procesar informaciones 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30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Escuchar con la atención y el interés, controlando y adoptando su respuesta a los requisitos de la situación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33">
                <a:tc gridSpan="5"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Berlin Sans FB Demi"/>
                        </a:rPr>
                        <a:t>SABER SER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Estar dispuesto al dialogo crítico y constructivo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Reconocer el dialogo como herramienta primordial para la convivencia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Berlin Sans FB"/>
                        </a:rPr>
                        <a:t>Tener interés por la interacción con los demás</a:t>
                      </a: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67"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  <a:latin typeface="Berlin Sans FB"/>
                        </a:rPr>
                        <a:t>Ser consciente de la repercusión de la lengua en otras personas.</a:t>
                      </a:r>
                      <a:endParaRPr lang="es-ES" sz="900" dirty="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>
                          <a:effectLst/>
                          <a:latin typeface="Calibri"/>
                        </a:rPr>
                        <a:t/>
                      </a:r>
                      <a:br>
                        <a:rPr lang="es-ES" sz="900">
                          <a:effectLst/>
                          <a:latin typeface="Calibri"/>
                        </a:rPr>
                      </a:br>
                      <a:endParaRPr lang="es-ES" sz="90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80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</a:rPr>
                        <a:t/>
                      </a:r>
                      <a:br>
                        <a:rPr lang="es-ES" sz="900" dirty="0">
                          <a:effectLst/>
                          <a:latin typeface="Calibri"/>
                        </a:rPr>
                      </a:br>
                      <a:endParaRPr lang="es-ES" sz="900" dirty="0">
                        <a:effectLst/>
                        <a:latin typeface="Calibri"/>
                      </a:endParaRPr>
                    </a:p>
                  </a:txBody>
                  <a:tcPr marL="21797" marR="21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004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3179"/>
            <a:ext cx="6192688" cy="4621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6124" y="4869160"/>
            <a:ext cx="90730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1000" dirty="0" smtClean="0">
                <a:latin typeface="ChiquiFont" panose="02000000000000000000" pitchFamily="2" charset="0"/>
              </a:rPr>
              <a:t>contenidos</a:t>
            </a:r>
            <a:endParaRPr lang="es-ES" sz="110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971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71670" y="428604"/>
            <a:ext cx="5094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0" dirty="0" smtClean="0">
                <a:solidFill>
                  <a:srgbClr val="92D050"/>
                </a:solidFill>
                <a:latin typeface="Broadway" pitchFamily="82" charset="0"/>
              </a:rPr>
              <a:t>TAR</a:t>
            </a:r>
            <a:r>
              <a:rPr lang="es-ES_tradnl" sz="8000" dirty="0" smtClean="0">
                <a:solidFill>
                  <a:srgbClr val="00B0F0"/>
                </a:solidFill>
                <a:latin typeface="Broadway" pitchFamily="82" charset="0"/>
              </a:rPr>
              <a:t>EAS</a:t>
            </a:r>
            <a:endParaRPr lang="es-ES" sz="8000" dirty="0">
              <a:latin typeface="Broadway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1472" y="150017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2B2E38"/>
                </a:solidFill>
                <a:latin typeface="Agency FB" panose="020B0503020202020204" pitchFamily="34" charset="0"/>
                <a:ea typeface="Times New Roman" pitchFamily="18" charset="0"/>
                <a:cs typeface="Arial" pitchFamily="34" charset="0"/>
              </a:rPr>
              <a:t>SOMOS UNA </a:t>
            </a:r>
            <a:r>
              <a:rPr lang="es-ES" sz="2000" b="1" u="sng" dirty="0">
                <a:solidFill>
                  <a:srgbClr val="2B2E38"/>
                </a:solidFill>
                <a:latin typeface="Agency FB" panose="020B0503020202020204" pitchFamily="34" charset="0"/>
                <a:ea typeface="Times New Roman" pitchFamily="18" charset="0"/>
                <a:cs typeface="Arial" pitchFamily="34" charset="0"/>
              </a:rPr>
              <a:t>EMPRESA DE ORGANIZACIÓN DE EVENTOS </a:t>
            </a:r>
            <a:r>
              <a:rPr lang="es-ES" sz="2000" b="1" dirty="0">
                <a:solidFill>
                  <a:srgbClr val="2B2E38"/>
                </a:solidFill>
                <a:latin typeface="Agency FB" panose="020B0503020202020204" pitchFamily="34" charset="0"/>
                <a:ea typeface="Times New Roman" pitchFamily="18" charset="0"/>
                <a:cs typeface="Arial" pitchFamily="34" charset="0"/>
              </a:rPr>
              <a:t>Y VAMOS A ORGANIZAR </a:t>
            </a:r>
            <a:endParaRPr lang="es-ES" sz="2000" b="1" dirty="0" smtClean="0">
              <a:solidFill>
                <a:srgbClr val="2B2E38"/>
              </a:solidFill>
              <a:latin typeface="Agency FB" panose="020B0503020202020204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rgbClr val="2B2E38"/>
                </a:solidFill>
                <a:latin typeface="Agency FB" panose="020B0503020202020204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es-ES" sz="2000" b="1" u="sng" dirty="0">
                <a:solidFill>
                  <a:srgbClr val="2B2E38"/>
                </a:solidFill>
                <a:latin typeface="Agency FB" panose="020B0503020202020204" pitchFamily="34" charset="0"/>
                <a:ea typeface="Times New Roman" pitchFamily="18" charset="0"/>
                <a:cs typeface="Arial" pitchFamily="34" charset="0"/>
              </a:rPr>
              <a:t>FERIA DE TURISMO: ECOEUROPA</a:t>
            </a:r>
            <a:endParaRPr lang="es-ES" sz="2000" b="1" u="sng" dirty="0">
              <a:latin typeface="Agency FB" panose="020B0503020202020204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2B2E38"/>
                </a:solidFill>
                <a:latin typeface="Agency FB" panose="020B0503020202020204" pitchFamily="34" charset="0"/>
                <a:ea typeface="Times New Roman" pitchFamily="18" charset="0"/>
                <a:cs typeface="Arial" pitchFamily="34" charset="0"/>
              </a:rPr>
              <a:t>LA EMPRESA TRABAJA POR LOS OBJETIVOS DE DESARROLLO SOSTENIBLE, POR LO QUE DEBEMOS DECIDIR QUÉ OBJETIVO/S DEFENDER, DE ACUERDO A LA MISIÓN QUE TENEMOS ENCOMENDADA DESDE PRINCIPIO DE CURSO.</a:t>
            </a:r>
            <a:endParaRPr lang="es-ES" sz="2000" b="1" dirty="0">
              <a:latin typeface="Agency FB" panose="020B0503020202020204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latin typeface="Agency FB" panose="020B0503020202020204" pitchFamily="34" charset="0"/>
                <a:ea typeface="Calibri" pitchFamily="34" charset="0"/>
                <a:cs typeface="Times New Roman" pitchFamily="18" charset="0"/>
                <a:hlinkClick r:id="rId2"/>
              </a:rPr>
              <a:t>https://www.expoknews.com/20-ejemplos-de-empresas-que-trabajan-por-los-objetivos-de-desarrollo-sostenible/</a:t>
            </a:r>
            <a:endParaRPr lang="es-ES" sz="2000" b="1" dirty="0">
              <a:latin typeface="Agency FB" panose="020B0503020202020204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2B2E38"/>
                </a:solidFill>
                <a:latin typeface="Agency FB" panose="020B0503020202020204" pitchFamily="34" charset="0"/>
                <a:ea typeface="Times New Roman" pitchFamily="18" charset="0"/>
                <a:cs typeface="Arial" pitchFamily="34" charset="0"/>
              </a:rPr>
              <a:t>PARA COMENZAR A TRABAJAR Y LLEGAR AL PRODUCTO FINAL TENEMOS QUE IR CUMPLIENDO UNA SERIE DE TAREAS.</a:t>
            </a:r>
            <a:endParaRPr lang="es-ES" sz="2000" b="1" dirty="0"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41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4073" y="1108959"/>
            <a:ext cx="5037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92D050"/>
                </a:solidFill>
                <a:latin typeface="Broadway" pitchFamily="82" charset="0"/>
              </a:rPr>
              <a:t>AGENDA DE TAREAS</a:t>
            </a:r>
            <a:endParaRPr lang="es-ES" sz="3600" dirty="0">
              <a:latin typeface="Broadway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86806" y="2044005"/>
            <a:ext cx="80336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1. CREAMOS </a:t>
            </a:r>
            <a:r>
              <a:rPr lang="es-ES" b="1" dirty="0"/>
              <a:t>LA </a:t>
            </a:r>
            <a:r>
              <a:rPr lang="es-ES" b="1" dirty="0" smtClean="0"/>
              <a:t>EMPRESA</a:t>
            </a:r>
          </a:p>
          <a:p>
            <a:pPr marL="342900" indent="-342900">
              <a:buAutoNum type="arabicPeriod"/>
            </a:pPr>
            <a:endParaRPr lang="es-ES_tradnl" b="1" dirty="0"/>
          </a:p>
          <a:p>
            <a:pPr marL="811213" lvl="0" indent="-368300" algn="just" fontAlgn="base">
              <a:buFont typeface="Wingdings" pitchFamily="2" charset="2"/>
              <a:buChar char="ü"/>
            </a:pPr>
            <a:r>
              <a:rPr lang="es-ES" b="1" dirty="0" smtClean="0"/>
              <a:t>NOMBRE DE LA EMPRESA</a:t>
            </a:r>
          </a:p>
          <a:p>
            <a:pPr marL="811213" indent="-368300" algn="just" fontAlgn="base">
              <a:buFont typeface="Wingdings" pitchFamily="2" charset="2"/>
              <a:buChar char="ü"/>
            </a:pPr>
            <a:r>
              <a:rPr lang="es-ES" b="1" dirty="0" smtClean="0"/>
              <a:t>ODS POR LOS QUE TRABAJAMOS</a:t>
            </a:r>
          </a:p>
          <a:p>
            <a:pPr marL="811213" indent="-368300" algn="just" fontAlgn="base">
              <a:buFont typeface="Wingdings" pitchFamily="2" charset="2"/>
              <a:buChar char="ü"/>
            </a:pPr>
            <a:r>
              <a:rPr lang="es-ES" b="1" smtClean="0"/>
              <a:t>DEPARTAMENTOS (ORGANIGRAMA)</a:t>
            </a:r>
            <a:endParaRPr lang="es-ES" b="1" dirty="0" smtClean="0"/>
          </a:p>
          <a:p>
            <a:pPr marL="811213" indent="-368300" algn="just" fontAlgn="base">
              <a:buFont typeface="Wingdings" pitchFamily="2" charset="2"/>
              <a:buChar char="ü"/>
            </a:pPr>
            <a:r>
              <a:rPr lang="es-ES" b="1" dirty="0" smtClean="0"/>
              <a:t>CANVA </a:t>
            </a:r>
            <a:r>
              <a:rPr lang="es-ES" b="1" dirty="0"/>
              <a:t>DE NUESTRA EMPRESA.</a:t>
            </a:r>
            <a:r>
              <a:rPr lang="es-ES" dirty="0"/>
              <a:t>(Obligatorio</a:t>
            </a:r>
            <a:r>
              <a:rPr lang="es-ES" dirty="0" smtClean="0"/>
              <a:t>). Debe estar incluido en el portfolio individual.</a:t>
            </a:r>
            <a:endParaRPr lang="es-ES" sz="1400" dirty="0"/>
          </a:p>
          <a:p>
            <a:pPr marL="442913" lvl="0" algn="just" fontAlgn="base">
              <a:buFont typeface="Wingdings" pitchFamily="2" charset="2"/>
              <a:buChar char="ü"/>
            </a:pPr>
            <a:r>
              <a:rPr lang="es-ES" b="1" dirty="0"/>
              <a:t>PLAN DE VIABILIDAD </a:t>
            </a:r>
            <a:r>
              <a:rPr lang="es-ES" dirty="0"/>
              <a:t> (voluntario)</a:t>
            </a:r>
            <a:endParaRPr lang="es-ES" sz="1400" dirty="0"/>
          </a:p>
          <a:p>
            <a:pPr marL="811213" lvl="1" algn="just" fontAlgn="base"/>
            <a:r>
              <a:rPr lang="es-ES" dirty="0"/>
              <a:t>El producto o </a:t>
            </a:r>
            <a:r>
              <a:rPr lang="es-ES" dirty="0" smtClean="0"/>
              <a:t>servicio </a:t>
            </a:r>
            <a:r>
              <a:rPr lang="es-ES" sz="1400" dirty="0"/>
              <a:t>¿Qué producir? ¿ qué producto o servicio se va a ofrecer?</a:t>
            </a:r>
          </a:p>
          <a:p>
            <a:pPr marL="811213" lvl="1" algn="just" fontAlgn="base"/>
            <a:r>
              <a:rPr lang="es-ES" dirty="0"/>
              <a:t>El </a:t>
            </a:r>
            <a:r>
              <a:rPr lang="es-ES" dirty="0" smtClean="0"/>
              <a:t>Mercado </a:t>
            </a:r>
            <a:r>
              <a:rPr lang="es-ES" sz="1400" dirty="0"/>
              <a:t>¿Para quién se produce? ¿ A qué público y cómo lo vamos a vender?</a:t>
            </a:r>
          </a:p>
          <a:p>
            <a:pPr marL="811213" lvl="1" algn="just" fontAlgn="base"/>
            <a:r>
              <a:rPr lang="es-ES" dirty="0"/>
              <a:t>El proceso </a:t>
            </a:r>
            <a:r>
              <a:rPr lang="es-ES" dirty="0" smtClean="0"/>
              <a:t>productivo </a:t>
            </a:r>
            <a:r>
              <a:rPr lang="es-ES" sz="1400" dirty="0"/>
              <a:t>¿Cómo se fabrica y cuánto cuesta producirlo?</a:t>
            </a:r>
          </a:p>
          <a:p>
            <a:pPr marL="811213" lvl="1" algn="just" fontAlgn="base"/>
            <a:r>
              <a:rPr lang="es-ES" dirty="0" smtClean="0"/>
              <a:t>Equipo humano </a:t>
            </a:r>
            <a:r>
              <a:rPr lang="es-ES" sz="1400" dirty="0"/>
              <a:t>Personas </a:t>
            </a:r>
            <a:r>
              <a:rPr lang="es-ES" sz="1400" dirty="0" smtClean="0"/>
              <a:t>necesarias</a:t>
            </a:r>
          </a:p>
          <a:p>
            <a:pPr marL="811213" lvl="1" algn="just" fontAlgn="base"/>
            <a:r>
              <a:rPr lang="es-ES" dirty="0" smtClean="0"/>
              <a:t>Plan económico </a:t>
            </a:r>
            <a:r>
              <a:rPr lang="es-ES" sz="1400" dirty="0"/>
              <a:t>¿Qué medios son necesarios y cómo obtenemos los recursos?</a:t>
            </a:r>
          </a:p>
          <a:p>
            <a:pPr marL="811213" lvl="1" algn="just" fontAlgn="base"/>
            <a:r>
              <a:rPr lang="es-ES" dirty="0"/>
              <a:t>Localización de la </a:t>
            </a:r>
            <a:r>
              <a:rPr lang="es-ES" dirty="0" smtClean="0"/>
              <a:t>empresa</a:t>
            </a:r>
          </a:p>
          <a:p>
            <a:pPr marL="811213" lvl="1" algn="just" fontAlgn="base"/>
            <a:endParaRPr lang="es-ES" sz="1400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109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317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268760"/>
            <a:ext cx="450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2. OBJETIVOS </a:t>
            </a:r>
            <a:r>
              <a:rPr lang="es-ES" b="1" dirty="0"/>
              <a:t>DE DESARROLLO SOSTENIBLE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13926" y="332656"/>
            <a:ext cx="5037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92D050"/>
                </a:solidFill>
                <a:latin typeface="Broadway" pitchFamily="82" charset="0"/>
              </a:rPr>
              <a:t>AGENDA DE TAREAS</a:t>
            </a:r>
            <a:endParaRPr lang="es-ES" sz="3600" dirty="0">
              <a:latin typeface="Broadway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3861" y="1844824"/>
            <a:ext cx="7824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/>
            <a:r>
              <a:rPr lang="es-ES_tradnl" dirty="0" smtClean="0"/>
              <a:t>Para desarrollar nuestras tareas vamos a tener muy presentes los OBJETIVOS DE DESARROLLO SOSTENIBLE  y para ello, debemos conocerlos:</a:t>
            </a:r>
          </a:p>
          <a:p>
            <a:endParaRPr lang="es-ES_tradnl" dirty="0" smtClean="0"/>
          </a:p>
          <a:p>
            <a:r>
              <a:rPr lang="es-ES_tradnl" b="1" dirty="0" smtClean="0"/>
              <a:t>CUENTO</a:t>
            </a:r>
            <a:r>
              <a:rPr lang="es-ES_tradnl" dirty="0"/>
              <a:t>:  </a:t>
            </a:r>
            <a:r>
              <a:rPr lang="es-ES" dirty="0">
                <a:hlinkClick r:id="rId2"/>
              </a:rPr>
              <a:t>https://issuu.com/unpublications/docs/spanish_frieda_2018_final</a:t>
            </a:r>
            <a:endParaRPr lang="es-ES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b="1" dirty="0" smtClean="0"/>
              <a:t>JUEGO: </a:t>
            </a:r>
            <a:r>
              <a:rPr lang="es-ES" dirty="0">
                <a:hlinkClick r:id="rId3"/>
              </a:rPr>
              <a:t>https://go-goals.org/es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endParaRPr lang="es-ES_tradnl" b="1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643314"/>
            <a:ext cx="1416156" cy="14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5286388"/>
            <a:ext cx="1806911" cy="12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951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17164"/>
            <a:ext cx="2518888" cy="313539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079612" y="2222541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</a:t>
            </a:r>
            <a:r>
              <a:rPr lang="es-ES" dirty="0"/>
              <a:t>. Cartel </a:t>
            </a:r>
            <a:r>
              <a:rPr lang="es-ES" dirty="0" smtClean="0"/>
              <a:t>informativo de nuestra empresa en el que se expliquen los objetivos que vamos a defender.</a:t>
            </a:r>
          </a:p>
          <a:p>
            <a:endParaRPr lang="es-ES_tradnl" dirty="0" smtClean="0"/>
          </a:p>
          <a:p>
            <a:r>
              <a:rPr lang="es-ES" u="sng" dirty="0">
                <a:hlinkClick r:id="rId3"/>
              </a:rPr>
              <a:t>https://www.expoknews.com/20-ejemplos-de-empresas-que-trabajan-por-los-objetivos-de-desarrollo-sostenible</a:t>
            </a:r>
            <a:r>
              <a:rPr lang="es-ES" u="sng" dirty="0" smtClean="0">
                <a:hlinkClick r:id="rId3"/>
              </a:rPr>
              <a:t>/</a:t>
            </a:r>
            <a:endParaRPr lang="es-ES" u="sng" dirty="0" smtClean="0"/>
          </a:p>
          <a:p>
            <a:endParaRPr lang="es-ES_tradnl" u="sng" dirty="0"/>
          </a:p>
          <a:p>
            <a:endParaRPr lang="es-ES_tradnl" u="sng" dirty="0" smtClean="0"/>
          </a:p>
          <a:p>
            <a:r>
              <a:rPr lang="es-ES" dirty="0"/>
              <a:t>2. </a:t>
            </a:r>
            <a:r>
              <a:rPr lang="es-ES" dirty="0" smtClean="0"/>
              <a:t>CÓMIC de nuestra empresa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827584" y="141277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es-ES_tradnl" dirty="0" smtClean="0"/>
              <a:t>Una vez conocidos los </a:t>
            </a:r>
            <a:r>
              <a:rPr lang="es-ES_tradnl" dirty="0"/>
              <a:t>OBJETIVOS DE DESARROLLO </a:t>
            </a:r>
            <a:r>
              <a:rPr lang="es-ES_tradnl" dirty="0" smtClean="0"/>
              <a:t>SOSTENIBLE vamos a realizar las siguientes tareas:</a:t>
            </a:r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>
            <a:off x="5799129" y="4725144"/>
            <a:ext cx="2088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En tu portfolio individual debes incluir:</a:t>
            </a:r>
          </a:p>
          <a:p>
            <a:r>
              <a:rPr lang="es-ES" b="1" dirty="0"/>
              <a:t>1. </a:t>
            </a:r>
            <a:r>
              <a:rPr lang="es-ES" b="1" dirty="0" smtClean="0"/>
              <a:t>El cartel informativo.</a:t>
            </a:r>
            <a:endParaRPr lang="es-ES" b="1" dirty="0"/>
          </a:p>
          <a:p>
            <a:r>
              <a:rPr lang="es-ES" b="1" dirty="0"/>
              <a:t>2. </a:t>
            </a:r>
            <a:r>
              <a:rPr lang="es-ES" b="1" dirty="0" smtClean="0"/>
              <a:t>El cómic</a:t>
            </a:r>
            <a:endParaRPr lang="es-ES" b="1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52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4073" y="1108959"/>
            <a:ext cx="5037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92D050"/>
                </a:solidFill>
                <a:latin typeface="Broadway" pitchFamily="82" charset="0"/>
              </a:rPr>
              <a:t>AGENDA DE TAREAS</a:t>
            </a:r>
            <a:endParaRPr lang="es-ES" sz="3600" dirty="0">
              <a:latin typeface="Broadway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72038" y="1764018"/>
            <a:ext cx="803366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3</a:t>
            </a:r>
            <a:r>
              <a:rPr lang="es-ES" b="1" dirty="0" smtClean="0"/>
              <a:t>. POBLACIÓN</a:t>
            </a:r>
          </a:p>
          <a:p>
            <a:pPr marL="342900" indent="-342900">
              <a:buAutoNum type="arabicPeriod"/>
            </a:pPr>
            <a:endParaRPr lang="es-ES_tradnl" b="1" dirty="0"/>
          </a:p>
          <a:p>
            <a:pPr lvl="0" indent="177800" algn="just" fontAlgn="base"/>
            <a:r>
              <a:rPr lang="es-ES_tradnl" dirty="0" smtClean="0"/>
              <a:t>Para la organización de la feria de turismo, tenemos que conocer EUROPA, y es por ello que vamos a realizar las siguientes tareas:</a:t>
            </a:r>
          </a:p>
          <a:p>
            <a:pPr lvl="0" indent="177800" algn="just" fontAlgn="base"/>
            <a:endParaRPr lang="es-ES" dirty="0" smtClean="0"/>
          </a:p>
          <a:p>
            <a:pPr marL="530225"/>
            <a:r>
              <a:rPr lang="es-ES" b="1" dirty="0"/>
              <a:t>MAPA DE POBLACIÓN DE EUROPA Y ESPAÑA</a:t>
            </a:r>
          </a:p>
          <a:p>
            <a:pPr marL="530225"/>
            <a:r>
              <a:rPr lang="es-ES" dirty="0" smtClean="0"/>
              <a:t>La </a:t>
            </a:r>
            <a:r>
              <a:rPr lang="es-ES" dirty="0"/>
              <a:t>tarea consiste en realizar un mapa de </a:t>
            </a:r>
            <a:r>
              <a:rPr lang="es-ES" dirty="0" smtClean="0"/>
              <a:t>población, así </a:t>
            </a:r>
            <a:r>
              <a:rPr lang="es-ES" dirty="0"/>
              <a:t>como el análisis  de los datos siguiendo el siguiente </a:t>
            </a:r>
            <a:r>
              <a:rPr lang="es-ES" dirty="0" smtClean="0"/>
              <a:t>guion:</a:t>
            </a:r>
          </a:p>
          <a:p>
            <a:pPr marL="900113"/>
            <a:r>
              <a:rPr lang="es-ES" dirty="0"/>
              <a:t>ANÁLISIS DEL MAPA TEMÁTICO DE POBLACIÓN</a:t>
            </a:r>
          </a:p>
          <a:p>
            <a:pPr marL="900113"/>
            <a:r>
              <a:rPr lang="es-ES" dirty="0" smtClean="0"/>
              <a:t>1. Características </a:t>
            </a:r>
            <a:r>
              <a:rPr lang="es-ES" dirty="0"/>
              <a:t>de la población</a:t>
            </a:r>
          </a:p>
          <a:p>
            <a:pPr marL="900113"/>
            <a:r>
              <a:rPr lang="es-ES" dirty="0" smtClean="0"/>
              <a:t>2. Distribución </a:t>
            </a:r>
            <a:r>
              <a:rPr lang="es-ES" dirty="0"/>
              <a:t>de la población</a:t>
            </a:r>
          </a:p>
          <a:p>
            <a:pPr marL="1254125" lvl="1" defTabSz="1165225"/>
            <a:r>
              <a:rPr lang="es-ES" dirty="0"/>
              <a:t>Países con mayor población</a:t>
            </a:r>
          </a:p>
          <a:p>
            <a:pPr marL="1254125" lvl="1" defTabSz="1165225"/>
            <a:r>
              <a:rPr lang="es-ES" dirty="0"/>
              <a:t>Países con menor población</a:t>
            </a:r>
          </a:p>
          <a:p>
            <a:pPr marL="900113"/>
            <a:r>
              <a:rPr lang="es-ES" dirty="0" smtClean="0"/>
              <a:t>3. Otra información</a:t>
            </a:r>
          </a:p>
          <a:p>
            <a:pPr marL="900113"/>
            <a:endParaRPr lang="es-ES" dirty="0" smtClean="0"/>
          </a:p>
          <a:p>
            <a:pPr marL="530225"/>
            <a:r>
              <a:rPr lang="es-ES" b="1" dirty="0" smtClean="0"/>
              <a:t>COMPARA </a:t>
            </a:r>
            <a:r>
              <a:rPr lang="es-ES" b="1" dirty="0"/>
              <a:t>Y CONTRASTA</a:t>
            </a:r>
            <a:r>
              <a:rPr lang="es-ES" dirty="0"/>
              <a:t> </a:t>
            </a:r>
            <a:r>
              <a:rPr lang="es-ES" dirty="0" smtClean="0"/>
              <a:t> distribución </a:t>
            </a:r>
            <a:r>
              <a:rPr lang="es-ES" dirty="0"/>
              <a:t>de la población entre España y Europa</a:t>
            </a:r>
            <a:r>
              <a:rPr lang="es-ES" dirty="0" smtClean="0"/>
              <a:t>.</a:t>
            </a:r>
            <a:endParaRPr lang="es-ES" dirty="0"/>
          </a:p>
          <a:p>
            <a:pPr marL="900113"/>
            <a:endParaRPr lang="es-ES" dirty="0"/>
          </a:p>
          <a:p>
            <a:pPr marL="530225"/>
            <a:endParaRPr lang="es-ES" dirty="0"/>
          </a:p>
          <a:p>
            <a:pPr marL="811213" lvl="1" algn="just" fontAlgn="base"/>
            <a:endParaRPr lang="es-ES" sz="1400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3923928" y="62116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200" dirty="0"/>
              <a:t>Compara la distribución y las características de la población de Europa y España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213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896544" cy="609499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843808" y="2787074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En tu portfolio individual debes incluir:</a:t>
            </a:r>
          </a:p>
          <a:p>
            <a:r>
              <a:rPr lang="es-ES" b="1" dirty="0" smtClean="0"/>
              <a:t>1. Mapa </a:t>
            </a:r>
            <a:r>
              <a:rPr lang="es-ES" b="1" dirty="0"/>
              <a:t>de Población de </a:t>
            </a:r>
            <a:r>
              <a:rPr lang="es-ES" b="1" dirty="0" smtClean="0"/>
              <a:t>España</a:t>
            </a:r>
            <a:endParaRPr lang="es-ES" b="1" dirty="0"/>
          </a:p>
          <a:p>
            <a:r>
              <a:rPr lang="es-ES" b="1" dirty="0"/>
              <a:t>2. Análisis de la población de </a:t>
            </a:r>
            <a:r>
              <a:rPr lang="es-ES" b="1" dirty="0" smtClean="0"/>
              <a:t>España</a:t>
            </a:r>
            <a:endParaRPr lang="es-ES" b="1" dirty="0"/>
          </a:p>
          <a:p>
            <a:r>
              <a:rPr lang="es-ES" b="1" dirty="0"/>
              <a:t>3. Mapa de Población de </a:t>
            </a:r>
            <a:r>
              <a:rPr lang="es-ES" b="1" dirty="0" smtClean="0"/>
              <a:t>Europa</a:t>
            </a:r>
            <a:endParaRPr lang="es-ES" b="1" dirty="0"/>
          </a:p>
          <a:p>
            <a:r>
              <a:rPr lang="es-ES" b="1" dirty="0"/>
              <a:t>4. Análisis de la población de Europa. </a:t>
            </a:r>
          </a:p>
          <a:p>
            <a:r>
              <a:rPr lang="es-ES" b="1" dirty="0"/>
              <a:t>5. METACOGNICIÓN: </a:t>
            </a:r>
          </a:p>
          <a:p>
            <a:r>
              <a:rPr lang="es-ES" b="1" dirty="0"/>
              <a:t>¿Qué he aprendido?</a:t>
            </a:r>
          </a:p>
          <a:p>
            <a:r>
              <a:rPr lang="es-ES" b="1" dirty="0"/>
              <a:t>¿En qué he mejorado?</a:t>
            </a:r>
          </a:p>
          <a:p>
            <a:r>
              <a:rPr lang="es-ES" b="1" dirty="0"/>
              <a:t>¿Qué es lo qué mejor me ha salido?</a:t>
            </a:r>
          </a:p>
          <a:p>
            <a:r>
              <a:rPr lang="es-ES" b="1" dirty="0"/>
              <a:t>¿En qué tengo que mejorar?</a:t>
            </a:r>
          </a:p>
          <a:p>
            <a:r>
              <a:rPr lang="es-ES" b="1" smtClean="0"/>
              <a:t>¿En </a:t>
            </a:r>
            <a:r>
              <a:rPr lang="es-ES" b="1" dirty="0"/>
              <a:t>qué otra ocasión puedo aplicarlo?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644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pic>
        <p:nvPicPr>
          <p:cNvPr id="1028" name="Picture 4" descr="Resultado de imagen de escalera de metacogni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883442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4073" y="1108959"/>
            <a:ext cx="5037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92D050"/>
                </a:solidFill>
                <a:latin typeface="Broadway" pitchFamily="82" charset="0"/>
              </a:rPr>
              <a:t>AGENDA DE TAREAS</a:t>
            </a:r>
            <a:endParaRPr lang="es-ES" sz="3600" dirty="0">
              <a:latin typeface="Broadway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72038" y="1764018"/>
            <a:ext cx="8033665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4. CONOCEMOS EUROPA</a:t>
            </a:r>
          </a:p>
          <a:p>
            <a:pPr marL="342900" indent="-342900">
              <a:buAutoNum type="arabicPeriod"/>
            </a:pPr>
            <a:endParaRPr lang="es-ES_tradnl" b="1" dirty="0"/>
          </a:p>
          <a:p>
            <a:pPr lvl="0" indent="177800" algn="just" fontAlgn="base"/>
            <a:r>
              <a:rPr lang="es-ES_tradnl" dirty="0" smtClean="0"/>
              <a:t>Ha llegado el momento de pensar en los “Stands” que vamos a poner en la feria y cómo lo haremos. Cada uno será de un país europeo, por lo que en equipo </a:t>
            </a:r>
            <a:r>
              <a:rPr lang="es-ES_tradnl" dirty="0" err="1" smtClean="0"/>
              <a:t>debeis</a:t>
            </a:r>
            <a:r>
              <a:rPr lang="es-ES_tradnl" dirty="0" smtClean="0"/>
              <a:t> decidir a qué país os vais a dedicar y analizaréis lo siguiente de cada uno: </a:t>
            </a:r>
          </a:p>
          <a:p>
            <a:pPr marL="1165225" indent="-177800">
              <a:buFont typeface="Arial" panose="020B0604020202020204" pitchFamily="34" charset="0"/>
              <a:buChar char="•"/>
            </a:pPr>
            <a:r>
              <a:rPr lang="es-ES" dirty="0" smtClean="0"/>
              <a:t>Situación</a:t>
            </a:r>
            <a:endParaRPr lang="es-ES" dirty="0"/>
          </a:p>
          <a:p>
            <a:pPr marL="1165225" indent="-177800">
              <a:buFont typeface="Arial" panose="020B0604020202020204" pitchFamily="34" charset="0"/>
              <a:buChar char="•"/>
            </a:pPr>
            <a:r>
              <a:rPr lang="es-ES" dirty="0" smtClean="0"/>
              <a:t>Idioma</a:t>
            </a:r>
          </a:p>
          <a:p>
            <a:pPr marL="1165225" indent="-177800">
              <a:buFont typeface="Arial" panose="020B0604020202020204" pitchFamily="34" charset="0"/>
              <a:buChar char="•"/>
            </a:pPr>
            <a:r>
              <a:rPr lang="es-ES_tradnl" dirty="0" smtClean="0"/>
              <a:t>Bandera</a:t>
            </a:r>
            <a:endParaRPr lang="es-ES" dirty="0"/>
          </a:p>
          <a:p>
            <a:pPr marL="1165225" indent="-177800">
              <a:buFont typeface="Arial" panose="020B0604020202020204" pitchFamily="34" charset="0"/>
              <a:buChar char="•"/>
            </a:pPr>
            <a:r>
              <a:rPr lang="es-ES" dirty="0"/>
              <a:t>Moneda</a:t>
            </a:r>
          </a:p>
          <a:p>
            <a:pPr marL="1165225" indent="-177800">
              <a:buFont typeface="Arial" panose="020B0604020202020204" pitchFamily="34" charset="0"/>
              <a:buChar char="•"/>
            </a:pPr>
            <a:r>
              <a:rPr lang="es-ES" dirty="0"/>
              <a:t>Población</a:t>
            </a:r>
          </a:p>
          <a:p>
            <a:pPr marL="1165225" indent="-177800">
              <a:buFont typeface="Arial" panose="020B0604020202020204" pitchFamily="34" charset="0"/>
              <a:buChar char="•"/>
            </a:pPr>
            <a:r>
              <a:rPr lang="es-ES" dirty="0"/>
              <a:t>Principales ciudades</a:t>
            </a:r>
          </a:p>
          <a:p>
            <a:pPr marL="1165225" indent="-177800">
              <a:buFont typeface="Arial" panose="020B0604020202020204" pitchFamily="34" charset="0"/>
              <a:buChar char="•"/>
            </a:pPr>
            <a:r>
              <a:rPr lang="es-ES" dirty="0"/>
              <a:t>Sectores </a:t>
            </a:r>
            <a:r>
              <a:rPr lang="es-ES" dirty="0" smtClean="0"/>
              <a:t>económicos</a:t>
            </a:r>
          </a:p>
          <a:p>
            <a:pPr marL="1165225" indent="-177800">
              <a:buFont typeface="Arial" panose="020B0604020202020204" pitchFamily="34" charset="0"/>
              <a:buChar char="•"/>
            </a:pPr>
            <a:endParaRPr lang="es-ES_tradnl" dirty="0"/>
          </a:p>
          <a:p>
            <a:r>
              <a:rPr lang="es-ES" b="1" dirty="0"/>
              <a:t>Herramientas digitales</a:t>
            </a:r>
            <a:endParaRPr lang="es-ES" dirty="0"/>
          </a:p>
          <a:p>
            <a:r>
              <a:rPr lang="es-ES" dirty="0"/>
              <a:t>Para presentar vuestra investigación podéis utilizar los siguientes formatos: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s-ES" dirty="0"/>
              <a:t>Presentación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point</a:t>
            </a:r>
            <a:endParaRPr lang="es-ES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s-ES" dirty="0"/>
              <a:t>Presentación en </a:t>
            </a:r>
            <a:r>
              <a:rPr lang="es-ES" dirty="0" err="1"/>
              <a:t>genially</a:t>
            </a:r>
            <a:endParaRPr lang="es-ES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s-ES" dirty="0"/>
              <a:t>Vídeo ilustrativo</a:t>
            </a:r>
          </a:p>
          <a:p>
            <a:pPr marL="1165225" indent="-17780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165225" indent="-17780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  <a:p>
            <a:pPr marL="900113"/>
            <a:endParaRPr lang="es-ES" dirty="0"/>
          </a:p>
          <a:p>
            <a:pPr marL="530225"/>
            <a:endParaRPr lang="es-ES" dirty="0"/>
          </a:p>
          <a:p>
            <a:pPr marL="811213" lvl="1" algn="just" fontAlgn="base"/>
            <a:endParaRPr lang="es-ES" sz="1400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10" y="3325328"/>
            <a:ext cx="1786351" cy="222356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726215" y="3948458"/>
            <a:ext cx="16027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En tu portfolio </a:t>
            </a:r>
            <a:r>
              <a:rPr lang="es-ES" sz="1400" b="1" dirty="0" smtClean="0"/>
              <a:t>debes </a:t>
            </a:r>
            <a:r>
              <a:rPr lang="es-ES" sz="1400" b="1" dirty="0"/>
              <a:t>incluir:</a:t>
            </a:r>
          </a:p>
          <a:p>
            <a:r>
              <a:rPr lang="es-ES" sz="1400" b="1" dirty="0"/>
              <a:t>1. </a:t>
            </a:r>
            <a:r>
              <a:rPr lang="es-ES" sz="1400" b="1" dirty="0" smtClean="0"/>
              <a:t>Un mapa político de Europa, marcando los </a:t>
            </a:r>
            <a:r>
              <a:rPr lang="es-ES" sz="1400" b="1" dirty="0" err="1" smtClean="0"/>
              <a:t>páíses</a:t>
            </a:r>
            <a:r>
              <a:rPr lang="es-ES" sz="1400" b="1" dirty="0" smtClean="0"/>
              <a:t> que vas a  analizar.</a:t>
            </a:r>
            <a:endParaRPr lang="es-ES" sz="1400" b="1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935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4073" y="1108959"/>
            <a:ext cx="5037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92D050"/>
                </a:solidFill>
                <a:latin typeface="Broadway" pitchFamily="82" charset="0"/>
              </a:rPr>
              <a:t>AGENDA DE TAREAS</a:t>
            </a:r>
            <a:endParaRPr lang="es-ES" sz="3600" dirty="0">
              <a:latin typeface="Broadway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72038" y="1764018"/>
            <a:ext cx="80336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5. SECTORES ECONÓMICOS</a:t>
            </a:r>
          </a:p>
          <a:p>
            <a:pPr fontAlgn="base"/>
            <a:endParaRPr lang="es-ES" dirty="0"/>
          </a:p>
          <a:p>
            <a:pPr algn="just"/>
            <a:r>
              <a:rPr lang="es-ES" dirty="0" smtClean="0"/>
              <a:t>Para </a:t>
            </a:r>
            <a:r>
              <a:rPr lang="es-ES" dirty="0"/>
              <a:t>activar los conocimientos previos realizamos la estructura de </a:t>
            </a:r>
            <a:r>
              <a:rPr lang="es-ES" b="1" dirty="0"/>
              <a:t>Folio Giratorio</a:t>
            </a:r>
            <a:r>
              <a:rPr lang="es-ES" dirty="0"/>
              <a:t> sobre LOS SECTORES </a:t>
            </a:r>
            <a:r>
              <a:rPr lang="es-ES" dirty="0" smtClean="0"/>
              <a:t>ECONÓMICOS.</a:t>
            </a:r>
            <a:endParaRPr lang="es-ES" dirty="0"/>
          </a:p>
          <a:p>
            <a:pPr algn="just"/>
            <a:r>
              <a:rPr lang="es-ES" dirty="0"/>
              <a:t>A continuación realizaremos </a:t>
            </a:r>
            <a:r>
              <a:rPr lang="es-ES" b="1" dirty="0"/>
              <a:t>"Mapa Mental a 4 bandas"</a:t>
            </a:r>
            <a:r>
              <a:rPr lang="es-ES" dirty="0"/>
              <a:t> con la información que hemos recordado y que completaremos con otros </a:t>
            </a:r>
            <a:r>
              <a:rPr lang="es-ES" dirty="0" smtClean="0"/>
              <a:t>materiales.</a:t>
            </a:r>
            <a:endParaRPr lang="es-ES" dirty="0"/>
          </a:p>
          <a:p>
            <a:pPr fontAlgn="base"/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  <a:p>
            <a:pPr marL="900113"/>
            <a:endParaRPr lang="es-ES" dirty="0"/>
          </a:p>
          <a:p>
            <a:pPr marL="530225"/>
            <a:endParaRPr lang="es-ES" dirty="0"/>
          </a:p>
          <a:p>
            <a:pPr marL="811213" lvl="1" algn="just" fontAlgn="base"/>
            <a:endParaRPr lang="es-ES" sz="1400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191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4838704" cy="838200"/>
          </a:xfrm>
        </p:spPr>
        <p:txBody>
          <a:bodyPr>
            <a:noAutofit/>
          </a:bodyPr>
          <a:lstStyle/>
          <a:p>
            <a:r>
              <a:rPr lang="es-ES_tradnl" sz="6600" dirty="0" smtClean="0">
                <a:latin typeface="ChiquiFont" panose="02000000000000000000" pitchFamily="2" charset="0"/>
              </a:rPr>
              <a:t>CONTENIDOS</a:t>
            </a:r>
            <a:endParaRPr lang="es-ES" sz="6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383504" y="76200"/>
            <a:ext cx="37147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200" cap="all" dirty="0" smtClean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ChiquiFont" panose="02000000000000000000" pitchFamily="2" charset="0"/>
                <a:ea typeface="+mj-ea"/>
                <a:cs typeface="+mj-cs"/>
              </a:rPr>
              <a:t>C.SOCIALES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9906" y="1484784"/>
            <a:ext cx="8429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 fontAlgn="base"/>
            <a:r>
              <a:rPr lang="es-ES" b="1" u="sng" dirty="0" smtClean="0">
                <a:solidFill>
                  <a:srgbClr val="7030A0"/>
                </a:solidFill>
              </a:rPr>
              <a:t>BLOQUE 1: CONTENIDOS COMUNES </a:t>
            </a:r>
          </a:p>
          <a:p>
            <a:pPr marL="176213" indent="-176213" algn="just" fontAlgn="base"/>
            <a:endParaRPr lang="es-ES" dirty="0"/>
          </a:p>
          <a:p>
            <a:pPr marL="176213" indent="-176213" algn="just" fontAlgn="base"/>
            <a:r>
              <a:rPr lang="es-ES" dirty="0" smtClean="0"/>
              <a:t>- </a:t>
            </a:r>
            <a:r>
              <a:rPr lang="es-ES" b="1" dirty="0" smtClean="0"/>
              <a:t>Iniciación al conocimiento científico</a:t>
            </a:r>
            <a:r>
              <a:rPr lang="es-ES" dirty="0" smtClean="0"/>
              <a:t> y su aplicación en las Ciencias Sociales. </a:t>
            </a:r>
          </a:p>
          <a:p>
            <a:pPr marL="176213" indent="-176213" algn="just" fontAlgn="base"/>
            <a:r>
              <a:rPr lang="es-ES" dirty="0" smtClean="0"/>
              <a:t>- </a:t>
            </a:r>
            <a:r>
              <a:rPr lang="es-ES" b="1" dirty="0" smtClean="0"/>
              <a:t>Recogida de información </a:t>
            </a:r>
            <a:r>
              <a:rPr lang="es-ES" dirty="0" smtClean="0"/>
              <a:t>del tema a tratar, utilizando diferentes fuentes (directas e indirectas) para elaborar síntesis, comentarios, informes y otros trabajos de contenido social.</a:t>
            </a:r>
          </a:p>
          <a:p>
            <a:pPr marL="176213" indent="-176213" algn="just" fontAlgn="base"/>
            <a:r>
              <a:rPr lang="es-ES" dirty="0" smtClean="0"/>
              <a:t>- </a:t>
            </a:r>
            <a:r>
              <a:rPr lang="es-ES" b="1" dirty="0" smtClean="0"/>
              <a:t>Utilización de las TIC </a:t>
            </a:r>
            <a:r>
              <a:rPr lang="es-ES" dirty="0" smtClean="0"/>
              <a:t>para buscar y seleccionar información para aprender, compartir y presentar conclusiones. </a:t>
            </a:r>
          </a:p>
          <a:p>
            <a:pPr marL="176213" indent="-176213" algn="just" fontAlgn="base"/>
            <a:r>
              <a:rPr lang="es-ES" dirty="0" smtClean="0"/>
              <a:t>- Utilización, interpretación y lectura de </a:t>
            </a:r>
            <a:r>
              <a:rPr lang="es-ES" b="1" dirty="0" smtClean="0"/>
              <a:t>diferentes lenguajes</a:t>
            </a:r>
            <a:r>
              <a:rPr lang="es-ES" dirty="0" smtClean="0"/>
              <a:t> textuales, gráficos, códigos numéricos, cartográficos y otros, del entorno social próximo.</a:t>
            </a:r>
          </a:p>
          <a:p>
            <a:pPr marL="176213" indent="-176213" algn="just" fontAlgn="base"/>
            <a:r>
              <a:rPr lang="es-ES" dirty="0" smtClean="0"/>
              <a:t>- </a:t>
            </a:r>
            <a:r>
              <a:rPr lang="es-ES" b="1" dirty="0" smtClean="0"/>
              <a:t>Técnicas de trabajo intelectual</a:t>
            </a:r>
            <a:r>
              <a:rPr lang="es-ES" dirty="0" smtClean="0"/>
              <a:t>. Elaboración de esquemas, resúmenes, memorización y estructuración de la información recibida. </a:t>
            </a:r>
          </a:p>
          <a:p>
            <a:pPr marL="176213" indent="-176213" algn="just" fontAlgn="base"/>
            <a:r>
              <a:rPr lang="es-ES" dirty="0" smtClean="0"/>
              <a:t>- Desarrollo de </a:t>
            </a:r>
            <a:r>
              <a:rPr lang="es-ES" b="1" dirty="0" smtClean="0"/>
              <a:t>estrategias para organizar, memorizar y recuperar la información</a:t>
            </a:r>
            <a:r>
              <a:rPr lang="es-ES" dirty="0" smtClean="0"/>
              <a:t>, recogiendo las ideas principales, obtenidas mediante diferentes métodos y fuentes de carácter científico, geográfico e histórico.</a:t>
            </a:r>
          </a:p>
          <a:p>
            <a:pPr marL="176213" indent="-176213" algn="just" fontAlgn="base"/>
            <a:r>
              <a:rPr lang="es-ES" dirty="0" smtClean="0"/>
              <a:t>- </a:t>
            </a:r>
            <a:r>
              <a:rPr lang="es-ES" b="1" dirty="0" smtClean="0"/>
              <a:t>Estrategias</a:t>
            </a:r>
            <a:r>
              <a:rPr lang="es-ES" dirty="0" smtClean="0"/>
              <a:t> para desarrollar la </a:t>
            </a:r>
            <a:r>
              <a:rPr lang="es-ES" b="1" dirty="0" smtClean="0"/>
              <a:t>responsabilidad</a:t>
            </a:r>
            <a:r>
              <a:rPr lang="es-ES" dirty="0" smtClean="0"/>
              <a:t>, la capacidad de </a:t>
            </a:r>
            <a:r>
              <a:rPr lang="es-ES" b="1" dirty="0" smtClean="0"/>
              <a:t>esfuerzo</a:t>
            </a:r>
            <a:r>
              <a:rPr lang="es-ES" dirty="0" smtClean="0"/>
              <a:t> y la </a:t>
            </a:r>
            <a:r>
              <a:rPr lang="es-ES" b="1" dirty="0" smtClean="0"/>
              <a:t>constancia en el estudio.  </a:t>
            </a:r>
          </a:p>
          <a:p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57" y="0"/>
            <a:ext cx="5472608" cy="681205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27784" y="2636912"/>
            <a:ext cx="46058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vuestro portfolio deberéis incluir las siguientes tareas. </a:t>
            </a:r>
          </a:p>
          <a:p>
            <a:r>
              <a:rPr lang="es-ES" b="1" dirty="0"/>
              <a:t>MAPA </a:t>
            </a:r>
            <a:r>
              <a:rPr lang="es-ES" b="1" dirty="0" smtClean="0"/>
              <a:t> MENTAL</a:t>
            </a:r>
            <a:r>
              <a:rPr lang="es-ES" b="1" dirty="0"/>
              <a:t> </a:t>
            </a:r>
            <a:r>
              <a:rPr lang="es-ES" dirty="0"/>
              <a:t>Activación conocimientos previos. </a:t>
            </a:r>
            <a:r>
              <a:rPr lang="es-ES" b="1" dirty="0"/>
              <a:t>OBLIGATORIO</a:t>
            </a:r>
            <a:endParaRPr lang="es-ES" dirty="0"/>
          </a:p>
          <a:p>
            <a:r>
              <a:rPr lang="es-ES" b="1" dirty="0"/>
              <a:t>MAPA </a:t>
            </a:r>
            <a:r>
              <a:rPr lang="es-ES" b="1" dirty="0" smtClean="0"/>
              <a:t> MENTAL</a:t>
            </a:r>
            <a:r>
              <a:rPr lang="es-ES" dirty="0"/>
              <a:t>  completo de cada uno de los sectores </a:t>
            </a:r>
            <a:r>
              <a:rPr lang="es-ES" b="1" dirty="0"/>
              <a:t>OBLIGATORIO</a:t>
            </a:r>
            <a:endParaRPr lang="es-ES" dirty="0"/>
          </a:p>
          <a:p>
            <a:r>
              <a:rPr lang="es-ES" b="1" dirty="0"/>
              <a:t>MAPA TEMÁTICO DE LOS SECTORES ECONÓMICOS. España .OBLIGATORIO</a:t>
            </a:r>
            <a:endParaRPr lang="es-ES" dirty="0"/>
          </a:p>
          <a:p>
            <a:r>
              <a:rPr lang="es-ES" b="1" dirty="0"/>
              <a:t>MAPA TEMÁTICO DE LOS SECTORES ECONÓMICOS  Europa. VOLUNTARIO</a:t>
            </a:r>
            <a:endParaRPr lang="es-ES" dirty="0"/>
          </a:p>
          <a:p>
            <a:r>
              <a:rPr lang="es-ES" b="1" dirty="0"/>
              <a:t>Interpretación o análisis de los mapas. VOLUNTARIO. 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092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54"/>
            <a:ext cx="5475287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165679"/>
            <a:ext cx="421141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Se deberán desarrollar los siguientes aspectos</a:t>
            </a:r>
            <a:r>
              <a:rPr lang="es-ES" b="1" dirty="0" smtClean="0"/>
              <a:t>:</a:t>
            </a:r>
          </a:p>
          <a:p>
            <a:endParaRPr lang="es-ES" dirty="0"/>
          </a:p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SECTOR </a:t>
            </a:r>
            <a:r>
              <a:rPr lang="es-ES" b="1" dirty="0"/>
              <a:t>PRIMARIO</a:t>
            </a:r>
            <a:endParaRPr lang="es-ES" dirty="0"/>
          </a:p>
          <a:p>
            <a:r>
              <a:rPr lang="es-ES" dirty="0"/>
              <a:t>Agricultura</a:t>
            </a:r>
          </a:p>
          <a:p>
            <a:r>
              <a:rPr lang="es-ES" dirty="0"/>
              <a:t>Ganadería</a:t>
            </a:r>
          </a:p>
          <a:p>
            <a:r>
              <a:rPr lang="es-ES" dirty="0"/>
              <a:t>Pesca</a:t>
            </a:r>
          </a:p>
          <a:p>
            <a:r>
              <a:rPr lang="es-ES" dirty="0"/>
              <a:t>Explotación forestal</a:t>
            </a:r>
          </a:p>
          <a:p>
            <a:r>
              <a:rPr lang="es-ES" dirty="0"/>
              <a:t>Minería</a:t>
            </a:r>
          </a:p>
          <a:p>
            <a:r>
              <a:rPr lang="es-ES" b="1" dirty="0"/>
              <a:t>SECTOR SECUNDARIO</a:t>
            </a:r>
            <a:endParaRPr lang="es-ES" dirty="0"/>
          </a:p>
          <a:p>
            <a:r>
              <a:rPr lang="es-ES" dirty="0"/>
              <a:t>INDUSTRIAS</a:t>
            </a:r>
          </a:p>
          <a:p>
            <a:pPr lvl="1"/>
            <a:r>
              <a:rPr lang="es-ES" dirty="0"/>
              <a:t>I. de base</a:t>
            </a:r>
          </a:p>
          <a:p>
            <a:pPr lvl="1"/>
            <a:r>
              <a:rPr lang="es-ES" dirty="0"/>
              <a:t>I. de bienes y consumo</a:t>
            </a:r>
          </a:p>
          <a:p>
            <a:pPr lvl="1"/>
            <a:r>
              <a:rPr lang="es-ES" dirty="0"/>
              <a:t>I. bienes de equipo</a:t>
            </a:r>
          </a:p>
          <a:p>
            <a:r>
              <a:rPr lang="es-ES" dirty="0"/>
              <a:t>LA CONSTRUCCIÓN</a:t>
            </a:r>
          </a:p>
          <a:p>
            <a:r>
              <a:rPr lang="es-ES" b="1" dirty="0"/>
              <a:t>SECTOR TERCIARIO</a:t>
            </a:r>
            <a:endParaRPr lang="es-ES" dirty="0"/>
          </a:p>
          <a:p>
            <a:r>
              <a:rPr lang="es-ES" dirty="0"/>
              <a:t>Comercio</a:t>
            </a:r>
          </a:p>
          <a:p>
            <a:r>
              <a:rPr lang="es-ES" dirty="0"/>
              <a:t>Transportes</a:t>
            </a:r>
          </a:p>
          <a:p>
            <a:r>
              <a:rPr lang="es-ES" dirty="0"/>
              <a:t>Turismo</a:t>
            </a:r>
          </a:p>
          <a:p>
            <a:r>
              <a:rPr lang="es-ES" dirty="0"/>
              <a:t>Servicios públicos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64829" y="24208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Algerian" panose="04020705040A02060702" pitchFamily="82" charset="0"/>
                <a:hlinkClick r:id="rId3"/>
              </a:rPr>
              <a:t>El trabajo</a:t>
            </a:r>
            <a:endParaRPr lang="es-E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40793" y="364502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SECTOR PRIMARIO</a:t>
            </a:r>
            <a:endParaRPr lang="es-E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15279" y="4881079"/>
            <a:ext cx="366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haroni" panose="02010803020104030203" pitchFamily="2" charset="-79"/>
                <a:cs typeface="Aharoni" panose="02010803020104030203" pitchFamily="2" charset="-79"/>
                <a:hlinkClick r:id="rId5"/>
              </a:rPr>
              <a:t>SECTOR SECUNDARIO</a:t>
            </a:r>
            <a:endParaRPr lang="es-E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68516" y="594928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haroni" panose="02010803020104030203" pitchFamily="2" charset="-79"/>
                <a:cs typeface="Aharoni" panose="02010803020104030203" pitchFamily="2" charset="-79"/>
                <a:hlinkClick r:id="rId6"/>
              </a:rPr>
              <a:t>SECTOR TERCIARIO</a:t>
            </a:r>
            <a:endParaRPr lang="es-E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76" y="118440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082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4073" y="1108959"/>
            <a:ext cx="5037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92D050"/>
                </a:solidFill>
                <a:latin typeface="Broadway" pitchFamily="82" charset="0"/>
              </a:rPr>
              <a:t>AGENDA DE TAREAS</a:t>
            </a:r>
            <a:endParaRPr lang="es-ES" sz="3600" dirty="0">
              <a:latin typeface="Broadway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72038" y="1764018"/>
            <a:ext cx="803366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6</a:t>
            </a:r>
            <a:r>
              <a:rPr lang="es-ES" b="1" dirty="0" smtClean="0"/>
              <a:t>. LA ACTIVIDAD ECONÓMICA</a:t>
            </a:r>
          </a:p>
          <a:p>
            <a:pPr fontAlgn="base"/>
            <a:endParaRPr lang="es-ES" dirty="0"/>
          </a:p>
          <a:p>
            <a:pPr lvl="0" fontAlgn="base"/>
            <a:r>
              <a:rPr lang="es-ES" b="1" dirty="0" smtClean="0"/>
              <a:t>GLOSARIO </a:t>
            </a:r>
            <a:r>
              <a:rPr lang="es-ES" b="1" dirty="0"/>
              <a:t>DE TÉRMINOS</a:t>
            </a:r>
            <a:r>
              <a:rPr lang="es-ES" dirty="0"/>
              <a:t>.</a:t>
            </a:r>
          </a:p>
          <a:p>
            <a:pPr fontAlgn="base"/>
            <a:r>
              <a:rPr lang="es-ES" dirty="0"/>
              <a:t> </a:t>
            </a:r>
          </a:p>
          <a:p>
            <a:pPr fontAlgn="base"/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  <a:p>
            <a:pPr marL="900113"/>
            <a:endParaRPr lang="es-ES" dirty="0"/>
          </a:p>
          <a:p>
            <a:pPr marL="530225"/>
            <a:endParaRPr lang="es-ES" dirty="0"/>
          </a:p>
          <a:p>
            <a:pPr marL="811213" lvl="1" algn="just" fontAlgn="base"/>
            <a:endParaRPr lang="es-ES" sz="1400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1612"/>
            <a:ext cx="3888432" cy="483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86380" y="3071810"/>
            <a:ext cx="2760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Distribución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Dinero en efectivo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Invertir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Publicidad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Producción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Consumo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Recurso materiales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Recursos Financieros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Recursos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118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4073" y="1108959"/>
            <a:ext cx="5037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92D050"/>
                </a:solidFill>
                <a:latin typeface="Broadway" pitchFamily="82" charset="0"/>
              </a:rPr>
              <a:t>AGENDA DE TAREAS</a:t>
            </a:r>
            <a:endParaRPr lang="es-ES" sz="3600" dirty="0">
              <a:latin typeface="Broadway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72039" y="1764018"/>
            <a:ext cx="336791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7. LA PUBLICIDAD</a:t>
            </a:r>
          </a:p>
          <a:p>
            <a:pPr fontAlgn="base"/>
            <a:endParaRPr lang="es-ES" dirty="0"/>
          </a:p>
          <a:p>
            <a:r>
              <a:rPr lang="es-ES" dirty="0"/>
              <a:t>Ha llegado el momento de presentar y hacer publicidad de </a:t>
            </a:r>
            <a:r>
              <a:rPr lang="es-ES" dirty="0" smtClean="0"/>
              <a:t>nuestra empresa y de la feria. Lo podemos hacer </a:t>
            </a:r>
            <a:r>
              <a:rPr lang="es-ES" dirty="0"/>
              <a:t>en distintos formatos. 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ES" dirty="0" smtClean="0"/>
              <a:t>Formato </a:t>
            </a:r>
            <a:r>
              <a:rPr lang="es-ES" dirty="0"/>
              <a:t>"papel"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ES" dirty="0"/>
              <a:t>Anuncio radiofónico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ES" dirty="0"/>
              <a:t>Anuncio TV</a:t>
            </a:r>
          </a:p>
          <a:p>
            <a:pPr fontAlgn="base"/>
            <a:r>
              <a:rPr lang="es-ES" dirty="0"/>
              <a:t> </a:t>
            </a:r>
          </a:p>
          <a:p>
            <a:pPr fontAlgn="base"/>
            <a:endParaRPr lang="es-ES" dirty="0"/>
          </a:p>
          <a:p>
            <a:pPr fontAlgn="base"/>
            <a:r>
              <a:rPr lang="es-ES" b="1" dirty="0" smtClean="0"/>
              <a:t>ELEVATOR </a:t>
            </a:r>
            <a:r>
              <a:rPr lang="es-ES" b="1" dirty="0"/>
              <a:t>PITCH</a:t>
            </a:r>
            <a:endParaRPr lang="es-ES" dirty="0"/>
          </a:p>
          <a:p>
            <a:pPr fontAlgn="base"/>
            <a:r>
              <a:rPr lang="es-ES" dirty="0"/>
              <a:t>Dinámica para "vender" o promocionar nuestra empresa en un tiempo limitado, 1 </a:t>
            </a:r>
            <a:r>
              <a:rPr lang="es-ES" dirty="0" smtClean="0"/>
              <a:t>minuto, </a:t>
            </a:r>
            <a:r>
              <a:rPr lang="es-ES" dirty="0"/>
              <a:t>el tiempo que se tarda en subir en </a:t>
            </a:r>
            <a:r>
              <a:rPr lang="es-ES" dirty="0" smtClean="0"/>
              <a:t>ascensor.</a:t>
            </a:r>
          </a:p>
          <a:p>
            <a:pPr marL="900113"/>
            <a:endParaRPr lang="es-ES" dirty="0"/>
          </a:p>
          <a:p>
            <a:pPr marL="530225"/>
            <a:endParaRPr lang="es-ES" dirty="0"/>
          </a:p>
          <a:p>
            <a:pPr marL="811213" lvl="1" algn="just" fontAlgn="base"/>
            <a:endParaRPr lang="es-ES" sz="1400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33216"/>
            <a:ext cx="3888432" cy="483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32040" y="3645024"/>
            <a:ext cx="2760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tu portfolio deberás incluir </a:t>
            </a:r>
          </a:p>
          <a:p>
            <a:r>
              <a:rPr lang="es-ES" b="1" dirty="0"/>
              <a:t>ANUNCIO</a:t>
            </a:r>
            <a:r>
              <a:rPr lang="es-ES" dirty="0"/>
              <a:t> de tu empresa OBLIGATORIO</a:t>
            </a:r>
          </a:p>
          <a:p>
            <a:r>
              <a:rPr lang="es-ES" dirty="0"/>
              <a:t>GUION  de tu </a:t>
            </a:r>
            <a:r>
              <a:rPr lang="es-ES" b="1" dirty="0"/>
              <a:t>ELEVATOR </a:t>
            </a:r>
            <a:r>
              <a:rPr lang="es-ES" b="1" dirty="0" smtClean="0"/>
              <a:t>PITCH 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578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7886"/>
            <a:ext cx="4175720" cy="28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465313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Comenzamos el montaje de los “stands” y a organizar la Feria con toda la información que hemos conseguido. ¿Cómo nos quedará?</a:t>
            </a:r>
          </a:p>
          <a:p>
            <a:pPr algn="ctr"/>
            <a:r>
              <a:rPr lang="es-ES_tradnl" sz="2400" b="1" dirty="0" smtClean="0"/>
              <a:t>¡Os invitamos a ver </a:t>
            </a:r>
            <a:r>
              <a:rPr lang="es-ES_tradnl" sz="2400" b="1" smtClean="0"/>
              <a:t>el resultado!</a:t>
            </a:r>
            <a:endParaRPr lang="es-ES" sz="2400" b="1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380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000100" y="1928802"/>
            <a:ext cx="42862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STAND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Guía Turística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Decoración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Cosas típicas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Mapas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000" b="1" dirty="0" smtClean="0"/>
              <a:t>ANUNCIO PUBLICITARIO </a:t>
            </a:r>
            <a:r>
              <a:rPr lang="es-ES" dirty="0" smtClean="0"/>
              <a:t>(VÍDEO)</a:t>
            </a:r>
          </a:p>
          <a:p>
            <a:endParaRPr lang="es-ES" dirty="0" smtClean="0"/>
          </a:p>
          <a:p>
            <a:r>
              <a:rPr lang="es-ES" sz="2000" b="1" dirty="0" smtClean="0"/>
              <a:t>DISEÑO DE UN VIAJE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Transporte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Alojamiento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5072066" y="2786058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92D050"/>
                </a:solidFill>
                <a:latin typeface="Arial Narrow" pitchFamily="34" charset="0"/>
              </a:rPr>
              <a:t>TURISMO ECO</a:t>
            </a:r>
            <a:endParaRPr lang="es-ES" sz="4800" b="1" dirty="0">
              <a:solidFill>
                <a:srgbClr val="92D050"/>
              </a:solidFill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3108" y="78579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2º TRIMESTRE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14348" y="1214422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 smtClean="0"/>
              <a:t>Distribución de países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/>
              <a:t>Investigación de accidentes geográficos, capital, clima, monumentos importantes, comidas,…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/>
              <a:t>Localización (Coordenadas)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14348" y="3071810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PORTADA DE LA GUÍA TURÍSTICA</a:t>
            </a:r>
            <a:r>
              <a:rPr lang="es-ES" b="1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s-ES" b="1" dirty="0" smtClean="0"/>
              <a:t>TÍTULO: GUÍA TURÍSTICA</a:t>
            </a:r>
          </a:p>
          <a:p>
            <a:pPr>
              <a:buFont typeface="Wingdings" pitchFamily="2" charset="2"/>
              <a:buChar char="v"/>
            </a:pPr>
            <a:r>
              <a:rPr lang="es-ES" b="1" dirty="0" smtClean="0"/>
              <a:t>NOMBRE DEL PAÍS </a:t>
            </a:r>
            <a:r>
              <a:rPr lang="es-ES" b="1" smtClean="0"/>
              <a:t>O PAÍSES</a:t>
            </a:r>
            <a:endParaRPr lang="es-ES" b="1" dirty="0" smtClean="0"/>
          </a:p>
          <a:p>
            <a:pPr>
              <a:buFont typeface="Wingdings" pitchFamily="2" charset="2"/>
              <a:buChar char="v"/>
            </a:pPr>
            <a:r>
              <a:rPr lang="es-ES" b="1" dirty="0" smtClean="0"/>
              <a:t>IMAGEN O IMÁGENES</a:t>
            </a:r>
          </a:p>
          <a:p>
            <a:pPr>
              <a:buFont typeface="Wingdings" pitchFamily="2" charset="2"/>
              <a:buChar char="v"/>
            </a:pPr>
            <a:r>
              <a:rPr lang="es-ES" b="1" dirty="0" smtClean="0"/>
              <a:t>NOMBRE DE LA EMPRESA</a:t>
            </a:r>
          </a:p>
          <a:p>
            <a:pPr>
              <a:buFont typeface="Wingdings" pitchFamily="2" charset="2"/>
              <a:buChar char="v"/>
            </a:pPr>
            <a:endParaRPr lang="es-ES" b="1" dirty="0" smtClean="0"/>
          </a:p>
          <a:p>
            <a:pPr>
              <a:buFont typeface="Wingdings" pitchFamily="2" charset="2"/>
              <a:buChar char="v"/>
            </a:pPr>
            <a:endParaRPr lang="es-ES" b="1" dirty="0" smtClean="0"/>
          </a:p>
          <a:p>
            <a:r>
              <a:rPr lang="es-ES" b="1" u="sng" dirty="0" smtClean="0"/>
              <a:t>PORTADA DE CADA PAÍS</a:t>
            </a:r>
            <a:r>
              <a:rPr lang="es-ES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NOMBRE DEL PAÍS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IMAGEN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LOCALIZACIÓN (COORDENADAS GPS)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hlinkClick r:id="rId2"/>
              </a:rPr>
              <a:t>https://mapasinteractivos.didactalia.net/comunidad/mapasflashinteractivos/recurso/provincias-de-espaa/70546e40-acb2-4175-9fa9-f27dba4f71db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hlinkClick r:id="rId3"/>
              </a:rPr>
              <a:t>https://luisamariaarias.wordpress.com/2012/06/09/puzzle-interactivo-facil-provincias-de-espana/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1247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 fontAlgn="base"/>
            <a:r>
              <a:rPr lang="es-ES" dirty="0"/>
              <a:t>- Utilización de </a:t>
            </a:r>
            <a:r>
              <a:rPr lang="es-ES" b="1" dirty="0"/>
              <a:t>estrategias</a:t>
            </a:r>
            <a:r>
              <a:rPr lang="es-ES" dirty="0"/>
              <a:t> para potenciar la </a:t>
            </a:r>
            <a:r>
              <a:rPr lang="es-ES" b="1" dirty="0"/>
              <a:t>cohesión del grupo y el trabajo cooperativo</a:t>
            </a:r>
            <a:r>
              <a:rPr lang="es-ES" dirty="0"/>
              <a:t> desarrollando habilidades sociales que favorezcan la colaboración, la igualdad entre los hombres y las mujeres y valorando la importancia de la contribución de todos.</a:t>
            </a:r>
          </a:p>
          <a:p>
            <a:pPr marL="176213" indent="-176213" algn="just" fontAlgn="base"/>
            <a:r>
              <a:rPr lang="es-ES" dirty="0"/>
              <a:t> - </a:t>
            </a:r>
            <a:r>
              <a:rPr lang="es-ES" b="1" dirty="0"/>
              <a:t>Uso correcto y seguro de diversos materiales </a:t>
            </a:r>
            <a:r>
              <a:rPr lang="es-ES" dirty="0"/>
              <a:t>con los que se trabaja procurando su mantenimiento. </a:t>
            </a:r>
          </a:p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Planificación y gestión de proyectos </a:t>
            </a:r>
            <a:r>
              <a:rPr lang="es-ES" dirty="0"/>
              <a:t>con el fin de alcanzar objetivos. </a:t>
            </a:r>
            <a:r>
              <a:rPr lang="es-ES" b="1" dirty="0"/>
              <a:t>Iniciativa emprendedora y mecanismos del intercambio comercial.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1660" y="62068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hiquiFont" panose="02000000000000000000" pitchFamily="2" charset="0"/>
              </a:rPr>
              <a:t>CONTENIDOS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123728" y="620688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ChiquiFont" panose="02000000000000000000" pitchFamily="2" charset="0"/>
              </a:rPr>
              <a:t>C.SOCIALES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52430" y="3495916"/>
            <a:ext cx="82488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b="1" dirty="0" smtClean="0"/>
          </a:p>
          <a:p>
            <a:pPr fontAlgn="base"/>
            <a:r>
              <a:rPr lang="es-ES" b="1" u="sng" dirty="0" smtClean="0">
                <a:solidFill>
                  <a:srgbClr val="7030A0"/>
                </a:solidFill>
              </a:rPr>
              <a:t>BLOQUE </a:t>
            </a:r>
            <a:r>
              <a:rPr lang="es-ES" b="1" u="sng" dirty="0">
                <a:solidFill>
                  <a:srgbClr val="7030A0"/>
                </a:solidFill>
              </a:rPr>
              <a:t>3. VIVIR EN SOCIEDAD</a:t>
            </a:r>
            <a:endParaRPr lang="es-ES" u="sng" dirty="0">
              <a:solidFill>
                <a:srgbClr val="7030A0"/>
              </a:solidFill>
            </a:endParaRPr>
          </a:p>
          <a:p>
            <a:pPr fontAlgn="base"/>
            <a:endParaRPr lang="es-ES" dirty="0">
              <a:solidFill>
                <a:srgbClr val="7030A0"/>
              </a:solidFill>
            </a:endParaRPr>
          </a:p>
          <a:p>
            <a:pPr marL="88900" indent="-88900" algn="just" fontAlgn="base"/>
            <a:r>
              <a:rPr lang="es-ES" dirty="0"/>
              <a:t>- </a:t>
            </a:r>
            <a:r>
              <a:rPr lang="es-ES" b="1" dirty="0"/>
              <a:t>La Población</a:t>
            </a:r>
            <a:r>
              <a:rPr lang="es-ES" dirty="0"/>
              <a:t>. Factores que modifican la población de un territorio. Población absoluta. Densidad de población. Distribución espacial, crecimiento natural y crecimiento real de la población. Variables demográficas. Representación gráfica. </a:t>
            </a:r>
          </a:p>
          <a:p>
            <a:pPr marL="88900" indent="-88900" algn="just" fontAlgn="base"/>
            <a:r>
              <a:rPr lang="es-ES" dirty="0"/>
              <a:t>- </a:t>
            </a:r>
            <a:r>
              <a:rPr lang="es-ES" b="1" dirty="0" smtClean="0"/>
              <a:t>La </a:t>
            </a:r>
            <a:r>
              <a:rPr lang="es-ES" b="1" dirty="0"/>
              <a:t>población de España y de Europa</a:t>
            </a:r>
            <a:r>
              <a:rPr lang="es-ES" dirty="0"/>
              <a:t>: distribución y evolución. </a:t>
            </a:r>
          </a:p>
          <a:p>
            <a:pPr marL="88900" indent="-88900" algn="just" fontAlgn="base"/>
            <a:r>
              <a:rPr lang="es-ES" dirty="0"/>
              <a:t>- Los </a:t>
            </a:r>
            <a:r>
              <a:rPr lang="es-ES" b="1" dirty="0"/>
              <a:t>movimientos migratorios</a:t>
            </a:r>
            <a:r>
              <a:rPr lang="es-ES" dirty="0"/>
              <a:t>. La importancia demográfica, cultural y económica de las migraciones en el mundo actual. 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547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634811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 fontAlgn="base"/>
            <a:r>
              <a:rPr lang="es-ES" dirty="0"/>
              <a:t>- </a:t>
            </a:r>
            <a:r>
              <a:rPr lang="es-ES" b="1" dirty="0"/>
              <a:t>Las actividades productivas</a:t>
            </a:r>
            <a:r>
              <a:rPr lang="es-ES" dirty="0"/>
              <a:t>: recursos naturales, materias primas. Productos elaborados: artesanía e industria. Origen, transformación y comercialización de un producto básico. </a:t>
            </a:r>
            <a:endParaRPr lang="es-ES" dirty="0" smtClean="0"/>
          </a:p>
          <a:p>
            <a:pPr marL="176213" indent="-176213" algn="just" fontAlgn="base"/>
            <a:r>
              <a:rPr lang="es-ES" dirty="0" smtClean="0"/>
              <a:t>- </a:t>
            </a:r>
            <a:r>
              <a:rPr lang="es-ES" b="1" dirty="0"/>
              <a:t>Las formas de </a:t>
            </a:r>
            <a:r>
              <a:rPr lang="es-ES" b="1" dirty="0" smtClean="0"/>
              <a:t>producción</a:t>
            </a:r>
            <a:r>
              <a:rPr lang="es-ES" dirty="0" smtClean="0"/>
              <a:t>. Las </a:t>
            </a:r>
            <a:r>
              <a:rPr lang="es-ES" dirty="0"/>
              <a:t>actividades económicas y los </a:t>
            </a:r>
            <a:r>
              <a:rPr lang="es-ES" b="1" dirty="0"/>
              <a:t>sectores de producción</a:t>
            </a:r>
            <a:r>
              <a:rPr lang="es-ES" dirty="0"/>
              <a:t> de Castilla y León, España y Europa. </a:t>
            </a:r>
          </a:p>
          <a:p>
            <a:pPr marL="176213" indent="-176213" algn="just" fontAlgn="base"/>
            <a:r>
              <a:rPr lang="es-ES" dirty="0"/>
              <a:t>- La producción de bienes y servicios para satisfacer las necesidades humanas. </a:t>
            </a:r>
            <a:r>
              <a:rPr lang="es-ES" b="1" dirty="0"/>
              <a:t>La empresa</a:t>
            </a:r>
            <a:r>
              <a:rPr lang="es-ES" dirty="0"/>
              <a:t>. Actividad y funciones. Empleabilidad y espíritu emprendedor.</a:t>
            </a:r>
          </a:p>
          <a:p>
            <a:pPr marL="176213" indent="-176213" algn="just" fontAlgn="base"/>
            <a:r>
              <a:rPr lang="es-ES" dirty="0"/>
              <a:t> - </a:t>
            </a:r>
            <a:r>
              <a:rPr lang="es-ES" b="1" dirty="0"/>
              <a:t>Educación financiera. </a:t>
            </a:r>
            <a:r>
              <a:rPr lang="es-ES" dirty="0"/>
              <a:t>El dinero. El ahorro. La </a:t>
            </a:r>
            <a:r>
              <a:rPr lang="es-ES" b="1" dirty="0"/>
              <a:t>publicidad y el consumo responsable.</a:t>
            </a:r>
          </a:p>
          <a:p>
            <a:pPr marL="176213" indent="-176213" algn="just" fontAlgn="base"/>
            <a:r>
              <a:rPr lang="es-ES" dirty="0"/>
              <a:t> - La </a:t>
            </a:r>
            <a:r>
              <a:rPr lang="es-ES" b="1" dirty="0"/>
              <a:t>función de las comunicaciones y los medios de transporte </a:t>
            </a:r>
            <a:r>
              <a:rPr lang="es-ES" dirty="0"/>
              <a:t>en las actividades económicas, personales y sociales. Educación Vial: conductas y hábitos viales correctos de peatones y usuarios del transporte público o privado.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62068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hiquiFont" panose="02000000000000000000" pitchFamily="2" charset="0"/>
              </a:rPr>
              <a:t>CONTENIDOS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921816" y="620688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ChiquiFont" panose="02000000000000000000" pitchFamily="2" charset="0"/>
              </a:rPr>
              <a:t>C.SOCIALES</a:t>
            </a:r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085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4838704" cy="838200"/>
          </a:xfrm>
        </p:spPr>
        <p:txBody>
          <a:bodyPr>
            <a:noAutofit/>
          </a:bodyPr>
          <a:lstStyle/>
          <a:p>
            <a:r>
              <a:rPr lang="es-ES_tradnl" sz="6600" dirty="0" smtClean="0">
                <a:latin typeface="ChiquiFont" panose="02000000000000000000" pitchFamily="2" charset="0"/>
              </a:rPr>
              <a:t>CONTENIDOS</a:t>
            </a:r>
            <a:endParaRPr lang="es-ES" sz="6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383504" y="76200"/>
            <a:ext cx="37147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200" cap="all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ChiquiFont" panose="02000000000000000000" pitchFamily="2" charset="0"/>
                <a:ea typeface="+mj-ea"/>
                <a:cs typeface="+mj-cs"/>
              </a:rPr>
              <a:t>LENGUA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1292516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u="sng" dirty="0">
                <a:solidFill>
                  <a:srgbClr val="00B0F0"/>
                </a:solidFill>
              </a:rPr>
              <a:t>BLOQUE 1: COMUNICACIÓN </a:t>
            </a:r>
            <a:r>
              <a:rPr lang="es-ES" b="1" u="sng" dirty="0" smtClean="0">
                <a:solidFill>
                  <a:srgbClr val="00B0F0"/>
                </a:solidFill>
              </a:rPr>
              <a:t> ORAL.: HABLAR </a:t>
            </a:r>
            <a:r>
              <a:rPr lang="es-ES" b="1" u="sng" dirty="0">
                <a:solidFill>
                  <a:srgbClr val="00B0F0"/>
                </a:solidFill>
              </a:rPr>
              <a:t>Y ESCUCHAR </a:t>
            </a:r>
            <a:endParaRPr lang="es-ES" dirty="0">
              <a:solidFill>
                <a:srgbClr val="00B0F0"/>
              </a:solidFill>
            </a:endParaRPr>
          </a:p>
          <a:p>
            <a:pPr algn="just" fontAlgn="base"/>
            <a:r>
              <a:rPr lang="es-ES" dirty="0"/>
              <a:t>- </a:t>
            </a:r>
            <a:r>
              <a:rPr lang="es-ES" b="1" dirty="0"/>
              <a:t>Situaciones de comunicación, espontáneas propias de la vida cotidiana y de la actividad del aula </a:t>
            </a:r>
            <a:r>
              <a:rPr lang="es-ES" dirty="0"/>
              <a:t>(conversación, discusión informal, planificación de una actividad) </a:t>
            </a:r>
            <a:r>
              <a:rPr lang="es-ES" b="1" dirty="0"/>
              <a:t>o dirigidas </a:t>
            </a:r>
            <a:r>
              <a:rPr lang="es-ES" dirty="0"/>
              <a:t>(asambleas, debates, dilemas, encuestas y entrevistas), utilizando un discurso ordenado y coherente. </a:t>
            </a:r>
          </a:p>
          <a:p>
            <a:pPr algn="just" fontAlgn="base"/>
            <a:r>
              <a:rPr lang="es-ES" dirty="0"/>
              <a:t>- </a:t>
            </a:r>
            <a:r>
              <a:rPr lang="es-ES" b="1" dirty="0"/>
              <a:t>Comprensión y expresión de mensajes verbales y no verbales</a:t>
            </a:r>
            <a:r>
              <a:rPr lang="es-ES" dirty="0"/>
              <a:t>.</a:t>
            </a:r>
          </a:p>
          <a:p>
            <a:pPr algn="just" fontAlgn="base"/>
            <a:r>
              <a:rPr lang="es-ES" dirty="0"/>
              <a:t> - </a:t>
            </a:r>
            <a:r>
              <a:rPr lang="es-ES" b="1" dirty="0"/>
              <a:t>Estrategias y normas para el intercambio comunicativo</a:t>
            </a:r>
            <a:r>
              <a:rPr lang="es-ES" dirty="0"/>
              <a:t>: participación; exposición clara; organización del discurso; escucha; respeto al turno de palabra; papel de moderador; entonación adecuada, lenguaje no sexista ni estereotipado para evitar juicios de valor y prejuicios racistas, respeto por los sentimientos, experiencias, ideas, opiniones y conocimientos de los demás.</a:t>
            </a:r>
          </a:p>
          <a:p>
            <a:pPr algn="just" fontAlgn="base"/>
            <a:r>
              <a:rPr lang="es-ES" dirty="0"/>
              <a:t> - </a:t>
            </a:r>
            <a:r>
              <a:rPr lang="es-ES" b="1" dirty="0"/>
              <a:t>Comprensión de textos orales </a:t>
            </a:r>
            <a:r>
              <a:rPr lang="es-ES" dirty="0"/>
              <a:t>según su tipología: narrativos, descriptivos, informativos, instructivos y argumentativos. Sentido global del texto. Ideas principales y secundarias. Ampliación del vocabulario. Bancos de palabras. </a:t>
            </a:r>
          </a:p>
          <a:p>
            <a:pPr algn="just" fontAlgn="base"/>
            <a:r>
              <a:rPr lang="es-ES" dirty="0"/>
              <a:t>- </a:t>
            </a:r>
            <a:r>
              <a:rPr lang="es-ES" b="1" dirty="0"/>
              <a:t>Expresión y producción de textos orales </a:t>
            </a:r>
            <a:r>
              <a:rPr lang="es-ES" dirty="0"/>
              <a:t>según su tipología: narrativos, descriptivos argumentativos, expositivos, instructivos, informativos y persuasivos. </a:t>
            </a:r>
          </a:p>
          <a:p>
            <a:pPr algn="just" fontAlgn="base"/>
            <a:r>
              <a:rPr lang="es-ES" dirty="0"/>
              <a:t>- </a:t>
            </a:r>
            <a:r>
              <a:rPr lang="es-ES" b="1" dirty="0"/>
              <a:t>Uso de documentos audiovisuales y medios de comunicación social </a:t>
            </a:r>
            <a:r>
              <a:rPr lang="es-ES" dirty="0"/>
              <a:t>para obtener, seleccionar y relacionar informaciones relevantes para ampliar los aprendizajes.</a:t>
            </a:r>
          </a:p>
          <a:p>
            <a:pPr algn="just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22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1660" y="62068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hiquiFont" panose="02000000000000000000" pitchFamily="2" charset="0"/>
              </a:rPr>
              <a:t>CONTENIDOS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123728" y="620688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cap="all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ChiquiFont" panose="02000000000000000000" pitchFamily="2" charset="0"/>
              </a:rPr>
              <a:t>LENGUA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7335" y="1196752"/>
            <a:ext cx="80327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u="sng" dirty="0">
                <a:solidFill>
                  <a:srgbClr val="00B0F0"/>
                </a:solidFill>
              </a:rPr>
              <a:t>BLOQUE 2: COMUNICACIÓN </a:t>
            </a:r>
            <a:r>
              <a:rPr lang="es-ES" b="1" u="sng" dirty="0" smtClean="0">
                <a:solidFill>
                  <a:srgbClr val="00B0F0"/>
                </a:solidFill>
              </a:rPr>
              <a:t> ESCRITA</a:t>
            </a:r>
            <a:r>
              <a:rPr lang="es-ES" b="1" u="sng" dirty="0">
                <a:solidFill>
                  <a:srgbClr val="00B0F0"/>
                </a:solidFill>
              </a:rPr>
              <a:t>. </a:t>
            </a:r>
            <a:r>
              <a:rPr lang="es-ES" b="1" u="sng" dirty="0" smtClean="0">
                <a:solidFill>
                  <a:srgbClr val="00B0F0"/>
                </a:solidFill>
              </a:rPr>
              <a:t> LEER</a:t>
            </a:r>
            <a:r>
              <a:rPr lang="es-ES" b="1" u="sng" dirty="0"/>
              <a:t> </a:t>
            </a:r>
            <a:endParaRPr lang="es-ES" b="1" u="sng" dirty="0" smtClean="0"/>
          </a:p>
          <a:p>
            <a:pPr fontAlgn="base"/>
            <a:endParaRPr lang="es-ES" dirty="0"/>
          </a:p>
          <a:p>
            <a:pPr marL="88900" indent="-88900" algn="just" fontAlgn="base">
              <a:buFontTx/>
              <a:buChar char="-"/>
            </a:pPr>
            <a:r>
              <a:rPr lang="es-ES" b="1" dirty="0" smtClean="0"/>
              <a:t>Comprensión </a:t>
            </a:r>
            <a:r>
              <a:rPr lang="es-ES" b="1" dirty="0"/>
              <a:t>de textos leídos </a:t>
            </a:r>
            <a:r>
              <a:rPr lang="es-ES" dirty="0"/>
              <a:t>en voz alta y en silencio. </a:t>
            </a:r>
            <a:endParaRPr lang="es-ES" dirty="0" smtClean="0"/>
          </a:p>
          <a:p>
            <a:pPr marL="88900" indent="-88900" algn="just" fontAlgn="base">
              <a:buFontTx/>
              <a:buChar char="-"/>
            </a:pPr>
            <a:r>
              <a:rPr lang="es-ES" dirty="0" smtClean="0"/>
              <a:t>Comprensión </a:t>
            </a:r>
            <a:r>
              <a:rPr lang="es-ES" dirty="0"/>
              <a:t>de textos según su tipología: textos propios de las situaciones cotidianas de relación social, textos procedentes de los medios de comunicación social y de Internet, textos del ámbito escolar. </a:t>
            </a:r>
          </a:p>
          <a:p>
            <a:pPr marL="88900" indent="-88900" algn="just" fontAlgn="base"/>
            <a:r>
              <a:rPr lang="es-ES" dirty="0" smtClean="0"/>
              <a:t>- </a:t>
            </a:r>
            <a:r>
              <a:rPr lang="es-ES" b="1" dirty="0" smtClean="0"/>
              <a:t>Lectura </a:t>
            </a:r>
            <a:r>
              <a:rPr lang="es-ES" b="1" dirty="0"/>
              <a:t>de distintos tipos de texto en cualquier soporte</a:t>
            </a:r>
            <a:r>
              <a:rPr lang="es-ES" dirty="0"/>
              <a:t>: descriptivos, argumentativos, expositivos, instructivos y literarios. </a:t>
            </a:r>
          </a:p>
          <a:p>
            <a:pPr marL="88900" indent="-88900" algn="just" fontAlgn="base"/>
            <a:r>
              <a:rPr lang="es-ES" dirty="0"/>
              <a:t>- </a:t>
            </a:r>
            <a:r>
              <a:rPr lang="es-ES" b="1" dirty="0"/>
              <a:t>Estrategias para la comprensión lectora de textos</a:t>
            </a:r>
            <a:r>
              <a:rPr lang="es-ES" dirty="0"/>
              <a:t>: título. Ilustraciones. Palabras clave. Capítulos. Relectura. Anticipación de hipótesis y comprobación. Síntesis. Estructura del texto. Tipos de textos. Contexto. Diccionario. Sentido global del texto. Ideas principales y secundarias. Resumen. </a:t>
            </a:r>
          </a:p>
          <a:p>
            <a:pPr marL="88900" indent="-88900" algn="just" fontAlgn="base"/>
            <a:r>
              <a:rPr lang="es-ES" dirty="0" smtClean="0"/>
              <a:t>- </a:t>
            </a:r>
            <a:r>
              <a:rPr lang="es-ES" b="1" dirty="0"/>
              <a:t>Plan lector</a:t>
            </a:r>
            <a:r>
              <a:rPr lang="es-ES" dirty="0"/>
              <a:t>. </a:t>
            </a:r>
          </a:p>
          <a:p>
            <a:pPr marL="88900" indent="-88900" algn="just" fontAlgn="base">
              <a:buFontTx/>
              <a:buChar char="-"/>
            </a:pPr>
            <a:r>
              <a:rPr lang="es-ES" b="1" dirty="0" smtClean="0"/>
              <a:t>Uso </a:t>
            </a:r>
            <a:r>
              <a:rPr lang="es-ES" b="1" dirty="0"/>
              <a:t>de diferentes tipos de bibliotecas para la búsqueda de información y utilización de la misma como fuente de aprendizaje</a:t>
            </a:r>
            <a:r>
              <a:rPr lang="es-ES" dirty="0"/>
              <a:t>. Conocimiento y respeto por las normas de funcionamiento. </a:t>
            </a:r>
            <a:endParaRPr lang="es-ES" dirty="0" smtClean="0"/>
          </a:p>
          <a:p>
            <a:pPr marL="88900" indent="-88900" algn="just" fontAlgn="base">
              <a:buFontTx/>
              <a:buChar char="-"/>
            </a:pPr>
            <a:r>
              <a:rPr lang="es-ES" dirty="0" smtClean="0"/>
              <a:t> </a:t>
            </a:r>
            <a:r>
              <a:rPr lang="es-ES" b="1" dirty="0"/>
              <a:t>Utilización </a:t>
            </a:r>
            <a:r>
              <a:rPr lang="es-ES" b="1" dirty="0" smtClean="0"/>
              <a:t>de </a:t>
            </a:r>
            <a:r>
              <a:rPr lang="es-ES" b="1" dirty="0"/>
              <a:t>las TIC </a:t>
            </a:r>
            <a:r>
              <a:rPr lang="es-ES" dirty="0"/>
              <a:t>(buscadores, foros, páginas infantiles y juveniles) como instrumento de trabajo para localizar, seleccionar y organizar la información.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SANDRA M. MARTÍN SÁNCHEZ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706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34FA2325579C449BC5A6A61A0AFE78" ma:contentTypeVersion="2" ma:contentTypeDescription="Crear nuevo documento." ma:contentTypeScope="" ma:versionID="94e84ff18d75ba764bd24f49a776d3be">
  <xsd:schema xmlns:xsd="http://www.w3.org/2001/XMLSchema" xmlns:xs="http://www.w3.org/2001/XMLSchema" xmlns:p="http://schemas.microsoft.com/office/2006/metadata/properties" xmlns:ns2="0db1cc4b-8fee-4ce2-b9de-01d7611031b6" targetNamespace="http://schemas.microsoft.com/office/2006/metadata/properties" ma:root="true" ma:fieldsID="e73ed27f448217889f05a06c4e2ec571" ns2:_="">
    <xsd:import namespace="0db1cc4b-8fee-4ce2-b9de-01d7611031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1cc4b-8fee-4ce2-b9de-01d761103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FC1200-9912-4A5E-8698-2DD8B421222C}"/>
</file>

<file path=customXml/itemProps2.xml><?xml version="1.0" encoding="utf-8"?>
<ds:datastoreItem xmlns:ds="http://schemas.openxmlformats.org/officeDocument/2006/customXml" ds:itemID="{290ECBF7-A772-4FB9-BC76-F35CFAF57B8A}"/>
</file>

<file path=customXml/itemProps3.xml><?xml version="1.0" encoding="utf-8"?>
<ds:datastoreItem xmlns:ds="http://schemas.openxmlformats.org/officeDocument/2006/customXml" ds:itemID="{3EEDE80B-224E-4F28-A112-9A7C83BD58D3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888</TotalTime>
  <Words>2518</Words>
  <Application>Microsoft Office PowerPoint</Application>
  <PresentationFormat>Presentación en pantalla (4:3)</PresentationFormat>
  <Paragraphs>793</Paragraphs>
  <Slides>57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Viajes</vt:lpstr>
      <vt:lpstr>ABP: ECOEUROPA</vt:lpstr>
      <vt:lpstr>Diapositiva 2</vt:lpstr>
      <vt:lpstr>Diapositiva 3</vt:lpstr>
      <vt:lpstr>Diapositiva 4</vt:lpstr>
      <vt:lpstr>CONTENIDOS</vt:lpstr>
      <vt:lpstr>Diapositiva 6</vt:lpstr>
      <vt:lpstr>Diapositiva 7</vt:lpstr>
      <vt:lpstr>CONTENIDOS</vt:lpstr>
      <vt:lpstr>Diapositiva 9</vt:lpstr>
      <vt:lpstr>Diapositiva 10</vt:lpstr>
      <vt:lpstr>CONTENIDOS</vt:lpstr>
      <vt:lpstr>Diapositiva 12</vt:lpstr>
      <vt:lpstr>CONTENIDOS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https://mapasinteractivos.didactalia.net/comunidad/mapasflashinteractivos/recurso/provincias-de-espaa/70546e40-acb2-4175-9fa9-f27dba4f71db  https://luisamariaarias.wordpress.com/2012/06/09/puzzle-interactivo-facil-provincias-de-espana/</vt:lpstr>
    </vt:vector>
  </TitlesOfParts>
  <Company>Lobillo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ABP: ECOEUROPA</dc:title>
  <dc:creator>SandraMS</dc:creator>
  <cp:lastModifiedBy>Profesor</cp:lastModifiedBy>
  <cp:revision>93</cp:revision>
  <dcterms:created xsi:type="dcterms:W3CDTF">2019-09-19T15:13:12Z</dcterms:created>
  <dcterms:modified xsi:type="dcterms:W3CDTF">2020-02-20T09:50:44Z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0x0101005434FA2325579C449BC5A6A61A0AFE78</vt:lpwstr>
  </property>
</Properties>
</file>