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8"/>
  </p:notesMasterIdLst>
  <p:handoutMasterIdLst>
    <p:handoutMasterId r:id="rId19"/>
  </p:handoutMasterIdLst>
  <p:sldIdLst>
    <p:sldId id="350" r:id="rId5"/>
    <p:sldId id="351" r:id="rId6"/>
    <p:sldId id="352" r:id="rId7"/>
    <p:sldId id="353" r:id="rId8"/>
    <p:sldId id="354" r:id="rId9"/>
    <p:sldId id="355" r:id="rId10"/>
    <p:sldId id="356" r:id="rId11"/>
    <p:sldId id="357" r:id="rId12"/>
    <p:sldId id="358" r:id="rId13"/>
    <p:sldId id="359" r:id="rId14"/>
    <p:sldId id="360" r:id="rId15"/>
    <p:sldId id="361" r:id="rId16"/>
    <p:sldId id="343" r:id="rId17"/>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F41317-AE68-43B2-B847-7D0C40D662C2}" v="4" dt="2023-03-09T08:36:00.6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26"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6" d="100"/>
          <a:sy n="96" d="100"/>
        </p:scale>
        <p:origin x="289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MARTINEZ VAZQUEZ" userId="e4f08d6a-f9ff-417c-8326-f9c63e3892ec" providerId="ADAL" clId="{AFF41317-AE68-43B2-B847-7D0C40D662C2}"/>
    <pc:docChg chg="modSld">
      <pc:chgData name="DANIEL MARTINEZ VAZQUEZ" userId="e4f08d6a-f9ff-417c-8326-f9c63e3892ec" providerId="ADAL" clId="{AFF41317-AE68-43B2-B847-7D0C40D662C2}" dt="2023-03-09T08:36:00.611" v="3" actId="1076"/>
      <pc:docMkLst>
        <pc:docMk/>
      </pc:docMkLst>
      <pc:sldChg chg="addSp modSp">
        <pc:chgData name="DANIEL MARTINEZ VAZQUEZ" userId="e4f08d6a-f9ff-417c-8326-f9c63e3892ec" providerId="ADAL" clId="{AFF41317-AE68-43B2-B847-7D0C40D662C2}" dt="2023-03-09T08:36:00.611" v="3" actId="1076"/>
        <pc:sldMkLst>
          <pc:docMk/>
          <pc:sldMk cId="2960950710" sldId="350"/>
        </pc:sldMkLst>
        <pc:picChg chg="add mod">
          <ac:chgData name="DANIEL MARTINEZ VAZQUEZ" userId="e4f08d6a-f9ff-417c-8326-f9c63e3892ec" providerId="ADAL" clId="{AFF41317-AE68-43B2-B847-7D0C40D662C2}" dt="2023-03-09T08:36:00.611" v="3" actId="1076"/>
          <ac:picMkLst>
            <pc:docMk/>
            <pc:sldMk cId="2960950710" sldId="350"/>
            <ac:picMk id="1026" creationId="{C3B387B1-CA04-7B8A-6DBE-C6F9427B6AE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4" name="Marcador de pie de página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s-ES" smtClean="0"/>
              <a:t>‹Nº›</a:t>
            </a:fld>
            <a:endParaRPr lang="es-ES"/>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A624D79-AA5A-4B72-BA9F-0A324F48F382}" type="datetime1">
              <a:rPr lang="es-ES" noProof="0" smtClean="0"/>
              <a:t>09/03/2023</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s-ES" noProof="0" smtClean="0"/>
              <a:t>‹Nº›</a:t>
            </a:fld>
            <a:endParaRPr lang="es-ES"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89C7E07-3C67-C64C-8DA0-0404F6303970}" type="slidenum">
              <a:rPr lang="es-ES" smtClean="0"/>
              <a:t>1</a:t>
            </a:fld>
            <a:endParaRPr lang="es-ES"/>
          </a:p>
        </p:txBody>
      </p:sp>
    </p:spTree>
    <p:extLst>
      <p:ext uri="{BB962C8B-B14F-4D97-AF65-F5344CB8AC3E}">
        <p14:creationId xmlns:p14="http://schemas.microsoft.com/office/powerpoint/2010/main" val="87504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A89C7E07-3C67-C64C-8DA0-0404F6303970}" type="slidenum">
              <a:rPr lang="es-ES" smtClean="0"/>
              <a:t>13</a:t>
            </a:fld>
            <a:endParaRPr lang="es-ES"/>
          </a:p>
        </p:txBody>
      </p:sp>
    </p:spTree>
    <p:extLst>
      <p:ext uri="{BB962C8B-B14F-4D97-AF65-F5344CB8AC3E}">
        <p14:creationId xmlns:p14="http://schemas.microsoft.com/office/powerpoint/2010/main" val="1823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s-ES" noProof="0"/>
              <a:t>Haga clic para modificar el estilo de título del patrón</a:t>
            </a:r>
            <a:endParaRPr lang="es-ES" noProof="0" dirty="0"/>
          </a:p>
        </p:txBody>
      </p:sp>
      <p:grpSp>
        <p:nvGrpSpPr>
          <p:cNvPr id="9" name="Grupo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orma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1" name="Forma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2" name="Forma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18" name="Marcador de texto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13" name="Conector recto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upo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orma libre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1" name="Forma libre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2" name="Forma libre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ES"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Marcador de texto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5" name="Marcador de texto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7" name="Marcador de contenido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8" name="Marcador de posición de contenido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cxnSp>
        <p:nvCxnSpPr>
          <p:cNvPr id="15" name="Conector recto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Marcador de fecha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7F69136C-C4B2-45F2-BCFC-515A0853BD43}" type="datetime4">
              <a:rPr lang="es-ES" noProof="0" smtClean="0">
                <a:latin typeface="+mn-lt"/>
              </a:rPr>
              <a:t>9 de marzo de 2023</a:t>
            </a:fld>
            <a:endParaRPr lang="es-ES" noProof="0" dirty="0">
              <a:latin typeface="+mn-lt"/>
            </a:endParaRPr>
          </a:p>
        </p:txBody>
      </p:sp>
      <p:sp>
        <p:nvSpPr>
          <p:cNvPr id="3" name="Marcador de pie de página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s-ES" noProof="0" dirty="0"/>
              <a:t>Revisión anual</a:t>
            </a:r>
            <a:endParaRPr lang="es-ES" b="0" noProof="0" dirty="0"/>
          </a:p>
        </p:txBody>
      </p:sp>
      <p:sp>
        <p:nvSpPr>
          <p:cNvPr id="4" name="Marcador de número de diapositiva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upo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orma libre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9" name="Forma libre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40" name="Forma libre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ES"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Marcador de texto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7" name="Marcador de contenido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0" name="Marcador de texto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1" name="Marcador de contenido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sp>
        <p:nvSpPr>
          <p:cNvPr id="22" name="Marcador de texto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s-ES" noProof="0"/>
              <a:t>Haga clic para modificar los estilos de texto del patrón</a:t>
            </a:r>
          </a:p>
        </p:txBody>
      </p:sp>
      <p:sp>
        <p:nvSpPr>
          <p:cNvPr id="24" name="Marcador de posición de contenido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s-ES" noProof="0"/>
              <a:t>Haga clic para modificar los estilos de texto del patrón</a:t>
            </a:r>
          </a:p>
        </p:txBody>
      </p:sp>
      <p:cxnSp>
        <p:nvCxnSpPr>
          <p:cNvPr id="26" name="Conector recto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Conector recto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Marcador de fecha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846AC6E8-C089-4970-88B6-A9DF4F2A5ECC}" type="datetime4">
              <a:rPr lang="es-ES" noProof="0" smtClean="0">
                <a:latin typeface="+mn-lt"/>
              </a:rPr>
              <a:t>9 de marzo de 2023</a:t>
            </a:fld>
            <a:endParaRPr lang="es-ES" noProof="0" dirty="0">
              <a:latin typeface="+mn-lt"/>
            </a:endParaRPr>
          </a:p>
        </p:txBody>
      </p:sp>
      <p:sp>
        <p:nvSpPr>
          <p:cNvPr id="3" name="Marcador de pie de página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s-ES" noProof="0" dirty="0"/>
              <a:t>Revisión anual</a:t>
            </a:r>
            <a:endParaRPr lang="es-ES" b="0" noProof="0" dirty="0"/>
          </a:p>
        </p:txBody>
      </p:sp>
      <p:sp>
        <p:nvSpPr>
          <p:cNvPr id="4" name="Marcador de número de diapositiva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sumen ">
    <p:bg>
      <p:bgPr>
        <a:solidFill>
          <a:schemeClr val="tx1"/>
        </a:solidFill>
        <a:effectLst/>
      </p:bgPr>
    </p:bg>
    <p:spTree>
      <p:nvGrpSpPr>
        <p:cNvPr id="1" name=""/>
        <p:cNvGrpSpPr/>
        <p:nvPr/>
      </p:nvGrpSpPr>
      <p:grpSpPr>
        <a:xfrm>
          <a:off x="0" y="0"/>
          <a:ext cx="0" cy="0"/>
          <a:chOff x="0" y="0"/>
          <a:chExt cx="0" cy="0"/>
        </a:xfrm>
      </p:grpSpPr>
      <p:sp>
        <p:nvSpPr>
          <p:cNvPr id="32" name="Título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ES" noProof="0" dirty="0"/>
          </a:p>
        </p:txBody>
      </p:sp>
      <p:cxnSp>
        <p:nvCxnSpPr>
          <p:cNvPr id="33" name="Conector recto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Marcador de texto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grpSp>
        <p:nvGrpSpPr>
          <p:cNvPr id="15" name="Grupo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orma libre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7" name="Forma libre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8" name="Forma libre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4" name="Marcador de texto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1" name="Marcador de texto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2" name="Marcador de texto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3" name="Marcador de texto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4" name="Marcador de texto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5" name="Marcador de texto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6" name="Marcador de texto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7" name="Marcador de texto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s-ES" noProof="0"/>
              <a:t>Haga clic para modificar los estilos de texto del patrón</a:t>
            </a:r>
          </a:p>
        </p:txBody>
      </p:sp>
      <p:sp>
        <p:nvSpPr>
          <p:cNvPr id="28" name="Marcador de texto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49053CBC-2B39-42EE-A9ED-10AB05B9208E}" type="datetime4">
              <a:rPr lang="es-ES" noProof="0" smtClean="0">
                <a:latin typeface="+mn-lt"/>
              </a:rPr>
              <a:t>9 de marzo de 2023</a:t>
            </a:fld>
            <a:endParaRPr lang="es-ES" noProof="0" dirty="0">
              <a:latin typeface="+mn-lt"/>
            </a:endParaRPr>
          </a:p>
        </p:txBody>
      </p:sp>
      <p:sp>
        <p:nvSpPr>
          <p:cNvPr id="5" name="Marcador de pie de página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s-ES" noProof="0" dirty="0"/>
              <a:t>Revisión anual</a:t>
            </a:r>
            <a:endParaRPr lang="es-ES" b="0" noProof="0" dirty="0"/>
          </a:p>
        </p:txBody>
      </p:sp>
      <p:sp>
        <p:nvSpPr>
          <p:cNvPr id="6" name="Marcador de número de diapositiva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cias">
    <p:bg>
      <p:bgPr>
        <a:solidFill>
          <a:schemeClr val="tx1"/>
        </a:solidFill>
        <a:effectLst/>
      </p:bgPr>
    </p:bg>
    <p:spTree>
      <p:nvGrpSpPr>
        <p:cNvPr id="1" name=""/>
        <p:cNvGrpSpPr/>
        <p:nvPr/>
      </p:nvGrpSpPr>
      <p:grpSpPr>
        <a:xfrm>
          <a:off x="0" y="0"/>
          <a:ext cx="0" cy="0"/>
          <a:chOff x="0" y="0"/>
          <a:chExt cx="0" cy="0"/>
        </a:xfrm>
      </p:grpSpPr>
      <p:sp>
        <p:nvSpPr>
          <p:cNvPr id="16" name="Marcador de texto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7" name="Subtítulo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
        <p:nvSpPr>
          <p:cNvPr id="26" name="Título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ES" noProof="0" dirty="0"/>
          </a:p>
        </p:txBody>
      </p:sp>
      <p:cxnSp>
        <p:nvCxnSpPr>
          <p:cNvPr id="27" name="Conector recto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Marcador de posición de imagen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s-ES" noProof="0"/>
              <a:t>Haga clic en el icono para agregar una imagen</a:t>
            </a:r>
            <a:endParaRPr lang="es-ES" noProof="0" dirty="0"/>
          </a:p>
        </p:txBody>
      </p:sp>
      <p:grpSp>
        <p:nvGrpSpPr>
          <p:cNvPr id="30" name="Grupo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orma libre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2" name="Forma libre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3" name="Forma libre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forma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8" name="Forma libre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9" name="Forma libre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0" name="Forma libre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ES" noProof="0" dirty="0"/>
            </a:p>
          </p:txBody>
        </p:sp>
        <p:sp>
          <p:nvSpPr>
            <p:cNvPr id="11" name="Forma libre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12" name="Título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s-ES" noProof="0"/>
              <a:t>Haga clic para modificar el estilo de título del patrón</a:t>
            </a:r>
            <a:endParaRPr lang="es-ES" noProof="0" dirty="0"/>
          </a:p>
        </p:txBody>
      </p:sp>
      <p:cxnSp>
        <p:nvCxnSpPr>
          <p:cNvPr id="13" name="Conector recto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Marcador de texto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5" name="Marcador de texto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16" name="Conector recto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Marcador de texto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18" name="Marcador de texto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0" name="Conector recto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Marcador de texto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2" name="Marcador de texto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3" name="Conector recto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Marcador de texto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5" name="Marcador de texto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cxnSp>
        <p:nvCxnSpPr>
          <p:cNvPr id="26" name="Conector recto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Marcador de texto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8" name="Marcador de texto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0CFFE12A-8763-4EB7-9CEB-5B78076C5C21}" type="datetime4">
              <a:rPr lang="es-ES" noProof="0" smtClean="0">
                <a:latin typeface="+mn-lt"/>
              </a:rPr>
              <a:t>9 de marzo de 2023</a:t>
            </a:fld>
            <a:endParaRPr lang="es-ES" noProof="0" dirty="0">
              <a:latin typeface="+mn-lt"/>
            </a:endParaRPr>
          </a:p>
        </p:txBody>
      </p:sp>
      <p:sp>
        <p:nvSpPr>
          <p:cNvPr id="3" name="Marcador de pie de página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s-ES" noProof="0" dirty="0"/>
              <a:t>Revisión anual</a:t>
            </a:r>
            <a:endParaRPr lang="es-ES" b="0" noProof="0" dirty="0"/>
          </a:p>
        </p:txBody>
      </p:sp>
      <p:sp>
        <p:nvSpPr>
          <p:cNvPr id="4" name="Marcador de número de diapositiva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ción">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orma libre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6" name="Forma libre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19" name="Forma libre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14" name="Marcador de posición de imagen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s-ES" noProof="0"/>
              <a:t>Haga clic en el icono para agregar una imagen</a:t>
            </a:r>
            <a:endParaRPr lang="es-ES" noProof="0" dirty="0"/>
          </a:p>
        </p:txBody>
      </p:sp>
      <p:sp>
        <p:nvSpPr>
          <p:cNvPr id="9" name="Título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s-ES" noProof="0"/>
              <a:t>Haga clic para modificar el estilo de título del patrón</a:t>
            </a:r>
            <a:endParaRPr lang="es-ES" noProof="0" dirty="0"/>
          </a:p>
        </p:txBody>
      </p:sp>
      <p:cxnSp>
        <p:nvCxnSpPr>
          <p:cNvPr id="17" name="Conector recto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48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Marcador de texto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2" name="Marcador de fecha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845086BA-4771-4251-A1A0-95AEDDEBD7A7}" type="datetime4">
              <a:rPr lang="es-ES" noProof="0" smtClean="0">
                <a:latin typeface="+mn-lt"/>
              </a:rPr>
              <a:t>9 de marzo de 2023</a:t>
            </a:fld>
            <a:endParaRPr lang="es-ES" noProof="0" dirty="0">
              <a:latin typeface="+mn-lt"/>
            </a:endParaRPr>
          </a:p>
        </p:txBody>
      </p:sp>
      <p:sp>
        <p:nvSpPr>
          <p:cNvPr id="3" name="Marcador de pie de página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s-ES" noProof="0" dirty="0"/>
              <a:t>Revisión anual</a:t>
            </a:r>
            <a:endParaRPr lang="es-ES" b="0" noProof="0" dirty="0"/>
          </a:p>
        </p:txBody>
      </p:sp>
      <p:sp>
        <p:nvSpPr>
          <p:cNvPr id="4" name="Marcador de número de diapositiva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scanso">
    <p:bg>
      <p:bgPr>
        <a:solidFill>
          <a:schemeClr val="tx1"/>
        </a:solidFill>
        <a:effectLst/>
      </p:bgPr>
    </p:bg>
    <p:spTree>
      <p:nvGrpSpPr>
        <p:cNvPr id="1" name=""/>
        <p:cNvGrpSpPr/>
        <p:nvPr/>
      </p:nvGrpSpPr>
      <p:grpSpPr>
        <a:xfrm>
          <a:off x="0" y="0"/>
          <a:ext cx="0" cy="0"/>
          <a:chOff x="0" y="0"/>
          <a:chExt cx="0" cy="0"/>
        </a:xfrm>
      </p:grpSpPr>
      <p:sp>
        <p:nvSpPr>
          <p:cNvPr id="21" name="Marcador de posición de imagen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s-ES" noProof="0"/>
              <a:t>Haga clic en el icono para agregar una imagen</a:t>
            </a:r>
            <a:endParaRPr lang="es-ES" noProof="0" dirty="0"/>
          </a:p>
        </p:txBody>
      </p:sp>
      <p:sp>
        <p:nvSpPr>
          <p:cNvPr id="18" name="Título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s-ES" noProof="0"/>
              <a:t>Haga clic para modificar el estilo de título del patrón</a:t>
            </a:r>
            <a:endParaRPr lang="es-ES" noProof="0" dirty="0"/>
          </a:p>
        </p:txBody>
      </p:sp>
      <p:cxnSp>
        <p:nvCxnSpPr>
          <p:cNvPr id="20" name="Conector recto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upo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orma libre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4" name="Forma libre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5" name="Forma libre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áfico">
    <p:bg>
      <p:bgPr>
        <a:solidFill>
          <a:schemeClr val="tx1"/>
        </a:solidFill>
        <a:effectLst/>
      </p:bgPr>
    </p:bg>
    <p:spTree>
      <p:nvGrpSpPr>
        <p:cNvPr id="1" name=""/>
        <p:cNvGrpSpPr/>
        <p:nvPr/>
      </p:nvGrpSpPr>
      <p:grpSpPr>
        <a:xfrm>
          <a:off x="0" y="0"/>
          <a:ext cx="0" cy="0"/>
          <a:chOff x="0" y="0"/>
          <a:chExt cx="0" cy="0"/>
        </a:xfrm>
      </p:grpSpPr>
      <p:sp>
        <p:nvSpPr>
          <p:cNvPr id="6" name="Marcador de posición de gráfico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s-ES" noProof="0"/>
              <a:t>Haga clic en el icono para agregar un gráfico</a:t>
            </a:r>
          </a:p>
        </p:txBody>
      </p:sp>
      <p:sp>
        <p:nvSpPr>
          <p:cNvPr id="16" name="Título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ES" noProof="0"/>
              <a:t>Haga clic para editar </a:t>
            </a:r>
          </a:p>
        </p:txBody>
      </p:sp>
      <p:sp>
        <p:nvSpPr>
          <p:cNvPr id="2" name="Marcador de fecha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6A99CD11-04C6-421F-AE19-E5D29CCF776B}" type="datetime4">
              <a:rPr lang="es-ES" noProof="0" smtClean="0">
                <a:latin typeface="+mn-lt"/>
              </a:rPr>
              <a:t>9 de marzo de 2023</a:t>
            </a:fld>
            <a:endParaRPr lang="es-ES" noProof="0">
              <a:latin typeface="+mn-lt"/>
            </a:endParaRPr>
          </a:p>
        </p:txBody>
      </p:sp>
      <p:sp>
        <p:nvSpPr>
          <p:cNvPr id="3" name="Marcador de pie de página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s-ES" noProof="0"/>
              <a:t>Revisión anual</a:t>
            </a:r>
            <a:endParaRPr lang="es-ES" b="0" noProof="0"/>
          </a:p>
        </p:txBody>
      </p:sp>
      <p:sp>
        <p:nvSpPr>
          <p:cNvPr id="4" name="Marcador de número de diapositiva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s-ES" noProof="0" smtClean="0"/>
              <a:pPr rtl="0"/>
              <a:t>‹Nº›</a:t>
            </a:fld>
            <a:endParaRPr lang="es-ES"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a">
    <p:bg>
      <p:bgPr>
        <a:solidFill>
          <a:schemeClr val="tx1"/>
        </a:solidFill>
        <a:effectLst/>
      </p:bgPr>
    </p:bg>
    <p:spTree>
      <p:nvGrpSpPr>
        <p:cNvPr id="1" name=""/>
        <p:cNvGrpSpPr/>
        <p:nvPr/>
      </p:nvGrpSpPr>
      <p:grpSpPr>
        <a:xfrm>
          <a:off x="0" y="0"/>
          <a:ext cx="0" cy="0"/>
          <a:chOff x="0" y="0"/>
          <a:chExt cx="0" cy="0"/>
        </a:xfrm>
      </p:grpSpPr>
      <p:sp>
        <p:nvSpPr>
          <p:cNvPr id="16" name="Título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ES" noProof="0"/>
              <a:t>Haga clic para editar </a:t>
            </a:r>
          </a:p>
        </p:txBody>
      </p:sp>
      <p:sp>
        <p:nvSpPr>
          <p:cNvPr id="9" name="Marcador de título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s-ES" noProof="0"/>
              <a:t>Haga clic en el icono para agregar una tabla</a:t>
            </a:r>
          </a:p>
        </p:txBody>
      </p:sp>
      <p:sp>
        <p:nvSpPr>
          <p:cNvPr id="2" name="Marcador de fecha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68820299-DC87-4039-A7B5-9AC50CF7A216}" type="datetime4">
              <a:rPr lang="es-ES" noProof="0" smtClean="0">
                <a:latin typeface="+mn-lt"/>
              </a:rPr>
              <a:t>9 de marzo de 2023</a:t>
            </a:fld>
            <a:endParaRPr lang="es-ES" noProof="0">
              <a:latin typeface="+mn-lt"/>
            </a:endParaRPr>
          </a:p>
        </p:txBody>
      </p:sp>
      <p:sp>
        <p:nvSpPr>
          <p:cNvPr id="3" name="Marcador de pie de página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s-ES" noProof="0"/>
              <a:t>Revisión anual</a:t>
            </a:r>
            <a:endParaRPr lang="es-ES" b="0" noProof="0"/>
          </a:p>
        </p:txBody>
      </p:sp>
      <p:sp>
        <p:nvSpPr>
          <p:cNvPr id="4" name="Marcador de número de diapositiva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s-ES" noProof="0" smtClean="0"/>
              <a:pPr rtl="0"/>
              <a:t>‹Nº›</a:t>
            </a:fld>
            <a:endParaRPr lang="es-ES"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
    <p:bg>
      <p:bgPr>
        <a:solidFill>
          <a:schemeClr val="tx1"/>
        </a:solidFill>
        <a:effectLst/>
      </p:bgPr>
    </p:bg>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s-ES" noProof="0"/>
              <a:t>Haga clic para modificar el estilo de título del patrón</a:t>
            </a:r>
            <a:endParaRPr lang="es-ES" noProof="0" dirty="0"/>
          </a:p>
        </p:txBody>
      </p:sp>
      <p:sp>
        <p:nvSpPr>
          <p:cNvPr id="10" name="Cuadro de texto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s-ES" sz="20000" b="1" noProof="0" dirty="0">
                <a:solidFill>
                  <a:schemeClr val="bg1"/>
                </a:solidFill>
              </a:rPr>
              <a:t>“</a:t>
            </a:r>
          </a:p>
        </p:txBody>
      </p:sp>
      <p:grpSp>
        <p:nvGrpSpPr>
          <p:cNvPr id="18" name="Grupo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forma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0" name="Forma libre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1" name="Forma libre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2" name="Forma libre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ES" noProof="0" dirty="0"/>
            </a:p>
          </p:txBody>
        </p:sp>
        <p:sp>
          <p:nvSpPr>
            <p:cNvPr id="23" name="Forma libre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grpSp>
        <p:nvGrpSpPr>
          <p:cNvPr id="24" name="Grupo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orma libre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6" name="Forma libre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7" name="Forma libre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quipo">
    <p:bg>
      <p:bgPr>
        <a:solidFill>
          <a:schemeClr val="tx1"/>
        </a:solidFill>
        <a:effectLst/>
      </p:bgPr>
    </p:bg>
    <p:spTree>
      <p:nvGrpSpPr>
        <p:cNvPr id="1" name=""/>
        <p:cNvGrpSpPr/>
        <p:nvPr/>
      </p:nvGrpSpPr>
      <p:grpSpPr>
        <a:xfrm>
          <a:off x="0" y="0"/>
          <a:ext cx="0" cy="0"/>
          <a:chOff x="0" y="0"/>
          <a:chExt cx="0" cy="0"/>
        </a:xfrm>
      </p:grpSpPr>
      <p:grpSp>
        <p:nvGrpSpPr>
          <p:cNvPr id="25" name="Grupo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orma libre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7" name="Forma libre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6" name="Forma libre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38" name="Marcador de posición de imagen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s-ES" noProof="0"/>
              <a:t>Haga clic en el icono para agregar una imagen</a:t>
            </a:r>
            <a:endParaRPr lang="es-ES" noProof="0" dirty="0"/>
          </a:p>
        </p:txBody>
      </p:sp>
      <p:sp>
        <p:nvSpPr>
          <p:cNvPr id="61" name="Título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ES" noProof="0"/>
              <a:t>Haga clic para modificar el estilo de título del patrón</a:t>
            </a:r>
            <a:endParaRPr lang="es-ES" noProof="0" dirty="0"/>
          </a:p>
        </p:txBody>
      </p:sp>
      <p:cxnSp>
        <p:nvCxnSpPr>
          <p:cNvPr id="62" name="Conector recto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Marcador de posición de imagen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s-ES" noProof="0"/>
              <a:t>Haga clic en el icono para agregar una imagen</a:t>
            </a:r>
            <a:endParaRPr lang="es-ES" noProof="0" dirty="0"/>
          </a:p>
        </p:txBody>
      </p:sp>
      <p:sp>
        <p:nvSpPr>
          <p:cNvPr id="72" name="Marcador de texto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3" name="Marcador de texto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4" name="Marcador de texto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5" name="Marcador de texto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6" name="Marcador de texto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7" name="Marcador de texto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8" name="Marcador de texto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sp>
        <p:nvSpPr>
          <p:cNvPr id="79" name="Marcador de texto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modificar los estilos de texto del patrón</a:t>
            </a:r>
          </a:p>
        </p:txBody>
      </p:sp>
      <p:grpSp>
        <p:nvGrpSpPr>
          <p:cNvPr id="23" name="Grupo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forma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29" name="Forma libre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0" name="Forma libre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sp>
          <p:nvSpPr>
            <p:cNvPr id="31" name="Forma libre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s-ES" noProof="0" dirty="0"/>
            </a:p>
          </p:txBody>
        </p:sp>
        <p:sp>
          <p:nvSpPr>
            <p:cNvPr id="32" name="Forma libre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s-ES" noProof="0" dirty="0"/>
            </a:p>
          </p:txBody>
        </p:sp>
      </p:grpSp>
      <p:sp>
        <p:nvSpPr>
          <p:cNvPr id="66" name="Marcador de posición de imagen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s-ES" noProof="0"/>
              <a:t>Haga clic en el icono para agregar una imagen</a:t>
            </a:r>
            <a:endParaRPr lang="es-ES" noProof="0" dirty="0"/>
          </a:p>
        </p:txBody>
      </p:sp>
      <p:sp>
        <p:nvSpPr>
          <p:cNvPr id="69" name="Marcador de posición de imagen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s-ES" noProof="0"/>
              <a:t>Haga clic en el icono para agregar una imagen</a:t>
            </a:r>
            <a:endParaRPr lang="es-ES" noProof="0" dirty="0"/>
          </a:p>
        </p:txBody>
      </p:sp>
      <p:sp>
        <p:nvSpPr>
          <p:cNvPr id="2" name="Marcador de fecha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7BEA095D-F9AB-465B-A2BC-526B797F4865}" type="datetime4">
              <a:rPr lang="es-ES" noProof="0" smtClean="0">
                <a:latin typeface="+mn-lt"/>
              </a:rPr>
              <a:t>9 de marzo de 2023</a:t>
            </a:fld>
            <a:endParaRPr lang="es-ES" noProof="0" dirty="0">
              <a:latin typeface="+mn-lt"/>
            </a:endParaRPr>
          </a:p>
        </p:txBody>
      </p:sp>
      <p:sp>
        <p:nvSpPr>
          <p:cNvPr id="3" name="Marcador de pie de página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s-ES" noProof="0" dirty="0"/>
              <a:t>Revisión anual</a:t>
            </a:r>
            <a:endParaRPr lang="es-ES" b="0" noProof="0" dirty="0"/>
          </a:p>
        </p:txBody>
      </p:sp>
      <p:sp>
        <p:nvSpPr>
          <p:cNvPr id="4" name="Marcador de número de diapositiva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s-ES" noProof="0" smtClean="0"/>
              <a:pPr rtl="0"/>
              <a:t>‹Nº›</a:t>
            </a:fld>
            <a:endParaRPr lang="es-ES"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scala de tiempo ">
    <p:bg>
      <p:bgPr>
        <a:solidFill>
          <a:schemeClr val="tx1"/>
        </a:solidFill>
        <a:effectLst/>
      </p:bgPr>
    </p:bg>
    <p:spTree>
      <p:nvGrpSpPr>
        <p:cNvPr id="1" name=""/>
        <p:cNvGrpSpPr/>
        <p:nvPr/>
      </p:nvGrpSpPr>
      <p:grpSpPr>
        <a:xfrm>
          <a:off x="0" y="0"/>
          <a:ext cx="0" cy="0"/>
          <a:chOff x="0" y="0"/>
          <a:chExt cx="0" cy="0"/>
        </a:xfrm>
      </p:grpSpPr>
      <p:cxnSp>
        <p:nvCxnSpPr>
          <p:cNvPr id="21" name="Conector recto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ítulo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s-ES" noProof="0"/>
              <a:t>Haga clic para editar </a:t>
            </a:r>
          </a:p>
        </p:txBody>
      </p:sp>
      <p:sp>
        <p:nvSpPr>
          <p:cNvPr id="96" name="Marcador de texto 29">
            <a:extLst>
              <a:ext uri="{FF2B5EF4-FFF2-40B4-BE49-F238E27FC236}">
                <a16:creationId xmlns:a16="http://schemas.microsoft.com/office/drawing/2014/main" id="{FC61536F-8EA7-5A48-AF76-8B0E251BD8CB}"/>
              </a:ext>
            </a:extLst>
          </p:cNvPr>
          <p:cNvSpPr>
            <a:spLocks noGrp="1"/>
          </p:cNvSpPr>
          <p:nvPr>
            <p:ph type="body" sz="quarter" idx="12" hasCustomPrompt="1"/>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editar </a:t>
            </a:r>
          </a:p>
        </p:txBody>
      </p:sp>
      <p:sp>
        <p:nvSpPr>
          <p:cNvPr id="97" name="Marcador de texto 29">
            <a:extLst>
              <a:ext uri="{FF2B5EF4-FFF2-40B4-BE49-F238E27FC236}">
                <a16:creationId xmlns:a16="http://schemas.microsoft.com/office/drawing/2014/main" id="{64FFD994-BD97-ED49-8607-286ECBB1CDA3}"/>
              </a:ext>
            </a:extLst>
          </p:cNvPr>
          <p:cNvSpPr>
            <a:spLocks noGrp="1"/>
          </p:cNvSpPr>
          <p:nvPr>
            <p:ph type="body" sz="quarter" idx="11" hasCustomPrompt="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editar </a:t>
            </a:r>
          </a:p>
        </p:txBody>
      </p:sp>
      <p:sp>
        <p:nvSpPr>
          <p:cNvPr id="102" name="Marcador de texto 29">
            <a:extLst>
              <a:ext uri="{FF2B5EF4-FFF2-40B4-BE49-F238E27FC236}">
                <a16:creationId xmlns:a16="http://schemas.microsoft.com/office/drawing/2014/main" id="{D1ADE805-BFBC-ED47-B9CB-6CB2FF02E868}"/>
              </a:ext>
            </a:extLst>
          </p:cNvPr>
          <p:cNvSpPr>
            <a:spLocks noGrp="1"/>
          </p:cNvSpPr>
          <p:nvPr>
            <p:ph type="body" sz="quarter" idx="30" hasCustomPrompt="1"/>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editar </a:t>
            </a:r>
          </a:p>
        </p:txBody>
      </p:sp>
      <p:sp>
        <p:nvSpPr>
          <p:cNvPr id="103" name="Marcador de texto 29">
            <a:extLst>
              <a:ext uri="{FF2B5EF4-FFF2-40B4-BE49-F238E27FC236}">
                <a16:creationId xmlns:a16="http://schemas.microsoft.com/office/drawing/2014/main" id="{334A3589-641F-F547-891B-149579153B75}"/>
              </a:ext>
            </a:extLst>
          </p:cNvPr>
          <p:cNvSpPr>
            <a:spLocks noGrp="1"/>
          </p:cNvSpPr>
          <p:nvPr>
            <p:ph type="body" sz="quarter" idx="31" hasCustomPrompt="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s-ES" noProof="0"/>
              <a:t>Haga clic para editar </a:t>
            </a:r>
          </a:p>
        </p:txBody>
      </p:sp>
      <p:sp>
        <p:nvSpPr>
          <p:cNvPr id="106" name="Marcador de texto 29">
            <a:extLst>
              <a:ext uri="{FF2B5EF4-FFF2-40B4-BE49-F238E27FC236}">
                <a16:creationId xmlns:a16="http://schemas.microsoft.com/office/drawing/2014/main" id="{A63F8454-D12E-A641-ABD0-8977D3F5EC05}"/>
              </a:ext>
            </a:extLst>
          </p:cNvPr>
          <p:cNvSpPr>
            <a:spLocks noGrp="1"/>
          </p:cNvSpPr>
          <p:nvPr>
            <p:ph type="body" sz="quarter" idx="32" hasCustomPrompt="1"/>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editar </a:t>
            </a:r>
          </a:p>
        </p:txBody>
      </p:sp>
      <p:sp>
        <p:nvSpPr>
          <p:cNvPr id="107" name="Marcador de texto 29">
            <a:extLst>
              <a:ext uri="{FF2B5EF4-FFF2-40B4-BE49-F238E27FC236}">
                <a16:creationId xmlns:a16="http://schemas.microsoft.com/office/drawing/2014/main" id="{F35AA15D-DBAD-9840-8764-A5B6D486A234}"/>
              </a:ext>
            </a:extLst>
          </p:cNvPr>
          <p:cNvSpPr>
            <a:spLocks noGrp="1"/>
          </p:cNvSpPr>
          <p:nvPr>
            <p:ph type="body" sz="quarter" idx="33" hasCustomPrompt="1"/>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s-ES" noProof="0"/>
              <a:t>Haga clic para editar </a:t>
            </a:r>
          </a:p>
        </p:txBody>
      </p:sp>
      <p:sp>
        <p:nvSpPr>
          <p:cNvPr id="108" name="Marcador de texto 29">
            <a:extLst>
              <a:ext uri="{FF2B5EF4-FFF2-40B4-BE49-F238E27FC236}">
                <a16:creationId xmlns:a16="http://schemas.microsoft.com/office/drawing/2014/main" id="{8357CA0F-1A55-B145-8305-562F0DF22543}"/>
              </a:ext>
            </a:extLst>
          </p:cNvPr>
          <p:cNvSpPr>
            <a:spLocks noGrp="1"/>
          </p:cNvSpPr>
          <p:nvPr>
            <p:ph type="body" sz="quarter" idx="34" hasCustomPrompt="1"/>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s-ES" noProof="0"/>
              <a:t>Haga clic para editar </a:t>
            </a:r>
          </a:p>
        </p:txBody>
      </p:sp>
      <p:sp>
        <p:nvSpPr>
          <p:cNvPr id="109" name="Marcador de texto 29">
            <a:extLst>
              <a:ext uri="{FF2B5EF4-FFF2-40B4-BE49-F238E27FC236}">
                <a16:creationId xmlns:a16="http://schemas.microsoft.com/office/drawing/2014/main" id="{D6C49F6F-AF28-8942-8442-8F54A1DC388B}"/>
              </a:ext>
            </a:extLst>
          </p:cNvPr>
          <p:cNvSpPr>
            <a:spLocks noGrp="1"/>
          </p:cNvSpPr>
          <p:nvPr>
            <p:ph type="body" sz="quarter" idx="35" hasCustomPrompt="1"/>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s-ES" noProof="0"/>
              <a:t>Haga clic para editar </a:t>
            </a:r>
          </a:p>
        </p:txBody>
      </p:sp>
      <p:cxnSp>
        <p:nvCxnSpPr>
          <p:cNvPr id="8" name="Conector recto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ángulo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47" name="Rectángulo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7" name="Rectángulo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9" name="Rectángulo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Marcador de fecha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F99D83C0-D2D5-496F-A305-9D3513BEF95B}" type="datetime4">
              <a:rPr lang="es-ES" noProof="0" smtClean="0">
                <a:latin typeface="+mn-lt"/>
              </a:rPr>
              <a:t>9 de marzo de 2023</a:t>
            </a:fld>
            <a:endParaRPr lang="es-ES" noProof="0">
              <a:latin typeface="+mn-lt"/>
            </a:endParaRPr>
          </a:p>
        </p:txBody>
      </p:sp>
      <p:sp>
        <p:nvSpPr>
          <p:cNvPr id="3" name="Marcador de pie de página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s-ES" noProof="0"/>
              <a:t>Revisión anual</a:t>
            </a:r>
            <a:endParaRPr lang="es-ES" b="0" noProof="0"/>
          </a:p>
        </p:txBody>
      </p:sp>
      <p:sp>
        <p:nvSpPr>
          <p:cNvPr id="4" name="Marcador de número de diapositiva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s-ES" noProof="0" smtClean="0"/>
              <a:pPr rtl="0"/>
              <a:t>‹Nº›</a:t>
            </a:fld>
            <a:endParaRPr lang="es-ES"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2" name="Marcador de título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0" name="Marcador de fecha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7BF5E43A-1348-4597-A2F5-11856AA9D9CF}" type="datetime4">
              <a:rPr lang="es-ES" noProof="0" smtClean="0">
                <a:latin typeface="+mn-lt"/>
              </a:rPr>
              <a:t>9 de marzo de 2023</a:t>
            </a:fld>
            <a:endParaRPr lang="es-ES" noProof="0">
              <a:latin typeface="+mn-lt"/>
            </a:endParaRPr>
          </a:p>
        </p:txBody>
      </p:sp>
      <p:sp>
        <p:nvSpPr>
          <p:cNvPr id="31" name="Marcador de pie de página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s-ES" noProof="0"/>
              <a:t>Revisión anual</a:t>
            </a:r>
            <a:endParaRPr lang="es-ES" b="0" noProof="0"/>
          </a:p>
        </p:txBody>
      </p:sp>
      <p:sp>
        <p:nvSpPr>
          <p:cNvPr id="32" name="Marcador de posición de número de diapositiva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s-ES" noProof="0" smtClean="0"/>
              <a:pPr rtl="0"/>
              <a:t>‹Nº›</a:t>
            </a:fld>
            <a:endParaRPr lang="es-ES"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3E168C-8042-5B4E-A5A4-A5BF693AE2D6}"/>
              </a:ext>
            </a:extLst>
          </p:cNvPr>
          <p:cNvSpPr>
            <a:spLocks noGrp="1"/>
          </p:cNvSpPr>
          <p:nvPr>
            <p:ph type="ctrTitle"/>
          </p:nvPr>
        </p:nvSpPr>
        <p:spPr>
          <a:xfrm>
            <a:off x="3684104" y="1705365"/>
            <a:ext cx="8174521" cy="1514019"/>
          </a:xfrm>
        </p:spPr>
        <p:txBody>
          <a:bodyPr rtlCol="0"/>
          <a:lstStyle/>
          <a:p>
            <a:pPr rtl="0"/>
            <a:r>
              <a:rPr lang="es-ES" dirty="0"/>
              <a:t>Cooperar y colaborar en infantil y primaria</a:t>
            </a:r>
          </a:p>
        </p:txBody>
      </p:sp>
      <p:sp>
        <p:nvSpPr>
          <p:cNvPr id="3" name="Marcador de texto 2">
            <a:extLst>
              <a:ext uri="{FF2B5EF4-FFF2-40B4-BE49-F238E27FC236}">
                <a16:creationId xmlns:a16="http://schemas.microsoft.com/office/drawing/2014/main" id="{F18E61D8-31A3-2D45-8E25-CBE846E26E1C}"/>
              </a:ext>
            </a:extLst>
          </p:cNvPr>
          <p:cNvSpPr>
            <a:spLocks noGrp="1"/>
          </p:cNvSpPr>
          <p:nvPr>
            <p:ph type="body" sz="quarter" idx="11"/>
          </p:nvPr>
        </p:nvSpPr>
        <p:spPr>
          <a:xfrm>
            <a:off x="6549935" y="5152635"/>
            <a:ext cx="5491570" cy="953337"/>
          </a:xfrm>
        </p:spPr>
        <p:txBody>
          <a:bodyPr rtlCol="0"/>
          <a:lstStyle/>
          <a:p>
            <a:pPr rtl="0"/>
            <a:r>
              <a:rPr lang="es-ES" dirty="0">
                <a:latin typeface="+mj-lt"/>
              </a:rPr>
              <a:t>Raquel Fernández Alegre</a:t>
            </a:r>
            <a:endParaRPr lang="es-ES" dirty="0"/>
          </a:p>
          <a:p>
            <a:pPr rtl="0"/>
            <a:endParaRPr lang="es-ES" dirty="0"/>
          </a:p>
        </p:txBody>
      </p:sp>
      <p:pic>
        <p:nvPicPr>
          <p:cNvPr id="1026" name="Picture 2">
            <a:extLst>
              <a:ext uri="{FF2B5EF4-FFF2-40B4-BE49-F238E27FC236}">
                <a16:creationId xmlns:a16="http://schemas.microsoft.com/office/drawing/2014/main" id="{C3B387B1-CA04-7B8A-6DBE-C6F9427B6A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3185" y="3219384"/>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1033670" y="135886"/>
            <a:ext cx="10535477" cy="1514019"/>
          </a:xfrm>
        </p:spPr>
        <p:txBody>
          <a:bodyPr/>
          <a:lstStyle/>
          <a:p>
            <a:r>
              <a:rPr lang="es-ES" sz="4400" dirty="0"/>
              <a:t>2. Normas para colaborar y cooperar de forma positiva</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2027581" y="1767562"/>
            <a:ext cx="9939131" cy="953337"/>
          </a:xfrm>
        </p:spPr>
        <p:txBody>
          <a:bodyPr/>
          <a:lstStyle/>
          <a:p>
            <a:pPr algn="just"/>
            <a:r>
              <a:rPr lang="es-ES" sz="2000" dirty="0"/>
              <a:t>Si queremos crear un contexto cooperativo necesitaremos trabajar con unas normas para fomentar la cooperación de los estudiantes. Además de estas normas, debemos complementarlas con otras normas de aula para fomentar un clima positivo en nuestras clases</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055251" y="6327602"/>
            <a:ext cx="5633192" cy="1060796"/>
          </a:xfrm>
          <a:prstGeom prst="rect">
            <a:avLst/>
          </a:prstGeom>
        </p:spPr>
      </p:pic>
      <p:sp>
        <p:nvSpPr>
          <p:cNvPr id="7" name="CuadroTexto 6">
            <a:extLst>
              <a:ext uri="{FF2B5EF4-FFF2-40B4-BE49-F238E27FC236}">
                <a16:creationId xmlns:a16="http://schemas.microsoft.com/office/drawing/2014/main" id="{FB5F59A7-1DA1-D194-5F3F-CA9C9689CB3F}"/>
              </a:ext>
            </a:extLst>
          </p:cNvPr>
          <p:cNvSpPr txBox="1"/>
          <p:nvPr/>
        </p:nvSpPr>
        <p:spPr>
          <a:xfrm>
            <a:off x="3127513" y="2720899"/>
            <a:ext cx="8839199" cy="1754326"/>
          </a:xfrm>
          <a:prstGeom prst="rect">
            <a:avLst/>
          </a:prstGeom>
          <a:noFill/>
        </p:spPr>
        <p:txBody>
          <a:bodyPr wrap="square">
            <a:spAutoFit/>
          </a:bodyPr>
          <a:lstStyle/>
          <a:p>
            <a:r>
              <a:rPr lang="es-ES" b="1" dirty="0">
                <a:solidFill>
                  <a:schemeClr val="tx2">
                    <a:lumMod val="75000"/>
                  </a:schemeClr>
                </a:solidFill>
              </a:rPr>
              <a:t>EJEMPLOS DE NORMAS</a:t>
            </a:r>
            <a:r>
              <a:rPr lang="es-ES" dirty="0">
                <a:solidFill>
                  <a:schemeClr val="tx2">
                    <a:lumMod val="75000"/>
                  </a:schemeClr>
                </a:solidFill>
              </a:rPr>
              <a:t>: Mantenemos un nivel de ruido adecuado. Participamos en las actividades. Realizamos las tareas propuestas teniendo en cuenta el tiempo que nos da el docente y los niveles de voz en cada momento. Ayudamos dando pistas (utilizamos la gestión de las ayudas). Aceptamos y cumplimos con las tareas y acuerdos que nos</a:t>
            </a:r>
          </a:p>
          <a:p>
            <a:r>
              <a:rPr lang="es-ES" dirty="0">
                <a:solidFill>
                  <a:schemeClr val="tx2">
                    <a:lumMod val="75000"/>
                  </a:schemeClr>
                </a:solidFill>
              </a:rPr>
              <a:t>encomienda el equipo. Respeto las opiniones de los demás y no me rio de ellas ni de los posibles fallos. </a:t>
            </a:r>
          </a:p>
        </p:txBody>
      </p:sp>
      <p:sp>
        <p:nvSpPr>
          <p:cNvPr id="10" name="CuadroTexto 9">
            <a:extLst>
              <a:ext uri="{FF2B5EF4-FFF2-40B4-BE49-F238E27FC236}">
                <a16:creationId xmlns:a16="http://schemas.microsoft.com/office/drawing/2014/main" id="{2E107DB1-0B82-158B-4976-DD97191A09FE}"/>
              </a:ext>
            </a:extLst>
          </p:cNvPr>
          <p:cNvSpPr txBox="1"/>
          <p:nvPr/>
        </p:nvSpPr>
        <p:spPr>
          <a:xfrm>
            <a:off x="5446643" y="4537502"/>
            <a:ext cx="6122504" cy="1754326"/>
          </a:xfrm>
          <a:prstGeom prst="rect">
            <a:avLst/>
          </a:prstGeom>
          <a:noFill/>
        </p:spPr>
        <p:txBody>
          <a:bodyPr wrap="square" rtlCol="0">
            <a:spAutoFit/>
          </a:bodyPr>
          <a:lstStyle/>
          <a:p>
            <a:r>
              <a:rPr lang="es-ES" dirty="0">
                <a:solidFill>
                  <a:schemeClr val="tx2">
                    <a:lumMod val="75000"/>
                  </a:schemeClr>
                </a:solidFill>
              </a:rPr>
              <a:t>DEBEMOS SER CONSTANTES CON EL CUMPLIMIENTO DE LAS NORMAS. EL INCUMPLIMIENTO DE LAS MISMAS DEBE SUPONER ALGÚN LÍMITE PARA EL NIÑO A TRAVÉS DEL CUAL APRENDA QUE LA CONDUCTA CORRECTA ES LA INICIAL. NO SIRVE PONER LÍMITES QUE NO TIENEN QUE VER CON LA CONDUCTA DISRUPTIVA.</a:t>
            </a:r>
          </a:p>
        </p:txBody>
      </p:sp>
    </p:spTree>
    <p:extLst>
      <p:ext uri="{BB962C8B-B14F-4D97-AF65-F5344CB8AC3E}">
        <p14:creationId xmlns:p14="http://schemas.microsoft.com/office/powerpoint/2010/main" val="7654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634542" y="362646"/>
            <a:ext cx="10535477" cy="324688"/>
          </a:xfrm>
        </p:spPr>
        <p:txBody>
          <a:bodyPr/>
          <a:lstStyle/>
          <a:p>
            <a:r>
              <a:rPr lang="es-ES" sz="2000" dirty="0"/>
              <a:t>3. ROLES PARA COLABORAR Y COOPERAR DE FORMA POSITIVA</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932716" y="921189"/>
            <a:ext cx="9939131" cy="953337"/>
          </a:xfrm>
        </p:spPr>
        <p:txBody>
          <a:bodyPr/>
          <a:lstStyle/>
          <a:p>
            <a:pPr algn="just"/>
            <a:r>
              <a:rPr lang="es-ES" sz="2000" dirty="0"/>
              <a:t>Los nombres de los roles pueden modificarse en función de las edades de los niños y niñas, proyecto del aula o de centro, etc. Lo importante es que los niños tengan claro su rol, el qué, el cómo y el para qué.</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7949234" y="6187324"/>
            <a:ext cx="5633192" cy="1060796"/>
          </a:xfrm>
          <a:prstGeom prst="rect">
            <a:avLst/>
          </a:prstGeom>
        </p:spPr>
      </p:pic>
      <p:sp>
        <p:nvSpPr>
          <p:cNvPr id="7" name="CuadroTexto 6">
            <a:extLst>
              <a:ext uri="{FF2B5EF4-FFF2-40B4-BE49-F238E27FC236}">
                <a16:creationId xmlns:a16="http://schemas.microsoft.com/office/drawing/2014/main" id="{FB5F59A7-1DA1-D194-5F3F-CA9C9689CB3F}"/>
              </a:ext>
            </a:extLst>
          </p:cNvPr>
          <p:cNvSpPr txBox="1"/>
          <p:nvPr/>
        </p:nvSpPr>
        <p:spPr>
          <a:xfrm>
            <a:off x="2968487" y="1707654"/>
            <a:ext cx="9064487" cy="2862322"/>
          </a:xfrm>
          <a:prstGeom prst="rect">
            <a:avLst/>
          </a:prstGeom>
          <a:noFill/>
        </p:spPr>
        <p:txBody>
          <a:bodyPr wrap="square">
            <a:spAutoFit/>
          </a:bodyPr>
          <a:lstStyle/>
          <a:p>
            <a:pPr marL="342900" indent="-342900">
              <a:buAutoNum type="arabicPeriod"/>
            </a:pPr>
            <a:r>
              <a:rPr lang="es-ES" dirty="0">
                <a:solidFill>
                  <a:schemeClr val="tx2">
                    <a:lumMod val="75000"/>
                  </a:schemeClr>
                </a:solidFill>
              </a:rPr>
              <a:t>Secretario: Piensa de manera analítica: ordena, verifica y corrige.  Registra el trabajo y ordena los materiales. Critica las ideas y hace preguntas para comprobar que son consistentes.</a:t>
            </a:r>
          </a:p>
          <a:p>
            <a:pPr marL="342900" indent="-342900">
              <a:buAutoNum type="arabicPeriod"/>
            </a:pPr>
            <a:r>
              <a:rPr lang="es-ES" dirty="0">
                <a:solidFill>
                  <a:schemeClr val="tx2">
                    <a:lumMod val="75000"/>
                  </a:schemeClr>
                </a:solidFill>
              </a:rPr>
              <a:t>Portavoz: Media entre el grupo y el profesor. Sintetiza e integra el trabajo del grupo para transmitirlo al docente. Consigue material y recursos para el grupo. </a:t>
            </a:r>
          </a:p>
          <a:p>
            <a:pPr marL="342900" indent="-342900">
              <a:buAutoNum type="arabicPeriod"/>
            </a:pPr>
            <a:r>
              <a:rPr lang="es-ES" dirty="0">
                <a:solidFill>
                  <a:schemeClr val="tx2">
                    <a:lumMod val="75000"/>
                  </a:schemeClr>
                </a:solidFill>
              </a:rPr>
              <a:t>Coordinador: a ideas y pone en práctica técnicas de </a:t>
            </a:r>
            <a:r>
              <a:rPr lang="es-ES" dirty="0" err="1">
                <a:solidFill>
                  <a:schemeClr val="tx2">
                    <a:lumMod val="75000"/>
                  </a:schemeClr>
                </a:solidFill>
              </a:rPr>
              <a:t>brainstorming</a:t>
            </a:r>
            <a:r>
              <a:rPr lang="es-ES" dirty="0">
                <a:solidFill>
                  <a:schemeClr val="tx2">
                    <a:lumMod val="75000"/>
                  </a:schemeClr>
                </a:solidFill>
              </a:rPr>
              <a:t>. Genera buen ambiente, es optimista y fomenta la participación de todos los miembros del grupo. Amplía perspectivas, hace preguntas, busca información y genera respuestas más allá de la primera respuesta del grupo.</a:t>
            </a:r>
          </a:p>
          <a:p>
            <a:pPr marL="342900" indent="-342900">
              <a:buAutoNum type="arabicPeriod"/>
            </a:pPr>
            <a:endParaRPr lang="es-ES" dirty="0">
              <a:solidFill>
                <a:schemeClr val="tx2">
                  <a:lumMod val="75000"/>
                </a:schemeClr>
              </a:solidFill>
            </a:endParaRPr>
          </a:p>
        </p:txBody>
      </p:sp>
      <p:sp>
        <p:nvSpPr>
          <p:cNvPr id="10" name="CuadroTexto 9">
            <a:extLst>
              <a:ext uri="{FF2B5EF4-FFF2-40B4-BE49-F238E27FC236}">
                <a16:creationId xmlns:a16="http://schemas.microsoft.com/office/drawing/2014/main" id="{2E107DB1-0B82-158B-4976-DD97191A09FE}"/>
              </a:ext>
            </a:extLst>
          </p:cNvPr>
          <p:cNvSpPr txBox="1"/>
          <p:nvPr/>
        </p:nvSpPr>
        <p:spPr>
          <a:xfrm>
            <a:off x="5645426" y="4550181"/>
            <a:ext cx="6122504" cy="1200329"/>
          </a:xfrm>
          <a:prstGeom prst="rect">
            <a:avLst/>
          </a:prstGeom>
          <a:noFill/>
        </p:spPr>
        <p:txBody>
          <a:bodyPr wrap="square" rtlCol="0">
            <a:spAutoFit/>
          </a:bodyPr>
          <a:lstStyle/>
          <a:p>
            <a:r>
              <a:rPr lang="es-ES" dirty="0">
                <a:solidFill>
                  <a:schemeClr val="tx2">
                    <a:lumMod val="75000"/>
                  </a:schemeClr>
                </a:solidFill>
              </a:rPr>
              <a:t>4. Controlador: Observa y orienta el trabajo de manera global.</a:t>
            </a:r>
          </a:p>
          <a:p>
            <a:r>
              <a:rPr lang="es-ES" dirty="0">
                <a:solidFill>
                  <a:schemeClr val="tx2">
                    <a:lumMod val="75000"/>
                  </a:schemeClr>
                </a:solidFill>
              </a:rPr>
              <a:t>Distribuye las tareas, comprueba que se cumplen los plazos y dirige la autoevaluación grupal. Supervisa el orden de los turnos de palabra.</a:t>
            </a:r>
          </a:p>
        </p:txBody>
      </p:sp>
    </p:spTree>
    <p:extLst>
      <p:ext uri="{BB962C8B-B14F-4D97-AF65-F5344CB8AC3E}">
        <p14:creationId xmlns:p14="http://schemas.microsoft.com/office/powerpoint/2010/main" val="3404643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2855228" y="718662"/>
            <a:ext cx="7070650" cy="468849"/>
          </a:xfrm>
        </p:spPr>
        <p:txBody>
          <a:bodyPr/>
          <a:lstStyle/>
          <a:p>
            <a:r>
              <a:rPr lang="es-ES" sz="4000" dirty="0"/>
              <a:t>ROLES SIMPLIFICADOS</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498574" y="2000008"/>
            <a:ext cx="8415130" cy="953337"/>
          </a:xfrm>
        </p:spPr>
        <p:txBody>
          <a:bodyPr/>
          <a:lstStyle/>
          <a:p>
            <a:pPr marL="342900" indent="-342900" algn="just">
              <a:buFont typeface="Arial" panose="020B0604020202020204" pitchFamily="34" charset="0"/>
              <a:buChar char="•"/>
            </a:pPr>
            <a:r>
              <a:rPr lang="es-ES" sz="2000" b="1" u="sng" dirty="0"/>
              <a:t>Secretario</a:t>
            </a:r>
            <a:r>
              <a:rPr lang="es-ES" sz="2000" dirty="0"/>
              <a:t>. Guarda fotocopias y recuerda apuntar las tareas en la agenda.</a:t>
            </a:r>
          </a:p>
          <a:p>
            <a:pPr marL="342900" indent="-342900" algn="just">
              <a:buFont typeface="Arial" panose="020B0604020202020204" pitchFamily="34" charset="0"/>
              <a:buChar char="•"/>
            </a:pPr>
            <a:r>
              <a:rPr lang="es-ES" sz="2000" b="1" u="sng" dirty="0"/>
              <a:t>Portavoz</a:t>
            </a:r>
            <a:r>
              <a:rPr lang="es-ES" sz="2000" dirty="0"/>
              <a:t>. Comunica al profesor las decisiones del equipo y hace preguntas.</a:t>
            </a:r>
          </a:p>
          <a:p>
            <a:pPr marL="342900" indent="-342900" algn="just">
              <a:buFont typeface="Arial" panose="020B0604020202020204" pitchFamily="34" charset="0"/>
              <a:buChar char="•"/>
            </a:pPr>
            <a:r>
              <a:rPr lang="es-ES" sz="2000" b="1" u="sng" dirty="0"/>
              <a:t>Coordinador.</a:t>
            </a:r>
            <a:r>
              <a:rPr lang="es-ES" sz="2000" dirty="0"/>
              <a:t> Anima a sus compañeros.</a:t>
            </a:r>
          </a:p>
          <a:p>
            <a:pPr marL="342900" indent="-342900" algn="just">
              <a:buFont typeface="Arial" panose="020B0604020202020204" pitchFamily="34" charset="0"/>
              <a:buChar char="•"/>
            </a:pPr>
            <a:r>
              <a:rPr lang="es-ES" sz="2000" b="1" u="sng" dirty="0"/>
              <a:t>Controlador</a:t>
            </a:r>
            <a:r>
              <a:rPr lang="es-ES" sz="2000" dirty="0"/>
              <a:t>. Controla el ruido y el volumen de la voz de sus compañeros.</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364810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F3D98-3C30-4CFC-8643-C81E829C8C25}"/>
              </a:ext>
            </a:extLst>
          </p:cNvPr>
          <p:cNvSpPr>
            <a:spLocks noGrp="1"/>
          </p:cNvSpPr>
          <p:nvPr>
            <p:ph type="title"/>
          </p:nvPr>
        </p:nvSpPr>
        <p:spPr>
          <a:xfrm>
            <a:off x="6907623" y="1726730"/>
            <a:ext cx="4903377" cy="1057791"/>
          </a:xfrm>
        </p:spPr>
        <p:txBody>
          <a:bodyPr rtlCol="0"/>
          <a:lstStyle/>
          <a:p>
            <a:pPr rtl="0"/>
            <a:r>
              <a:rPr lang="es-ES" dirty="0"/>
              <a:t>Gracias</a:t>
            </a:r>
          </a:p>
        </p:txBody>
      </p:sp>
      <p:sp>
        <p:nvSpPr>
          <p:cNvPr id="11" name="Subtítulo 10">
            <a:extLst>
              <a:ext uri="{FF2B5EF4-FFF2-40B4-BE49-F238E27FC236}">
                <a16:creationId xmlns:a16="http://schemas.microsoft.com/office/drawing/2014/main" id="{F0F25866-5DB1-334A-8037-692579FBDE39}"/>
              </a:ext>
            </a:extLst>
          </p:cNvPr>
          <p:cNvSpPr>
            <a:spLocks noGrp="1"/>
          </p:cNvSpPr>
          <p:nvPr>
            <p:ph type="subTitle" idx="1"/>
          </p:nvPr>
        </p:nvSpPr>
        <p:spPr>
          <a:xfrm>
            <a:off x="6907623" y="3657359"/>
            <a:ext cx="4903377" cy="1057791"/>
          </a:xfrm>
        </p:spPr>
        <p:txBody>
          <a:bodyPr rtlCol="0"/>
          <a:lstStyle/>
          <a:p>
            <a:pPr algn="ctr" rtl="0"/>
            <a:r>
              <a:rPr lang="es-ES" dirty="0">
                <a:solidFill>
                  <a:srgbClr val="00B050"/>
                </a:solidFill>
              </a:rPr>
              <a:t>“</a:t>
            </a:r>
            <a:r>
              <a:rPr lang="es-ES" sz="1800" i="1" dirty="0">
                <a:solidFill>
                  <a:srgbClr val="00B050"/>
                </a:solidFill>
              </a:rPr>
              <a:t>Llegar juntos es el principio. Mantenerse juntos, es el progreso. Trabajar juntos es el éxito”. </a:t>
            </a:r>
          </a:p>
          <a:p>
            <a:pPr algn="ctr" rtl="0"/>
            <a:r>
              <a:rPr lang="es-ES" sz="1800" i="1" dirty="0">
                <a:solidFill>
                  <a:srgbClr val="00B050"/>
                </a:solidFill>
              </a:rPr>
              <a:t>Henry Ford.</a:t>
            </a:r>
          </a:p>
        </p:txBody>
      </p:sp>
      <p:sp>
        <p:nvSpPr>
          <p:cNvPr id="9" name="Marcador de texto 8">
            <a:extLst>
              <a:ext uri="{FF2B5EF4-FFF2-40B4-BE49-F238E27FC236}">
                <a16:creationId xmlns:a16="http://schemas.microsoft.com/office/drawing/2014/main" id="{76767661-63CB-A645-82F2-3B860E338B67}"/>
              </a:ext>
            </a:extLst>
          </p:cNvPr>
          <p:cNvSpPr>
            <a:spLocks noGrp="1"/>
          </p:cNvSpPr>
          <p:nvPr>
            <p:ph type="body" sz="quarter" idx="11"/>
          </p:nvPr>
        </p:nvSpPr>
        <p:spPr>
          <a:xfrm>
            <a:off x="6578048" y="5161068"/>
            <a:ext cx="4914900" cy="588795"/>
          </a:xfrm>
        </p:spPr>
        <p:txBody>
          <a:bodyPr rtlCol="0"/>
          <a:lstStyle/>
          <a:p>
            <a:pPr rtl="0"/>
            <a:r>
              <a:rPr lang="es-ES" b="1" dirty="0"/>
              <a:t>Raquel Fernández Alegre</a:t>
            </a:r>
            <a:endParaRPr lang="es-ES" dirty="0"/>
          </a:p>
        </p:txBody>
      </p:sp>
      <p:pic>
        <p:nvPicPr>
          <p:cNvPr id="8" name="Marcador de posición de imagen 7">
            <a:extLst>
              <a:ext uri="{FF2B5EF4-FFF2-40B4-BE49-F238E27FC236}">
                <a16:creationId xmlns:a16="http://schemas.microsoft.com/office/drawing/2014/main" id="{64A7395C-FC69-1489-B820-4A36BCC13EEF}"/>
              </a:ext>
            </a:extLst>
          </p:cNvPr>
          <p:cNvPicPr>
            <a:picLocks noGrp="1" noChangeAspect="1"/>
          </p:cNvPicPr>
          <p:nvPr>
            <p:ph type="pic" sz="quarter" idx="13"/>
          </p:nvPr>
        </p:nvPicPr>
        <p:blipFill>
          <a:blip r:embed="rId3"/>
          <a:srcRect l="18415" r="18415"/>
          <a:stretch>
            <a:fillRect/>
          </a:stretch>
        </p:blipFill>
        <p:spPr>
          <a:xfrm>
            <a:off x="0" y="0"/>
            <a:ext cx="6096000" cy="7548993"/>
          </a:xfrm>
          <a:prstGeom prst="rect">
            <a:avLst/>
          </a:prstGeom>
        </p:spPr>
      </p:pic>
    </p:spTree>
    <p:extLst>
      <p:ext uri="{BB962C8B-B14F-4D97-AF65-F5344CB8AC3E}">
        <p14:creationId xmlns:p14="http://schemas.microsoft.com/office/powerpoint/2010/main" val="233667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2338392" y="293300"/>
            <a:ext cx="9244007" cy="1514019"/>
          </a:xfrm>
        </p:spPr>
        <p:txBody>
          <a:bodyPr/>
          <a:lstStyle/>
          <a:p>
            <a:r>
              <a:rPr lang="es-ES" dirty="0"/>
              <a:t>1. Dinámicas de cohesión</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214587" y="2112119"/>
            <a:ext cx="6924876" cy="953337"/>
          </a:xfrm>
        </p:spPr>
        <p:txBody>
          <a:bodyPr/>
          <a:lstStyle/>
          <a:p>
            <a:r>
              <a:rPr lang="es-ES" sz="2400" dirty="0"/>
              <a:t>Las dinámicas de cohesión nos sirven para fomentar un espíritu de trabajo en equipo. Estas nos ayudarán a demostrar la eficacia y la importancia del aprendizaje cooperativo y contribuirán a crear unas destrezas para ello. De esa forma, la clase estará más dispuesta para trabajar utilizando esta metodología.</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6677025" y="5503904"/>
            <a:ext cx="5633192" cy="1060796"/>
          </a:xfrm>
          <a:prstGeom prst="rect">
            <a:avLst/>
          </a:prstGeom>
        </p:spPr>
      </p:pic>
    </p:spTree>
    <p:extLst>
      <p:ext uri="{BB962C8B-B14F-4D97-AF65-F5344CB8AC3E}">
        <p14:creationId xmlns:p14="http://schemas.microsoft.com/office/powerpoint/2010/main" val="126518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73419" y="575686"/>
            <a:ext cx="7070650" cy="468849"/>
          </a:xfrm>
        </p:spPr>
        <p:txBody>
          <a:bodyPr/>
          <a:lstStyle/>
          <a:p>
            <a:r>
              <a:rPr lang="es-ES" sz="2400" dirty="0"/>
              <a:t>1.1. yo guio, </a:t>
            </a:r>
            <a:br>
              <a:rPr lang="es-ES" sz="2400" dirty="0"/>
            </a:br>
            <a:r>
              <a:rPr lang="es-ES" sz="2400" dirty="0"/>
              <a:t>yo confío.</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564835" y="586551"/>
            <a:ext cx="8256104" cy="953337"/>
          </a:xfrm>
        </p:spPr>
        <p:txBody>
          <a:bodyPr/>
          <a:lstStyle/>
          <a:p>
            <a:pPr algn="just"/>
            <a:r>
              <a:rPr lang="es-ES" sz="2400" dirty="0"/>
              <a:t>MATERIALES: Pañuelos.</a:t>
            </a:r>
          </a:p>
          <a:p>
            <a:pPr algn="just"/>
            <a:r>
              <a:rPr lang="es-ES" sz="2400" dirty="0"/>
              <a:t>DINÁMICA: Esta dinámica debe hacerse en un sitio espacioso y consiste en hacer parejas (el docente las hace para que nadie se quede sin que le elijan). Uno será el que guía y el otro el que se deja llevar con los ojos vendados. Las indicaciones dependen de la edad y de la creatividad del que dirige. Se guiará cogiéndolo del brazo, sin cogerlo, con indicaciones simples, con un lenguaje inventado… Lo más importante es que los dos miembros de la pareja hagan los dos roles y, sobre todo, que expresen cómo se han sentido.</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7233617" y="5079834"/>
            <a:ext cx="5633192" cy="1060796"/>
          </a:xfrm>
          <a:prstGeom prst="rect">
            <a:avLst/>
          </a:prstGeom>
        </p:spPr>
      </p:pic>
    </p:spTree>
    <p:extLst>
      <p:ext uri="{BB962C8B-B14F-4D97-AF65-F5344CB8AC3E}">
        <p14:creationId xmlns:p14="http://schemas.microsoft.com/office/powerpoint/2010/main" val="246228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73419" y="575686"/>
            <a:ext cx="7070650" cy="468849"/>
          </a:xfrm>
        </p:spPr>
        <p:txBody>
          <a:bodyPr/>
          <a:lstStyle/>
          <a:p>
            <a:r>
              <a:rPr lang="es-ES" sz="2400" dirty="0"/>
              <a:t>1.2. Pelota </a:t>
            </a:r>
            <a:br>
              <a:rPr lang="es-ES" sz="2400" dirty="0"/>
            </a:br>
            <a:r>
              <a:rPr lang="es-ES" sz="2400" dirty="0"/>
              <a:t>con nombre</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405809" y="586551"/>
            <a:ext cx="8415130" cy="953337"/>
          </a:xfrm>
        </p:spPr>
        <p:txBody>
          <a:bodyPr/>
          <a:lstStyle/>
          <a:p>
            <a:pPr algn="just"/>
            <a:r>
              <a:rPr lang="es-ES" sz="2000" dirty="0"/>
              <a:t>MATERIALES: Folios, temporizador y bolígrafos.</a:t>
            </a:r>
          </a:p>
          <a:p>
            <a:pPr algn="just"/>
            <a:r>
              <a:rPr lang="es-ES" sz="2000" dirty="0"/>
              <a:t>DINÁMICA: La maestra repartirá a cada alumno una hoja en blanco y ellos tendrán que escribir su nombre en el centro de ella en grande. Después, harán una pelota con esa hoja y cerrarán los ojos. Cuando todos tengan los ojos cerrados el docente, pondrá el temporizador y ellos tendrán que lanzar su pelota. Seguidamente, tendrán que ir a buscarla, pero solo la suya sin poder hablar, es decir, si ven la hoja de otro compañero la tienen que cerrar y dejar donde estaba sin avisarlo. Cuando cada uno tenga la suya, el profe anotará lo que han tardado en encontrarlo. Seguidamente se volverá a realizar la misma dinámica pero con la condición de que si un alumno/a coge el papel de otro/a, tiene que buscar a esa persona y dárselo. </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
        <p:nvSpPr>
          <p:cNvPr id="4" name="Marcador de texto 2">
            <a:extLst>
              <a:ext uri="{FF2B5EF4-FFF2-40B4-BE49-F238E27FC236}">
                <a16:creationId xmlns:a16="http://schemas.microsoft.com/office/drawing/2014/main" id="{5854A76D-535C-F4D5-7421-A66458C53F7E}"/>
              </a:ext>
            </a:extLst>
          </p:cNvPr>
          <p:cNvSpPr txBox="1">
            <a:spLocks/>
          </p:cNvSpPr>
          <p:nvPr/>
        </p:nvSpPr>
        <p:spPr>
          <a:xfrm>
            <a:off x="5088835" y="4664862"/>
            <a:ext cx="6732104" cy="953337"/>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Cuando todos tengan su papel, se para el tiempo y habrán tardado menos. Ahí, es cuando nosotros debemos dar una pequeña explicación sobre la importancia de trabajar en equipo y que ello nos proporciona beneficios a todos/as</a:t>
            </a:r>
          </a:p>
        </p:txBody>
      </p:sp>
    </p:spTree>
    <p:extLst>
      <p:ext uri="{BB962C8B-B14F-4D97-AF65-F5344CB8AC3E}">
        <p14:creationId xmlns:p14="http://schemas.microsoft.com/office/powerpoint/2010/main" val="1142163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73419" y="575686"/>
            <a:ext cx="7070650" cy="468849"/>
          </a:xfrm>
        </p:spPr>
        <p:txBody>
          <a:bodyPr/>
          <a:lstStyle/>
          <a:p>
            <a:r>
              <a:rPr lang="es-ES" sz="2400" dirty="0"/>
              <a:t>1.3. Con forma </a:t>
            </a:r>
            <a:br>
              <a:rPr lang="es-ES" sz="2400" dirty="0"/>
            </a:br>
            <a:r>
              <a:rPr lang="es-ES" sz="2400" dirty="0"/>
              <a:t>de…</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432313" y="904603"/>
            <a:ext cx="8415130" cy="953337"/>
          </a:xfrm>
        </p:spPr>
        <p:txBody>
          <a:bodyPr/>
          <a:lstStyle/>
          <a:p>
            <a:pPr algn="just"/>
            <a:r>
              <a:rPr lang="es-ES" sz="2000" dirty="0"/>
              <a:t>DINÁMICA: La maestra hace varios equipos (si pueden ser las dobles parejas o equipos de 3, 4 o 5 alumnos/as). Estos se colocan unos enfrente de otros.</a:t>
            </a:r>
          </a:p>
          <a:p>
            <a:pPr algn="just"/>
            <a:r>
              <a:rPr lang="es-ES" sz="2000" dirty="0"/>
              <a:t>Entre todos (miembros del equipo) deben conseguir hacer con su cuerpo la figura que les manda el otro equipo (figuras geométricas, animales, edificios...).</a:t>
            </a:r>
          </a:p>
          <a:p>
            <a:pPr algn="just"/>
            <a:r>
              <a:rPr lang="es-ES" sz="2000" dirty="0"/>
              <a:t>La única norma es que deben participar todos los jugadores del equipo para hacer una única figura.</a:t>
            </a:r>
          </a:p>
          <a:p>
            <a:pPr algn="just"/>
            <a:r>
              <a:rPr lang="es-ES" sz="2000" dirty="0"/>
              <a:t>Es una dinámica no competitiva porque no gana ni pierde nadie, simplemente, trabajan la cohesión grupal, cultivan la creatividad y se lo pasan en grande.</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232560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1026428" y="1146846"/>
            <a:ext cx="7070650" cy="468849"/>
          </a:xfrm>
        </p:spPr>
        <p:txBody>
          <a:bodyPr/>
          <a:lstStyle/>
          <a:p>
            <a:r>
              <a:rPr lang="es-ES" sz="2400" dirty="0"/>
              <a:t>1.4. El blanco </a:t>
            </a:r>
            <a:br>
              <a:rPr lang="es-ES" sz="2400" dirty="0"/>
            </a:br>
            <a:r>
              <a:rPr lang="es-ES" sz="2400" dirty="0"/>
              <a:t>y la diana</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352800" y="1615695"/>
            <a:ext cx="8415130" cy="953337"/>
          </a:xfrm>
        </p:spPr>
        <p:txBody>
          <a:bodyPr/>
          <a:lstStyle/>
          <a:p>
            <a:pPr algn="just"/>
            <a:r>
              <a:rPr lang="es-ES" sz="2000" dirty="0"/>
              <a:t>MATERIALES: Cartulina grande con círculos concéntricos dividida en cuantos apartados o miembros tenga el equipo, pareja, equipos de tres o de cuatro.</a:t>
            </a:r>
          </a:p>
          <a:p>
            <a:pPr algn="just"/>
            <a:r>
              <a:rPr lang="es-ES" sz="2000" dirty="0"/>
              <a:t>DINÁMICA: Los estudiantes ya están divididos en equipos de 2, 3 o 4 y se les da la cartulina con varios círculos concéntricos, en cada círculo concéntrico se podrán aspectos de su vida personal, de su forma de ser, de lo que pueden aportar al equipo, incluso de sus asignaturas favoritas y lo que más y menos les gusta hacer, su peor defecto… Después, lo compartirán con su pareja, equipo y en gran grupo.</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184455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60167" y="798175"/>
            <a:ext cx="7070650" cy="468849"/>
          </a:xfrm>
        </p:spPr>
        <p:txBody>
          <a:bodyPr/>
          <a:lstStyle/>
          <a:p>
            <a:r>
              <a:rPr lang="es-ES" sz="2400" dirty="0"/>
              <a:t>1.4. La maleta</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617844" y="1032600"/>
            <a:ext cx="8415130" cy="953337"/>
          </a:xfrm>
        </p:spPr>
        <p:txBody>
          <a:bodyPr/>
          <a:lstStyle/>
          <a:p>
            <a:pPr algn="just"/>
            <a:r>
              <a:rPr lang="es-ES" sz="2000" dirty="0"/>
              <a:t>Dinámica de grupo para favorecer la interrelación, el conocimiento mutuo y la distensión dentro del grupo.</a:t>
            </a:r>
          </a:p>
          <a:p>
            <a:pPr algn="just"/>
            <a:r>
              <a:rPr lang="es-ES" sz="2000" dirty="0"/>
              <a:t>DINÁMICA:</a:t>
            </a:r>
          </a:p>
          <a:p>
            <a:pPr algn="just"/>
            <a:r>
              <a:rPr lang="es-ES" sz="2000" dirty="0"/>
              <a:t>El docente, un día, lleva una maleta a clase, y, delante de todos los estudiantes, saca de ella tres objetos, especialmente significativos para él o ella: unas botas de montaña, porque le gusta mucho el excursionismo; una novela que le agrada especialmente, etc.</a:t>
            </a:r>
          </a:p>
          <a:p>
            <a:pPr algn="just"/>
            <a:r>
              <a:rPr lang="es-ES" sz="2000" dirty="0"/>
              <a:t>De vez en cuando, invita a un alumno/a para que haga lo mismo (llevar tres objetos especialmente importantes para él o ella). Los demás pueden hacerle preguntas sobre estos objetos...</a:t>
            </a:r>
          </a:p>
          <a:p>
            <a:pPr algn="just"/>
            <a:endParaRPr lang="es-ES" sz="2000" dirty="0"/>
          </a:p>
          <a:p>
            <a:pPr algn="r"/>
            <a:r>
              <a:rPr lang="es-ES" sz="2000" dirty="0"/>
              <a:t>De esta forma, todas las niñas y niños acaban llevando a clase, un día u otro, la maleta llena de sus objetos preferidos.</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220788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60167" y="798175"/>
            <a:ext cx="7070650" cy="468849"/>
          </a:xfrm>
        </p:spPr>
        <p:txBody>
          <a:bodyPr/>
          <a:lstStyle/>
          <a:p>
            <a:r>
              <a:rPr lang="es-ES" sz="2400" dirty="0"/>
              <a:t>1.4. Torre de </a:t>
            </a:r>
            <a:br>
              <a:rPr lang="es-ES" sz="2400" dirty="0"/>
            </a:br>
            <a:r>
              <a:rPr lang="es-ES" sz="2400" dirty="0"/>
              <a:t>espagueti</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405809" y="1032599"/>
            <a:ext cx="8415130" cy="953337"/>
          </a:xfrm>
        </p:spPr>
        <p:txBody>
          <a:bodyPr/>
          <a:lstStyle/>
          <a:p>
            <a:pPr algn="just"/>
            <a:r>
              <a:rPr lang="es-ES" sz="2000" dirty="0"/>
              <a:t>Sirve para identificar los diferentes roles dentro de los equipos, diferenciando los diversos estilos de liderazgo. Nos servirá para reflexionar sobre la coordinación, el liderazgo, la participación de cada uno/a de los miembros...</a:t>
            </a:r>
          </a:p>
          <a:p>
            <a:pPr algn="just"/>
            <a:r>
              <a:rPr lang="es-ES" sz="2000" dirty="0"/>
              <a:t>MATERIALES POR EQUIPO: - 20 espaguetis crudos.- 1 metro de celo. - 1 metro de cordel. - 1 nube de golosina. - 1 tijera.</a:t>
            </a:r>
          </a:p>
          <a:p>
            <a:pPr algn="just"/>
            <a:r>
              <a:rPr lang="es-ES" sz="2000" dirty="0"/>
              <a:t>DINÁMICA:</a:t>
            </a:r>
          </a:p>
          <a:p>
            <a:pPr algn="just"/>
            <a:r>
              <a:rPr lang="es-ES" sz="2000" dirty="0"/>
              <a:t>La dinámica consiste en construir con los materiales anteriores, una estructura que se sostenga por sí sola y tenga en lo más alto la nube de golosina. Disponen de 20 minutos,</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602372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BDB8B-38DA-FDBB-26EA-AE47C1E7A4F8}"/>
              </a:ext>
            </a:extLst>
          </p:cNvPr>
          <p:cNvSpPr>
            <a:spLocks noGrp="1"/>
          </p:cNvSpPr>
          <p:nvPr>
            <p:ph type="ctrTitle"/>
          </p:nvPr>
        </p:nvSpPr>
        <p:spPr>
          <a:xfrm>
            <a:off x="933662" y="798174"/>
            <a:ext cx="7070650" cy="468849"/>
          </a:xfrm>
        </p:spPr>
        <p:txBody>
          <a:bodyPr/>
          <a:lstStyle/>
          <a:p>
            <a:r>
              <a:rPr lang="es-ES" sz="2400" dirty="0"/>
              <a:t>1.5. Mundo de </a:t>
            </a:r>
            <a:br>
              <a:rPr lang="es-ES" sz="2400" dirty="0"/>
            </a:br>
            <a:r>
              <a:rPr lang="es-ES" sz="2400" dirty="0"/>
              <a:t>colores.</a:t>
            </a:r>
          </a:p>
        </p:txBody>
      </p:sp>
      <p:sp>
        <p:nvSpPr>
          <p:cNvPr id="3" name="Marcador de texto 2">
            <a:extLst>
              <a:ext uri="{FF2B5EF4-FFF2-40B4-BE49-F238E27FC236}">
                <a16:creationId xmlns:a16="http://schemas.microsoft.com/office/drawing/2014/main" id="{4288D23E-C0B9-741B-0D51-6753B50EE085}"/>
              </a:ext>
            </a:extLst>
          </p:cNvPr>
          <p:cNvSpPr>
            <a:spLocks noGrp="1"/>
          </p:cNvSpPr>
          <p:nvPr>
            <p:ph type="body" sz="quarter" idx="11"/>
          </p:nvPr>
        </p:nvSpPr>
        <p:spPr>
          <a:xfrm>
            <a:off x="3405809" y="1032599"/>
            <a:ext cx="8415130" cy="953337"/>
          </a:xfrm>
        </p:spPr>
        <p:txBody>
          <a:bodyPr/>
          <a:lstStyle/>
          <a:p>
            <a:pPr algn="just"/>
            <a:r>
              <a:rPr lang="es-ES" sz="2000" dirty="0"/>
              <a:t>Actividad para preparar y sensibilizar al alumnado para trabajar de forma cooperativa.</a:t>
            </a:r>
          </a:p>
          <a:p>
            <a:pPr algn="just"/>
            <a:r>
              <a:rPr lang="es-ES" sz="2000" dirty="0"/>
              <a:t>DINÁMICA: Cada participante se coloca de espaldas a la pared, cierra los ojos y se mantiene en silencio. A cada uno se le pega en la frente una pegatina de color, de forma que no pueda ver qué colores le ha tocado. A uno de los participantes no se le pone ninguna pegatina o se le coloca una de completamente distinta, que solo la lleva él.</a:t>
            </a:r>
          </a:p>
          <a:p>
            <a:pPr algn="just"/>
            <a:r>
              <a:rPr lang="es-ES" sz="2000" dirty="0"/>
              <a:t>Seguidamente, ya pueden abrir los ojos y se les dice que tienen dos minutos para agruparse, sin decir nada.</a:t>
            </a:r>
          </a:p>
          <a:p>
            <a:pPr algn="just"/>
            <a:endParaRPr lang="es-ES" sz="2000" dirty="0"/>
          </a:p>
          <a:p>
            <a:pPr algn="r"/>
            <a:r>
              <a:rPr lang="es-ES" sz="2000" dirty="0"/>
              <a:t>El tutor, o alguno de los participantes, observa cómo lo hacen, y qué pasa con el que lleva la pegatina diferente.</a:t>
            </a:r>
          </a:p>
          <a:p>
            <a:pPr algn="r"/>
            <a:endParaRPr lang="es-ES" sz="2000" dirty="0"/>
          </a:p>
          <a:p>
            <a:pPr algn="r"/>
            <a:r>
              <a:rPr lang="es-ES" sz="2000" dirty="0"/>
              <a:t>Después hablan sobre lo que ha pasado, cómo lo han hecho, cómo se han sentido...</a:t>
            </a:r>
          </a:p>
        </p:txBody>
      </p:sp>
      <p:pic>
        <p:nvPicPr>
          <p:cNvPr id="5" name="Imagen 4">
            <a:extLst>
              <a:ext uri="{FF2B5EF4-FFF2-40B4-BE49-F238E27FC236}">
                <a16:creationId xmlns:a16="http://schemas.microsoft.com/office/drawing/2014/main" id="{CF2B8B2B-E405-8C3D-592C-F5BDE6D3BC70}"/>
              </a:ext>
            </a:extLst>
          </p:cNvPr>
          <p:cNvPicPr>
            <a:picLocks noChangeAspect="1"/>
          </p:cNvPicPr>
          <p:nvPr/>
        </p:nvPicPr>
        <p:blipFill>
          <a:blip r:embed="rId2"/>
          <a:stretch>
            <a:fillRect/>
          </a:stretch>
        </p:blipFill>
        <p:spPr>
          <a:xfrm>
            <a:off x="8214278" y="6140008"/>
            <a:ext cx="5633192" cy="1060796"/>
          </a:xfrm>
          <a:prstGeom prst="rect">
            <a:avLst/>
          </a:prstGeom>
        </p:spPr>
      </p:pic>
    </p:spTree>
    <p:extLst>
      <p:ext uri="{BB962C8B-B14F-4D97-AF65-F5344CB8AC3E}">
        <p14:creationId xmlns:p14="http://schemas.microsoft.com/office/powerpoint/2010/main" val="2444915389"/>
      </p:ext>
    </p:extLst>
  </p:cSld>
  <p:clrMapOvr>
    <a:masterClrMapping/>
  </p:clrMapOvr>
</p:sld>
</file>

<file path=ppt/theme/theme1.xml><?xml version="1.0" encoding="utf-8"?>
<a:theme xmlns:a="http://schemas.openxmlformats.org/drawingml/2006/main" name="Tema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2_TF78853419_Win32.potx" id="{F85094AE-F951-45B6-B003-F9F3B4BD38C5}" vid="{E124D037-8587-41C3-AB02-2A120C8407E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20B6E4-879E-4E6C-BDE7-261540CD37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{9EC8CF8E-CCCC-49E0-9819-52D79D9AB13A}tf78853419_win32</Template>
  <TotalTime>58</TotalTime>
  <Words>1507</Words>
  <Application>Microsoft Office PowerPoint</Application>
  <PresentationFormat>Panorámica</PresentationFormat>
  <Paragraphs>62</Paragraphs>
  <Slides>13</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Franklin Gothic Book</vt:lpstr>
      <vt:lpstr>Franklin Gothic Demi</vt:lpstr>
      <vt:lpstr>Wingdings</vt:lpstr>
      <vt:lpstr>Tema1</vt:lpstr>
      <vt:lpstr>Cooperar y colaborar en infantil y primaria</vt:lpstr>
      <vt:lpstr>1. Dinámicas de cohesión</vt:lpstr>
      <vt:lpstr>1.1. yo guio,  yo confío.</vt:lpstr>
      <vt:lpstr>1.2. Pelota  con nombre</vt:lpstr>
      <vt:lpstr>1.3. Con forma  de…</vt:lpstr>
      <vt:lpstr>1.4. El blanco  y la diana</vt:lpstr>
      <vt:lpstr>1.4. La maleta</vt:lpstr>
      <vt:lpstr>1.4. Torre de  espagueti</vt:lpstr>
      <vt:lpstr>1.5. Mundo de  colores.</vt:lpstr>
      <vt:lpstr>2. Normas para colaborar y cooperar de forma positiva</vt:lpstr>
      <vt:lpstr>3. ROLES PARA COLABORAR Y COOPERAR DE FORMA POSITIVA</vt:lpstr>
      <vt:lpstr>ROLES SIMPLIFICADOS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Cooperar y colaborar en infantil y primaria</dc:title>
  <dc:creator>RAQUEL FERNANDEZ ALEGRE</dc:creator>
  <cp:lastModifiedBy>DANIEL MARTINEZ VAZQUEZ</cp:lastModifiedBy>
  <cp:revision>3</cp:revision>
  <dcterms:created xsi:type="dcterms:W3CDTF">2023-01-30T23:17:18Z</dcterms:created>
  <dcterms:modified xsi:type="dcterms:W3CDTF">2023-03-09T08:36:01Z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