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301" r:id="rId3"/>
    <p:sldId id="302" r:id="rId4"/>
    <p:sldId id="303" r:id="rId5"/>
    <p:sldId id="304" r:id="rId6"/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8278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960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99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95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677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30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759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486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92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725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969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39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32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5260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683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963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687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9722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0153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4837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446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8959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4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115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198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371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95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774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46934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369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304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051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326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915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08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806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91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42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50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2175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32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://www.pim.saude.rs.gov.br/site/covid-19-recomendacoes-para-as-equipes-municipais-do-pim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nir.com/coronavirus-covid-19-igiene-superfici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3.jpg"/><Relationship Id="rId10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www.groundup.org.za/article/covid-19-worlds-unprecedented-experimen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0540" y="116632"/>
            <a:ext cx="9063460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38498" cy="694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3088" y="188640"/>
            <a:ext cx="9000912" cy="6364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51" y="188640"/>
            <a:ext cx="9144000" cy="646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6632"/>
            <a:ext cx="9144000" cy="64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7426"/>
            <a:ext cx="9144000" cy="64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3595"/>
            <a:ext cx="9144000" cy="6465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60648"/>
            <a:ext cx="9144000" cy="646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60648"/>
            <a:ext cx="9144000" cy="646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9275" y="188640"/>
            <a:ext cx="9145666" cy="6466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00490"/>
            <a:ext cx="9143999" cy="6468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25BC21-D225-43BA-AD95-8D63AF6F6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718" y="669303"/>
            <a:ext cx="7713482" cy="549897"/>
          </a:xfrm>
        </p:spPr>
        <p:txBody>
          <a:bodyPr/>
          <a:lstStyle/>
          <a:p>
            <a:r>
              <a:rPr lang="es-ES" dirty="0"/>
              <a:t>¿Qué ha pasado en 2 años ?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47A3DD9-13D1-4469-9B67-C39A58BE89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" name="Imagen 10" descr="Imagen que contiene natación, arrecife, animal, coral&#10;&#10;Descripción generada automáticamente">
            <a:extLst>
              <a:ext uri="{FF2B5EF4-FFF2-40B4-BE49-F238E27FC236}">
                <a16:creationId xmlns:a16="http://schemas.microsoft.com/office/drawing/2014/main" xmlns="" id="{86971E2A-2B97-4DE8-9E32-8FF06F47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0791" y="1428104"/>
            <a:ext cx="4520668" cy="156716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9E5331B-0094-4616-93F5-BCA9E601741C}"/>
              </a:ext>
            </a:extLst>
          </p:cNvPr>
          <p:cNvSpPr txBox="1"/>
          <p:nvPr/>
        </p:nvSpPr>
        <p:spPr>
          <a:xfrm>
            <a:off x="423028" y="5638800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3" tooltip="http://www.pim.saude.rs.gov.br/site/covid-19-recomendacoes-para-as-equipes-municipais-do-pim/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4" tooltip="https://creativecommons.org/licenses/by-nc/3.0/"/>
              </a:rPr>
              <a:t>CC BY-NC</a:t>
            </a:r>
            <a:endParaRPr lang="es-ES" sz="900"/>
          </a:p>
        </p:txBody>
      </p:sp>
      <p:pic>
        <p:nvPicPr>
          <p:cNvPr id="14" name="Imagen 13" descr="Imagen que contiene persona, escena, cuarto, cuarto de hospital&#10;&#10;Descripción generada automáticamente">
            <a:extLst>
              <a:ext uri="{FF2B5EF4-FFF2-40B4-BE49-F238E27FC236}">
                <a16:creationId xmlns:a16="http://schemas.microsoft.com/office/drawing/2014/main" xmlns="" id="{79C3EB51-8F02-4B8C-8907-9B9138020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642056" y="1510435"/>
            <a:ext cx="5439266" cy="271963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70527A5-CCC6-4C71-8EEF-9A923616C291}"/>
              </a:ext>
            </a:extLst>
          </p:cNvPr>
          <p:cNvSpPr txBox="1"/>
          <p:nvPr/>
        </p:nvSpPr>
        <p:spPr>
          <a:xfrm>
            <a:off x="3704734" y="5853498"/>
            <a:ext cx="54392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6" tooltip="https://www.cesnir.com/coronavirus-covid-19-igiene-superfici/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7" tooltip="https://creativecommons.org/licenses/by/3.0/"/>
              </a:rPr>
              <a:t>CC BY</a:t>
            </a:r>
            <a:endParaRPr lang="es-ES" sz="900"/>
          </a:p>
        </p:txBody>
      </p:sp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xmlns="" id="{BEA5BF04-1848-4D61-B7BB-60F347478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652617" y="4291348"/>
            <a:ext cx="3584542" cy="167756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3061757-C546-460E-B060-13F1786CA780}"/>
              </a:ext>
            </a:extLst>
          </p:cNvPr>
          <p:cNvSpPr txBox="1"/>
          <p:nvPr/>
        </p:nvSpPr>
        <p:spPr>
          <a:xfrm>
            <a:off x="5294329" y="3874878"/>
            <a:ext cx="3584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9" tooltip="https://www.groundup.org.za/article/covid-19-worlds-unprecedented-experiment/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10" tooltip="https://creativecommons.org/licenses/by-nd/3.0/"/>
              </a:rPr>
              <a:t>CC BY-ND</a:t>
            </a:r>
            <a:endParaRPr lang="es-ES" sz="900"/>
          </a:p>
        </p:txBody>
      </p:sp>
      <p:pic>
        <p:nvPicPr>
          <p:cNvPr id="20" name="Imagen 19" descr="Gráfico, Histograma&#10;&#10;Descripción generada automáticamente">
            <a:extLst>
              <a:ext uri="{FF2B5EF4-FFF2-40B4-BE49-F238E27FC236}">
                <a16:creationId xmlns:a16="http://schemas.microsoft.com/office/drawing/2014/main" xmlns="" id="{A367DA64-4813-4660-B240-603223082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620" y="3429000"/>
            <a:ext cx="5507415" cy="29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0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0" y="188640"/>
            <a:ext cx="9139560" cy="6462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88640"/>
            <a:ext cx="9139562" cy="6462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56480"/>
            <a:ext cx="9144000" cy="646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97896"/>
            <a:ext cx="9144419" cy="6465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56229"/>
            <a:ext cx="9144000" cy="64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138590"/>
            <a:ext cx="9144001" cy="6465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920" y="245151"/>
            <a:ext cx="9064080" cy="640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8484"/>
            <a:ext cx="9144000" cy="64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96" y="188640"/>
            <a:ext cx="9137104" cy="646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1454"/>
            <a:ext cx="9113214" cy="644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87B9BF-6775-48B4-81CB-85CD8F201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C7E7614-DAFB-47E7-AD2E-F6E160A59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 </a:t>
            </a:r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xmlns="" id="{D70F857F-8A30-4983-87FC-65C616AF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7" y="-22877"/>
            <a:ext cx="8169348" cy="2389997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xmlns="" id="{AE363F10-82C8-4230-8197-35A79E89D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45910"/>
            <a:ext cx="3207470" cy="4539605"/>
          </a:xfrm>
          <a:prstGeom prst="rect">
            <a:avLst/>
          </a:prstGeom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xmlns="" id="{B8CDAAEF-0F75-4C9B-9D64-DD43AB5F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93" y="2127674"/>
            <a:ext cx="3209133" cy="44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>
            <a:spLocks noGrp="1"/>
          </p:cNvSpPr>
          <p:nvPr>
            <p:ph type="body" idx="4294967295"/>
          </p:nvPr>
        </p:nvSpPr>
        <p:spPr>
          <a:xfrm>
            <a:off x="0" y="548680"/>
            <a:ext cx="9123312" cy="5620890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ts val="6000"/>
              <a:buNone/>
            </a:pPr>
            <a:r>
              <a:rPr lang="es-ES" sz="6000" b="1">
                <a:solidFill>
                  <a:srgbClr val="FFFF99"/>
                </a:solidFill>
              </a:rPr>
              <a:t>II. SVB NIÑOS</a:t>
            </a:r>
            <a:endParaRPr sz="6000" b="1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940" y="188640"/>
            <a:ext cx="9023060" cy="638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>
            <a:spLocks noGrp="1"/>
          </p:cNvSpPr>
          <p:nvPr>
            <p:ph type="body" idx="4294967295"/>
          </p:nvPr>
        </p:nvSpPr>
        <p:spPr>
          <a:xfrm>
            <a:off x="0" y="600845"/>
            <a:ext cx="9144000" cy="5568725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000"/>
              <a:buChar char="•"/>
            </a:pPr>
            <a:r>
              <a:rPr lang="es-ES" sz="4000" b="1">
                <a:solidFill>
                  <a:srgbClr val="FFFF99"/>
                </a:solidFill>
              </a:rPr>
              <a:t>NIÑOS: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FFFF99"/>
              </a:buClr>
              <a:buSzPts val="3000"/>
              <a:buChar char="–"/>
            </a:pPr>
            <a:r>
              <a:rPr lang="es-ES" sz="3000" b="1">
                <a:solidFill>
                  <a:srgbClr val="FFFF99"/>
                </a:solidFill>
              </a:rPr>
              <a:t>1 MINUTO DE RCP ANTES DE LLAMAR AL 112</a:t>
            </a:r>
            <a:endParaRPr/>
          </a:p>
          <a:p>
            <a:pPr marL="742950" lvl="1" indent="-952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3000" b="1">
              <a:solidFill>
                <a:srgbClr val="FFFF99"/>
              </a:solidFill>
            </a:endParaRP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FFFF99"/>
              </a:buClr>
              <a:buSzPts val="3000"/>
              <a:buChar char="–"/>
            </a:pPr>
            <a:r>
              <a:rPr lang="es-ES" sz="3000" b="1">
                <a:solidFill>
                  <a:srgbClr val="FFFF99"/>
                </a:solidFill>
              </a:rPr>
              <a:t>Iniciamos RCP: 5VENTILACIONES</a:t>
            </a:r>
            <a:endParaRPr/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rgbClr val="FFFF99"/>
              </a:buClr>
              <a:buSzPts val="3000"/>
              <a:buChar char="–"/>
            </a:pPr>
            <a:r>
              <a:rPr lang="es-ES" sz="3000" b="1">
                <a:solidFill>
                  <a:srgbClr val="FFFF99"/>
                </a:solidFill>
              </a:rPr>
              <a:t>Continuamos con 30:2</a:t>
            </a:r>
            <a:endParaRPr sz="3000" b="1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5994" y="116632"/>
            <a:ext cx="9160753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88640"/>
            <a:ext cx="9136391" cy="646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91822"/>
            <a:ext cx="9144000" cy="646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75708"/>
            <a:ext cx="9144000" cy="646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88640"/>
            <a:ext cx="9144000" cy="646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1"/>
          <p:cNvSpPr txBox="1">
            <a:spLocks noGrp="1"/>
          </p:cNvSpPr>
          <p:nvPr>
            <p:ph type="body" idx="4294967295"/>
          </p:nvPr>
        </p:nvSpPr>
        <p:spPr>
          <a:xfrm>
            <a:off x="0" y="1025308"/>
            <a:ext cx="9144000" cy="5028848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>
              <a:solidFill>
                <a:srgbClr val="FFFF99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ts val="6000"/>
              <a:buNone/>
            </a:pPr>
            <a:r>
              <a:rPr lang="es-ES" sz="6000" b="1">
                <a:solidFill>
                  <a:srgbClr val="FFFF99"/>
                </a:solidFill>
              </a:rPr>
              <a:t>III. ATRAGANTAMIENTO</a:t>
            </a:r>
            <a:endParaRPr sz="6000" b="1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9938"/>
            <a:ext cx="9144000" cy="646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xmlns="" id="{00AF2AA8-7F4C-41B2-B048-D73BD1AB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4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37C33E-B8F5-4F86-8879-92C43E31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476974"/>
            <a:ext cx="8421156" cy="5797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sz="1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Factores sistémicos relacionados con la incidencia y al mortalidad por paro cardiaco durante la pandemia de la COVI-19</a:t>
            </a:r>
            <a:endParaRPr lang="en-US" sz="1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6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6632"/>
            <a:ext cx="9063459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140880"/>
            <a:ext cx="9126475" cy="6456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6632"/>
            <a:ext cx="9144000" cy="64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6"/>
          <p:cNvSpPr txBox="1">
            <a:spLocks noGrp="1"/>
          </p:cNvSpPr>
          <p:nvPr>
            <p:ph type="body" idx="4294967295"/>
          </p:nvPr>
        </p:nvSpPr>
        <p:spPr>
          <a:xfrm>
            <a:off x="-1" y="980728"/>
            <a:ext cx="9144001" cy="5028848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>
              <a:solidFill>
                <a:srgbClr val="FFFF99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ts val="6000"/>
              <a:buNone/>
            </a:pPr>
            <a:r>
              <a:rPr lang="es-ES" sz="6000" b="1">
                <a:solidFill>
                  <a:srgbClr val="FFFF99"/>
                </a:solidFill>
              </a:rPr>
              <a:t>IV.</a:t>
            </a:r>
            <a:r>
              <a:rPr lang="es-ES" sz="6000" b="1"/>
              <a:t> </a:t>
            </a:r>
            <a:r>
              <a:rPr lang="es-ES" sz="6000" b="1">
                <a:solidFill>
                  <a:srgbClr val="FFFF99"/>
                </a:solidFill>
              </a:rPr>
              <a:t>INCONSCIENCIA</a:t>
            </a:r>
            <a:endParaRPr sz="6000" b="1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191822"/>
            <a:ext cx="9144001" cy="646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D2003E06-EAFA-4888-B283-D1A02746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1992138D-613B-41A5-9183-8116D0EF6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1EC43F65-81FA-4B14-9126-09BEB714503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42322" y="1904214"/>
            <a:ext cx="3544478" cy="4221949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" name="Imagen 4" descr="Diagrama&#10;&#10;Descripción generada automáticamente con confianza media">
            <a:extLst>
              <a:ext uri="{FF2B5EF4-FFF2-40B4-BE49-F238E27FC236}">
                <a16:creationId xmlns:a16="http://schemas.microsoft.com/office/drawing/2014/main" xmlns="" id="{836DCB96-9769-4F55-B740-3A02BB7C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9" y="288991"/>
            <a:ext cx="4663844" cy="6569009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xmlns="" id="{08210263-0AAD-4B07-B123-412EA3A92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252" y="1904214"/>
            <a:ext cx="3406435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body" idx="4294967295"/>
          </p:nvPr>
        </p:nvSpPr>
        <p:spPr>
          <a:xfrm>
            <a:off x="0" y="908720"/>
            <a:ext cx="9144000" cy="5028848"/>
          </a:xfrm>
          <a:prstGeom prst="rect">
            <a:avLst/>
          </a:prstGeom>
          <a:solidFill>
            <a:srgbClr val="95373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CCDC"/>
              </a:buClr>
              <a:buSzPts val="4000"/>
              <a:buNone/>
            </a:pPr>
            <a:r>
              <a:rPr lang="es-ES" sz="4000" b="1" u="sng">
                <a:solidFill>
                  <a:srgbClr val="92CCDC"/>
                </a:solidFill>
              </a:rPr>
              <a:t>CONTENIDO: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FFFF99"/>
              </a:buClr>
              <a:buSzPts val="3600"/>
              <a:buNone/>
            </a:pPr>
            <a:r>
              <a:rPr lang="es-ES" sz="3600" b="1">
                <a:solidFill>
                  <a:srgbClr val="FFFF99"/>
                </a:solidFill>
              </a:rPr>
              <a:t>I. SOPORTE VITAL BÁSICO ADULTOS Y DEA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FFFF99"/>
              </a:buClr>
              <a:buSzPts val="3600"/>
              <a:buNone/>
            </a:pPr>
            <a:r>
              <a:rPr lang="es-ES" sz="3600" b="1">
                <a:solidFill>
                  <a:srgbClr val="FFFF99"/>
                </a:solidFill>
              </a:rPr>
              <a:t>II. SOPORTE VITAL BÁSICO NIÑOS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FFFF99"/>
              </a:buClr>
              <a:buSzPts val="3600"/>
              <a:buNone/>
            </a:pPr>
            <a:r>
              <a:rPr lang="es-ES" sz="3600" b="1">
                <a:solidFill>
                  <a:srgbClr val="FFFF99"/>
                </a:solidFill>
              </a:rPr>
              <a:t>III. ATRAGANTAMIENTO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rgbClr val="FFFF99"/>
              </a:buClr>
              <a:buSzPts val="3600"/>
              <a:buNone/>
            </a:pPr>
            <a:r>
              <a:rPr lang="es-ES" sz="3600" b="1">
                <a:solidFill>
                  <a:srgbClr val="FFFF99"/>
                </a:solidFill>
              </a:rPr>
              <a:t>IV. INCONSCIENCIA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4294967295"/>
          </p:nvPr>
        </p:nvSpPr>
        <p:spPr>
          <a:xfrm>
            <a:off x="-2084" y="836712"/>
            <a:ext cx="9146084" cy="5029994"/>
          </a:xfrm>
          <a:prstGeom prst="rect">
            <a:avLst/>
          </a:prstGeom>
          <a:solidFill>
            <a:srgbClr val="95373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ts val="6000"/>
              <a:buNone/>
            </a:pPr>
            <a:r>
              <a:rPr lang="es-ES" sz="6000" b="1">
                <a:solidFill>
                  <a:srgbClr val="FFFF99"/>
                </a:solidFill>
              </a:rPr>
              <a:t>I. SVB ADULTOS y DEA</a:t>
            </a:r>
            <a:endParaRPr sz="6000" b="1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02" y="188640"/>
            <a:ext cx="9144001" cy="647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82" y="188640"/>
            <a:ext cx="9160753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113</Words>
  <Application>Microsoft Office PowerPoint</Application>
  <PresentationFormat>Presentación en pantalla (4:3)</PresentationFormat>
  <Paragraphs>26</Paragraphs>
  <Slides>44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7" baseType="lpstr">
      <vt:lpstr>Arial</vt:lpstr>
      <vt:lpstr>Calibri</vt:lpstr>
      <vt:lpstr>Tema de Office</vt:lpstr>
      <vt:lpstr>Presentación de PowerPoint</vt:lpstr>
      <vt:lpstr>¿Qué ha pasado en 2 años ? </vt:lpstr>
      <vt:lpstr>Presentación de PowerPoint</vt:lpstr>
      <vt:lpstr>Factores sistémicos relacionados con la incidencia y al mortalidad por paro cardiaco durante la pandemia de la COVI-19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Cortijo Gonzalez, Cesar</cp:lastModifiedBy>
  <cp:revision>7</cp:revision>
  <dcterms:modified xsi:type="dcterms:W3CDTF">2022-10-27T18:25:06Z</dcterms:modified>
</cp:coreProperties>
</file>