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1B1B1F-7D85-4F5D-8362-EF7F80D5802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EEBF16F5-BB4D-44F5-9052-56AB82E571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2CCEF704-79D4-48F8-B601-CF0BA6040398}"/>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5" name="Marcador de pie de página 4">
            <a:extLst>
              <a:ext uri="{FF2B5EF4-FFF2-40B4-BE49-F238E27FC236}">
                <a16:creationId xmlns:a16="http://schemas.microsoft.com/office/drawing/2014/main" id="{E740C432-1DFE-4FD2-8F8D-E3DA0EBC190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CBC96A0-23F1-4296-9449-6C8C0D863AEC}"/>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01412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3C2EFD-AF22-4550-B873-605462273EB7}"/>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BCC240F-0286-4278-BF7F-DED31263074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93E39B9-AE0A-473C-B99A-F3A3620CC08B}"/>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5" name="Marcador de pie de página 4">
            <a:extLst>
              <a:ext uri="{FF2B5EF4-FFF2-40B4-BE49-F238E27FC236}">
                <a16:creationId xmlns:a16="http://schemas.microsoft.com/office/drawing/2014/main" id="{CB56AF9C-D0D2-48F4-97B9-DAFB6A43094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59D9593-46F1-49E5-9DA0-F2C8614D1E13}"/>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89757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7E7CBC4-EC1A-4871-8BF8-C12CBDB82AB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973EB16-C886-4AC3-BC2A-A11D7E56AFF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421A499-6F17-4DCA-87BD-F3B011882ABA}"/>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5" name="Marcador de pie de página 4">
            <a:extLst>
              <a:ext uri="{FF2B5EF4-FFF2-40B4-BE49-F238E27FC236}">
                <a16:creationId xmlns:a16="http://schemas.microsoft.com/office/drawing/2014/main" id="{B85C8201-3E1C-4D02-8AA4-BBFCC4FFC3F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8374B02-C514-439F-933D-7AB14726E4B0}"/>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348391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D8298B-74EB-4814-92EA-163CF08C8A0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C006557-F4CE-40A4-8EBD-17739B50A24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1EF1803-A167-47C9-BAF6-CB8177AAE3F7}"/>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5" name="Marcador de pie de página 4">
            <a:extLst>
              <a:ext uri="{FF2B5EF4-FFF2-40B4-BE49-F238E27FC236}">
                <a16:creationId xmlns:a16="http://schemas.microsoft.com/office/drawing/2014/main" id="{77DA909A-1576-4B86-8D68-4BC3C2DF435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F9192C8-4B5F-474B-BF0A-5232EAE7249E}"/>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952976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DA0102-B6DA-43B1-8E68-F013737A1C6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FC92919E-764B-4DD9-89DA-DCD24F6219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BE4854C-9198-4B89-B303-9CB1F0668EB6}"/>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5" name="Marcador de pie de página 4">
            <a:extLst>
              <a:ext uri="{FF2B5EF4-FFF2-40B4-BE49-F238E27FC236}">
                <a16:creationId xmlns:a16="http://schemas.microsoft.com/office/drawing/2014/main" id="{AF5C8026-759B-4D6E-B4E7-18ED25F2EFF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551A26A-2252-4248-9D32-1549910F2A6E}"/>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3403481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C62C23-DF38-400B-B1B6-91C73E79870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F773BBE-3D89-43BD-89D4-3B4DB9905DA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17AF2CA0-150C-4A18-8914-A2358DBFBD2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FB44C31A-B458-4FA9-9042-A4E820DCBE59}"/>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6" name="Marcador de pie de página 5">
            <a:extLst>
              <a:ext uri="{FF2B5EF4-FFF2-40B4-BE49-F238E27FC236}">
                <a16:creationId xmlns:a16="http://schemas.microsoft.com/office/drawing/2014/main" id="{26D20E1A-33B1-4A36-AA72-87EB2EF36BE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5F674B0-8B42-4CFB-A6AA-ECBE4FFCEE9F}"/>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3012868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2DB10F-A5DD-4492-B9AE-45E3519D528B}"/>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DB448F7A-69B9-4E09-8BC5-A373B80638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94BC8D7-2677-456F-A2DD-D46B252A13F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6E152827-7827-4F75-A6E9-30ACD166BC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725DE48-CBE0-4E0A-AFFA-20E0075E377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765BAB68-70A8-4D50-91CF-E2310831A842}"/>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8" name="Marcador de pie de página 7">
            <a:extLst>
              <a:ext uri="{FF2B5EF4-FFF2-40B4-BE49-F238E27FC236}">
                <a16:creationId xmlns:a16="http://schemas.microsoft.com/office/drawing/2014/main" id="{F2B468C8-6777-428D-833D-62A1AD3F15E8}"/>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2A6E831D-FFE0-42CE-98C4-2BF48488589F}"/>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85425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09CFE-FCAF-42FC-8D43-BD2BED147F24}"/>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AA7348D6-0522-4CBF-8998-D162BAB999A2}"/>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4" name="Marcador de pie de página 3">
            <a:extLst>
              <a:ext uri="{FF2B5EF4-FFF2-40B4-BE49-F238E27FC236}">
                <a16:creationId xmlns:a16="http://schemas.microsoft.com/office/drawing/2014/main" id="{C7708296-39B3-424C-BF44-9AE23317F98C}"/>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FFC867DF-4CC3-4176-A403-DAB5780C6D03}"/>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927634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9677B45-C33A-46EB-AB1E-3A523AA0FF29}"/>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3" name="Marcador de pie de página 2">
            <a:extLst>
              <a:ext uri="{FF2B5EF4-FFF2-40B4-BE49-F238E27FC236}">
                <a16:creationId xmlns:a16="http://schemas.microsoft.com/office/drawing/2014/main" id="{C0EA8575-5EA3-42E3-A899-7DA7750C0EC8}"/>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5819AEEB-58E2-41AC-9F96-CAB896DA6DFA}"/>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479709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FD3EEA-D05E-4C1C-8BDE-7E193D93115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B1328040-2564-465E-AE02-B8F866F978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E0079D36-1F7D-46D4-BEBA-D26DE29AB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28908A-A455-4F39-A8EE-4EDD1E64BB48}"/>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6" name="Marcador de pie de página 5">
            <a:extLst>
              <a:ext uri="{FF2B5EF4-FFF2-40B4-BE49-F238E27FC236}">
                <a16:creationId xmlns:a16="http://schemas.microsoft.com/office/drawing/2014/main" id="{85B31A13-EBF9-4032-BA81-36F7F457F28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B6D0B90-CA01-4E09-9BDB-BB556583E58E}"/>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07582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F53599-6A52-4020-A9C3-576962DF7F1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231F12A2-DD5D-4096-B88F-95FA15F48A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90E253B3-15AE-4DF9-B69E-9175BF710A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CEBC646-EFA0-4F59-BA27-270C64E21B22}"/>
              </a:ext>
            </a:extLst>
          </p:cNvPr>
          <p:cNvSpPr>
            <a:spLocks noGrp="1"/>
          </p:cNvSpPr>
          <p:nvPr>
            <p:ph type="dt" sz="half" idx="10"/>
          </p:nvPr>
        </p:nvSpPr>
        <p:spPr/>
        <p:txBody>
          <a:bodyPr/>
          <a:lstStyle/>
          <a:p>
            <a:fld id="{37BCC66B-291F-41BA-91B9-E549068B8F67}" type="datetimeFigureOut">
              <a:rPr lang="es-ES" smtClean="0"/>
              <a:t>17/03/2020</a:t>
            </a:fld>
            <a:endParaRPr lang="es-ES"/>
          </a:p>
        </p:txBody>
      </p:sp>
      <p:sp>
        <p:nvSpPr>
          <p:cNvPr id="6" name="Marcador de pie de página 5">
            <a:extLst>
              <a:ext uri="{FF2B5EF4-FFF2-40B4-BE49-F238E27FC236}">
                <a16:creationId xmlns:a16="http://schemas.microsoft.com/office/drawing/2014/main" id="{F50249F4-387D-48CE-8350-641B338DF95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1652449-D579-4562-9FD5-F0D0989C3967}"/>
              </a:ext>
            </a:extLst>
          </p:cNvPr>
          <p:cNvSpPr>
            <a:spLocks noGrp="1"/>
          </p:cNvSpPr>
          <p:nvPr>
            <p:ph type="sldNum" sz="quarter" idx="12"/>
          </p:nvPr>
        </p:nvSpPr>
        <p:spPr/>
        <p:txBody>
          <a:bodyPr/>
          <a:lstStyle/>
          <a:p>
            <a:fld id="{380D3ECE-5003-4B6D-98CF-4684FB66E394}" type="slidenum">
              <a:rPr lang="es-ES" smtClean="0"/>
              <a:t>‹Nº›</a:t>
            </a:fld>
            <a:endParaRPr lang="es-ES"/>
          </a:p>
        </p:txBody>
      </p:sp>
    </p:spTree>
    <p:extLst>
      <p:ext uri="{BB962C8B-B14F-4D97-AF65-F5344CB8AC3E}">
        <p14:creationId xmlns:p14="http://schemas.microsoft.com/office/powerpoint/2010/main" val="2023905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503C0B7-F8F8-4721-AD62-43830B2B52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447343C-436B-482D-B964-2BC4D0EDB5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132CCD9-4FED-41A3-978F-62A2D207A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CC66B-291F-41BA-91B9-E549068B8F67}" type="datetimeFigureOut">
              <a:rPr lang="es-ES" smtClean="0"/>
              <a:t>17/03/2020</a:t>
            </a:fld>
            <a:endParaRPr lang="es-ES"/>
          </a:p>
        </p:txBody>
      </p:sp>
      <p:sp>
        <p:nvSpPr>
          <p:cNvPr id="5" name="Marcador de pie de página 4">
            <a:extLst>
              <a:ext uri="{FF2B5EF4-FFF2-40B4-BE49-F238E27FC236}">
                <a16:creationId xmlns:a16="http://schemas.microsoft.com/office/drawing/2014/main" id="{E49A0873-5CEA-4C1E-8A52-225E2AA71B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B98C8F90-FEFD-4586-A673-17A4DF085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D3ECE-5003-4B6D-98CF-4684FB66E394}" type="slidenum">
              <a:rPr lang="es-ES" smtClean="0"/>
              <a:t>‹Nº›</a:t>
            </a:fld>
            <a:endParaRPr lang="es-ES"/>
          </a:p>
        </p:txBody>
      </p:sp>
    </p:spTree>
    <p:extLst>
      <p:ext uri="{BB962C8B-B14F-4D97-AF65-F5344CB8AC3E}">
        <p14:creationId xmlns:p14="http://schemas.microsoft.com/office/powerpoint/2010/main" val="725836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D706949-EE23-4B0D-946B-5449161C61E5}"/>
              </a:ext>
            </a:extLst>
          </p:cNvPr>
          <p:cNvSpPr/>
          <p:nvPr/>
        </p:nvSpPr>
        <p:spPr>
          <a:xfrm>
            <a:off x="6024154" y="418985"/>
            <a:ext cx="6167826" cy="3450650"/>
          </a:xfrm>
          <a:prstGeom prst="rect">
            <a:avLst/>
          </a:prstGeom>
        </p:spPr>
        <p:txBody>
          <a:bodyPr vert="horz" lIns="91440" tIns="45720" rIns="91440" bIns="45720" rtlCol="0" anchor="b">
            <a:normAutofit/>
          </a:bodyPr>
          <a:lstStyle/>
          <a:p>
            <a:pPr fontAlgn="base">
              <a:lnSpc>
                <a:spcPct val="90000"/>
              </a:lnSpc>
              <a:spcBef>
                <a:spcPct val="0"/>
              </a:spcBef>
              <a:spcAft>
                <a:spcPts val="600"/>
              </a:spcAft>
            </a:pPr>
            <a:r>
              <a:rPr lang="en-US" sz="8800" b="1" i="0" dirty="0">
                <a:solidFill>
                  <a:schemeClr val="bg1">
                    <a:lumMod val="85000"/>
                    <a:lumOff val="15000"/>
                  </a:schemeClr>
                </a:solidFill>
                <a:effectLst/>
                <a:latin typeface="+mj-lt"/>
                <a:ea typeface="+mj-ea"/>
                <a:cs typeface="+mj-cs"/>
              </a:rPr>
              <a:t>Louis Pasteur</a:t>
            </a:r>
          </a:p>
          <a:p>
            <a:pPr fontAlgn="base">
              <a:lnSpc>
                <a:spcPct val="90000"/>
              </a:lnSpc>
              <a:spcBef>
                <a:spcPct val="0"/>
              </a:spcBef>
              <a:spcAft>
                <a:spcPts val="600"/>
              </a:spcAft>
            </a:pPr>
            <a:r>
              <a:rPr lang="en-US" sz="2400" b="0" i="0" dirty="0">
                <a:solidFill>
                  <a:schemeClr val="bg1">
                    <a:lumMod val="85000"/>
                    <a:lumOff val="15000"/>
                  </a:schemeClr>
                </a:solidFill>
                <a:effectLst/>
                <a:latin typeface="+mj-lt"/>
                <a:ea typeface="+mj-ea"/>
                <a:cs typeface="+mj-cs"/>
              </a:rPr>
              <a:t>(</a:t>
            </a:r>
            <a:r>
              <a:rPr lang="en-US" sz="2400" b="0" i="0" dirty="0" err="1">
                <a:solidFill>
                  <a:schemeClr val="bg1">
                    <a:lumMod val="85000"/>
                    <a:lumOff val="15000"/>
                  </a:schemeClr>
                </a:solidFill>
                <a:effectLst/>
                <a:latin typeface="+mj-lt"/>
                <a:ea typeface="+mj-ea"/>
                <a:cs typeface="+mj-cs"/>
              </a:rPr>
              <a:t>Dole,Francia</a:t>
            </a:r>
            <a:r>
              <a:rPr lang="en-US" sz="2400" b="0" i="0" dirty="0">
                <a:solidFill>
                  <a:schemeClr val="bg1">
                    <a:lumMod val="85000"/>
                    <a:lumOff val="15000"/>
                  </a:schemeClr>
                </a:solidFill>
                <a:effectLst/>
                <a:latin typeface="+mj-lt"/>
                <a:ea typeface="+mj-ea"/>
                <a:cs typeface="+mj-cs"/>
              </a:rPr>
              <a:t> 1822 </a:t>
            </a:r>
          </a:p>
          <a:p>
            <a:pPr fontAlgn="base">
              <a:lnSpc>
                <a:spcPct val="90000"/>
              </a:lnSpc>
              <a:spcBef>
                <a:spcPct val="0"/>
              </a:spcBef>
              <a:spcAft>
                <a:spcPts val="600"/>
              </a:spcAft>
            </a:pPr>
            <a:r>
              <a:rPr lang="en-US" sz="2400" b="0" i="0" dirty="0" err="1">
                <a:solidFill>
                  <a:schemeClr val="bg1">
                    <a:lumMod val="85000"/>
                    <a:lumOff val="15000"/>
                  </a:schemeClr>
                </a:solidFill>
                <a:effectLst/>
                <a:latin typeface="+mj-lt"/>
                <a:ea typeface="+mj-ea"/>
                <a:cs typeface="+mj-cs"/>
              </a:rPr>
              <a:t>Marnes</a:t>
            </a:r>
            <a:r>
              <a:rPr lang="en-US" sz="2400" b="0" i="0" dirty="0">
                <a:solidFill>
                  <a:schemeClr val="bg1">
                    <a:lumMod val="85000"/>
                    <a:lumOff val="15000"/>
                  </a:schemeClr>
                </a:solidFill>
                <a:effectLst/>
                <a:latin typeface="+mj-lt"/>
                <a:ea typeface="+mj-ea"/>
                <a:cs typeface="+mj-cs"/>
              </a:rPr>
              <a:t>-la-Coquette, 1895</a:t>
            </a:r>
            <a:r>
              <a:rPr lang="en-US" sz="2400" b="0" i="0" dirty="0">
                <a:effectLst/>
                <a:latin typeface="+mj-lt"/>
                <a:ea typeface="+mj-ea"/>
                <a:cs typeface="+mj-cs"/>
              </a:rPr>
              <a:t>)</a:t>
            </a:r>
          </a:p>
        </p:txBody>
      </p:sp>
      <p:sp>
        <p:nvSpPr>
          <p:cNvPr id="1033" name="Freeform: Shape 134">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Resultado de imagen de luis pasteur">
            <a:extLst>
              <a:ext uri="{FF2B5EF4-FFF2-40B4-BE49-F238E27FC236}">
                <a16:creationId xmlns:a16="http://schemas.microsoft.com/office/drawing/2014/main" id="{3BB7151E-01B0-47E1-8E36-BE5317A9B31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84" r="-2" b="2133"/>
          <a:stretch/>
        </p:blipFill>
        <p:spPr bwMode="auto">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23158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EDD119B-6BFA-4C3F-90CE-97DAFD604E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ángulo 1">
            <a:extLst>
              <a:ext uri="{FF2B5EF4-FFF2-40B4-BE49-F238E27FC236}">
                <a16:creationId xmlns:a16="http://schemas.microsoft.com/office/drawing/2014/main" id="{EFA14498-FCF6-4B27-8AB7-F06166C3FF92}"/>
              </a:ext>
            </a:extLst>
          </p:cNvPr>
          <p:cNvSpPr/>
          <p:nvPr/>
        </p:nvSpPr>
        <p:spPr>
          <a:xfrm>
            <a:off x="1024128" y="965199"/>
            <a:ext cx="6766078" cy="4927601"/>
          </a:xfrm>
          <a:prstGeom prst="rect">
            <a:avLst/>
          </a:prstGeom>
        </p:spPr>
        <p:txBody>
          <a:bodyPr vert="horz" lIns="91440" tIns="45720" rIns="91440" bIns="45720" rtlCol="0" anchor="ctr">
            <a:normAutofit/>
          </a:bodyPr>
          <a:lstStyle/>
          <a:p>
            <a:pPr algn="r">
              <a:lnSpc>
                <a:spcPct val="90000"/>
              </a:lnSpc>
              <a:spcBef>
                <a:spcPct val="0"/>
              </a:spcBef>
              <a:spcAft>
                <a:spcPts val="600"/>
              </a:spcAft>
            </a:pPr>
            <a:r>
              <a:rPr lang="en-US" sz="4800" b="1" kern="1200" dirty="0">
                <a:solidFill>
                  <a:schemeClr val="bg1"/>
                </a:solidFill>
                <a:latin typeface="+mj-lt"/>
                <a:ea typeface="+mj-ea"/>
                <a:cs typeface="+mj-cs"/>
              </a:rPr>
              <a:t>Pasteur, </a:t>
            </a:r>
            <a:r>
              <a:rPr lang="en-US" sz="4800" b="1" kern="1200" dirty="0" err="1">
                <a:solidFill>
                  <a:schemeClr val="bg1"/>
                </a:solidFill>
                <a:latin typeface="+mj-lt"/>
                <a:ea typeface="+mj-ea"/>
                <a:cs typeface="+mj-cs"/>
              </a:rPr>
              <a:t>en</a:t>
            </a:r>
            <a:r>
              <a:rPr lang="en-US" sz="4800" b="1" kern="1200" dirty="0">
                <a:solidFill>
                  <a:schemeClr val="bg1"/>
                </a:solidFill>
                <a:latin typeface="+mj-lt"/>
                <a:ea typeface="+mj-ea"/>
                <a:cs typeface="+mj-cs"/>
              </a:rPr>
              <a:t> </a:t>
            </a:r>
            <a:r>
              <a:rPr lang="en-US" sz="4800" b="1" kern="1200" dirty="0" err="1">
                <a:solidFill>
                  <a:schemeClr val="bg1"/>
                </a:solidFill>
                <a:latin typeface="+mj-lt"/>
                <a:ea typeface="+mj-ea"/>
                <a:cs typeface="+mj-cs"/>
              </a:rPr>
              <a:t>su</a:t>
            </a:r>
            <a:r>
              <a:rPr lang="en-US" sz="4800" b="1" kern="1200" dirty="0">
                <a:solidFill>
                  <a:schemeClr val="bg1"/>
                </a:solidFill>
                <a:latin typeface="+mj-lt"/>
                <a:ea typeface="+mj-ea"/>
                <a:cs typeface="+mj-cs"/>
              </a:rPr>
              <a:t> </a:t>
            </a:r>
            <a:r>
              <a:rPr lang="en-US" sz="4800" b="1" kern="1200" dirty="0" err="1">
                <a:solidFill>
                  <a:schemeClr val="bg1"/>
                </a:solidFill>
                <a:latin typeface="+mj-lt"/>
                <a:ea typeface="+mj-ea"/>
                <a:cs typeface="+mj-cs"/>
              </a:rPr>
              <a:t>Tesis</a:t>
            </a:r>
            <a:r>
              <a:rPr lang="en-US" sz="4800" b="1" kern="1200" dirty="0">
                <a:solidFill>
                  <a:schemeClr val="bg1"/>
                </a:solidFill>
                <a:latin typeface="+mj-lt"/>
                <a:ea typeface="+mj-ea"/>
                <a:cs typeface="+mj-cs"/>
              </a:rPr>
              <a:t> Doctoral, </a:t>
            </a:r>
            <a:r>
              <a:rPr lang="en-US" sz="4800" b="1" kern="1200" dirty="0" err="1">
                <a:solidFill>
                  <a:schemeClr val="bg1"/>
                </a:solidFill>
                <a:latin typeface="+mj-lt"/>
                <a:ea typeface="+mj-ea"/>
                <a:cs typeface="+mj-cs"/>
              </a:rPr>
              <a:t>acababa</a:t>
            </a:r>
            <a:r>
              <a:rPr lang="en-US" sz="4800" b="1" kern="1200" dirty="0">
                <a:solidFill>
                  <a:schemeClr val="bg1"/>
                </a:solidFill>
                <a:latin typeface="+mj-lt"/>
                <a:ea typeface="+mj-ea"/>
                <a:cs typeface="+mj-cs"/>
              </a:rPr>
              <a:t> de </a:t>
            </a:r>
            <a:r>
              <a:rPr lang="en-US" sz="4800" b="1" kern="1200" dirty="0" err="1">
                <a:solidFill>
                  <a:schemeClr val="bg1"/>
                </a:solidFill>
                <a:latin typeface="+mj-lt"/>
                <a:ea typeface="+mj-ea"/>
                <a:cs typeface="+mj-cs"/>
              </a:rPr>
              <a:t>descubrir</a:t>
            </a:r>
            <a:r>
              <a:rPr lang="en-US" sz="4800" b="1" kern="1200" dirty="0">
                <a:solidFill>
                  <a:schemeClr val="bg1"/>
                </a:solidFill>
                <a:latin typeface="+mj-lt"/>
                <a:ea typeface="+mj-ea"/>
                <a:cs typeface="+mj-cs"/>
              </a:rPr>
              <a:t> la </a:t>
            </a:r>
            <a:r>
              <a:rPr lang="en-US" sz="4800" b="1" kern="1200" dirty="0" err="1">
                <a:solidFill>
                  <a:schemeClr val="bg1"/>
                </a:solidFill>
                <a:latin typeface="+mj-lt"/>
                <a:ea typeface="+mj-ea"/>
                <a:cs typeface="+mj-cs"/>
              </a:rPr>
              <a:t>isomería</a:t>
            </a:r>
            <a:r>
              <a:rPr lang="en-US" sz="4800" b="1" kern="1200" dirty="0">
                <a:solidFill>
                  <a:schemeClr val="bg1"/>
                </a:solidFill>
                <a:latin typeface="+mj-lt"/>
                <a:ea typeface="+mj-ea"/>
                <a:cs typeface="+mj-cs"/>
              </a:rPr>
              <a:t> </a:t>
            </a:r>
            <a:r>
              <a:rPr lang="en-US" sz="4800" b="1" kern="1200" dirty="0" err="1">
                <a:solidFill>
                  <a:schemeClr val="bg1"/>
                </a:solidFill>
                <a:latin typeface="+mj-lt"/>
                <a:ea typeface="+mj-ea"/>
                <a:cs typeface="+mj-cs"/>
              </a:rPr>
              <a:t>óptica</a:t>
            </a:r>
            <a:r>
              <a:rPr lang="en-US" sz="4800" kern="1200" dirty="0">
                <a:solidFill>
                  <a:schemeClr val="bg1"/>
                </a:solidFill>
                <a:latin typeface="+mj-lt"/>
                <a:ea typeface="+mj-ea"/>
                <a:cs typeface="+mj-cs"/>
              </a:rPr>
              <a:t>.</a:t>
            </a:r>
          </a:p>
        </p:txBody>
      </p:sp>
      <p:cxnSp>
        <p:nvCxnSpPr>
          <p:cNvPr id="9" name="Straight Connector 8">
            <a:extLst>
              <a:ext uri="{FF2B5EF4-FFF2-40B4-BE49-F238E27FC236}">
                <a16:creationId xmlns:a16="http://schemas.microsoft.com/office/drawing/2014/main" id="{DC1572D0-F0FD-4D84-8F82-DC59140EB9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8160" y="2057399"/>
            <a:ext cx="0" cy="2743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7070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215C850-581B-4322-A3DE-8684EBDDE766}"/>
              </a:ext>
            </a:extLst>
          </p:cNvPr>
          <p:cNvSpPr txBox="1"/>
          <p:nvPr/>
        </p:nvSpPr>
        <p:spPr>
          <a:xfrm>
            <a:off x="745587" y="506437"/>
            <a:ext cx="11169747" cy="1569660"/>
          </a:xfrm>
          <a:prstGeom prst="rect">
            <a:avLst/>
          </a:prstGeom>
          <a:noFill/>
        </p:spPr>
        <p:txBody>
          <a:bodyPr wrap="square" rtlCol="0">
            <a:spAutoFit/>
          </a:bodyPr>
          <a:lstStyle/>
          <a:p>
            <a:r>
              <a:rPr lang="es-ES" sz="3200" b="1" dirty="0"/>
              <a:t>Algunos de los hallazgos  de este trabajo, como fue encontrar cristales simétricos en el ácido racémico, se debieron a casualidades pero…</a:t>
            </a:r>
          </a:p>
        </p:txBody>
      </p:sp>
      <p:sp>
        <p:nvSpPr>
          <p:cNvPr id="3" name="CuadroTexto 2">
            <a:extLst>
              <a:ext uri="{FF2B5EF4-FFF2-40B4-BE49-F238E27FC236}">
                <a16:creationId xmlns:a16="http://schemas.microsoft.com/office/drawing/2014/main" id="{7BD6A8D7-FDED-4386-A606-E00D17919460}"/>
              </a:ext>
            </a:extLst>
          </p:cNvPr>
          <p:cNvSpPr txBox="1"/>
          <p:nvPr/>
        </p:nvSpPr>
        <p:spPr>
          <a:xfrm>
            <a:off x="858129" y="3699803"/>
            <a:ext cx="9917723" cy="707886"/>
          </a:xfrm>
          <a:prstGeom prst="rect">
            <a:avLst/>
          </a:prstGeom>
          <a:noFill/>
        </p:spPr>
        <p:txBody>
          <a:bodyPr wrap="square" rtlCol="0">
            <a:spAutoFit/>
          </a:bodyPr>
          <a:lstStyle/>
          <a:p>
            <a:r>
              <a:rPr lang="es-ES" sz="4000" b="1" dirty="0"/>
              <a:t>“</a:t>
            </a:r>
            <a:r>
              <a:rPr lang="es-ES" sz="4000" b="1" i="1" dirty="0"/>
              <a:t>la suerte favorece a las mentes preparadas</a:t>
            </a:r>
            <a:r>
              <a:rPr lang="es-ES" sz="4000" b="1" dirty="0"/>
              <a:t>”</a:t>
            </a:r>
          </a:p>
        </p:txBody>
      </p:sp>
      <p:sp>
        <p:nvSpPr>
          <p:cNvPr id="4" name="CuadroTexto 3">
            <a:extLst>
              <a:ext uri="{FF2B5EF4-FFF2-40B4-BE49-F238E27FC236}">
                <a16:creationId xmlns:a16="http://schemas.microsoft.com/office/drawing/2014/main" id="{29CEC498-CC8C-4B79-BC80-EEF6423A8701}"/>
              </a:ext>
            </a:extLst>
          </p:cNvPr>
          <p:cNvSpPr txBox="1"/>
          <p:nvPr/>
        </p:nvSpPr>
        <p:spPr>
          <a:xfrm>
            <a:off x="8595360" y="4407689"/>
            <a:ext cx="3319975" cy="461665"/>
          </a:xfrm>
          <a:prstGeom prst="rect">
            <a:avLst/>
          </a:prstGeom>
          <a:noFill/>
        </p:spPr>
        <p:txBody>
          <a:bodyPr wrap="square" rtlCol="0">
            <a:spAutoFit/>
          </a:bodyPr>
          <a:lstStyle/>
          <a:p>
            <a:r>
              <a:rPr lang="es-ES" sz="2400" b="1" i="1" dirty="0"/>
              <a:t>Louis Pasteur</a:t>
            </a:r>
          </a:p>
        </p:txBody>
      </p:sp>
    </p:spTree>
    <p:extLst>
      <p:ext uri="{BB962C8B-B14F-4D97-AF65-F5344CB8AC3E}">
        <p14:creationId xmlns:p14="http://schemas.microsoft.com/office/powerpoint/2010/main" val="37768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75AFABA-103B-42FF-876D-E10DBC244C99}"/>
              </a:ext>
            </a:extLst>
          </p:cNvPr>
          <p:cNvSpPr txBox="1"/>
          <p:nvPr/>
        </p:nvSpPr>
        <p:spPr>
          <a:xfrm>
            <a:off x="344557" y="212035"/>
            <a:ext cx="8307074" cy="1323439"/>
          </a:xfrm>
          <a:prstGeom prst="rect">
            <a:avLst/>
          </a:prstGeom>
          <a:noFill/>
        </p:spPr>
        <p:txBody>
          <a:bodyPr wrap="square" rtlCol="0">
            <a:spAutoFit/>
          </a:bodyPr>
          <a:lstStyle/>
          <a:p>
            <a:r>
              <a:rPr lang="es-ES" sz="3600" dirty="0"/>
              <a:t>Lo conocemos como el descubridor de la </a:t>
            </a:r>
            <a:r>
              <a:rPr lang="es-ES" sz="4400" b="1" dirty="0"/>
              <a:t>pasteurización</a:t>
            </a:r>
            <a:endParaRPr lang="es-ES" sz="3600" b="1" dirty="0"/>
          </a:p>
        </p:txBody>
      </p:sp>
      <p:pic>
        <p:nvPicPr>
          <p:cNvPr id="1026" name="Picture 2" descr="Confirmado: La pasteurización de la leche trae beneficios para la salud">
            <a:extLst>
              <a:ext uri="{FF2B5EF4-FFF2-40B4-BE49-F238E27FC236}">
                <a16:creationId xmlns:a16="http://schemas.microsoft.com/office/drawing/2014/main" id="{8924EAF4-F319-4AAD-9E9F-C98F4CD9C7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8511" y="212035"/>
            <a:ext cx="2938932" cy="1954390"/>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37156849-A8C2-478B-9645-DF749DADB179}"/>
              </a:ext>
            </a:extLst>
          </p:cNvPr>
          <p:cNvSpPr txBox="1"/>
          <p:nvPr/>
        </p:nvSpPr>
        <p:spPr>
          <a:xfrm>
            <a:off x="3882683" y="2208628"/>
            <a:ext cx="8159262" cy="1323439"/>
          </a:xfrm>
          <a:prstGeom prst="rect">
            <a:avLst/>
          </a:prstGeom>
          <a:noFill/>
        </p:spPr>
        <p:txBody>
          <a:bodyPr wrap="square" rtlCol="0">
            <a:spAutoFit/>
          </a:bodyPr>
          <a:lstStyle/>
          <a:p>
            <a:r>
              <a:rPr lang="es-ES" sz="3200" dirty="0"/>
              <a:t>También por su acierto en </a:t>
            </a:r>
            <a:r>
              <a:rPr lang="es-ES" sz="4000" b="1" dirty="0"/>
              <a:t>la vacuna contra la rabia</a:t>
            </a:r>
            <a:endParaRPr lang="es-ES" sz="3200" b="1" dirty="0"/>
          </a:p>
        </p:txBody>
      </p:sp>
      <p:pic>
        <p:nvPicPr>
          <p:cNvPr id="1028" name="Picture 4" descr="vacuna contra la rabia">
            <a:extLst>
              <a:ext uri="{FF2B5EF4-FFF2-40B4-BE49-F238E27FC236}">
                <a16:creationId xmlns:a16="http://schemas.microsoft.com/office/drawing/2014/main" id="{1CF299FD-B61B-4B07-8B1E-FF4FC82DB6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245" y="1763225"/>
            <a:ext cx="3141859" cy="1768842"/>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F1CA2234-D131-486C-A05E-24A11AA1DFB5}"/>
              </a:ext>
            </a:extLst>
          </p:cNvPr>
          <p:cNvSpPr txBox="1"/>
          <p:nvPr/>
        </p:nvSpPr>
        <p:spPr>
          <a:xfrm>
            <a:off x="515714" y="5713699"/>
            <a:ext cx="10189459" cy="769441"/>
          </a:xfrm>
          <a:prstGeom prst="rect">
            <a:avLst/>
          </a:prstGeom>
          <a:noFill/>
        </p:spPr>
        <p:txBody>
          <a:bodyPr wrap="square" rtlCol="0">
            <a:spAutoFit/>
          </a:bodyPr>
          <a:lstStyle/>
          <a:p>
            <a:r>
              <a:rPr lang="es-ES" sz="3600" dirty="0"/>
              <a:t>O por su </a:t>
            </a:r>
            <a:r>
              <a:rPr lang="es-ES" sz="4400" b="1" dirty="0"/>
              <a:t>teoría microbiana de la enfermedad</a:t>
            </a:r>
            <a:endParaRPr lang="es-ES" sz="3600" b="1" dirty="0"/>
          </a:p>
        </p:txBody>
      </p:sp>
      <p:sp>
        <p:nvSpPr>
          <p:cNvPr id="5" name="CuadroTexto 4">
            <a:extLst>
              <a:ext uri="{FF2B5EF4-FFF2-40B4-BE49-F238E27FC236}">
                <a16:creationId xmlns:a16="http://schemas.microsoft.com/office/drawing/2014/main" id="{849A4F65-6472-4C33-A0C2-DD5F89527408}"/>
              </a:ext>
            </a:extLst>
          </p:cNvPr>
          <p:cNvSpPr txBox="1"/>
          <p:nvPr/>
        </p:nvSpPr>
        <p:spPr>
          <a:xfrm>
            <a:off x="515714" y="3814170"/>
            <a:ext cx="7964760" cy="1200329"/>
          </a:xfrm>
          <a:prstGeom prst="rect">
            <a:avLst/>
          </a:prstGeom>
          <a:noFill/>
        </p:spPr>
        <p:txBody>
          <a:bodyPr wrap="square" rtlCol="0">
            <a:spAutoFit/>
          </a:bodyPr>
          <a:lstStyle/>
          <a:p>
            <a:r>
              <a:rPr lang="es-ES" sz="2800" dirty="0"/>
              <a:t>O por sus estudios de </a:t>
            </a:r>
            <a:r>
              <a:rPr lang="es-ES" sz="3600" b="1" dirty="0"/>
              <a:t>fermentaciones y de enzimas</a:t>
            </a:r>
            <a:endParaRPr lang="es-ES" sz="2800" b="1" dirty="0"/>
          </a:p>
        </p:txBody>
      </p:sp>
      <p:pic>
        <p:nvPicPr>
          <p:cNvPr id="1030" name="Picture 6" descr="Resultado de imagen de levaduras">
            <a:extLst>
              <a:ext uri="{FF2B5EF4-FFF2-40B4-BE49-F238E27FC236}">
                <a16:creationId xmlns:a16="http://schemas.microsoft.com/office/drawing/2014/main" id="{2F8268D3-137B-4557-8CC2-991F07B628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80474" y="3845634"/>
            <a:ext cx="3141859" cy="1680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691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Freeform 5">
            <a:extLst>
              <a:ext uri="{FF2B5EF4-FFF2-40B4-BE49-F238E27FC236}">
                <a16:creationId xmlns:a16="http://schemas.microsoft.com/office/drawing/2014/main" id="{07322A9E-F1EC-405E-8971-BA906EFFCC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Freeform 6">
            <a:extLst>
              <a:ext uri="{FF2B5EF4-FFF2-40B4-BE49-F238E27FC236}">
                <a16:creationId xmlns:a16="http://schemas.microsoft.com/office/drawing/2014/main" id="{A5704422-1118-4FD1-95AD-29A064EB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7">
            <a:extLst>
              <a:ext uri="{FF2B5EF4-FFF2-40B4-BE49-F238E27FC236}">
                <a16:creationId xmlns:a16="http://schemas.microsoft.com/office/drawing/2014/main" id="{A88B2AAA-B805-498E-A9E6-98B885855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Freeform 8">
            <a:extLst>
              <a:ext uri="{FF2B5EF4-FFF2-40B4-BE49-F238E27FC236}">
                <a16:creationId xmlns:a16="http://schemas.microsoft.com/office/drawing/2014/main" id="{9B8051E0-19D7-43E1-BFD9-E6DBFEB3A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Freeform 9">
            <a:extLst>
              <a:ext uri="{FF2B5EF4-FFF2-40B4-BE49-F238E27FC236}">
                <a16:creationId xmlns:a16="http://schemas.microsoft.com/office/drawing/2014/main" id="{4EDB2B02-86A2-46F5-A4BE-B7D9B1041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10">
            <a:extLst>
              <a:ext uri="{FF2B5EF4-FFF2-40B4-BE49-F238E27FC236}">
                <a16:creationId xmlns:a16="http://schemas.microsoft.com/office/drawing/2014/main" id="{43954639-FB5D-41F4-9560-6F6DFE778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12">
            <a:extLst>
              <a:ext uri="{FF2B5EF4-FFF2-40B4-BE49-F238E27FC236}">
                <a16:creationId xmlns:a16="http://schemas.microsoft.com/office/drawing/2014/main" id="{E898931C-0323-41FA-A036-20F818B1F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Freeform 14">
            <a:extLst>
              <a:ext uri="{FF2B5EF4-FFF2-40B4-BE49-F238E27FC236}">
                <a16:creationId xmlns:a16="http://schemas.microsoft.com/office/drawing/2014/main" id="{89AFE9DD-0792-4B98-B4EB-97ACA17E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Freeform 16">
            <a:extLst>
              <a:ext uri="{FF2B5EF4-FFF2-40B4-BE49-F238E27FC236}">
                <a16:creationId xmlns:a16="http://schemas.microsoft.com/office/drawing/2014/main" id="{3981F5C4-9AE1-404E-AF44-A4E6DB374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11">
            <a:extLst>
              <a:ext uri="{FF2B5EF4-FFF2-40B4-BE49-F238E27FC236}">
                <a16:creationId xmlns:a16="http://schemas.microsoft.com/office/drawing/2014/main" id="{763C1781-8726-4FAC-8C45-FF40376BE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21">
            <a:extLst>
              <a:ext uri="{FF2B5EF4-FFF2-40B4-BE49-F238E27FC236}">
                <a16:creationId xmlns:a16="http://schemas.microsoft.com/office/drawing/2014/main" id="{301491B5-56C7-43DC-A3D9-861EECCA0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CuadroTexto 1">
            <a:extLst>
              <a:ext uri="{FF2B5EF4-FFF2-40B4-BE49-F238E27FC236}">
                <a16:creationId xmlns:a16="http://schemas.microsoft.com/office/drawing/2014/main" id="{A7BF0E51-23AA-45BE-9291-F55A1857C6E3}"/>
              </a:ext>
            </a:extLst>
          </p:cNvPr>
          <p:cNvSpPr txBox="1"/>
          <p:nvPr/>
        </p:nvSpPr>
        <p:spPr>
          <a:xfrm>
            <a:off x="8683834" y="346029"/>
            <a:ext cx="3508166" cy="3604179"/>
          </a:xfrm>
          <a:prstGeom prst="rect">
            <a:avLst/>
          </a:prstGeom>
        </p:spPr>
        <p:txBody>
          <a:bodyPr vert="horz" lIns="91440" tIns="45720" rIns="91440" bIns="45720" rtlCol="0" anchor="b">
            <a:normAutofit lnSpcReduction="10000"/>
          </a:bodyPr>
          <a:lstStyle/>
          <a:p>
            <a:pPr>
              <a:lnSpc>
                <a:spcPct val="90000"/>
              </a:lnSpc>
              <a:spcBef>
                <a:spcPct val="0"/>
              </a:spcBef>
              <a:spcAft>
                <a:spcPts val="600"/>
              </a:spcAft>
            </a:pPr>
            <a:r>
              <a:rPr lang="en-US" sz="3100" dirty="0">
                <a:latin typeface="+mj-lt"/>
                <a:ea typeface="+mj-ea"/>
                <a:cs typeface="+mj-cs"/>
              </a:rPr>
              <a:t>Pero </a:t>
            </a:r>
            <a:r>
              <a:rPr lang="en-US" sz="3100" dirty="0" err="1">
                <a:latin typeface="+mj-lt"/>
                <a:ea typeface="+mj-ea"/>
                <a:cs typeface="+mj-cs"/>
              </a:rPr>
              <a:t>su</a:t>
            </a:r>
            <a:r>
              <a:rPr lang="en-US" sz="3100" dirty="0">
                <a:latin typeface="+mj-lt"/>
                <a:ea typeface="+mj-ea"/>
                <a:cs typeface="+mj-cs"/>
              </a:rPr>
              <a:t> </a:t>
            </a:r>
            <a:r>
              <a:rPr lang="en-US" sz="3100" dirty="0" err="1">
                <a:latin typeface="+mj-lt"/>
                <a:ea typeface="+mj-ea"/>
                <a:cs typeface="+mj-cs"/>
              </a:rPr>
              <a:t>más</a:t>
            </a:r>
            <a:r>
              <a:rPr lang="en-US" sz="3100" dirty="0">
                <a:latin typeface="+mj-lt"/>
                <a:ea typeface="+mj-ea"/>
                <a:cs typeface="+mj-cs"/>
              </a:rPr>
              <a:t> </a:t>
            </a:r>
            <a:r>
              <a:rPr lang="en-US" sz="3100" dirty="0" err="1">
                <a:latin typeface="+mj-lt"/>
                <a:ea typeface="+mj-ea"/>
                <a:cs typeface="+mj-cs"/>
              </a:rPr>
              <a:t>temprana</a:t>
            </a:r>
            <a:r>
              <a:rPr lang="en-US" sz="3100" dirty="0">
                <a:latin typeface="+mj-lt"/>
                <a:ea typeface="+mj-ea"/>
                <a:cs typeface="+mj-cs"/>
              </a:rPr>
              <a:t> </a:t>
            </a:r>
            <a:r>
              <a:rPr lang="en-US" sz="3100" dirty="0" err="1">
                <a:latin typeface="+mj-lt"/>
                <a:ea typeface="+mj-ea"/>
                <a:cs typeface="+mj-cs"/>
              </a:rPr>
              <a:t>contribución</a:t>
            </a:r>
            <a:r>
              <a:rPr lang="en-US" sz="3100" dirty="0">
                <a:latin typeface="+mj-lt"/>
                <a:ea typeface="+mj-ea"/>
                <a:cs typeface="+mj-cs"/>
              </a:rPr>
              <a:t> </a:t>
            </a:r>
            <a:r>
              <a:rPr lang="en-US" sz="3100" dirty="0" err="1">
                <a:latin typeface="+mj-lt"/>
                <a:ea typeface="+mj-ea"/>
                <a:cs typeface="+mj-cs"/>
              </a:rPr>
              <a:t>fue</a:t>
            </a:r>
            <a:r>
              <a:rPr lang="en-US" sz="3100" dirty="0">
                <a:latin typeface="+mj-lt"/>
                <a:ea typeface="+mj-ea"/>
                <a:cs typeface="+mj-cs"/>
              </a:rPr>
              <a:t> ser el padre de la </a:t>
            </a:r>
            <a:r>
              <a:rPr lang="en-US" sz="7700" b="1" dirty="0" err="1">
                <a:latin typeface="+mj-lt"/>
                <a:ea typeface="+mj-ea"/>
                <a:cs typeface="+mj-cs"/>
              </a:rPr>
              <a:t>isomería</a:t>
            </a:r>
            <a:r>
              <a:rPr lang="en-US" sz="7700" b="1" dirty="0">
                <a:latin typeface="+mj-lt"/>
                <a:ea typeface="+mj-ea"/>
                <a:cs typeface="+mj-cs"/>
              </a:rPr>
              <a:t> </a:t>
            </a:r>
            <a:r>
              <a:rPr lang="en-US" sz="7700" b="1" dirty="0" err="1">
                <a:latin typeface="+mj-lt"/>
                <a:ea typeface="+mj-ea"/>
                <a:cs typeface="+mj-cs"/>
              </a:rPr>
              <a:t>óptica</a:t>
            </a:r>
            <a:endParaRPr lang="en-US" sz="3100" b="1" dirty="0">
              <a:latin typeface="+mj-lt"/>
              <a:ea typeface="+mj-ea"/>
              <a:cs typeface="+mj-cs"/>
            </a:endParaRPr>
          </a:p>
        </p:txBody>
      </p:sp>
      <p:sp>
        <p:nvSpPr>
          <p:cNvPr id="93" name="Freeform 22">
            <a:extLst>
              <a:ext uri="{FF2B5EF4-FFF2-40B4-BE49-F238E27FC236}">
                <a16:creationId xmlns:a16="http://schemas.microsoft.com/office/drawing/2014/main" id="{237E2353-22DF-46E0-A200-FB30F8F39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23">
            <a:extLst>
              <a:ext uri="{FF2B5EF4-FFF2-40B4-BE49-F238E27FC236}">
                <a16:creationId xmlns:a16="http://schemas.microsoft.com/office/drawing/2014/main" id="{DD6138DB-057B-45F7-A5F4-E7BFDA20D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Freeform: Shape 96">
            <a:extLst>
              <a:ext uri="{FF2B5EF4-FFF2-40B4-BE49-F238E27FC236}">
                <a16:creationId xmlns:a16="http://schemas.microsoft.com/office/drawing/2014/main" id="{79A54AB1-B64F-4843-BFAB-81CB74E6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pic>
        <p:nvPicPr>
          <p:cNvPr id="2050" name="Picture 2" descr="Resultado de imagen de isómeros ópticos">
            <a:extLst>
              <a:ext uri="{FF2B5EF4-FFF2-40B4-BE49-F238E27FC236}">
                <a16:creationId xmlns:a16="http://schemas.microsoft.com/office/drawing/2014/main" id="{78B69E89-8DDB-4A61-A7E2-58DEF364CD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218" b="2"/>
          <a:stretch/>
        </p:blipFill>
        <p:spPr bwMode="auto">
          <a:xfrm>
            <a:off x="921910" y="465243"/>
            <a:ext cx="7761924" cy="5343065"/>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046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3061" cy="6858000"/>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4">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76"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7"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8"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4"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CuadroTexto 1">
            <a:extLst>
              <a:ext uri="{FF2B5EF4-FFF2-40B4-BE49-F238E27FC236}">
                <a16:creationId xmlns:a16="http://schemas.microsoft.com/office/drawing/2014/main" id="{3EE8A4BA-9123-4AFF-B9A4-2C04207D0AEA}"/>
              </a:ext>
            </a:extLst>
          </p:cNvPr>
          <p:cNvSpPr txBox="1"/>
          <p:nvPr/>
        </p:nvSpPr>
        <p:spPr>
          <a:xfrm>
            <a:off x="888631" y="4760132"/>
            <a:ext cx="3947420" cy="177782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2000" kern="1200" dirty="0">
                <a:solidFill>
                  <a:schemeClr val="tx1"/>
                </a:solidFill>
                <a:latin typeface="+mj-lt"/>
                <a:ea typeface="+mj-ea"/>
                <a:cs typeface="+mj-cs"/>
              </a:rPr>
              <a:t>Pasteur se </a:t>
            </a:r>
            <a:r>
              <a:rPr lang="en-US" sz="2000" kern="1200" dirty="0" err="1">
                <a:solidFill>
                  <a:schemeClr val="tx1"/>
                </a:solidFill>
                <a:latin typeface="+mj-lt"/>
                <a:ea typeface="+mj-ea"/>
                <a:cs typeface="+mj-cs"/>
              </a:rPr>
              <a:t>topó</a:t>
            </a:r>
            <a:r>
              <a:rPr lang="en-US" sz="2000" kern="1200" dirty="0">
                <a:solidFill>
                  <a:schemeClr val="tx1"/>
                </a:solidFill>
                <a:latin typeface="+mj-lt"/>
                <a:ea typeface="+mj-ea"/>
                <a:cs typeface="+mj-cs"/>
              </a:rPr>
              <a:t> con los </a:t>
            </a:r>
            <a:r>
              <a:rPr lang="en-US" sz="2000" b="1" kern="1200" dirty="0" err="1">
                <a:solidFill>
                  <a:schemeClr val="tx1"/>
                </a:solidFill>
                <a:latin typeface="+mj-lt"/>
                <a:ea typeface="+mj-ea"/>
                <a:cs typeface="+mj-cs"/>
              </a:rPr>
              <a:t>ácidos</a:t>
            </a:r>
            <a:r>
              <a:rPr lang="en-US" sz="2000" b="1" kern="1200" dirty="0">
                <a:solidFill>
                  <a:schemeClr val="tx1"/>
                </a:solidFill>
                <a:latin typeface="+mj-lt"/>
                <a:ea typeface="+mj-ea"/>
                <a:cs typeface="+mj-cs"/>
              </a:rPr>
              <a:t> </a:t>
            </a:r>
            <a:r>
              <a:rPr lang="en-US" sz="2000" b="1" kern="1200" dirty="0" err="1">
                <a:solidFill>
                  <a:schemeClr val="tx1"/>
                </a:solidFill>
                <a:latin typeface="+mj-lt"/>
                <a:ea typeface="+mj-ea"/>
                <a:cs typeface="+mj-cs"/>
              </a:rPr>
              <a:t>racémico</a:t>
            </a:r>
            <a:r>
              <a:rPr lang="en-US" sz="2000" b="1" kern="1200" dirty="0">
                <a:solidFill>
                  <a:schemeClr val="tx1"/>
                </a:solidFill>
                <a:latin typeface="+mj-lt"/>
                <a:ea typeface="+mj-ea"/>
                <a:cs typeface="+mj-cs"/>
              </a:rPr>
              <a:t> y </a:t>
            </a:r>
            <a:r>
              <a:rPr lang="en-US" sz="2000" b="1" kern="1200" dirty="0" err="1">
                <a:solidFill>
                  <a:schemeClr val="tx1"/>
                </a:solidFill>
                <a:latin typeface="+mj-lt"/>
                <a:ea typeface="+mj-ea"/>
                <a:cs typeface="+mj-cs"/>
              </a:rPr>
              <a:t>tartárico</a:t>
            </a:r>
            <a:r>
              <a:rPr lang="en-US" sz="2000" kern="1200" dirty="0">
                <a:solidFill>
                  <a:schemeClr val="tx1"/>
                </a:solidFill>
                <a:latin typeface="+mj-lt"/>
                <a:ea typeface="+mj-ea"/>
                <a:cs typeface="+mj-cs"/>
              </a:rPr>
              <a:t>, dos </a:t>
            </a:r>
            <a:r>
              <a:rPr lang="en-US" sz="2000" kern="1200" dirty="0" err="1">
                <a:solidFill>
                  <a:schemeClr val="tx1"/>
                </a:solidFill>
                <a:latin typeface="+mj-lt"/>
                <a:ea typeface="+mj-ea"/>
                <a:cs typeface="+mj-cs"/>
              </a:rPr>
              <a:t>productos</a:t>
            </a:r>
            <a:r>
              <a:rPr lang="en-US" sz="2000" kern="1200" dirty="0">
                <a:solidFill>
                  <a:schemeClr val="tx1"/>
                </a:solidFill>
                <a:latin typeface="+mj-lt"/>
                <a:ea typeface="+mj-ea"/>
                <a:cs typeface="+mj-cs"/>
              </a:rPr>
              <a:t> </a:t>
            </a:r>
            <a:r>
              <a:rPr lang="en-US" sz="2000" kern="1200" dirty="0" err="1">
                <a:solidFill>
                  <a:schemeClr val="tx1"/>
                </a:solidFill>
                <a:latin typeface="+mj-lt"/>
                <a:ea typeface="+mj-ea"/>
                <a:cs typeface="+mj-cs"/>
              </a:rPr>
              <a:t>secundarios</a:t>
            </a:r>
            <a:r>
              <a:rPr lang="en-US" sz="2000" kern="1200" dirty="0">
                <a:solidFill>
                  <a:schemeClr val="tx1"/>
                </a:solidFill>
                <a:latin typeface="+mj-lt"/>
                <a:ea typeface="+mj-ea"/>
                <a:cs typeface="+mj-cs"/>
              </a:rPr>
              <a:t> de la </a:t>
            </a:r>
            <a:r>
              <a:rPr lang="en-US" sz="2000" kern="1200" dirty="0" err="1">
                <a:solidFill>
                  <a:schemeClr val="tx1"/>
                </a:solidFill>
                <a:latin typeface="+mj-lt"/>
                <a:ea typeface="+mj-ea"/>
                <a:cs typeface="+mj-cs"/>
              </a:rPr>
              <a:t>industria</a:t>
            </a:r>
            <a:r>
              <a:rPr lang="en-US" sz="2000" kern="1200" dirty="0">
                <a:solidFill>
                  <a:schemeClr val="tx1"/>
                </a:solidFill>
                <a:latin typeface="+mj-lt"/>
                <a:ea typeface="+mj-ea"/>
                <a:cs typeface="+mj-cs"/>
              </a:rPr>
              <a:t> del vino y que </a:t>
            </a:r>
            <a:r>
              <a:rPr lang="en-US" sz="2000" kern="1200" dirty="0" err="1">
                <a:solidFill>
                  <a:schemeClr val="tx1"/>
                </a:solidFill>
                <a:latin typeface="+mj-lt"/>
                <a:ea typeface="+mj-ea"/>
                <a:cs typeface="+mj-cs"/>
              </a:rPr>
              <a:t>poseían</a:t>
            </a:r>
            <a:r>
              <a:rPr lang="en-US" sz="2000" kern="1200" dirty="0">
                <a:solidFill>
                  <a:schemeClr val="tx1"/>
                </a:solidFill>
                <a:latin typeface="+mj-lt"/>
                <a:ea typeface="+mj-ea"/>
                <a:cs typeface="+mj-cs"/>
              </a:rPr>
              <a:t> la </a:t>
            </a:r>
            <a:r>
              <a:rPr lang="en-US" sz="2000" kern="1200" dirty="0" err="1">
                <a:solidFill>
                  <a:schemeClr val="tx1"/>
                </a:solidFill>
                <a:latin typeface="+mj-lt"/>
                <a:ea typeface="+mj-ea"/>
                <a:cs typeface="+mj-cs"/>
              </a:rPr>
              <a:t>misma</a:t>
            </a:r>
            <a:r>
              <a:rPr lang="en-US" sz="2000" kern="1200" dirty="0">
                <a:solidFill>
                  <a:schemeClr val="tx1"/>
                </a:solidFill>
                <a:latin typeface="+mj-lt"/>
                <a:ea typeface="+mj-ea"/>
                <a:cs typeface="+mj-cs"/>
              </a:rPr>
              <a:t> </a:t>
            </a:r>
            <a:r>
              <a:rPr lang="en-US" sz="2000" kern="1200" dirty="0" err="1">
                <a:solidFill>
                  <a:schemeClr val="tx1"/>
                </a:solidFill>
                <a:latin typeface="+mj-lt"/>
                <a:ea typeface="+mj-ea"/>
                <a:cs typeface="+mj-cs"/>
              </a:rPr>
              <a:t>composición</a:t>
            </a:r>
            <a:r>
              <a:rPr lang="en-US" sz="2000" kern="1200" dirty="0">
                <a:solidFill>
                  <a:schemeClr val="tx1"/>
                </a:solidFill>
                <a:latin typeface="+mj-lt"/>
                <a:ea typeface="+mj-ea"/>
                <a:cs typeface="+mj-cs"/>
              </a:rPr>
              <a:t> </a:t>
            </a:r>
            <a:r>
              <a:rPr lang="en-US" sz="2000" kern="1200" dirty="0" err="1">
                <a:solidFill>
                  <a:schemeClr val="tx1"/>
                </a:solidFill>
                <a:latin typeface="+mj-lt"/>
                <a:ea typeface="+mj-ea"/>
                <a:cs typeface="+mj-cs"/>
              </a:rPr>
              <a:t>química</a:t>
            </a:r>
            <a:r>
              <a:rPr lang="en-US" sz="2000" kern="1200" dirty="0">
                <a:solidFill>
                  <a:schemeClr val="tx1"/>
                </a:solidFill>
                <a:latin typeface="+mj-lt"/>
                <a:ea typeface="+mj-ea"/>
                <a:cs typeface="+mj-cs"/>
              </a:rPr>
              <a:t> </a:t>
            </a:r>
            <a:r>
              <a:rPr lang="en-US" sz="2000" b="1" kern="1200" dirty="0">
                <a:solidFill>
                  <a:schemeClr val="tx1"/>
                </a:solidFill>
                <a:latin typeface="+mj-lt"/>
                <a:ea typeface="+mj-ea"/>
                <a:cs typeface="+mj-cs"/>
              </a:rPr>
              <a:t>(C</a:t>
            </a:r>
            <a:r>
              <a:rPr lang="en-US" sz="2000" b="1" kern="1200" baseline="-25000" dirty="0">
                <a:solidFill>
                  <a:schemeClr val="tx1"/>
                </a:solidFill>
                <a:latin typeface="+mj-lt"/>
                <a:ea typeface="+mj-ea"/>
                <a:cs typeface="+mj-cs"/>
              </a:rPr>
              <a:t>4</a:t>
            </a:r>
            <a:r>
              <a:rPr lang="en-US" sz="2000" b="1" kern="1200" dirty="0">
                <a:solidFill>
                  <a:schemeClr val="tx1"/>
                </a:solidFill>
                <a:latin typeface="+mj-lt"/>
                <a:ea typeface="+mj-ea"/>
                <a:cs typeface="+mj-cs"/>
              </a:rPr>
              <a:t>H</a:t>
            </a:r>
            <a:r>
              <a:rPr lang="en-US" sz="2000" b="1" kern="1200" baseline="-25000" dirty="0">
                <a:solidFill>
                  <a:schemeClr val="tx1"/>
                </a:solidFill>
                <a:latin typeface="+mj-lt"/>
                <a:ea typeface="+mj-ea"/>
                <a:cs typeface="+mj-cs"/>
              </a:rPr>
              <a:t>6</a:t>
            </a:r>
            <a:r>
              <a:rPr lang="en-US" sz="2000" b="1" kern="1200" dirty="0">
                <a:solidFill>
                  <a:schemeClr val="tx1"/>
                </a:solidFill>
                <a:latin typeface="+mj-lt"/>
                <a:ea typeface="+mj-ea"/>
                <a:cs typeface="+mj-cs"/>
              </a:rPr>
              <a:t>O</a:t>
            </a:r>
            <a:r>
              <a:rPr lang="en-US" sz="2000" b="1" kern="1200" baseline="-25000" dirty="0">
                <a:solidFill>
                  <a:schemeClr val="tx1"/>
                </a:solidFill>
                <a:latin typeface="+mj-lt"/>
                <a:ea typeface="+mj-ea"/>
                <a:cs typeface="+mj-cs"/>
              </a:rPr>
              <a:t>6</a:t>
            </a:r>
            <a:r>
              <a:rPr lang="en-US" sz="2000" b="1" kern="1200" dirty="0">
                <a:solidFill>
                  <a:schemeClr val="tx1"/>
                </a:solidFill>
                <a:latin typeface="+mj-lt"/>
                <a:ea typeface="+mj-ea"/>
                <a:cs typeface="+mj-cs"/>
              </a:rPr>
              <a:t>).</a:t>
            </a:r>
            <a:r>
              <a:rPr lang="en-US" sz="1900" kern="1200" dirty="0">
                <a:solidFill>
                  <a:schemeClr val="tx1"/>
                </a:solidFill>
                <a:latin typeface="+mj-lt"/>
                <a:ea typeface="+mj-ea"/>
                <a:cs typeface="+mj-cs"/>
              </a:rPr>
              <a:t> </a:t>
            </a:r>
          </a:p>
        </p:txBody>
      </p:sp>
      <p:sp>
        <p:nvSpPr>
          <p:cNvPr id="96" name="Freeform: Shape 95">
            <a:extLst>
              <a:ext uri="{FF2B5EF4-FFF2-40B4-BE49-F238E27FC236}">
                <a16:creationId xmlns:a16="http://schemas.microsoft.com/office/drawing/2014/main" id="{44C110BA-81E8-4247-853A-5F2B93E92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37825"/>
          </a:xfrm>
          <a:custGeom>
            <a:avLst/>
            <a:gdLst>
              <a:gd name="connsiteX0" fmla="*/ 0 w 12192000"/>
              <a:gd name="connsiteY0" fmla="*/ 0 h 4537825"/>
              <a:gd name="connsiteX1" fmla="*/ 12192000 w 12192000"/>
              <a:gd name="connsiteY1" fmla="*/ 0 h 4537825"/>
              <a:gd name="connsiteX2" fmla="*/ 12192000 w 12192000"/>
              <a:gd name="connsiteY2" fmla="*/ 3020937 h 4537825"/>
              <a:gd name="connsiteX3" fmla="*/ 12192000 w 12192000"/>
              <a:gd name="connsiteY3" fmla="*/ 3213062 h 4537825"/>
              <a:gd name="connsiteX4" fmla="*/ 12192000 w 12192000"/>
              <a:gd name="connsiteY4" fmla="*/ 4188880 h 4537825"/>
              <a:gd name="connsiteX5" fmla="*/ 12113803 w 12192000"/>
              <a:gd name="connsiteY5" fmla="*/ 4197163 h 4537825"/>
              <a:gd name="connsiteX6" fmla="*/ 6753597 w 12192000"/>
              <a:gd name="connsiteY6" fmla="*/ 4520720 h 4537825"/>
              <a:gd name="connsiteX7" fmla="*/ 400746 w 12192000"/>
              <a:gd name="connsiteY7" fmla="*/ 4349377 h 4537825"/>
              <a:gd name="connsiteX8" fmla="*/ 0 w 12192000"/>
              <a:gd name="connsiteY8" fmla="*/ 4312401 h 4537825"/>
              <a:gd name="connsiteX9" fmla="*/ 0 w 12192000"/>
              <a:gd name="connsiteY9" fmla="*/ 3213062 h 4537825"/>
              <a:gd name="connsiteX10" fmla="*/ 0 w 12192000"/>
              <a:gd name="connsiteY10" fmla="*/ 3020937 h 4537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4537825">
                <a:moveTo>
                  <a:pt x="0" y="0"/>
                </a:moveTo>
                <a:lnTo>
                  <a:pt x="12192000" y="0"/>
                </a:lnTo>
                <a:lnTo>
                  <a:pt x="12192000" y="3020937"/>
                </a:lnTo>
                <a:lnTo>
                  <a:pt x="12192000" y="3213062"/>
                </a:lnTo>
                <a:lnTo>
                  <a:pt x="12192000" y="4188880"/>
                </a:lnTo>
                <a:lnTo>
                  <a:pt x="12113803" y="4197163"/>
                </a:lnTo>
                <a:cubicBezTo>
                  <a:pt x="10139508" y="4395112"/>
                  <a:pt x="8237152" y="4488115"/>
                  <a:pt x="6753597" y="4520720"/>
                </a:cubicBezTo>
                <a:cubicBezTo>
                  <a:pt x="4940362" y="4560569"/>
                  <a:pt x="2657278" y="4541239"/>
                  <a:pt x="400746" y="4349377"/>
                </a:cubicBezTo>
                <a:lnTo>
                  <a:pt x="0" y="4312401"/>
                </a:lnTo>
                <a:lnTo>
                  <a:pt x="0" y="3213062"/>
                </a:lnTo>
                <a:lnTo>
                  <a:pt x="0" y="3020937"/>
                </a:lnTo>
                <a:close/>
              </a:path>
            </a:pathLst>
          </a:custGeom>
          <a:solidFill>
            <a:schemeClr val="tx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pic>
        <p:nvPicPr>
          <p:cNvPr id="3076" name="Picture 4" descr="Resultado de imagen de rotación de la luz polarizada">
            <a:extLst>
              <a:ext uri="{FF2B5EF4-FFF2-40B4-BE49-F238E27FC236}">
                <a16:creationId xmlns:a16="http://schemas.microsoft.com/office/drawing/2014/main" id="{5849B535-4025-4E95-8CF1-D0A2DB3069B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15425" y="671951"/>
            <a:ext cx="9370143" cy="3359108"/>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3F21A706-C2BE-404B-A0CC-C82CFF08465D}"/>
              </a:ext>
            </a:extLst>
          </p:cNvPr>
          <p:cNvSpPr txBox="1"/>
          <p:nvPr/>
        </p:nvSpPr>
        <p:spPr>
          <a:xfrm>
            <a:off x="5118447" y="4767660"/>
            <a:ext cx="6615292" cy="1770300"/>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dirty="0"/>
              <a:t>El </a:t>
            </a:r>
            <a:r>
              <a:rPr lang="en-US" sz="2400" b="1" dirty="0" err="1"/>
              <a:t>ácido</a:t>
            </a:r>
            <a:r>
              <a:rPr lang="en-US" sz="2400" b="1" dirty="0"/>
              <a:t> </a:t>
            </a:r>
            <a:r>
              <a:rPr lang="en-US" sz="2400" b="1" dirty="0" err="1"/>
              <a:t>tartárico</a:t>
            </a:r>
            <a:r>
              <a:rPr lang="en-US" sz="2000" dirty="0"/>
              <a:t> era </a:t>
            </a:r>
            <a:r>
              <a:rPr lang="en-US" sz="2000" dirty="0" err="1"/>
              <a:t>ópticamente</a:t>
            </a:r>
            <a:r>
              <a:rPr lang="en-US" sz="2000" dirty="0"/>
              <a:t> </a:t>
            </a:r>
            <a:r>
              <a:rPr lang="en-US" sz="2400" b="1" dirty="0" err="1"/>
              <a:t>dextrógiro</a:t>
            </a:r>
            <a:r>
              <a:rPr lang="en-US" sz="2000" dirty="0"/>
              <a:t> </a:t>
            </a:r>
            <a:r>
              <a:rPr lang="en-US" sz="2000" dirty="0" err="1"/>
              <a:t>mientras</a:t>
            </a:r>
            <a:r>
              <a:rPr lang="en-US" sz="2000" dirty="0"/>
              <a:t> el </a:t>
            </a:r>
            <a:r>
              <a:rPr lang="en-US" sz="2400" b="1" dirty="0" err="1"/>
              <a:t>ácido</a:t>
            </a:r>
            <a:r>
              <a:rPr lang="en-US" sz="2400" b="1" dirty="0"/>
              <a:t> </a:t>
            </a:r>
            <a:r>
              <a:rPr lang="en-US" sz="2400" b="1" dirty="0" err="1"/>
              <a:t>racémico</a:t>
            </a:r>
            <a:r>
              <a:rPr lang="en-US" sz="2000" dirty="0"/>
              <a:t> era </a:t>
            </a:r>
            <a:r>
              <a:rPr lang="en-US" sz="2400" b="1" dirty="0" err="1"/>
              <a:t>ópticamente</a:t>
            </a:r>
            <a:r>
              <a:rPr lang="en-US" sz="2400" b="1" dirty="0"/>
              <a:t> </a:t>
            </a:r>
            <a:r>
              <a:rPr lang="en-US" sz="2400" b="1" dirty="0" err="1"/>
              <a:t>inactivo</a:t>
            </a:r>
            <a:r>
              <a:rPr lang="en-US" sz="2400" b="1" dirty="0"/>
              <a:t> </a:t>
            </a:r>
            <a:r>
              <a:rPr lang="en-US" sz="2000" dirty="0"/>
              <a:t>y no </a:t>
            </a:r>
            <a:r>
              <a:rPr lang="en-US" sz="2000" dirty="0" err="1"/>
              <a:t>desviaba</a:t>
            </a:r>
            <a:r>
              <a:rPr lang="en-US" sz="2000" dirty="0"/>
              <a:t> el </a:t>
            </a:r>
            <a:r>
              <a:rPr lang="en-US" sz="2000" dirty="0" err="1"/>
              <a:t>plano</a:t>
            </a:r>
            <a:r>
              <a:rPr lang="en-US" sz="2000" dirty="0"/>
              <a:t> de luz </a:t>
            </a:r>
            <a:r>
              <a:rPr lang="en-US" sz="2000" dirty="0" err="1"/>
              <a:t>polarizada</a:t>
            </a:r>
            <a:endParaRPr lang="en-US" sz="2000" dirty="0"/>
          </a:p>
        </p:txBody>
      </p:sp>
    </p:spTree>
    <p:extLst>
      <p:ext uri="{BB962C8B-B14F-4D97-AF65-F5344CB8AC3E}">
        <p14:creationId xmlns:p14="http://schemas.microsoft.com/office/powerpoint/2010/main" val="400230778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7B22BD0-F428-4292-BD7A-C76E60B1DC5D}"/>
              </a:ext>
            </a:extLst>
          </p:cNvPr>
          <p:cNvSpPr txBox="1"/>
          <p:nvPr/>
        </p:nvSpPr>
        <p:spPr>
          <a:xfrm>
            <a:off x="351692" y="153430"/>
            <a:ext cx="9509760" cy="1569660"/>
          </a:xfrm>
          <a:prstGeom prst="rect">
            <a:avLst/>
          </a:prstGeom>
          <a:noFill/>
        </p:spPr>
        <p:txBody>
          <a:bodyPr wrap="square" rtlCol="0">
            <a:spAutoFit/>
          </a:bodyPr>
          <a:lstStyle/>
          <a:p>
            <a:r>
              <a:rPr lang="es-ES" sz="3200" dirty="0"/>
              <a:t>Pasteur supuso que si las dos moléculas estaban hechas del mismo número de cada tipo de átomos y poseían propiedades distintas…, </a:t>
            </a:r>
          </a:p>
        </p:txBody>
      </p:sp>
      <p:pic>
        <p:nvPicPr>
          <p:cNvPr id="4100" name="Picture 4">
            <a:extLst>
              <a:ext uri="{FF2B5EF4-FFF2-40B4-BE49-F238E27FC236}">
                <a16:creationId xmlns:a16="http://schemas.microsoft.com/office/drawing/2014/main" id="{3F27C46B-5833-472D-A5D3-A8AEB11FC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58" y="2689073"/>
            <a:ext cx="5772442" cy="299896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3" name="CuadroTexto 2">
            <a:extLst>
              <a:ext uri="{FF2B5EF4-FFF2-40B4-BE49-F238E27FC236}">
                <a16:creationId xmlns:a16="http://schemas.microsoft.com/office/drawing/2014/main" id="{F03624FE-24DB-43AA-A982-8CD5F4F8579C}"/>
              </a:ext>
            </a:extLst>
          </p:cNvPr>
          <p:cNvSpPr txBox="1"/>
          <p:nvPr/>
        </p:nvSpPr>
        <p:spPr>
          <a:xfrm>
            <a:off x="839372" y="4992693"/>
            <a:ext cx="4740813" cy="369332"/>
          </a:xfrm>
          <a:prstGeom prst="rect">
            <a:avLst/>
          </a:prstGeom>
          <a:noFill/>
        </p:spPr>
        <p:txBody>
          <a:bodyPr wrap="square" rtlCol="0">
            <a:spAutoFit/>
          </a:bodyPr>
          <a:lstStyle/>
          <a:p>
            <a:r>
              <a:rPr lang="es-ES" i="1" dirty="0"/>
              <a:t>                              Ácido tartárico</a:t>
            </a:r>
          </a:p>
        </p:txBody>
      </p:sp>
      <p:sp>
        <p:nvSpPr>
          <p:cNvPr id="4" name="CuadroTexto 3">
            <a:extLst>
              <a:ext uri="{FF2B5EF4-FFF2-40B4-BE49-F238E27FC236}">
                <a16:creationId xmlns:a16="http://schemas.microsoft.com/office/drawing/2014/main" id="{0741194D-6F8D-47F9-9750-A021B074E9E0}"/>
              </a:ext>
            </a:extLst>
          </p:cNvPr>
          <p:cNvSpPr txBox="1"/>
          <p:nvPr/>
        </p:nvSpPr>
        <p:spPr>
          <a:xfrm>
            <a:off x="6414868" y="3961642"/>
            <a:ext cx="4459458" cy="2062103"/>
          </a:xfrm>
          <a:prstGeom prst="rect">
            <a:avLst/>
          </a:prstGeom>
          <a:noFill/>
        </p:spPr>
        <p:txBody>
          <a:bodyPr wrap="square" rtlCol="0">
            <a:spAutoFit/>
          </a:bodyPr>
          <a:lstStyle/>
          <a:p>
            <a:r>
              <a:rPr lang="es-ES" sz="3200" b="1" dirty="0"/>
              <a:t>la diferencia debía residir en el modo en que los átomos están enlazados dentro de la molécula</a:t>
            </a:r>
            <a:endParaRPr lang="es-ES" sz="3200" dirty="0"/>
          </a:p>
        </p:txBody>
      </p:sp>
    </p:spTree>
    <p:extLst>
      <p:ext uri="{BB962C8B-B14F-4D97-AF65-F5344CB8AC3E}">
        <p14:creationId xmlns:p14="http://schemas.microsoft.com/office/powerpoint/2010/main" val="3828991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52431F0-5B27-4624-A072-6C097D1288A2}"/>
              </a:ext>
            </a:extLst>
          </p:cNvPr>
          <p:cNvSpPr txBox="1"/>
          <p:nvPr/>
        </p:nvSpPr>
        <p:spPr>
          <a:xfrm>
            <a:off x="436098" y="886265"/>
            <a:ext cx="11910646" cy="1569660"/>
          </a:xfrm>
          <a:prstGeom prst="rect">
            <a:avLst/>
          </a:prstGeom>
          <a:noFill/>
        </p:spPr>
        <p:txBody>
          <a:bodyPr wrap="square" rtlCol="0">
            <a:spAutoFit/>
          </a:bodyPr>
          <a:lstStyle/>
          <a:p>
            <a:r>
              <a:rPr lang="es-ES" sz="3200" dirty="0"/>
              <a:t>Cuando observó cristales de ácido racémico al microscopio se dio cuenta de que había dos tipos de cristales, que si bien eran muy parecidos en realidad unos eran la imagen en el espejo de los otros. </a:t>
            </a:r>
          </a:p>
        </p:txBody>
      </p:sp>
      <p:pic>
        <p:nvPicPr>
          <p:cNvPr id="3" name="Imagen 2">
            <a:extLst>
              <a:ext uri="{FF2B5EF4-FFF2-40B4-BE49-F238E27FC236}">
                <a16:creationId xmlns:a16="http://schemas.microsoft.com/office/drawing/2014/main" id="{61B6CCFF-051B-46F4-BFE1-DEFA666ADC5B}"/>
              </a:ext>
            </a:extLst>
          </p:cNvPr>
          <p:cNvPicPr>
            <a:picLocks noChangeAspect="1"/>
          </p:cNvPicPr>
          <p:nvPr/>
        </p:nvPicPr>
        <p:blipFill>
          <a:blip r:embed="rId2"/>
          <a:stretch>
            <a:fillRect/>
          </a:stretch>
        </p:blipFill>
        <p:spPr>
          <a:xfrm>
            <a:off x="4206240" y="2954215"/>
            <a:ext cx="3988309" cy="234606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359128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uadroTexto 1">
            <a:extLst>
              <a:ext uri="{FF2B5EF4-FFF2-40B4-BE49-F238E27FC236}">
                <a16:creationId xmlns:a16="http://schemas.microsoft.com/office/drawing/2014/main" id="{4192633A-F14C-4A69-9CB7-6F235AFD5D59}"/>
              </a:ext>
            </a:extLst>
          </p:cNvPr>
          <p:cNvSpPr txBox="1"/>
          <p:nvPr/>
        </p:nvSpPr>
        <p:spPr>
          <a:xfrm>
            <a:off x="674237" y="914400"/>
            <a:ext cx="3657600" cy="2887579"/>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3000" kern="1200" dirty="0">
                <a:solidFill>
                  <a:srgbClr val="FFFFFF"/>
                </a:solidFill>
                <a:latin typeface="+mj-lt"/>
                <a:ea typeface="+mj-ea"/>
                <a:cs typeface="+mj-cs"/>
              </a:rPr>
              <a:t>El </a:t>
            </a:r>
            <a:r>
              <a:rPr lang="en-US" sz="3000" kern="1200" dirty="0" err="1">
                <a:solidFill>
                  <a:srgbClr val="FFFFFF"/>
                </a:solidFill>
                <a:latin typeface="+mj-lt"/>
                <a:ea typeface="+mj-ea"/>
                <a:cs typeface="+mj-cs"/>
              </a:rPr>
              <a:t>siguiente</a:t>
            </a:r>
            <a:r>
              <a:rPr lang="en-US" sz="3000" kern="1200" dirty="0">
                <a:solidFill>
                  <a:srgbClr val="FFFFFF"/>
                </a:solidFill>
                <a:latin typeface="+mj-lt"/>
                <a:ea typeface="+mj-ea"/>
                <a:cs typeface="+mj-cs"/>
              </a:rPr>
              <a:t> </a:t>
            </a:r>
            <a:r>
              <a:rPr lang="en-US" sz="3000" kern="1200" dirty="0" err="1">
                <a:solidFill>
                  <a:srgbClr val="FFFFFF"/>
                </a:solidFill>
                <a:latin typeface="+mj-lt"/>
                <a:ea typeface="+mj-ea"/>
                <a:cs typeface="+mj-cs"/>
              </a:rPr>
              <a:t>paso</a:t>
            </a:r>
            <a:r>
              <a:rPr lang="en-US" sz="3000" kern="1200" dirty="0">
                <a:solidFill>
                  <a:srgbClr val="FFFFFF"/>
                </a:solidFill>
                <a:latin typeface="+mj-lt"/>
                <a:ea typeface="+mj-ea"/>
                <a:cs typeface="+mj-cs"/>
              </a:rPr>
              <a:t> </a:t>
            </a:r>
            <a:r>
              <a:rPr lang="en-US" sz="3000" kern="1200" dirty="0" err="1">
                <a:solidFill>
                  <a:srgbClr val="FFFFFF"/>
                </a:solidFill>
                <a:latin typeface="+mj-lt"/>
                <a:ea typeface="+mj-ea"/>
                <a:cs typeface="+mj-cs"/>
              </a:rPr>
              <a:t>fue</a:t>
            </a:r>
            <a:r>
              <a:rPr lang="en-US" sz="3000" kern="1200" dirty="0">
                <a:solidFill>
                  <a:srgbClr val="FFFFFF"/>
                </a:solidFill>
                <a:latin typeface="+mj-lt"/>
                <a:ea typeface="+mj-ea"/>
                <a:cs typeface="+mj-cs"/>
              </a:rPr>
              <a:t> un </a:t>
            </a:r>
            <a:r>
              <a:rPr lang="en-US" sz="3000" kern="1200" dirty="0" err="1">
                <a:solidFill>
                  <a:srgbClr val="FFFFFF"/>
                </a:solidFill>
                <a:latin typeface="+mj-lt"/>
                <a:ea typeface="+mj-ea"/>
                <a:cs typeface="+mj-cs"/>
              </a:rPr>
              <a:t>trabajo</a:t>
            </a:r>
            <a:r>
              <a:rPr lang="en-US" sz="3000" kern="1200" dirty="0">
                <a:solidFill>
                  <a:srgbClr val="FFFFFF"/>
                </a:solidFill>
                <a:latin typeface="+mj-lt"/>
                <a:ea typeface="+mj-ea"/>
                <a:cs typeface="+mj-cs"/>
              </a:rPr>
              <a:t> </a:t>
            </a:r>
            <a:r>
              <a:rPr lang="en-US" sz="3000" kern="1200" dirty="0" err="1">
                <a:solidFill>
                  <a:srgbClr val="FFFFFF"/>
                </a:solidFill>
                <a:latin typeface="+mj-lt"/>
                <a:ea typeface="+mj-ea"/>
                <a:cs typeface="+mj-cs"/>
              </a:rPr>
              <a:t>muy</a:t>
            </a:r>
            <a:r>
              <a:rPr lang="en-US" sz="3000" kern="1200" dirty="0">
                <a:solidFill>
                  <a:srgbClr val="FFFFFF"/>
                </a:solidFill>
                <a:latin typeface="+mj-lt"/>
                <a:ea typeface="+mj-ea"/>
                <a:cs typeface="+mj-cs"/>
              </a:rPr>
              <a:t> </a:t>
            </a:r>
            <a:r>
              <a:rPr lang="en-US" sz="3000" kern="1200" dirty="0" err="1">
                <a:solidFill>
                  <a:srgbClr val="FFFFFF"/>
                </a:solidFill>
                <a:latin typeface="+mj-lt"/>
                <a:ea typeface="+mj-ea"/>
                <a:cs typeface="+mj-cs"/>
              </a:rPr>
              <a:t>meticuloso</a:t>
            </a:r>
            <a:r>
              <a:rPr lang="en-US" sz="3000" kern="1200" dirty="0">
                <a:solidFill>
                  <a:srgbClr val="FFFFFF"/>
                </a:solidFill>
                <a:latin typeface="+mj-lt"/>
                <a:ea typeface="+mj-ea"/>
                <a:cs typeface="+mj-cs"/>
              </a:rPr>
              <a:t>, </a:t>
            </a:r>
            <a:r>
              <a:rPr lang="en-US" sz="3000" kern="1200" dirty="0" err="1">
                <a:solidFill>
                  <a:srgbClr val="FFFFFF"/>
                </a:solidFill>
                <a:latin typeface="+mj-lt"/>
                <a:ea typeface="+mj-ea"/>
                <a:cs typeface="+mj-cs"/>
              </a:rPr>
              <a:t>separando</a:t>
            </a:r>
            <a:r>
              <a:rPr lang="en-US" sz="3000" kern="1200" dirty="0">
                <a:solidFill>
                  <a:srgbClr val="FFFFFF"/>
                </a:solidFill>
                <a:latin typeface="+mj-lt"/>
                <a:ea typeface="+mj-ea"/>
                <a:cs typeface="+mj-cs"/>
              </a:rPr>
              <a:t> con la </a:t>
            </a:r>
            <a:r>
              <a:rPr lang="en-US" sz="3000" kern="1200" dirty="0" err="1">
                <a:solidFill>
                  <a:srgbClr val="FFFFFF"/>
                </a:solidFill>
                <a:latin typeface="+mj-lt"/>
                <a:ea typeface="+mj-ea"/>
                <a:cs typeface="+mj-cs"/>
              </a:rPr>
              <a:t>ayuda</a:t>
            </a:r>
            <a:r>
              <a:rPr lang="en-US" sz="3000" kern="1200" dirty="0">
                <a:solidFill>
                  <a:srgbClr val="FFFFFF"/>
                </a:solidFill>
                <a:latin typeface="+mj-lt"/>
                <a:ea typeface="+mj-ea"/>
                <a:cs typeface="+mj-cs"/>
              </a:rPr>
              <a:t> de </a:t>
            </a:r>
            <a:r>
              <a:rPr lang="en-US" sz="3000" kern="1200" dirty="0" err="1">
                <a:solidFill>
                  <a:srgbClr val="FFFFFF"/>
                </a:solidFill>
                <a:latin typeface="+mj-lt"/>
                <a:ea typeface="+mj-ea"/>
                <a:cs typeface="+mj-cs"/>
              </a:rPr>
              <a:t>unas</a:t>
            </a:r>
            <a:r>
              <a:rPr lang="en-US" sz="3000" kern="1200" dirty="0">
                <a:solidFill>
                  <a:srgbClr val="FFFFFF"/>
                </a:solidFill>
                <a:latin typeface="+mj-lt"/>
                <a:ea typeface="+mj-ea"/>
                <a:cs typeface="+mj-cs"/>
              </a:rPr>
              <a:t> </a:t>
            </a:r>
            <a:r>
              <a:rPr lang="en-US" sz="3000" kern="1200" dirty="0" err="1">
                <a:solidFill>
                  <a:srgbClr val="FFFFFF"/>
                </a:solidFill>
                <a:latin typeface="+mj-lt"/>
                <a:ea typeface="+mj-ea"/>
                <a:cs typeface="+mj-cs"/>
              </a:rPr>
              <a:t>pinzas</a:t>
            </a:r>
            <a:r>
              <a:rPr lang="en-US" sz="3000" kern="1200" dirty="0">
                <a:solidFill>
                  <a:srgbClr val="FFFFFF"/>
                </a:solidFill>
                <a:latin typeface="+mj-lt"/>
                <a:ea typeface="+mj-ea"/>
                <a:cs typeface="+mj-cs"/>
              </a:rPr>
              <a:t> los dos </a:t>
            </a:r>
            <a:r>
              <a:rPr lang="en-US" sz="3000" kern="1200" dirty="0" err="1">
                <a:solidFill>
                  <a:srgbClr val="FFFFFF"/>
                </a:solidFill>
                <a:latin typeface="+mj-lt"/>
                <a:ea typeface="+mj-ea"/>
                <a:cs typeface="+mj-cs"/>
              </a:rPr>
              <a:t>tipos</a:t>
            </a:r>
            <a:r>
              <a:rPr lang="en-US" sz="3000" kern="1200" dirty="0">
                <a:solidFill>
                  <a:srgbClr val="FFFFFF"/>
                </a:solidFill>
                <a:latin typeface="+mj-lt"/>
                <a:ea typeface="+mj-ea"/>
                <a:cs typeface="+mj-cs"/>
              </a:rPr>
              <a:t> de </a:t>
            </a:r>
            <a:r>
              <a:rPr lang="en-US" sz="3000" kern="1200" dirty="0" err="1">
                <a:solidFill>
                  <a:srgbClr val="FFFFFF"/>
                </a:solidFill>
                <a:latin typeface="+mj-lt"/>
                <a:ea typeface="+mj-ea"/>
                <a:cs typeface="+mj-cs"/>
              </a:rPr>
              <a:t>cristales</a:t>
            </a:r>
            <a:endParaRPr lang="en-US" sz="3000" kern="1200" dirty="0">
              <a:solidFill>
                <a:srgbClr val="FFFFFF"/>
              </a:solidFill>
              <a:latin typeface="+mj-lt"/>
              <a:ea typeface="+mj-ea"/>
              <a:cs typeface="+mj-cs"/>
            </a:endParaRPr>
          </a:p>
        </p:txBody>
      </p:sp>
      <p:cxnSp>
        <p:nvCxnSpPr>
          <p:cNvPr id="73" name="Straight Connector 72">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6146" name="Picture 2" descr="Pinza de disección con punta curva fina ">
            <a:extLst>
              <a:ext uri="{FF2B5EF4-FFF2-40B4-BE49-F238E27FC236}">
                <a16:creationId xmlns:a16="http://schemas.microsoft.com/office/drawing/2014/main" id="{494B5A26-9F75-46E4-A33E-35CF914608C1}"/>
              </a:ext>
            </a:extLst>
          </p:cNvPr>
          <p:cNvPicPr>
            <a:picLocks noChangeAspect="1" noChangeArrowheads="1"/>
          </p:cNvPicPr>
          <p:nvPr/>
        </p:nvPicPr>
        <p:blipFill>
          <a:blip r:embed="rId2">
            <a:alphaModFix/>
            <a:extLst>
              <a:ext uri="{28A0092B-C50C-407E-A947-70E740481C1C}">
                <a14:useLocalDpi xmlns:a14="http://schemas.microsoft.com/office/drawing/2010/main" val="0"/>
              </a:ext>
            </a:extLst>
          </a:blip>
          <a:stretch>
            <a:fillRect/>
          </a:stretch>
        </p:blipFill>
        <p:spPr bwMode="auto">
          <a:xfrm rot="16200000">
            <a:off x="5554458" y="439595"/>
            <a:ext cx="5880796" cy="5978809"/>
          </a:xfrm>
          <a:prstGeom prst="rect">
            <a:avLst/>
          </a:prstGeom>
          <a:noFill/>
          <a:scene3d>
            <a:camera prst="orthographicFront"/>
            <a:lightRig rig="threePt" dir="t"/>
          </a:scene3d>
          <a:sp3d contourW="12700">
            <a:contourClr>
              <a:schemeClr val="accent6">
                <a:lumMod val="40000"/>
                <a:lumOff val="60000"/>
              </a:schemeClr>
            </a:contourClr>
          </a:sp3d>
          <a:extLst>
            <a:ext uri="{909E8E84-426E-40DD-AFC4-6F175D3DCCD1}">
              <a14:hiddenFill xmlns:a14="http://schemas.microsoft.com/office/drawing/2010/main">
                <a:solidFill>
                  <a:srgbClr val="FFFFFF"/>
                </a:solidFill>
              </a14:hiddenFill>
            </a:ext>
          </a:extLst>
        </p:spPr>
      </p:pic>
      <p:pic>
        <p:nvPicPr>
          <p:cNvPr id="3" name="Imagen 2">
            <a:extLst>
              <a:ext uri="{FF2B5EF4-FFF2-40B4-BE49-F238E27FC236}">
                <a16:creationId xmlns:a16="http://schemas.microsoft.com/office/drawing/2014/main" id="{E92B8A22-E5BC-4F43-9C64-DF2D161006B3}"/>
              </a:ext>
            </a:extLst>
          </p:cNvPr>
          <p:cNvPicPr>
            <a:picLocks noChangeAspect="1"/>
          </p:cNvPicPr>
          <p:nvPr/>
        </p:nvPicPr>
        <p:blipFill>
          <a:blip r:embed="rId3"/>
          <a:stretch>
            <a:fillRect/>
          </a:stretch>
        </p:blipFill>
        <p:spPr>
          <a:xfrm>
            <a:off x="7373953" y="5132071"/>
            <a:ext cx="341004" cy="495006"/>
          </a:xfrm>
          <a:prstGeom prst="rect">
            <a:avLst/>
          </a:prstGeom>
        </p:spPr>
      </p:pic>
      <p:pic>
        <p:nvPicPr>
          <p:cNvPr id="4" name="Imagen 3">
            <a:extLst>
              <a:ext uri="{FF2B5EF4-FFF2-40B4-BE49-F238E27FC236}">
                <a16:creationId xmlns:a16="http://schemas.microsoft.com/office/drawing/2014/main" id="{51CFF877-2A5D-4A31-9CF9-AC1BFDC22354}"/>
              </a:ext>
            </a:extLst>
          </p:cNvPr>
          <p:cNvPicPr>
            <a:picLocks noChangeAspect="1"/>
          </p:cNvPicPr>
          <p:nvPr/>
        </p:nvPicPr>
        <p:blipFill>
          <a:blip r:embed="rId3"/>
          <a:stretch>
            <a:fillRect/>
          </a:stretch>
        </p:blipFill>
        <p:spPr>
          <a:xfrm>
            <a:off x="5505450" y="2571750"/>
            <a:ext cx="282858" cy="410601"/>
          </a:xfrm>
          <a:prstGeom prst="rect">
            <a:avLst/>
          </a:prstGeom>
        </p:spPr>
      </p:pic>
      <p:pic>
        <p:nvPicPr>
          <p:cNvPr id="10" name="Imagen 9">
            <a:extLst>
              <a:ext uri="{FF2B5EF4-FFF2-40B4-BE49-F238E27FC236}">
                <a16:creationId xmlns:a16="http://schemas.microsoft.com/office/drawing/2014/main" id="{167A6C48-CDFA-4838-8A5D-4E4976B94944}"/>
              </a:ext>
            </a:extLst>
          </p:cNvPr>
          <p:cNvPicPr>
            <a:picLocks noChangeAspect="1"/>
          </p:cNvPicPr>
          <p:nvPr/>
        </p:nvPicPr>
        <p:blipFill>
          <a:blip r:embed="rId3"/>
          <a:stretch>
            <a:fillRect/>
          </a:stretch>
        </p:blipFill>
        <p:spPr>
          <a:xfrm>
            <a:off x="5657850" y="2724150"/>
            <a:ext cx="282858" cy="410601"/>
          </a:xfrm>
          <a:prstGeom prst="rect">
            <a:avLst/>
          </a:prstGeom>
        </p:spPr>
      </p:pic>
      <p:pic>
        <p:nvPicPr>
          <p:cNvPr id="11" name="Imagen 10">
            <a:extLst>
              <a:ext uri="{FF2B5EF4-FFF2-40B4-BE49-F238E27FC236}">
                <a16:creationId xmlns:a16="http://schemas.microsoft.com/office/drawing/2014/main" id="{4D58ED9B-34AC-483A-9765-928A27D8A032}"/>
              </a:ext>
            </a:extLst>
          </p:cNvPr>
          <p:cNvPicPr>
            <a:picLocks noChangeAspect="1"/>
          </p:cNvPicPr>
          <p:nvPr/>
        </p:nvPicPr>
        <p:blipFill>
          <a:blip r:embed="rId3"/>
          <a:stretch>
            <a:fillRect/>
          </a:stretch>
        </p:blipFill>
        <p:spPr>
          <a:xfrm>
            <a:off x="5810250" y="2876550"/>
            <a:ext cx="282858" cy="410601"/>
          </a:xfrm>
          <a:prstGeom prst="rect">
            <a:avLst/>
          </a:prstGeom>
        </p:spPr>
      </p:pic>
      <p:pic>
        <p:nvPicPr>
          <p:cNvPr id="12" name="Imagen 11">
            <a:extLst>
              <a:ext uri="{FF2B5EF4-FFF2-40B4-BE49-F238E27FC236}">
                <a16:creationId xmlns:a16="http://schemas.microsoft.com/office/drawing/2014/main" id="{857572EC-D1B0-4EDB-B57A-BC377562ABFF}"/>
              </a:ext>
            </a:extLst>
          </p:cNvPr>
          <p:cNvPicPr>
            <a:picLocks noChangeAspect="1"/>
          </p:cNvPicPr>
          <p:nvPr/>
        </p:nvPicPr>
        <p:blipFill>
          <a:blip r:embed="rId3"/>
          <a:stretch>
            <a:fillRect/>
          </a:stretch>
        </p:blipFill>
        <p:spPr>
          <a:xfrm>
            <a:off x="5608486" y="3134751"/>
            <a:ext cx="282858" cy="410601"/>
          </a:xfrm>
          <a:prstGeom prst="rect">
            <a:avLst/>
          </a:prstGeom>
        </p:spPr>
      </p:pic>
      <p:pic>
        <p:nvPicPr>
          <p:cNvPr id="13" name="Imagen 12">
            <a:extLst>
              <a:ext uri="{FF2B5EF4-FFF2-40B4-BE49-F238E27FC236}">
                <a16:creationId xmlns:a16="http://schemas.microsoft.com/office/drawing/2014/main" id="{3EE4DAC6-C19E-4C9F-8EB2-6499B6287B2A}"/>
              </a:ext>
            </a:extLst>
          </p:cNvPr>
          <p:cNvPicPr>
            <a:picLocks noChangeAspect="1"/>
          </p:cNvPicPr>
          <p:nvPr/>
        </p:nvPicPr>
        <p:blipFill>
          <a:blip r:embed="rId3"/>
          <a:stretch>
            <a:fillRect/>
          </a:stretch>
        </p:blipFill>
        <p:spPr>
          <a:xfrm>
            <a:off x="5962650" y="3028950"/>
            <a:ext cx="282858" cy="410601"/>
          </a:xfrm>
          <a:prstGeom prst="rect">
            <a:avLst/>
          </a:prstGeom>
        </p:spPr>
      </p:pic>
      <p:pic>
        <p:nvPicPr>
          <p:cNvPr id="14" name="Imagen 13">
            <a:extLst>
              <a:ext uri="{FF2B5EF4-FFF2-40B4-BE49-F238E27FC236}">
                <a16:creationId xmlns:a16="http://schemas.microsoft.com/office/drawing/2014/main" id="{DFB08A6C-8294-4BB5-82B5-0AF3EC96701B}"/>
              </a:ext>
            </a:extLst>
          </p:cNvPr>
          <p:cNvPicPr>
            <a:picLocks noChangeAspect="1"/>
          </p:cNvPicPr>
          <p:nvPr/>
        </p:nvPicPr>
        <p:blipFill>
          <a:blip r:embed="rId3"/>
          <a:stretch>
            <a:fillRect/>
          </a:stretch>
        </p:blipFill>
        <p:spPr>
          <a:xfrm>
            <a:off x="5973621" y="2502437"/>
            <a:ext cx="282858" cy="410601"/>
          </a:xfrm>
          <a:prstGeom prst="rect">
            <a:avLst/>
          </a:prstGeom>
        </p:spPr>
      </p:pic>
      <p:pic>
        <p:nvPicPr>
          <p:cNvPr id="5" name="Imagen 4">
            <a:extLst>
              <a:ext uri="{FF2B5EF4-FFF2-40B4-BE49-F238E27FC236}">
                <a16:creationId xmlns:a16="http://schemas.microsoft.com/office/drawing/2014/main" id="{CD86FA89-FA62-49CC-8327-1E94649FBFF3}"/>
              </a:ext>
            </a:extLst>
          </p:cNvPr>
          <p:cNvPicPr>
            <a:picLocks noChangeAspect="1"/>
          </p:cNvPicPr>
          <p:nvPr/>
        </p:nvPicPr>
        <p:blipFill>
          <a:blip r:embed="rId4"/>
          <a:stretch>
            <a:fillRect/>
          </a:stretch>
        </p:blipFill>
        <p:spPr>
          <a:xfrm>
            <a:off x="10396025" y="3697167"/>
            <a:ext cx="309489" cy="470524"/>
          </a:xfrm>
          <a:prstGeom prst="rect">
            <a:avLst/>
          </a:prstGeom>
        </p:spPr>
      </p:pic>
      <p:pic>
        <p:nvPicPr>
          <p:cNvPr id="19" name="Imagen 18">
            <a:extLst>
              <a:ext uri="{FF2B5EF4-FFF2-40B4-BE49-F238E27FC236}">
                <a16:creationId xmlns:a16="http://schemas.microsoft.com/office/drawing/2014/main" id="{1C3431F7-DAEA-4469-9C30-F1BB6D54289D}"/>
              </a:ext>
            </a:extLst>
          </p:cNvPr>
          <p:cNvPicPr>
            <a:picLocks noChangeAspect="1"/>
          </p:cNvPicPr>
          <p:nvPr/>
        </p:nvPicPr>
        <p:blipFill>
          <a:blip r:embed="rId4"/>
          <a:stretch>
            <a:fillRect/>
          </a:stretch>
        </p:blipFill>
        <p:spPr>
          <a:xfrm>
            <a:off x="10548425" y="3849567"/>
            <a:ext cx="309489" cy="470524"/>
          </a:xfrm>
          <a:prstGeom prst="rect">
            <a:avLst/>
          </a:prstGeom>
        </p:spPr>
      </p:pic>
      <p:pic>
        <p:nvPicPr>
          <p:cNvPr id="20" name="Imagen 19">
            <a:extLst>
              <a:ext uri="{FF2B5EF4-FFF2-40B4-BE49-F238E27FC236}">
                <a16:creationId xmlns:a16="http://schemas.microsoft.com/office/drawing/2014/main" id="{3346ACAA-95A0-4FB3-ACCE-3277110E6776}"/>
              </a:ext>
            </a:extLst>
          </p:cNvPr>
          <p:cNvPicPr>
            <a:picLocks noChangeAspect="1"/>
          </p:cNvPicPr>
          <p:nvPr/>
        </p:nvPicPr>
        <p:blipFill>
          <a:blip r:embed="rId4"/>
          <a:stretch>
            <a:fillRect/>
          </a:stretch>
        </p:blipFill>
        <p:spPr>
          <a:xfrm>
            <a:off x="10700825" y="4001967"/>
            <a:ext cx="309489" cy="470524"/>
          </a:xfrm>
          <a:prstGeom prst="rect">
            <a:avLst/>
          </a:prstGeom>
        </p:spPr>
      </p:pic>
      <p:pic>
        <p:nvPicPr>
          <p:cNvPr id="21" name="Imagen 20">
            <a:extLst>
              <a:ext uri="{FF2B5EF4-FFF2-40B4-BE49-F238E27FC236}">
                <a16:creationId xmlns:a16="http://schemas.microsoft.com/office/drawing/2014/main" id="{1093551E-8866-4039-A6D0-73E3CEB8BFFC}"/>
              </a:ext>
            </a:extLst>
          </p:cNvPr>
          <p:cNvPicPr>
            <a:picLocks noChangeAspect="1"/>
          </p:cNvPicPr>
          <p:nvPr/>
        </p:nvPicPr>
        <p:blipFill>
          <a:blip r:embed="rId4"/>
          <a:stretch>
            <a:fillRect/>
          </a:stretch>
        </p:blipFill>
        <p:spPr>
          <a:xfrm>
            <a:off x="10956077" y="3840698"/>
            <a:ext cx="309489" cy="470524"/>
          </a:xfrm>
          <a:prstGeom prst="rect">
            <a:avLst/>
          </a:prstGeom>
        </p:spPr>
      </p:pic>
      <p:pic>
        <p:nvPicPr>
          <p:cNvPr id="22" name="Imagen 21">
            <a:extLst>
              <a:ext uri="{FF2B5EF4-FFF2-40B4-BE49-F238E27FC236}">
                <a16:creationId xmlns:a16="http://schemas.microsoft.com/office/drawing/2014/main" id="{1C64A4C8-DA73-4771-89F7-BEC6E0526588}"/>
              </a:ext>
            </a:extLst>
          </p:cNvPr>
          <p:cNvPicPr>
            <a:picLocks noChangeAspect="1"/>
          </p:cNvPicPr>
          <p:nvPr/>
        </p:nvPicPr>
        <p:blipFill>
          <a:blip r:embed="rId4"/>
          <a:stretch>
            <a:fillRect/>
          </a:stretch>
        </p:blipFill>
        <p:spPr>
          <a:xfrm>
            <a:off x="10524513" y="4182268"/>
            <a:ext cx="309489" cy="470524"/>
          </a:xfrm>
          <a:prstGeom prst="rect">
            <a:avLst/>
          </a:prstGeom>
        </p:spPr>
      </p:pic>
    </p:spTree>
    <p:extLst>
      <p:ext uri="{BB962C8B-B14F-4D97-AF65-F5344CB8AC3E}">
        <p14:creationId xmlns:p14="http://schemas.microsoft.com/office/powerpoint/2010/main" val="1146675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FF0D7DC-E402-4665-8C7B-36B3A7DAE635}"/>
              </a:ext>
            </a:extLst>
          </p:cNvPr>
          <p:cNvSpPr txBox="1"/>
          <p:nvPr/>
        </p:nvSpPr>
        <p:spPr>
          <a:xfrm>
            <a:off x="2194560" y="920621"/>
            <a:ext cx="7132320" cy="4031873"/>
          </a:xfrm>
          <a:prstGeom prst="rect">
            <a:avLst/>
          </a:prstGeom>
          <a:noFill/>
        </p:spPr>
        <p:txBody>
          <a:bodyPr wrap="square" rtlCol="0">
            <a:spAutoFit/>
          </a:bodyPr>
          <a:lstStyle/>
          <a:p>
            <a:r>
              <a:rPr lang="es-ES" sz="3200" dirty="0"/>
              <a:t>Preparó disoluciones acuosas con cada uno de los tipos de cristales y probó la interacción con la luz polarizada. Encontró que ambas soluciones giraban la luz en direcciones opuestas y cuando los dos tipos de cristales estaban juntos en la misma proporción, el efecto de la rotación de la luz se contrarrestaba</a:t>
            </a:r>
          </a:p>
        </p:txBody>
      </p:sp>
    </p:spTree>
    <p:extLst>
      <p:ext uri="{BB962C8B-B14F-4D97-AF65-F5344CB8AC3E}">
        <p14:creationId xmlns:p14="http://schemas.microsoft.com/office/powerpoint/2010/main" val="3524745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15">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7">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ángulo 1">
            <a:extLst>
              <a:ext uri="{FF2B5EF4-FFF2-40B4-BE49-F238E27FC236}">
                <a16:creationId xmlns:a16="http://schemas.microsoft.com/office/drawing/2014/main" id="{35D13FC6-72A9-40C7-92F6-C3BCEE07F45D}"/>
              </a:ext>
            </a:extLst>
          </p:cNvPr>
          <p:cNvSpPr/>
          <p:nvPr/>
        </p:nvSpPr>
        <p:spPr>
          <a:xfrm>
            <a:off x="1524000" y="1122362"/>
            <a:ext cx="9144000" cy="2840037"/>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4900" kern="1200">
                <a:solidFill>
                  <a:schemeClr val="tx1"/>
                </a:solidFill>
                <a:latin typeface="+mj-lt"/>
                <a:ea typeface="+mj-ea"/>
                <a:cs typeface="+mj-cs"/>
              </a:rPr>
              <a:t>El ácido racémico se trataba realmente de una mezcla 50:50 de ácido tartárico dextrógiro y su isómero, el ácido tartárico levógiro.</a:t>
            </a:r>
          </a:p>
        </p:txBody>
      </p:sp>
      <p:cxnSp>
        <p:nvCxnSpPr>
          <p:cNvPr id="20" name="Straight Connector 19">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759208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332</Words>
  <Application>Microsoft Office PowerPoint</Application>
  <PresentationFormat>Panorámica</PresentationFormat>
  <Paragraphs>21</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Calibri Light</vt:lpstr>
      <vt:lpstr>Rockwell</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Ángel Luis Martínez Moreno</dc:creator>
  <cp:lastModifiedBy>LAURA LAZARO GALILEA</cp:lastModifiedBy>
  <cp:revision>9</cp:revision>
  <dcterms:created xsi:type="dcterms:W3CDTF">2020-03-16T18:16:39Z</dcterms:created>
  <dcterms:modified xsi:type="dcterms:W3CDTF">2020-03-17T18:46:58Z</dcterms:modified>
</cp:coreProperties>
</file>